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10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76" r:id="rId9"/>
  </p:sldIdLst>
  <p:sldSz cx="9144000" cy="6858000" type="screen4x3"/>
  <p:notesSz cx="6858000" cy="9144000"/>
  <p:embeddedFontLst>
    <p:embeddedFont>
      <p:font typeface="Nothing You Could Do" panose="020B0604020202020204" charset="0"/>
      <p:regular r:id="rId11"/>
    </p:embeddedFont>
    <p:embeddedFont>
      <p:font typeface="Bodoni" panose="020B0604020202020204" charset="0"/>
      <p:bold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icrosoft Yahei" panose="020B0503020204020204" pitchFamily="34" charset="-122"/>
      <p:regular r:id="rId18"/>
      <p:bold r:id="rId19"/>
    </p:embeddedFont>
    <p:embeddedFont>
      <p:font typeface="Lato" panose="020B0604020202020204" charset="-12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840" y="96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251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8948208c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cat bus in “My Neighbor Totoro” it has a cat appearance function of a bus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cat monster called </a:t>
            </a:r>
            <a:r>
              <a:rPr lang="en-US" sz="11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Nyanko Sensei BECAUSE IT HELPS character</a:t>
            </a:r>
            <a:endParaRPr/>
          </a:p>
        </p:txBody>
      </p:sp>
      <p:sp>
        <p:nvSpPr>
          <p:cNvPr id="103" name="Google Shape;103;gd8948208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8948208c4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change itself from solid to liquid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mew:mi  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Felidae(filidi):tiger,lion,leopard(leperd)</a:t>
            </a:r>
            <a:endParaRPr/>
          </a:p>
        </p:txBody>
      </p:sp>
      <p:sp>
        <p:nvSpPr>
          <p:cNvPr id="117" name="Google Shape;117;gd8948208c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8948208c4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b="1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Kneazle:像貓</a:t>
            </a:r>
            <a:endParaRPr sz="1150" b="1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b="1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smart:</a:t>
            </a:r>
            <a:endParaRPr sz="1150" b="1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歪腿can tell that the black dog is </a:t>
            </a:r>
            <a:r>
              <a:rPr lang="en-US" sz="11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Sirius Black and Ron’s pet rat is actually Peter Pettigrew</a:t>
            </a:r>
            <a:endParaRPr sz="11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太太:has a negative image,I think it’s much like sly</a:t>
            </a:r>
            <a:endParaRPr sz="11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d8948208c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8948208c4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pronunciation of cat combined with butterfly in chinese sounds like the word means 80~90 years old, it’s a symbol of longevity</a:t>
            </a:r>
            <a:endParaRPr/>
          </a:p>
        </p:txBody>
      </p:sp>
      <p:sp>
        <p:nvSpPr>
          <p:cNvPr id="150" name="Google Shape;150;gd8948208c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8948208c4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Japanese nowadays Crazy about cats so that/the number of cats is more than people/one of the islands has a cat god</a:t>
            </a:r>
            <a:endParaRPr sz="105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2日文發音像mew</a:t>
            </a:r>
            <a:endParaRPr/>
          </a:p>
        </p:txBody>
      </p:sp>
      <p:sp>
        <p:nvSpPr>
          <p:cNvPr id="160" name="Google Shape;160;gd8948208c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8948208c4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Bastet:cat head ,human body</a:t>
            </a:r>
            <a:endParaRPr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Eygptian myth:she represents the god of sun to fight with A pophis/Apep,which is portrayed as a giant snake and the symbol of dark,and then she defeat it ,let the sun shine again</a:t>
            </a:r>
            <a:endParaRPr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cat mummy</a:t>
            </a:r>
            <a:endParaRPr sz="105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d8948208c4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 l="1096" r="-82" b="21969"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26;p3"/>
          <p:cNvGrpSpPr/>
          <p:nvPr/>
        </p:nvGrpSpPr>
        <p:grpSpPr>
          <a:xfrm>
            <a:off x="-100" y="2063200"/>
            <a:ext cx="9144000" cy="2162100"/>
            <a:chOff x="-101" y="2348014"/>
            <a:chExt cx="9144000" cy="2162100"/>
          </a:xfrm>
        </p:grpSpPr>
        <p:sp>
          <p:nvSpPr>
            <p:cNvPr id="27" name="Google Shape;27;p3"/>
            <p:cNvSpPr txBox="1"/>
            <p:nvPr/>
          </p:nvSpPr>
          <p:spPr>
            <a:xfrm>
              <a:off x="-101" y="2348014"/>
              <a:ext cx="9144000" cy="21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7200"/>
                <a:buFont typeface="Arial"/>
                <a:buNone/>
              </a:pPr>
              <a:r>
                <a:rPr lang="en-US" sz="7200">
                  <a:solidFill>
                    <a:schemeClr val="dk2"/>
                  </a:solidFill>
                  <a:latin typeface="Bodoni"/>
                  <a:ea typeface="Bodoni"/>
                  <a:cs typeface="Bodoni"/>
                  <a:sym typeface="Bodoni"/>
                </a:rPr>
                <a:t>Group Presentation</a:t>
              </a:r>
              <a:endParaRPr sz="7200" b="0" i="0" u="none" strike="noStrike" cap="none">
                <a:solidFill>
                  <a:schemeClr val="dk2"/>
                </a:solidFill>
                <a:latin typeface="Bodoni"/>
                <a:ea typeface="Bodoni"/>
                <a:cs typeface="Bodoni"/>
                <a:sym typeface="Bodoni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26036" y="4076210"/>
              <a:ext cx="849192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2"/>
                  </a:solidFill>
                </a:rPr>
                <a:t>Rats/Cats/Toads in different cultures</a:t>
              </a:r>
              <a:endPara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29;p3"/>
          <p:cNvSpPr txBox="1"/>
          <p:nvPr/>
        </p:nvSpPr>
        <p:spPr>
          <a:xfrm>
            <a:off x="3344700" y="4387375"/>
            <a:ext cx="2859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107042007 張嘉芸 Cherry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107096036 劉恩佑 Tony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109041025 洪睿謙 Ray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6"/>
    </mc:Choice>
    <mc:Fallback xmlns="">
      <p:transition spd="slow" advTm="527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0"/>
          <p:cNvPicPr preferRelativeResize="0"/>
          <p:nvPr/>
        </p:nvPicPr>
        <p:blipFill rotWithShape="1">
          <a:blip r:embed="rId5">
            <a:alphaModFix/>
          </a:blip>
          <a:srcRect l="1098" r="-89" b="21966"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10"/>
          <p:cNvGrpSpPr/>
          <p:nvPr/>
        </p:nvGrpSpPr>
        <p:grpSpPr>
          <a:xfrm>
            <a:off x="1762030" y="2289392"/>
            <a:ext cx="5574651" cy="2280367"/>
            <a:chOff x="1327201" y="1936750"/>
            <a:chExt cx="6635699" cy="2714399"/>
          </a:xfrm>
        </p:grpSpPr>
        <p:sp>
          <p:nvSpPr>
            <p:cNvPr id="107" name="Google Shape;107;p10"/>
            <p:cNvSpPr/>
            <p:nvPr/>
          </p:nvSpPr>
          <p:spPr>
            <a:xfrm>
              <a:off x="1497013" y="2430463"/>
              <a:ext cx="6008914" cy="2220686"/>
            </a:xfrm>
            <a:custGeom>
              <a:avLst/>
              <a:gdLst/>
              <a:ahLst/>
              <a:cxnLst/>
              <a:rect l="l" t="t" r="r" b="b"/>
              <a:pathLst>
                <a:path w="6008914" h="2220686" extrusionOk="0">
                  <a:moveTo>
                    <a:pt x="0" y="452846"/>
                  </a:moveTo>
                  <a:lnTo>
                    <a:pt x="252548" y="1793966"/>
                  </a:lnTo>
                  <a:lnTo>
                    <a:pt x="5320937" y="2220686"/>
                  </a:lnTo>
                  <a:lnTo>
                    <a:pt x="6008914" y="0"/>
                  </a:lnTo>
                  <a:lnTo>
                    <a:pt x="0" y="452846"/>
                  </a:lnTo>
                  <a:close/>
                </a:path>
              </a:pathLst>
            </a:custGeom>
            <a:solidFill>
              <a:srgbClr val="155C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7562850" y="2482850"/>
              <a:ext cx="400050" cy="158750"/>
            </a:xfrm>
            <a:custGeom>
              <a:avLst/>
              <a:gdLst/>
              <a:ahLst/>
              <a:cxnLst/>
              <a:rect l="l" t="t" r="r" b="b"/>
              <a:pathLst>
                <a:path w="400050" h="158750" extrusionOk="0">
                  <a:moveTo>
                    <a:pt x="0" y="152400"/>
                  </a:moveTo>
                  <a:lnTo>
                    <a:pt x="374650" y="0"/>
                  </a:lnTo>
                  <a:lnTo>
                    <a:pt x="400050" y="15875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155C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7435850" y="1936750"/>
              <a:ext cx="368300" cy="342900"/>
            </a:xfrm>
            <a:custGeom>
              <a:avLst/>
              <a:gdLst/>
              <a:ahLst/>
              <a:cxnLst/>
              <a:rect l="l" t="t" r="r" b="b"/>
              <a:pathLst>
                <a:path w="368300" h="342900" extrusionOk="0">
                  <a:moveTo>
                    <a:pt x="0" y="342900"/>
                  </a:moveTo>
                  <a:lnTo>
                    <a:pt x="254000" y="0"/>
                  </a:lnTo>
                  <a:lnTo>
                    <a:pt x="368300" y="139700"/>
                  </a:lnTo>
                  <a:lnTo>
                    <a:pt x="0" y="342900"/>
                  </a:lnTo>
                  <a:close/>
                </a:path>
              </a:pathLst>
            </a:custGeom>
            <a:solidFill>
              <a:srgbClr val="155C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0"/>
            <p:cNvSpPr txBox="1"/>
            <p:nvPr/>
          </p:nvSpPr>
          <p:spPr>
            <a:xfrm rot="-254675">
              <a:off x="1381052" y="2597746"/>
              <a:ext cx="6124498" cy="1684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200"/>
                <a:buFont typeface="Arial"/>
                <a:buNone/>
              </a:pPr>
              <a:r>
                <a:rPr lang="en-US" sz="7800" b="1">
                  <a:solidFill>
                    <a:schemeClr val="lt1"/>
                  </a:solidFill>
                  <a:latin typeface="Nothing You Could Do"/>
                  <a:ea typeface="Nothing You Could Do"/>
                  <a:cs typeface="Nothing You Could Do"/>
                  <a:sym typeface="Nothing You Could Do"/>
                </a:rPr>
                <a:t>CATS</a:t>
              </a:r>
              <a:endParaRPr sz="7800" b="1">
                <a:solidFill>
                  <a:schemeClr val="lt1"/>
                </a:solidFill>
                <a:latin typeface="Nothing You Could Do"/>
                <a:ea typeface="Nothing You Could Do"/>
                <a:cs typeface="Nothing You Could Do"/>
                <a:sym typeface="Nothing You Could Do"/>
              </a:endParaRPr>
            </a:p>
          </p:txBody>
        </p:sp>
      </p:grpSp>
      <p:pic>
        <p:nvPicPr>
          <p:cNvPr id="111" name="Google Shape;111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250" y="109350"/>
            <a:ext cx="6451750" cy="348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663" y="4738700"/>
            <a:ext cx="141922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4900" y="3636171"/>
            <a:ext cx="5574650" cy="312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2425" y="248450"/>
            <a:ext cx="8434051" cy="63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1h2m-b9n8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44089" y="109350"/>
            <a:ext cx="752829" cy="752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4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1"/>
          <p:cNvPicPr preferRelativeResize="0"/>
          <p:nvPr/>
        </p:nvPicPr>
        <p:blipFill rotWithShape="1">
          <a:blip r:embed="rId5">
            <a:alphaModFix/>
          </a:blip>
          <a:srcRect l="1098" r="-89" b="21966"/>
          <a:stretch/>
        </p:blipFill>
        <p:spPr>
          <a:xfrm>
            <a:off x="1" y="0"/>
            <a:ext cx="9143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1"/>
          <p:cNvSpPr/>
          <p:nvPr/>
        </p:nvSpPr>
        <p:spPr>
          <a:xfrm>
            <a:off x="2" y="899410"/>
            <a:ext cx="9144000" cy="58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1"/>
          <p:cNvSpPr txBox="1"/>
          <p:nvPr/>
        </p:nvSpPr>
        <p:spPr>
          <a:xfrm>
            <a:off x="239842" y="211300"/>
            <a:ext cx="433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CATS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22" name="Google Shape;122;p11"/>
          <p:cNvGrpSpPr/>
          <p:nvPr/>
        </p:nvGrpSpPr>
        <p:grpSpPr>
          <a:xfrm rot="537647">
            <a:off x="162420" y="1793198"/>
            <a:ext cx="4130336" cy="4076320"/>
            <a:chOff x="1128713" y="2474750"/>
            <a:chExt cx="3647024" cy="3599329"/>
          </a:xfrm>
        </p:grpSpPr>
        <p:sp>
          <p:nvSpPr>
            <p:cNvPr id="123" name="Google Shape;123;p11"/>
            <p:cNvSpPr/>
            <p:nvPr/>
          </p:nvSpPr>
          <p:spPr>
            <a:xfrm>
              <a:off x="1128713" y="2640013"/>
              <a:ext cx="390461" cy="489495"/>
            </a:xfrm>
            <a:custGeom>
              <a:avLst/>
              <a:gdLst/>
              <a:ahLst/>
              <a:cxnLst/>
              <a:rect l="l" t="t" r="r" b="b"/>
              <a:pathLst>
                <a:path w="370984" h="463976" extrusionOk="0">
                  <a:moveTo>
                    <a:pt x="340084" y="0"/>
                  </a:moveTo>
                  <a:lnTo>
                    <a:pt x="0" y="463976"/>
                  </a:lnTo>
                  <a:lnTo>
                    <a:pt x="370984" y="413176"/>
                  </a:lnTo>
                  <a:lnTo>
                    <a:pt x="340084" y="0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1382196" y="3565261"/>
              <a:ext cx="365455" cy="559214"/>
            </a:xfrm>
            <a:custGeom>
              <a:avLst/>
              <a:gdLst/>
              <a:ahLst/>
              <a:cxnLst/>
              <a:rect l="l" t="t" r="r" b="b"/>
              <a:pathLst>
                <a:path w="345584" h="530061" extrusionOk="0">
                  <a:moveTo>
                    <a:pt x="0" y="530061"/>
                  </a:moveTo>
                  <a:lnTo>
                    <a:pt x="190500" y="0"/>
                  </a:lnTo>
                  <a:lnTo>
                    <a:pt x="345584" y="441161"/>
                  </a:lnTo>
                  <a:lnTo>
                    <a:pt x="0" y="5300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1885048" y="4501396"/>
              <a:ext cx="341662" cy="582835"/>
            </a:xfrm>
            <a:custGeom>
              <a:avLst/>
              <a:gdLst/>
              <a:ahLst/>
              <a:cxnLst/>
              <a:rect l="l" t="t" r="r" b="b"/>
              <a:pathLst>
                <a:path w="323850" h="552450" extrusionOk="0">
                  <a:moveTo>
                    <a:pt x="63500" y="0"/>
                  </a:moveTo>
                  <a:lnTo>
                    <a:pt x="0" y="552450"/>
                  </a:lnTo>
                  <a:lnTo>
                    <a:pt x="323850" y="37465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222A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26" name="Google Shape;126;p11"/>
            <p:cNvSpPr/>
            <p:nvPr/>
          </p:nvSpPr>
          <p:spPr>
            <a:xfrm rot="-195301">
              <a:off x="2571910" y="5384796"/>
              <a:ext cx="382474" cy="589092"/>
            </a:xfrm>
            <a:custGeom>
              <a:avLst/>
              <a:gdLst/>
              <a:ahLst/>
              <a:cxnLst/>
              <a:rect l="l" t="t" r="r" b="b"/>
              <a:pathLst>
                <a:path w="361950" h="558800" extrusionOk="0">
                  <a:moveTo>
                    <a:pt x="0" y="0"/>
                  </a:moveTo>
                  <a:lnTo>
                    <a:pt x="114300" y="558800"/>
                  </a:lnTo>
                  <a:lnTo>
                    <a:pt x="361950" y="349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6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27" name="Google Shape;127;p11"/>
            <p:cNvSpPr/>
            <p:nvPr/>
          </p:nvSpPr>
          <p:spPr>
            <a:xfrm rot="-283679">
              <a:off x="1509572" y="2554716"/>
              <a:ext cx="1972251" cy="772998"/>
            </a:xfrm>
            <a:custGeom>
              <a:avLst/>
              <a:gdLst/>
              <a:ahLst/>
              <a:cxnLst/>
              <a:rect l="l" t="t" r="r" b="b"/>
              <a:pathLst>
                <a:path w="1970466" h="772298" extrusionOk="0">
                  <a:moveTo>
                    <a:pt x="1941472" y="127539"/>
                  </a:moveTo>
                  <a:lnTo>
                    <a:pt x="1970466" y="586798"/>
                  </a:lnTo>
                  <a:lnTo>
                    <a:pt x="0" y="772298"/>
                  </a:lnTo>
                  <a:lnTo>
                    <a:pt x="3756" y="0"/>
                  </a:lnTo>
                  <a:close/>
                </a:path>
              </a:pathLst>
            </a:custGeom>
            <a:solidFill>
              <a:srgbClr val="ACB8C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SMART</a:t>
              </a:r>
              <a:endParaRPr sz="24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28" name="Google Shape;128;p11"/>
            <p:cNvSpPr/>
            <p:nvPr/>
          </p:nvSpPr>
          <p:spPr>
            <a:xfrm rot="-964286">
              <a:off x="1449255" y="3271287"/>
              <a:ext cx="2240730" cy="798760"/>
            </a:xfrm>
            <a:custGeom>
              <a:avLst/>
              <a:gdLst/>
              <a:ahLst/>
              <a:cxnLst/>
              <a:rect l="l" t="t" r="r" b="b"/>
              <a:pathLst>
                <a:path w="2050625" h="799317" extrusionOk="0">
                  <a:moveTo>
                    <a:pt x="1961936" y="204720"/>
                  </a:moveTo>
                  <a:lnTo>
                    <a:pt x="2050625" y="669426"/>
                  </a:lnTo>
                  <a:lnTo>
                    <a:pt x="40750" y="7993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96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INDEPENDENT</a:t>
              </a:r>
              <a:endParaRPr sz="24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29" name="Google Shape;129;p11"/>
            <p:cNvSpPr/>
            <p:nvPr/>
          </p:nvSpPr>
          <p:spPr>
            <a:xfrm rot="-1555494">
              <a:off x="2024601" y="4006522"/>
              <a:ext cx="2080538" cy="813706"/>
            </a:xfrm>
            <a:custGeom>
              <a:avLst/>
              <a:gdLst/>
              <a:ahLst/>
              <a:cxnLst/>
              <a:rect l="l" t="t" r="r" b="b"/>
              <a:pathLst>
                <a:path w="2079077" h="813134" extrusionOk="0">
                  <a:moveTo>
                    <a:pt x="1972274" y="185612"/>
                  </a:moveTo>
                  <a:lnTo>
                    <a:pt x="2079077" y="654591"/>
                  </a:lnTo>
                  <a:lnTo>
                    <a:pt x="125438" y="8131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UNFETTERED</a:t>
              </a:r>
              <a:endParaRPr sz="24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130" name="Google Shape;130;p11"/>
            <p:cNvSpPr/>
            <p:nvPr/>
          </p:nvSpPr>
          <p:spPr>
            <a:xfrm rot="-2383938">
              <a:off x="2588344" y="4604303"/>
              <a:ext cx="2153943" cy="883283"/>
            </a:xfrm>
            <a:custGeom>
              <a:avLst/>
              <a:gdLst/>
              <a:ahLst/>
              <a:cxnLst/>
              <a:rect l="l" t="t" r="r" b="b"/>
              <a:pathLst>
                <a:path w="2151256" h="885294" extrusionOk="0">
                  <a:moveTo>
                    <a:pt x="1990122" y="286494"/>
                  </a:moveTo>
                  <a:lnTo>
                    <a:pt x="2151256" y="794573"/>
                  </a:lnTo>
                  <a:lnTo>
                    <a:pt x="143750" y="885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FLUID</a:t>
              </a:r>
              <a:endParaRPr sz="240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sp>
        <p:nvSpPr>
          <p:cNvPr id="131" name="Google Shape;131;p11"/>
          <p:cNvSpPr/>
          <p:nvPr/>
        </p:nvSpPr>
        <p:spPr>
          <a:xfrm>
            <a:off x="4213313" y="2073745"/>
            <a:ext cx="437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1"/>
          <p:cNvSpPr txBox="1"/>
          <p:nvPr/>
        </p:nvSpPr>
        <p:spPr>
          <a:xfrm>
            <a:off x="4571925" y="2218600"/>
            <a:ext cx="4206000" cy="3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●Normal→mew/meow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●Satisfied,Relaxed→purr</a:t>
            </a:r>
            <a:endParaRPr sz="2500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●Hunting→pounce</a:t>
            </a:r>
            <a:endParaRPr sz="2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3" name="Google Shape;13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9488" y="3468700"/>
            <a:ext cx="4590875" cy="30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382" y="1247675"/>
            <a:ext cx="3903894" cy="51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79500" y="2043450"/>
            <a:ext cx="4332300" cy="3380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7375" y="4421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4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4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4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48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2"/>
          <p:cNvPicPr preferRelativeResize="0"/>
          <p:nvPr/>
        </p:nvPicPr>
        <p:blipFill rotWithShape="1">
          <a:blip r:embed="rId5">
            <a:alphaModFix/>
          </a:blip>
          <a:srcRect l="1098" r="-89" b="21966"/>
          <a:stretch/>
        </p:blipFill>
        <p:spPr>
          <a:xfrm>
            <a:off x="1" y="0"/>
            <a:ext cx="9143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2"/>
          <p:cNvSpPr/>
          <p:nvPr/>
        </p:nvSpPr>
        <p:spPr>
          <a:xfrm>
            <a:off x="2" y="899410"/>
            <a:ext cx="9144000" cy="58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2"/>
          <p:cNvSpPr txBox="1"/>
          <p:nvPr/>
        </p:nvSpPr>
        <p:spPr>
          <a:xfrm>
            <a:off x="239842" y="211300"/>
            <a:ext cx="433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CATS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12"/>
          <p:cNvSpPr/>
          <p:nvPr/>
        </p:nvSpPr>
        <p:spPr>
          <a:xfrm>
            <a:off x="496019" y="2582512"/>
            <a:ext cx="2975373" cy="2405726"/>
          </a:xfrm>
          <a:custGeom>
            <a:avLst/>
            <a:gdLst/>
            <a:ahLst/>
            <a:cxnLst/>
            <a:rect l="l" t="t" r="r" b="b"/>
            <a:pathLst>
              <a:path w="2735975" h="2207088" extrusionOk="0">
                <a:moveTo>
                  <a:pt x="889764" y="706"/>
                </a:moveTo>
                <a:cubicBezTo>
                  <a:pt x="1456942" y="-29026"/>
                  <a:pt x="2313286" y="888979"/>
                  <a:pt x="2416119" y="1226346"/>
                </a:cubicBezTo>
                <a:cubicBezTo>
                  <a:pt x="2416942" y="1229045"/>
                  <a:pt x="2417720" y="1231754"/>
                  <a:pt x="2417506" y="1234754"/>
                </a:cubicBezTo>
                <a:lnTo>
                  <a:pt x="2735975" y="1268018"/>
                </a:lnTo>
                <a:lnTo>
                  <a:pt x="2402132" y="1435805"/>
                </a:lnTo>
                <a:cubicBezTo>
                  <a:pt x="2282705" y="1762086"/>
                  <a:pt x="1760308" y="2122352"/>
                  <a:pt x="1438627" y="2178893"/>
                </a:cubicBezTo>
                <a:cubicBezTo>
                  <a:pt x="1045174" y="2248050"/>
                  <a:pt x="255796" y="2231179"/>
                  <a:pt x="55398" y="1641286"/>
                </a:cubicBezTo>
                <a:cubicBezTo>
                  <a:pt x="-145002" y="1051392"/>
                  <a:pt x="221573" y="193492"/>
                  <a:pt x="780493" y="19742"/>
                </a:cubicBezTo>
                <a:cubicBezTo>
                  <a:pt x="815426" y="8883"/>
                  <a:pt x="851952" y="2688"/>
                  <a:pt x="889764" y="706"/>
                </a:cubicBezTo>
                <a:close/>
              </a:path>
            </a:pathLst>
          </a:custGeom>
          <a:solidFill>
            <a:srgbClr val="DDEAF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sx="102000" sy="102000" algn="ctr" rotWithShape="0">
              <a:srgbClr val="000000">
                <a:alpha val="23920"/>
              </a:srgbClr>
            </a:outerShdw>
          </a:effectLst>
        </p:spPr>
        <p:txBody>
          <a:bodyPr spcFirstLastPara="1" wrap="square" lIns="144000" tIns="108000" rIns="648000" bIns="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  </a:t>
            </a:r>
            <a:r>
              <a:rPr lang="en-US" sz="3600" b="1">
                <a:solidFill>
                  <a:schemeClr val="dk2"/>
                </a:solidFill>
                <a:latin typeface="Bodoni"/>
                <a:ea typeface="Bodoni"/>
                <a:cs typeface="Bodoni"/>
                <a:sym typeface="Bodoni"/>
              </a:rPr>
              <a:t> 01</a:t>
            </a:r>
            <a:endParaRPr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HARRY</a:t>
            </a:r>
            <a:endParaRPr sz="2400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23F4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POTTER</a:t>
            </a:r>
            <a:endParaRPr sz="2400">
              <a:solidFill>
                <a:srgbClr val="323F4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12"/>
          <p:cNvSpPr txBox="1"/>
          <p:nvPr/>
        </p:nvSpPr>
        <p:spPr>
          <a:xfrm>
            <a:off x="3671625" y="3105125"/>
            <a:ext cx="52782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202122"/>
                </a:solidFill>
                <a:highlight>
                  <a:srgbClr val="FFFFFF"/>
                </a:highlight>
              </a:rPr>
              <a:t>Crookshanks:a hybrid Kneazle</a:t>
            </a:r>
            <a:endParaRPr sz="2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400"/>
              <a:buChar char="●"/>
            </a:pPr>
            <a:r>
              <a:rPr lang="en-US" sz="2400">
                <a:solidFill>
                  <a:srgbClr val="202122"/>
                </a:solidFill>
                <a:highlight>
                  <a:srgbClr val="FFFFFF"/>
                </a:highlight>
              </a:rPr>
              <a:t>Mrs. Norris:Filch’s cat</a:t>
            </a:r>
            <a:endParaRPr sz="24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575" y="1889636"/>
            <a:ext cx="3500575" cy="385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0900" y="1889625"/>
            <a:ext cx="3850650" cy="385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3449" y="2215275"/>
            <a:ext cx="3500573" cy="309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74210" y="41204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4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8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8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3"/>
          <p:cNvPicPr preferRelativeResize="0"/>
          <p:nvPr/>
        </p:nvPicPr>
        <p:blipFill rotWithShape="1">
          <a:blip r:embed="rId5">
            <a:alphaModFix/>
          </a:blip>
          <a:srcRect l="1098" r="-89" b="21966"/>
          <a:stretch/>
        </p:blipFill>
        <p:spPr>
          <a:xfrm>
            <a:off x="1" y="0"/>
            <a:ext cx="9143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3"/>
          <p:cNvSpPr/>
          <p:nvPr/>
        </p:nvSpPr>
        <p:spPr>
          <a:xfrm>
            <a:off x="2" y="899410"/>
            <a:ext cx="9144000" cy="58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3"/>
          <p:cNvSpPr txBox="1"/>
          <p:nvPr/>
        </p:nvSpPr>
        <p:spPr>
          <a:xfrm>
            <a:off x="239842" y="211300"/>
            <a:ext cx="433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CATS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13"/>
          <p:cNvSpPr/>
          <p:nvPr/>
        </p:nvSpPr>
        <p:spPr>
          <a:xfrm>
            <a:off x="496019" y="2582512"/>
            <a:ext cx="2975373" cy="2405726"/>
          </a:xfrm>
          <a:custGeom>
            <a:avLst/>
            <a:gdLst/>
            <a:ahLst/>
            <a:cxnLst/>
            <a:rect l="l" t="t" r="r" b="b"/>
            <a:pathLst>
              <a:path w="2735975" h="2207088" extrusionOk="0">
                <a:moveTo>
                  <a:pt x="889764" y="706"/>
                </a:moveTo>
                <a:cubicBezTo>
                  <a:pt x="1456942" y="-29026"/>
                  <a:pt x="2313286" y="888979"/>
                  <a:pt x="2416119" y="1226346"/>
                </a:cubicBezTo>
                <a:cubicBezTo>
                  <a:pt x="2416942" y="1229045"/>
                  <a:pt x="2417720" y="1231754"/>
                  <a:pt x="2417506" y="1234754"/>
                </a:cubicBezTo>
                <a:lnTo>
                  <a:pt x="2735975" y="1268018"/>
                </a:lnTo>
                <a:lnTo>
                  <a:pt x="2402132" y="1435805"/>
                </a:lnTo>
                <a:cubicBezTo>
                  <a:pt x="2282705" y="1762086"/>
                  <a:pt x="1760308" y="2122352"/>
                  <a:pt x="1438627" y="2178893"/>
                </a:cubicBezTo>
                <a:cubicBezTo>
                  <a:pt x="1045174" y="2248050"/>
                  <a:pt x="255796" y="2231179"/>
                  <a:pt x="55398" y="1641286"/>
                </a:cubicBezTo>
                <a:cubicBezTo>
                  <a:pt x="-145002" y="1051392"/>
                  <a:pt x="221573" y="193492"/>
                  <a:pt x="780493" y="19742"/>
                </a:cubicBezTo>
                <a:cubicBezTo>
                  <a:pt x="815426" y="8883"/>
                  <a:pt x="851952" y="2688"/>
                  <a:pt x="889764" y="706"/>
                </a:cubicBezTo>
                <a:close/>
              </a:path>
            </a:pathLst>
          </a:custGeom>
          <a:solidFill>
            <a:srgbClr val="ADB9CA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sx="102000" sy="102000" algn="ctr" rotWithShape="0">
              <a:srgbClr val="000000">
                <a:alpha val="23920"/>
              </a:srgbClr>
            </a:outerShdw>
          </a:effectLst>
        </p:spPr>
        <p:txBody>
          <a:bodyPr spcFirstLastPara="1" wrap="square" lIns="144000" tIns="108000" rIns="648000" bIns="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   02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CHINESE CULTURES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13"/>
          <p:cNvSpPr txBox="1"/>
          <p:nvPr/>
        </p:nvSpPr>
        <p:spPr>
          <a:xfrm>
            <a:off x="4137325" y="3258600"/>
            <a:ext cx="43323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Symbols of good fortune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</a:rPr>
              <a:t>Not in the Chinese Zodiac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57" name="Google Shape;1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5763" y="1022513"/>
            <a:ext cx="5932470" cy="55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9625" y="4095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6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4"/>
          <p:cNvPicPr preferRelativeResize="0"/>
          <p:nvPr/>
        </p:nvPicPr>
        <p:blipFill rotWithShape="1">
          <a:blip r:embed="rId5">
            <a:alphaModFix/>
          </a:blip>
          <a:srcRect l="1098" r="-89" b="21966"/>
          <a:stretch/>
        </p:blipFill>
        <p:spPr>
          <a:xfrm>
            <a:off x="1" y="0"/>
            <a:ext cx="9143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4"/>
          <p:cNvSpPr/>
          <p:nvPr/>
        </p:nvSpPr>
        <p:spPr>
          <a:xfrm>
            <a:off x="2" y="899410"/>
            <a:ext cx="9144000" cy="58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4"/>
          <p:cNvSpPr txBox="1"/>
          <p:nvPr/>
        </p:nvSpPr>
        <p:spPr>
          <a:xfrm>
            <a:off x="239842" y="211300"/>
            <a:ext cx="433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CATS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96019" y="2582512"/>
            <a:ext cx="2975373" cy="2405726"/>
          </a:xfrm>
          <a:custGeom>
            <a:avLst/>
            <a:gdLst/>
            <a:ahLst/>
            <a:cxnLst/>
            <a:rect l="l" t="t" r="r" b="b"/>
            <a:pathLst>
              <a:path w="2735975" h="2207088" extrusionOk="0">
                <a:moveTo>
                  <a:pt x="889764" y="706"/>
                </a:moveTo>
                <a:cubicBezTo>
                  <a:pt x="1456942" y="-29026"/>
                  <a:pt x="2313286" y="888979"/>
                  <a:pt x="2416119" y="1226346"/>
                </a:cubicBezTo>
                <a:cubicBezTo>
                  <a:pt x="2416942" y="1229045"/>
                  <a:pt x="2417720" y="1231754"/>
                  <a:pt x="2417506" y="1234754"/>
                </a:cubicBezTo>
                <a:lnTo>
                  <a:pt x="2735975" y="1268018"/>
                </a:lnTo>
                <a:lnTo>
                  <a:pt x="2402132" y="1435805"/>
                </a:lnTo>
                <a:cubicBezTo>
                  <a:pt x="2282705" y="1762086"/>
                  <a:pt x="1760308" y="2122352"/>
                  <a:pt x="1438627" y="2178893"/>
                </a:cubicBezTo>
                <a:cubicBezTo>
                  <a:pt x="1045174" y="2248050"/>
                  <a:pt x="255796" y="2231179"/>
                  <a:pt x="55398" y="1641286"/>
                </a:cubicBezTo>
                <a:cubicBezTo>
                  <a:pt x="-145002" y="1051392"/>
                  <a:pt x="221573" y="193492"/>
                  <a:pt x="780493" y="19742"/>
                </a:cubicBezTo>
                <a:cubicBezTo>
                  <a:pt x="815426" y="8883"/>
                  <a:pt x="851952" y="2688"/>
                  <a:pt x="889764" y="706"/>
                </a:cubicBezTo>
                <a:close/>
              </a:path>
            </a:pathLst>
          </a:custGeom>
          <a:solidFill>
            <a:srgbClr val="6E84A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sx="102000" sy="102000" algn="ctr" rotWithShape="0">
              <a:srgbClr val="000000">
                <a:alpha val="23920"/>
              </a:srgbClr>
            </a:outerShdw>
          </a:effectLst>
        </p:spPr>
        <p:txBody>
          <a:bodyPr spcFirstLastPara="1" wrap="square" lIns="144000" tIns="108000" rIns="648000" bIns="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   03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JAPANESE CULTURES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7" name="Google Shape;1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899400"/>
            <a:ext cx="4523901" cy="339292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4"/>
          <p:cNvSpPr txBox="1"/>
          <p:nvPr/>
        </p:nvSpPr>
        <p:spPr>
          <a:xfrm>
            <a:off x="3640269" y="2851684"/>
            <a:ext cx="5043600" cy="2804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38100" lvl="0" indent="-3683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 dirty="0">
                <a:solidFill>
                  <a:schemeClr val="dk1"/>
                </a:solidFill>
                <a:highlight>
                  <a:srgbClr val="FFFFFF"/>
                </a:highlight>
              </a:rPr>
              <a:t>Love </a:t>
            </a:r>
            <a:r>
              <a:rPr lang="en-US" sz="2200" dirty="0" err="1">
                <a:solidFill>
                  <a:schemeClr val="dk1"/>
                </a:solidFill>
                <a:highlight>
                  <a:srgbClr val="FFFFFF"/>
                </a:highlight>
              </a:rPr>
              <a:t>cats</a:t>
            </a:r>
            <a:r>
              <a:rPr lang="en-US" sz="2200" dirty="0" err="1">
                <a:solidFill>
                  <a:srgbClr val="202124"/>
                </a:solidFill>
                <a:highlight>
                  <a:schemeClr val="lt1"/>
                </a:highlight>
              </a:rPr>
              <a:t>→several</a:t>
            </a:r>
            <a:r>
              <a:rPr lang="en-US" sz="2200" dirty="0">
                <a:solidFill>
                  <a:srgbClr val="202124"/>
                </a:solidFill>
                <a:highlight>
                  <a:schemeClr val="lt1"/>
                </a:highlight>
              </a:rPr>
              <a:t> “Cat Island”</a:t>
            </a:r>
            <a:endParaRPr sz="2200" dirty="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marL="45720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marL="457200" marR="38100" indent="-368300">
              <a:lnSpc>
                <a:spcPct val="128571"/>
              </a:lnSpc>
              <a:buClr>
                <a:srgbClr val="202124"/>
              </a:buClr>
              <a:buSzPts val="2200"/>
              <a:buFont typeface="Arial"/>
              <a:buChar char="●"/>
            </a:pPr>
            <a:r>
              <a:rPr lang="en-US" altLang="zh-TW" sz="2200" dirty="0">
                <a:solidFill>
                  <a:srgbClr val="202124"/>
                </a:solidFill>
                <a:highlight>
                  <a:schemeClr val="lt1"/>
                </a:highlight>
              </a:rPr>
              <a:t>2/22:Day of </a:t>
            </a:r>
            <a:r>
              <a:rPr lang="en-US" altLang="zh-TW" sz="2200" dirty="0" smtClean="0">
                <a:solidFill>
                  <a:srgbClr val="202124"/>
                </a:solidFill>
                <a:highlight>
                  <a:schemeClr val="lt1"/>
                </a:highlight>
              </a:rPr>
              <a:t>cats</a:t>
            </a:r>
          </a:p>
          <a:p>
            <a:pPr marL="457200" marR="38100" indent="-368300">
              <a:lnSpc>
                <a:spcPct val="128571"/>
              </a:lnSpc>
              <a:buClr>
                <a:srgbClr val="202124"/>
              </a:buClr>
              <a:buSzPts val="2200"/>
              <a:buFont typeface="Arial"/>
              <a:buChar char="●"/>
            </a:pPr>
            <a:endParaRPr lang="en-US" altLang="zh-TW" sz="2200" dirty="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marL="457200" marR="38100" lvl="0" indent="-3683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200"/>
              <a:buChar char="●"/>
            </a:pPr>
            <a:r>
              <a:rPr lang="en-US" sz="2200" dirty="0" smtClean="0">
                <a:solidFill>
                  <a:srgbClr val="202124"/>
                </a:solidFill>
                <a:highlight>
                  <a:schemeClr val="lt1"/>
                </a:highlight>
              </a:rPr>
              <a:t>Cat </a:t>
            </a:r>
            <a:r>
              <a:rPr lang="en-US" sz="2200" dirty="0" err="1">
                <a:solidFill>
                  <a:srgbClr val="202124"/>
                </a:solidFill>
                <a:highlight>
                  <a:schemeClr val="lt1"/>
                </a:highlight>
              </a:rPr>
              <a:t>monsters:very</a:t>
            </a:r>
            <a:r>
              <a:rPr lang="en-US" sz="2200" dirty="0">
                <a:solidFill>
                  <a:srgbClr val="202124"/>
                </a:solidFill>
                <a:highlight>
                  <a:schemeClr val="lt1"/>
                </a:highlight>
              </a:rPr>
              <a:t> old cats</a:t>
            </a:r>
            <a:endParaRPr sz="2200" dirty="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marL="45720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202124"/>
              </a:solidFill>
              <a:highlight>
                <a:schemeClr val="lt1"/>
              </a:highlight>
            </a:endParaRPr>
          </a:p>
        </p:txBody>
      </p:sp>
      <p:pic>
        <p:nvPicPr>
          <p:cNvPr id="170" name="Google Shape;1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12894" y="4180200"/>
            <a:ext cx="3416451" cy="247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6276" y="2764169"/>
            <a:ext cx="5658200" cy="37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513" y="3167725"/>
            <a:ext cx="4782978" cy="339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7113" y="4120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4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4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1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5"/>
          <p:cNvPicPr preferRelativeResize="0"/>
          <p:nvPr/>
        </p:nvPicPr>
        <p:blipFill rotWithShape="1">
          <a:blip r:embed="rId5">
            <a:alphaModFix/>
          </a:blip>
          <a:srcRect l="1098" r="-89" b="21966"/>
          <a:stretch/>
        </p:blipFill>
        <p:spPr>
          <a:xfrm>
            <a:off x="1" y="0"/>
            <a:ext cx="9143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5"/>
          <p:cNvSpPr/>
          <p:nvPr/>
        </p:nvSpPr>
        <p:spPr>
          <a:xfrm>
            <a:off x="2" y="899410"/>
            <a:ext cx="9144000" cy="58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5"/>
          <p:cNvSpPr txBox="1"/>
          <p:nvPr/>
        </p:nvSpPr>
        <p:spPr>
          <a:xfrm>
            <a:off x="239842" y="211300"/>
            <a:ext cx="433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CATS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15"/>
          <p:cNvSpPr/>
          <p:nvPr/>
        </p:nvSpPr>
        <p:spPr>
          <a:xfrm>
            <a:off x="496019" y="1210912"/>
            <a:ext cx="2975373" cy="2405726"/>
          </a:xfrm>
          <a:custGeom>
            <a:avLst/>
            <a:gdLst/>
            <a:ahLst/>
            <a:cxnLst/>
            <a:rect l="l" t="t" r="r" b="b"/>
            <a:pathLst>
              <a:path w="2735975" h="2207088" extrusionOk="0">
                <a:moveTo>
                  <a:pt x="889764" y="706"/>
                </a:moveTo>
                <a:cubicBezTo>
                  <a:pt x="1456942" y="-29026"/>
                  <a:pt x="2313286" y="888979"/>
                  <a:pt x="2416119" y="1226346"/>
                </a:cubicBezTo>
                <a:cubicBezTo>
                  <a:pt x="2416942" y="1229045"/>
                  <a:pt x="2417720" y="1231754"/>
                  <a:pt x="2417506" y="1234754"/>
                </a:cubicBezTo>
                <a:lnTo>
                  <a:pt x="2735975" y="1268018"/>
                </a:lnTo>
                <a:lnTo>
                  <a:pt x="2402132" y="1435805"/>
                </a:lnTo>
                <a:cubicBezTo>
                  <a:pt x="2282705" y="1762086"/>
                  <a:pt x="1760308" y="2122352"/>
                  <a:pt x="1438627" y="2178893"/>
                </a:cubicBezTo>
                <a:cubicBezTo>
                  <a:pt x="1045174" y="2248050"/>
                  <a:pt x="255796" y="2231179"/>
                  <a:pt x="55398" y="1641286"/>
                </a:cubicBezTo>
                <a:cubicBezTo>
                  <a:pt x="-145002" y="1051392"/>
                  <a:pt x="221573" y="193492"/>
                  <a:pt x="780493" y="19742"/>
                </a:cubicBezTo>
                <a:cubicBezTo>
                  <a:pt x="815426" y="8883"/>
                  <a:pt x="851952" y="2688"/>
                  <a:pt x="889764" y="706"/>
                </a:cubicBezTo>
                <a:close/>
              </a:path>
            </a:pathLst>
          </a:custGeom>
          <a:solidFill>
            <a:srgbClr val="333F5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sx="102000" sy="102000" algn="ctr" rotWithShape="0">
              <a:srgbClr val="000000">
                <a:alpha val="23920"/>
              </a:srgbClr>
            </a:outerShdw>
          </a:effectLst>
        </p:spPr>
        <p:txBody>
          <a:bodyPr spcFirstLastPara="1" wrap="square" lIns="144000" tIns="108000" rIns="648000" bIns="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   04</a:t>
            </a:r>
            <a:endParaRPr/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EGYPTIAN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CULTURES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15"/>
          <p:cNvSpPr txBox="1"/>
          <p:nvPr/>
        </p:nvSpPr>
        <p:spPr>
          <a:xfrm>
            <a:off x="3288675" y="1528300"/>
            <a:ext cx="4549800" cy="20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highlight>
                  <a:srgbClr val="FFFFFF"/>
                </a:highlight>
              </a:rPr>
              <a:t>Bastet:cat goddess</a:t>
            </a:r>
            <a:endParaRPr sz="2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highlight>
                  <a:srgbClr val="FFFFFF"/>
                </a:highlight>
              </a:rPr>
              <a:t>Symbol of luminosity, </a:t>
            </a:r>
            <a:endParaRPr sz="2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highlight>
                  <a:srgbClr val="FFFFFF"/>
                </a:highlight>
              </a:rPr>
              <a:t>holy creature</a:t>
            </a:r>
            <a:endParaRPr sz="22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80" name="Google Shape;18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4700" y="839200"/>
            <a:ext cx="2798375" cy="561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4400" y="3546400"/>
            <a:ext cx="6096000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1h2m-b9n8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6625" y="32717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4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4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4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/>
          </a:blip>
          <a:srcRect l="1096" r="-82" b="21969"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23"/>
          <p:cNvGrpSpPr/>
          <p:nvPr/>
        </p:nvGrpSpPr>
        <p:grpSpPr>
          <a:xfrm>
            <a:off x="1762028" y="2289390"/>
            <a:ext cx="5574643" cy="2279220"/>
            <a:chOff x="1327201" y="1936750"/>
            <a:chExt cx="6635699" cy="2713038"/>
          </a:xfrm>
        </p:grpSpPr>
        <p:sp>
          <p:nvSpPr>
            <p:cNvPr id="298" name="Google Shape;298;p23"/>
            <p:cNvSpPr/>
            <p:nvPr/>
          </p:nvSpPr>
          <p:spPr>
            <a:xfrm>
              <a:off x="1497013" y="2430463"/>
              <a:ext cx="6008687" cy="2219325"/>
            </a:xfrm>
            <a:custGeom>
              <a:avLst/>
              <a:gdLst/>
              <a:ahLst/>
              <a:cxnLst/>
              <a:rect l="l" t="t" r="r" b="b"/>
              <a:pathLst>
                <a:path w="6008914" h="2220686" extrusionOk="0">
                  <a:moveTo>
                    <a:pt x="0" y="452846"/>
                  </a:moveTo>
                  <a:lnTo>
                    <a:pt x="252548" y="1793966"/>
                  </a:lnTo>
                  <a:lnTo>
                    <a:pt x="5320937" y="2220686"/>
                  </a:lnTo>
                  <a:lnTo>
                    <a:pt x="6008914" y="0"/>
                  </a:lnTo>
                  <a:lnTo>
                    <a:pt x="0" y="452846"/>
                  </a:lnTo>
                  <a:close/>
                </a:path>
              </a:pathLst>
            </a:custGeom>
            <a:solidFill>
              <a:srgbClr val="155C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7562850" y="2482850"/>
              <a:ext cx="400050" cy="158750"/>
            </a:xfrm>
            <a:custGeom>
              <a:avLst/>
              <a:gdLst/>
              <a:ahLst/>
              <a:cxnLst/>
              <a:rect l="l" t="t" r="r" b="b"/>
              <a:pathLst>
                <a:path w="400050" h="158750" extrusionOk="0">
                  <a:moveTo>
                    <a:pt x="0" y="152400"/>
                  </a:moveTo>
                  <a:lnTo>
                    <a:pt x="374650" y="0"/>
                  </a:lnTo>
                  <a:lnTo>
                    <a:pt x="400050" y="15875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155C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7435850" y="1936750"/>
              <a:ext cx="368300" cy="342900"/>
            </a:xfrm>
            <a:custGeom>
              <a:avLst/>
              <a:gdLst/>
              <a:ahLst/>
              <a:cxnLst/>
              <a:rect l="l" t="t" r="r" b="b"/>
              <a:pathLst>
                <a:path w="368300" h="342900" extrusionOk="0">
                  <a:moveTo>
                    <a:pt x="0" y="342900"/>
                  </a:moveTo>
                  <a:lnTo>
                    <a:pt x="254000" y="0"/>
                  </a:lnTo>
                  <a:lnTo>
                    <a:pt x="368300" y="139700"/>
                  </a:lnTo>
                  <a:lnTo>
                    <a:pt x="0" y="342900"/>
                  </a:lnTo>
                  <a:close/>
                </a:path>
              </a:pathLst>
            </a:custGeom>
            <a:solidFill>
              <a:srgbClr val="155C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3"/>
            <p:cNvSpPr txBox="1"/>
            <p:nvPr/>
          </p:nvSpPr>
          <p:spPr>
            <a:xfrm rot="-254625">
              <a:off x="1381125" y="2597782"/>
              <a:ext cx="6124575" cy="1684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200"/>
                <a:buFont typeface="Arial"/>
                <a:buNone/>
              </a:pPr>
              <a:r>
                <a:rPr lang="en-US" sz="7200">
                  <a:solidFill>
                    <a:schemeClr val="lt1"/>
                  </a:solidFill>
                  <a:latin typeface="Bodoni"/>
                  <a:ea typeface="Bodoni"/>
                  <a:cs typeface="Bodoni"/>
                  <a:sym typeface="Bodoni"/>
                </a:rPr>
                <a:t>THANKS</a:t>
              </a:r>
              <a:endParaRPr sz="720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endParaRPr>
            </a:p>
          </p:txBody>
        </p:sp>
        <p:sp>
          <p:nvSpPr>
            <p:cNvPr id="302" name="Google Shape;302;p23"/>
            <p:cNvSpPr txBox="1"/>
            <p:nvPr/>
          </p:nvSpPr>
          <p:spPr>
            <a:xfrm rot="298406">
              <a:off x="4632325" y="4078288"/>
              <a:ext cx="2170113" cy="392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004358"/>
      </a:dk2>
      <a:lt2>
        <a:srgbClr val="E2DFCC"/>
      </a:lt2>
      <a:accent1>
        <a:srgbClr val="006382"/>
      </a:accent1>
      <a:accent2>
        <a:srgbClr val="1F8A70"/>
      </a:accent2>
      <a:accent3>
        <a:srgbClr val="BEDB39"/>
      </a:accent3>
      <a:accent4>
        <a:srgbClr val="FFE11A"/>
      </a:accent4>
      <a:accent5>
        <a:srgbClr val="FD7400"/>
      </a:accent5>
      <a:accent6>
        <a:srgbClr val="977B2D"/>
      </a:accent6>
      <a:hlink>
        <a:srgbClr val="006382"/>
      </a:hlink>
      <a:folHlink>
        <a:srgbClr val="1F8A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252</Words>
  <Application>Microsoft Office PowerPoint</Application>
  <PresentationFormat>On-screen Show (4:3)</PresentationFormat>
  <Paragraphs>60</Paragraphs>
  <Slides>8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Times New Roman</vt:lpstr>
      <vt:lpstr>Nothing You Could Do</vt:lpstr>
      <vt:lpstr>Bodoni</vt:lpstr>
      <vt:lpstr>Calibri</vt:lpstr>
      <vt:lpstr>Microsoft Yahei</vt:lpstr>
      <vt:lpstr>Arial</vt:lpstr>
      <vt:lpstr>Lato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佑</dc:creator>
  <cp:lastModifiedBy>Johanna Katchen</cp:lastModifiedBy>
  <cp:revision>4</cp:revision>
  <dcterms:modified xsi:type="dcterms:W3CDTF">2021-05-18T05:25:44Z</dcterms:modified>
</cp:coreProperties>
</file>