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notesMasterIdLst>
    <p:notesMasterId r:id="rId106"/>
  </p:notesMasterIdLst>
  <p:sldIdLst>
    <p:sldId id="256" r:id="rId2"/>
    <p:sldId id="259" r:id="rId3"/>
    <p:sldId id="262" r:id="rId4"/>
    <p:sldId id="257" r:id="rId5"/>
    <p:sldId id="261" r:id="rId6"/>
    <p:sldId id="263" r:id="rId7"/>
    <p:sldId id="264" r:id="rId8"/>
    <p:sldId id="282" r:id="rId9"/>
    <p:sldId id="268" r:id="rId10"/>
    <p:sldId id="260" r:id="rId11"/>
    <p:sldId id="258" r:id="rId12"/>
    <p:sldId id="266" r:id="rId13"/>
    <p:sldId id="267" r:id="rId14"/>
    <p:sldId id="273" r:id="rId15"/>
    <p:sldId id="274" r:id="rId16"/>
    <p:sldId id="271" r:id="rId17"/>
    <p:sldId id="371" r:id="rId18"/>
    <p:sldId id="372" r:id="rId19"/>
    <p:sldId id="270" r:id="rId20"/>
    <p:sldId id="277" r:id="rId21"/>
    <p:sldId id="278" r:id="rId22"/>
    <p:sldId id="279" r:id="rId23"/>
    <p:sldId id="283" r:id="rId24"/>
    <p:sldId id="281" r:id="rId25"/>
    <p:sldId id="284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363" r:id="rId36"/>
    <p:sldId id="304" r:id="rId37"/>
    <p:sldId id="307" r:id="rId38"/>
    <p:sldId id="306" r:id="rId39"/>
    <p:sldId id="305" r:id="rId40"/>
    <p:sldId id="285" r:id="rId41"/>
    <p:sldId id="296" r:id="rId42"/>
    <p:sldId id="297" r:id="rId43"/>
    <p:sldId id="298" r:id="rId44"/>
    <p:sldId id="299" r:id="rId45"/>
    <p:sldId id="301" r:id="rId46"/>
    <p:sldId id="308" r:id="rId47"/>
    <p:sldId id="309" r:id="rId48"/>
    <p:sldId id="310" r:id="rId49"/>
    <p:sldId id="311" r:id="rId50"/>
    <p:sldId id="313" r:id="rId51"/>
    <p:sldId id="312" r:id="rId52"/>
    <p:sldId id="319" r:id="rId53"/>
    <p:sldId id="317" r:id="rId54"/>
    <p:sldId id="318" r:id="rId55"/>
    <p:sldId id="314" r:id="rId56"/>
    <p:sldId id="315" r:id="rId57"/>
    <p:sldId id="320" r:id="rId58"/>
    <p:sldId id="321" r:id="rId59"/>
    <p:sldId id="322" r:id="rId60"/>
    <p:sldId id="323" r:id="rId61"/>
    <p:sldId id="324" r:id="rId62"/>
    <p:sldId id="325" r:id="rId63"/>
    <p:sldId id="326" r:id="rId64"/>
    <p:sldId id="328" r:id="rId65"/>
    <p:sldId id="329" r:id="rId66"/>
    <p:sldId id="330" r:id="rId67"/>
    <p:sldId id="331" r:id="rId68"/>
    <p:sldId id="332" r:id="rId69"/>
    <p:sldId id="333" r:id="rId70"/>
    <p:sldId id="334" r:id="rId71"/>
    <p:sldId id="343" r:id="rId72"/>
    <p:sldId id="344" r:id="rId73"/>
    <p:sldId id="335" r:id="rId74"/>
    <p:sldId id="336" r:id="rId75"/>
    <p:sldId id="337" r:id="rId76"/>
    <p:sldId id="338" r:id="rId77"/>
    <p:sldId id="339" r:id="rId78"/>
    <p:sldId id="340" r:id="rId79"/>
    <p:sldId id="341" r:id="rId80"/>
    <p:sldId id="342" r:id="rId81"/>
    <p:sldId id="345" r:id="rId82"/>
    <p:sldId id="350" r:id="rId83"/>
    <p:sldId id="351" r:id="rId84"/>
    <p:sldId id="347" r:id="rId85"/>
    <p:sldId id="348" r:id="rId86"/>
    <p:sldId id="349" r:id="rId87"/>
    <p:sldId id="364" r:id="rId88"/>
    <p:sldId id="352" r:id="rId89"/>
    <p:sldId id="353" r:id="rId90"/>
    <p:sldId id="354" r:id="rId91"/>
    <p:sldId id="355" r:id="rId92"/>
    <p:sldId id="356" r:id="rId93"/>
    <p:sldId id="370" r:id="rId94"/>
    <p:sldId id="357" r:id="rId95"/>
    <p:sldId id="346" r:id="rId96"/>
    <p:sldId id="358" r:id="rId97"/>
    <p:sldId id="359" r:id="rId98"/>
    <p:sldId id="360" r:id="rId99"/>
    <p:sldId id="361" r:id="rId100"/>
    <p:sldId id="362" r:id="rId101"/>
    <p:sldId id="365" r:id="rId102"/>
    <p:sldId id="366" r:id="rId103"/>
    <p:sldId id="368" r:id="rId104"/>
    <p:sldId id="369" r:id="rId10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267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4" Type="http://schemas.openxmlformats.org/officeDocument/2006/relationships/image" Target="../media/image7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image" Target="../media/image73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C295E5-BB54-4C5D-B60B-BD5122300AAA}" type="datetimeFigureOut">
              <a:rPr lang="zh-TW" altLang="en-US" smtClean="0"/>
              <a:t>2011/7/21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1CAB6-F940-4B62-ABD6-E5A286C0CD5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3306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1CAB6-F940-4B62-ABD6-E5A286C0CD54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46981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 smtClean="0"/>
          </a:p>
        </p:txBody>
      </p:sp>
      <p:sp>
        <p:nvSpPr>
          <p:cNvPr id="52227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A9CD7F4-F5F3-41FA-94CA-5A6ED1378953}" type="slidenum">
              <a:rPr lang="en-US" altLang="zh-TW" smtClean="0"/>
              <a:pPr/>
              <a:t>32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err="1" smtClean="0"/>
              <a:t>CPU,GPGPU,Nvidia</a:t>
            </a:r>
            <a:r>
              <a:rPr lang="en-US" altLang="zh-TW" dirty="0" smtClean="0"/>
              <a:t> GPU</a:t>
            </a:r>
            <a:r>
              <a:rPr lang="zh-TW" altLang="en-US" dirty="0" smtClean="0"/>
              <a:t>的資料傳遞</a:t>
            </a:r>
            <a:r>
              <a:rPr lang="en-US" altLang="zh-TW" dirty="0" smtClean="0"/>
              <a:t>,</a:t>
            </a:r>
            <a:r>
              <a:rPr lang="zh-TW" altLang="en-US" dirty="0" smtClean="0"/>
              <a:t>與處理過程說明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741B3-479D-4FC4-92D2-4F6848964262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新舊版本</a:t>
            </a:r>
            <a:r>
              <a:rPr lang="en-US" altLang="zh-TW" dirty="0" smtClean="0"/>
              <a:t>SM</a:t>
            </a:r>
            <a:r>
              <a:rPr lang="zh-TW" altLang="en-US" dirty="0" smtClean="0"/>
              <a:t>的內部記憶體比較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741B3-479D-4FC4-92D2-4F6848964262}" type="slidenum">
              <a:rPr lang="zh-TW" altLang="en-US" smtClean="0"/>
              <a:pPr/>
              <a:t>39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SIMT</a:t>
            </a:r>
            <a:r>
              <a:rPr lang="zh-TW" altLang="en-US" dirty="0" smtClean="0"/>
              <a:t>模型介紹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741B3-479D-4FC4-92D2-4F6848964262}" type="slidenum">
              <a:rPr lang="zh-TW" altLang="en-US" smtClean="0"/>
              <a:pPr/>
              <a:t>42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Dot0.cu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F0D03-5D29-4A6C-9731-28FD6B03C4DD}" type="slidenum">
              <a:rPr lang="zh-TW" altLang="en-US" smtClean="0"/>
              <a:pPr/>
              <a:t>51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Dot1.cu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F0D03-5D29-4A6C-9731-28FD6B03C4DD}" type="slidenum">
              <a:rPr lang="zh-TW" altLang="en-US" smtClean="0"/>
              <a:pPr/>
              <a:t>53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Dot2.cu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F0D03-5D29-4A6C-9731-28FD6B03C4DD}" type="slidenum">
              <a:rPr lang="zh-TW" altLang="en-US" smtClean="0"/>
              <a:pPr/>
              <a:t>54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Dot3.cu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F0D03-5D29-4A6C-9731-28FD6B03C4DD}" type="slidenum">
              <a:rPr lang="zh-TW" altLang="en-US" smtClean="0"/>
              <a:pPr/>
              <a:t>57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如何定義</a:t>
            </a:r>
            <a:r>
              <a:rPr lang="en-US" altLang="zh-TW" dirty="0" smtClean="0"/>
              <a:t>function </a:t>
            </a:r>
            <a:r>
              <a:rPr lang="zh-TW" altLang="en-US" dirty="0" smtClean="0"/>
              <a:t>是屬於</a:t>
            </a:r>
            <a:r>
              <a:rPr lang="en-US" altLang="zh-TW" dirty="0" smtClean="0"/>
              <a:t>device</a:t>
            </a:r>
            <a:r>
              <a:rPr lang="zh-TW" altLang="en-US" dirty="0" smtClean="0"/>
              <a:t>還是</a:t>
            </a:r>
            <a:r>
              <a:rPr lang="en-US" altLang="zh-TW" dirty="0" smtClean="0"/>
              <a:t>host</a:t>
            </a:r>
            <a:r>
              <a:rPr lang="zh-TW" altLang="en-US" dirty="0" smtClean="0"/>
              <a:t>還是共有的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7DD47-BDB0-4CA5-ACC3-833516E68839}" type="slidenum">
              <a:rPr lang="zh-TW" altLang="en-US" smtClean="0"/>
              <a:pPr/>
              <a:t>58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Dot4.cu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F0D03-5D29-4A6C-9731-28FD6B03C4DD}" type="slidenum">
              <a:rPr lang="zh-TW" altLang="en-US" smtClean="0"/>
              <a:pPr/>
              <a:t>84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7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 smtClean="0"/>
          </a:p>
        </p:txBody>
      </p:sp>
      <p:sp>
        <p:nvSpPr>
          <p:cNvPr id="149508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2690569-B499-489E-8468-EF3798B4D7BE}" type="slidenum">
              <a:rPr lang="en-US" altLang="zh-TW" sz="1200"/>
              <a:pPr algn="r"/>
              <a:t>14</a:t>
            </a:fld>
            <a:endParaRPr lang="en-US" altLang="zh-TW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Dot4.cu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F0D03-5D29-4A6C-9731-28FD6B03C4DD}" type="slidenum">
              <a:rPr lang="zh-TW" altLang="en-US" smtClean="0"/>
              <a:pPr/>
              <a:t>85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Dot5.cu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F0D03-5D29-4A6C-9731-28FD6B03C4DD}" type="slidenum">
              <a:rPr lang="zh-TW" altLang="en-US" smtClean="0"/>
              <a:pPr/>
              <a:t>86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Dot5.cu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F0D03-5D29-4A6C-9731-28FD6B03C4DD}" type="slidenum">
              <a:rPr lang="zh-TW" altLang="en-US" smtClean="0"/>
              <a:pPr/>
              <a:t>88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Dot6.cu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F0D03-5D29-4A6C-9731-28FD6B03C4DD}" type="slidenum">
              <a:rPr lang="zh-TW" altLang="en-US" smtClean="0"/>
              <a:pPr/>
              <a:t>92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Dot6.cu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F0D03-5D29-4A6C-9731-28FD6B03C4DD}" type="slidenum">
              <a:rPr lang="zh-TW" altLang="en-US" smtClean="0"/>
              <a:pPr/>
              <a:t>94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8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 smtClean="0"/>
          </a:p>
        </p:txBody>
      </p:sp>
      <p:sp>
        <p:nvSpPr>
          <p:cNvPr id="126979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CC21902-2B85-4BE3-9090-DAC03B5C8182}" type="slidenum">
              <a:rPr lang="en-US" altLang="zh-TW" smtClean="0"/>
              <a:pPr/>
              <a:t>104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 smtClean="0"/>
          </a:p>
        </p:txBody>
      </p:sp>
      <p:sp>
        <p:nvSpPr>
          <p:cNvPr id="151556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9727549-4BAB-4C1A-95D9-FBCFC824127B}" type="slidenum">
              <a:rPr lang="en-US" altLang="zh-TW" sz="1200"/>
              <a:pPr algn="r"/>
              <a:t>15</a:t>
            </a:fld>
            <a:endParaRPr lang="en-US" altLang="zh-TW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 smtClean="0"/>
          </a:p>
        </p:txBody>
      </p:sp>
      <p:sp>
        <p:nvSpPr>
          <p:cNvPr id="39939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2DB4245-48E1-4CB8-9DE1-AA7AB8320350}" type="slidenum">
              <a:rPr lang="en-US" altLang="zh-TW" smtClean="0"/>
              <a:pPr/>
              <a:t>26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 smtClean="0"/>
          </a:p>
        </p:txBody>
      </p:sp>
      <p:sp>
        <p:nvSpPr>
          <p:cNvPr id="41987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8910605-2AC9-4376-AAC2-CFB6AA1F6884}" type="slidenum">
              <a:rPr lang="en-US" altLang="zh-TW" smtClean="0"/>
              <a:pPr/>
              <a:t>27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 smtClean="0"/>
          </a:p>
        </p:txBody>
      </p:sp>
      <p:sp>
        <p:nvSpPr>
          <p:cNvPr id="44035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B894939-748C-4883-AD92-48A1BC3977B2}" type="slidenum">
              <a:rPr lang="en-US" altLang="zh-TW" smtClean="0"/>
              <a:pPr/>
              <a:t>28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 smtClean="0"/>
          </a:p>
        </p:txBody>
      </p:sp>
      <p:sp>
        <p:nvSpPr>
          <p:cNvPr id="46083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47C4918-C4F2-4C92-99B7-DFC7D9C3F8E2}" type="slidenum">
              <a:rPr lang="en-US" altLang="zh-TW" smtClean="0"/>
              <a:pPr/>
              <a:t>29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 smtClean="0"/>
          </a:p>
        </p:txBody>
      </p:sp>
      <p:sp>
        <p:nvSpPr>
          <p:cNvPr id="48131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F3D9998-3D7D-463C-9757-66D57BA20896}" type="slidenum">
              <a:rPr lang="en-US" altLang="zh-TW" smtClean="0"/>
              <a:pPr/>
              <a:t>30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 smtClean="0"/>
          </a:p>
        </p:txBody>
      </p:sp>
      <p:sp>
        <p:nvSpPr>
          <p:cNvPr id="50179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381F08A-43BF-4975-ACA4-CF083E29E0B7}" type="slidenum">
              <a:rPr lang="en-US" altLang="zh-TW" smtClean="0"/>
              <a:pPr/>
              <a:t>31</a:t>
            </a:fld>
            <a:endParaRPr lang="en-US" altLang="zh-TW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 cover_封面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2843808" y="1124744"/>
            <a:ext cx="5715040" cy="1553146"/>
          </a:xfrm>
        </p:spPr>
        <p:txBody>
          <a:bodyPr anchor="b"/>
          <a:lstStyle>
            <a:lvl1pPr algn="r">
              <a:defRPr b="1" cap="all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820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內頁選擇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1124744"/>
            <a:ext cx="8352928" cy="642942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500034" y="1916832"/>
            <a:ext cx="8153400" cy="4179168"/>
          </a:xfrm>
        </p:spPr>
        <p:txBody>
          <a:bodyPr/>
          <a:lstStyle>
            <a:lvl1pPr>
              <a:buClr>
                <a:srgbClr val="696E4A"/>
              </a:buClr>
              <a:buSzPct val="75000"/>
              <a:buFont typeface="Wingdings" pitchFamily="2" charset="2"/>
              <a:buChar char="n"/>
              <a:defRPr/>
            </a:lvl1pPr>
            <a:lvl2pPr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n"/>
              <a:defRPr/>
            </a:lvl2pPr>
            <a:lvl3pPr>
              <a:buClr>
                <a:srgbClr val="939A66"/>
              </a:buClr>
              <a:buSzPct val="60000"/>
              <a:buFont typeface="Wingdings" pitchFamily="2" charset="2"/>
              <a:buChar char="n"/>
              <a:defRPr/>
            </a:lvl3pPr>
            <a:lvl4pPr>
              <a:buClr>
                <a:srgbClr val="B0B591"/>
              </a:buClr>
              <a:buSzPct val="55000"/>
              <a:defRPr/>
            </a:lvl4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fld id="{3D7F7E9C-48B0-4F61-9AD1-D8D7896C6D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1885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內頁選擇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153400" cy="642942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5" name="內容版面配置區 7"/>
          <p:cNvSpPr>
            <a:spLocks noGrp="1"/>
          </p:cNvSpPr>
          <p:nvPr>
            <p:ph sz="quarter" idx="1"/>
          </p:nvPr>
        </p:nvSpPr>
        <p:spPr>
          <a:xfrm>
            <a:off x="500034" y="1801404"/>
            <a:ext cx="4000528" cy="4294596"/>
          </a:xfrm>
        </p:spPr>
        <p:txBody>
          <a:bodyPr/>
          <a:lstStyle>
            <a:lvl1pPr>
              <a:buClr>
                <a:srgbClr val="696E4A"/>
              </a:buClr>
              <a:buSzPct val="75000"/>
              <a:buFont typeface="Wingdings" pitchFamily="2" charset="2"/>
              <a:buChar char="n"/>
              <a:defRPr/>
            </a:lvl1pPr>
            <a:lvl2pPr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n"/>
              <a:defRPr/>
            </a:lvl2pPr>
            <a:lvl3pPr>
              <a:buClr>
                <a:srgbClr val="939A66"/>
              </a:buClr>
              <a:buSzPct val="60000"/>
              <a:buFont typeface="Wingdings" pitchFamily="2" charset="2"/>
              <a:buChar char="n"/>
              <a:defRPr/>
            </a:lvl3pPr>
            <a:lvl4pPr>
              <a:buClr>
                <a:srgbClr val="B0B591"/>
              </a:buClr>
              <a:buSzPct val="55000"/>
              <a:defRPr/>
            </a:lvl4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</p:txBody>
      </p:sp>
      <p:sp>
        <p:nvSpPr>
          <p:cNvPr id="6" name="內容版面配置區 7"/>
          <p:cNvSpPr>
            <a:spLocks noGrp="1"/>
          </p:cNvSpPr>
          <p:nvPr>
            <p:ph sz="quarter" idx="11"/>
          </p:nvPr>
        </p:nvSpPr>
        <p:spPr>
          <a:xfrm>
            <a:off x="4643438" y="1772816"/>
            <a:ext cx="4000528" cy="4294596"/>
          </a:xfrm>
        </p:spPr>
        <p:txBody>
          <a:bodyPr/>
          <a:lstStyle>
            <a:lvl1pPr>
              <a:buClr>
                <a:srgbClr val="696E4A"/>
              </a:buClr>
              <a:buSzPct val="75000"/>
              <a:buFont typeface="Wingdings" pitchFamily="2" charset="2"/>
              <a:buChar char="n"/>
              <a:defRPr/>
            </a:lvl1pPr>
            <a:lvl2pPr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n"/>
              <a:defRPr/>
            </a:lvl2pPr>
            <a:lvl3pPr>
              <a:buClr>
                <a:srgbClr val="939A66"/>
              </a:buClr>
              <a:buSzPct val="60000"/>
              <a:buFont typeface="Wingdings" pitchFamily="2" charset="2"/>
              <a:buChar char="n"/>
              <a:defRPr/>
            </a:lvl3pPr>
            <a:lvl4pPr>
              <a:buClr>
                <a:srgbClr val="B0B591"/>
              </a:buClr>
              <a:buSzPct val="55000"/>
              <a:defRPr/>
            </a:lvl4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3D7F7E9C-48B0-4F61-9AD1-D8D7896C6D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2567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ext 內頁選擇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1196752"/>
            <a:ext cx="8153400" cy="571504"/>
          </a:xfrm>
        </p:spPr>
        <p:txBody>
          <a:bodyPr>
            <a:noAutofit/>
          </a:bodyPr>
          <a:lstStyle>
            <a:lvl1pPr>
              <a:defRPr sz="3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fld id="{3D7F7E9C-48B0-4F61-9AD1-D8D7896C6D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2330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ext 內頁選擇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fld id="{3D7F7E9C-48B0-4F61-9AD1-D8D7896C6D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8935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標題及物件在文字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8229600" cy="18669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4000500"/>
            <a:ext cx="8229600" cy="18669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TW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92DB0BE-9609-4D61-A775-5E7861FFEAB0}" type="slidenum">
              <a:rPr lang="en-US" altLang="zh-TW"/>
              <a:pPr/>
              <a:t>‹#›</a:t>
            </a:fld>
            <a:endParaRPr lang="en-US" altLang="zh-TW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719076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版面配置區 21"/>
          <p:cNvSpPr>
            <a:spLocks noGrp="1"/>
          </p:cNvSpPr>
          <p:nvPr>
            <p:ph type="title"/>
          </p:nvPr>
        </p:nvSpPr>
        <p:spPr bwMode="auto">
          <a:xfrm>
            <a:off x="611188" y="1052513"/>
            <a:ext cx="81534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 HERE!</a:t>
            </a:r>
          </a:p>
        </p:txBody>
      </p:sp>
      <p:sp>
        <p:nvSpPr>
          <p:cNvPr id="11267" name="文字版面配置區 12"/>
          <p:cNvSpPr>
            <a:spLocks noGrp="1"/>
          </p:cNvSpPr>
          <p:nvPr>
            <p:ph type="body" idx="1"/>
          </p:nvPr>
        </p:nvSpPr>
        <p:spPr bwMode="auto">
          <a:xfrm>
            <a:off x="612775" y="1916113"/>
            <a:ext cx="8153400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532813" y="6381750"/>
            <a:ext cx="40481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fld id="{3D7F7E9C-48B0-4F61-9AD1-D8D7896C6D57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/>
        </a:defRPr>
      </a:lvl9pPr>
    </p:titleStyle>
    <p:bodyStyle>
      <a:lvl1pPr marL="319088" indent="-319088" algn="l" rtl="0" eaLnBrk="1" fontAlgn="base" hangingPunct="1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1" fontAlgn="base" hangingPunct="1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fontAlgn="base" hangingPunct="1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fontAlgn="base" hangingPunct="1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fontAlgn="base" hangingPunct="1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mailto:mathppp@nchc.narl.org.tw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mathppp@gmail.com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watch?v=-8l4SOXMlng&amp;feature=player_embedded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wmf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wmf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7" Type="http://schemas.openxmlformats.org/officeDocument/2006/relationships/image" Target="../media/image3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gif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3.png"/><Relationship Id="rId5" Type="http://schemas.openxmlformats.org/officeDocument/2006/relationships/image" Target="../media/image41.emf"/><Relationship Id="rId4" Type="http://schemas.openxmlformats.org/officeDocument/2006/relationships/oleObject" Target="../embeddings/oleObject1.bin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0.wmf"/><Relationship Id="rId4" Type="http://schemas.openxmlformats.org/officeDocument/2006/relationships/oleObject" Target="../embeddings/oleObject3.bin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72.png"/><Relationship Id="rId7" Type="http://schemas.openxmlformats.org/officeDocument/2006/relationships/image" Target="../media/image69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71.wmf"/><Relationship Id="rId5" Type="http://schemas.openxmlformats.org/officeDocument/2006/relationships/image" Target="../media/image68.w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70.w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4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73.wmf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6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75.wm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7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8811384" cy="1553146"/>
          </a:xfrm>
        </p:spPr>
        <p:txBody>
          <a:bodyPr/>
          <a:lstStyle/>
          <a:p>
            <a:r>
              <a:rPr lang="en-US" altLang="zh-TW" sz="3200" cap="none" dirty="0" smtClean="0"/>
              <a:t>Monte-</a:t>
            </a:r>
            <a:r>
              <a:rPr lang="en-US" altLang="zh-TW" sz="3200" cap="none" dirty="0"/>
              <a:t>C</a:t>
            </a:r>
            <a:r>
              <a:rPr lang="en-US" altLang="zh-TW" sz="3200" cap="none" dirty="0" smtClean="0"/>
              <a:t>arlo method and Parallel computing</a:t>
            </a:r>
            <a:endParaRPr lang="zh-TW" altLang="en-US" sz="3200" cap="none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4294967295"/>
          </p:nvPr>
        </p:nvSpPr>
        <p:spPr>
          <a:xfrm>
            <a:off x="1115616" y="1700808"/>
            <a:ext cx="7772400" cy="1200150"/>
          </a:xfrm>
        </p:spPr>
        <p:txBody>
          <a:bodyPr/>
          <a:lstStyle/>
          <a:p>
            <a:pPr algn="r"/>
            <a:r>
              <a:rPr lang="en-US" altLang="zh-TW" dirty="0" smtClean="0">
                <a:solidFill>
                  <a:schemeClr val="bg1"/>
                </a:solidFill>
              </a:rPr>
              <a:t>An introduction to GPU programming</a:t>
            </a:r>
            <a:br>
              <a:rPr lang="en-US" altLang="zh-TW" dirty="0" smtClean="0">
                <a:solidFill>
                  <a:schemeClr val="bg1"/>
                </a:solidFill>
              </a:rPr>
            </a:br>
            <a:r>
              <a:rPr lang="en-US" altLang="zh-TW" dirty="0" smtClean="0">
                <a:solidFill>
                  <a:schemeClr val="bg1"/>
                </a:solidFill>
              </a:rPr>
              <a:t/>
            </a:r>
            <a:br>
              <a:rPr lang="en-US" altLang="zh-TW" dirty="0" smtClean="0">
                <a:solidFill>
                  <a:schemeClr val="bg1"/>
                </a:solidFill>
              </a:rPr>
            </a:br>
            <a:r>
              <a:rPr lang="en-US" altLang="zh-TW" dirty="0" smtClean="0">
                <a:solidFill>
                  <a:schemeClr val="bg1"/>
                </a:solidFill>
              </a:rPr>
              <a:t>Mr. Fang-An </a:t>
            </a:r>
            <a:r>
              <a:rPr lang="en-US" altLang="zh-TW" dirty="0" err="1" smtClean="0">
                <a:solidFill>
                  <a:schemeClr val="bg1"/>
                </a:solidFill>
              </a:rPr>
              <a:t>Kuo</a:t>
            </a:r>
            <a:r>
              <a:rPr lang="en-US" altLang="zh-TW" dirty="0" smtClean="0">
                <a:solidFill>
                  <a:schemeClr val="bg1"/>
                </a:solidFill>
              </a:rPr>
              <a:t>, Dr. Matthew R. Smith</a:t>
            </a:r>
          </a:p>
          <a:p>
            <a:pPr marL="0" indent="0" algn="r">
              <a:buNone/>
            </a:pPr>
            <a:r>
              <a:rPr lang="en-US" altLang="zh-TW" dirty="0">
                <a:solidFill>
                  <a:schemeClr val="bg1"/>
                </a:solidFill>
                <a:cs typeface="微軟正黑體"/>
              </a:rPr>
              <a:t>NCHC </a:t>
            </a:r>
            <a:r>
              <a:rPr lang="en-US" altLang="zh-TW" dirty="0">
                <a:solidFill>
                  <a:schemeClr val="bg1"/>
                </a:solidFill>
                <a:ea typeface="PMingLiU" pitchFamily="18" charset="-120"/>
              </a:rPr>
              <a:t>Applied Scientific Computing Division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65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403648" y="2852936"/>
            <a:ext cx="64087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 smtClean="0"/>
              <a:t>HPC Machine in Taiwan</a:t>
            </a:r>
            <a:endParaRPr lang="zh-TW" altLang="en-US" sz="44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3167844" y="4005064"/>
            <a:ext cx="2880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dirty="0" smtClean="0"/>
              <a:t>ALPS(42th of Top 500)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dirty="0" smtClean="0"/>
              <a:t>IBM1350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dirty="0" smtClean="0"/>
              <a:t>SUN GPU cluster</a:t>
            </a:r>
            <a:endParaRPr lang="en-US" altLang="zh-TW" dirty="0"/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dirty="0" smtClean="0"/>
              <a:t>Personal </a:t>
            </a:r>
            <a:r>
              <a:rPr lang="en-US" altLang="zh-TW" dirty="0" err="1" smtClean="0"/>
              <a:t>SuperComputer</a:t>
            </a:r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416" y="3655935"/>
            <a:ext cx="3310584" cy="2432100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699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467544" y="1268760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latin typeface="+mj-lt"/>
              </a:rPr>
              <a:t>CUDA codes (RNG on CPU and GPU)</a:t>
            </a:r>
            <a:endParaRPr lang="zh-TW" altLang="en-US" sz="3200" b="1" dirty="0">
              <a:latin typeface="+mj-lt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" t="17050" r="33835" b="37142"/>
          <a:stretch/>
        </p:blipFill>
        <p:spPr bwMode="auto">
          <a:xfrm>
            <a:off x="320039" y="1853535"/>
            <a:ext cx="10730637" cy="4239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124744"/>
            <a:ext cx="1547664" cy="247626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629166" y="5770130"/>
            <a:ext cx="43501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smtClean="0"/>
              <a:t>* Simulation </a:t>
            </a:r>
            <a:r>
              <a:rPr lang="en-US" altLang="zh-TW" dirty="0"/>
              <a:t>(Statistical Modeling and Decision Science) (4th Revised edition)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100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338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467544" y="1268760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latin typeface="+mj-lt"/>
              </a:rPr>
              <a:t>CUDA codes (Sampling function)</a:t>
            </a:r>
            <a:endParaRPr lang="zh-TW" altLang="en-US" sz="3200" b="1" dirty="0">
              <a:latin typeface="+mj-lt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0" r="33836" b="17187"/>
          <a:stretch/>
        </p:blipFill>
        <p:spPr bwMode="auto">
          <a:xfrm>
            <a:off x="243725" y="1853534"/>
            <a:ext cx="8734695" cy="4383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101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89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467544" y="1268760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latin typeface="+mj-lt"/>
              </a:rPr>
              <a:t>CUDA codes (Pi)</a:t>
            </a:r>
            <a:endParaRPr lang="zh-TW" altLang="en-US" sz="3200" b="1" dirty="0">
              <a:latin typeface="+mj-lt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2" r="34715" b="26875"/>
          <a:stretch/>
        </p:blipFill>
        <p:spPr bwMode="auto">
          <a:xfrm>
            <a:off x="234950" y="2042160"/>
            <a:ext cx="8636750" cy="383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102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884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1187624" y="2708920"/>
            <a:ext cx="6984776" cy="1224136"/>
          </a:xfrm>
        </p:spPr>
        <p:txBody>
          <a:bodyPr/>
          <a:lstStyle/>
          <a:p>
            <a:pPr algn="ctr"/>
            <a:r>
              <a:rPr lang="en-US" altLang="zh-TW" sz="4000" dirty="0" smtClean="0">
                <a:ea typeface="標楷體" pitchFamily="65" charset="-120"/>
              </a:rPr>
              <a:t>Questions ?</a:t>
            </a:r>
            <a:endParaRPr lang="zh-TW" altLang="en-US" sz="400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103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540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標題 2"/>
          <p:cNvSpPr>
            <a:spLocks noGrp="1"/>
          </p:cNvSpPr>
          <p:nvPr>
            <p:ph type="title"/>
          </p:nvPr>
        </p:nvSpPr>
        <p:spPr>
          <a:xfrm>
            <a:off x="381000" y="2362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For more information, contact:</a:t>
            </a:r>
          </a:p>
        </p:txBody>
      </p:sp>
      <p:sp>
        <p:nvSpPr>
          <p:cNvPr id="125954" name="文字方塊 6"/>
          <p:cNvSpPr txBox="1">
            <a:spLocks noChangeArrowheads="1"/>
          </p:cNvSpPr>
          <p:nvPr/>
        </p:nvSpPr>
        <p:spPr bwMode="auto">
          <a:xfrm>
            <a:off x="1752600" y="3581400"/>
            <a:ext cx="51816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TW" sz="2400" dirty="0" smtClean="0">
                <a:ea typeface="PMingLiU" pitchFamily="18" charset="-120"/>
              </a:rPr>
              <a:t>Fang-An </a:t>
            </a:r>
            <a:r>
              <a:rPr lang="en-US" altLang="zh-TW" sz="2400" dirty="0" err="1" smtClean="0">
                <a:ea typeface="PMingLiU" pitchFamily="18" charset="-120"/>
              </a:rPr>
              <a:t>Kuo</a:t>
            </a:r>
            <a:r>
              <a:rPr lang="en-US" altLang="zh-TW" sz="2400" dirty="0" smtClean="0">
                <a:ea typeface="PMingLiU" pitchFamily="18" charset="-120"/>
              </a:rPr>
              <a:t> (NCHC</a:t>
            </a:r>
            <a:r>
              <a:rPr lang="en-US" altLang="zh-TW" sz="2400" dirty="0">
                <a:ea typeface="PMingLiU" pitchFamily="18" charset="-120"/>
              </a:rPr>
              <a:t>)</a:t>
            </a:r>
          </a:p>
          <a:p>
            <a:pPr algn="ctr"/>
            <a:endParaRPr lang="en-US" altLang="zh-TW" sz="2400" dirty="0">
              <a:ea typeface="PMingLiU" pitchFamily="18" charset="-120"/>
            </a:endParaRPr>
          </a:p>
          <a:p>
            <a:pPr algn="ctr"/>
            <a:r>
              <a:rPr lang="en-US" altLang="zh-TW" sz="2400" dirty="0">
                <a:ea typeface="PMingLiU" pitchFamily="18" charset="-120"/>
              </a:rPr>
              <a:t>Email: </a:t>
            </a:r>
            <a:r>
              <a:rPr lang="en-US" altLang="zh-TW" sz="2400" dirty="0" smtClean="0">
                <a:ea typeface="PMingLiU" pitchFamily="18" charset="-120"/>
                <a:hlinkClick r:id="rId3"/>
              </a:rPr>
              <a:t>mathppp@nchc.narl.org.tw</a:t>
            </a:r>
            <a:r>
              <a:rPr lang="en-US" altLang="zh-TW" sz="2400" dirty="0" smtClean="0">
                <a:ea typeface="PMingLiU" pitchFamily="18" charset="-120"/>
              </a:rPr>
              <a:t/>
            </a:r>
            <a:br>
              <a:rPr lang="en-US" altLang="zh-TW" sz="2400" dirty="0" smtClean="0">
                <a:ea typeface="PMingLiU" pitchFamily="18" charset="-120"/>
              </a:rPr>
            </a:br>
            <a:r>
              <a:rPr lang="en-US" altLang="zh-TW" sz="2400" dirty="0" smtClean="0">
                <a:ea typeface="PMingLiU" pitchFamily="18" charset="-120"/>
                <a:hlinkClick r:id="rId4"/>
              </a:rPr>
              <a:t>mathppp@gmail.com</a:t>
            </a:r>
            <a:r>
              <a:rPr lang="en-US" altLang="zh-TW" sz="2400" dirty="0" smtClean="0">
                <a:ea typeface="PMingLiU" pitchFamily="18" charset="-120"/>
              </a:rPr>
              <a:t/>
            </a:r>
            <a:br>
              <a:rPr lang="en-US" altLang="zh-TW" sz="2400" dirty="0" smtClean="0">
                <a:ea typeface="PMingLiU" pitchFamily="18" charset="-120"/>
              </a:rPr>
            </a:br>
            <a:endParaRPr lang="en-US" altLang="zh-TW" sz="2400" dirty="0">
              <a:ea typeface="PMingLiU" pitchFamily="18" charset="-120"/>
            </a:endParaRPr>
          </a:p>
          <a:p>
            <a:pPr algn="ctr"/>
            <a:endParaRPr lang="en-US" altLang="zh-TW" sz="2400" dirty="0">
              <a:ea typeface="PMingLiU" pitchFamily="18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104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7341642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296518"/>
            <a:ext cx="3310584" cy="24321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ALPS(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御風者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dirty="0"/>
              <a:t>ALPS(Advanced Large-scale Parallel </a:t>
            </a:r>
            <a:r>
              <a:rPr lang="en-US" altLang="zh-TW" dirty="0" err="1" smtClean="0"/>
              <a:t>Supercluster</a:t>
            </a:r>
            <a:r>
              <a:rPr lang="en-US" altLang="zh-TW" dirty="0" smtClean="0"/>
              <a:t>, 42th of Top 500 </a:t>
            </a:r>
            <a:r>
              <a:rPr lang="en-US" altLang="zh-TW" dirty="0" err="1" smtClean="0"/>
              <a:t>SuperComputers</a:t>
            </a:r>
            <a:r>
              <a:rPr lang="en-US" altLang="zh-TW" dirty="0" smtClean="0"/>
              <a:t>) has 25600 cores and provides 177+ </a:t>
            </a:r>
            <a:r>
              <a:rPr lang="en-US" altLang="zh-TW" dirty="0" smtClean="0"/>
              <a:t>Teraflops</a:t>
            </a:r>
          </a:p>
          <a:p>
            <a:endParaRPr lang="en-US" altLang="zh-TW" dirty="0"/>
          </a:p>
          <a:p>
            <a:pPr marL="0" indent="0">
              <a:buNone/>
            </a:pPr>
            <a:r>
              <a:rPr lang="en-US" altLang="zh-TW" dirty="0" smtClean="0"/>
              <a:t>Movie </a:t>
            </a:r>
            <a:r>
              <a:rPr lang="en-US" altLang="zh-TW" dirty="0"/>
              <a:t>: </a:t>
            </a:r>
            <a:r>
              <a:rPr lang="en-US" altLang="zh-TW" dirty="0">
                <a:hlinkClick r:id="rId4"/>
              </a:rPr>
              <a:t>http://www.youtube.com/watch?v=-</a:t>
            </a:r>
            <a:r>
              <a:rPr lang="en-US" altLang="zh-TW" dirty="0" smtClean="0">
                <a:hlinkClick r:id="rId4"/>
              </a:rPr>
              <a:t>8l4SOXMlng&amp;feature=player_embedded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695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標題 2"/>
          <p:cNvSpPr>
            <a:spLocks noGrp="1"/>
          </p:cNvSpPr>
          <p:nvPr>
            <p:ph type="title" idx="4294967295"/>
          </p:nvPr>
        </p:nvSpPr>
        <p:spPr>
          <a:xfrm>
            <a:off x="395288" y="1125538"/>
            <a:ext cx="8353425" cy="642937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latin typeface="Arial" charset="0"/>
                <a:cs typeface="Arial" charset="0"/>
              </a:rPr>
              <a:t>HPC Machine</a:t>
            </a:r>
          </a:p>
        </p:txBody>
      </p:sp>
      <p:sp>
        <p:nvSpPr>
          <p:cNvPr id="139267" name="內容版面配置區 1"/>
          <p:cNvSpPr>
            <a:spLocks noGrp="1"/>
          </p:cNvSpPr>
          <p:nvPr>
            <p:ph sz="quarter" idx="4294967295"/>
          </p:nvPr>
        </p:nvSpPr>
        <p:spPr>
          <a:xfrm>
            <a:off x="500063" y="1916113"/>
            <a:ext cx="8153400" cy="4648199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696E4A"/>
              </a:buClr>
              <a:buSzPct val="75000"/>
              <a:buFont typeface="Wingdings" pitchFamily="2" charset="2"/>
              <a:buChar char="n"/>
            </a:pPr>
            <a:r>
              <a:rPr lang="en-US" altLang="zh-TW" dirty="0" smtClean="0">
                <a:ea typeface="PMingLiU" pitchFamily="18" charset="-120"/>
              </a:rPr>
              <a:t>Our Facilities:</a:t>
            </a:r>
          </a:p>
          <a:p>
            <a:pPr marL="742950" lvl="1" indent="-285750" eaLnBrk="1" hangingPunct="1">
              <a:lnSpc>
                <a:spcPct val="90000"/>
              </a:lnSpc>
              <a:buClr>
                <a:srgbClr val="696E4A"/>
              </a:buClr>
              <a:buSzPct val="75000"/>
              <a:buFont typeface="Wingdings" pitchFamily="2" charset="2"/>
              <a:buChar char="n"/>
            </a:pPr>
            <a:r>
              <a:rPr lang="en-US" altLang="zh-TW" sz="2800" dirty="0" smtClean="0">
                <a:ea typeface="PMingLiU" pitchFamily="18" charset="-120"/>
              </a:rPr>
              <a:t>IBM1350 (iris) - &gt; 500 nodes </a:t>
            </a:r>
          </a:p>
          <a:p>
            <a:pPr marL="742950" lvl="1" indent="-285750" eaLnBrk="1" hangingPunct="1">
              <a:lnSpc>
                <a:spcPct val="90000"/>
              </a:lnSpc>
              <a:buClr>
                <a:srgbClr val="696E4A"/>
              </a:buClr>
              <a:buSzPct val="75000"/>
              <a:buFont typeface="Wingdings" pitchFamily="2" charset="2"/>
              <a:buNone/>
            </a:pPr>
            <a:r>
              <a:rPr lang="en-US" altLang="zh-TW" sz="2800" dirty="0" smtClean="0">
                <a:ea typeface="PMingLiU" pitchFamily="18" charset="-120"/>
              </a:rPr>
              <a:t>  (Mixed Groups of Woodcrest </a:t>
            </a:r>
          </a:p>
          <a:p>
            <a:pPr marL="742950" lvl="1" indent="-285750" eaLnBrk="1" hangingPunct="1">
              <a:lnSpc>
                <a:spcPct val="90000"/>
              </a:lnSpc>
              <a:buClr>
                <a:srgbClr val="696E4A"/>
              </a:buClr>
              <a:buSzPct val="75000"/>
              <a:buFont typeface="Wingdings" pitchFamily="2" charset="2"/>
              <a:buNone/>
            </a:pPr>
            <a:r>
              <a:rPr lang="en-US" altLang="zh-TW" sz="2800" dirty="0" smtClean="0">
                <a:ea typeface="PMingLiU" pitchFamily="18" charset="-120"/>
              </a:rPr>
              <a:t>   and newer Xeon Intel processors)</a:t>
            </a:r>
          </a:p>
          <a:p>
            <a:pPr marL="742950" lvl="1" indent="-285750" eaLnBrk="1" hangingPunct="1">
              <a:lnSpc>
                <a:spcPct val="90000"/>
              </a:lnSpc>
              <a:buClr>
                <a:srgbClr val="696E4A"/>
              </a:buClr>
              <a:buSzPct val="75000"/>
              <a:buFont typeface="Wingdings" pitchFamily="2" charset="2"/>
              <a:buChar char="n"/>
            </a:pPr>
            <a:r>
              <a:rPr lang="en-US" altLang="zh-TW" sz="2800" dirty="0" smtClean="0">
                <a:ea typeface="PMingLiU" pitchFamily="18" charset="-120"/>
              </a:rPr>
              <a:t>HP Superdome, Intel P595</a:t>
            </a:r>
          </a:p>
          <a:p>
            <a:pPr marL="742950" lvl="1" indent="-285750" eaLnBrk="1" hangingPunct="1">
              <a:lnSpc>
                <a:spcPct val="90000"/>
              </a:lnSpc>
              <a:buClr>
                <a:srgbClr val="696E4A"/>
              </a:buClr>
              <a:buSzPct val="75000"/>
              <a:buFont typeface="Wingdings" pitchFamily="2" charset="2"/>
              <a:buChar char="n"/>
            </a:pPr>
            <a:r>
              <a:rPr lang="en-US" altLang="zh-TW" sz="2800" dirty="0" smtClean="0">
                <a:ea typeface="PMingLiU" pitchFamily="18" charset="-120"/>
              </a:rPr>
              <a:t>Formosa Series of Computers:</a:t>
            </a:r>
          </a:p>
          <a:p>
            <a:pPr marL="742950" lvl="1" indent="-285750" eaLnBrk="1" hangingPunct="1">
              <a:lnSpc>
                <a:spcPct val="90000"/>
              </a:lnSpc>
              <a:buClr>
                <a:srgbClr val="696E4A"/>
              </a:buClr>
              <a:buSzPct val="75000"/>
              <a:buFont typeface="Wingdings" pitchFamily="2" charset="2"/>
              <a:buNone/>
            </a:pPr>
            <a:r>
              <a:rPr lang="en-US" altLang="zh-TW" sz="2800" dirty="0" smtClean="0">
                <a:ea typeface="PMingLiU" pitchFamily="18" charset="-120"/>
              </a:rPr>
              <a:t>   Homemade supercomputers, built to custom by NCHC. Currently: Formosa III,IV just came online, Formosa V are under design.</a:t>
            </a:r>
          </a:p>
          <a:p>
            <a:pPr marL="742950" lvl="1" indent="-285750" eaLnBrk="1" hangingPunct="1">
              <a:lnSpc>
                <a:spcPct val="90000"/>
              </a:lnSpc>
              <a:buClr>
                <a:srgbClr val="696E4A"/>
              </a:buClr>
              <a:buSzPct val="75000"/>
              <a:buFont typeface="Wingdings" pitchFamily="2" charset="2"/>
              <a:buChar char="n"/>
            </a:pPr>
            <a:endParaRPr lang="en-US" altLang="zh-TW" sz="2800" dirty="0" smtClean="0">
              <a:ea typeface="PMingLiU" pitchFamily="18" charset="-120"/>
            </a:endParaRPr>
          </a:p>
          <a:p>
            <a:pPr marL="742950" lvl="1" indent="-285750" eaLnBrk="1" hangingPunct="1">
              <a:lnSpc>
                <a:spcPct val="90000"/>
              </a:lnSpc>
              <a:buClr>
                <a:srgbClr val="696E4A"/>
              </a:buClr>
              <a:buSzPct val="75000"/>
              <a:buFont typeface="Wingdings" pitchFamily="2" charset="2"/>
              <a:buChar char="n"/>
            </a:pPr>
            <a:endParaRPr lang="en-US" altLang="zh-TW" sz="2800" dirty="0" smtClean="0">
              <a:ea typeface="PMingLiU" pitchFamily="18" charset="-120"/>
            </a:endParaRPr>
          </a:p>
          <a:p>
            <a:pPr eaLnBrk="1" hangingPunct="1">
              <a:lnSpc>
                <a:spcPct val="90000"/>
              </a:lnSpc>
              <a:buClr>
                <a:srgbClr val="696E4A"/>
              </a:buClr>
              <a:buSzPct val="75000"/>
              <a:buFont typeface="Wingdings 3" pitchFamily="18" charset="2"/>
              <a:buNone/>
            </a:pPr>
            <a:endParaRPr lang="en-US" altLang="zh-TW" dirty="0" smtClean="0">
              <a:ea typeface="PMingLiU" pitchFamily="18" charset="-120"/>
            </a:endParaRPr>
          </a:p>
        </p:txBody>
      </p:sp>
      <p:sp>
        <p:nvSpPr>
          <p:cNvPr id="139268" name="投影片編號版面配置區 5"/>
          <p:cNvSpPr txBox="1">
            <a:spLocks noGrp="1"/>
          </p:cNvSpPr>
          <p:nvPr/>
        </p:nvSpPr>
        <p:spPr bwMode="auto">
          <a:xfrm>
            <a:off x="8532813" y="6381750"/>
            <a:ext cx="40481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DFF05B19-04D2-4BD3-B7D0-14C547AB59D9}" type="slidenum">
              <a:rPr lang="en-US" altLang="zh-TW" sz="1400" b="1">
                <a:solidFill>
                  <a:schemeClr val="bg1"/>
                </a:solidFill>
                <a:cs typeface="微軟正黑體"/>
              </a:rPr>
              <a:pPr algn="ctr"/>
              <a:t>12</a:t>
            </a:fld>
            <a:endParaRPr lang="en-US" altLang="zh-TW" sz="1400" b="1" dirty="0">
              <a:solidFill>
                <a:schemeClr val="bg1"/>
              </a:solidFill>
              <a:cs typeface="微軟正黑體"/>
            </a:endParaRPr>
          </a:p>
        </p:txBody>
      </p:sp>
      <p:pic>
        <p:nvPicPr>
          <p:cNvPr id="139269" name="Picture 5" descr="2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1295400"/>
            <a:ext cx="3048000" cy="2009775"/>
          </a:xfrm>
          <a:prstGeom prst="rect">
            <a:avLst/>
          </a:prstGeom>
          <a:noFill/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7522467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Network connection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500034" y="1916832"/>
                <a:ext cx="8392446" cy="4179168"/>
              </a:xfrm>
            </p:spPr>
            <p:txBody>
              <a:bodyPr/>
              <a:lstStyle/>
              <a:p>
                <a:r>
                  <a:rPr lang="en-US" altLang="zh-TW" dirty="0" smtClean="0"/>
                  <a:t>InfiniBand 4x QDR – 40Gbps, average 1 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/>
                      </a:rPr>
                      <m:t>𝜇</m:t>
                    </m:r>
                    <m:r>
                      <a:rPr lang="en-US" altLang="zh-TW" b="0" i="1" smtClean="0">
                        <a:latin typeface="Cambria Math"/>
                      </a:rPr>
                      <m:t>𝑠</m:t>
                    </m:r>
                  </m:oMath>
                </a14:m>
                <a:r>
                  <a:rPr lang="en-US" altLang="zh-TW" dirty="0" smtClean="0"/>
                  <a:t> latency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500034" y="1916832"/>
                <a:ext cx="8392446" cy="4179168"/>
              </a:xfrm>
              <a:blipFill rotWithShape="1">
                <a:blip r:embed="rId2"/>
                <a:stretch>
                  <a:fillRect l="-654" t="-145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687" y="3212976"/>
            <a:ext cx="3647996" cy="2456317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6012160" y="3479369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err="1" smtClean="0"/>
              <a:t>InfiniBand</a:t>
            </a:r>
            <a:r>
              <a:rPr lang="en-US" altLang="zh-TW" sz="2400" dirty="0" smtClean="0"/>
              <a:t> card</a:t>
            </a:r>
            <a:endParaRPr lang="zh-TW" altLang="en-US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30" y="2721871"/>
            <a:ext cx="4333875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020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3" descr="C:\Documents and Settings\c00nat00\Desktop\SC10 Preperations - Rocket Material\201003110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1981200"/>
            <a:ext cx="59436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483" name="標題 2"/>
          <p:cNvSpPr>
            <a:spLocks noGrp="1"/>
          </p:cNvSpPr>
          <p:nvPr>
            <p:ph type="title" idx="4294967295"/>
          </p:nvPr>
        </p:nvSpPr>
        <p:spPr>
          <a:xfrm>
            <a:off x="304800" y="685800"/>
            <a:ext cx="8382000" cy="1143000"/>
          </a:xfrm>
        </p:spPr>
        <p:txBody>
          <a:bodyPr/>
          <a:lstStyle/>
          <a:p>
            <a:pPr eaLnBrk="1" hangingPunct="1"/>
            <a:r>
              <a:rPr lang="en-US" sz="3200" b="1" smtClean="0">
                <a:latin typeface="Arial" charset="0"/>
                <a:cs typeface="Arial" charset="0"/>
              </a:rPr>
              <a:t>Hybrid CPU/GPU @ NCHC (I)</a:t>
            </a:r>
          </a:p>
        </p:txBody>
      </p:sp>
      <p:pic>
        <p:nvPicPr>
          <p:cNvPr id="148484" name="Picture 2" descr="C:\Documents and Settings\c00nat00\Desktop\SC10 Preperations - Rocket Material\2010031104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1719263"/>
            <a:ext cx="4641850" cy="361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485" name="投影片編號版面配置區 6"/>
          <p:cNvSpPr txBox="1">
            <a:spLocks noGrp="1"/>
          </p:cNvSpPr>
          <p:nvPr/>
        </p:nvSpPr>
        <p:spPr bwMode="auto">
          <a:xfrm>
            <a:off x="8532813" y="6381750"/>
            <a:ext cx="40481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280383D4-6CCF-4F5D-BCB1-293DBE9301E7}" type="slidenum">
              <a:rPr lang="en-US" altLang="zh-TW" sz="1400" b="1">
                <a:solidFill>
                  <a:schemeClr val="bg1"/>
                </a:solidFill>
                <a:cs typeface="微軟正黑體"/>
              </a:rPr>
              <a:pPr algn="ctr"/>
              <a:t>14</a:t>
            </a:fld>
            <a:endParaRPr lang="en-US" altLang="zh-TW" sz="1400" b="1">
              <a:solidFill>
                <a:schemeClr val="bg1"/>
              </a:solidFill>
              <a:cs typeface="微軟正黑體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3631408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Documents and Settings\c00nat00\Desktop\SC 10 PPT and Video\Sources\Tesla_S1070_Rear_Elevated_me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5650" y="1700808"/>
            <a:ext cx="4241800" cy="1334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530" name="標題 2"/>
          <p:cNvSpPr>
            <a:spLocks noGrp="1"/>
          </p:cNvSpPr>
          <p:nvPr>
            <p:ph type="title" idx="4294967295"/>
          </p:nvPr>
        </p:nvSpPr>
        <p:spPr>
          <a:xfrm>
            <a:off x="304800" y="838200"/>
            <a:ext cx="8382000" cy="1143000"/>
          </a:xfrm>
        </p:spPr>
        <p:txBody>
          <a:bodyPr/>
          <a:lstStyle/>
          <a:p>
            <a:pPr eaLnBrk="1" hangingPunct="1"/>
            <a:r>
              <a:rPr lang="en-US" sz="3200" b="1" smtClean="0">
                <a:latin typeface="Arial" charset="0"/>
                <a:cs typeface="Arial" charset="0"/>
              </a:rPr>
              <a:t>Hybrid CPU/GPU @ NCHC (II)</a:t>
            </a:r>
          </a:p>
        </p:txBody>
      </p:sp>
      <p:pic>
        <p:nvPicPr>
          <p:cNvPr id="150531" name="Picture 2" descr="C:\Documents and Settings\c00nat00\Desktop\SC10 Preperations - Rocket Material\2010031104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400" y="1909763"/>
            <a:ext cx="4159250" cy="311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32" name="Picture 3" descr="C:\Documents and Settings\c00nat00\Desktop\SC10 Preperations - Rocket Material\2010031104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87800" y="2895600"/>
            <a:ext cx="4819650" cy="361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533" name="投影片編號版面配置區 6"/>
          <p:cNvSpPr txBox="1">
            <a:spLocks noGrp="1"/>
          </p:cNvSpPr>
          <p:nvPr/>
        </p:nvSpPr>
        <p:spPr bwMode="auto">
          <a:xfrm>
            <a:off x="8532813" y="6381750"/>
            <a:ext cx="40481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B0EACEB6-7ACA-4EE1-9D00-D626361DF6A6}" type="slidenum">
              <a:rPr lang="en-US" altLang="zh-TW" sz="1400" b="1">
                <a:solidFill>
                  <a:schemeClr val="bg1"/>
                </a:solidFill>
                <a:cs typeface="微軟正黑體"/>
              </a:rPr>
              <a:pPr algn="ctr"/>
              <a:t>15</a:t>
            </a:fld>
            <a:endParaRPr lang="en-US" altLang="zh-TW" sz="1400" b="1">
              <a:solidFill>
                <a:schemeClr val="bg1"/>
              </a:solidFill>
              <a:cs typeface="微軟正黑體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8544851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My </a:t>
            </a:r>
            <a:r>
              <a:rPr lang="en-US" altLang="zh-TW" dirty="0" smtClean="0"/>
              <a:t>colleague’s new toy</a:t>
            </a:r>
            <a:endParaRPr lang="zh-TW" altLang="en-US" dirty="0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172" y="1916113"/>
            <a:ext cx="5590140" cy="4192606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822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17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75576"/>
            <a:ext cx="7920880" cy="528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3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18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4"/>
            <a:ext cx="7956376" cy="530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3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422725" y="2348880"/>
            <a:ext cx="64087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 smtClean="0"/>
              <a:t>GPGPU Language</a:t>
            </a:r>
          </a:p>
          <a:p>
            <a:pPr algn="ctr"/>
            <a:r>
              <a:rPr lang="en-US" altLang="zh-TW" sz="4400" dirty="0" smtClean="0"/>
              <a:t>- CUDA</a:t>
            </a:r>
            <a:endParaRPr lang="zh-TW" altLang="en-US" sz="44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3167844" y="4077072"/>
            <a:ext cx="288032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dirty="0" smtClean="0"/>
              <a:t>Hardware Architecture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dirty="0" smtClean="0"/>
              <a:t>CUDA API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dirty="0" smtClean="0"/>
              <a:t>Example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191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標題 2"/>
          <p:cNvSpPr>
            <a:spLocks noGrp="1"/>
          </p:cNvSpPr>
          <p:nvPr>
            <p:ph type="title" idx="4294967295"/>
          </p:nvPr>
        </p:nvSpPr>
        <p:spPr>
          <a:xfrm>
            <a:off x="395288" y="1125538"/>
            <a:ext cx="8353425" cy="642937"/>
          </a:xfrm>
        </p:spPr>
        <p:txBody>
          <a:bodyPr/>
          <a:lstStyle/>
          <a:p>
            <a:pPr eaLnBrk="1" hangingPunct="1"/>
            <a:r>
              <a:rPr lang="en-US" sz="3200" b="1" smtClean="0">
                <a:latin typeface="Arial" charset="0"/>
                <a:cs typeface="Arial" charset="0"/>
              </a:rPr>
              <a:t>NCHC</a:t>
            </a:r>
          </a:p>
        </p:txBody>
      </p:sp>
      <p:sp>
        <p:nvSpPr>
          <p:cNvPr id="136195" name="內容版面配置區 1"/>
          <p:cNvSpPr>
            <a:spLocks noGrp="1"/>
          </p:cNvSpPr>
          <p:nvPr>
            <p:ph sz="quarter" idx="4294967295"/>
          </p:nvPr>
        </p:nvSpPr>
        <p:spPr>
          <a:xfrm>
            <a:off x="533400" y="1752600"/>
            <a:ext cx="8153400" cy="41798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696E4A"/>
              </a:buClr>
              <a:buSzPct val="75000"/>
              <a:buFont typeface="Wingdings" pitchFamily="2" charset="2"/>
              <a:buChar char="n"/>
            </a:pPr>
            <a:r>
              <a:rPr lang="en-US" altLang="zh-TW" dirty="0" smtClean="0">
                <a:ea typeface="PMingLiU" pitchFamily="18" charset="-120"/>
              </a:rPr>
              <a:t>National Center for High-performance Computing.</a:t>
            </a:r>
          </a:p>
          <a:p>
            <a:pPr eaLnBrk="1" hangingPunct="1">
              <a:lnSpc>
                <a:spcPct val="90000"/>
              </a:lnSpc>
              <a:buClr>
                <a:srgbClr val="696E4A"/>
              </a:buClr>
              <a:buSzPct val="75000"/>
              <a:buFont typeface="Wingdings 3" pitchFamily="18" charset="2"/>
              <a:buNone/>
            </a:pPr>
            <a:endParaRPr lang="en-US" altLang="zh-TW" dirty="0" smtClean="0">
              <a:ea typeface="PMingLiU" pitchFamily="18" charset="-120"/>
            </a:endParaRPr>
          </a:p>
          <a:p>
            <a:pPr eaLnBrk="1" hangingPunct="1">
              <a:lnSpc>
                <a:spcPct val="90000"/>
              </a:lnSpc>
              <a:buClr>
                <a:srgbClr val="696E4A"/>
              </a:buClr>
              <a:buSzPct val="75000"/>
              <a:buFont typeface="Wingdings" pitchFamily="2" charset="2"/>
              <a:buChar char="n"/>
            </a:pPr>
            <a:r>
              <a:rPr lang="en-US" altLang="zh-TW" dirty="0" smtClean="0">
                <a:ea typeface="PMingLiU" pitchFamily="18" charset="-120"/>
              </a:rPr>
              <a:t>3 Branches across Taiwan – </a:t>
            </a:r>
            <a:r>
              <a:rPr lang="en-US" altLang="zh-TW" dirty="0" err="1" smtClean="0">
                <a:ea typeface="PMingLiU" pitchFamily="18" charset="-120"/>
              </a:rPr>
              <a:t>HsinChu</a:t>
            </a:r>
            <a:r>
              <a:rPr lang="en-US" altLang="zh-TW" dirty="0" smtClean="0">
                <a:ea typeface="PMingLiU" pitchFamily="18" charset="-120"/>
              </a:rPr>
              <a:t>, Tainan and Taichung.</a:t>
            </a:r>
          </a:p>
          <a:p>
            <a:pPr eaLnBrk="1" hangingPunct="1">
              <a:lnSpc>
                <a:spcPct val="90000"/>
              </a:lnSpc>
              <a:buClr>
                <a:srgbClr val="696E4A"/>
              </a:buClr>
              <a:buSzPct val="75000"/>
              <a:buFont typeface="Wingdings" pitchFamily="2" charset="2"/>
              <a:buChar char="n"/>
            </a:pPr>
            <a:endParaRPr lang="en-US" altLang="zh-TW" dirty="0" smtClean="0">
              <a:ea typeface="PMingLiU" pitchFamily="18" charset="-120"/>
            </a:endParaRPr>
          </a:p>
          <a:p>
            <a:pPr eaLnBrk="1" hangingPunct="1">
              <a:lnSpc>
                <a:spcPct val="90000"/>
              </a:lnSpc>
              <a:buClr>
                <a:srgbClr val="696E4A"/>
              </a:buClr>
              <a:buSzPct val="75000"/>
              <a:buFont typeface="Wingdings" pitchFamily="2" charset="2"/>
              <a:buChar char="n"/>
            </a:pPr>
            <a:r>
              <a:rPr lang="en-US" altLang="zh-TW" dirty="0" smtClean="0">
                <a:ea typeface="PMingLiU" pitchFamily="18" charset="-120"/>
              </a:rPr>
              <a:t>Largest of Taiwan’s National Applied Research Laboratories (NARL).</a:t>
            </a:r>
          </a:p>
          <a:p>
            <a:pPr eaLnBrk="1" hangingPunct="1">
              <a:lnSpc>
                <a:spcPct val="90000"/>
              </a:lnSpc>
              <a:buClr>
                <a:srgbClr val="696E4A"/>
              </a:buClr>
              <a:buSzPct val="75000"/>
              <a:buFont typeface="Wingdings" pitchFamily="2" charset="2"/>
              <a:buChar char="n"/>
            </a:pPr>
            <a:endParaRPr lang="en-US" altLang="zh-TW" dirty="0" smtClean="0">
              <a:ea typeface="PMingLiU" pitchFamily="18" charset="-120"/>
            </a:endParaRPr>
          </a:p>
          <a:p>
            <a:pPr eaLnBrk="1" hangingPunct="1">
              <a:lnSpc>
                <a:spcPct val="90000"/>
              </a:lnSpc>
              <a:buClr>
                <a:srgbClr val="696E4A"/>
              </a:buClr>
              <a:buSzPct val="75000"/>
              <a:buFont typeface="Wingdings" pitchFamily="2" charset="2"/>
              <a:buChar char="n"/>
            </a:pPr>
            <a:r>
              <a:rPr lang="en-US" altLang="zh-TW" dirty="0" smtClean="0">
                <a:ea typeface="PMingLiU" pitchFamily="18" charset="-120"/>
              </a:rPr>
              <a:t>www.nchc.org.tw</a:t>
            </a:r>
          </a:p>
          <a:p>
            <a:pPr eaLnBrk="1" hangingPunct="1">
              <a:lnSpc>
                <a:spcPct val="90000"/>
              </a:lnSpc>
              <a:buClr>
                <a:srgbClr val="696E4A"/>
              </a:buClr>
              <a:buSzPct val="75000"/>
              <a:buFont typeface="Wingdings 3" pitchFamily="18" charset="2"/>
              <a:buNone/>
            </a:pPr>
            <a:endParaRPr lang="en-US" altLang="zh-TW" dirty="0" smtClean="0">
              <a:ea typeface="PMingLiU" pitchFamily="18" charset="-120"/>
            </a:endParaRPr>
          </a:p>
        </p:txBody>
      </p:sp>
      <p:sp>
        <p:nvSpPr>
          <p:cNvPr id="136196" name="投影片編號版面配置區 5"/>
          <p:cNvSpPr txBox="1">
            <a:spLocks noGrp="1"/>
          </p:cNvSpPr>
          <p:nvPr/>
        </p:nvSpPr>
        <p:spPr bwMode="auto">
          <a:xfrm>
            <a:off x="8532813" y="6381750"/>
            <a:ext cx="40481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4FD2D83D-2928-47E9-A33D-1ED4671F7C86}" type="slidenum">
              <a:rPr lang="en-US" altLang="zh-TW" sz="1400" b="1">
                <a:solidFill>
                  <a:schemeClr val="bg1"/>
                </a:solidFill>
                <a:cs typeface="微軟正黑體"/>
              </a:rPr>
              <a:pPr algn="ctr"/>
              <a:t>2</a:t>
            </a:fld>
            <a:endParaRPr lang="en-US" altLang="zh-TW" sz="1400" b="1">
              <a:solidFill>
                <a:schemeClr val="bg1"/>
              </a:solidFill>
              <a:cs typeface="微軟正黑體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2323324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標題 2"/>
          <p:cNvSpPr>
            <a:spLocks noGrp="1"/>
          </p:cNvSpPr>
          <p:nvPr>
            <p:ph type="title" idx="4294967295"/>
          </p:nvPr>
        </p:nvSpPr>
        <p:spPr>
          <a:xfrm>
            <a:off x="457200" y="1371600"/>
            <a:ext cx="3567113" cy="642938"/>
          </a:xfrm>
        </p:spPr>
        <p:txBody>
          <a:bodyPr/>
          <a:lstStyle/>
          <a:p>
            <a:pPr eaLnBrk="1" hangingPunct="1"/>
            <a:r>
              <a:rPr lang="en-US" sz="3200" b="1" smtClean="0">
                <a:latin typeface="Arial" charset="0"/>
                <a:cs typeface="Arial" charset="0"/>
              </a:rPr>
              <a:t>GPGPU</a:t>
            </a:r>
          </a:p>
        </p:txBody>
      </p:sp>
      <p:sp>
        <p:nvSpPr>
          <p:cNvPr id="144426" name="文字方塊 6"/>
          <p:cNvSpPr txBox="1">
            <a:spLocks noChangeArrowheads="1"/>
          </p:cNvSpPr>
          <p:nvPr/>
        </p:nvSpPr>
        <p:spPr bwMode="auto">
          <a:xfrm>
            <a:off x="4953000" y="2209800"/>
            <a:ext cx="373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TW" sz="2400" dirty="0">
                <a:ea typeface="PMingLiU" pitchFamily="18" charset="-120"/>
              </a:rPr>
              <a:t>NVIDIA GTX460</a:t>
            </a:r>
          </a:p>
        </p:txBody>
      </p:sp>
      <p:sp>
        <p:nvSpPr>
          <p:cNvPr id="144427" name="矩形 7"/>
          <p:cNvSpPr>
            <a:spLocks noChangeArrowheads="1"/>
          </p:cNvSpPr>
          <p:nvPr/>
        </p:nvSpPr>
        <p:spPr bwMode="auto">
          <a:xfrm>
            <a:off x="4419600" y="6019800"/>
            <a:ext cx="4495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200">
                <a:ea typeface="PMingLiU" pitchFamily="18" charset="-120"/>
              </a:rPr>
              <a:t>*http://www.nvidia.com/object/product-geforce-gtx-460-us.html</a:t>
            </a:r>
          </a:p>
        </p:txBody>
      </p:sp>
      <p:sp>
        <p:nvSpPr>
          <p:cNvPr id="144428" name="投影片編號版面配置區 8"/>
          <p:cNvSpPr txBox="1">
            <a:spLocks noGrp="1"/>
          </p:cNvSpPr>
          <p:nvPr/>
        </p:nvSpPr>
        <p:spPr bwMode="auto">
          <a:xfrm>
            <a:off x="8532813" y="6381750"/>
            <a:ext cx="40481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0B250F5A-FD66-462D-A15A-92880A73A6D8}" type="slidenum">
              <a:rPr lang="en-US" altLang="zh-TW" sz="1400" b="1">
                <a:solidFill>
                  <a:schemeClr val="bg1"/>
                </a:solidFill>
                <a:cs typeface="微軟正黑體"/>
              </a:rPr>
              <a:pPr algn="ctr"/>
              <a:t>20</a:t>
            </a:fld>
            <a:endParaRPr lang="en-US" altLang="zh-TW" sz="1400" b="1">
              <a:solidFill>
                <a:schemeClr val="bg1"/>
              </a:solidFill>
              <a:cs typeface="微軟正黑體"/>
            </a:endParaRPr>
          </a:p>
        </p:txBody>
      </p:sp>
      <p:pic>
        <p:nvPicPr>
          <p:cNvPr id="144429" name="Picture 45" descr="GeForce_GTX_460_low_3qt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14600"/>
            <a:ext cx="4419600" cy="3000375"/>
          </a:xfrm>
          <a:prstGeom prst="rect">
            <a:avLst/>
          </a:prstGeom>
          <a:noFill/>
        </p:spPr>
      </p:pic>
      <p:graphicFrame>
        <p:nvGraphicFramePr>
          <p:cNvPr id="144583" name="Group 199"/>
          <p:cNvGraphicFramePr>
            <a:graphicFrameLocks noGrp="1"/>
          </p:cNvGraphicFramePr>
          <p:nvPr/>
        </p:nvGraphicFramePr>
        <p:xfrm>
          <a:off x="4114800" y="2743200"/>
          <a:ext cx="4800600" cy="2817178"/>
        </p:xfrm>
        <a:graphic>
          <a:graphicData uri="http://schemas.openxmlformats.org/drawingml/2006/table">
            <a:tbl>
              <a:tblPr/>
              <a:tblGrid>
                <a:gridCol w="1984375"/>
                <a:gridCol w="925513"/>
                <a:gridCol w="985837"/>
                <a:gridCol w="904875"/>
              </a:tblGrid>
              <a:tr h="479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Graphics card version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GTX 460 1GB GDDR5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GTX 460 768MB GDDR5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GTX 460 SE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CUDA Cores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336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336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288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Graphics Clock (MHz)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675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 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MHz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675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 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MHz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650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 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MHz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Processor Clock (MHz)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1350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 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MHz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1350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 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MHz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1300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 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MHz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Texture Fill Rate (billion/sec)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37.8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 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37.8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 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31.2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 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Single Precision floating point performance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TFlops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TFlops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0.74 TFlops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</a:tr>
            </a:tbl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2871257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標題 2"/>
          <p:cNvSpPr>
            <a:spLocks noGrp="1"/>
          </p:cNvSpPr>
          <p:nvPr>
            <p:ph type="title"/>
          </p:nvPr>
        </p:nvSpPr>
        <p:spPr>
          <a:xfrm>
            <a:off x="457200" y="1371600"/>
            <a:ext cx="3567113" cy="642938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GPGPU</a:t>
            </a:r>
          </a:p>
        </p:txBody>
      </p:sp>
      <p:pic>
        <p:nvPicPr>
          <p:cNvPr id="16386" name="Picture 6" descr="C:\Documents and Settings\c00nat00\Desktop\SC 10 PPT and Video\Sources\Tesla_c1060_3qtr_lo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438400"/>
            <a:ext cx="437197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1717908"/>
              </p:ext>
            </p:extLst>
          </p:nvPr>
        </p:nvGraphicFramePr>
        <p:xfrm>
          <a:off x="5105400" y="1600200"/>
          <a:ext cx="3429000" cy="4191000"/>
        </p:xfrm>
        <a:graphic>
          <a:graphicData uri="http://schemas.openxmlformats.org/drawingml/2006/table">
            <a:tbl>
              <a:tblPr/>
              <a:tblGrid>
                <a:gridCol w="1714500"/>
                <a:gridCol w="1714500"/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Form Factor</a:t>
                      </a:r>
                    </a:p>
                  </a:txBody>
                  <a:tcPr marL="112889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10.5" x 4.376", Dual Slot</a:t>
                      </a:r>
                    </a:p>
                  </a:txBody>
                  <a:tcPr marL="0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# of Tesla GPUs</a:t>
                      </a:r>
                    </a:p>
                  </a:txBody>
                  <a:tcPr marL="112889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# of Streaming Processor Cores</a:t>
                      </a:r>
                    </a:p>
                  </a:txBody>
                  <a:tcPr marL="112889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240</a:t>
                      </a:r>
                    </a:p>
                  </a:txBody>
                  <a:tcPr marL="0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Frequency of processor cores</a:t>
                      </a:r>
                    </a:p>
                  </a:txBody>
                  <a:tcPr marL="112889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1.3 GHz</a:t>
                      </a:r>
                    </a:p>
                  </a:txBody>
                  <a:tcPr marL="0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Single Precision floating point performance (peak)</a:t>
                      </a:r>
                    </a:p>
                  </a:txBody>
                  <a:tcPr marL="112889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933 GFlops</a:t>
                      </a:r>
                    </a:p>
                  </a:txBody>
                  <a:tcPr marL="0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Double Precision floating point performance (peak)</a:t>
                      </a:r>
                    </a:p>
                  </a:txBody>
                  <a:tcPr marL="112889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78 GFlops</a:t>
                      </a:r>
                    </a:p>
                  </a:txBody>
                  <a:tcPr marL="0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Floating Point Precision</a:t>
                      </a:r>
                    </a:p>
                  </a:txBody>
                  <a:tcPr marL="112889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IEEE 754 single &amp; double</a:t>
                      </a:r>
                    </a:p>
                  </a:txBody>
                  <a:tcPr marL="0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Total Dedicated Memory</a:t>
                      </a:r>
                    </a:p>
                  </a:txBody>
                  <a:tcPr marL="112889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4 GDDR3</a:t>
                      </a:r>
                    </a:p>
                  </a:txBody>
                  <a:tcPr marL="0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Memory Speed</a:t>
                      </a:r>
                    </a:p>
                  </a:txBody>
                  <a:tcPr marL="112889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1600MHz</a:t>
                      </a:r>
                    </a:p>
                  </a:txBody>
                  <a:tcPr marL="0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Memory Interface</a:t>
                      </a:r>
                    </a:p>
                  </a:txBody>
                  <a:tcPr marL="112889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512-bit</a:t>
                      </a:r>
                    </a:p>
                  </a:txBody>
                  <a:tcPr marL="0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Memory Bandwidth</a:t>
                      </a:r>
                    </a:p>
                  </a:txBody>
                  <a:tcPr marL="112889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102 GB/sec</a:t>
                      </a:r>
                    </a:p>
                  </a:txBody>
                  <a:tcPr marL="0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</a:tr>
            </a:tbl>
          </a:graphicData>
        </a:graphic>
      </p:graphicFrame>
      <p:sp>
        <p:nvSpPr>
          <p:cNvPr id="16425" name="文字方塊 6"/>
          <p:cNvSpPr txBox="1">
            <a:spLocks noChangeArrowheads="1"/>
          </p:cNvSpPr>
          <p:nvPr/>
        </p:nvSpPr>
        <p:spPr bwMode="auto">
          <a:xfrm>
            <a:off x="4953000" y="1062038"/>
            <a:ext cx="3733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TW" sz="2400">
                <a:ea typeface="PMingLiU" pitchFamily="18" charset="-120"/>
              </a:rPr>
              <a:t>NVIDIA Tesla C1060*</a:t>
            </a:r>
          </a:p>
        </p:txBody>
      </p:sp>
      <p:sp>
        <p:nvSpPr>
          <p:cNvPr id="16426" name="矩形 7"/>
          <p:cNvSpPr>
            <a:spLocks noChangeArrowheads="1"/>
          </p:cNvSpPr>
          <p:nvPr/>
        </p:nvSpPr>
        <p:spPr bwMode="auto">
          <a:xfrm>
            <a:off x="4648200" y="5895975"/>
            <a:ext cx="4267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200" dirty="0">
                <a:ea typeface="PMingLiU" pitchFamily="18" charset="-120"/>
              </a:rPr>
              <a:t>*http://en.wikipedia.org/wiki/Nvidia_Tesla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5778957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C:\Documents and Settings\c00nat00\Desktop\SC 10 PPT and Video\Sources\Tesla_S1070_Rear_Elevated_m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71600"/>
            <a:ext cx="5238750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標題 2"/>
          <p:cNvSpPr>
            <a:spLocks noGrp="1"/>
          </p:cNvSpPr>
          <p:nvPr>
            <p:ph type="title"/>
          </p:nvPr>
        </p:nvSpPr>
        <p:spPr>
          <a:xfrm>
            <a:off x="395288" y="1125538"/>
            <a:ext cx="3414712" cy="642937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GPGPU</a:t>
            </a:r>
          </a:p>
        </p:txBody>
      </p:sp>
      <p:pic>
        <p:nvPicPr>
          <p:cNvPr id="17411" name="Picture 6" descr="C:\Documents and Settings\c00nat00\Desktop\SC 10 PPT and Video\Sources\Tesla_c1060_3qtr_lo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91000"/>
            <a:ext cx="22447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6" descr="C:\Documents and Settings\c00nat00\Desktop\SC 10 PPT and Video\Sources\Tesla_c1060_3qtr_lo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4191000"/>
            <a:ext cx="22447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6" descr="C:\Documents and Settings\c00nat00\Desktop\SC 10 PPT and Video\Sources\Tesla_c1060_3qtr_lo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4267200"/>
            <a:ext cx="22447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 descr="C:\Documents and Settings\c00nat00\Desktop\SC 10 PPT and Video\Sources\Tesla_c1060_3qtr_lo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4267200"/>
            <a:ext cx="22447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227913"/>
              </p:ext>
            </p:extLst>
          </p:nvPr>
        </p:nvGraphicFramePr>
        <p:xfrm>
          <a:off x="5334000" y="1752600"/>
          <a:ext cx="3352800" cy="4351341"/>
        </p:xfrm>
        <a:graphic>
          <a:graphicData uri="http://schemas.openxmlformats.org/drawingml/2006/table">
            <a:tbl>
              <a:tblPr/>
              <a:tblGrid>
                <a:gridCol w="1663700"/>
                <a:gridCol w="1689100"/>
              </a:tblGrid>
              <a:tr h="209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# of Tesla GPUs</a:t>
                      </a:r>
                    </a:p>
                  </a:txBody>
                  <a:tcPr marL="118265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4</a:t>
                      </a:r>
                    </a:p>
                  </a:txBody>
                  <a:tcPr marL="0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</a:tr>
              <a:tr h="417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# of Streaming Processor Cores</a:t>
                      </a:r>
                    </a:p>
                  </a:txBody>
                  <a:tcPr marL="118265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960 (240 per processor)</a:t>
                      </a:r>
                    </a:p>
                  </a:txBody>
                  <a:tcPr marL="0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</a:tr>
              <a:tr h="417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Frequency of processor cores</a:t>
                      </a:r>
                    </a:p>
                  </a:txBody>
                  <a:tcPr marL="118265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1.296 to 1.44  GHz</a:t>
                      </a:r>
                    </a:p>
                  </a:txBody>
                  <a:tcPr marL="0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</a:tr>
              <a:tr h="817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Single Precision floating point performance (peak)</a:t>
                      </a:r>
                    </a:p>
                  </a:txBody>
                  <a:tcPr marL="118265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3.73 to 4.14 TFlops</a:t>
                      </a:r>
                    </a:p>
                  </a:txBody>
                  <a:tcPr marL="0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</a:tr>
              <a:tr h="817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Double Precision floating point performance (peak)</a:t>
                      </a:r>
                    </a:p>
                  </a:txBody>
                  <a:tcPr marL="118265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311 to 345 GFlops</a:t>
                      </a:r>
                    </a:p>
                  </a:txBody>
                  <a:tcPr marL="0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</a:tr>
              <a:tr h="417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Floating Point Precision</a:t>
                      </a:r>
                    </a:p>
                  </a:txBody>
                  <a:tcPr marL="118265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IEEE 754 single &amp; double</a:t>
                      </a:r>
                    </a:p>
                  </a:txBody>
                  <a:tcPr marL="0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</a:tr>
              <a:tr h="417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Total Dedicated Memory</a:t>
                      </a:r>
                    </a:p>
                  </a:txBody>
                  <a:tcPr marL="118265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16 GDDR3 </a:t>
                      </a:r>
                    </a:p>
                  </a:txBody>
                  <a:tcPr marL="0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Memory Interface</a:t>
                      </a:r>
                    </a:p>
                  </a:txBody>
                  <a:tcPr marL="118265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512-bit</a:t>
                      </a:r>
                    </a:p>
                  </a:txBody>
                  <a:tcPr marL="0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Memory Bandwidth</a:t>
                      </a:r>
                    </a:p>
                  </a:txBody>
                  <a:tcPr marL="118265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408 GB/sec</a:t>
                      </a:r>
                    </a:p>
                  </a:txBody>
                  <a:tcPr marL="0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</a:tr>
              <a:tr h="417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Max Power Consumption</a:t>
                      </a:r>
                    </a:p>
                  </a:txBody>
                  <a:tcPr marL="118265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800 W (typical)</a:t>
                      </a:r>
                    </a:p>
                  </a:txBody>
                  <a:tcPr marL="0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</a:tr>
            </a:tbl>
          </a:graphicData>
        </a:graphic>
      </p:graphicFrame>
      <p:sp>
        <p:nvSpPr>
          <p:cNvPr id="17450" name="文字方塊 13"/>
          <p:cNvSpPr txBox="1">
            <a:spLocks noChangeArrowheads="1"/>
          </p:cNvSpPr>
          <p:nvPr/>
        </p:nvSpPr>
        <p:spPr bwMode="auto">
          <a:xfrm>
            <a:off x="5257800" y="1143000"/>
            <a:ext cx="3429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TW" sz="2400">
                <a:ea typeface="PMingLiU" pitchFamily="18" charset="-120"/>
              </a:rPr>
              <a:t>NVIDIA Tesla S1070*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7514042"/>
      </p:ext>
    </p:extLst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標題 2"/>
          <p:cNvSpPr>
            <a:spLocks noGrp="1"/>
          </p:cNvSpPr>
          <p:nvPr>
            <p:ph type="title"/>
          </p:nvPr>
        </p:nvSpPr>
        <p:spPr>
          <a:xfrm>
            <a:off x="457200" y="1371600"/>
            <a:ext cx="3567113" cy="642938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GPGPU</a:t>
            </a: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8931921"/>
              </p:ext>
            </p:extLst>
          </p:nvPr>
        </p:nvGraphicFramePr>
        <p:xfrm>
          <a:off x="5105400" y="1600200"/>
          <a:ext cx="3429000" cy="4191000"/>
        </p:xfrm>
        <a:graphic>
          <a:graphicData uri="http://schemas.openxmlformats.org/drawingml/2006/table">
            <a:tbl>
              <a:tblPr/>
              <a:tblGrid>
                <a:gridCol w="1714500"/>
                <a:gridCol w="1714500"/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Form Factor</a:t>
                      </a:r>
                    </a:p>
                  </a:txBody>
                  <a:tcPr marL="112889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10.5" x 4.376", Dual Slot</a:t>
                      </a:r>
                    </a:p>
                  </a:txBody>
                  <a:tcPr marL="0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# of Tesla GPUs</a:t>
                      </a:r>
                    </a:p>
                  </a:txBody>
                  <a:tcPr marL="112889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# of Streaming Processor Cores</a:t>
                      </a:r>
                    </a:p>
                  </a:txBody>
                  <a:tcPr marL="112889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448</a:t>
                      </a:r>
                    </a:p>
                  </a:txBody>
                  <a:tcPr marL="0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Frequency of processor cores</a:t>
                      </a:r>
                    </a:p>
                  </a:txBody>
                  <a:tcPr marL="112889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1.15 GHz</a:t>
                      </a:r>
                    </a:p>
                  </a:txBody>
                  <a:tcPr marL="0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Single Precision floating point performance (peak)</a:t>
                      </a:r>
                    </a:p>
                  </a:txBody>
                  <a:tcPr marL="112889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1030 </a:t>
                      </a:r>
                      <a:r>
                        <a:rPr kumimoji="0" lang="en-US" altLang="zh-TW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GFlops</a:t>
                      </a:r>
                      <a:endParaRPr kumimoji="0" lang="en-US" altLang="zh-TW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PMingLiU" pitchFamily="18" charset="-120"/>
                      </a:endParaRPr>
                    </a:p>
                  </a:txBody>
                  <a:tcPr marL="0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Double Precision floating point performance (peak)</a:t>
                      </a:r>
                    </a:p>
                  </a:txBody>
                  <a:tcPr marL="112889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515 </a:t>
                      </a:r>
                      <a:r>
                        <a:rPr kumimoji="0" lang="en-US" altLang="zh-TW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GFlops</a:t>
                      </a:r>
                      <a:endParaRPr kumimoji="0" lang="en-US" altLang="zh-TW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PMingLiU" pitchFamily="18" charset="-120"/>
                      </a:endParaRPr>
                    </a:p>
                  </a:txBody>
                  <a:tcPr marL="0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Floating Point Precision</a:t>
                      </a:r>
                    </a:p>
                  </a:txBody>
                  <a:tcPr marL="112889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IEEE 754-2008 single &amp; double</a:t>
                      </a:r>
                    </a:p>
                  </a:txBody>
                  <a:tcPr marL="0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Total Dedicated Memory</a:t>
                      </a:r>
                    </a:p>
                  </a:txBody>
                  <a:tcPr marL="112889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6 GDDR5</a:t>
                      </a:r>
                    </a:p>
                  </a:txBody>
                  <a:tcPr marL="0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Memory Speed</a:t>
                      </a:r>
                    </a:p>
                  </a:txBody>
                  <a:tcPr marL="112889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3132MHz</a:t>
                      </a:r>
                    </a:p>
                  </a:txBody>
                  <a:tcPr marL="0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Memory Interface</a:t>
                      </a:r>
                    </a:p>
                  </a:txBody>
                  <a:tcPr marL="112889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384-bit</a:t>
                      </a:r>
                    </a:p>
                  </a:txBody>
                  <a:tcPr marL="0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Memory Bandwidth</a:t>
                      </a:r>
                    </a:p>
                  </a:txBody>
                  <a:tcPr marL="112889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PMingLiU" pitchFamily="18" charset="-120"/>
                        </a:rPr>
                        <a:t>150 GB/sec</a:t>
                      </a:r>
                    </a:p>
                  </a:txBody>
                  <a:tcPr marL="0" marR="0" marT="0" marB="0" anchor="ctr" horzOverflow="overflow">
                    <a:lnL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ECF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</a:tr>
            </a:tbl>
          </a:graphicData>
        </a:graphic>
      </p:graphicFrame>
      <p:sp>
        <p:nvSpPr>
          <p:cNvPr id="16425" name="文字方塊 6"/>
          <p:cNvSpPr txBox="1">
            <a:spLocks noChangeArrowheads="1"/>
          </p:cNvSpPr>
          <p:nvPr/>
        </p:nvSpPr>
        <p:spPr bwMode="auto">
          <a:xfrm>
            <a:off x="4953000" y="1062038"/>
            <a:ext cx="3733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TW" sz="2400" dirty="0">
                <a:ea typeface="PMingLiU" pitchFamily="18" charset="-120"/>
              </a:rPr>
              <a:t>NVIDIA Tesla </a:t>
            </a:r>
            <a:r>
              <a:rPr lang="en-US" altLang="zh-TW" sz="2400" dirty="0" smtClean="0">
                <a:ea typeface="PMingLiU" pitchFamily="18" charset="-120"/>
              </a:rPr>
              <a:t>C2070*</a:t>
            </a:r>
            <a:endParaRPr lang="en-US" altLang="zh-TW" sz="2400" dirty="0">
              <a:ea typeface="PMingLiU" pitchFamily="18" charset="-120"/>
            </a:endParaRPr>
          </a:p>
        </p:txBody>
      </p:sp>
      <p:sp>
        <p:nvSpPr>
          <p:cNvPr id="16426" name="矩形 7"/>
          <p:cNvSpPr>
            <a:spLocks noChangeArrowheads="1"/>
          </p:cNvSpPr>
          <p:nvPr/>
        </p:nvSpPr>
        <p:spPr bwMode="auto">
          <a:xfrm>
            <a:off x="4648200" y="5895975"/>
            <a:ext cx="4267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200" dirty="0">
                <a:ea typeface="PMingLiU" pitchFamily="18" charset="-120"/>
              </a:rPr>
              <a:t>*http://en.wikipedia.org/wiki/Nvidia_Tesla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76" y="2276872"/>
            <a:ext cx="4198620" cy="263652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5991118"/>
      </p:ext>
    </p:extLst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標題 2"/>
          <p:cNvSpPr>
            <a:spLocks noGrp="1"/>
          </p:cNvSpPr>
          <p:nvPr>
            <p:ph type="title"/>
          </p:nvPr>
        </p:nvSpPr>
        <p:spPr>
          <a:xfrm>
            <a:off x="395288" y="1125538"/>
            <a:ext cx="8353425" cy="642937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GPGPU</a:t>
            </a:r>
          </a:p>
        </p:txBody>
      </p:sp>
      <p:sp>
        <p:nvSpPr>
          <p:cNvPr id="19458" name="內容版面配置區 1"/>
          <p:cNvSpPr>
            <a:spLocks noGrp="1"/>
          </p:cNvSpPr>
          <p:nvPr>
            <p:ph sz="quarter" idx="1"/>
          </p:nvPr>
        </p:nvSpPr>
        <p:spPr>
          <a:xfrm>
            <a:off x="457200" y="1862138"/>
            <a:ext cx="8229600" cy="4005262"/>
          </a:xfrm>
        </p:spPr>
        <p:txBody>
          <a:bodyPr/>
          <a:lstStyle/>
          <a:p>
            <a:pPr eaLnBrk="1" hangingPunct="1"/>
            <a:r>
              <a:rPr lang="en-US" altLang="zh-TW" sz="2700" dirty="0" smtClean="0">
                <a:ea typeface="PMingLiU" pitchFamily="18" charset="-120"/>
              </a:rPr>
              <a:t>We have the increasing popularity of </a:t>
            </a:r>
            <a:r>
              <a:rPr lang="en-US" altLang="zh-TW" sz="2700" b="1" dirty="0" smtClean="0">
                <a:solidFill>
                  <a:srgbClr val="7030A0"/>
                </a:solidFill>
                <a:ea typeface="PMingLiU" pitchFamily="18" charset="-120"/>
              </a:rPr>
              <a:t>computer gaming </a:t>
            </a:r>
            <a:r>
              <a:rPr lang="en-US" altLang="zh-TW" sz="2700" dirty="0" smtClean="0">
                <a:ea typeface="PMingLiU" pitchFamily="18" charset="-120"/>
              </a:rPr>
              <a:t>to thank for the development of GPU hardware.</a:t>
            </a:r>
          </a:p>
          <a:p>
            <a:pPr eaLnBrk="1" hangingPunct="1"/>
            <a:endParaRPr lang="en-US" altLang="zh-TW" sz="2700" dirty="0" smtClean="0">
              <a:ea typeface="PMingLiU" pitchFamily="18" charset="-120"/>
            </a:endParaRPr>
          </a:p>
          <a:p>
            <a:pPr eaLnBrk="1" hangingPunct="1"/>
            <a:r>
              <a:rPr lang="en-US" altLang="zh-TW" sz="2700" dirty="0" smtClean="0">
                <a:ea typeface="PMingLiU" pitchFamily="18" charset="-120"/>
              </a:rPr>
              <a:t>History of GPU hardware lies in support for </a:t>
            </a:r>
            <a:r>
              <a:rPr lang="en-US" altLang="zh-TW" sz="2700" b="1" dirty="0" smtClean="0">
                <a:solidFill>
                  <a:srgbClr val="7030A0"/>
                </a:solidFill>
                <a:ea typeface="PMingLiU" pitchFamily="18" charset="-120"/>
              </a:rPr>
              <a:t>visualization</a:t>
            </a:r>
            <a:r>
              <a:rPr lang="en-US" altLang="zh-TW" sz="2700" dirty="0" smtClean="0">
                <a:ea typeface="PMingLiU" pitchFamily="18" charset="-120"/>
              </a:rPr>
              <a:t> and </a:t>
            </a:r>
            <a:r>
              <a:rPr lang="en-US" altLang="zh-TW" sz="2700" b="1" dirty="0" smtClean="0">
                <a:solidFill>
                  <a:srgbClr val="7030A0"/>
                </a:solidFill>
                <a:ea typeface="PMingLiU" pitchFamily="18" charset="-120"/>
              </a:rPr>
              <a:t>display</a:t>
            </a:r>
            <a:r>
              <a:rPr lang="en-US" altLang="zh-TW" sz="2700" dirty="0" smtClean="0">
                <a:ea typeface="PMingLiU" pitchFamily="18" charset="-120"/>
              </a:rPr>
              <a:t> computations.</a:t>
            </a:r>
          </a:p>
          <a:p>
            <a:pPr eaLnBrk="1" hangingPunct="1"/>
            <a:endParaRPr lang="en-US" altLang="zh-TW" sz="2700" dirty="0" smtClean="0">
              <a:ea typeface="PMingLiU" pitchFamily="18" charset="-120"/>
            </a:endParaRPr>
          </a:p>
          <a:p>
            <a:pPr eaLnBrk="1" hangingPunct="1"/>
            <a:r>
              <a:rPr lang="en-US" altLang="zh-TW" sz="2700" dirty="0" smtClean="0">
                <a:ea typeface="PMingLiU" pitchFamily="18" charset="-120"/>
              </a:rPr>
              <a:t>Hence, traditional GPU architecture leans towards an </a:t>
            </a:r>
            <a:r>
              <a:rPr lang="en-US" altLang="zh-TW" sz="2700" b="1" dirty="0" smtClean="0">
                <a:solidFill>
                  <a:srgbClr val="7030A0"/>
                </a:solidFill>
                <a:ea typeface="PMingLiU" pitchFamily="18" charset="-120"/>
              </a:rPr>
              <a:t>SIMD</a:t>
            </a:r>
            <a:r>
              <a:rPr lang="en-US" altLang="zh-TW" sz="2700" dirty="0" smtClean="0">
                <a:ea typeface="PMingLiU" pitchFamily="18" charset="-120"/>
              </a:rPr>
              <a:t> parallelization philosophy.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82615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1187624" y="2924944"/>
            <a:ext cx="6984776" cy="1224136"/>
          </a:xfrm>
        </p:spPr>
        <p:txBody>
          <a:bodyPr/>
          <a:lstStyle/>
          <a:p>
            <a:pPr algn="ctr"/>
            <a:r>
              <a:rPr lang="en-US" altLang="zh-TW" dirty="0">
                <a:ea typeface="標楷體" pitchFamily="65" charset="-120"/>
              </a:rPr>
              <a:t>The CUDA Programming </a:t>
            </a:r>
            <a:r>
              <a:rPr lang="en-US" altLang="zh-TW" dirty="0" smtClean="0">
                <a:ea typeface="標楷體" pitchFamily="65" charset="-120"/>
              </a:rPr>
              <a:t>Model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543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內容版面配置區 1"/>
          <p:cNvSpPr>
            <a:spLocks noGrp="1"/>
          </p:cNvSpPr>
          <p:nvPr>
            <p:ph sz="quarter" idx="1"/>
          </p:nvPr>
        </p:nvSpPr>
        <p:spPr>
          <a:xfrm>
            <a:off x="2057400" y="1023938"/>
            <a:ext cx="7086600" cy="576262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 3" pitchFamily="18" charset="2"/>
              <a:buNone/>
            </a:pPr>
            <a:r>
              <a:rPr lang="en-US" altLang="zh-TW" dirty="0" smtClean="0">
                <a:latin typeface="+mj-lt"/>
                <a:ea typeface="PMingLiU" pitchFamily="18" charset="-120"/>
              </a:rPr>
              <a:t>GPU </a:t>
            </a:r>
            <a:r>
              <a:rPr lang="en-US" altLang="zh-TW" sz="3200" dirty="0" smtClean="0">
                <a:latin typeface="+mj-lt"/>
                <a:ea typeface="PMingLiU" pitchFamily="18" charset="-120"/>
              </a:rPr>
              <a:t>Parallel</a:t>
            </a:r>
            <a:r>
              <a:rPr lang="en-US" altLang="zh-TW" dirty="0" smtClean="0">
                <a:latin typeface="+mj-lt"/>
                <a:ea typeface="PMingLiU" pitchFamily="18" charset="-120"/>
              </a:rPr>
              <a:t> Code (Friendly version)</a:t>
            </a:r>
          </a:p>
        </p:txBody>
      </p:sp>
      <p:pic>
        <p:nvPicPr>
          <p:cNvPr id="38915" name="Picture 4" descr="C:\Program Files\Microsoft Office\MEDIA\CAGCAT10\j0285750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3733800"/>
            <a:ext cx="2260600" cy="138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5" descr="C:\Documents and Settings\c00nat00\Desktop\SC 10 PPT and Video\Sources\Quadro_FX_3700_3qt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3581400"/>
            <a:ext cx="239236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文字方塊 8"/>
          <p:cNvSpPr txBox="1">
            <a:spLocks noChangeArrowheads="1"/>
          </p:cNvSpPr>
          <p:nvPr/>
        </p:nvSpPr>
        <p:spPr bwMode="auto">
          <a:xfrm>
            <a:off x="457200" y="3124200"/>
            <a:ext cx="335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>
                <a:ea typeface="PMingLiU" pitchFamily="18" charset="-120"/>
              </a:rPr>
              <a:t>1. Allocate memory on HOST 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7902175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4" descr="C:\Program Files\Microsoft Office\MEDIA\CAGCAT10\j0285750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3352800"/>
            <a:ext cx="2260600" cy="138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5" descr="C:\Documents and Settings\c00nat00\Desktop\SC 10 PPT and Video\Sources\Quadro_FX_3700_3qt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3200400"/>
            <a:ext cx="239236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文字方塊 6"/>
          <p:cNvSpPr txBox="1">
            <a:spLocks noChangeArrowheads="1"/>
          </p:cNvSpPr>
          <p:nvPr/>
        </p:nvSpPr>
        <p:spPr bwMode="auto">
          <a:xfrm>
            <a:off x="5105400" y="2743200"/>
            <a:ext cx="3581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>
                <a:ea typeface="PMingLiU" pitchFamily="18" charset="-120"/>
              </a:rPr>
              <a:t>2. Allocate memory on DEVICE</a:t>
            </a:r>
          </a:p>
        </p:txBody>
      </p:sp>
      <p:sp>
        <p:nvSpPr>
          <p:cNvPr id="8" name="矩形 7"/>
          <p:cNvSpPr/>
          <p:nvPr/>
        </p:nvSpPr>
        <p:spPr>
          <a:xfrm>
            <a:off x="609600" y="4953000"/>
            <a:ext cx="3505200" cy="381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Memory Allocated (</a:t>
            </a:r>
            <a:r>
              <a:rPr lang="en-US" dirty="0" err="1"/>
              <a:t>h_A</a:t>
            </a:r>
            <a:r>
              <a:rPr lang="en-US" dirty="0"/>
              <a:t>, </a:t>
            </a:r>
            <a:r>
              <a:rPr lang="en-US" dirty="0" err="1"/>
              <a:t>h_B</a:t>
            </a:r>
            <a:r>
              <a:rPr lang="en-US" dirty="0"/>
              <a:t>)</a:t>
            </a:r>
          </a:p>
        </p:txBody>
      </p:sp>
      <p:pic>
        <p:nvPicPr>
          <p:cNvPr id="40967" name="Picture 2" descr="C:\Documents and Settings\c00nat00\Local Settings\Temporary Internet Files\Content.IE5\VSCT3Z3N\MC900433800[1]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908550"/>
            <a:ext cx="50165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8"/>
          <p:cNvSpPr/>
          <p:nvPr/>
        </p:nvSpPr>
        <p:spPr>
          <a:xfrm>
            <a:off x="609600" y="5410200"/>
            <a:ext cx="3505200" cy="381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/>
              <a:t>  </a:t>
            </a:r>
            <a:r>
              <a:rPr lang="en-US" dirty="0" err="1"/>
              <a:t>h_A</a:t>
            </a:r>
            <a:r>
              <a:rPr lang="en-US" dirty="0"/>
              <a:t> properly defined</a:t>
            </a:r>
          </a:p>
        </p:txBody>
      </p:sp>
      <p:pic>
        <p:nvPicPr>
          <p:cNvPr id="40969" name="Picture 2" descr="C:\Documents and Settings\c00nat00\Local Settings\Temporary Internet Files\Content.IE5\VSCT3Z3N\MC900433800[1]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334000"/>
            <a:ext cx="50165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內容版面配置區 1"/>
          <p:cNvSpPr txBox="1">
            <a:spLocks/>
          </p:cNvSpPr>
          <p:nvPr/>
        </p:nvSpPr>
        <p:spPr>
          <a:xfrm>
            <a:off x="2057400" y="1023938"/>
            <a:ext cx="7086600" cy="576262"/>
          </a:xfrm>
          <a:prstGeom prst="rect">
            <a:avLst/>
          </a:prstGeom>
        </p:spPr>
        <p:txBody>
          <a:bodyPr vert="horz" rtlCol="0">
            <a:normAutofit lnSpcReduction="1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tx2"/>
              </a:buClr>
              <a:buSzPct val="50000"/>
              <a:buFont typeface="Wingdings 2"/>
              <a:buChar char="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 2"/>
              <a:buChar char="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 2"/>
              <a:buChar char="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 2"/>
              <a:buChar char="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 2"/>
              <a:buChar char="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3" pitchFamily="18" charset="2"/>
              <a:buNone/>
            </a:pPr>
            <a:r>
              <a:rPr lang="en-US" altLang="zh-TW" dirty="0" smtClean="0">
                <a:latin typeface="+mj-lt"/>
                <a:ea typeface="PMingLiU" pitchFamily="18" charset="-120"/>
              </a:rPr>
              <a:t>GPU Parallel Code (Friendly version)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8072855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4" descr="C:\Program Files\Microsoft Office\MEDIA\CAGCAT10\j0285750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3276600"/>
            <a:ext cx="2260600" cy="138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5" descr="C:\Documents and Settings\c00nat00\Desktop\SC 10 PPT and Video\Sources\Quadro_FX_3700_3qt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3124200"/>
            <a:ext cx="239236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文字方塊 6"/>
          <p:cNvSpPr txBox="1">
            <a:spLocks noChangeArrowheads="1"/>
          </p:cNvSpPr>
          <p:nvPr/>
        </p:nvSpPr>
        <p:spPr bwMode="auto">
          <a:xfrm>
            <a:off x="2438400" y="2667000"/>
            <a:ext cx="4343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TW">
                <a:ea typeface="PMingLiU" pitchFamily="18" charset="-120"/>
              </a:rPr>
              <a:t>3. Copy data from HOST to DEVICE</a:t>
            </a:r>
          </a:p>
        </p:txBody>
      </p:sp>
      <p:sp>
        <p:nvSpPr>
          <p:cNvPr id="8" name="矩形 7"/>
          <p:cNvSpPr/>
          <p:nvPr/>
        </p:nvSpPr>
        <p:spPr>
          <a:xfrm>
            <a:off x="609600" y="4876800"/>
            <a:ext cx="3505200" cy="381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Memory Allocated (</a:t>
            </a:r>
            <a:r>
              <a:rPr lang="en-US" dirty="0" err="1"/>
              <a:t>h_A</a:t>
            </a:r>
            <a:r>
              <a:rPr lang="en-US" dirty="0"/>
              <a:t>, </a:t>
            </a:r>
            <a:r>
              <a:rPr lang="en-US" dirty="0" err="1"/>
              <a:t>h_B</a:t>
            </a:r>
            <a:r>
              <a:rPr lang="en-US" dirty="0"/>
              <a:t>)</a:t>
            </a:r>
          </a:p>
        </p:txBody>
      </p:sp>
      <p:pic>
        <p:nvPicPr>
          <p:cNvPr id="43015" name="Picture 2" descr="C:\Documents and Settings\c00nat00\Local Settings\Temporary Internet Files\Content.IE5\VSCT3Z3N\MC900433800[1]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" y="4832350"/>
            <a:ext cx="50165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Picture 2" descr="C:\Documents and Settings\c00nat00\Local Settings\Temporary Internet Files\Content.IE5\VSCT3Z3N\MC900433800[1]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4800600"/>
            <a:ext cx="50165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5181600" y="4876800"/>
            <a:ext cx="3505200" cy="381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Memory Allocated (</a:t>
            </a:r>
            <a:r>
              <a:rPr lang="en-US" dirty="0" err="1"/>
              <a:t>d_A</a:t>
            </a:r>
            <a:r>
              <a:rPr lang="en-US" dirty="0"/>
              <a:t>, </a:t>
            </a:r>
            <a:r>
              <a:rPr lang="en-US" dirty="0" err="1"/>
              <a:t>d_B</a:t>
            </a:r>
            <a:r>
              <a:rPr lang="en-US" dirty="0"/>
              <a:t>)</a:t>
            </a:r>
          </a:p>
        </p:txBody>
      </p:sp>
      <p:sp>
        <p:nvSpPr>
          <p:cNvPr id="11" name="向右箭號 10"/>
          <p:cNvSpPr/>
          <p:nvPr/>
        </p:nvSpPr>
        <p:spPr>
          <a:xfrm>
            <a:off x="3505200" y="3657600"/>
            <a:ext cx="2286000" cy="6858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43019" name="Picture 2" descr="C:\Documents and Settings\c00nat00\Local Settings\Temporary Internet Files\Content.IE5\VSCT3Z3N\MC900335613[1].wm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38600" y="3048000"/>
            <a:ext cx="942975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矩形 14"/>
          <p:cNvSpPr/>
          <p:nvPr/>
        </p:nvSpPr>
        <p:spPr>
          <a:xfrm>
            <a:off x="609600" y="5334000"/>
            <a:ext cx="3505200" cy="381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/>
              <a:t>  </a:t>
            </a:r>
            <a:r>
              <a:rPr lang="en-US" dirty="0" err="1"/>
              <a:t>h_A</a:t>
            </a:r>
            <a:r>
              <a:rPr lang="en-US" dirty="0"/>
              <a:t> properly defined</a:t>
            </a:r>
          </a:p>
        </p:txBody>
      </p:sp>
      <p:pic>
        <p:nvPicPr>
          <p:cNvPr id="43021" name="Picture 2" descr="C:\Documents and Settings\c00nat00\Local Settings\Temporary Internet Files\Content.IE5\VSCT3Z3N\MC900433800[1]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" y="5289550"/>
            <a:ext cx="50165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內容版面配置區 1"/>
          <p:cNvSpPr txBox="1">
            <a:spLocks/>
          </p:cNvSpPr>
          <p:nvPr/>
        </p:nvSpPr>
        <p:spPr>
          <a:xfrm>
            <a:off x="2057400" y="1023938"/>
            <a:ext cx="7086600" cy="576262"/>
          </a:xfrm>
          <a:prstGeom prst="rect">
            <a:avLst/>
          </a:prstGeom>
        </p:spPr>
        <p:txBody>
          <a:bodyPr vert="horz" rtlCol="0">
            <a:normAutofit lnSpcReduction="1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tx2"/>
              </a:buClr>
              <a:buSzPct val="50000"/>
              <a:buFont typeface="Wingdings 2"/>
              <a:buChar char="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 2"/>
              <a:buChar char="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 2"/>
              <a:buChar char="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 2"/>
              <a:buChar char="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 2"/>
              <a:buChar char="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3" pitchFamily="18" charset="2"/>
              <a:buNone/>
            </a:pPr>
            <a:r>
              <a:rPr lang="en-US" altLang="zh-TW" dirty="0" smtClean="0">
                <a:latin typeface="+mj-lt"/>
                <a:ea typeface="PMingLiU" pitchFamily="18" charset="-120"/>
              </a:rPr>
              <a:t>GPU Parallel Code (Friendly version)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6116461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標題 2"/>
          <p:cNvSpPr>
            <a:spLocks noGrp="1"/>
          </p:cNvSpPr>
          <p:nvPr>
            <p:ph type="title"/>
          </p:nvPr>
        </p:nvSpPr>
        <p:spPr>
          <a:xfrm>
            <a:off x="457200" y="762000"/>
            <a:ext cx="11430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GPU</a:t>
            </a:r>
          </a:p>
        </p:txBody>
      </p:sp>
      <p:sp>
        <p:nvSpPr>
          <p:cNvPr id="45058" name="內容版面配置區 1"/>
          <p:cNvSpPr>
            <a:spLocks noGrp="1"/>
          </p:cNvSpPr>
          <p:nvPr>
            <p:ph sz="quarter" idx="1"/>
          </p:nvPr>
        </p:nvSpPr>
        <p:spPr>
          <a:xfrm>
            <a:off x="2057400" y="1100138"/>
            <a:ext cx="7086600" cy="576262"/>
          </a:xfrm>
        </p:spPr>
        <p:txBody>
          <a:bodyPr>
            <a:normAutofit/>
          </a:bodyPr>
          <a:lstStyle/>
          <a:p>
            <a:pPr eaLnBrk="1" hangingPunct="1">
              <a:buFont typeface="Wingdings 3" pitchFamily="18" charset="2"/>
              <a:buNone/>
            </a:pPr>
            <a:r>
              <a:rPr lang="en-US" altLang="zh-TW" smtClean="0">
                <a:ea typeface="PMingLiU" pitchFamily="18" charset="-120"/>
              </a:rPr>
              <a:t>GPU Parallel Code (Friendly version)</a:t>
            </a:r>
          </a:p>
        </p:txBody>
      </p:sp>
      <p:pic>
        <p:nvPicPr>
          <p:cNvPr id="45059" name="Picture 4" descr="C:\Program Files\Microsoft Office\MEDIA\CAGCAT10\j0285750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3232150"/>
            <a:ext cx="2260600" cy="138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5" descr="C:\Documents and Settings\c00nat00\Desktop\SC 10 PPT and Video\Sources\Quadro_FX_3700_3qt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3079750"/>
            <a:ext cx="239236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609600" y="4832350"/>
            <a:ext cx="3505200" cy="381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Memory Allocated (</a:t>
            </a:r>
            <a:r>
              <a:rPr lang="en-US" dirty="0" err="1"/>
              <a:t>h_A</a:t>
            </a:r>
            <a:r>
              <a:rPr lang="en-US" dirty="0"/>
              <a:t>, </a:t>
            </a:r>
            <a:r>
              <a:rPr lang="en-US" dirty="0" err="1"/>
              <a:t>h_B</a:t>
            </a:r>
            <a:r>
              <a:rPr lang="en-US" dirty="0"/>
              <a:t>)</a:t>
            </a:r>
          </a:p>
        </p:txBody>
      </p:sp>
      <p:pic>
        <p:nvPicPr>
          <p:cNvPr id="45062" name="Picture 2" descr="C:\Documents and Settings\c00nat00\Local Settings\Temporary Internet Files\Content.IE5\VSCT3Z3N\MC900433800[1]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" y="4756150"/>
            <a:ext cx="50165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2" descr="C:\Documents and Settings\c00nat00\Local Settings\Temporary Internet Files\Content.IE5\VSCT3Z3N\MC900433800[1]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4756150"/>
            <a:ext cx="50165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5181600" y="4832350"/>
            <a:ext cx="3505200" cy="381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Memory Allocated (</a:t>
            </a:r>
            <a:r>
              <a:rPr lang="en-US" dirty="0" err="1"/>
              <a:t>d_A</a:t>
            </a:r>
            <a:r>
              <a:rPr lang="en-US" dirty="0"/>
              <a:t>, </a:t>
            </a:r>
            <a:r>
              <a:rPr lang="en-US" dirty="0" err="1"/>
              <a:t>d_B</a:t>
            </a:r>
            <a:r>
              <a:rPr lang="en-US" dirty="0"/>
              <a:t>)</a:t>
            </a:r>
          </a:p>
        </p:txBody>
      </p:sp>
      <p:sp>
        <p:nvSpPr>
          <p:cNvPr id="13" name="矩形 12"/>
          <p:cNvSpPr/>
          <p:nvPr/>
        </p:nvSpPr>
        <p:spPr>
          <a:xfrm>
            <a:off x="5181600" y="5289550"/>
            <a:ext cx="3505200" cy="381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/>
              <a:t>  </a:t>
            </a:r>
            <a:r>
              <a:rPr lang="en-US" dirty="0" err="1"/>
              <a:t>d_A</a:t>
            </a:r>
            <a:r>
              <a:rPr lang="en-US" dirty="0"/>
              <a:t> properly defined</a:t>
            </a:r>
          </a:p>
        </p:txBody>
      </p:sp>
      <p:pic>
        <p:nvPicPr>
          <p:cNvPr id="45066" name="Picture 2" descr="C:\Documents and Settings\c00nat00\Local Settings\Temporary Internet Files\Content.IE5\VSCT3Z3N\MC900433800[1]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5213350"/>
            <a:ext cx="50165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7" name="Picture 2" descr="C:\Documents and Settings\c00nat00\Local Settings\Temporary Internet Files\Content.IE5\70GTY0E4\MM900205402[1]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81600" y="2927350"/>
            <a:ext cx="14097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8" name="文字方塊 15"/>
          <p:cNvSpPr txBox="1">
            <a:spLocks noChangeArrowheads="1"/>
          </p:cNvSpPr>
          <p:nvPr/>
        </p:nvSpPr>
        <p:spPr bwMode="auto">
          <a:xfrm>
            <a:off x="4648200" y="2393950"/>
            <a:ext cx="4343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TW">
                <a:ea typeface="PMingLiU" pitchFamily="18" charset="-120"/>
              </a:rPr>
              <a:t>4. Perform computation on device</a:t>
            </a:r>
          </a:p>
        </p:txBody>
      </p:sp>
      <p:sp>
        <p:nvSpPr>
          <p:cNvPr id="17" name="矩形 16"/>
          <p:cNvSpPr/>
          <p:nvPr/>
        </p:nvSpPr>
        <p:spPr>
          <a:xfrm>
            <a:off x="609600" y="5289550"/>
            <a:ext cx="3505200" cy="381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/>
              <a:t>  </a:t>
            </a:r>
            <a:r>
              <a:rPr lang="en-US" dirty="0" err="1"/>
              <a:t>h_A</a:t>
            </a:r>
            <a:r>
              <a:rPr lang="en-US" dirty="0"/>
              <a:t> properly defined</a:t>
            </a:r>
          </a:p>
        </p:txBody>
      </p:sp>
      <p:pic>
        <p:nvPicPr>
          <p:cNvPr id="45070" name="Picture 2" descr="C:\Documents and Settings\c00nat00\Local Settings\Temporary Internet Files\Content.IE5\VSCT3Z3N\MC900433800[1]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" y="5213350"/>
            <a:ext cx="50165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2750800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標題 2"/>
          <p:cNvSpPr>
            <a:spLocks noGrp="1"/>
          </p:cNvSpPr>
          <p:nvPr>
            <p:ph type="title" idx="4294967295"/>
          </p:nvPr>
        </p:nvSpPr>
        <p:spPr>
          <a:xfrm>
            <a:off x="395288" y="1125538"/>
            <a:ext cx="8353425" cy="642937"/>
          </a:xfrm>
        </p:spPr>
        <p:txBody>
          <a:bodyPr/>
          <a:lstStyle/>
          <a:p>
            <a:pPr eaLnBrk="1" hangingPunct="1"/>
            <a:r>
              <a:rPr lang="en-US" sz="3200" b="1" smtClean="0">
                <a:latin typeface="Arial" charset="0"/>
                <a:cs typeface="Arial" charset="0"/>
              </a:rPr>
              <a:t>NCHC</a:t>
            </a:r>
          </a:p>
        </p:txBody>
      </p:sp>
      <p:sp>
        <p:nvSpPr>
          <p:cNvPr id="137219" name="內容版面配置區 1"/>
          <p:cNvSpPr>
            <a:spLocks noGrp="1"/>
          </p:cNvSpPr>
          <p:nvPr>
            <p:ph sz="quarter" idx="4294967295"/>
          </p:nvPr>
        </p:nvSpPr>
        <p:spPr>
          <a:xfrm>
            <a:off x="500063" y="1916113"/>
            <a:ext cx="8153400" cy="41798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696E4A"/>
              </a:buClr>
              <a:buSzPct val="75000"/>
              <a:buFont typeface="Wingdings" pitchFamily="2" charset="2"/>
              <a:buChar char="n"/>
            </a:pPr>
            <a:r>
              <a:rPr lang="en-US" altLang="zh-TW" smtClean="0">
                <a:ea typeface="PMingLiU" pitchFamily="18" charset="-120"/>
              </a:rPr>
              <a:t>Our purpose:</a:t>
            </a:r>
          </a:p>
          <a:p>
            <a:pPr marL="742950" lvl="1" indent="-285750" eaLnBrk="1" hangingPunct="1">
              <a:lnSpc>
                <a:spcPct val="90000"/>
              </a:lnSpc>
              <a:buClr>
                <a:srgbClr val="696E4A"/>
              </a:buClr>
              <a:buSzPct val="75000"/>
              <a:buFont typeface="Wingdings" pitchFamily="2" charset="2"/>
              <a:buChar char="n"/>
            </a:pPr>
            <a:r>
              <a:rPr lang="en-US" altLang="zh-TW" sz="2800" smtClean="0">
                <a:ea typeface="PMingLiU" pitchFamily="18" charset="-120"/>
              </a:rPr>
              <a:t>Taiwan’s premier HPC provider.</a:t>
            </a:r>
          </a:p>
          <a:p>
            <a:pPr marL="742950" lvl="1" indent="-285750" eaLnBrk="1" hangingPunct="1">
              <a:lnSpc>
                <a:spcPct val="90000"/>
              </a:lnSpc>
              <a:buClr>
                <a:srgbClr val="696E4A"/>
              </a:buClr>
              <a:buSzPct val="75000"/>
              <a:buFont typeface="Wingdings" pitchFamily="2" charset="2"/>
              <a:buChar char="n"/>
            </a:pPr>
            <a:r>
              <a:rPr lang="en-US" altLang="zh-TW" sz="2800" smtClean="0">
                <a:ea typeface="PMingLiU" pitchFamily="18" charset="-120"/>
              </a:rPr>
              <a:t>TWAREN: A high speed network across Taiwan in support of educational/industrial institutions.</a:t>
            </a:r>
          </a:p>
          <a:p>
            <a:pPr marL="742950" lvl="1" indent="-285750" eaLnBrk="1" hangingPunct="1">
              <a:lnSpc>
                <a:spcPct val="90000"/>
              </a:lnSpc>
              <a:buClr>
                <a:srgbClr val="696E4A"/>
              </a:buClr>
              <a:buSzPct val="75000"/>
              <a:buFont typeface="Wingdings" pitchFamily="2" charset="2"/>
              <a:buChar char="n"/>
            </a:pPr>
            <a:r>
              <a:rPr lang="en-US" altLang="zh-TW" sz="2800" smtClean="0">
                <a:ea typeface="PMingLiU" pitchFamily="18" charset="-120"/>
              </a:rPr>
              <a:t>Research across very diverse fields: Biotechnology, Quantum Physics, Hydraulics, CFD, Mathematics, Nanotechnology to name a few.</a:t>
            </a:r>
          </a:p>
          <a:p>
            <a:pPr marL="742950" lvl="1" indent="-285750" eaLnBrk="1" hangingPunct="1">
              <a:lnSpc>
                <a:spcPct val="90000"/>
              </a:lnSpc>
              <a:buClr>
                <a:srgbClr val="696E4A"/>
              </a:buClr>
              <a:buSzPct val="75000"/>
              <a:buFont typeface="Wingdings" pitchFamily="2" charset="2"/>
              <a:buChar char="n"/>
            </a:pPr>
            <a:endParaRPr lang="en-US" altLang="zh-TW" sz="2800" smtClean="0">
              <a:ea typeface="PMingLiU" pitchFamily="18" charset="-120"/>
            </a:endParaRPr>
          </a:p>
          <a:p>
            <a:pPr eaLnBrk="1" hangingPunct="1">
              <a:lnSpc>
                <a:spcPct val="90000"/>
              </a:lnSpc>
              <a:buClr>
                <a:srgbClr val="696E4A"/>
              </a:buClr>
              <a:buSzPct val="75000"/>
              <a:buFont typeface="Wingdings 3" pitchFamily="18" charset="2"/>
              <a:buNone/>
            </a:pPr>
            <a:endParaRPr lang="en-US" altLang="zh-TW" smtClean="0">
              <a:ea typeface="PMingLiU" pitchFamily="18" charset="-120"/>
            </a:endParaRPr>
          </a:p>
        </p:txBody>
      </p:sp>
      <p:sp>
        <p:nvSpPr>
          <p:cNvPr id="137220" name="投影片編號版面配置區 5"/>
          <p:cNvSpPr txBox="1">
            <a:spLocks noGrp="1"/>
          </p:cNvSpPr>
          <p:nvPr/>
        </p:nvSpPr>
        <p:spPr bwMode="auto">
          <a:xfrm>
            <a:off x="8532813" y="6381750"/>
            <a:ext cx="40481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1344FF68-5E3E-46CF-B08B-7D6D76D45B49}" type="slidenum">
              <a:rPr lang="en-US" altLang="zh-TW" sz="1400" b="1">
                <a:solidFill>
                  <a:schemeClr val="bg1"/>
                </a:solidFill>
                <a:cs typeface="微軟正黑體"/>
              </a:rPr>
              <a:pPr algn="ctr"/>
              <a:t>3</a:t>
            </a:fld>
            <a:endParaRPr lang="en-US" altLang="zh-TW" sz="1400" b="1">
              <a:solidFill>
                <a:schemeClr val="bg1"/>
              </a:solidFill>
              <a:cs typeface="微軟正黑體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9735587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4" descr="C:\Program Files\Microsoft Office\MEDIA\CAGCAT10\j0285750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3276600"/>
            <a:ext cx="2260600" cy="138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5" descr="C:\Documents and Settings\c00nat00\Desktop\SC 10 PPT and Video\Sources\Quadro_FX_3700_3qt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3124200"/>
            <a:ext cx="239236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609600" y="4876800"/>
            <a:ext cx="3505200" cy="381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Memory Allocated (</a:t>
            </a:r>
            <a:r>
              <a:rPr lang="en-US" dirty="0" err="1"/>
              <a:t>h_A</a:t>
            </a:r>
            <a:r>
              <a:rPr lang="en-US" dirty="0"/>
              <a:t>, </a:t>
            </a:r>
            <a:r>
              <a:rPr lang="en-US" dirty="0" err="1"/>
              <a:t>h_B</a:t>
            </a:r>
            <a:r>
              <a:rPr lang="en-US" dirty="0"/>
              <a:t>)</a:t>
            </a:r>
          </a:p>
        </p:txBody>
      </p:sp>
      <p:pic>
        <p:nvPicPr>
          <p:cNvPr id="47110" name="Picture 2" descr="C:\Documents and Settings\c00nat00\Local Settings\Temporary Internet Files\Content.IE5\VSCT3Z3N\MC900433800[1]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" y="4832350"/>
            <a:ext cx="50165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2" descr="C:\Documents and Settings\c00nat00\Local Settings\Temporary Internet Files\Content.IE5\VSCT3Z3N\MC900433800[1]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4800600"/>
            <a:ext cx="50165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5181600" y="4876800"/>
            <a:ext cx="3505200" cy="381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Memory Allocated (</a:t>
            </a:r>
            <a:r>
              <a:rPr lang="en-US" dirty="0" err="1"/>
              <a:t>d_A</a:t>
            </a:r>
            <a:r>
              <a:rPr lang="en-US" dirty="0"/>
              <a:t>, </a:t>
            </a:r>
            <a:r>
              <a:rPr lang="en-US" dirty="0" err="1"/>
              <a:t>d_B</a:t>
            </a:r>
            <a:r>
              <a:rPr lang="en-US" dirty="0"/>
              <a:t>)</a:t>
            </a:r>
          </a:p>
        </p:txBody>
      </p:sp>
      <p:sp>
        <p:nvSpPr>
          <p:cNvPr id="13" name="矩形 12"/>
          <p:cNvSpPr/>
          <p:nvPr/>
        </p:nvSpPr>
        <p:spPr>
          <a:xfrm>
            <a:off x="5181600" y="5334000"/>
            <a:ext cx="3505200" cy="381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/>
              <a:t>  </a:t>
            </a:r>
            <a:r>
              <a:rPr lang="en-US" dirty="0" err="1"/>
              <a:t>d_A</a:t>
            </a:r>
            <a:r>
              <a:rPr lang="en-US" dirty="0"/>
              <a:t> properly defined</a:t>
            </a:r>
          </a:p>
        </p:txBody>
      </p:sp>
      <p:pic>
        <p:nvPicPr>
          <p:cNvPr id="47114" name="Picture 2" descr="C:\Documents and Settings\c00nat00\Local Settings\Temporary Internet Files\Content.IE5\VSCT3Z3N\MC900433800[1]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5257800"/>
            <a:ext cx="50165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5" name="文字方塊 15"/>
          <p:cNvSpPr txBox="1">
            <a:spLocks noChangeArrowheads="1"/>
          </p:cNvSpPr>
          <p:nvPr/>
        </p:nvSpPr>
        <p:spPr bwMode="auto">
          <a:xfrm>
            <a:off x="2667000" y="2514600"/>
            <a:ext cx="4343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TW">
                <a:ea typeface="PMingLiU" pitchFamily="18" charset="-120"/>
              </a:rPr>
              <a:t>5. Copy data from DEVICE to HOST</a:t>
            </a:r>
          </a:p>
        </p:txBody>
      </p:sp>
      <p:sp>
        <p:nvSpPr>
          <p:cNvPr id="17" name="矩形 16"/>
          <p:cNvSpPr/>
          <p:nvPr/>
        </p:nvSpPr>
        <p:spPr>
          <a:xfrm>
            <a:off x="609600" y="5334000"/>
            <a:ext cx="3505200" cy="381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/>
              <a:t>  </a:t>
            </a:r>
            <a:r>
              <a:rPr lang="en-US" dirty="0" err="1"/>
              <a:t>h_A</a:t>
            </a:r>
            <a:r>
              <a:rPr lang="en-US" dirty="0"/>
              <a:t> properly defined</a:t>
            </a:r>
          </a:p>
        </p:txBody>
      </p:sp>
      <p:pic>
        <p:nvPicPr>
          <p:cNvPr id="47117" name="Picture 2" descr="C:\Documents and Settings\c00nat00\Local Settings\Temporary Internet Files\Content.IE5\VSCT3Z3N\MC900433800[1]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" y="5289550"/>
            <a:ext cx="50165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矩形 18"/>
          <p:cNvSpPr/>
          <p:nvPr/>
        </p:nvSpPr>
        <p:spPr>
          <a:xfrm>
            <a:off x="5181600" y="5791200"/>
            <a:ext cx="3505200" cy="381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/>
              <a:t>  Computation OK (</a:t>
            </a:r>
            <a:r>
              <a:rPr lang="en-US" dirty="0" err="1"/>
              <a:t>d_B</a:t>
            </a:r>
            <a:r>
              <a:rPr lang="en-US" dirty="0"/>
              <a:t>)</a:t>
            </a:r>
          </a:p>
        </p:txBody>
      </p:sp>
      <p:pic>
        <p:nvPicPr>
          <p:cNvPr id="47119" name="Picture 2" descr="C:\Documents and Settings\c00nat00\Local Settings\Temporary Internet Files\Content.IE5\VSCT3Z3N\MC900433800[1]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5791200"/>
            <a:ext cx="50165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向右箭號 20"/>
          <p:cNvSpPr/>
          <p:nvPr/>
        </p:nvSpPr>
        <p:spPr>
          <a:xfrm flipH="1">
            <a:off x="3352800" y="3810000"/>
            <a:ext cx="2032000" cy="6858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47121" name="Picture 2" descr="C:\Documents and Settings\c00nat00\Local Settings\Temporary Internet Files\Content.IE5\VSCT3Z3N\MC900335613[1].wm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4114800" y="3048000"/>
            <a:ext cx="8382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內容版面配置區 1"/>
          <p:cNvSpPr>
            <a:spLocks noGrp="1"/>
          </p:cNvSpPr>
          <p:nvPr>
            <p:ph sz="quarter" idx="1"/>
          </p:nvPr>
        </p:nvSpPr>
        <p:spPr>
          <a:xfrm>
            <a:off x="2057400" y="1023938"/>
            <a:ext cx="7086600" cy="576262"/>
          </a:xfrm>
        </p:spPr>
        <p:txBody>
          <a:bodyPr>
            <a:noAutofit/>
          </a:bodyPr>
          <a:lstStyle/>
          <a:p>
            <a:pPr eaLnBrk="1" hangingPunct="1">
              <a:buFont typeface="Wingdings 3" pitchFamily="18" charset="2"/>
              <a:buNone/>
            </a:pPr>
            <a:r>
              <a:rPr lang="en-US" altLang="zh-TW" sz="3200" dirty="0" smtClean="0">
                <a:latin typeface="+mj-lt"/>
                <a:ea typeface="PMingLiU" pitchFamily="18" charset="-120"/>
              </a:rPr>
              <a:t>GPU Parallel Code (Friendly version)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660323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4" descr="C:\Program Files\Microsoft Office\MEDIA\CAGCAT10\j0285750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3308350"/>
            <a:ext cx="2260600" cy="138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5" descr="C:\Documents and Settings\c00nat00\Desktop\SC 10 PPT and Video\Sources\Quadro_FX_3700_3qt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3155950"/>
            <a:ext cx="239236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609600" y="4908550"/>
            <a:ext cx="3505200" cy="381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Memory Allocated (</a:t>
            </a:r>
            <a:r>
              <a:rPr lang="en-US" dirty="0" err="1"/>
              <a:t>h_A</a:t>
            </a:r>
            <a:r>
              <a:rPr lang="en-US" dirty="0"/>
              <a:t>, </a:t>
            </a:r>
            <a:r>
              <a:rPr lang="en-US" dirty="0" err="1"/>
              <a:t>h_B</a:t>
            </a:r>
            <a:r>
              <a:rPr lang="en-US" dirty="0"/>
              <a:t>)</a:t>
            </a:r>
          </a:p>
        </p:txBody>
      </p:sp>
      <p:pic>
        <p:nvPicPr>
          <p:cNvPr id="49158" name="Picture 2" descr="C:\Documents and Settings\c00nat00\Local Settings\Temporary Internet Files\Content.IE5\VSCT3Z3N\MC900433800[1]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" y="4832350"/>
            <a:ext cx="50165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2" descr="C:\Documents and Settings\c00nat00\Local Settings\Temporary Internet Files\Content.IE5\VSCT3Z3N\MC900433800[1]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4832350"/>
            <a:ext cx="50165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5181600" y="4908550"/>
            <a:ext cx="3505200" cy="381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Memory Allocated (</a:t>
            </a:r>
            <a:r>
              <a:rPr lang="en-US" dirty="0" err="1"/>
              <a:t>d_A</a:t>
            </a:r>
            <a:r>
              <a:rPr lang="en-US" dirty="0"/>
              <a:t>, </a:t>
            </a:r>
            <a:r>
              <a:rPr lang="en-US" dirty="0" err="1"/>
              <a:t>d_B</a:t>
            </a:r>
            <a:r>
              <a:rPr lang="en-US" dirty="0"/>
              <a:t>)</a:t>
            </a:r>
          </a:p>
        </p:txBody>
      </p:sp>
      <p:sp>
        <p:nvSpPr>
          <p:cNvPr id="13" name="矩形 12"/>
          <p:cNvSpPr/>
          <p:nvPr/>
        </p:nvSpPr>
        <p:spPr>
          <a:xfrm>
            <a:off x="5181600" y="5365750"/>
            <a:ext cx="3505200" cy="381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/>
              <a:t>  </a:t>
            </a:r>
            <a:r>
              <a:rPr lang="en-US" dirty="0" err="1"/>
              <a:t>d_A</a:t>
            </a:r>
            <a:r>
              <a:rPr lang="en-US" dirty="0"/>
              <a:t> properly defined</a:t>
            </a:r>
          </a:p>
        </p:txBody>
      </p:sp>
      <p:pic>
        <p:nvPicPr>
          <p:cNvPr id="49162" name="Picture 2" descr="C:\Documents and Settings\c00nat00\Local Settings\Temporary Internet Files\Content.IE5\VSCT3Z3N\MC900433800[1]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5289550"/>
            <a:ext cx="50165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矩形 16"/>
          <p:cNvSpPr/>
          <p:nvPr/>
        </p:nvSpPr>
        <p:spPr>
          <a:xfrm>
            <a:off x="609600" y="5365750"/>
            <a:ext cx="3505200" cy="381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/>
              <a:t>  </a:t>
            </a:r>
            <a:r>
              <a:rPr lang="en-US" dirty="0" err="1"/>
              <a:t>h_A</a:t>
            </a:r>
            <a:r>
              <a:rPr lang="en-US" dirty="0"/>
              <a:t> properly defined</a:t>
            </a:r>
          </a:p>
        </p:txBody>
      </p:sp>
      <p:pic>
        <p:nvPicPr>
          <p:cNvPr id="49164" name="Picture 2" descr="C:\Documents and Settings\c00nat00\Local Settings\Temporary Internet Files\Content.IE5\VSCT3Z3N\MC900433800[1]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" y="5289550"/>
            <a:ext cx="50165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矩形 18"/>
          <p:cNvSpPr/>
          <p:nvPr/>
        </p:nvSpPr>
        <p:spPr>
          <a:xfrm>
            <a:off x="5181600" y="5822950"/>
            <a:ext cx="3505200" cy="381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/>
              <a:t>  Computation OK (</a:t>
            </a:r>
            <a:r>
              <a:rPr lang="en-US" dirty="0" err="1"/>
              <a:t>d_B</a:t>
            </a:r>
            <a:r>
              <a:rPr lang="en-US" dirty="0"/>
              <a:t>)</a:t>
            </a:r>
          </a:p>
        </p:txBody>
      </p:sp>
      <p:pic>
        <p:nvPicPr>
          <p:cNvPr id="49166" name="Picture 2" descr="C:\Documents and Settings\c00nat00\Local Settings\Temporary Internet Files\Content.IE5\VSCT3Z3N\MC900433800[1]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5822950"/>
            <a:ext cx="50165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矩形 22"/>
          <p:cNvSpPr/>
          <p:nvPr/>
        </p:nvSpPr>
        <p:spPr>
          <a:xfrm>
            <a:off x="609600" y="5822950"/>
            <a:ext cx="3505200" cy="381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/>
              <a:t>  </a:t>
            </a:r>
            <a:r>
              <a:rPr lang="en-US" dirty="0" err="1"/>
              <a:t>h_B</a:t>
            </a:r>
            <a:r>
              <a:rPr lang="en-US" dirty="0"/>
              <a:t> properly defined</a:t>
            </a:r>
          </a:p>
        </p:txBody>
      </p:sp>
      <p:pic>
        <p:nvPicPr>
          <p:cNvPr id="49168" name="Picture 2" descr="C:\Documents and Settings\c00nat00\Local Settings\Temporary Internet Files\Content.IE5\VSCT3Z3N\MC900433800[1]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" y="5822950"/>
            <a:ext cx="50165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9" name="文字方塊 24"/>
          <p:cNvSpPr txBox="1">
            <a:spLocks noChangeArrowheads="1"/>
          </p:cNvSpPr>
          <p:nvPr/>
        </p:nvSpPr>
        <p:spPr bwMode="auto">
          <a:xfrm>
            <a:off x="2667000" y="2546350"/>
            <a:ext cx="4343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TW">
                <a:ea typeface="PMingLiU" pitchFamily="18" charset="-120"/>
              </a:rPr>
              <a:t>6. Free memory on HOST and DEVICE</a:t>
            </a:r>
          </a:p>
        </p:txBody>
      </p:sp>
      <p:pic>
        <p:nvPicPr>
          <p:cNvPr id="49170" name="Picture 2" descr="C:\Documents and Settings\c00nat00\Local Settings\Temporary Internet Files\Content.IE5\IRNG647U\MP900385309[1]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38600" y="3003550"/>
            <a:ext cx="1143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內容版面配置區 1"/>
          <p:cNvSpPr txBox="1">
            <a:spLocks/>
          </p:cNvSpPr>
          <p:nvPr/>
        </p:nvSpPr>
        <p:spPr>
          <a:xfrm>
            <a:off x="2057400" y="1023938"/>
            <a:ext cx="7086600" cy="57626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tx2"/>
              </a:buClr>
              <a:buSzPct val="50000"/>
              <a:buFont typeface="Wingdings 2"/>
              <a:buChar char="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 2"/>
              <a:buChar char="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 2"/>
              <a:buChar char="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 2"/>
              <a:buChar char="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 2"/>
              <a:buChar char="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3" pitchFamily="18" charset="2"/>
              <a:buNone/>
            </a:pPr>
            <a:r>
              <a:rPr lang="en-US" altLang="zh-TW" dirty="0" smtClean="0">
                <a:latin typeface="+mj-lt"/>
                <a:ea typeface="PMingLiU" pitchFamily="18" charset="-120"/>
              </a:rPr>
              <a:t>GPU Parallel Code (Friendly version)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4342872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4" descr="C:\Program Files\Microsoft Office\MEDIA\CAGCAT10\j0285750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2851150"/>
            <a:ext cx="2260600" cy="138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5" descr="C:\Documents and Settings\c00nat00\Desktop\SC 10 PPT and Video\Sources\Quadro_FX_3700_3qt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2698750"/>
            <a:ext cx="239236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609600" y="4451350"/>
            <a:ext cx="3505200" cy="381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Memory Allocated (</a:t>
            </a:r>
            <a:r>
              <a:rPr lang="en-US" dirty="0" err="1"/>
              <a:t>h_A</a:t>
            </a:r>
            <a:r>
              <a:rPr lang="en-US" dirty="0"/>
              <a:t>, </a:t>
            </a:r>
            <a:r>
              <a:rPr lang="en-US" dirty="0" err="1"/>
              <a:t>h_B</a:t>
            </a:r>
            <a:r>
              <a:rPr lang="en-US" dirty="0"/>
              <a:t>)</a:t>
            </a:r>
          </a:p>
        </p:txBody>
      </p:sp>
      <p:pic>
        <p:nvPicPr>
          <p:cNvPr id="51206" name="Picture 2" descr="C:\Documents and Settings\c00nat00\Local Settings\Temporary Internet Files\Content.IE5\VSCT3Z3N\MC900433800[1]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" y="4375150"/>
            <a:ext cx="50165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Picture 2" descr="C:\Documents and Settings\c00nat00\Local Settings\Temporary Internet Files\Content.IE5\VSCT3Z3N\MC900433800[1]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4375150"/>
            <a:ext cx="50165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5181600" y="4451350"/>
            <a:ext cx="3505200" cy="381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Memory Allocated (</a:t>
            </a:r>
            <a:r>
              <a:rPr lang="en-US" dirty="0" err="1"/>
              <a:t>d_A</a:t>
            </a:r>
            <a:r>
              <a:rPr lang="en-US" dirty="0"/>
              <a:t>, </a:t>
            </a:r>
            <a:r>
              <a:rPr lang="en-US" dirty="0" err="1"/>
              <a:t>d_B</a:t>
            </a:r>
            <a:r>
              <a:rPr lang="en-US" dirty="0"/>
              <a:t>)</a:t>
            </a:r>
          </a:p>
        </p:txBody>
      </p:sp>
      <p:sp>
        <p:nvSpPr>
          <p:cNvPr id="13" name="矩形 12"/>
          <p:cNvSpPr/>
          <p:nvPr/>
        </p:nvSpPr>
        <p:spPr>
          <a:xfrm>
            <a:off x="5181600" y="4908550"/>
            <a:ext cx="3505200" cy="381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/>
              <a:t>  </a:t>
            </a:r>
            <a:r>
              <a:rPr lang="en-US" dirty="0" err="1"/>
              <a:t>d_A</a:t>
            </a:r>
            <a:r>
              <a:rPr lang="en-US" dirty="0"/>
              <a:t> properly defined</a:t>
            </a:r>
          </a:p>
        </p:txBody>
      </p:sp>
      <p:pic>
        <p:nvPicPr>
          <p:cNvPr id="51210" name="Picture 2" descr="C:\Documents and Settings\c00nat00\Local Settings\Temporary Internet Files\Content.IE5\VSCT3Z3N\MC900433800[1]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4832350"/>
            <a:ext cx="50165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矩形 16"/>
          <p:cNvSpPr/>
          <p:nvPr/>
        </p:nvSpPr>
        <p:spPr>
          <a:xfrm>
            <a:off x="609600" y="4908550"/>
            <a:ext cx="3505200" cy="381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/>
              <a:t>  </a:t>
            </a:r>
            <a:r>
              <a:rPr lang="en-US" dirty="0" err="1"/>
              <a:t>h_A</a:t>
            </a:r>
            <a:r>
              <a:rPr lang="en-US" dirty="0"/>
              <a:t> properly defined</a:t>
            </a:r>
          </a:p>
        </p:txBody>
      </p:sp>
      <p:pic>
        <p:nvPicPr>
          <p:cNvPr id="51212" name="Picture 2" descr="C:\Documents and Settings\c00nat00\Local Settings\Temporary Internet Files\Content.IE5\VSCT3Z3N\MC900433800[1]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" y="4832350"/>
            <a:ext cx="50165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矩形 18"/>
          <p:cNvSpPr/>
          <p:nvPr/>
        </p:nvSpPr>
        <p:spPr>
          <a:xfrm>
            <a:off x="5181600" y="5365750"/>
            <a:ext cx="3505200" cy="381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/>
              <a:t>  Computation OK (</a:t>
            </a:r>
            <a:r>
              <a:rPr lang="en-US" dirty="0" err="1"/>
              <a:t>d_B</a:t>
            </a:r>
            <a:r>
              <a:rPr lang="en-US" dirty="0"/>
              <a:t>)</a:t>
            </a:r>
          </a:p>
        </p:txBody>
      </p:sp>
      <p:pic>
        <p:nvPicPr>
          <p:cNvPr id="51214" name="Picture 2" descr="C:\Documents and Settings\c00nat00\Local Settings\Temporary Internet Files\Content.IE5\VSCT3Z3N\MC900433800[1]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5365750"/>
            <a:ext cx="50165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矩形 22"/>
          <p:cNvSpPr/>
          <p:nvPr/>
        </p:nvSpPr>
        <p:spPr>
          <a:xfrm>
            <a:off x="609600" y="5365750"/>
            <a:ext cx="3505200" cy="381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/>
              <a:t>  </a:t>
            </a:r>
            <a:r>
              <a:rPr lang="en-US" dirty="0" err="1"/>
              <a:t>h_B</a:t>
            </a:r>
            <a:r>
              <a:rPr lang="en-US" dirty="0"/>
              <a:t> properly defined</a:t>
            </a:r>
          </a:p>
        </p:txBody>
      </p:sp>
      <p:pic>
        <p:nvPicPr>
          <p:cNvPr id="51216" name="Picture 2" descr="C:\Documents and Settings\c00nat00\Local Settings\Temporary Internet Files\Content.IE5\VSCT3Z3N\MC900433800[1]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" y="5365750"/>
            <a:ext cx="50165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7" name="文字方塊 24"/>
          <p:cNvSpPr txBox="1">
            <a:spLocks noChangeArrowheads="1"/>
          </p:cNvSpPr>
          <p:nvPr/>
        </p:nvSpPr>
        <p:spPr bwMode="auto">
          <a:xfrm>
            <a:off x="2667000" y="2089150"/>
            <a:ext cx="4343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TW">
                <a:ea typeface="PMingLiU" pitchFamily="18" charset="-120"/>
              </a:rPr>
              <a:t>Complete</a:t>
            </a:r>
          </a:p>
        </p:txBody>
      </p:sp>
      <p:sp>
        <p:nvSpPr>
          <p:cNvPr id="21" name="矩形 20"/>
          <p:cNvSpPr/>
          <p:nvPr/>
        </p:nvSpPr>
        <p:spPr>
          <a:xfrm>
            <a:off x="609600" y="5822950"/>
            <a:ext cx="3505200" cy="381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/>
              <a:t>  Memory Freed (</a:t>
            </a:r>
            <a:r>
              <a:rPr lang="en-US" dirty="0" err="1"/>
              <a:t>h_A</a:t>
            </a:r>
            <a:r>
              <a:rPr lang="en-US" dirty="0"/>
              <a:t>, </a:t>
            </a:r>
            <a:r>
              <a:rPr lang="en-US" dirty="0" err="1"/>
              <a:t>h_B</a:t>
            </a:r>
            <a:r>
              <a:rPr lang="en-US" dirty="0"/>
              <a:t>)</a:t>
            </a:r>
          </a:p>
        </p:txBody>
      </p:sp>
      <p:sp>
        <p:nvSpPr>
          <p:cNvPr id="22" name="矩形 21"/>
          <p:cNvSpPr/>
          <p:nvPr/>
        </p:nvSpPr>
        <p:spPr>
          <a:xfrm>
            <a:off x="5181600" y="5822950"/>
            <a:ext cx="3505200" cy="381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/>
              <a:t>  Memory Freed (</a:t>
            </a:r>
            <a:r>
              <a:rPr lang="en-US" dirty="0" err="1"/>
              <a:t>d_A</a:t>
            </a:r>
            <a:r>
              <a:rPr lang="en-US" dirty="0"/>
              <a:t>, </a:t>
            </a:r>
            <a:r>
              <a:rPr lang="en-US" dirty="0" err="1"/>
              <a:t>d_B</a:t>
            </a:r>
            <a:r>
              <a:rPr lang="en-US" dirty="0"/>
              <a:t>)</a:t>
            </a:r>
          </a:p>
        </p:txBody>
      </p:sp>
      <p:pic>
        <p:nvPicPr>
          <p:cNvPr id="51220" name="Picture 2" descr="C:\Documents and Settings\c00nat00\Local Settings\Temporary Internet Files\Content.IE5\VSCT3Z3N\MC900433800[1]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" y="5822950"/>
            <a:ext cx="50165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1" name="Picture 2" descr="C:\Documents and Settings\c00nat00\Local Settings\Temporary Internet Files\Content.IE5\VSCT3Z3N\MC900433800[1]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5822950"/>
            <a:ext cx="50165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2" name="Picture 5" descr="C:\Documents and Settings\c00nat00\Local Settings\Temporary Internet Files\Content.IE5\ULRFV2Z5\MM900186491[1]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24200" y="2622550"/>
            <a:ext cx="131445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3" name="Picture 6" descr="C:\Documents and Settings\c00nat00\Local Settings\Temporary Internet Files\Content.IE5\70GTY0E4\MM900323771[1]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0" y="2927350"/>
            <a:ext cx="8763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內容版面配置區 1"/>
          <p:cNvSpPr txBox="1">
            <a:spLocks/>
          </p:cNvSpPr>
          <p:nvPr/>
        </p:nvSpPr>
        <p:spPr>
          <a:xfrm>
            <a:off x="2057400" y="1023938"/>
            <a:ext cx="7086600" cy="57626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tx2"/>
              </a:buClr>
              <a:buSzPct val="50000"/>
              <a:buFont typeface="Wingdings 2"/>
              <a:buChar char="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 2"/>
              <a:buChar char="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 2"/>
              <a:buChar char="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 2"/>
              <a:buChar char="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 2"/>
              <a:buChar char="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3" pitchFamily="18" charset="2"/>
              <a:buNone/>
            </a:pPr>
            <a:r>
              <a:rPr lang="en-US" altLang="zh-TW" dirty="0" smtClean="0">
                <a:latin typeface="+mj-lt"/>
                <a:ea typeface="PMingLiU" pitchFamily="18" charset="-120"/>
              </a:rPr>
              <a:t>GPU Parallel Code (Friendly version)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0707407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97331"/>
            <a:ext cx="3487753" cy="415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5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04401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TW" dirty="0" smtClean="0">
                <a:solidFill>
                  <a:schemeClr val="tx1"/>
                </a:solidFill>
                <a:latin typeface="+mn-lt"/>
              </a:rPr>
              <a:t>GPU Computing Evolution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1115616" y="5873579"/>
            <a:ext cx="3571875" cy="554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新細明體" pitchFamily="18" charset="-120"/>
              </a:rPr>
              <a:t>NVIDIA CUDA GPU</a:t>
            </a:r>
          </a:p>
          <a:p>
            <a:pPr algn="ctr">
              <a:defRPr/>
            </a:pPr>
            <a:r>
              <a:rPr lang="en-US" altLang="zh-TW" sz="1400" b="0" dirty="0">
                <a:latin typeface="+mn-lt"/>
                <a:ea typeface="新細明體" pitchFamily="18" charset="-120"/>
              </a:rPr>
              <a:t>parallel execution through cache</a:t>
            </a:r>
            <a:endParaRPr lang="zh-TW" altLang="en-US" sz="1400" b="0" dirty="0">
              <a:latin typeface="+mn-lt"/>
              <a:ea typeface="新細明體" pitchFamily="18" charset="-120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3174609" y="3263376"/>
            <a:ext cx="714380" cy="35719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400" dirty="0" smtClean="0"/>
              <a:t>H2D</a:t>
            </a:r>
            <a:endParaRPr lang="zh-TW" altLang="en-US" sz="1400" dirty="0"/>
          </a:p>
        </p:txBody>
      </p:sp>
      <p:sp>
        <p:nvSpPr>
          <p:cNvPr id="16" name="圓角矩形 15"/>
          <p:cNvSpPr/>
          <p:nvPr/>
        </p:nvSpPr>
        <p:spPr>
          <a:xfrm>
            <a:off x="3169847" y="3726370"/>
            <a:ext cx="714380" cy="35719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400" dirty="0" smtClean="0"/>
              <a:t>D2H</a:t>
            </a:r>
            <a:endParaRPr lang="zh-TW" altLang="en-US" sz="1400" dirty="0"/>
          </a:p>
        </p:txBody>
      </p:sp>
      <p:sp>
        <p:nvSpPr>
          <p:cNvPr id="17" name="圓角矩形 16"/>
          <p:cNvSpPr/>
          <p:nvPr/>
        </p:nvSpPr>
        <p:spPr>
          <a:xfrm>
            <a:off x="3888989" y="5414210"/>
            <a:ext cx="714380" cy="35719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400" dirty="0" smtClean="0"/>
              <a:t>Host</a:t>
            </a:r>
            <a:endParaRPr lang="zh-TW" altLang="en-US" sz="1400" dirty="0"/>
          </a:p>
        </p:txBody>
      </p:sp>
      <p:sp>
        <p:nvSpPr>
          <p:cNvPr id="18" name="圓角矩形 17"/>
          <p:cNvSpPr/>
          <p:nvPr/>
        </p:nvSpPr>
        <p:spPr>
          <a:xfrm>
            <a:off x="2446259" y="5434850"/>
            <a:ext cx="811218" cy="35719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400" dirty="0" smtClean="0"/>
              <a:t>Device</a:t>
            </a:r>
            <a:endParaRPr lang="zh-TW" altLang="en-US" sz="1400" dirty="0"/>
          </a:p>
        </p:txBody>
      </p:sp>
      <p:sp>
        <p:nvSpPr>
          <p:cNvPr id="19" name="圓角矩形 18"/>
          <p:cNvSpPr/>
          <p:nvPr/>
        </p:nvSpPr>
        <p:spPr>
          <a:xfrm>
            <a:off x="6112336" y="3017257"/>
            <a:ext cx="1785950" cy="64294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400" dirty="0" smtClean="0"/>
              <a:t>Memory transport, Host to Device</a:t>
            </a:r>
            <a:br>
              <a:rPr lang="en-US" altLang="zh-TW" sz="1400" dirty="0" smtClean="0"/>
            </a:br>
            <a:r>
              <a:rPr lang="en-US" altLang="zh-TW" sz="1400" dirty="0" smtClean="0"/>
              <a:t>(H2D)</a:t>
            </a:r>
            <a:endParaRPr lang="zh-TW" altLang="en-US" sz="1400" dirty="0"/>
          </a:p>
        </p:txBody>
      </p:sp>
      <p:sp>
        <p:nvSpPr>
          <p:cNvPr id="20" name="向下箭號 19"/>
          <p:cNvSpPr/>
          <p:nvPr/>
        </p:nvSpPr>
        <p:spPr>
          <a:xfrm flipH="1">
            <a:off x="6828938" y="3803075"/>
            <a:ext cx="357190" cy="428628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圓角矩形 20"/>
          <p:cNvSpPr/>
          <p:nvPr/>
        </p:nvSpPr>
        <p:spPr>
          <a:xfrm>
            <a:off x="6112336" y="4374579"/>
            <a:ext cx="1785950" cy="64294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400" dirty="0" smtClean="0"/>
              <a:t>Kernel execution</a:t>
            </a:r>
            <a:endParaRPr lang="zh-TW" altLang="en-US" sz="1400" dirty="0"/>
          </a:p>
        </p:txBody>
      </p:sp>
      <p:sp>
        <p:nvSpPr>
          <p:cNvPr id="22" name="向下箭號 21"/>
          <p:cNvSpPr/>
          <p:nvPr/>
        </p:nvSpPr>
        <p:spPr>
          <a:xfrm flipH="1">
            <a:off x="6828938" y="5160397"/>
            <a:ext cx="357190" cy="428628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圓角矩形 22"/>
          <p:cNvSpPr/>
          <p:nvPr/>
        </p:nvSpPr>
        <p:spPr>
          <a:xfrm>
            <a:off x="6112336" y="5731901"/>
            <a:ext cx="1785950" cy="64294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400" dirty="0" smtClean="0"/>
              <a:t>Memory transport, Device to Host</a:t>
            </a:r>
            <a:br>
              <a:rPr lang="en-US" altLang="zh-TW" sz="1400" dirty="0" smtClean="0"/>
            </a:br>
            <a:r>
              <a:rPr lang="en-US" altLang="zh-TW" sz="1400" dirty="0" smtClean="0"/>
              <a:t>(D2H)</a:t>
            </a:r>
            <a:endParaRPr lang="zh-TW" altLang="en-US" sz="1400" dirty="0"/>
          </a:p>
        </p:txBody>
      </p:sp>
      <p:sp>
        <p:nvSpPr>
          <p:cNvPr id="25" name="圓角矩形 24"/>
          <p:cNvSpPr/>
          <p:nvPr/>
        </p:nvSpPr>
        <p:spPr>
          <a:xfrm>
            <a:off x="6112336" y="1624240"/>
            <a:ext cx="1785950" cy="64294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400" dirty="0" smtClean="0"/>
              <a:t>Set a GPU Device ID in Host</a:t>
            </a:r>
            <a:endParaRPr lang="zh-TW" altLang="en-US" sz="1400" dirty="0"/>
          </a:p>
        </p:txBody>
      </p:sp>
      <p:sp>
        <p:nvSpPr>
          <p:cNvPr id="26" name="向下箭號 25"/>
          <p:cNvSpPr/>
          <p:nvPr/>
        </p:nvSpPr>
        <p:spPr>
          <a:xfrm flipH="1">
            <a:off x="6828938" y="2410058"/>
            <a:ext cx="357190" cy="428628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文字方塊 26"/>
          <p:cNvSpPr txBox="1"/>
          <p:nvPr/>
        </p:nvSpPr>
        <p:spPr>
          <a:xfrm>
            <a:off x="4886589" y="1118103"/>
            <a:ext cx="4181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The procedure of CUDA program execution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364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5663" r="8549" b="6250"/>
          <a:stretch/>
        </p:blipFill>
        <p:spPr bwMode="auto">
          <a:xfrm>
            <a:off x="4498072" y="752952"/>
            <a:ext cx="4243673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3" cstate="print"/>
          <a:srcRect t="8118" b="6935"/>
          <a:stretch/>
        </p:blipFill>
        <p:spPr bwMode="auto">
          <a:xfrm>
            <a:off x="429327" y="764704"/>
            <a:ext cx="3800552" cy="560561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cxnSp>
        <p:nvCxnSpPr>
          <p:cNvPr id="3" name="直線單箭頭接點 2"/>
          <p:cNvCxnSpPr/>
          <p:nvPr/>
        </p:nvCxnSpPr>
        <p:spPr>
          <a:xfrm flipV="1">
            <a:off x="4229879" y="1844824"/>
            <a:ext cx="702161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401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接點 3"/>
          <p:cNvCxnSpPr/>
          <p:nvPr/>
        </p:nvCxnSpPr>
        <p:spPr>
          <a:xfrm>
            <a:off x="4427984" y="1124744"/>
            <a:ext cx="36004" cy="30963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文字方塊 4"/>
          <p:cNvSpPr txBox="1"/>
          <p:nvPr/>
        </p:nvSpPr>
        <p:spPr>
          <a:xfrm>
            <a:off x="1419240" y="1045528"/>
            <a:ext cx="1576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smtClean="0"/>
              <a:t>Hardware</a:t>
            </a:r>
            <a:endParaRPr lang="zh-TW" altLang="en-US" sz="24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5796136" y="1042512"/>
            <a:ext cx="1952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smtClean="0"/>
              <a:t>Software(OS)</a:t>
            </a:r>
            <a:endParaRPr lang="zh-TW" altLang="en-US" sz="2400" dirty="0"/>
          </a:p>
        </p:txBody>
      </p:sp>
      <p:cxnSp>
        <p:nvCxnSpPr>
          <p:cNvPr id="8" name="直線接點 7"/>
          <p:cNvCxnSpPr/>
          <p:nvPr/>
        </p:nvCxnSpPr>
        <p:spPr>
          <a:xfrm flipV="1">
            <a:off x="467544" y="1504177"/>
            <a:ext cx="8064896" cy="2093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1211012" y="1844824"/>
            <a:ext cx="1784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 smtClean="0"/>
              <a:t>Computer Core</a:t>
            </a:r>
            <a:endParaRPr lang="zh-TW" altLang="en-US" sz="20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5963540" y="1844824"/>
            <a:ext cx="1784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 smtClean="0"/>
              <a:t>Threads</a:t>
            </a:r>
            <a:endParaRPr lang="zh-TW" altLang="en-US" sz="20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1211012" y="2708920"/>
            <a:ext cx="1784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 smtClean="0"/>
              <a:t>L1/L2/L3 Cache</a:t>
            </a:r>
            <a:endParaRPr lang="zh-TW" altLang="en-US" sz="20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5220072" y="2708920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 smtClean="0"/>
              <a:t>Register(local memory)/Data cache/Instruction </a:t>
            </a:r>
            <a:r>
              <a:rPr lang="en-US" altLang="zh-TW" sz="2000" dirty="0" err="1" smtClean="0"/>
              <a:t>prefetch</a:t>
            </a:r>
            <a:endParaRPr lang="zh-TW" altLang="en-US" sz="2000" dirty="0"/>
          </a:p>
        </p:txBody>
      </p:sp>
      <p:cxnSp>
        <p:nvCxnSpPr>
          <p:cNvPr id="16" name="直線接點 15"/>
          <p:cNvCxnSpPr/>
          <p:nvPr/>
        </p:nvCxnSpPr>
        <p:spPr>
          <a:xfrm flipV="1">
            <a:off x="467544" y="4186025"/>
            <a:ext cx="8064896" cy="2093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文字方塊 16"/>
          <p:cNvSpPr txBox="1"/>
          <p:nvPr/>
        </p:nvSpPr>
        <p:spPr>
          <a:xfrm>
            <a:off x="1043608" y="5013176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/>
              <a:t>Hyper Threading/</a:t>
            </a:r>
            <a:br>
              <a:rPr lang="en-US" altLang="zh-TW" sz="2000" dirty="0" smtClean="0"/>
            </a:br>
            <a:r>
              <a:rPr lang="en-US" altLang="zh-TW" sz="2000" dirty="0" smtClean="0"/>
              <a:t>Core overlapping</a:t>
            </a:r>
            <a:endParaRPr lang="zh-TW" altLang="en-US" sz="200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3003260" y="5136286"/>
            <a:ext cx="288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/>
              <a:t>:</a:t>
            </a:r>
            <a:endParaRPr lang="zh-TW" altLang="en-US" sz="2400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3491880" y="5136286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/>
              <a:t>1 Core</a:t>
            </a:r>
            <a:endParaRPr lang="zh-TW" altLang="en-US" sz="2000" dirty="0"/>
          </a:p>
        </p:txBody>
      </p:sp>
      <p:cxnSp>
        <p:nvCxnSpPr>
          <p:cNvPr id="21" name="直線單箭頭接點 20"/>
          <p:cNvCxnSpPr>
            <a:stCxn id="19" idx="3"/>
          </p:cNvCxnSpPr>
          <p:nvPr/>
        </p:nvCxnSpPr>
        <p:spPr>
          <a:xfrm flipV="1">
            <a:off x="4427984" y="5013176"/>
            <a:ext cx="648072" cy="3231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>
            <a:stCxn id="19" idx="3"/>
          </p:cNvCxnSpPr>
          <p:nvPr/>
        </p:nvCxnSpPr>
        <p:spPr>
          <a:xfrm>
            <a:off x="4427984" y="5336341"/>
            <a:ext cx="648072" cy="3847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文字方塊 24"/>
          <p:cNvSpPr txBox="1"/>
          <p:nvPr/>
        </p:nvSpPr>
        <p:spPr>
          <a:xfrm>
            <a:off x="5220072" y="4797152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Thread</a:t>
            </a:r>
            <a:r>
              <a:rPr lang="en-US" altLang="zh-TW" dirty="0"/>
              <a:t> 1</a:t>
            </a:r>
            <a:endParaRPr lang="zh-TW" altLang="en-US" dirty="0"/>
          </a:p>
        </p:txBody>
      </p:sp>
      <p:sp>
        <p:nvSpPr>
          <p:cNvPr id="26" name="文字方塊 25"/>
          <p:cNvSpPr txBox="1"/>
          <p:nvPr/>
        </p:nvSpPr>
        <p:spPr>
          <a:xfrm>
            <a:off x="5220072" y="5528701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Thread </a:t>
            </a:r>
            <a:r>
              <a:rPr lang="en-US" altLang="zh-TW" sz="2000" dirty="0" smtClean="0"/>
              <a:t>2</a:t>
            </a:r>
            <a:endParaRPr lang="zh-TW" altLang="en-US" sz="2000" dirty="0"/>
          </a:p>
        </p:txBody>
      </p:sp>
      <p:cxnSp>
        <p:nvCxnSpPr>
          <p:cNvPr id="28" name="直線單箭頭接點 27"/>
          <p:cNvCxnSpPr>
            <a:stCxn id="9" idx="3"/>
            <a:endCxn id="10" idx="1"/>
          </p:cNvCxnSpPr>
          <p:nvPr/>
        </p:nvCxnSpPr>
        <p:spPr>
          <a:xfrm>
            <a:off x="2995620" y="2044879"/>
            <a:ext cx="296792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直線單箭頭接點 28"/>
          <p:cNvCxnSpPr>
            <a:stCxn id="11" idx="3"/>
            <a:endCxn id="12" idx="1"/>
          </p:cNvCxnSpPr>
          <p:nvPr/>
        </p:nvCxnSpPr>
        <p:spPr>
          <a:xfrm>
            <a:off x="2995620" y="3062863"/>
            <a:ext cx="2224452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投影片編號版面配置區 3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862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標題 2"/>
          <p:cNvSpPr>
            <a:spLocks noGrp="1"/>
          </p:cNvSpPr>
          <p:nvPr>
            <p:ph type="title"/>
          </p:nvPr>
        </p:nvSpPr>
        <p:spPr>
          <a:xfrm>
            <a:off x="395288" y="1066800"/>
            <a:ext cx="2957512" cy="642938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GPGPU</a:t>
            </a:r>
          </a:p>
        </p:txBody>
      </p:sp>
      <p:sp>
        <p:nvSpPr>
          <p:cNvPr id="18435" name="文字方塊 5"/>
          <p:cNvSpPr txBox="1">
            <a:spLocks noChangeArrowheads="1"/>
          </p:cNvSpPr>
          <p:nvPr/>
        </p:nvSpPr>
        <p:spPr bwMode="auto">
          <a:xfrm>
            <a:off x="1447800" y="1762125"/>
            <a:ext cx="624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TW" sz="2800" b="1">
                <a:ea typeface="PMingLiU" pitchFamily="18" charset="-120"/>
              </a:rPr>
              <a:t>NVIDIA C1060 GPU architecture</a:t>
            </a:r>
          </a:p>
        </p:txBody>
      </p:sp>
      <p:pic>
        <p:nvPicPr>
          <p:cNvPr id="18436" name="Picture 6" descr="C:\Documents and Settings\c00nat00\Desktop\SC 10 PPT and Video\Sources\mcs2009050058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2362200"/>
            <a:ext cx="893445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文字方塊 7"/>
          <p:cNvSpPr txBox="1">
            <a:spLocks noChangeArrowheads="1"/>
          </p:cNvSpPr>
          <p:nvPr/>
        </p:nvSpPr>
        <p:spPr bwMode="auto">
          <a:xfrm>
            <a:off x="0" y="6062663"/>
            <a:ext cx="92202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100">
                <a:ea typeface="PMingLiU" pitchFamily="18" charset="-120"/>
              </a:rPr>
              <a:t>Jonathan Cohen, Michael Garland, "Solving Computational Problems with GPU Computing," Computing in Science and Engineering, 11 [5], 2009.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1474416" y="5301208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 smtClean="0"/>
              <a:t>Global memory</a:t>
            </a:r>
            <a:endParaRPr lang="zh-TW" altLang="en-US" sz="1200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65255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57158" y="1357298"/>
            <a:ext cx="8424863" cy="4079875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754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29443" b="21875"/>
          <a:stretch/>
        </p:blipFill>
        <p:spPr bwMode="auto">
          <a:xfrm>
            <a:off x="491552" y="1484784"/>
            <a:ext cx="8652448" cy="4416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944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3088" y="0"/>
            <a:ext cx="5205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3087688" y="5884546"/>
            <a:ext cx="39608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000"/>
              <a:t>Globel memory, non-cache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4067175" y="3933825"/>
            <a:ext cx="792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/>
              <a:t>64K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4355976" y="2133600"/>
            <a:ext cx="11526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dirty="0" smtClean="0"/>
              <a:t>16K/48K</a:t>
            </a:r>
            <a:endParaRPr lang="en-US" altLang="zh-TW" dirty="0"/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300038" y="2163763"/>
            <a:ext cx="1692275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dirty="0"/>
              <a:t>Register</a:t>
            </a:r>
          </a:p>
          <a:p>
            <a:pPr>
              <a:spcBef>
                <a:spcPct val="50000"/>
              </a:spcBef>
            </a:pPr>
            <a:r>
              <a:rPr lang="en-US" altLang="zh-TW" dirty="0"/>
              <a:t>G80     : 8K</a:t>
            </a:r>
          </a:p>
          <a:p>
            <a:pPr>
              <a:spcBef>
                <a:spcPct val="50000"/>
              </a:spcBef>
            </a:pPr>
            <a:r>
              <a:rPr lang="en-US" altLang="zh-TW" dirty="0"/>
              <a:t>GT200 : </a:t>
            </a:r>
            <a:r>
              <a:rPr lang="en-US" altLang="zh-TW" dirty="0" smtClean="0"/>
              <a:t>16K</a:t>
            </a:r>
          </a:p>
          <a:p>
            <a:pPr>
              <a:spcBef>
                <a:spcPct val="50000"/>
              </a:spcBef>
            </a:pPr>
            <a:r>
              <a:rPr lang="en-US" altLang="zh-TW" dirty="0"/>
              <a:t>F</a:t>
            </a:r>
            <a:r>
              <a:rPr lang="en-US" altLang="zh-TW" dirty="0" smtClean="0"/>
              <a:t>ermi : 32K</a:t>
            </a:r>
            <a:endParaRPr lang="en-US" altLang="zh-TW" dirty="0"/>
          </a:p>
        </p:txBody>
      </p:sp>
      <p:sp>
        <p:nvSpPr>
          <p:cNvPr id="2" name="文字方塊 1"/>
          <p:cNvSpPr txBox="1"/>
          <p:nvPr/>
        </p:nvSpPr>
        <p:spPr>
          <a:xfrm>
            <a:off x="4859337" y="5445224"/>
            <a:ext cx="1872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6GB, </a:t>
            </a:r>
            <a:r>
              <a:rPr lang="en-US" altLang="zh-TW" dirty="0" err="1" smtClean="0"/>
              <a:t>Telsa</a:t>
            </a:r>
            <a:r>
              <a:rPr lang="en-US" altLang="zh-TW" dirty="0" smtClean="0"/>
              <a:t> 2070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42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Outline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dirty="0" smtClean="0"/>
              <a:t>An introduction to HPC machine in Taiwan</a:t>
            </a:r>
          </a:p>
          <a:p>
            <a:r>
              <a:rPr lang="en-US" altLang="zh-TW" dirty="0" smtClean="0"/>
              <a:t>Parallel Computation</a:t>
            </a:r>
          </a:p>
          <a:p>
            <a:pPr lvl="1"/>
            <a:r>
              <a:rPr lang="en-US" altLang="zh-TW" dirty="0" smtClean="0"/>
              <a:t>General parallel computing on PC cluster/SMP machine</a:t>
            </a:r>
          </a:p>
          <a:p>
            <a:pPr lvl="1"/>
            <a:r>
              <a:rPr lang="en-US" altLang="zh-TW" dirty="0" smtClean="0"/>
              <a:t>Accelerated processing unit, GPU</a:t>
            </a:r>
          </a:p>
          <a:p>
            <a:pPr lvl="1"/>
            <a:r>
              <a:rPr lang="en-US" altLang="zh-TW" dirty="0" smtClean="0"/>
              <a:t>An introduction </a:t>
            </a:r>
            <a:r>
              <a:rPr lang="en-US" altLang="zh-TW" dirty="0"/>
              <a:t>to Taiwan HPC </a:t>
            </a:r>
            <a:r>
              <a:rPr lang="en-US" altLang="zh-TW" dirty="0" smtClean="0"/>
              <a:t>Facilities</a:t>
            </a:r>
          </a:p>
          <a:p>
            <a:r>
              <a:rPr lang="en-US" altLang="zh-TW" dirty="0" smtClean="0"/>
              <a:t>GPU programming CUDA : An example dot product</a:t>
            </a:r>
          </a:p>
          <a:p>
            <a:r>
              <a:rPr lang="en-US" altLang="zh-TW" dirty="0" smtClean="0"/>
              <a:t>Monte-Carlo method</a:t>
            </a:r>
          </a:p>
          <a:p>
            <a:r>
              <a:rPr lang="en-US" altLang="zh-TW" dirty="0" err="1" smtClean="0"/>
              <a:t>Summany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223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dirty="0" smtClean="0">
                <a:latin typeface="+mj-lt"/>
              </a:rPr>
              <a:t>CUDA</a:t>
            </a:r>
            <a:r>
              <a:rPr lang="en-US" altLang="zh-TW" dirty="0" smtClean="0">
                <a:latin typeface="+mj-lt"/>
              </a:rPr>
              <a:t> code</a:t>
            </a:r>
            <a:endParaRPr lang="zh-TW" altLang="en-US" dirty="0">
              <a:latin typeface="+mj-lt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The application runs on the CPU (</a:t>
            </a:r>
            <a:r>
              <a:rPr lang="en-US" b="1" dirty="0"/>
              <a:t>host</a:t>
            </a:r>
            <a:r>
              <a:rPr lang="en-US" dirty="0"/>
              <a:t>)</a:t>
            </a:r>
            <a:r>
              <a:rPr lang="ar-SA" dirty="0" smtClean="0">
                <a:cs typeface="Arial" pitchFamily="34" charset="0"/>
              </a:rPr>
              <a:t>‏</a:t>
            </a:r>
            <a:endParaRPr lang="en-US" dirty="0" smtClean="0"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 smtClean="0"/>
              <a:t>Compute </a:t>
            </a:r>
            <a:r>
              <a:rPr lang="en-US" dirty="0"/>
              <a:t>intensive parts are delegated to the GPU (</a:t>
            </a:r>
            <a:r>
              <a:rPr lang="en-US" b="1" dirty="0"/>
              <a:t>device</a:t>
            </a:r>
            <a:r>
              <a:rPr lang="en-US" dirty="0"/>
              <a:t>)</a:t>
            </a:r>
            <a:r>
              <a:rPr lang="ar-SA" dirty="0">
                <a:cs typeface="Arial" pitchFamily="34" charset="0"/>
              </a:rPr>
              <a:t>‏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These parts are written as C functions (</a:t>
            </a:r>
            <a:r>
              <a:rPr lang="en-US" b="1" dirty="0"/>
              <a:t>kernels</a:t>
            </a:r>
            <a:r>
              <a:rPr lang="en-US" dirty="0"/>
              <a:t>)</a:t>
            </a:r>
            <a:r>
              <a:rPr lang="ar-SA" dirty="0" smtClean="0">
                <a:cs typeface="Arial" pitchFamily="34" charset="0"/>
              </a:rPr>
              <a:t>‏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The </a:t>
            </a:r>
            <a:r>
              <a:rPr lang="en-US" dirty="0"/>
              <a:t>kernel is executed on the device simultaneously by N </a:t>
            </a:r>
            <a:r>
              <a:rPr lang="en-US" b="1" dirty="0" smtClean="0"/>
              <a:t>threads</a:t>
            </a:r>
            <a:r>
              <a:rPr lang="zh-TW" altLang="en-US" b="1" dirty="0" smtClean="0"/>
              <a:t> </a:t>
            </a:r>
            <a:r>
              <a:rPr lang="en-US" altLang="zh-TW" b="1" dirty="0" smtClean="0"/>
              <a:t>per block</a:t>
            </a:r>
            <a:br>
              <a:rPr lang="en-US" altLang="zh-TW" b="1" dirty="0" smtClean="0"/>
            </a:br>
            <a:r>
              <a:rPr lang="en-US" altLang="zh-TW" b="1" dirty="0" smtClean="0"/>
              <a:t> </a:t>
            </a:r>
            <a:r>
              <a:rPr lang="en-US" altLang="zh-TW" u="sng" dirty="0"/>
              <a:t>(</a:t>
            </a:r>
            <a:r>
              <a:rPr lang="en-US" altLang="zh-TW" u="sng" dirty="0" smtClean="0"/>
              <a:t>N&lt;=512, or N&lt;=1024 only for Fermi device)</a:t>
            </a:r>
            <a:endParaRPr lang="en-US" b="1" u="sng" dirty="0"/>
          </a:p>
          <a:p>
            <a:pPr>
              <a:lnSpc>
                <a:spcPct val="150000"/>
              </a:lnSpc>
            </a:pPr>
            <a:endParaRPr lang="en-US" altLang="zh-TW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230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399693" y="1682452"/>
            <a:ext cx="7672416" cy="4643470"/>
          </a:xfrm>
        </p:spPr>
        <p:txBody>
          <a:bodyPr>
            <a:normAutofit fontScale="92500" lnSpcReduction="10000"/>
          </a:bodyPr>
          <a:lstStyle/>
          <a:p>
            <a:pPr marL="624078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Compute intensive tasks are defined as </a:t>
            </a:r>
            <a:r>
              <a:rPr lang="en-US" dirty="0" smtClean="0"/>
              <a:t>kernels</a:t>
            </a:r>
          </a:p>
          <a:p>
            <a:pPr marL="624078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The </a:t>
            </a:r>
            <a:r>
              <a:rPr lang="en-US" dirty="0"/>
              <a:t>host delegates kernels to the </a:t>
            </a:r>
            <a:r>
              <a:rPr lang="en-US" dirty="0" smtClean="0"/>
              <a:t>device</a:t>
            </a:r>
          </a:p>
          <a:p>
            <a:pPr marL="624078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The </a:t>
            </a:r>
            <a:r>
              <a:rPr lang="en-US" dirty="0"/>
              <a:t>device executes a kernel with N parallel threads</a:t>
            </a:r>
          </a:p>
          <a:p>
            <a:pPr>
              <a:lnSpc>
                <a:spcPct val="150000"/>
              </a:lnSpc>
            </a:pPr>
            <a:r>
              <a:rPr lang="en-US" dirty="0"/>
              <a:t>Each thread has a </a:t>
            </a:r>
            <a:r>
              <a:rPr lang="en-US" b="1" dirty="0"/>
              <a:t>thread ID</a:t>
            </a:r>
            <a:r>
              <a:rPr lang="en-US" altLang="zh-TW" b="1" dirty="0"/>
              <a:t>, </a:t>
            </a:r>
            <a:r>
              <a:rPr lang="en-US" altLang="zh-TW" dirty="0"/>
              <a:t>a</a:t>
            </a:r>
            <a:r>
              <a:rPr lang="en-US" altLang="zh-TW" b="1" dirty="0"/>
              <a:t> block ID</a:t>
            </a:r>
            <a:endParaRPr lang="en-US" b="1" dirty="0"/>
          </a:p>
          <a:p>
            <a:pPr>
              <a:lnSpc>
                <a:spcPct val="150000"/>
              </a:lnSpc>
            </a:pPr>
            <a:r>
              <a:rPr lang="en-US" dirty="0"/>
              <a:t>The thread</a:t>
            </a:r>
            <a:r>
              <a:rPr lang="en-US" altLang="zh-TW" dirty="0"/>
              <a:t>/block</a:t>
            </a:r>
            <a:r>
              <a:rPr lang="en-US" dirty="0"/>
              <a:t> ID is accessible in a kernel via the </a:t>
            </a:r>
            <a:r>
              <a:rPr lang="en-US" b="1" dirty="0" err="1"/>
              <a:t>threadIdx</a:t>
            </a:r>
            <a:r>
              <a:rPr lang="en-US" altLang="zh-TW" b="1" dirty="0"/>
              <a:t>/</a:t>
            </a:r>
            <a:r>
              <a:rPr lang="en-US" altLang="zh-TW" b="1" dirty="0" err="1"/>
              <a:t>blockIdx</a:t>
            </a:r>
            <a:r>
              <a:rPr lang="en-US" dirty="0"/>
              <a:t> variable</a:t>
            </a:r>
            <a:endParaRPr lang="en-US" altLang="zh-TW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23528" y="971550"/>
            <a:ext cx="7022584" cy="710902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+mj-lt"/>
                <a:ea typeface="標楷體" pitchFamily="65" charset="-120"/>
                <a:cs typeface="+mj-cs"/>
              </a:rPr>
              <a:t>The CUDA Programming Model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+mj-lt"/>
              <a:ea typeface="標楷體" pitchFamily="65" charset="-120"/>
              <a:cs typeface="+mj-cs"/>
            </a:endParaRPr>
          </a:p>
        </p:txBody>
      </p:sp>
      <p:cxnSp>
        <p:nvCxnSpPr>
          <p:cNvPr id="4" name="直線單箭頭接點 3"/>
          <p:cNvCxnSpPr/>
          <p:nvPr/>
        </p:nvCxnSpPr>
        <p:spPr>
          <a:xfrm>
            <a:off x="8514694" y="1918980"/>
            <a:ext cx="0" cy="15121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文字方塊 4"/>
          <p:cNvSpPr txBox="1"/>
          <p:nvPr/>
        </p:nvSpPr>
        <p:spPr>
          <a:xfrm>
            <a:off x="8053029" y="1918980"/>
            <a:ext cx="461665" cy="13681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TW" dirty="0" err="1" smtClean="0"/>
              <a:t>threadIdx</a:t>
            </a:r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8514694" y="1918980"/>
            <a:ext cx="461665" cy="13681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TW" dirty="0" err="1" smtClean="0"/>
              <a:t>blockIdx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8053029" y="3575164"/>
            <a:ext cx="923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Thread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549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57" name="Rectangle 65"/>
          <p:cNvSpPr>
            <a:spLocks noGrp="1" noChangeArrowheads="1"/>
          </p:cNvSpPr>
          <p:nvPr>
            <p:ph type="body" sz="half" idx="2"/>
          </p:nvPr>
        </p:nvSpPr>
        <p:spPr>
          <a:xfrm>
            <a:off x="285720" y="1142984"/>
            <a:ext cx="8229600" cy="4941887"/>
          </a:xfrm>
        </p:spPr>
        <p:txBody>
          <a:bodyPr/>
          <a:lstStyle/>
          <a:p>
            <a:r>
              <a:rPr lang="en-US" altLang="zh-TW" sz="2800" b="1" dirty="0" smtClean="0"/>
              <a:t>CUDA Thread (SIMD) vs. CPU serial calculation</a:t>
            </a:r>
            <a:endParaRPr lang="en-US" altLang="zh-TW" sz="2800" b="1" dirty="0"/>
          </a:p>
          <a:p>
            <a:pPr lvl="1"/>
            <a:r>
              <a:rPr lang="en-US" sz="2400" dirty="0"/>
              <a:t>CPU version</a:t>
            </a:r>
            <a:endParaRPr lang="en-US" altLang="zh-TW" sz="2400" dirty="0"/>
          </a:p>
          <a:p>
            <a:endParaRPr lang="en-US" altLang="zh-TW" sz="2800" dirty="0"/>
          </a:p>
          <a:p>
            <a:endParaRPr lang="en-US" altLang="zh-TW" sz="2800" dirty="0"/>
          </a:p>
          <a:p>
            <a:endParaRPr lang="en-US" altLang="zh-TW" sz="2800" dirty="0"/>
          </a:p>
          <a:p>
            <a:pPr lvl="1"/>
            <a:endParaRPr lang="en-US" altLang="zh-TW" sz="2400" dirty="0" smtClean="0"/>
          </a:p>
          <a:p>
            <a:pPr lvl="1"/>
            <a:r>
              <a:rPr lang="en-US" altLang="zh-TW" sz="2400" dirty="0" smtClean="0"/>
              <a:t>G</a:t>
            </a:r>
            <a:r>
              <a:rPr lang="en-US" sz="2400" dirty="0" smtClean="0"/>
              <a:t>PU </a:t>
            </a:r>
            <a:r>
              <a:rPr lang="en-US" sz="2400" dirty="0"/>
              <a:t>version</a:t>
            </a:r>
            <a:endParaRPr lang="en-US" altLang="zh-TW" sz="2400" dirty="0"/>
          </a:p>
        </p:txBody>
      </p:sp>
      <p:grpSp>
        <p:nvGrpSpPr>
          <p:cNvPr id="2" name="Group 63"/>
          <p:cNvGrpSpPr>
            <a:grpSpLocks/>
          </p:cNvGrpSpPr>
          <p:nvPr/>
        </p:nvGrpSpPr>
        <p:grpSpPr bwMode="auto">
          <a:xfrm>
            <a:off x="2428860" y="2078362"/>
            <a:ext cx="5040312" cy="1512887"/>
            <a:chOff x="864" y="2223"/>
            <a:chExt cx="3979" cy="1298"/>
          </a:xfrm>
        </p:grpSpPr>
        <p:graphicFrame>
          <p:nvGraphicFramePr>
            <p:cNvPr id="33841" name="Object 49"/>
            <p:cNvGraphicFramePr>
              <a:graphicFrameLocks noChangeAspect="1"/>
            </p:cNvGraphicFramePr>
            <p:nvPr/>
          </p:nvGraphicFramePr>
          <p:xfrm>
            <a:off x="2971" y="2281"/>
            <a:ext cx="453" cy="2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0" r:id="rId4" imgW="719640" imgH="359640" progId="Equation.3">
                    <p:embed/>
                  </p:oleObj>
                </mc:Choice>
                <mc:Fallback>
                  <p:oleObj r:id="rId4" imgW="719640" imgH="359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1" y="2281"/>
                          <a:ext cx="453" cy="22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3842" name="Picture 5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58" y="2265"/>
              <a:ext cx="2880" cy="125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33843" name="Line 51"/>
            <p:cNvSpPr>
              <a:spLocks noChangeShapeType="1"/>
            </p:cNvSpPr>
            <p:nvPr/>
          </p:nvSpPr>
          <p:spPr bwMode="auto">
            <a:xfrm>
              <a:off x="1675" y="2380"/>
              <a:ext cx="316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3844" name="Line 52"/>
            <p:cNvSpPr>
              <a:spLocks noChangeShapeType="1"/>
            </p:cNvSpPr>
            <p:nvPr/>
          </p:nvSpPr>
          <p:spPr bwMode="auto">
            <a:xfrm flipH="1">
              <a:off x="1659" y="2380"/>
              <a:ext cx="317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3845" name="Line 53"/>
            <p:cNvSpPr>
              <a:spLocks noChangeShapeType="1"/>
            </p:cNvSpPr>
            <p:nvPr/>
          </p:nvSpPr>
          <p:spPr bwMode="auto">
            <a:xfrm>
              <a:off x="1728" y="2592"/>
              <a:ext cx="302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3846" name="Line 54"/>
            <p:cNvSpPr>
              <a:spLocks noChangeShapeType="1"/>
            </p:cNvSpPr>
            <p:nvPr/>
          </p:nvSpPr>
          <p:spPr bwMode="auto">
            <a:xfrm>
              <a:off x="1728" y="2796"/>
              <a:ext cx="302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3847" name="Line 55"/>
            <p:cNvSpPr>
              <a:spLocks noChangeShapeType="1"/>
            </p:cNvSpPr>
            <p:nvPr/>
          </p:nvSpPr>
          <p:spPr bwMode="auto">
            <a:xfrm>
              <a:off x="1728" y="3000"/>
              <a:ext cx="302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3848" name="Line 56"/>
            <p:cNvSpPr>
              <a:spLocks noChangeShapeType="1"/>
            </p:cNvSpPr>
            <p:nvPr/>
          </p:nvSpPr>
          <p:spPr bwMode="auto">
            <a:xfrm>
              <a:off x="1729" y="3408"/>
              <a:ext cx="302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3849" name="Line 57"/>
            <p:cNvSpPr>
              <a:spLocks noChangeShapeType="1"/>
            </p:cNvSpPr>
            <p:nvPr/>
          </p:nvSpPr>
          <p:spPr bwMode="auto">
            <a:xfrm flipH="1">
              <a:off x="1659" y="2630"/>
              <a:ext cx="317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3850" name="Line 58"/>
            <p:cNvSpPr>
              <a:spLocks noChangeShapeType="1"/>
            </p:cNvSpPr>
            <p:nvPr/>
          </p:nvSpPr>
          <p:spPr bwMode="auto">
            <a:xfrm flipH="1">
              <a:off x="1727" y="2835"/>
              <a:ext cx="3026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3851" name="Line 59"/>
            <p:cNvSpPr>
              <a:spLocks noChangeShapeType="1"/>
            </p:cNvSpPr>
            <p:nvPr/>
          </p:nvSpPr>
          <p:spPr bwMode="auto">
            <a:xfrm flipH="1">
              <a:off x="1727" y="3016"/>
              <a:ext cx="3026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3852" name="Line 60"/>
            <p:cNvSpPr>
              <a:spLocks noChangeShapeType="1"/>
            </p:cNvSpPr>
            <p:nvPr/>
          </p:nvSpPr>
          <p:spPr bwMode="auto">
            <a:xfrm flipH="1">
              <a:off x="1727" y="3266"/>
              <a:ext cx="3026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3853" name="Text Box 61"/>
            <p:cNvSpPr txBox="1">
              <a:spLocks noChangeArrowheads="1"/>
            </p:cNvSpPr>
            <p:nvPr/>
          </p:nvSpPr>
          <p:spPr bwMode="auto">
            <a:xfrm>
              <a:off x="864" y="2223"/>
              <a:ext cx="758" cy="2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 defTabSz="457200" eaLnBrk="0" hangingPunct="0">
                <a:lnSpc>
                  <a:spcPct val="97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kumimoji="0" lang="en-US">
                  <a:latin typeface=""/>
                  <a:ea typeface="新細明體" pitchFamily="18" charset="-120"/>
                </a:rPr>
                <a:t>Thread</a:t>
              </a:r>
              <a:r>
                <a:rPr kumimoji="0" lang="en-US">
                  <a:latin typeface="Bitstream Vera Sans" pitchFamily="34" charset="0"/>
                  <a:ea typeface="新細明體" pitchFamily="18" charset="-120"/>
                </a:rPr>
                <a:t> 1</a:t>
              </a:r>
            </a:p>
          </p:txBody>
        </p:sp>
      </p:grpSp>
      <p:grpSp>
        <p:nvGrpSpPr>
          <p:cNvPr id="3" name="Group 66"/>
          <p:cNvGrpSpPr>
            <a:grpSpLocks/>
          </p:cNvGrpSpPr>
          <p:nvPr/>
        </p:nvGrpSpPr>
        <p:grpSpPr bwMode="auto">
          <a:xfrm>
            <a:off x="2428860" y="4412720"/>
            <a:ext cx="4968875" cy="1439863"/>
            <a:chOff x="864" y="2265"/>
            <a:chExt cx="3979" cy="1256"/>
          </a:xfrm>
        </p:grpSpPr>
        <p:graphicFrame>
          <p:nvGraphicFramePr>
            <p:cNvPr id="33859" name="Object 67"/>
            <p:cNvGraphicFramePr>
              <a:graphicFrameLocks noChangeAspect="1"/>
            </p:cNvGraphicFramePr>
            <p:nvPr/>
          </p:nvGraphicFramePr>
          <p:xfrm>
            <a:off x="2971" y="2281"/>
            <a:ext cx="453" cy="2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1" r:id="rId7" imgW="72000" imgH="177840" progId="Equation.3">
                    <p:embed/>
                  </p:oleObj>
                </mc:Choice>
                <mc:Fallback>
                  <p:oleObj r:id="rId7" imgW="72000" imgH="1778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1" y="2281"/>
                          <a:ext cx="453" cy="22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3860" name="Picture 6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58" y="2265"/>
              <a:ext cx="2880" cy="125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33861" name="Line 69"/>
            <p:cNvSpPr>
              <a:spLocks noChangeShapeType="1"/>
            </p:cNvSpPr>
            <p:nvPr/>
          </p:nvSpPr>
          <p:spPr bwMode="auto">
            <a:xfrm>
              <a:off x="1675" y="2380"/>
              <a:ext cx="316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3862" name="Line 70"/>
            <p:cNvSpPr>
              <a:spLocks noChangeShapeType="1"/>
            </p:cNvSpPr>
            <p:nvPr/>
          </p:nvSpPr>
          <p:spPr bwMode="auto">
            <a:xfrm>
              <a:off x="1728" y="2592"/>
              <a:ext cx="302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3863" name="Line 71"/>
            <p:cNvSpPr>
              <a:spLocks noChangeShapeType="1"/>
            </p:cNvSpPr>
            <p:nvPr/>
          </p:nvSpPr>
          <p:spPr bwMode="auto">
            <a:xfrm>
              <a:off x="1728" y="2796"/>
              <a:ext cx="302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3864" name="Line 72"/>
            <p:cNvSpPr>
              <a:spLocks noChangeShapeType="1"/>
            </p:cNvSpPr>
            <p:nvPr/>
          </p:nvSpPr>
          <p:spPr bwMode="auto">
            <a:xfrm>
              <a:off x="1728" y="3000"/>
              <a:ext cx="302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3865" name="Line 73"/>
            <p:cNvSpPr>
              <a:spLocks noChangeShapeType="1"/>
            </p:cNvSpPr>
            <p:nvPr/>
          </p:nvSpPr>
          <p:spPr bwMode="auto">
            <a:xfrm>
              <a:off x="1729" y="3408"/>
              <a:ext cx="302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3866" name="Text Box 74"/>
            <p:cNvSpPr txBox="1">
              <a:spLocks noChangeArrowheads="1"/>
            </p:cNvSpPr>
            <p:nvPr/>
          </p:nvSpPr>
          <p:spPr bwMode="auto">
            <a:xfrm>
              <a:off x="864" y="2267"/>
              <a:ext cx="758" cy="2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 defTabSz="457200" eaLnBrk="0" hangingPunct="0">
                <a:lnSpc>
                  <a:spcPct val="97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kumimoji="0" lang="en-US">
                  <a:latin typeface="Bitstream Vera Sans" pitchFamily="34" charset="0"/>
                  <a:ea typeface="新細明體" pitchFamily="18" charset="-120"/>
                </a:rPr>
                <a:t>Thread 1</a:t>
              </a:r>
            </a:p>
          </p:txBody>
        </p:sp>
        <p:sp>
          <p:nvSpPr>
            <p:cNvPr id="33867" name="Text Box 75"/>
            <p:cNvSpPr txBox="1">
              <a:spLocks noChangeArrowheads="1"/>
            </p:cNvSpPr>
            <p:nvPr/>
          </p:nvSpPr>
          <p:spPr bwMode="auto">
            <a:xfrm>
              <a:off x="864" y="2448"/>
              <a:ext cx="758" cy="2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 defTabSz="457200" eaLnBrk="0" hangingPunct="0">
                <a:lnSpc>
                  <a:spcPct val="97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kumimoji="0" lang="en-US">
                  <a:latin typeface="Bitstream Vera Sans" pitchFamily="34" charset="0"/>
                  <a:ea typeface="新細明體" pitchFamily="18" charset="-120"/>
                </a:rPr>
                <a:t>Thread 2</a:t>
              </a:r>
            </a:p>
          </p:txBody>
        </p:sp>
        <p:sp>
          <p:nvSpPr>
            <p:cNvPr id="33868" name="Text Box 76"/>
            <p:cNvSpPr txBox="1">
              <a:spLocks noChangeArrowheads="1"/>
            </p:cNvSpPr>
            <p:nvPr/>
          </p:nvSpPr>
          <p:spPr bwMode="auto">
            <a:xfrm>
              <a:off x="864" y="2655"/>
              <a:ext cx="758" cy="2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 defTabSz="457200" eaLnBrk="0" hangingPunct="0">
                <a:lnSpc>
                  <a:spcPct val="97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kumimoji="0" lang="en-US">
                  <a:latin typeface="Bitstream Vera Sans" pitchFamily="34" charset="0"/>
                  <a:ea typeface="新細明體" pitchFamily="18" charset="-120"/>
                </a:rPr>
                <a:t>Thread 3</a:t>
              </a:r>
            </a:p>
          </p:txBody>
        </p:sp>
        <p:sp>
          <p:nvSpPr>
            <p:cNvPr id="33869" name="Text Box 77"/>
            <p:cNvSpPr txBox="1">
              <a:spLocks noChangeArrowheads="1"/>
            </p:cNvSpPr>
            <p:nvPr/>
          </p:nvSpPr>
          <p:spPr bwMode="auto">
            <a:xfrm>
              <a:off x="864" y="2880"/>
              <a:ext cx="758" cy="2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 defTabSz="457200" eaLnBrk="0" hangingPunct="0">
                <a:lnSpc>
                  <a:spcPct val="97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kumimoji="0" lang="en-US" dirty="0">
                  <a:latin typeface="Bitstream Vera Sans" pitchFamily="34" charset="0"/>
                  <a:ea typeface="新細明體" pitchFamily="18" charset="-120"/>
                </a:rPr>
                <a:t>Thread 4</a:t>
              </a:r>
            </a:p>
          </p:txBody>
        </p:sp>
        <p:sp>
          <p:nvSpPr>
            <p:cNvPr id="33870" name="Text Box 78"/>
            <p:cNvSpPr txBox="1">
              <a:spLocks noChangeArrowheads="1"/>
            </p:cNvSpPr>
            <p:nvPr/>
          </p:nvSpPr>
          <p:spPr bwMode="auto">
            <a:xfrm>
              <a:off x="864" y="3231"/>
              <a:ext cx="774" cy="2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 defTabSz="457200" eaLnBrk="0" hangingPunct="0">
                <a:lnSpc>
                  <a:spcPct val="97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kumimoji="0" lang="en-US" dirty="0">
                  <a:latin typeface="Bitstream Vera Sans" pitchFamily="34" charset="0"/>
                  <a:ea typeface="新細明體" pitchFamily="18" charset="-120"/>
                </a:rPr>
                <a:t>Thread </a:t>
              </a:r>
              <a:r>
                <a:rPr lang="en-US" dirty="0">
                  <a:latin typeface="Bitstream Vera Sans" pitchFamily="34" charset="0"/>
                  <a:ea typeface="新細明體" pitchFamily="18" charset="-120"/>
                </a:rPr>
                <a:t>9</a:t>
              </a:r>
              <a:endParaRPr kumimoji="0" lang="en-US" dirty="0">
                <a:latin typeface="Bitstream Vera Sans" pitchFamily="34" charset="0"/>
                <a:ea typeface="新細明體" pitchFamily="18" charset="-120"/>
              </a:endParaRPr>
            </a:p>
          </p:txBody>
        </p:sp>
      </p:grp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2DB0BE-9609-4D61-A775-5E7861FFEAB0}" type="slidenum">
              <a:rPr lang="en-US" altLang="zh-TW" smtClean="0"/>
              <a:pPr/>
              <a:t>42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8618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395536" y="957104"/>
            <a:ext cx="8352928" cy="642942"/>
          </a:xfrm>
        </p:spPr>
        <p:txBody>
          <a:bodyPr/>
          <a:lstStyle/>
          <a:p>
            <a:r>
              <a:rPr lang="en-US" altLang="zh-TW" dirty="0" smtClean="0">
                <a:latin typeface="+mj-lt"/>
              </a:rPr>
              <a:t>Dot product via C++</a:t>
            </a:r>
            <a:endParaRPr lang="zh-TW" altLang="en-US" dirty="0">
              <a:latin typeface="+mj-lt"/>
            </a:endParaRP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5145" r="65974" b="19081"/>
          <a:stretch>
            <a:fillRect/>
          </a:stretch>
        </p:blipFill>
        <p:spPr bwMode="auto">
          <a:xfrm>
            <a:off x="1475656" y="1857364"/>
            <a:ext cx="5881856" cy="444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圖說文字 4"/>
          <p:cNvSpPr/>
          <p:nvPr/>
        </p:nvSpPr>
        <p:spPr>
          <a:xfrm>
            <a:off x="5796136" y="3645024"/>
            <a:ext cx="3096344" cy="1072140"/>
          </a:xfrm>
          <a:prstGeom prst="wedgeRectCallout">
            <a:avLst>
              <a:gd name="adj1" fmla="val -71085"/>
              <a:gd name="adj2" fmla="val 10741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In general, using a “for loop” via one thread in CPU computing.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3857620" y="1857364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/>
              <a:t>SISD (Single Instruction Single Data)</a:t>
            </a:r>
            <a:endParaRPr lang="zh-TW" altLang="en-US" sz="200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332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Dot product via CUDA</a:t>
            </a:r>
            <a:endParaRPr lang="zh-TW" altLang="en-US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2518" r="40238" b="34865"/>
          <a:stretch>
            <a:fillRect/>
          </a:stretch>
        </p:blipFill>
        <p:spPr bwMode="auto">
          <a:xfrm>
            <a:off x="26288" y="2348880"/>
            <a:ext cx="8730820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圖說文字 5"/>
          <p:cNvSpPr/>
          <p:nvPr/>
        </p:nvSpPr>
        <p:spPr>
          <a:xfrm>
            <a:off x="5443515" y="2821777"/>
            <a:ext cx="3214710" cy="1357322"/>
          </a:xfrm>
          <a:prstGeom prst="wedgeRectCallout">
            <a:avLst>
              <a:gd name="adj1" fmla="val -90048"/>
              <a:gd name="adj2" fmla="val 6437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Using a “parallel loop” via many threads in GPU computing.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2051720" y="1988840"/>
            <a:ext cx="56436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/>
              <a:t>SIMD (Single Instruction Multiple Data)</a:t>
            </a:r>
            <a:endParaRPr lang="zh-TW" altLang="en-US" sz="200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254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1187624" y="2924944"/>
            <a:ext cx="6984776" cy="1224136"/>
          </a:xfrm>
        </p:spPr>
        <p:txBody>
          <a:bodyPr/>
          <a:lstStyle/>
          <a:p>
            <a:pPr algn="ctr"/>
            <a:r>
              <a:rPr lang="en-US" altLang="zh-TW" dirty="0" smtClean="0">
                <a:ea typeface="標楷體" pitchFamily="65" charset="-120"/>
              </a:rPr>
              <a:t>CUDA API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30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4000" dirty="0">
                <a:ea typeface="標楷體" pitchFamily="65" charset="-120"/>
              </a:rPr>
              <a:t>The CUDA API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428596" y="1700808"/>
            <a:ext cx="8229600" cy="4514274"/>
          </a:xfrm>
        </p:spPr>
        <p:txBody>
          <a:bodyPr>
            <a:noAutofit/>
          </a:bodyPr>
          <a:lstStyle/>
          <a:p>
            <a:r>
              <a:rPr lang="en-US" dirty="0"/>
              <a:t>Minimal extension to </a:t>
            </a:r>
            <a:r>
              <a:rPr lang="en-US" dirty="0" smtClean="0"/>
              <a:t>C</a:t>
            </a:r>
          </a:p>
          <a:p>
            <a:pPr lvl="1"/>
            <a:r>
              <a:rPr lang="en-US" dirty="0" smtClean="0"/>
              <a:t>i.e. CUDA is a C-like computer language.</a:t>
            </a:r>
            <a:endParaRPr lang="en-US" dirty="0"/>
          </a:p>
          <a:p>
            <a:r>
              <a:rPr lang="en-US" dirty="0"/>
              <a:t>Consists of a runtime </a:t>
            </a:r>
            <a:r>
              <a:rPr lang="en-US" dirty="0" smtClean="0"/>
              <a:t>library</a:t>
            </a:r>
          </a:p>
          <a:p>
            <a:pPr lvl="1"/>
            <a:r>
              <a:rPr lang="en-US" dirty="0" smtClean="0"/>
              <a:t>CUDA Header file</a:t>
            </a:r>
            <a:endParaRPr lang="en-US" dirty="0"/>
          </a:p>
          <a:p>
            <a:pPr lvl="1"/>
            <a:r>
              <a:rPr lang="en-US" dirty="0"/>
              <a:t>Host component: runs on host</a:t>
            </a:r>
          </a:p>
          <a:p>
            <a:pPr lvl="1"/>
            <a:r>
              <a:rPr lang="en-US" dirty="0"/>
              <a:t>Device component: runs on device</a:t>
            </a:r>
          </a:p>
          <a:p>
            <a:pPr lvl="1"/>
            <a:r>
              <a:rPr lang="en-US" dirty="0"/>
              <a:t>Common component: runs on both</a:t>
            </a:r>
          </a:p>
          <a:p>
            <a:pPr lvl="2"/>
            <a:r>
              <a:rPr lang="en-US" dirty="0"/>
              <a:t>Only those C functions can run on device that are included in this component</a:t>
            </a:r>
            <a:endParaRPr lang="en-US" altLang="zh-TW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146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CUDA Header file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altLang="zh-TW" sz="3200" dirty="0" err="1"/>
              <a:t>cuda.h</a:t>
            </a:r>
            <a:endParaRPr lang="en-US" altLang="zh-TW" sz="3200" dirty="0"/>
          </a:p>
          <a:p>
            <a:pPr lvl="1">
              <a:lnSpc>
                <a:spcPct val="200000"/>
              </a:lnSpc>
            </a:pPr>
            <a:r>
              <a:rPr lang="en-US" altLang="zh-TW" sz="2800" dirty="0"/>
              <a:t>Include </a:t>
            </a:r>
            <a:r>
              <a:rPr lang="en-US" altLang="zh-TW" sz="2800" dirty="0" err="1"/>
              <a:t>cuda</a:t>
            </a:r>
            <a:r>
              <a:rPr lang="en-US" altLang="zh-TW" sz="2800" dirty="0"/>
              <a:t> modulo.</a:t>
            </a:r>
          </a:p>
          <a:p>
            <a:pPr>
              <a:lnSpc>
                <a:spcPct val="200000"/>
              </a:lnSpc>
            </a:pPr>
            <a:r>
              <a:rPr lang="en-US" altLang="zh-TW" sz="3200" dirty="0" err="1" smtClean="0"/>
              <a:t>cuda_runtime.h</a:t>
            </a:r>
            <a:endParaRPr lang="en-US" altLang="zh-TW" sz="3200" dirty="0"/>
          </a:p>
          <a:p>
            <a:pPr lvl="1">
              <a:lnSpc>
                <a:spcPct val="200000"/>
              </a:lnSpc>
            </a:pPr>
            <a:r>
              <a:rPr lang="en-US" altLang="zh-TW" sz="2800" dirty="0"/>
              <a:t>Include </a:t>
            </a:r>
            <a:r>
              <a:rPr lang="en-US" altLang="zh-TW" sz="2800" dirty="0" err="1"/>
              <a:t>cuda</a:t>
            </a:r>
            <a:r>
              <a:rPr lang="en-US" altLang="zh-TW" sz="2800" dirty="0"/>
              <a:t> runtime </a:t>
            </a:r>
            <a:r>
              <a:rPr lang="en-US" altLang="zh-TW" sz="2800" dirty="0" err="1"/>
              <a:t>api</a:t>
            </a:r>
            <a:r>
              <a:rPr lang="en-US" altLang="zh-TW" sz="2800" dirty="0"/>
              <a:t>.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395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+mn-lt"/>
              </a:rPr>
              <a:t>Header file</a:t>
            </a:r>
            <a:endParaRPr lang="zh-TW" altLang="en-US" dirty="0">
              <a:latin typeface="+mn-lt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6205" r="73073" b="44335"/>
          <a:stretch>
            <a:fillRect/>
          </a:stretch>
        </p:blipFill>
        <p:spPr bwMode="auto">
          <a:xfrm>
            <a:off x="539552" y="1700808"/>
            <a:ext cx="5115663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圓角矩形圖說文字 4"/>
          <p:cNvSpPr/>
          <p:nvPr/>
        </p:nvSpPr>
        <p:spPr>
          <a:xfrm>
            <a:off x="5000628" y="1844824"/>
            <a:ext cx="3643338" cy="1285884"/>
          </a:xfrm>
          <a:prstGeom prst="wedgeRoundRectCallout">
            <a:avLst>
              <a:gd name="adj1" fmla="val -79536"/>
              <a:gd name="adj2" fmla="val 382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TW" dirty="0" smtClean="0"/>
              <a:t>#include "</a:t>
            </a:r>
            <a:r>
              <a:rPr lang="en-US" altLang="zh-TW" dirty="0" err="1" smtClean="0"/>
              <a:t>cuda.h</a:t>
            </a:r>
            <a:r>
              <a:rPr lang="en-US" altLang="zh-TW" dirty="0" smtClean="0"/>
              <a:t>“</a:t>
            </a:r>
          </a:p>
          <a:p>
            <a:r>
              <a:rPr lang="en-US" altLang="zh-TW" dirty="0" smtClean="0"/>
              <a:t>     </a:t>
            </a:r>
            <a:r>
              <a:rPr lang="en-US" altLang="zh-TW" b="1" dirty="0" smtClean="0"/>
              <a:t>CUDA Header file</a:t>
            </a:r>
          </a:p>
          <a:p>
            <a:r>
              <a:rPr lang="en-US" altLang="zh-TW" dirty="0" smtClean="0"/>
              <a:t>#include "</a:t>
            </a:r>
            <a:r>
              <a:rPr lang="en-US" altLang="zh-TW" dirty="0" err="1" smtClean="0"/>
              <a:t>cuda_runtime.h</a:t>
            </a:r>
            <a:r>
              <a:rPr lang="en-US" altLang="zh-TW" dirty="0" smtClean="0"/>
              <a:t>“</a:t>
            </a:r>
          </a:p>
          <a:p>
            <a:r>
              <a:rPr lang="en-US" altLang="zh-TW" dirty="0" smtClean="0"/>
              <a:t>     </a:t>
            </a:r>
            <a:r>
              <a:rPr lang="en-US" altLang="zh-TW" b="1" dirty="0" smtClean="0"/>
              <a:t>CUDA Runtime API</a:t>
            </a:r>
            <a:endParaRPr lang="zh-TW" altLang="en-US" b="1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042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Device </a:t>
            </a:r>
            <a:r>
              <a:rPr lang="en-US" dirty="0" smtClean="0">
                <a:latin typeface="+mn-lt"/>
              </a:rPr>
              <a:t>selection (initialize GPU device)</a:t>
            </a:r>
            <a:endParaRPr lang="en-US" altLang="zh-TW" dirty="0">
              <a:latin typeface="+mn-lt"/>
            </a:endParaRPr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900" dirty="0"/>
              <a:t>Device Management</a:t>
            </a:r>
          </a:p>
          <a:p>
            <a:pPr lvl="1">
              <a:lnSpc>
                <a:spcPct val="110000"/>
              </a:lnSpc>
            </a:pPr>
            <a:r>
              <a:rPr lang="en-US" sz="2900" dirty="0" err="1">
                <a:latin typeface="Courier New" pitchFamily="49" charset="0"/>
              </a:rPr>
              <a:t>cudaSetDevice</a:t>
            </a:r>
            <a:r>
              <a:rPr lang="en-US" sz="2900" dirty="0">
                <a:latin typeface="Courier New" pitchFamily="49" charset="0"/>
              </a:rPr>
              <a:t>()</a:t>
            </a:r>
            <a:r>
              <a:rPr lang="ar-SA" sz="2900" dirty="0">
                <a:latin typeface="Courier New" pitchFamily="49" charset="0"/>
                <a:cs typeface="Courier New" pitchFamily="49" charset="0"/>
              </a:rPr>
              <a:t>‏</a:t>
            </a:r>
            <a:endParaRPr lang="en-US" altLang="zh-TW" sz="2900" dirty="0">
              <a:latin typeface="Courier New" pitchFamily="49" charset="0"/>
            </a:endParaRPr>
          </a:p>
          <a:p>
            <a:pPr lvl="2">
              <a:lnSpc>
                <a:spcPct val="110000"/>
              </a:lnSpc>
            </a:pPr>
            <a:r>
              <a:rPr lang="en-US" altLang="zh-TW" sz="3000" dirty="0"/>
              <a:t>Initial GPU code</a:t>
            </a:r>
            <a:endParaRPr lang="en-US" sz="3000" dirty="0"/>
          </a:p>
          <a:p>
            <a:pPr lvl="2">
              <a:lnSpc>
                <a:spcPct val="110000"/>
              </a:lnSpc>
            </a:pPr>
            <a:r>
              <a:rPr lang="en-US" sz="3000" dirty="0"/>
              <a:t>Sets the device to be used</a:t>
            </a:r>
          </a:p>
          <a:p>
            <a:pPr lvl="2">
              <a:lnSpc>
                <a:spcPct val="110000"/>
              </a:lnSpc>
            </a:pPr>
            <a:r>
              <a:rPr lang="en-US" sz="3000" dirty="0"/>
              <a:t>MUST be set before calling any </a:t>
            </a:r>
            <a:r>
              <a:rPr lang="en-US" sz="3000" dirty="0">
                <a:latin typeface="Courier New" pitchFamily="49" charset="0"/>
              </a:rPr>
              <a:t>__global__</a:t>
            </a:r>
            <a:r>
              <a:rPr lang="en-US" sz="3000" dirty="0"/>
              <a:t> function</a:t>
            </a:r>
          </a:p>
          <a:p>
            <a:pPr lvl="2">
              <a:lnSpc>
                <a:spcPct val="110000"/>
              </a:lnSpc>
            </a:pPr>
            <a:r>
              <a:rPr lang="en-US" sz="3000" dirty="0"/>
              <a:t>Device 0 used by default</a:t>
            </a:r>
            <a:endParaRPr lang="en-US" altLang="zh-TW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329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422725" y="2348880"/>
            <a:ext cx="64087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 smtClean="0"/>
              <a:t>Most popular </a:t>
            </a:r>
            <a:br>
              <a:rPr lang="en-US" altLang="zh-TW" sz="4400" dirty="0" smtClean="0"/>
            </a:br>
            <a:r>
              <a:rPr lang="en-US" altLang="zh-TW" sz="4400" dirty="0" smtClean="0"/>
              <a:t>Parallel Computing Method</a:t>
            </a:r>
            <a:endParaRPr lang="zh-TW" altLang="en-US" sz="44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3167844" y="4077072"/>
            <a:ext cx="288032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dirty="0" smtClean="0"/>
              <a:t>MPI/PVM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dirty="0" err="1" smtClean="0"/>
              <a:t>OpenMP</a:t>
            </a:r>
            <a:r>
              <a:rPr lang="en-US" altLang="zh-TW" dirty="0" smtClean="0"/>
              <a:t>/</a:t>
            </a:r>
            <a:r>
              <a:rPr lang="en-US" altLang="zh-TW" dirty="0" err="1" smtClean="0"/>
              <a:t>Posix</a:t>
            </a:r>
            <a:r>
              <a:rPr lang="en-US" altLang="zh-TW" dirty="0" smtClean="0"/>
              <a:t> Thread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dirty="0" smtClean="0"/>
              <a:t>Others , like CUDA</a:t>
            </a:r>
            <a:endParaRPr lang="zh-TW" altLang="en-US" dirty="0"/>
          </a:p>
        </p:txBody>
      </p:sp>
      <p:pic>
        <p:nvPicPr>
          <p:cNvPr id="6" name="Picture 2" descr="C:\Documents and Settings\c00nat00\Local Settings\Temporary Internet Files\Content.IE5\70GTY0E4\MM900205402[1]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91300" y="4376556"/>
            <a:ext cx="14097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445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 information</a:t>
            </a:r>
            <a:endParaRPr lang="en-US" altLang="zh-TW" dirty="0"/>
          </a:p>
        </p:txBody>
      </p:sp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See deviceQuery.cu in the </a:t>
            </a:r>
            <a:r>
              <a:rPr lang="en-US" dirty="0" err="1"/>
              <a:t>deviceQuery</a:t>
            </a:r>
            <a:r>
              <a:rPr lang="en-US" dirty="0"/>
              <a:t> project</a:t>
            </a:r>
          </a:p>
          <a:p>
            <a:r>
              <a:rPr lang="en-US" dirty="0" err="1">
                <a:latin typeface="Courier New" pitchFamily="49" charset="0"/>
              </a:rPr>
              <a:t>cudaGetDeviceCount</a:t>
            </a:r>
            <a:r>
              <a:rPr lang="en-US" dirty="0">
                <a:latin typeface="Courier New" pitchFamily="49" charset="0"/>
              </a:rPr>
              <a:t> (</a:t>
            </a:r>
            <a:r>
              <a:rPr lang="en-US" dirty="0" err="1">
                <a:latin typeface="Courier New" pitchFamily="49" charset="0"/>
              </a:rPr>
              <a:t>int</a:t>
            </a:r>
            <a:r>
              <a:rPr lang="en-US" dirty="0">
                <a:latin typeface="Courier New" pitchFamily="49" charset="0"/>
              </a:rPr>
              <a:t>* count)</a:t>
            </a:r>
            <a:r>
              <a:rPr lang="ar-SA" dirty="0">
                <a:latin typeface="Courier New" pitchFamily="49" charset="0"/>
                <a:cs typeface="Courier New" pitchFamily="49" charset="0"/>
              </a:rPr>
              <a:t>‏</a:t>
            </a:r>
            <a:endParaRPr lang="en-US" dirty="0">
              <a:latin typeface="Courier New" pitchFamily="49" charset="0"/>
            </a:endParaRPr>
          </a:p>
          <a:p>
            <a:r>
              <a:rPr lang="en-US" dirty="0" err="1">
                <a:latin typeface="Courier New" pitchFamily="49" charset="0"/>
              </a:rPr>
              <a:t>cudaGetDeviceProperties</a:t>
            </a:r>
            <a:r>
              <a:rPr lang="en-US" dirty="0">
                <a:latin typeface="Courier New" pitchFamily="49" charset="0"/>
              </a:rPr>
              <a:t> (</a:t>
            </a:r>
            <a:r>
              <a:rPr lang="en-US" dirty="0" err="1">
                <a:latin typeface="Courier New" pitchFamily="49" charset="0"/>
              </a:rPr>
              <a:t>cudaDeviceProp</a:t>
            </a:r>
            <a:r>
              <a:rPr lang="en-US" dirty="0">
                <a:latin typeface="Courier New" pitchFamily="49" charset="0"/>
              </a:rPr>
              <a:t>* prop)</a:t>
            </a:r>
            <a:r>
              <a:rPr lang="ar-SA" dirty="0">
                <a:latin typeface="Courier New" pitchFamily="49" charset="0"/>
                <a:cs typeface="Courier New" pitchFamily="49" charset="0"/>
              </a:rPr>
              <a:t>‏</a:t>
            </a:r>
            <a:endParaRPr lang="en-US" dirty="0">
              <a:latin typeface="Courier New" pitchFamily="49" charset="0"/>
            </a:endParaRPr>
          </a:p>
          <a:p>
            <a:r>
              <a:rPr lang="en-US" dirty="0" err="1">
                <a:latin typeface="Courier New" pitchFamily="49" charset="0"/>
              </a:rPr>
              <a:t>cudaSetDevice</a:t>
            </a:r>
            <a:r>
              <a:rPr lang="en-US" dirty="0">
                <a:latin typeface="Courier New" pitchFamily="49" charset="0"/>
              </a:rPr>
              <a:t> (</a:t>
            </a:r>
            <a:r>
              <a:rPr lang="en-US" dirty="0" err="1">
                <a:latin typeface="Courier New" pitchFamily="49" charset="0"/>
              </a:rPr>
              <a:t>int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dirty="0" err="1">
                <a:latin typeface="Courier New" pitchFamily="49" charset="0"/>
              </a:rPr>
              <a:t>device_num</a:t>
            </a:r>
            <a:r>
              <a:rPr lang="en-US" dirty="0">
                <a:latin typeface="Courier New" pitchFamily="49" charset="0"/>
              </a:rPr>
              <a:t>)</a:t>
            </a:r>
            <a:r>
              <a:rPr lang="ar-SA" dirty="0">
                <a:latin typeface="Courier New" pitchFamily="49" charset="0"/>
                <a:cs typeface="Courier New" pitchFamily="49" charset="0"/>
              </a:rPr>
              <a:t>‏</a:t>
            </a:r>
            <a:endParaRPr lang="en-US" dirty="0">
              <a:latin typeface="Courier New" pitchFamily="49" charset="0"/>
            </a:endParaRPr>
          </a:p>
          <a:p>
            <a:pPr lvl="1"/>
            <a:r>
              <a:rPr lang="en-US" dirty="0"/>
              <a:t>Device 0 set be default</a:t>
            </a:r>
            <a:endParaRPr lang="en-US" altLang="zh-TW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167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+mn-lt"/>
              </a:rPr>
              <a:t>Initialize CUDA Device</a:t>
            </a:r>
            <a:endParaRPr lang="zh-TW" altLang="en-US" dirty="0">
              <a:latin typeface="+mn-lt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43038" r="61536" b="4875"/>
          <a:stretch>
            <a:fillRect/>
          </a:stretch>
        </p:blipFill>
        <p:spPr bwMode="auto">
          <a:xfrm>
            <a:off x="395536" y="1870380"/>
            <a:ext cx="5535895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圓角矩形圖說文字 4"/>
          <p:cNvSpPr/>
          <p:nvPr/>
        </p:nvSpPr>
        <p:spPr>
          <a:xfrm>
            <a:off x="5652120" y="2924944"/>
            <a:ext cx="3643338" cy="2071702"/>
          </a:xfrm>
          <a:prstGeom prst="wedgeRoundRectCallout">
            <a:avLst>
              <a:gd name="adj1" fmla="val -113566"/>
              <a:gd name="adj2" fmla="val 44437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TW" b="1" dirty="0" err="1" smtClean="0"/>
              <a:t>cudaSetDevice</a:t>
            </a:r>
            <a:r>
              <a:rPr lang="en-US" altLang="zh-TW" b="1" dirty="0" smtClean="0"/>
              <a:t>(0);</a:t>
            </a:r>
          </a:p>
          <a:p>
            <a:r>
              <a:rPr lang="en-US" altLang="zh-TW" dirty="0" smtClean="0"/>
              <a:t>To </a:t>
            </a:r>
          </a:p>
          <a:p>
            <a:r>
              <a:rPr lang="en-US" altLang="zh-TW" dirty="0" smtClean="0"/>
              <a:t>initialize the GPU device ID=0.</a:t>
            </a:r>
          </a:p>
          <a:p>
            <a:r>
              <a:rPr lang="en-US" altLang="zh-TW" dirty="0" smtClean="0"/>
              <a:t>Maybe ID=0,1,2,3, or others in </a:t>
            </a:r>
            <a:r>
              <a:rPr lang="en-US" altLang="zh-TW" dirty="0" err="1" smtClean="0"/>
              <a:t>multiGPU</a:t>
            </a:r>
            <a:r>
              <a:rPr lang="en-US" altLang="zh-TW" dirty="0" smtClean="0"/>
              <a:t> environment .</a:t>
            </a:r>
            <a:endParaRPr lang="zh-TW" altLang="en-US" dirty="0"/>
          </a:p>
        </p:txBody>
      </p:sp>
      <p:sp>
        <p:nvSpPr>
          <p:cNvPr id="6" name="矩形圖說文字 5"/>
          <p:cNvSpPr/>
          <p:nvPr/>
        </p:nvSpPr>
        <p:spPr>
          <a:xfrm>
            <a:off x="4355976" y="1844824"/>
            <a:ext cx="4500594" cy="1000132"/>
          </a:xfrm>
          <a:prstGeom prst="wedgeRectCallout">
            <a:avLst>
              <a:gd name="adj1" fmla="val -76442"/>
              <a:gd name="adj2" fmla="val 7884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TW" b="1" dirty="0" err="1" smtClean="0"/>
              <a:t>cudaGetDeviceCount</a:t>
            </a:r>
            <a:r>
              <a:rPr lang="en-US" altLang="zh-TW" b="1" dirty="0" smtClean="0"/>
              <a:t>(&amp;</a:t>
            </a:r>
            <a:r>
              <a:rPr lang="en-US" altLang="zh-TW" b="1" dirty="0" err="1" smtClean="0"/>
              <a:t>deviceCount</a:t>
            </a:r>
            <a:r>
              <a:rPr lang="en-US" altLang="zh-TW" b="1" dirty="0" smtClean="0"/>
              <a:t>);</a:t>
            </a:r>
          </a:p>
          <a:p>
            <a:endParaRPr lang="en-US" altLang="zh-TW" b="1" dirty="0" smtClean="0"/>
          </a:p>
          <a:p>
            <a:r>
              <a:rPr lang="en-US" altLang="zh-TW" dirty="0" smtClean="0"/>
              <a:t>Get the total number of GPU device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865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352928" cy="642942"/>
          </a:xfrm>
        </p:spPr>
        <p:txBody>
          <a:bodyPr/>
          <a:lstStyle/>
          <a:p>
            <a:r>
              <a:rPr lang="en-US" altLang="zh-TW" dirty="0">
                <a:latin typeface="+mj-lt"/>
              </a:rPr>
              <a:t>Memory allocation in Host</a:t>
            </a:r>
            <a:endParaRPr lang="zh-TW" altLang="en-US" dirty="0">
              <a:latin typeface="+mj-lt"/>
            </a:endParaRPr>
          </a:p>
        </p:txBody>
      </p:sp>
      <p:sp>
        <p:nvSpPr>
          <p:cNvPr id="5" name="文字版面配置區 3"/>
          <p:cNvSpPr txBox="1">
            <a:spLocks/>
          </p:cNvSpPr>
          <p:nvPr/>
        </p:nvSpPr>
        <p:spPr bwMode="auto">
          <a:xfrm>
            <a:off x="457200" y="5410200"/>
            <a:ext cx="4040188" cy="762000"/>
          </a:xfrm>
          <a:prstGeom prst="rect">
            <a:avLst/>
          </a:prstGeom>
          <a:solidFill>
            <a:schemeClr val="accent1">
              <a:lumMod val="75000"/>
            </a:schemeClr>
          </a:solidFill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19088" indent="-319088"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696E4A"/>
              </a:buClr>
              <a:buSzPct val="75000"/>
              <a:buFont typeface="Wingdings" pitchFamily="2" charset="2"/>
              <a:buChar char="n"/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1" fontAlgn="base" hangingPunct="1">
              <a:spcBef>
                <a:spcPts val="550"/>
              </a:spcBef>
              <a:spcAft>
                <a:spcPct val="0"/>
              </a:spcAft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n"/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939A66"/>
              </a:buClr>
              <a:buSzPct val="60000"/>
              <a:buFont typeface="Wingdings" pitchFamily="2" charset="2"/>
              <a:buChar char="n"/>
              <a:defRPr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B0B591"/>
              </a:buClr>
              <a:buSzPct val="55000"/>
              <a:buFont typeface="Wingdings" pitchFamily="2" charset="2"/>
              <a:buChar char="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dirty="0" smtClean="0"/>
              <a:t>Method I</a:t>
            </a:r>
            <a:endParaRPr lang="zh-TW" altLang="en-US" dirty="0"/>
          </a:p>
        </p:txBody>
      </p:sp>
      <p:sp>
        <p:nvSpPr>
          <p:cNvPr id="6" name="文字版面配置區 5"/>
          <p:cNvSpPr txBox="1">
            <a:spLocks/>
          </p:cNvSpPr>
          <p:nvPr/>
        </p:nvSpPr>
        <p:spPr>
          <a:xfrm>
            <a:off x="4645026" y="5410200"/>
            <a:ext cx="4041775" cy="762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>
            <a:lvl1pPr marL="319088" indent="-319088"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1" fontAlgn="base" hangingPunct="1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75000"/>
              <a:buFont typeface="Wingdings" pitchFamily="2" charset="2"/>
              <a:buChar char="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dirty="0" smtClean="0"/>
              <a:t>Method II</a:t>
            </a:r>
            <a:endParaRPr lang="zh-TW" altLang="en-US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 t="34869" r="69898" b="43931"/>
          <a:stretch>
            <a:fillRect/>
          </a:stretch>
        </p:blipFill>
        <p:spPr bwMode="auto">
          <a:xfrm>
            <a:off x="500034" y="1571612"/>
            <a:ext cx="3929091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文字方塊 7"/>
          <p:cNvSpPr txBox="1"/>
          <p:nvPr/>
        </p:nvSpPr>
        <p:spPr>
          <a:xfrm>
            <a:off x="500034" y="3857628"/>
            <a:ext cx="3929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Create these variables(mean its name) in program register and allocate system memory to the variable.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4643438" y="3857628"/>
            <a:ext cx="39290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First Create these </a:t>
            </a:r>
            <a:r>
              <a:rPr lang="en-US" altLang="zh-TW" dirty="0" smtClean="0"/>
              <a:t>variables in program register.</a:t>
            </a:r>
          </a:p>
          <a:p>
            <a:r>
              <a:rPr lang="en-US" altLang="zh-TW" dirty="0" smtClean="0"/>
              <a:t>Second, allocate system memory to these variables by </a:t>
            </a:r>
            <a:r>
              <a:rPr lang="en-US" altLang="zh-TW" dirty="0" err="1" smtClean="0"/>
              <a:t>Pageable</a:t>
            </a:r>
            <a:r>
              <a:rPr lang="en-US" altLang="zh-TW" dirty="0" smtClean="0"/>
              <a:t> mode</a:t>
            </a:r>
            <a:endParaRPr lang="zh-TW" altLang="en-US" dirty="0"/>
          </a:p>
        </p:txBody>
      </p:sp>
      <p:pic>
        <p:nvPicPr>
          <p:cNvPr id="10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 t="53951" r="55813" b="11975"/>
          <a:stretch>
            <a:fillRect/>
          </a:stretch>
        </p:blipFill>
        <p:spPr bwMode="auto">
          <a:xfrm>
            <a:off x="4643438" y="1643050"/>
            <a:ext cx="395460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/>
          <p:nvPr/>
        </p:nvSpPr>
        <p:spPr>
          <a:xfrm>
            <a:off x="4714876" y="2928934"/>
            <a:ext cx="3643338" cy="57150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256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>
                <a:latin typeface="+mj-lt"/>
              </a:rPr>
              <a:t>Memory</a:t>
            </a:r>
            <a:r>
              <a:rPr lang="en-US" altLang="zh-TW" sz="3600" dirty="0" smtClean="0">
                <a:latin typeface="+mj-lt"/>
              </a:rPr>
              <a:t> allocation in Host</a:t>
            </a:r>
            <a:endParaRPr lang="zh-TW" altLang="en-US" sz="3600" dirty="0">
              <a:latin typeface="+mj-lt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55665" r="56212" b="11189"/>
          <a:stretch>
            <a:fillRect/>
          </a:stretch>
        </p:blipFill>
        <p:spPr bwMode="auto">
          <a:xfrm>
            <a:off x="1000068" y="1827484"/>
            <a:ext cx="6143669" cy="2614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圓角矩形 9"/>
          <p:cNvSpPr/>
          <p:nvPr/>
        </p:nvSpPr>
        <p:spPr>
          <a:xfrm>
            <a:off x="1000068" y="2852936"/>
            <a:ext cx="6215138" cy="720080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版面配置區 3"/>
          <p:cNvSpPr txBox="1">
            <a:spLocks/>
          </p:cNvSpPr>
          <p:nvPr/>
        </p:nvSpPr>
        <p:spPr>
          <a:xfrm>
            <a:off x="457200" y="5589240"/>
            <a:ext cx="8258204" cy="762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>
            <a:normAutofit/>
          </a:bodyPr>
          <a:lstStyle/>
          <a:p>
            <a:pPr marL="109728" marR="0" lvl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en-US" altLang="zh-TW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Method III</a:t>
            </a:r>
            <a:endParaRPr kumimoji="0" lang="zh-TW" altLang="en-US" sz="27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92656" y="4486870"/>
            <a:ext cx="7643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First, </a:t>
            </a:r>
            <a:r>
              <a:rPr lang="en-US" altLang="zh-TW" dirty="0"/>
              <a:t>C</a:t>
            </a:r>
            <a:r>
              <a:rPr lang="en-US" altLang="zh-TW" dirty="0" smtClean="0"/>
              <a:t>reate some variables(its names) in Host </a:t>
            </a:r>
          </a:p>
          <a:p>
            <a:r>
              <a:rPr lang="en-US" altLang="zh-TW" dirty="0" smtClean="0"/>
              <a:t>Second, Allocate GPU device memory to these variables of Host by </a:t>
            </a:r>
            <a:r>
              <a:rPr lang="en-US" altLang="zh-TW" b="1" dirty="0" smtClean="0"/>
              <a:t>Pinned memory</a:t>
            </a:r>
            <a:r>
              <a:rPr lang="en-US" altLang="zh-TW" dirty="0" smtClean="0"/>
              <a:t>.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971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4000" dirty="0" smtClean="0">
                <a:latin typeface="+mj-lt"/>
              </a:rPr>
              <a:t>Memory allocation in Device</a:t>
            </a:r>
            <a:endParaRPr lang="zh-TW" altLang="en-US" dirty="0">
              <a:latin typeface="+mj-lt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54086" r="56212" b="15924"/>
          <a:stretch>
            <a:fillRect/>
          </a:stretch>
        </p:blipFill>
        <p:spPr bwMode="auto">
          <a:xfrm>
            <a:off x="557187" y="1964521"/>
            <a:ext cx="7606527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字方塊 4"/>
          <p:cNvSpPr txBox="1"/>
          <p:nvPr/>
        </p:nvSpPr>
        <p:spPr>
          <a:xfrm>
            <a:off x="766394" y="5157192"/>
            <a:ext cx="6786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data1 &lt;&gt; gpudata1</a:t>
            </a:r>
          </a:p>
          <a:p>
            <a:r>
              <a:rPr lang="en-US" altLang="zh-TW" dirty="0" smtClean="0"/>
              <a:t>data2 &lt;&gt; gpudata2</a:t>
            </a:r>
          </a:p>
          <a:p>
            <a:r>
              <a:rPr lang="en-US" altLang="zh-TW" dirty="0" smtClean="0"/>
              <a:t>sum   &lt;&gt; result     (array)</a:t>
            </a:r>
          </a:p>
          <a:p>
            <a:r>
              <a:rPr lang="en-US" altLang="zh-TW" dirty="0" smtClean="0"/>
              <a:t>RESULT_NUM is equal to the block number</a:t>
            </a:r>
          </a:p>
        </p:txBody>
      </p:sp>
      <p:sp>
        <p:nvSpPr>
          <p:cNvPr id="6" name="圓角矩形 5"/>
          <p:cNvSpPr/>
          <p:nvPr/>
        </p:nvSpPr>
        <p:spPr>
          <a:xfrm>
            <a:off x="480642" y="3212976"/>
            <a:ext cx="7358114" cy="1285884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603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941070"/>
            <a:ext cx="8229600" cy="831746"/>
          </a:xfrm>
        </p:spPr>
        <p:txBody>
          <a:bodyPr/>
          <a:lstStyle/>
          <a:p>
            <a:r>
              <a:rPr lang="en-US" altLang="zh-TW" dirty="0">
                <a:ea typeface="標楷體" pitchFamily="65" charset="-120"/>
              </a:rPr>
              <a:t>Memory Management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72816"/>
            <a:ext cx="8507413" cy="4248572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altLang="zh-TW" sz="2400" dirty="0"/>
              <a:t>M</a:t>
            </a:r>
            <a:r>
              <a:rPr lang="en-US" sz="2400" dirty="0"/>
              <a:t>emory transfers </a:t>
            </a:r>
            <a:r>
              <a:rPr lang="en-US" altLang="zh-TW" sz="2400" dirty="0"/>
              <a:t>in both Host and </a:t>
            </a:r>
            <a:r>
              <a:rPr lang="en-US" altLang="zh-TW" sz="2400" dirty="0" err="1"/>
              <a:t>Devcie</a:t>
            </a:r>
            <a:endParaRPr lang="en-US" sz="2400" dirty="0"/>
          </a:p>
          <a:p>
            <a:pPr>
              <a:lnSpc>
                <a:spcPct val="110000"/>
              </a:lnSpc>
            </a:pPr>
            <a:r>
              <a:rPr lang="en-US" sz="2400" dirty="0" err="1">
                <a:latin typeface="Courier New" pitchFamily="49" charset="0"/>
              </a:rPr>
              <a:t>cudaMemcpy</a:t>
            </a:r>
            <a:r>
              <a:rPr lang="en-US" sz="2400" dirty="0">
                <a:latin typeface="Courier New" pitchFamily="49" charset="0"/>
              </a:rPr>
              <a:t>( void* </a:t>
            </a:r>
            <a:r>
              <a:rPr lang="en-US" sz="2400" dirty="0" err="1">
                <a:latin typeface="Courier New" pitchFamily="49" charset="0"/>
              </a:rPr>
              <a:t>dst</a:t>
            </a:r>
            <a:r>
              <a:rPr lang="en-US" sz="2400" dirty="0">
                <a:latin typeface="Courier New" pitchFamily="49" charset="0"/>
              </a:rPr>
              <a:t>, const void* </a:t>
            </a:r>
            <a:r>
              <a:rPr lang="en-US" sz="2400" dirty="0" err="1">
                <a:latin typeface="Courier New" pitchFamily="49" charset="0"/>
              </a:rPr>
              <a:t>src</a:t>
            </a:r>
            <a:r>
              <a:rPr lang="en-US" sz="2400" dirty="0">
                <a:latin typeface="Courier New" pitchFamily="49" charset="0"/>
              </a:rPr>
              <a:t>, </a:t>
            </a:r>
            <a:r>
              <a:rPr lang="en-US" sz="2400" dirty="0" err="1">
                <a:latin typeface="Courier New" pitchFamily="49" charset="0"/>
              </a:rPr>
              <a:t>size_t</a:t>
            </a:r>
            <a:r>
              <a:rPr lang="en-US" sz="2400" dirty="0">
                <a:latin typeface="Courier New" pitchFamily="49" charset="0"/>
              </a:rPr>
              <a:t> count, </a:t>
            </a:r>
            <a:r>
              <a:rPr lang="en-US" sz="2400" dirty="0" err="1">
                <a:latin typeface="Courier New" pitchFamily="49" charset="0"/>
              </a:rPr>
              <a:t>enum</a:t>
            </a:r>
            <a:r>
              <a:rPr lang="en-US" sz="2400" dirty="0">
                <a:latin typeface="Courier New" pitchFamily="49" charset="0"/>
              </a:rPr>
              <a:t> </a:t>
            </a:r>
            <a:r>
              <a:rPr lang="en-US" sz="2400" dirty="0" err="1">
                <a:latin typeface="Courier New" pitchFamily="49" charset="0"/>
              </a:rPr>
              <a:t>cudaMemcpyKind</a:t>
            </a:r>
            <a:r>
              <a:rPr lang="en-US" sz="2400" dirty="0">
                <a:latin typeface="Courier New" pitchFamily="49" charset="0"/>
              </a:rPr>
              <a:t> kind</a:t>
            </a:r>
            <a:r>
              <a:rPr lang="en-US" altLang="zh-TW" sz="2400" dirty="0">
                <a:latin typeface="Courier New" pitchFamily="49" charset="0"/>
              </a:rPr>
              <a:t>)</a:t>
            </a:r>
          </a:p>
          <a:p>
            <a:pPr lvl="1">
              <a:lnSpc>
                <a:spcPct val="110000"/>
              </a:lnSpc>
            </a:pPr>
            <a:r>
              <a:rPr lang="en-US" altLang="zh-TW" sz="2000" dirty="0"/>
              <a:t>Copies </a:t>
            </a:r>
            <a:r>
              <a:rPr lang="en-US" altLang="zh-TW" sz="2000" b="1" dirty="0"/>
              <a:t>count</a:t>
            </a:r>
            <a:r>
              <a:rPr lang="en-US" altLang="zh-TW" sz="2000" dirty="0"/>
              <a:t> bytes from the memory area </a:t>
            </a:r>
            <a:r>
              <a:rPr lang="en-US" altLang="zh-TW" sz="2000" dirty="0">
                <a:solidFill>
                  <a:srgbClr val="FF0066"/>
                </a:solidFill>
              </a:rPr>
              <a:t>pointed</a:t>
            </a:r>
            <a:r>
              <a:rPr lang="en-US" altLang="zh-TW" sz="2000" dirty="0"/>
              <a:t> to by </a:t>
            </a:r>
            <a:r>
              <a:rPr lang="en-US" altLang="zh-TW" sz="2000" b="1" dirty="0" err="1"/>
              <a:t>src</a:t>
            </a:r>
            <a:r>
              <a:rPr lang="en-US" altLang="zh-TW" sz="2000" dirty="0"/>
              <a:t> to the memory area </a:t>
            </a:r>
            <a:r>
              <a:rPr lang="en-US" altLang="zh-TW" sz="2000" dirty="0">
                <a:solidFill>
                  <a:srgbClr val="FF0066"/>
                </a:solidFill>
              </a:rPr>
              <a:t>pointed</a:t>
            </a:r>
            <a:r>
              <a:rPr lang="en-US" altLang="zh-TW" sz="2000" dirty="0"/>
              <a:t> to by </a:t>
            </a:r>
            <a:r>
              <a:rPr lang="en-US" altLang="zh-TW" sz="2000" b="1" dirty="0" err="1"/>
              <a:t>dst</a:t>
            </a:r>
            <a:r>
              <a:rPr lang="en-US" altLang="zh-TW" sz="2000" dirty="0"/>
              <a:t>,</a:t>
            </a:r>
          </a:p>
          <a:p>
            <a:pPr lvl="1">
              <a:lnSpc>
                <a:spcPct val="110000"/>
              </a:lnSpc>
            </a:pPr>
            <a:r>
              <a:rPr lang="en-US" altLang="zh-TW" sz="2000" dirty="0"/>
              <a:t>where kind is one of </a:t>
            </a:r>
            <a:r>
              <a:rPr lang="en-US" altLang="zh-TW" sz="2000" b="1" dirty="0" err="1"/>
              <a:t>cudaMemcpyHostToHost</a:t>
            </a:r>
            <a:r>
              <a:rPr lang="en-US" altLang="zh-TW" sz="2000" b="1" dirty="0"/>
              <a:t>, </a:t>
            </a:r>
            <a:r>
              <a:rPr lang="en-US" altLang="zh-TW" sz="2000" b="1" dirty="0" err="1"/>
              <a:t>cudaMemcpyHostToDevice</a:t>
            </a:r>
            <a:r>
              <a:rPr lang="en-US" altLang="zh-TW" sz="2000" b="1" dirty="0"/>
              <a:t>, </a:t>
            </a:r>
            <a:r>
              <a:rPr lang="en-US" altLang="zh-TW" sz="2000" b="1" dirty="0" err="1"/>
              <a:t>cudaMemcpyDeviceToHost</a:t>
            </a:r>
            <a:r>
              <a:rPr lang="en-US" altLang="zh-TW" sz="2000" b="1" dirty="0"/>
              <a:t>, or </a:t>
            </a:r>
            <a:r>
              <a:rPr lang="en-US" altLang="zh-TW" sz="2000" b="1" dirty="0" err="1"/>
              <a:t>cudaMemcpyDeviceToDevice</a:t>
            </a:r>
            <a:r>
              <a:rPr lang="en-US" altLang="zh-TW" sz="2000" b="1" dirty="0"/>
              <a:t> </a:t>
            </a:r>
            <a:r>
              <a:rPr lang="en-US" altLang="zh-TW" sz="2000" dirty="0"/>
              <a:t>specifies the direction of the copy</a:t>
            </a:r>
            <a:endParaRPr lang="en-US" altLang="zh-TW" sz="2000" b="1" dirty="0"/>
          </a:p>
          <a:p>
            <a:pPr lvl="1">
              <a:lnSpc>
                <a:spcPct val="110000"/>
              </a:lnSpc>
            </a:pPr>
            <a:r>
              <a:rPr lang="en-US" altLang="zh-TW" sz="2000" dirty="0"/>
              <a:t>The memory areas may not overlap</a:t>
            </a:r>
          </a:p>
          <a:p>
            <a:pPr lvl="1">
              <a:lnSpc>
                <a:spcPct val="110000"/>
              </a:lnSpc>
            </a:pPr>
            <a:r>
              <a:rPr lang="en-US" altLang="zh-TW" sz="2000" dirty="0"/>
              <a:t>Calling </a:t>
            </a:r>
            <a:r>
              <a:rPr lang="en-US" altLang="zh-TW" sz="2000" dirty="0" err="1"/>
              <a:t>cudaMemcpy</a:t>
            </a:r>
            <a:r>
              <a:rPr lang="en-US" altLang="zh-TW" sz="2000" dirty="0"/>
              <a:t>() with </a:t>
            </a:r>
            <a:r>
              <a:rPr lang="en-US" altLang="zh-TW" sz="2000" dirty="0" err="1"/>
              <a:t>dst</a:t>
            </a:r>
            <a:r>
              <a:rPr lang="en-US" altLang="zh-TW" sz="2000" dirty="0"/>
              <a:t> and </a:t>
            </a:r>
            <a:r>
              <a:rPr lang="en-US" altLang="zh-TW" sz="2000" dirty="0" err="1"/>
              <a:t>src</a:t>
            </a:r>
            <a:r>
              <a:rPr lang="en-US" altLang="zh-TW" sz="2000" dirty="0"/>
              <a:t> pointers that do not match the direction of the copy results in an undefined behavior.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304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295777" y="982980"/>
            <a:ext cx="8352928" cy="642942"/>
          </a:xfrm>
        </p:spPr>
        <p:txBody>
          <a:bodyPr/>
          <a:lstStyle/>
          <a:p>
            <a:r>
              <a:rPr lang="en-US" altLang="zh-TW" dirty="0">
                <a:ea typeface="標楷體" pitchFamily="65" charset="-120"/>
              </a:rPr>
              <a:t>Memory Management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72816"/>
            <a:ext cx="8507413" cy="424857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altLang="zh-TW" sz="2800" dirty="0"/>
              <a:t>Pointer : </a:t>
            </a:r>
            <a:r>
              <a:rPr lang="en-US" altLang="zh-TW" sz="2800" dirty="0" err="1">
                <a:latin typeface="Courier New" pitchFamily="49" charset="0"/>
              </a:rPr>
              <a:t>dst,src</a:t>
            </a:r>
            <a:endParaRPr lang="en-US" altLang="zh-TW" sz="2800" dirty="0">
              <a:latin typeface="Courier New" pitchFamily="49" charset="0"/>
            </a:endParaRPr>
          </a:p>
          <a:p>
            <a:pPr>
              <a:lnSpc>
                <a:spcPct val="110000"/>
              </a:lnSpc>
            </a:pPr>
            <a:r>
              <a:rPr lang="en-US" altLang="zh-TW" sz="2800" dirty="0"/>
              <a:t>Integer : </a:t>
            </a:r>
            <a:r>
              <a:rPr lang="en-US" altLang="zh-TW" sz="2800" dirty="0">
                <a:latin typeface="Courier New" pitchFamily="49" charset="0"/>
              </a:rPr>
              <a:t>count</a:t>
            </a:r>
          </a:p>
          <a:p>
            <a:pPr>
              <a:lnSpc>
                <a:spcPct val="110000"/>
              </a:lnSpc>
            </a:pPr>
            <a:r>
              <a:rPr lang="en-US" altLang="zh-TW" sz="2800" dirty="0"/>
              <a:t>M</a:t>
            </a:r>
            <a:r>
              <a:rPr lang="en-US" sz="2800" dirty="0"/>
              <a:t>emory transfers </a:t>
            </a:r>
            <a:r>
              <a:rPr lang="en-US" altLang="zh-TW" sz="2800" dirty="0"/>
              <a:t>from Device(</a:t>
            </a:r>
            <a:r>
              <a:rPr lang="en-US" altLang="zh-TW" sz="2800" dirty="0" err="1"/>
              <a:t>dst</a:t>
            </a:r>
            <a:r>
              <a:rPr lang="en-US" altLang="zh-TW" sz="2800" dirty="0"/>
              <a:t>) to Host(</a:t>
            </a:r>
            <a:r>
              <a:rPr lang="en-US" altLang="zh-TW" sz="2800" dirty="0" err="1"/>
              <a:t>src</a:t>
            </a:r>
            <a:r>
              <a:rPr lang="en-US" altLang="zh-TW" sz="2800" dirty="0"/>
              <a:t>)</a:t>
            </a:r>
            <a:endParaRPr lang="en-US" sz="2800" dirty="0"/>
          </a:p>
          <a:p>
            <a:pPr lvl="1">
              <a:lnSpc>
                <a:spcPct val="110000"/>
              </a:lnSpc>
            </a:pPr>
            <a:r>
              <a:rPr lang="en-US" altLang="zh-TW" sz="2000" dirty="0"/>
              <a:t>E.g. </a:t>
            </a:r>
            <a:br>
              <a:rPr lang="en-US" altLang="zh-TW" sz="2000" dirty="0"/>
            </a:br>
            <a:r>
              <a:rPr lang="en-US" sz="2000" dirty="0" err="1"/>
              <a:t>cudaMemcpy</a:t>
            </a:r>
            <a:r>
              <a:rPr lang="en-US" sz="2000" dirty="0"/>
              <a:t>(</a:t>
            </a:r>
            <a:r>
              <a:rPr lang="en-US" sz="2000" dirty="0" err="1"/>
              <a:t>dst</a:t>
            </a:r>
            <a:r>
              <a:rPr lang="en-US" sz="2000" dirty="0"/>
              <a:t>, </a:t>
            </a:r>
            <a:r>
              <a:rPr lang="en-US" sz="2000" dirty="0" err="1"/>
              <a:t>src</a:t>
            </a:r>
            <a:r>
              <a:rPr lang="en-US" sz="2000" dirty="0"/>
              <a:t>, count, </a:t>
            </a:r>
            <a:r>
              <a:rPr lang="en-US" altLang="zh-TW" sz="2000" dirty="0" err="1"/>
              <a:t>cudaMemcpyDeviceToHost</a:t>
            </a:r>
            <a:r>
              <a:rPr lang="en-US" altLang="zh-TW" sz="2000" dirty="0"/>
              <a:t>)</a:t>
            </a:r>
            <a:br>
              <a:rPr lang="en-US" altLang="zh-TW" sz="2000" dirty="0"/>
            </a:br>
            <a:endParaRPr lang="en-US" altLang="zh-TW" sz="2000" dirty="0"/>
          </a:p>
          <a:p>
            <a:pPr>
              <a:lnSpc>
                <a:spcPct val="110000"/>
              </a:lnSpc>
            </a:pPr>
            <a:r>
              <a:rPr lang="en-US" altLang="zh-TW" sz="2800" dirty="0"/>
              <a:t>M</a:t>
            </a:r>
            <a:r>
              <a:rPr lang="en-US" sz="2800" dirty="0"/>
              <a:t>emory transfers </a:t>
            </a:r>
            <a:r>
              <a:rPr lang="en-US" altLang="zh-TW" sz="2800" dirty="0"/>
              <a:t>from Host(</a:t>
            </a:r>
            <a:r>
              <a:rPr lang="en-US" altLang="zh-TW" sz="2800" dirty="0" err="1"/>
              <a:t>src</a:t>
            </a:r>
            <a:r>
              <a:rPr lang="en-US" altLang="zh-TW" sz="2800" dirty="0"/>
              <a:t>) to Device(</a:t>
            </a:r>
            <a:r>
              <a:rPr lang="en-US" altLang="zh-TW" sz="2800" dirty="0" err="1"/>
              <a:t>dst</a:t>
            </a:r>
            <a:r>
              <a:rPr lang="en-US" altLang="zh-TW" sz="2800" dirty="0"/>
              <a:t>)</a:t>
            </a:r>
          </a:p>
          <a:p>
            <a:pPr lvl="1">
              <a:lnSpc>
                <a:spcPct val="110000"/>
              </a:lnSpc>
            </a:pPr>
            <a:r>
              <a:rPr lang="en-US" altLang="zh-TW" sz="2000" dirty="0"/>
              <a:t>E.g. </a:t>
            </a:r>
            <a:br>
              <a:rPr lang="en-US" altLang="zh-TW" sz="2000" dirty="0"/>
            </a:br>
            <a:r>
              <a:rPr lang="en-US" sz="2000" dirty="0" err="1"/>
              <a:t>cudaMemcpy</a:t>
            </a:r>
            <a:r>
              <a:rPr lang="en-US" sz="2000" dirty="0"/>
              <a:t>(</a:t>
            </a:r>
            <a:r>
              <a:rPr lang="en-US" sz="2000" dirty="0" err="1"/>
              <a:t>dst</a:t>
            </a:r>
            <a:r>
              <a:rPr lang="en-US" sz="2000" dirty="0"/>
              <a:t>, </a:t>
            </a:r>
            <a:r>
              <a:rPr lang="en-US" sz="2000" dirty="0" err="1"/>
              <a:t>src</a:t>
            </a:r>
            <a:r>
              <a:rPr lang="en-US" sz="2000" dirty="0"/>
              <a:t>, count, </a:t>
            </a:r>
            <a:r>
              <a:rPr lang="en-US" altLang="zh-TW" sz="2000" dirty="0" err="1"/>
              <a:t>cudaMemcpyHostToDevice</a:t>
            </a:r>
            <a:r>
              <a:rPr lang="en-US" altLang="zh-TW" sz="2000" dirty="0"/>
              <a:t>)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933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+mj-lt"/>
              </a:rPr>
              <a:t>Memory copy</a:t>
            </a:r>
            <a:endParaRPr lang="zh-TW" altLang="en-US" dirty="0">
              <a:latin typeface="+mj-lt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35145" r="37576" b="23816"/>
          <a:stretch>
            <a:fillRect/>
          </a:stretch>
        </p:blipFill>
        <p:spPr bwMode="auto">
          <a:xfrm>
            <a:off x="0" y="1785926"/>
            <a:ext cx="9083968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字方塊 4"/>
          <p:cNvSpPr txBox="1"/>
          <p:nvPr/>
        </p:nvSpPr>
        <p:spPr>
          <a:xfrm>
            <a:off x="4214810" y="2000240"/>
            <a:ext cx="385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Host to Device</a:t>
            </a:r>
            <a:endParaRPr lang="zh-TW" altLang="en-US" dirty="0"/>
          </a:p>
        </p:txBody>
      </p:sp>
      <p:cxnSp>
        <p:nvCxnSpPr>
          <p:cNvPr id="7" name="直線單箭頭接點 6"/>
          <p:cNvCxnSpPr/>
          <p:nvPr/>
        </p:nvCxnSpPr>
        <p:spPr>
          <a:xfrm rot="5400000">
            <a:off x="3857620" y="2143116"/>
            <a:ext cx="28575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3643306" y="4286256"/>
            <a:ext cx="335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Device to Host</a:t>
            </a:r>
            <a:endParaRPr lang="zh-TW" altLang="en-US" dirty="0"/>
          </a:p>
        </p:txBody>
      </p:sp>
      <p:cxnSp>
        <p:nvCxnSpPr>
          <p:cNvPr id="10" name="直線單箭頭接點 9"/>
          <p:cNvCxnSpPr/>
          <p:nvPr/>
        </p:nvCxnSpPr>
        <p:spPr>
          <a:xfrm rot="5400000" flipH="1" flipV="1">
            <a:off x="3317112" y="4450682"/>
            <a:ext cx="28575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844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13329" y="971550"/>
            <a:ext cx="8352928" cy="642942"/>
          </a:xfrm>
        </p:spPr>
        <p:txBody>
          <a:bodyPr>
            <a:normAutofit fontScale="90000"/>
          </a:bodyPr>
          <a:lstStyle/>
          <a:p>
            <a:r>
              <a:rPr lang="en-US" altLang="zh-TW" sz="4000" dirty="0" smtClean="0">
                <a:latin typeface="+mj-lt"/>
              </a:rPr>
              <a:t>Device component</a:t>
            </a:r>
            <a:endParaRPr lang="en-US" altLang="zh-TW" sz="4000" dirty="0">
              <a:latin typeface="+mj-lt"/>
              <a:ea typeface="標楷體" pitchFamily="65" charset="-12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428596" y="1700808"/>
            <a:ext cx="8229600" cy="4228522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Extensions to C</a:t>
            </a:r>
            <a:endParaRPr lang="en-US" altLang="zh-TW" dirty="0"/>
          </a:p>
          <a:p>
            <a:pPr lvl="1">
              <a:lnSpc>
                <a:spcPct val="120000"/>
              </a:lnSpc>
            </a:pPr>
            <a:r>
              <a:rPr lang="en-US" dirty="0"/>
              <a:t>4 extensions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Function type qualifiers</a:t>
            </a:r>
            <a:endParaRPr lang="en-US" altLang="zh-TW" dirty="0"/>
          </a:p>
          <a:p>
            <a:pPr lvl="3">
              <a:lnSpc>
                <a:spcPct val="120000"/>
              </a:lnSpc>
            </a:pPr>
            <a:r>
              <a:rPr lang="en-US" altLang="zh-TW" b="1" dirty="0"/>
              <a:t>__global</a:t>
            </a:r>
            <a:r>
              <a:rPr lang="en-US" altLang="zh-TW" b="1" dirty="0" smtClean="0"/>
              <a:t>__</a:t>
            </a:r>
            <a:r>
              <a:rPr lang="zh-TW" altLang="en-US" b="1" dirty="0" smtClean="0"/>
              <a:t> </a:t>
            </a:r>
            <a:r>
              <a:rPr lang="en-US" altLang="zh-TW" b="1" dirty="0" smtClean="0"/>
              <a:t>void </a:t>
            </a:r>
            <a:r>
              <a:rPr lang="en-US" altLang="zh-TW" b="1" dirty="0"/>
              <a:t>, __device__ , __host__</a:t>
            </a:r>
            <a:endParaRPr lang="en-US" b="1" dirty="0"/>
          </a:p>
          <a:p>
            <a:pPr lvl="2">
              <a:lnSpc>
                <a:spcPct val="120000"/>
              </a:lnSpc>
            </a:pPr>
            <a:r>
              <a:rPr lang="en-US" dirty="0"/>
              <a:t>Variable type qualifiers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Kernel calling directive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5 built-in variables</a:t>
            </a:r>
            <a:endParaRPr lang="en-US" altLang="zh-TW" dirty="0"/>
          </a:p>
          <a:p>
            <a:pPr lvl="1">
              <a:lnSpc>
                <a:spcPct val="120000"/>
              </a:lnSpc>
            </a:pPr>
            <a:r>
              <a:rPr lang="en-US" altLang="zh-TW" dirty="0">
                <a:solidFill>
                  <a:srgbClr val="FF0066"/>
                </a:solidFill>
              </a:rPr>
              <a:t>Don’t suppose recursion in kernel function</a:t>
            </a:r>
            <a:r>
              <a:rPr lang="en-US" altLang="zh-TW" dirty="0"/>
              <a:t> ( __device__ , __global__ </a:t>
            </a:r>
            <a:r>
              <a:rPr lang="en-US" altLang="zh-TW" dirty="0" smtClean="0"/>
              <a:t>)</a:t>
            </a:r>
            <a:endParaRPr lang="en-US" altLang="zh-TW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229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05297" y="999014"/>
            <a:ext cx="8352928" cy="642942"/>
          </a:xfrm>
        </p:spPr>
        <p:txBody>
          <a:bodyPr>
            <a:normAutofit/>
          </a:bodyPr>
          <a:lstStyle/>
          <a:p>
            <a:pPr lvl="2" algn="l" rtl="0">
              <a:spcBef>
                <a:spcPct val="0"/>
              </a:spcBef>
            </a:pPr>
            <a:r>
              <a:rPr lang="en-US" altLang="zh-TW" sz="3200" b="1" dirty="0" smtClean="0">
                <a:latin typeface="+mj-lt"/>
              </a:rPr>
              <a:t>Function type qualifiers</a:t>
            </a:r>
            <a:endParaRPr lang="zh-TW" altLang="en-US" sz="3200" b="1" dirty="0">
              <a:latin typeface="+mj-lt"/>
            </a:endParaRP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428625" y="1700808"/>
            <a:ext cx="8229600" cy="4519440"/>
          </a:xfrm>
        </p:spPr>
        <p:txBody>
          <a:bodyPr>
            <a:normAutofit fontScale="85000" lnSpcReduction="20000"/>
          </a:bodyPr>
          <a:lstStyle/>
          <a:p>
            <a:r>
              <a:rPr lang="en-US" altLang="zh-TW" dirty="0" smtClean="0"/>
              <a:t>__global__</a:t>
            </a:r>
            <a:r>
              <a:rPr lang="zh-TW" altLang="en-US" dirty="0" smtClean="0"/>
              <a:t> </a:t>
            </a:r>
            <a:r>
              <a:rPr lang="en-US" altLang="zh-TW" dirty="0" smtClean="0"/>
              <a:t>void</a:t>
            </a:r>
          </a:p>
          <a:p>
            <a:endParaRPr lang="en-US" altLang="zh-TW" b="1" dirty="0" smtClean="0"/>
          </a:p>
          <a:p>
            <a:endParaRPr lang="en-US" altLang="zh-TW" b="1" dirty="0" smtClean="0"/>
          </a:p>
          <a:p>
            <a:endParaRPr lang="en-US" altLang="zh-TW" b="1" dirty="0" smtClean="0"/>
          </a:p>
          <a:p>
            <a:endParaRPr lang="en-US" altLang="zh-TW" b="1" dirty="0" smtClean="0"/>
          </a:p>
          <a:p>
            <a:r>
              <a:rPr lang="en-US" altLang="zh-TW" dirty="0" smtClean="0"/>
              <a:t>__device__</a:t>
            </a:r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__host__</a:t>
            </a:r>
            <a:endParaRPr lang="zh-TW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t="51465" r="54941" b="33886"/>
          <a:stretch>
            <a:fillRect/>
          </a:stretch>
        </p:blipFill>
        <p:spPr bwMode="auto">
          <a:xfrm>
            <a:off x="1015034" y="4137146"/>
            <a:ext cx="6500858" cy="118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 t="50000" r="51647" b="33887"/>
          <a:stretch>
            <a:fillRect/>
          </a:stretch>
        </p:blipFill>
        <p:spPr bwMode="auto">
          <a:xfrm>
            <a:off x="1015033" y="2208320"/>
            <a:ext cx="6100617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/>
          <p:nvPr/>
        </p:nvSpPr>
        <p:spPr>
          <a:xfrm>
            <a:off x="6804247" y="2208320"/>
            <a:ext cx="1853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/>
              <a:t>: GPU Kernel</a:t>
            </a:r>
            <a:endParaRPr lang="zh-TW" altLang="en-US" sz="24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7566167" y="4315759"/>
            <a:ext cx="1378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/>
              <a:t>: GPU Function</a:t>
            </a:r>
            <a:endParaRPr lang="zh-TW" altLang="en-US" sz="2400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475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MPI (Message Passing Interface)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500034" y="1916832"/>
            <a:ext cx="8153400" cy="4536504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altLang="zh-TW" dirty="0"/>
              <a:t>A</a:t>
            </a:r>
            <a:r>
              <a:rPr lang="en-US" altLang="zh-TW" dirty="0" smtClean="0"/>
              <a:t>n </a:t>
            </a:r>
            <a:r>
              <a:rPr lang="en-US" altLang="zh-TW" dirty="0"/>
              <a:t>API specification that </a:t>
            </a:r>
            <a:r>
              <a:rPr lang="en-US" altLang="zh-TW" dirty="0" smtClean="0"/>
              <a:t>allows processes </a:t>
            </a:r>
            <a:r>
              <a:rPr lang="en-US" altLang="zh-TW" dirty="0"/>
              <a:t>to communicate </a:t>
            </a:r>
            <a:r>
              <a:rPr lang="en-US" altLang="zh-TW" dirty="0" smtClean="0"/>
              <a:t>with one </a:t>
            </a:r>
            <a:r>
              <a:rPr lang="en-US" altLang="zh-TW" dirty="0"/>
              <a:t>another by sending and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receiving </a:t>
            </a:r>
            <a:r>
              <a:rPr lang="en-US" altLang="zh-TW" dirty="0"/>
              <a:t>messages</a:t>
            </a:r>
            <a:r>
              <a:rPr lang="en-US" altLang="zh-TW" dirty="0" smtClean="0"/>
              <a:t>.</a:t>
            </a:r>
          </a:p>
          <a:p>
            <a:pPr>
              <a:spcBef>
                <a:spcPts val="1800"/>
              </a:spcBef>
            </a:pPr>
            <a:r>
              <a:rPr lang="en-US" altLang="zh-TW" dirty="0" smtClean="0"/>
              <a:t>A MPI parallel </a:t>
            </a:r>
            <a:r>
              <a:rPr lang="en-US" altLang="zh-TW" dirty="0"/>
              <a:t>program </a:t>
            </a:r>
            <a:r>
              <a:rPr lang="en-US" altLang="zh-TW" dirty="0" smtClean="0"/>
              <a:t>is running</a:t>
            </a:r>
            <a:br>
              <a:rPr lang="en-US" altLang="zh-TW" dirty="0" smtClean="0"/>
            </a:br>
            <a:r>
              <a:rPr lang="en-US" altLang="zh-TW" dirty="0" smtClean="0"/>
              <a:t> </a:t>
            </a:r>
            <a:r>
              <a:rPr lang="en-US" altLang="zh-TW" dirty="0"/>
              <a:t>on a </a:t>
            </a:r>
            <a:r>
              <a:rPr lang="en-US" altLang="zh-TW" b="1" dirty="0"/>
              <a:t>distributed memory </a:t>
            </a:r>
            <a:r>
              <a:rPr lang="en-US" altLang="zh-TW" b="1" dirty="0" smtClean="0"/>
              <a:t>system</a:t>
            </a:r>
            <a:r>
              <a:rPr lang="en-US" altLang="zh-TW" dirty="0" smtClean="0"/>
              <a:t>.</a:t>
            </a:r>
          </a:p>
          <a:p>
            <a:pPr>
              <a:spcBef>
                <a:spcPts val="1800"/>
              </a:spcBef>
            </a:pPr>
            <a:r>
              <a:rPr lang="en-US" altLang="zh-TW" dirty="0"/>
              <a:t>The principal MPI–1 model has no shared memory concept, and MPI–2 has only a limited distributed shared memory </a:t>
            </a:r>
            <a:r>
              <a:rPr lang="en-US" altLang="zh-TW" dirty="0" smtClean="0"/>
              <a:t>concept.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924944"/>
            <a:ext cx="1952155" cy="1626796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768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5297" y="971550"/>
            <a:ext cx="8352928" cy="642942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Variable type qualifiers</a:t>
            </a:r>
            <a:endParaRPr lang="en-US" altLang="zh-TW" dirty="0">
              <a:latin typeface="+mj-lt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428625" y="1916832"/>
            <a:ext cx="8229600" cy="350046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Courier New" pitchFamily="49" charset="0"/>
              </a:rPr>
              <a:t>__device__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Resides in global memory</a:t>
            </a:r>
          </a:p>
          <a:p>
            <a:pPr lvl="2">
              <a:lnSpc>
                <a:spcPct val="150000"/>
              </a:lnSpc>
            </a:pPr>
            <a:r>
              <a:rPr lang="en-US" dirty="0"/>
              <a:t>Lifetime of the application</a:t>
            </a:r>
          </a:p>
          <a:p>
            <a:pPr lvl="2">
              <a:lnSpc>
                <a:spcPct val="150000"/>
              </a:lnSpc>
            </a:pPr>
            <a:r>
              <a:rPr lang="en-US" dirty="0"/>
              <a:t>Accessible from</a:t>
            </a:r>
          </a:p>
          <a:p>
            <a:pPr lvl="3">
              <a:lnSpc>
                <a:spcPct val="150000"/>
              </a:lnSpc>
            </a:pPr>
            <a:r>
              <a:rPr lang="en-US" dirty="0"/>
              <a:t>All threads in the </a:t>
            </a:r>
            <a:r>
              <a:rPr lang="en-US" dirty="0" smtClean="0"/>
              <a:t>grid</a:t>
            </a:r>
            <a:endParaRPr lang="en-US" dirty="0"/>
          </a:p>
          <a:p>
            <a:pPr lvl="1">
              <a:lnSpc>
                <a:spcPct val="150000"/>
              </a:lnSpc>
            </a:pPr>
            <a:r>
              <a:rPr lang="en-US" dirty="0"/>
              <a:t>Can be used with </a:t>
            </a:r>
            <a:r>
              <a:rPr lang="en-US" dirty="0">
                <a:latin typeface="Courier New" pitchFamily="49" charset="0"/>
              </a:rPr>
              <a:t>__constant</a:t>
            </a:r>
            <a:r>
              <a:rPr lang="en-US" dirty="0" smtClean="0">
                <a:latin typeface="Courier New" pitchFamily="49" charset="0"/>
              </a:rPr>
              <a:t>__</a:t>
            </a:r>
            <a:endParaRPr lang="en-US" altLang="zh-TW" dirty="0">
              <a:latin typeface="Courier New" pitchFamily="49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52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Variable</a:t>
            </a:r>
            <a:r>
              <a:rPr lang="en-US" dirty="0"/>
              <a:t> type qualifiers</a:t>
            </a:r>
            <a:endParaRPr lang="en-US" altLang="zh-TW" dirty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ourier New" pitchFamily="49" charset="0"/>
              </a:rPr>
              <a:t>__constant__</a:t>
            </a:r>
          </a:p>
          <a:p>
            <a:pPr lvl="1"/>
            <a:r>
              <a:rPr lang="en-US" dirty="0"/>
              <a:t>Resides in constant memory</a:t>
            </a:r>
          </a:p>
          <a:p>
            <a:pPr lvl="2"/>
            <a:r>
              <a:rPr lang="en-US" dirty="0"/>
              <a:t>Lifetime of the application</a:t>
            </a:r>
          </a:p>
          <a:p>
            <a:pPr lvl="2"/>
            <a:r>
              <a:rPr lang="en-US" dirty="0"/>
              <a:t>Accessible from</a:t>
            </a:r>
          </a:p>
          <a:p>
            <a:pPr lvl="3"/>
            <a:r>
              <a:rPr lang="en-US" dirty="0"/>
              <a:t>All threads in the grid</a:t>
            </a:r>
          </a:p>
          <a:p>
            <a:pPr lvl="3"/>
            <a:r>
              <a:rPr lang="en-US" dirty="0"/>
              <a:t>Host</a:t>
            </a:r>
          </a:p>
          <a:p>
            <a:pPr lvl="1"/>
            <a:r>
              <a:rPr lang="en-US" dirty="0"/>
              <a:t>Can be used with </a:t>
            </a:r>
            <a:r>
              <a:rPr lang="en-US" dirty="0">
                <a:latin typeface="Courier New" pitchFamily="49" charset="0"/>
              </a:rPr>
              <a:t>__device__</a:t>
            </a:r>
          </a:p>
          <a:p>
            <a:endParaRPr lang="en-US" altLang="zh-TW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 t="53462" r="50000" b="35352"/>
          <a:stretch>
            <a:fillRect/>
          </a:stretch>
        </p:blipFill>
        <p:spPr bwMode="auto">
          <a:xfrm>
            <a:off x="599894" y="5085184"/>
            <a:ext cx="795125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21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Variable type qualifiers</a:t>
            </a:r>
            <a:endParaRPr lang="en-US" altLang="zh-TW" dirty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439281" y="1772816"/>
            <a:ext cx="8229600" cy="454342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Courier New" pitchFamily="49" charset="0"/>
              </a:rPr>
              <a:t>__shared__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Resides in shared memory</a:t>
            </a:r>
          </a:p>
          <a:p>
            <a:pPr lvl="2">
              <a:lnSpc>
                <a:spcPct val="150000"/>
              </a:lnSpc>
            </a:pPr>
            <a:r>
              <a:rPr lang="en-US" dirty="0"/>
              <a:t>Lifetime of the block</a:t>
            </a:r>
          </a:p>
          <a:p>
            <a:pPr lvl="2">
              <a:lnSpc>
                <a:spcPct val="150000"/>
              </a:lnSpc>
            </a:pPr>
            <a:r>
              <a:rPr lang="en-US" dirty="0"/>
              <a:t>Accessible from</a:t>
            </a:r>
          </a:p>
          <a:p>
            <a:pPr lvl="3">
              <a:lnSpc>
                <a:spcPct val="150000"/>
              </a:lnSpc>
            </a:pPr>
            <a:r>
              <a:rPr lang="en-US" dirty="0"/>
              <a:t>All threads in the block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Can be used with </a:t>
            </a:r>
            <a:r>
              <a:rPr lang="en-US" dirty="0">
                <a:latin typeface="Courier New" pitchFamily="49" charset="0"/>
              </a:rPr>
              <a:t>__device__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Values assigned to</a:t>
            </a:r>
            <a:r>
              <a:rPr lang="en-US" dirty="0">
                <a:latin typeface="Courier New" pitchFamily="49" charset="0"/>
              </a:rPr>
              <a:t> __shared__</a:t>
            </a:r>
            <a:r>
              <a:rPr lang="en-US" dirty="0">
                <a:latin typeface="Tahome" charset="0"/>
              </a:rPr>
              <a:t> variables are guaranteed to be visible to other threads in the block only after a call to </a:t>
            </a:r>
            <a:r>
              <a:rPr lang="en-US" dirty="0">
                <a:latin typeface="Courier New" pitchFamily="49" charset="0"/>
              </a:rPr>
              <a:t>__</a:t>
            </a:r>
            <a:r>
              <a:rPr lang="en-US" dirty="0" err="1">
                <a:latin typeface="Courier New" pitchFamily="49" charset="0"/>
              </a:rPr>
              <a:t>syncthreads</a:t>
            </a:r>
            <a:r>
              <a:rPr lang="en-US" dirty="0">
                <a:latin typeface="Courier New" pitchFamily="49" charset="0"/>
              </a:rPr>
              <a:t>()</a:t>
            </a:r>
            <a:r>
              <a:rPr lang="ar-SA" dirty="0">
                <a:latin typeface="Courier New" pitchFamily="49" charset="0"/>
                <a:cs typeface="Courier New" pitchFamily="49" charset="0"/>
              </a:rPr>
              <a:t>‏</a:t>
            </a:r>
            <a:endParaRPr lang="en-US" altLang="zh-TW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24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 t="23633" r="36823" b="19238"/>
          <a:stretch>
            <a:fillRect/>
          </a:stretch>
        </p:blipFill>
        <p:spPr bwMode="auto">
          <a:xfrm>
            <a:off x="229560" y="1268760"/>
            <a:ext cx="8711887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/>
          <p:nvPr/>
        </p:nvSpPr>
        <p:spPr>
          <a:xfrm>
            <a:off x="3923928" y="3284984"/>
            <a:ext cx="302433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Shared memory in a block/thread of GPU Kernels</a:t>
            </a:r>
            <a:endParaRPr lang="zh-TW" altLang="en-US" dirty="0"/>
          </a:p>
        </p:txBody>
      </p:sp>
      <p:cxnSp>
        <p:nvCxnSpPr>
          <p:cNvPr id="7" name="直線單箭頭接點 6"/>
          <p:cNvCxnSpPr/>
          <p:nvPr/>
        </p:nvCxnSpPr>
        <p:spPr>
          <a:xfrm flipH="1" flipV="1">
            <a:off x="3938959" y="2996952"/>
            <a:ext cx="576064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/>
          <p:nvPr/>
        </p:nvCxnSpPr>
        <p:spPr>
          <a:xfrm flipH="1">
            <a:off x="2555776" y="3608149"/>
            <a:ext cx="1224136" cy="1088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718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971550"/>
            <a:ext cx="8229600" cy="808040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Variable type qualifiers</a:t>
            </a:r>
            <a:r>
              <a:rPr lang="en-US" altLang="zh-TW" dirty="0">
                <a:latin typeface="+mj-lt"/>
              </a:rPr>
              <a:t> - caveat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357158" y="1916832"/>
            <a:ext cx="8229600" cy="4128354"/>
          </a:xfrm>
        </p:spPr>
        <p:txBody>
          <a:bodyPr>
            <a:normAutofit/>
          </a:bodyPr>
          <a:lstStyle/>
          <a:p>
            <a:r>
              <a:rPr lang="en-US" dirty="0">
                <a:latin typeface="Courier New" pitchFamily="49" charset="0"/>
              </a:rPr>
              <a:t>__constant__</a:t>
            </a:r>
            <a:r>
              <a:rPr lang="en-US" dirty="0"/>
              <a:t> variables are read only from device code</a:t>
            </a:r>
          </a:p>
          <a:p>
            <a:pPr lvl="1"/>
            <a:r>
              <a:rPr lang="en-US" dirty="0"/>
              <a:t>Can be set through host</a:t>
            </a:r>
          </a:p>
          <a:p>
            <a:r>
              <a:rPr lang="en-US" dirty="0">
                <a:latin typeface="Courier New" pitchFamily="49" charset="0"/>
              </a:rPr>
              <a:t>__shared__</a:t>
            </a:r>
            <a:r>
              <a:rPr lang="en-US" dirty="0"/>
              <a:t> variables cannot be initialized on declaration</a:t>
            </a:r>
          </a:p>
          <a:p>
            <a:r>
              <a:rPr lang="en-US" dirty="0"/>
              <a:t>Unqualified variables in device code are created in registers</a:t>
            </a:r>
          </a:p>
          <a:p>
            <a:pPr lvl="1"/>
            <a:r>
              <a:rPr lang="en-US" dirty="0"/>
              <a:t>Large structures may be placed in local memory, </a:t>
            </a:r>
            <a:r>
              <a:rPr lang="en-US" b="1" dirty="0">
                <a:solidFill>
                  <a:srgbClr val="FF0000"/>
                </a:solidFill>
              </a:rPr>
              <a:t>SLOW</a:t>
            </a:r>
            <a:endParaRPr lang="en-US" altLang="zh-TW" dirty="0">
              <a:solidFill>
                <a:srgbClr val="FF0000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588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 calling directive</a:t>
            </a:r>
            <a:endParaRPr lang="en-US" altLang="zh-TW" dirty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2708920"/>
            <a:ext cx="8569325" cy="2016224"/>
          </a:xfrm>
        </p:spPr>
        <p:txBody>
          <a:bodyPr>
            <a:normAutofit fontScale="92500"/>
          </a:bodyPr>
          <a:lstStyle/>
          <a:p>
            <a:r>
              <a:rPr lang="en-US" dirty="0"/>
              <a:t>Must for calls to </a:t>
            </a:r>
            <a:r>
              <a:rPr lang="en-US" b="1" dirty="0">
                <a:latin typeface="Courier New" pitchFamily="49" charset="0"/>
              </a:rPr>
              <a:t>__global__</a:t>
            </a:r>
            <a:r>
              <a:rPr lang="en-US" b="1" dirty="0"/>
              <a:t> </a:t>
            </a:r>
            <a:r>
              <a:rPr lang="en-US" dirty="0"/>
              <a:t>functions</a:t>
            </a:r>
          </a:p>
          <a:p>
            <a:r>
              <a:rPr lang="en-US" dirty="0"/>
              <a:t>Specifies</a:t>
            </a:r>
          </a:p>
          <a:p>
            <a:pPr lvl="1"/>
            <a:r>
              <a:rPr lang="en-US" dirty="0"/>
              <a:t>Number of threads that will execute the function</a:t>
            </a:r>
          </a:p>
          <a:p>
            <a:pPr lvl="1"/>
            <a:r>
              <a:rPr lang="en-US" dirty="0"/>
              <a:t>Amount of shared memory to be allocated per block, </a:t>
            </a:r>
            <a:r>
              <a:rPr lang="en-US" b="1" dirty="0" smtClean="0"/>
              <a:t>optional</a:t>
            </a:r>
            <a:endParaRPr lang="en-US" b="1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 t="40722" r="35999" b="50326"/>
          <a:stretch>
            <a:fillRect/>
          </a:stretch>
        </p:blipFill>
        <p:spPr bwMode="auto">
          <a:xfrm>
            <a:off x="395536" y="1916832"/>
            <a:ext cx="9084266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t="50000" r="51647" b="33887"/>
          <a:stretch>
            <a:fillRect/>
          </a:stretch>
        </p:blipFill>
        <p:spPr bwMode="auto">
          <a:xfrm>
            <a:off x="57854" y="4725144"/>
            <a:ext cx="7625771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84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 </a:t>
            </a:r>
            <a:r>
              <a:rPr lang="en-US" dirty="0" smtClean="0"/>
              <a:t>execution</a:t>
            </a:r>
            <a:endParaRPr lang="en-US" altLang="zh-TW" dirty="0"/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Maximum number of threads is 512 (Fermi : 1024)</a:t>
            </a:r>
            <a:endParaRPr lang="zh-TW" alt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t="47070" r="57543" b="19238"/>
          <a:stretch>
            <a:fillRect/>
          </a:stretch>
        </p:blipFill>
        <p:spPr bwMode="auto">
          <a:xfrm>
            <a:off x="467544" y="2420888"/>
            <a:ext cx="7929619" cy="3537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圓角矩形圖說文字 6"/>
          <p:cNvSpPr/>
          <p:nvPr/>
        </p:nvSpPr>
        <p:spPr>
          <a:xfrm>
            <a:off x="3753693" y="3135268"/>
            <a:ext cx="3429024" cy="714380"/>
          </a:xfrm>
          <a:prstGeom prst="wedgeRoundRectCallout">
            <a:avLst>
              <a:gd name="adj1" fmla="val -55500"/>
              <a:gd name="adj2" fmla="val -81780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2D blocks/ 2D threads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66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899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ea typeface="標楷體" pitchFamily="65" charset="-120"/>
              </a:rPr>
              <a:t>The CUDA API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428596" y="1988840"/>
            <a:ext cx="8229600" cy="3983321"/>
          </a:xfrm>
        </p:spPr>
        <p:txBody>
          <a:bodyPr>
            <a:normAutofit/>
          </a:bodyPr>
          <a:lstStyle/>
          <a:p>
            <a:r>
              <a:rPr lang="en-US" dirty="0"/>
              <a:t>Extensions to C</a:t>
            </a:r>
            <a:endParaRPr lang="en-US" altLang="zh-TW" dirty="0"/>
          </a:p>
          <a:p>
            <a:pPr lvl="1"/>
            <a:r>
              <a:rPr lang="en-US" dirty="0"/>
              <a:t>4 extensions</a:t>
            </a:r>
          </a:p>
          <a:p>
            <a:pPr lvl="2"/>
            <a:r>
              <a:rPr lang="en-US" dirty="0"/>
              <a:t>Function type qualifiers</a:t>
            </a:r>
            <a:endParaRPr lang="en-US" altLang="zh-TW" dirty="0"/>
          </a:p>
          <a:p>
            <a:pPr lvl="3"/>
            <a:r>
              <a:rPr lang="en-US" altLang="zh-TW" dirty="0"/>
              <a:t>__global</a:t>
            </a:r>
            <a:r>
              <a:rPr lang="en-US" altLang="zh-TW" dirty="0" smtClean="0"/>
              <a:t>__ void </a:t>
            </a:r>
            <a:r>
              <a:rPr lang="en-US" altLang="zh-TW" dirty="0"/>
              <a:t>, __device__ , __host__</a:t>
            </a:r>
            <a:endParaRPr lang="en-US" dirty="0"/>
          </a:p>
          <a:p>
            <a:pPr lvl="2"/>
            <a:r>
              <a:rPr lang="en-US" dirty="0"/>
              <a:t>Variable type qualifiers</a:t>
            </a:r>
          </a:p>
          <a:p>
            <a:pPr lvl="2"/>
            <a:r>
              <a:rPr lang="en-US" dirty="0"/>
              <a:t>Kernel calling directive</a:t>
            </a:r>
          </a:p>
          <a:p>
            <a:pPr lvl="2"/>
            <a:r>
              <a:rPr lang="en-US" b="1" dirty="0">
                <a:solidFill>
                  <a:srgbClr val="FF0000"/>
                </a:solidFill>
              </a:rPr>
              <a:t>5 built-in variables</a:t>
            </a:r>
            <a:endParaRPr lang="en-US" altLang="zh-TW" b="1" dirty="0">
              <a:solidFill>
                <a:srgbClr val="FF0000"/>
              </a:solidFill>
            </a:endParaRPr>
          </a:p>
          <a:p>
            <a:pPr lvl="1"/>
            <a:r>
              <a:rPr lang="en-US" altLang="zh-TW" dirty="0"/>
              <a:t>Don’t suppose recursion in kernel function ( __device__ , __global__ </a:t>
            </a:r>
            <a:r>
              <a:rPr lang="en-US" altLang="zh-TW" dirty="0" smtClean="0"/>
              <a:t>)</a:t>
            </a:r>
            <a:endParaRPr lang="en-US" altLang="zh-TW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67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005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 built-in variables</a:t>
            </a:r>
            <a:endParaRPr lang="en-US" altLang="zh-TW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428596" y="1844824"/>
            <a:ext cx="8435975" cy="429882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latin typeface="Courier New" pitchFamily="49" charset="0"/>
              </a:rPr>
              <a:t>gridDim</a:t>
            </a:r>
            <a:endParaRPr lang="en-US" dirty="0">
              <a:latin typeface="Courier New" pitchFamily="49" charset="0"/>
            </a:endParaRPr>
          </a:p>
          <a:p>
            <a:pPr lvl="1">
              <a:lnSpc>
                <a:spcPct val="150000"/>
              </a:lnSpc>
            </a:pPr>
            <a:r>
              <a:rPr lang="en-US" dirty="0"/>
              <a:t>Of type </a:t>
            </a:r>
            <a:r>
              <a:rPr lang="en-US" dirty="0">
                <a:latin typeface="Courier New" pitchFamily="49" charset="0"/>
              </a:rPr>
              <a:t>dim3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Contains grid </a:t>
            </a:r>
            <a:r>
              <a:rPr lang="en-US" dirty="0" smtClean="0"/>
              <a:t>dimensions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Max : </a:t>
            </a:r>
            <a:r>
              <a:rPr lang="en-US" altLang="zh-TW" dirty="0" smtClean="0"/>
              <a:t>65535 x 65535 x 1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 err="1">
                <a:latin typeface="Courier New" pitchFamily="49" charset="0"/>
              </a:rPr>
              <a:t>blockDim</a:t>
            </a:r>
            <a:endParaRPr lang="en-US" dirty="0">
              <a:latin typeface="Courier New" pitchFamily="49" charset="0"/>
            </a:endParaRPr>
          </a:p>
          <a:p>
            <a:pPr lvl="1">
              <a:lnSpc>
                <a:spcPct val="150000"/>
              </a:lnSpc>
            </a:pPr>
            <a:r>
              <a:rPr lang="en-US" dirty="0"/>
              <a:t>Of type </a:t>
            </a:r>
            <a:r>
              <a:rPr lang="en-US" dirty="0">
                <a:latin typeface="Courier New" pitchFamily="49" charset="0"/>
              </a:rPr>
              <a:t>dim3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Contains block </a:t>
            </a:r>
            <a:r>
              <a:rPr lang="en-US" dirty="0" smtClean="0"/>
              <a:t>dimensions</a:t>
            </a:r>
          </a:p>
          <a:p>
            <a:pPr lvl="1">
              <a:lnSpc>
                <a:spcPct val="150000"/>
              </a:lnSpc>
            </a:pPr>
            <a:r>
              <a:rPr lang="en-US" altLang="zh-TW" dirty="0" smtClean="0"/>
              <a:t>Max : 512x512x64</a:t>
            </a:r>
          </a:p>
          <a:p>
            <a:pPr lvl="1">
              <a:lnSpc>
                <a:spcPct val="150000"/>
              </a:lnSpc>
            </a:pPr>
            <a:r>
              <a:rPr lang="en-US" altLang="zh-TW" dirty="0" smtClean="0"/>
              <a:t>Fermi : 1024x1024x64</a:t>
            </a:r>
            <a:endParaRPr lang="en-US" altLang="zh-TW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332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5 built-in variables</a:t>
            </a:r>
            <a:endParaRPr lang="en-US" altLang="zh-TW"/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428596" y="1916832"/>
            <a:ext cx="8229600" cy="436968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Courier New" pitchFamily="49" charset="0"/>
              </a:rPr>
              <a:t>blockIdx</a:t>
            </a:r>
            <a:endParaRPr lang="en-US" sz="2800" dirty="0">
              <a:latin typeface="Courier New" pitchFamily="49" charset="0"/>
            </a:endParaRPr>
          </a:p>
          <a:p>
            <a:pPr lvl="1">
              <a:lnSpc>
                <a:spcPct val="150000"/>
              </a:lnSpc>
            </a:pPr>
            <a:r>
              <a:rPr lang="en-US" sz="2400" dirty="0"/>
              <a:t>Of type </a:t>
            </a:r>
            <a:r>
              <a:rPr lang="en-US" sz="2400" dirty="0">
                <a:latin typeface="Courier New" pitchFamily="49" charset="0"/>
              </a:rPr>
              <a:t>uint3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Contains block index in the grid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Courier New" pitchFamily="49" charset="0"/>
              </a:rPr>
              <a:t>threadIdx</a:t>
            </a:r>
            <a:endParaRPr lang="en-US" sz="2800" dirty="0">
              <a:latin typeface="Courier New" pitchFamily="49" charset="0"/>
            </a:endParaRPr>
          </a:p>
          <a:p>
            <a:pPr lvl="1">
              <a:lnSpc>
                <a:spcPct val="150000"/>
              </a:lnSpc>
            </a:pPr>
            <a:r>
              <a:rPr lang="en-US" sz="2400" dirty="0"/>
              <a:t>Of type </a:t>
            </a:r>
            <a:r>
              <a:rPr lang="en-US" sz="2400" dirty="0">
                <a:latin typeface="Courier New" pitchFamily="49" charset="0"/>
              </a:rPr>
              <a:t>uint3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Contains thread index in the </a:t>
            </a:r>
            <a:r>
              <a:rPr lang="en-US" sz="2400" dirty="0" smtClean="0"/>
              <a:t>block</a:t>
            </a:r>
          </a:p>
          <a:p>
            <a:pPr lvl="1">
              <a:lnSpc>
                <a:spcPct val="150000"/>
              </a:lnSpc>
            </a:pPr>
            <a:r>
              <a:rPr lang="en-US" altLang="zh-TW" sz="2400" dirty="0" smtClean="0"/>
              <a:t>Max : 512,  Fermi : 1024</a:t>
            </a:r>
            <a:endParaRPr lang="en-US" altLang="zh-TW" sz="2400" dirty="0"/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Courier New" pitchFamily="49" charset="0"/>
              </a:rPr>
              <a:t>warpSize</a:t>
            </a:r>
            <a:endParaRPr lang="en-US" sz="2800" dirty="0">
              <a:latin typeface="Courier New" pitchFamily="49" charset="0"/>
            </a:endParaRPr>
          </a:p>
          <a:p>
            <a:pPr lvl="1">
              <a:lnSpc>
                <a:spcPct val="150000"/>
              </a:lnSpc>
            </a:pPr>
            <a:r>
              <a:rPr lang="en-US" sz="2400" dirty="0"/>
              <a:t>Of type </a:t>
            </a:r>
            <a:r>
              <a:rPr lang="en-US" sz="2400" dirty="0" err="1">
                <a:latin typeface="Courier New" pitchFamily="49" charset="0"/>
              </a:rPr>
              <a:t>int</a:t>
            </a:r>
            <a:endParaRPr lang="en-US" sz="2400" dirty="0">
              <a:latin typeface="Courier New" pitchFamily="49" charset="0"/>
            </a:endParaRPr>
          </a:p>
          <a:p>
            <a:pPr lvl="1">
              <a:lnSpc>
                <a:spcPct val="150000"/>
              </a:lnSpc>
            </a:pPr>
            <a:r>
              <a:rPr lang="en-US" sz="2400" dirty="0"/>
              <a:t>Contains #threads in a warp</a:t>
            </a:r>
            <a:endParaRPr lang="en-US" altLang="zh-TW" sz="240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23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OpenMP</a:t>
            </a:r>
            <a:r>
              <a:rPr lang="en-US" altLang="zh-TW" dirty="0" smtClean="0"/>
              <a:t> (</a:t>
            </a:r>
            <a:r>
              <a:rPr lang="en-US" altLang="zh-TW" dirty="0"/>
              <a:t>Open Multi-Processing)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spcBef>
                <a:spcPts val="1800"/>
              </a:spcBef>
            </a:pPr>
            <a:r>
              <a:rPr lang="en-US" altLang="zh-TW" dirty="0" smtClean="0"/>
              <a:t>An </a:t>
            </a:r>
            <a:r>
              <a:rPr lang="en-US" altLang="zh-TW" dirty="0"/>
              <a:t>API </a:t>
            </a:r>
            <a:r>
              <a:rPr lang="en-US" altLang="zh-TW" dirty="0" smtClean="0"/>
              <a:t>that </a:t>
            </a:r>
            <a:r>
              <a:rPr lang="en-US" altLang="zh-TW" dirty="0"/>
              <a:t>supports multi-platform </a:t>
            </a:r>
            <a:r>
              <a:rPr lang="en-US" altLang="zh-TW" b="1" dirty="0"/>
              <a:t>shared memory </a:t>
            </a:r>
            <a:r>
              <a:rPr lang="en-US" altLang="zh-TW" dirty="0"/>
              <a:t>multiprocessing programming in C, C++, and </a:t>
            </a:r>
            <a:r>
              <a:rPr lang="en-US" altLang="zh-TW" dirty="0" smtClean="0"/>
              <a:t>Fortran.</a:t>
            </a:r>
          </a:p>
          <a:p>
            <a:pPr>
              <a:spcBef>
                <a:spcPts val="1800"/>
              </a:spcBef>
            </a:pPr>
            <a:r>
              <a:rPr lang="en-US" altLang="zh-TW" dirty="0" smtClean="0"/>
              <a:t>A hybrid </a:t>
            </a:r>
            <a:r>
              <a:rPr lang="en-US" altLang="zh-TW" dirty="0"/>
              <a:t>model of parallel programming can run on a computer cluster using both </a:t>
            </a:r>
            <a:r>
              <a:rPr lang="en-US" altLang="zh-TW" dirty="0" err="1"/>
              <a:t>OpenMP</a:t>
            </a:r>
            <a:r>
              <a:rPr lang="en-US" altLang="zh-TW" dirty="0"/>
              <a:t> and </a:t>
            </a:r>
            <a:r>
              <a:rPr lang="en-US" altLang="zh-TW" dirty="0" smtClean="0"/>
              <a:t>MPI.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910" y="4509120"/>
            <a:ext cx="1593280" cy="201622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43" y="4675222"/>
            <a:ext cx="1264920" cy="168402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534252"/>
            <a:ext cx="1264920" cy="1965960"/>
          </a:xfrm>
          <a:prstGeom prst="rect">
            <a:avLst/>
          </a:prstGeom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627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 built-in variables</a:t>
            </a:r>
            <a:r>
              <a:rPr lang="en-US" altLang="zh-TW" dirty="0"/>
              <a:t> - caveat 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dirty="0"/>
              <a:t>Cannot have pointers to these variables</a:t>
            </a:r>
          </a:p>
          <a:p>
            <a:pPr>
              <a:lnSpc>
                <a:spcPct val="200000"/>
              </a:lnSpc>
            </a:pPr>
            <a:r>
              <a:rPr lang="en-US" dirty="0"/>
              <a:t>Cannot assign values to these variables</a:t>
            </a:r>
          </a:p>
          <a:p>
            <a:pPr>
              <a:lnSpc>
                <a:spcPct val="200000"/>
              </a:lnSpc>
              <a:buFont typeface="Wingdings" pitchFamily="2" charset="2"/>
              <a:buNone/>
            </a:pPr>
            <a:endParaRPr lang="en-US" altLang="zh-TW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70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829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ea typeface="標楷體" pitchFamily="65" charset="-120"/>
              </a:rPr>
              <a:t>CUDA Runtime component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44824"/>
            <a:ext cx="8229600" cy="4679801"/>
          </a:xfrm>
        </p:spPr>
        <p:txBody>
          <a:bodyPr>
            <a:normAutofit fontScale="92500"/>
          </a:bodyPr>
          <a:lstStyle/>
          <a:p>
            <a:r>
              <a:rPr lang="en-US" sz="3700" dirty="0"/>
              <a:t>Used by both host and device</a:t>
            </a:r>
          </a:p>
          <a:p>
            <a:r>
              <a:rPr lang="en-US" sz="3700" dirty="0"/>
              <a:t>Built-in vector types</a:t>
            </a:r>
          </a:p>
          <a:p>
            <a:pPr lvl="1"/>
            <a:r>
              <a:rPr lang="en-US" sz="2200" dirty="0">
                <a:latin typeface="Courier New" pitchFamily="49" charset="0"/>
              </a:rPr>
              <a:t>char1, uchar1, char2, uchar2, char3, uchar3, char4, uchar4, short1, ushort1, short2, ushort2, short3, ushort3, short4, ushort4, int1, uint1, int2, uint2, int3, uint3, int4, uint4, long1, ulong1, long2, ulong2, long3, ulong3, long4, ulong4, float1, float2, float3, float4, double2</a:t>
            </a:r>
          </a:p>
          <a:p>
            <a:pPr lvl="1"/>
            <a:r>
              <a:rPr lang="en-US" sz="3300" dirty="0"/>
              <a:t>Default constructors</a:t>
            </a:r>
            <a:br>
              <a:rPr lang="en-US" sz="3300" dirty="0"/>
            </a:br>
            <a:r>
              <a:rPr lang="en-US" sz="2200" dirty="0">
                <a:latin typeface="Courier New" pitchFamily="49" charset="0"/>
              </a:rPr>
              <a:t>float </a:t>
            </a:r>
            <a:r>
              <a:rPr lang="en-US" sz="2200" dirty="0" err="1">
                <a:latin typeface="Courier New" pitchFamily="49" charset="0"/>
              </a:rPr>
              <a:t>a,b,c,d</a:t>
            </a:r>
            <a:r>
              <a:rPr lang="en-US" sz="2200" dirty="0">
                <a:latin typeface="Courier New" pitchFamily="49" charset="0"/>
              </a:rPr>
              <a:t>;</a:t>
            </a:r>
            <a:br>
              <a:rPr lang="en-US" sz="2200" dirty="0">
                <a:latin typeface="Courier New" pitchFamily="49" charset="0"/>
              </a:rPr>
            </a:br>
            <a:r>
              <a:rPr lang="en-US" sz="2200" dirty="0">
                <a:latin typeface="Courier New" pitchFamily="49" charset="0"/>
              </a:rPr>
              <a:t>float4 f4 = make_float4 (</a:t>
            </a:r>
            <a:r>
              <a:rPr lang="en-US" sz="2200" dirty="0" err="1">
                <a:latin typeface="Courier New" pitchFamily="49" charset="0"/>
              </a:rPr>
              <a:t>a,b,c,d</a:t>
            </a:r>
            <a:r>
              <a:rPr lang="en-US" sz="2200" dirty="0">
                <a:latin typeface="Courier New" pitchFamily="49" charset="0"/>
              </a:rPr>
              <a:t>);</a:t>
            </a:r>
            <a:br>
              <a:rPr lang="en-US" sz="2200" dirty="0">
                <a:latin typeface="Courier New" pitchFamily="49" charset="0"/>
              </a:rPr>
            </a:br>
            <a:r>
              <a:rPr lang="en-US" sz="2200" dirty="0">
                <a:latin typeface="Courier New" pitchFamily="49" charset="0"/>
              </a:rPr>
              <a:t>// f4.x=a f4.y=b f4.z=c f4.w=d</a:t>
            </a:r>
            <a:endParaRPr lang="en-US" altLang="zh-TW" sz="240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71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673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ea typeface="標楷體" pitchFamily="65" charset="-120"/>
              </a:rPr>
              <a:t>CUDA Runtime component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00808"/>
            <a:ext cx="8507413" cy="4752528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Built-in vector types</a:t>
            </a:r>
          </a:p>
          <a:p>
            <a:pPr lvl="1">
              <a:lnSpc>
                <a:spcPct val="150000"/>
              </a:lnSpc>
            </a:pPr>
            <a:r>
              <a:rPr lang="en-US" sz="2400" dirty="0">
                <a:latin typeface="Courier New" pitchFamily="49" charset="0"/>
              </a:rPr>
              <a:t>dim3</a:t>
            </a:r>
          </a:p>
          <a:p>
            <a:pPr lvl="2">
              <a:lnSpc>
                <a:spcPct val="150000"/>
              </a:lnSpc>
            </a:pPr>
            <a:r>
              <a:rPr lang="en-US" dirty="0"/>
              <a:t>Based on </a:t>
            </a:r>
            <a:r>
              <a:rPr lang="en-US" dirty="0">
                <a:latin typeface="Courier New" pitchFamily="49" charset="0"/>
              </a:rPr>
              <a:t>uint3</a:t>
            </a:r>
          </a:p>
          <a:p>
            <a:pPr lvl="2">
              <a:lnSpc>
                <a:spcPct val="150000"/>
              </a:lnSpc>
            </a:pPr>
            <a:r>
              <a:rPr lang="en-US" dirty="0"/>
              <a:t>Uninitialized values default to 1</a:t>
            </a:r>
          </a:p>
          <a:p>
            <a:pPr>
              <a:lnSpc>
                <a:spcPct val="150000"/>
              </a:lnSpc>
            </a:pPr>
            <a:r>
              <a:rPr lang="en-US" dirty="0"/>
              <a:t>Math functions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Full listing in Appendix B of programming guide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Single and </a:t>
            </a:r>
            <a:r>
              <a:rPr lang="en-US" altLang="zh-TW" dirty="0"/>
              <a:t>D</a:t>
            </a:r>
            <a:r>
              <a:rPr lang="en-US" dirty="0"/>
              <a:t>ouble (</a:t>
            </a:r>
            <a:r>
              <a:rPr lang="en-US" altLang="zh-TW" dirty="0" err="1"/>
              <a:t>sm</a:t>
            </a:r>
            <a:r>
              <a:rPr lang="en-US" dirty="0"/>
              <a:t>&gt;= 1.3) precision floating point functions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72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631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1187624" y="2708920"/>
            <a:ext cx="6984776" cy="1224136"/>
          </a:xfrm>
        </p:spPr>
        <p:txBody>
          <a:bodyPr/>
          <a:lstStyle/>
          <a:p>
            <a:pPr algn="ctr"/>
            <a:r>
              <a:rPr lang="en-US" altLang="zh-TW" dirty="0" smtClean="0">
                <a:ea typeface="標楷體" pitchFamily="65" charset="-120"/>
              </a:rPr>
              <a:t>Compiler &amp; optimization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73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234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956310"/>
            <a:ext cx="8229600" cy="1143000"/>
          </a:xfrm>
        </p:spPr>
        <p:txBody>
          <a:bodyPr/>
          <a:lstStyle/>
          <a:p>
            <a:r>
              <a:rPr lang="en-US" dirty="0">
                <a:latin typeface="+mj-lt"/>
              </a:rPr>
              <a:t>The NVCC </a:t>
            </a:r>
            <a:r>
              <a:rPr lang="en-US" dirty="0" smtClean="0">
                <a:latin typeface="+mj-lt"/>
              </a:rPr>
              <a:t>compiler </a:t>
            </a:r>
            <a:br>
              <a:rPr lang="en-US" dirty="0" smtClean="0">
                <a:latin typeface="+mj-lt"/>
              </a:rPr>
            </a:br>
            <a:r>
              <a:rPr lang="en-US" dirty="0" smtClean="0">
                <a:latin typeface="+mj-lt"/>
              </a:rPr>
              <a:t>(Linux/Windows command mode)</a:t>
            </a:r>
            <a:endParaRPr lang="en-US" altLang="zh-TW" dirty="0">
              <a:latin typeface="+mj-lt"/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988840"/>
            <a:ext cx="8229600" cy="3227250"/>
          </a:xfrm>
        </p:spPr>
        <p:txBody>
          <a:bodyPr>
            <a:normAutofit/>
          </a:bodyPr>
          <a:lstStyle/>
          <a:p>
            <a:r>
              <a:rPr lang="en-US" dirty="0"/>
              <a:t>Separates device code and host code</a:t>
            </a:r>
          </a:p>
          <a:p>
            <a:r>
              <a:rPr lang="en-US" dirty="0"/>
              <a:t>Compiles device code into binary, </a:t>
            </a:r>
            <a:r>
              <a:rPr lang="en-US" i="1" dirty="0" err="1"/>
              <a:t>cubin</a:t>
            </a:r>
            <a:r>
              <a:rPr lang="en-US" dirty="0"/>
              <a:t> object</a:t>
            </a:r>
          </a:p>
          <a:p>
            <a:r>
              <a:rPr lang="en-US" dirty="0"/>
              <a:t>Host code is compiled by some other tool, e.g. g++</a:t>
            </a:r>
            <a:endParaRPr lang="en-US" altLang="zh-TW" dirty="0"/>
          </a:p>
          <a:p>
            <a:r>
              <a:rPr lang="en-US" altLang="zh-TW" dirty="0" err="1"/>
              <a:t>Nvcc</a:t>
            </a:r>
            <a:r>
              <a:rPr lang="en-US" altLang="zh-TW" dirty="0"/>
              <a:t> &lt;file&gt; -o &lt;output file&gt; -</a:t>
            </a:r>
            <a:r>
              <a:rPr lang="en-US" altLang="zh-TW" dirty="0" err="1" smtClean="0"/>
              <a:t>lcuda</a:t>
            </a:r>
            <a:endParaRPr lang="en-US" altLang="zh-TW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 t="76368" r="60707" b="7519"/>
          <a:stretch>
            <a:fillRect/>
          </a:stretch>
        </p:blipFill>
        <p:spPr bwMode="auto">
          <a:xfrm>
            <a:off x="899592" y="4293096"/>
            <a:ext cx="6816712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74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201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Memory optimizations</a:t>
            </a:r>
            <a:endParaRPr lang="en-US" altLang="zh-TW" dirty="0">
              <a:latin typeface="+mj-lt"/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200000"/>
              </a:lnSpc>
            </a:pPr>
            <a:r>
              <a:rPr lang="en-US" dirty="0" err="1">
                <a:latin typeface="Courier New" pitchFamily="49" charset="0"/>
              </a:rPr>
              <a:t>cudaMallocHost</a:t>
            </a:r>
            <a:r>
              <a:rPr lang="en-US" dirty="0">
                <a:latin typeface="Courier New" pitchFamily="49" charset="0"/>
              </a:rPr>
              <a:t>()</a:t>
            </a:r>
            <a:r>
              <a:rPr lang="en-US" dirty="0"/>
              <a:t> instead of </a:t>
            </a:r>
            <a:r>
              <a:rPr lang="en-US" dirty="0" err="1">
                <a:latin typeface="Courier New" pitchFamily="49" charset="0"/>
              </a:rPr>
              <a:t>malloc</a:t>
            </a:r>
            <a:r>
              <a:rPr lang="en-US" dirty="0">
                <a:latin typeface="Courier New" pitchFamily="49" charset="0"/>
              </a:rPr>
              <a:t>()</a:t>
            </a:r>
            <a:r>
              <a:rPr lang="ar-SA" dirty="0">
                <a:latin typeface="Courier New" pitchFamily="49" charset="0"/>
                <a:cs typeface="Courier New" pitchFamily="49" charset="0"/>
              </a:rPr>
              <a:t>‏</a:t>
            </a:r>
            <a:endParaRPr lang="en-US" dirty="0">
              <a:latin typeface="Courier New" pitchFamily="49" charset="0"/>
            </a:endParaRPr>
          </a:p>
          <a:p>
            <a:pPr>
              <a:lnSpc>
                <a:spcPct val="200000"/>
              </a:lnSpc>
            </a:pPr>
            <a:r>
              <a:rPr lang="en-US" dirty="0" err="1">
                <a:latin typeface="Courier New" pitchFamily="49" charset="0"/>
              </a:rPr>
              <a:t>cudaFreeHost</a:t>
            </a:r>
            <a:r>
              <a:rPr lang="en-US" dirty="0">
                <a:latin typeface="Courier New" pitchFamily="49" charset="0"/>
              </a:rPr>
              <a:t>()</a:t>
            </a:r>
            <a:r>
              <a:rPr lang="en-US" dirty="0"/>
              <a:t> instead of </a:t>
            </a:r>
            <a:r>
              <a:rPr lang="en-US" dirty="0">
                <a:latin typeface="Courier New" pitchFamily="49" charset="0"/>
              </a:rPr>
              <a:t>free()</a:t>
            </a:r>
            <a:r>
              <a:rPr lang="ar-SA" dirty="0">
                <a:latin typeface="Courier New" pitchFamily="49" charset="0"/>
                <a:cs typeface="Courier New" pitchFamily="49" charset="0"/>
              </a:rPr>
              <a:t>‏</a:t>
            </a:r>
            <a:endParaRPr lang="en-US" dirty="0">
              <a:latin typeface="Courier New" pitchFamily="49" charset="0"/>
            </a:endParaRPr>
          </a:p>
          <a:p>
            <a:pPr>
              <a:lnSpc>
                <a:spcPct val="200000"/>
              </a:lnSpc>
            </a:pPr>
            <a:r>
              <a:rPr lang="en-US" dirty="0"/>
              <a:t>Use with caution</a:t>
            </a:r>
          </a:p>
          <a:p>
            <a:pPr lvl="1">
              <a:lnSpc>
                <a:spcPct val="200000"/>
              </a:lnSpc>
            </a:pPr>
            <a:r>
              <a:rPr lang="en-US" dirty="0"/>
              <a:t>Pinning too much memory </a:t>
            </a:r>
            <a:r>
              <a:rPr lang="en-US" dirty="0" smtClean="0"/>
              <a:t>leaves </a:t>
            </a:r>
            <a:r>
              <a:rPr lang="en-US" dirty="0"/>
              <a:t>little memory for the system</a:t>
            </a:r>
            <a:endParaRPr lang="en-US" altLang="zh-TW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75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480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1187624" y="2708920"/>
            <a:ext cx="6984776" cy="1224136"/>
          </a:xfrm>
        </p:spPr>
        <p:txBody>
          <a:bodyPr/>
          <a:lstStyle/>
          <a:p>
            <a:pPr algn="ctr"/>
            <a:r>
              <a:rPr lang="en-US" altLang="zh-TW" sz="4000" dirty="0" smtClean="0">
                <a:ea typeface="標楷體" pitchFamily="65" charset="-120"/>
              </a:rPr>
              <a:t>Synchronization</a:t>
            </a:r>
            <a:endParaRPr lang="zh-TW" altLang="en-US" sz="4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76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566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Synchronization</a:t>
            </a:r>
            <a:endParaRPr lang="en-US" altLang="zh-TW" dirty="0"/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All kernel launches are asynchronous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Control returns to host immediately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Kernel executes after all previous CUDA calls have completed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Host and device can run simultaneously</a:t>
            </a:r>
            <a:endParaRPr lang="en-US" altLang="zh-TW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77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2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5663" r="8549" b="6250"/>
          <a:stretch/>
        </p:blipFill>
        <p:spPr bwMode="auto">
          <a:xfrm>
            <a:off x="4498072" y="752952"/>
            <a:ext cx="4243673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3" cstate="print"/>
          <a:srcRect t="8118" b="6935"/>
          <a:stretch/>
        </p:blipFill>
        <p:spPr bwMode="auto">
          <a:xfrm>
            <a:off x="429327" y="764704"/>
            <a:ext cx="3800552" cy="560561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cxnSp>
        <p:nvCxnSpPr>
          <p:cNvPr id="3" name="直線單箭頭接點 2"/>
          <p:cNvCxnSpPr/>
          <p:nvPr/>
        </p:nvCxnSpPr>
        <p:spPr>
          <a:xfrm flipV="1">
            <a:off x="4229879" y="1844824"/>
            <a:ext cx="702161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78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056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Synchronization</a:t>
            </a:r>
            <a:endParaRPr lang="en-US" altLang="zh-TW" dirty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err="1">
                <a:latin typeface="Courier New" pitchFamily="49" charset="0"/>
              </a:rPr>
              <a:t>cudaMemcpy</a:t>
            </a:r>
            <a:r>
              <a:rPr lang="en-US" dirty="0">
                <a:latin typeface="Courier New" pitchFamily="49" charset="0"/>
              </a:rPr>
              <a:t>()</a:t>
            </a:r>
            <a:r>
              <a:rPr lang="en-US" dirty="0"/>
              <a:t> is synchronous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Control returns to host after copy completes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Copy starts after all previous CUDA calls have completed</a:t>
            </a:r>
          </a:p>
          <a:p>
            <a:pPr>
              <a:lnSpc>
                <a:spcPct val="150000"/>
              </a:lnSpc>
            </a:pPr>
            <a:r>
              <a:rPr lang="en-US" dirty="0" err="1">
                <a:latin typeface="Courier New" pitchFamily="49" charset="0"/>
              </a:rPr>
              <a:t>cudaThreadSynchronize</a:t>
            </a:r>
            <a:r>
              <a:rPr lang="en-US" dirty="0">
                <a:latin typeface="Courier New" pitchFamily="49" charset="0"/>
              </a:rPr>
              <a:t>()</a:t>
            </a:r>
            <a:r>
              <a:rPr lang="en-US" dirty="0"/>
              <a:t>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Blocks until all previous CUDA calls complete</a:t>
            </a:r>
          </a:p>
          <a:p>
            <a:pPr>
              <a:lnSpc>
                <a:spcPct val="150000"/>
              </a:lnSpc>
            </a:pPr>
            <a:endParaRPr lang="en-US" altLang="zh-TW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79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084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標題 2"/>
          <p:cNvSpPr>
            <a:spLocks noGrp="1"/>
          </p:cNvSpPr>
          <p:nvPr>
            <p:ph type="title"/>
          </p:nvPr>
        </p:nvSpPr>
        <p:spPr>
          <a:xfrm>
            <a:off x="395288" y="1125538"/>
            <a:ext cx="8353425" cy="642937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GPGPU</a:t>
            </a:r>
          </a:p>
        </p:txBody>
      </p:sp>
      <p:sp>
        <p:nvSpPr>
          <p:cNvPr id="15362" name="內容版面配置區 1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8229600" cy="3657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zh-TW" sz="2700" dirty="0" smtClean="0">
                <a:ea typeface="PMingLiU" pitchFamily="18" charset="-120"/>
              </a:rPr>
              <a:t>GPGPU = General scientific Programming on Graphics Processing Units.</a:t>
            </a:r>
          </a:p>
          <a:p>
            <a:pPr eaLnBrk="1" hangingPunct="1">
              <a:lnSpc>
                <a:spcPct val="80000"/>
              </a:lnSpc>
            </a:pPr>
            <a:endParaRPr lang="en-US" altLang="zh-TW" sz="2700" dirty="0" smtClean="0">
              <a:ea typeface="PMingLiU" pitchFamily="18" charset="-12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TW" sz="2700" dirty="0" smtClean="0">
                <a:ea typeface="PMingLiU" pitchFamily="18" charset="-120"/>
              </a:rPr>
              <a:t>Massively parallel computation using GPU is a cost/size/power efficient alternative to conventional high performance computing.</a:t>
            </a:r>
          </a:p>
          <a:p>
            <a:pPr eaLnBrk="1" hangingPunct="1">
              <a:lnSpc>
                <a:spcPct val="80000"/>
              </a:lnSpc>
            </a:pPr>
            <a:endParaRPr lang="en-US" altLang="zh-TW" sz="2700" dirty="0" smtClean="0">
              <a:ea typeface="PMingLiU" pitchFamily="18" charset="-12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TW" sz="2700" dirty="0" smtClean="0">
                <a:ea typeface="PMingLiU" pitchFamily="18" charset="-120"/>
              </a:rPr>
              <a:t>GPGPU has been long established as a </a:t>
            </a:r>
            <a:r>
              <a:rPr lang="en-US" altLang="zh-TW" sz="2700" b="1" dirty="0" smtClean="0">
                <a:solidFill>
                  <a:srgbClr val="7030A0"/>
                </a:solidFill>
                <a:ea typeface="PMingLiU" pitchFamily="18" charset="-120"/>
              </a:rPr>
              <a:t>viable alternative</a:t>
            </a:r>
            <a:r>
              <a:rPr lang="en-US" altLang="zh-TW" sz="2700" dirty="0" smtClean="0">
                <a:ea typeface="PMingLiU" pitchFamily="18" charset="-120"/>
              </a:rPr>
              <a:t> with </a:t>
            </a:r>
            <a:r>
              <a:rPr lang="en-US" altLang="zh-TW" sz="2700" b="1" dirty="0" smtClean="0">
                <a:solidFill>
                  <a:srgbClr val="7030A0"/>
                </a:solidFill>
                <a:ea typeface="PMingLiU" pitchFamily="18" charset="-120"/>
              </a:rPr>
              <a:t>many applications</a:t>
            </a:r>
            <a:r>
              <a:rPr lang="en-US" altLang="zh-TW" sz="2700" dirty="0" smtClean="0">
                <a:ea typeface="PMingLiU" pitchFamily="18" charset="-120"/>
              </a:rPr>
              <a:t>…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8683855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Synchronization</a:t>
            </a:r>
            <a:endParaRPr lang="en-US" altLang="zh-TW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n-US" sz="2700" dirty="0">
                <a:latin typeface="Courier New" pitchFamily="49" charset="0"/>
              </a:rPr>
              <a:t>__</a:t>
            </a:r>
            <a:r>
              <a:rPr lang="en-US" sz="2700" dirty="0" err="1">
                <a:latin typeface="Courier New" pitchFamily="49" charset="0"/>
              </a:rPr>
              <a:t>syncthreads</a:t>
            </a:r>
            <a:r>
              <a:rPr lang="en-US" sz="2700" dirty="0">
                <a:latin typeface="Courier New" pitchFamily="49" charset="0"/>
              </a:rPr>
              <a:t> </a:t>
            </a:r>
            <a:r>
              <a:rPr lang="en-US" sz="2700" dirty="0"/>
              <a:t>or</a:t>
            </a:r>
            <a:r>
              <a:rPr lang="en-US" sz="2700" dirty="0">
                <a:latin typeface="Courier New" pitchFamily="49" charset="0"/>
              </a:rPr>
              <a:t> </a:t>
            </a:r>
            <a:r>
              <a:rPr lang="en-US" sz="2700" dirty="0" err="1" smtClean="0">
                <a:latin typeface="Courier New" pitchFamily="49" charset="0"/>
              </a:rPr>
              <a:t>cudaThreadSynchronize</a:t>
            </a:r>
            <a:r>
              <a:rPr lang="en-US" sz="2700" dirty="0" smtClean="0">
                <a:latin typeface="Courier New" pitchFamily="49" charset="0"/>
              </a:rPr>
              <a:t> </a:t>
            </a:r>
            <a:r>
              <a:rPr lang="en-US" sz="2700" dirty="0" smtClean="0"/>
              <a:t>?</a:t>
            </a:r>
            <a:endParaRPr lang="en-US" altLang="zh-TW" sz="2700" dirty="0"/>
          </a:p>
          <a:p>
            <a:pPr>
              <a:lnSpc>
                <a:spcPct val="150000"/>
              </a:lnSpc>
            </a:pPr>
            <a:r>
              <a:rPr lang="en-US" sz="2800" dirty="0">
                <a:latin typeface="Courier New" pitchFamily="49" charset="0"/>
              </a:rPr>
              <a:t>__</a:t>
            </a:r>
            <a:r>
              <a:rPr lang="en-US" sz="2800" dirty="0" err="1">
                <a:latin typeface="Courier New" pitchFamily="49" charset="0"/>
              </a:rPr>
              <a:t>syncthreads</a:t>
            </a:r>
            <a:r>
              <a:rPr lang="en-US" sz="2800" dirty="0">
                <a:latin typeface="Courier New" pitchFamily="49" charset="0"/>
              </a:rPr>
              <a:t>()</a:t>
            </a:r>
            <a:r>
              <a:rPr lang="ar-SA" sz="2800" dirty="0">
                <a:latin typeface="Courier New" pitchFamily="49" charset="0"/>
                <a:cs typeface="Courier New" pitchFamily="49" charset="0"/>
              </a:rPr>
              <a:t>‏</a:t>
            </a:r>
            <a:endParaRPr lang="en-US" sz="2800" dirty="0">
              <a:latin typeface="Courier New" pitchFamily="49" charset="0"/>
            </a:endParaRPr>
          </a:p>
          <a:p>
            <a:pPr lvl="1">
              <a:lnSpc>
                <a:spcPct val="150000"/>
              </a:lnSpc>
            </a:pPr>
            <a:r>
              <a:rPr lang="en-US" sz="2400" dirty="0"/>
              <a:t>Invoked from within </a:t>
            </a:r>
            <a:r>
              <a:rPr lang="en-US" sz="2400" dirty="0">
                <a:solidFill>
                  <a:schemeClr val="accent2"/>
                </a:solidFill>
              </a:rPr>
              <a:t>device code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Synchronizes all threads in a block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Used to avoid inconsistencies in shared memory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Courier New" pitchFamily="49" charset="0"/>
              </a:rPr>
              <a:t>cudaThreadSynchronize</a:t>
            </a:r>
            <a:r>
              <a:rPr lang="en-US" sz="2800" dirty="0">
                <a:latin typeface="Courier New" pitchFamily="49" charset="0"/>
              </a:rPr>
              <a:t>()</a:t>
            </a:r>
            <a:r>
              <a:rPr lang="ar-SA" sz="2800" dirty="0">
                <a:latin typeface="Courier New" pitchFamily="49" charset="0"/>
                <a:cs typeface="Courier New" pitchFamily="49" charset="0"/>
              </a:rPr>
              <a:t>‏</a:t>
            </a:r>
            <a:endParaRPr lang="en-US" sz="2800" dirty="0">
              <a:latin typeface="Courier New" pitchFamily="49" charset="0"/>
            </a:endParaRPr>
          </a:p>
          <a:p>
            <a:pPr lvl="1">
              <a:lnSpc>
                <a:spcPct val="150000"/>
              </a:lnSpc>
            </a:pPr>
            <a:r>
              <a:rPr lang="en-US" sz="2400" dirty="0"/>
              <a:t>Invoked from within </a:t>
            </a:r>
            <a:r>
              <a:rPr lang="en-US" sz="2400" dirty="0">
                <a:solidFill>
                  <a:schemeClr val="accent2"/>
                </a:solidFill>
              </a:rPr>
              <a:t>host code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Halts execution until device is free</a:t>
            </a:r>
            <a:endParaRPr lang="en-US" altLang="zh-TW" sz="240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80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303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1187624" y="2708920"/>
            <a:ext cx="6984776" cy="1224136"/>
          </a:xfrm>
        </p:spPr>
        <p:txBody>
          <a:bodyPr/>
          <a:lstStyle/>
          <a:p>
            <a:pPr algn="ctr"/>
            <a:r>
              <a:rPr lang="en-US" altLang="zh-TW" sz="4000" dirty="0" smtClean="0">
                <a:ea typeface="標楷體" pitchFamily="65" charset="-120"/>
              </a:rPr>
              <a:t>Dot product via CUDA</a:t>
            </a:r>
            <a:endParaRPr lang="zh-TW" altLang="en-US" sz="4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81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646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CUDA programming – step-by-step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dirty="0" smtClean="0"/>
              <a:t>Initialize GPU device</a:t>
            </a:r>
          </a:p>
          <a:p>
            <a:r>
              <a:rPr lang="en-US" altLang="zh-TW" dirty="0" smtClean="0"/>
              <a:t>Memory allocation on CPU and GPU</a:t>
            </a:r>
          </a:p>
          <a:p>
            <a:r>
              <a:rPr lang="en-US" altLang="zh-TW" dirty="0" smtClean="0"/>
              <a:t>Initialize data on host/CPU and Device/GPU</a:t>
            </a:r>
          </a:p>
          <a:p>
            <a:pPr lvl="1"/>
            <a:r>
              <a:rPr lang="en-US" altLang="zh-TW" dirty="0" smtClean="0"/>
              <a:t>Memory copy</a:t>
            </a:r>
          </a:p>
          <a:p>
            <a:r>
              <a:rPr lang="en-US" altLang="zh-TW" dirty="0" smtClean="0"/>
              <a:t>Build your CUDA Kernels</a:t>
            </a:r>
          </a:p>
          <a:p>
            <a:r>
              <a:rPr lang="en-US" altLang="zh-TW" dirty="0" smtClean="0"/>
              <a:t>Submit kernels</a:t>
            </a:r>
          </a:p>
          <a:p>
            <a:r>
              <a:rPr lang="en-US" altLang="zh-TW" dirty="0" smtClean="0"/>
              <a:t>Receive these results from GPU device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82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236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79512" y="971550"/>
            <a:ext cx="8229600" cy="837481"/>
          </a:xfrm>
        </p:spPr>
        <p:txBody>
          <a:bodyPr/>
          <a:lstStyle/>
          <a:p>
            <a:r>
              <a:rPr lang="en-US" altLang="zh-TW" dirty="0" smtClean="0"/>
              <a:t>Dot product in C/C++</a:t>
            </a:r>
            <a:endParaRPr lang="zh-TW" alt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35145" r="65974" b="19081"/>
          <a:stretch>
            <a:fillRect/>
          </a:stretch>
        </p:blipFill>
        <p:spPr bwMode="auto">
          <a:xfrm>
            <a:off x="4211960" y="2132856"/>
            <a:ext cx="5141099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8015236"/>
              </p:ext>
            </p:extLst>
          </p:nvPr>
        </p:nvGraphicFramePr>
        <p:xfrm>
          <a:off x="36513" y="2314575"/>
          <a:ext cx="4071937" cy="400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8" name="Equation" r:id="rId4" imgW="1447560" imgH="1422360" progId="Equation.DSMT4">
                  <p:embed/>
                </p:oleObj>
              </mc:Choice>
              <mc:Fallback>
                <p:oleObj name="Equation" r:id="rId4" imgW="1447560" imgH="1422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13" y="2314575"/>
                        <a:ext cx="4071937" cy="4000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83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289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One block and one thread</a:t>
            </a:r>
            <a:endParaRPr lang="zh-TW" alt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39881" r="53055" b="14511"/>
          <a:stretch>
            <a:fillRect/>
          </a:stretch>
        </p:blipFill>
        <p:spPr bwMode="auto">
          <a:xfrm>
            <a:off x="464315" y="1844524"/>
            <a:ext cx="7000924" cy="3824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字方塊 4"/>
          <p:cNvSpPr txBox="1"/>
          <p:nvPr/>
        </p:nvSpPr>
        <p:spPr>
          <a:xfrm>
            <a:off x="3464710" y="3941208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Synchronize in Host</a:t>
            </a:r>
            <a:endParaRPr lang="zh-TW" altLang="en-US" dirty="0"/>
          </a:p>
        </p:txBody>
      </p:sp>
      <p:cxnSp>
        <p:nvCxnSpPr>
          <p:cNvPr id="7" name="直線單箭頭接點 6"/>
          <p:cNvCxnSpPr>
            <a:stCxn id="5" idx="1"/>
          </p:cNvCxnSpPr>
          <p:nvPr/>
        </p:nvCxnSpPr>
        <p:spPr>
          <a:xfrm rot="10800000">
            <a:off x="2964644" y="3869770"/>
            <a:ext cx="500066" cy="25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3387814" y="2702479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Block=1, thread=1</a:t>
            </a:r>
            <a:endParaRPr lang="zh-TW" altLang="en-US" dirty="0"/>
          </a:p>
        </p:txBody>
      </p:sp>
      <p:cxnSp>
        <p:nvCxnSpPr>
          <p:cNvPr id="12" name="直線單箭頭接點 11"/>
          <p:cNvCxnSpPr>
            <a:stCxn id="8" idx="1"/>
          </p:cNvCxnSpPr>
          <p:nvPr/>
        </p:nvCxnSpPr>
        <p:spPr>
          <a:xfrm rot="10800000" flipV="1">
            <a:off x="1816178" y="2887145"/>
            <a:ext cx="1571636" cy="5297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文字方塊 12"/>
          <p:cNvSpPr txBox="1"/>
          <p:nvPr/>
        </p:nvSpPr>
        <p:spPr>
          <a:xfrm>
            <a:off x="2964643" y="2148482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Timer</a:t>
            </a:r>
            <a:endParaRPr lang="zh-TW" altLang="en-US" dirty="0"/>
          </a:p>
        </p:txBody>
      </p:sp>
      <p:cxnSp>
        <p:nvCxnSpPr>
          <p:cNvPr id="15" name="直線單箭頭接點 14"/>
          <p:cNvCxnSpPr>
            <a:stCxn id="13" idx="1"/>
          </p:cNvCxnSpPr>
          <p:nvPr/>
        </p:nvCxnSpPr>
        <p:spPr>
          <a:xfrm rot="10800000">
            <a:off x="2678891" y="2291358"/>
            <a:ext cx="285752" cy="417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文字方塊 15"/>
          <p:cNvSpPr txBox="1"/>
          <p:nvPr/>
        </p:nvSpPr>
        <p:spPr>
          <a:xfrm>
            <a:off x="3387814" y="5572140"/>
            <a:ext cx="4429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Output the result</a:t>
            </a:r>
          </a:p>
        </p:txBody>
      </p:sp>
      <p:cxnSp>
        <p:nvCxnSpPr>
          <p:cNvPr id="18" name="直線單箭頭接點 17"/>
          <p:cNvCxnSpPr/>
          <p:nvPr/>
        </p:nvCxnSpPr>
        <p:spPr>
          <a:xfrm rot="5400000" flipH="1" flipV="1">
            <a:off x="5214942" y="5500702"/>
            <a:ext cx="57150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84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642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One block and one thread</a:t>
            </a:r>
            <a:endParaRPr lang="zh-TW" alt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31989" r="41126" b="22237"/>
          <a:stretch>
            <a:fillRect/>
          </a:stretch>
        </p:blipFill>
        <p:spPr bwMode="auto">
          <a:xfrm>
            <a:off x="611560" y="2276872"/>
            <a:ext cx="8334846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5"/>
          <p:cNvSpPr txBox="1"/>
          <p:nvPr/>
        </p:nvSpPr>
        <p:spPr>
          <a:xfrm>
            <a:off x="1835696" y="2132856"/>
            <a:ext cx="5357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/>
              <a:t>CUDA kernel : dot</a:t>
            </a:r>
            <a:endParaRPr lang="zh-TW" altLang="en-US" sz="240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85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932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One block and many threads</a:t>
            </a:r>
            <a:endParaRPr lang="zh-TW" alt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38302" r="66861" b="28551"/>
          <a:stretch>
            <a:fillRect/>
          </a:stretch>
        </p:blipFill>
        <p:spPr bwMode="auto">
          <a:xfrm>
            <a:off x="571471" y="1916832"/>
            <a:ext cx="7429552" cy="417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字方塊 4"/>
          <p:cNvSpPr txBox="1"/>
          <p:nvPr/>
        </p:nvSpPr>
        <p:spPr>
          <a:xfrm>
            <a:off x="5286380" y="3000372"/>
            <a:ext cx="350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Use 64 threads in one block</a:t>
            </a:r>
            <a:endParaRPr lang="zh-TW" altLang="en-US" dirty="0"/>
          </a:p>
        </p:txBody>
      </p:sp>
      <p:cxnSp>
        <p:nvCxnSpPr>
          <p:cNvPr id="7" name="直線單箭頭接點 6"/>
          <p:cNvCxnSpPr/>
          <p:nvPr/>
        </p:nvCxnSpPr>
        <p:spPr>
          <a:xfrm rot="10800000" flipV="1">
            <a:off x="4286248" y="3357562"/>
            <a:ext cx="1000132" cy="7858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86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942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5760404"/>
              </p:ext>
            </p:extLst>
          </p:nvPr>
        </p:nvGraphicFramePr>
        <p:xfrm>
          <a:off x="2074863" y="2379664"/>
          <a:ext cx="6235700" cy="342900"/>
        </p:xfrm>
        <a:graphic>
          <a:graphicData uri="http://schemas.openxmlformats.org/drawingml/2006/table">
            <a:tbl>
              <a:tblPr/>
              <a:tblGrid>
                <a:gridCol w="390525"/>
                <a:gridCol w="388938"/>
                <a:gridCol w="390525"/>
                <a:gridCol w="388937"/>
                <a:gridCol w="390525"/>
                <a:gridCol w="388938"/>
                <a:gridCol w="390525"/>
                <a:gridCol w="390525"/>
                <a:gridCol w="387350"/>
                <a:gridCol w="390525"/>
                <a:gridCol w="390525"/>
                <a:gridCol w="388937"/>
                <a:gridCol w="390525"/>
                <a:gridCol w="388938"/>
                <a:gridCol w="390525"/>
                <a:gridCol w="388937"/>
              </a:tblGrid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10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8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-1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-2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-2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-3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7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3" name="Oval 40"/>
          <p:cNvSpPr>
            <a:spLocks noChangeArrowheads="1"/>
          </p:cNvSpPr>
          <p:nvPr/>
        </p:nvSpPr>
        <p:spPr bwMode="auto">
          <a:xfrm>
            <a:off x="2130426" y="3313114"/>
            <a:ext cx="274637" cy="274638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 anchorCtr="1"/>
          <a:lstStyle/>
          <a:p>
            <a:r>
              <a:rPr lang="en-US" altLang="zh-TW" sz="1200" b="1">
                <a:ea typeface="新細明體" charset="-120"/>
              </a:rPr>
              <a:t>0</a:t>
            </a:r>
          </a:p>
        </p:txBody>
      </p:sp>
      <p:cxnSp>
        <p:nvCxnSpPr>
          <p:cNvPr id="24" name="AutoShape 41"/>
          <p:cNvCxnSpPr>
            <a:cxnSpLocks noChangeShapeType="1"/>
          </p:cNvCxnSpPr>
          <p:nvPr/>
        </p:nvCxnSpPr>
        <p:spPr bwMode="auto">
          <a:xfrm rot="16200000" flipV="1">
            <a:off x="1980407" y="3010695"/>
            <a:ext cx="577850" cy="1588"/>
          </a:xfrm>
          <a:prstGeom prst="curvedConnector3">
            <a:avLst>
              <a:gd name="adj1" fmla="val 51097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25" name="AutoShape 42"/>
          <p:cNvCxnSpPr>
            <a:cxnSpLocks noChangeShapeType="1"/>
            <a:endCxn id="23" idx="7"/>
          </p:cNvCxnSpPr>
          <p:nvPr/>
        </p:nvCxnSpPr>
        <p:spPr bwMode="auto">
          <a:xfrm rot="5400000">
            <a:off x="3567907" y="1520033"/>
            <a:ext cx="617538" cy="3022600"/>
          </a:xfrm>
          <a:prstGeom prst="curvedConnector3">
            <a:avLst>
              <a:gd name="adj1" fmla="val 47815"/>
            </a:avLst>
          </a:prstGeom>
          <a:noFill/>
          <a:ln w="22225">
            <a:solidFill>
              <a:schemeClr val="tx1"/>
            </a:solidFill>
            <a:round/>
            <a:headEnd type="triangle"/>
            <a:tailEnd type="none" w="lg" len="med"/>
          </a:ln>
          <a:effectLst/>
        </p:spPr>
      </p:cxnSp>
      <p:sp>
        <p:nvSpPr>
          <p:cNvPr id="26" name="Oval 43"/>
          <p:cNvSpPr>
            <a:spLocks noChangeArrowheads="1"/>
          </p:cNvSpPr>
          <p:nvPr/>
        </p:nvSpPr>
        <p:spPr bwMode="auto">
          <a:xfrm>
            <a:off x="2527301" y="3313114"/>
            <a:ext cx="274637" cy="274638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 anchorCtr="1"/>
          <a:lstStyle/>
          <a:p>
            <a:r>
              <a:rPr lang="en-US" altLang="zh-TW" sz="1200" b="1">
                <a:ea typeface="新細明體" charset="-120"/>
              </a:rPr>
              <a:t>1</a:t>
            </a:r>
          </a:p>
        </p:txBody>
      </p:sp>
      <p:cxnSp>
        <p:nvCxnSpPr>
          <p:cNvPr id="27" name="AutoShape 44"/>
          <p:cNvCxnSpPr>
            <a:cxnSpLocks noChangeShapeType="1"/>
          </p:cNvCxnSpPr>
          <p:nvPr/>
        </p:nvCxnSpPr>
        <p:spPr bwMode="auto">
          <a:xfrm rot="5400000" flipH="1" flipV="1">
            <a:off x="2374107" y="3009108"/>
            <a:ext cx="577850" cy="4762"/>
          </a:xfrm>
          <a:prstGeom prst="curvedConnector3">
            <a:avLst>
              <a:gd name="adj1" fmla="val 51097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28" name="AutoShape 45"/>
          <p:cNvCxnSpPr>
            <a:cxnSpLocks noChangeShapeType="1"/>
            <a:endCxn id="26" idx="7"/>
          </p:cNvCxnSpPr>
          <p:nvPr/>
        </p:nvCxnSpPr>
        <p:spPr bwMode="auto">
          <a:xfrm rot="5400000">
            <a:off x="3960813" y="1524002"/>
            <a:ext cx="617538" cy="3014662"/>
          </a:xfrm>
          <a:prstGeom prst="curvedConnector3">
            <a:avLst>
              <a:gd name="adj1" fmla="val 47815"/>
            </a:avLst>
          </a:prstGeom>
          <a:noFill/>
          <a:ln w="22225">
            <a:solidFill>
              <a:schemeClr val="tx1"/>
            </a:solidFill>
            <a:round/>
            <a:headEnd type="triangle"/>
            <a:tailEnd type="none" w="lg" len="med"/>
          </a:ln>
          <a:effectLst/>
        </p:spPr>
      </p:cxnSp>
      <p:sp>
        <p:nvSpPr>
          <p:cNvPr id="29" name="Oval 46"/>
          <p:cNvSpPr>
            <a:spLocks noChangeArrowheads="1"/>
          </p:cNvSpPr>
          <p:nvPr/>
        </p:nvSpPr>
        <p:spPr bwMode="auto">
          <a:xfrm>
            <a:off x="2913063" y="3313114"/>
            <a:ext cx="274638" cy="274638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 anchorCtr="1"/>
          <a:lstStyle/>
          <a:p>
            <a:r>
              <a:rPr lang="en-US" altLang="zh-TW" sz="1200" b="1">
                <a:ea typeface="新細明體" charset="-120"/>
              </a:rPr>
              <a:t>2</a:t>
            </a:r>
          </a:p>
        </p:txBody>
      </p:sp>
      <p:cxnSp>
        <p:nvCxnSpPr>
          <p:cNvPr id="30" name="AutoShape 47"/>
          <p:cNvCxnSpPr>
            <a:cxnSpLocks noChangeShapeType="1"/>
          </p:cNvCxnSpPr>
          <p:nvPr/>
        </p:nvCxnSpPr>
        <p:spPr bwMode="auto">
          <a:xfrm rot="5400000" flipH="1" flipV="1">
            <a:off x="2761457" y="3010695"/>
            <a:ext cx="577850" cy="1588"/>
          </a:xfrm>
          <a:prstGeom prst="curvedConnector3">
            <a:avLst>
              <a:gd name="adj1" fmla="val 51097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31" name="AutoShape 48"/>
          <p:cNvCxnSpPr>
            <a:cxnSpLocks noChangeShapeType="1"/>
            <a:endCxn id="29" idx="7"/>
          </p:cNvCxnSpPr>
          <p:nvPr/>
        </p:nvCxnSpPr>
        <p:spPr bwMode="auto">
          <a:xfrm rot="5400000">
            <a:off x="4348957" y="1521620"/>
            <a:ext cx="617538" cy="3019425"/>
          </a:xfrm>
          <a:prstGeom prst="curvedConnector3">
            <a:avLst>
              <a:gd name="adj1" fmla="val 47815"/>
            </a:avLst>
          </a:prstGeom>
          <a:noFill/>
          <a:ln w="22225">
            <a:solidFill>
              <a:schemeClr val="tx1"/>
            </a:solidFill>
            <a:round/>
            <a:headEnd type="triangle"/>
            <a:tailEnd type="none" w="lg" len="med"/>
          </a:ln>
          <a:effectLst/>
        </p:spPr>
      </p:cxnSp>
      <p:sp>
        <p:nvSpPr>
          <p:cNvPr id="32" name="Oval 49"/>
          <p:cNvSpPr>
            <a:spLocks noChangeArrowheads="1"/>
          </p:cNvSpPr>
          <p:nvPr/>
        </p:nvSpPr>
        <p:spPr bwMode="auto">
          <a:xfrm>
            <a:off x="3298826" y="3313114"/>
            <a:ext cx="274637" cy="274638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 anchorCtr="1"/>
          <a:lstStyle/>
          <a:p>
            <a:r>
              <a:rPr lang="en-US" altLang="zh-TW" sz="1200" b="1">
                <a:ea typeface="新細明體" charset="-120"/>
              </a:rPr>
              <a:t>3</a:t>
            </a:r>
          </a:p>
        </p:txBody>
      </p:sp>
      <p:cxnSp>
        <p:nvCxnSpPr>
          <p:cNvPr id="33" name="AutoShape 50"/>
          <p:cNvCxnSpPr>
            <a:cxnSpLocks noChangeShapeType="1"/>
          </p:cNvCxnSpPr>
          <p:nvPr/>
        </p:nvCxnSpPr>
        <p:spPr bwMode="auto">
          <a:xfrm rot="16200000" flipV="1">
            <a:off x="3149601" y="3009901"/>
            <a:ext cx="577850" cy="3175"/>
          </a:xfrm>
          <a:prstGeom prst="curvedConnector3">
            <a:avLst>
              <a:gd name="adj1" fmla="val 51097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34" name="AutoShape 51"/>
          <p:cNvCxnSpPr>
            <a:cxnSpLocks noChangeShapeType="1"/>
            <a:endCxn id="32" idx="7"/>
          </p:cNvCxnSpPr>
          <p:nvPr/>
        </p:nvCxnSpPr>
        <p:spPr bwMode="auto">
          <a:xfrm rot="5400000">
            <a:off x="4737101" y="1519239"/>
            <a:ext cx="617538" cy="3024187"/>
          </a:xfrm>
          <a:prstGeom prst="curvedConnector3">
            <a:avLst>
              <a:gd name="adj1" fmla="val 47815"/>
            </a:avLst>
          </a:prstGeom>
          <a:noFill/>
          <a:ln w="22225">
            <a:solidFill>
              <a:schemeClr val="tx1"/>
            </a:solidFill>
            <a:round/>
            <a:headEnd type="triangle"/>
            <a:tailEnd type="none" w="lg" len="med"/>
          </a:ln>
          <a:effectLst/>
        </p:spPr>
      </p:cxnSp>
      <p:sp>
        <p:nvSpPr>
          <p:cNvPr id="35" name="Oval 52"/>
          <p:cNvSpPr>
            <a:spLocks noChangeArrowheads="1"/>
          </p:cNvSpPr>
          <p:nvPr/>
        </p:nvSpPr>
        <p:spPr bwMode="auto">
          <a:xfrm>
            <a:off x="3695701" y="3313114"/>
            <a:ext cx="274637" cy="274638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 anchorCtr="1"/>
          <a:lstStyle/>
          <a:p>
            <a:r>
              <a:rPr lang="en-US" altLang="zh-TW" sz="1200" b="1">
                <a:ea typeface="新細明體" charset="-120"/>
              </a:rPr>
              <a:t>4</a:t>
            </a:r>
          </a:p>
        </p:txBody>
      </p:sp>
      <p:cxnSp>
        <p:nvCxnSpPr>
          <p:cNvPr id="36" name="AutoShape 53"/>
          <p:cNvCxnSpPr>
            <a:cxnSpLocks noChangeShapeType="1"/>
          </p:cNvCxnSpPr>
          <p:nvPr/>
        </p:nvCxnSpPr>
        <p:spPr bwMode="auto">
          <a:xfrm rot="5400000" flipH="1" flipV="1">
            <a:off x="3542507" y="3009108"/>
            <a:ext cx="577850" cy="4762"/>
          </a:xfrm>
          <a:prstGeom prst="curvedConnector3">
            <a:avLst>
              <a:gd name="adj1" fmla="val 51097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37" name="AutoShape 54"/>
          <p:cNvCxnSpPr>
            <a:cxnSpLocks noChangeShapeType="1"/>
            <a:endCxn id="35" idx="7"/>
          </p:cNvCxnSpPr>
          <p:nvPr/>
        </p:nvCxnSpPr>
        <p:spPr bwMode="auto">
          <a:xfrm rot="5400000">
            <a:off x="5130007" y="1523208"/>
            <a:ext cx="617538" cy="3016250"/>
          </a:xfrm>
          <a:prstGeom prst="curvedConnector3">
            <a:avLst>
              <a:gd name="adj1" fmla="val 47815"/>
            </a:avLst>
          </a:prstGeom>
          <a:noFill/>
          <a:ln w="22225">
            <a:solidFill>
              <a:schemeClr val="tx1"/>
            </a:solidFill>
            <a:round/>
            <a:headEnd type="triangle"/>
            <a:tailEnd type="none" w="lg" len="med"/>
          </a:ln>
          <a:effectLst/>
        </p:spPr>
      </p:cxnSp>
      <p:sp>
        <p:nvSpPr>
          <p:cNvPr id="38" name="Oval 55"/>
          <p:cNvSpPr>
            <a:spLocks noChangeArrowheads="1"/>
          </p:cNvSpPr>
          <p:nvPr/>
        </p:nvSpPr>
        <p:spPr bwMode="auto">
          <a:xfrm>
            <a:off x="4081463" y="3313114"/>
            <a:ext cx="274638" cy="274638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 anchorCtr="1"/>
          <a:lstStyle/>
          <a:p>
            <a:r>
              <a:rPr lang="en-US" altLang="zh-TW" sz="1200" b="1">
                <a:ea typeface="新細明體" charset="-120"/>
              </a:rPr>
              <a:t>5</a:t>
            </a:r>
          </a:p>
        </p:txBody>
      </p:sp>
      <p:cxnSp>
        <p:nvCxnSpPr>
          <p:cNvPr id="39" name="AutoShape 56"/>
          <p:cNvCxnSpPr>
            <a:cxnSpLocks noChangeShapeType="1"/>
          </p:cNvCxnSpPr>
          <p:nvPr/>
        </p:nvCxnSpPr>
        <p:spPr bwMode="auto">
          <a:xfrm rot="16200000" flipV="1">
            <a:off x="3930651" y="3011489"/>
            <a:ext cx="577850" cy="0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40" name="AutoShape 57"/>
          <p:cNvCxnSpPr>
            <a:cxnSpLocks noChangeShapeType="1"/>
            <a:endCxn id="38" idx="7"/>
          </p:cNvCxnSpPr>
          <p:nvPr/>
        </p:nvCxnSpPr>
        <p:spPr bwMode="auto">
          <a:xfrm rot="5400000">
            <a:off x="5518151" y="1520826"/>
            <a:ext cx="617538" cy="3021013"/>
          </a:xfrm>
          <a:prstGeom prst="curvedConnector3">
            <a:avLst>
              <a:gd name="adj1" fmla="val 47815"/>
            </a:avLst>
          </a:prstGeom>
          <a:noFill/>
          <a:ln w="22225">
            <a:solidFill>
              <a:schemeClr val="tx1"/>
            </a:solidFill>
            <a:round/>
            <a:headEnd type="triangle"/>
            <a:tailEnd type="none" w="lg" len="med"/>
          </a:ln>
          <a:effectLst/>
        </p:spPr>
      </p:cxnSp>
      <p:sp>
        <p:nvSpPr>
          <p:cNvPr id="41" name="Oval 58"/>
          <p:cNvSpPr>
            <a:spLocks noChangeArrowheads="1"/>
          </p:cNvSpPr>
          <p:nvPr/>
        </p:nvSpPr>
        <p:spPr bwMode="auto">
          <a:xfrm>
            <a:off x="4467226" y="3313114"/>
            <a:ext cx="274637" cy="274638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 anchorCtr="1"/>
          <a:lstStyle/>
          <a:p>
            <a:r>
              <a:rPr lang="en-US" altLang="zh-TW" sz="1200" b="1">
                <a:ea typeface="新細明體" charset="-120"/>
              </a:rPr>
              <a:t>6</a:t>
            </a:r>
          </a:p>
        </p:txBody>
      </p:sp>
      <p:cxnSp>
        <p:nvCxnSpPr>
          <p:cNvPr id="42" name="AutoShape 59"/>
          <p:cNvCxnSpPr>
            <a:cxnSpLocks noChangeShapeType="1"/>
          </p:cNvCxnSpPr>
          <p:nvPr/>
        </p:nvCxnSpPr>
        <p:spPr bwMode="auto">
          <a:xfrm rot="16200000" flipV="1">
            <a:off x="4318001" y="3009901"/>
            <a:ext cx="577850" cy="3175"/>
          </a:xfrm>
          <a:prstGeom prst="curvedConnector3">
            <a:avLst>
              <a:gd name="adj1" fmla="val 51097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43" name="AutoShape 60"/>
          <p:cNvCxnSpPr>
            <a:cxnSpLocks noChangeShapeType="1"/>
            <a:endCxn id="41" idx="7"/>
          </p:cNvCxnSpPr>
          <p:nvPr/>
        </p:nvCxnSpPr>
        <p:spPr bwMode="auto">
          <a:xfrm rot="5400000">
            <a:off x="5905501" y="1519239"/>
            <a:ext cx="617538" cy="3024187"/>
          </a:xfrm>
          <a:prstGeom prst="curvedConnector3">
            <a:avLst>
              <a:gd name="adj1" fmla="val 47815"/>
            </a:avLst>
          </a:prstGeom>
          <a:noFill/>
          <a:ln w="22225">
            <a:solidFill>
              <a:schemeClr val="tx1"/>
            </a:solidFill>
            <a:round/>
            <a:headEnd type="triangle"/>
            <a:tailEnd type="none" w="lg" len="med"/>
          </a:ln>
          <a:effectLst/>
        </p:spPr>
      </p:cxnSp>
      <p:sp>
        <p:nvSpPr>
          <p:cNvPr id="44" name="Oval 61"/>
          <p:cNvSpPr>
            <a:spLocks noChangeArrowheads="1"/>
          </p:cNvSpPr>
          <p:nvPr/>
        </p:nvSpPr>
        <p:spPr bwMode="auto">
          <a:xfrm>
            <a:off x="4865688" y="3313114"/>
            <a:ext cx="274638" cy="274638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 anchorCtr="1"/>
          <a:lstStyle/>
          <a:p>
            <a:r>
              <a:rPr lang="en-US" altLang="zh-TW" sz="1200" b="1">
                <a:ea typeface="新細明體" charset="-120"/>
              </a:rPr>
              <a:t>7</a:t>
            </a:r>
          </a:p>
        </p:txBody>
      </p:sp>
      <p:cxnSp>
        <p:nvCxnSpPr>
          <p:cNvPr id="45" name="AutoShape 62"/>
          <p:cNvCxnSpPr>
            <a:cxnSpLocks noChangeShapeType="1"/>
          </p:cNvCxnSpPr>
          <p:nvPr/>
        </p:nvCxnSpPr>
        <p:spPr bwMode="auto">
          <a:xfrm rot="5400000" flipH="1" flipV="1">
            <a:off x="4712495" y="3009107"/>
            <a:ext cx="577850" cy="4763"/>
          </a:xfrm>
          <a:prstGeom prst="curvedConnector3">
            <a:avLst>
              <a:gd name="adj1" fmla="val 51097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46" name="AutoShape 63"/>
          <p:cNvCxnSpPr>
            <a:cxnSpLocks noChangeShapeType="1"/>
            <a:endCxn id="44" idx="6"/>
          </p:cNvCxnSpPr>
          <p:nvPr/>
        </p:nvCxnSpPr>
        <p:spPr bwMode="auto">
          <a:xfrm rot="5400000">
            <a:off x="6270625" y="1604965"/>
            <a:ext cx="728663" cy="2963862"/>
          </a:xfrm>
          <a:prstGeom prst="curvedConnector2">
            <a:avLst/>
          </a:prstGeom>
          <a:noFill/>
          <a:ln w="22225">
            <a:solidFill>
              <a:schemeClr val="tx1"/>
            </a:solidFill>
            <a:round/>
            <a:headEnd type="triangle"/>
            <a:tailEnd type="none" w="lg" len="med"/>
          </a:ln>
          <a:effectLst/>
        </p:spPr>
      </p:cxnSp>
      <p:sp>
        <p:nvSpPr>
          <p:cNvPr id="55" name="文字方塊 54"/>
          <p:cNvSpPr txBox="1"/>
          <p:nvPr/>
        </p:nvSpPr>
        <p:spPr>
          <a:xfrm>
            <a:off x="779200" y="3224214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 smtClean="0"/>
              <a:t>Thread ID :</a:t>
            </a:r>
            <a:endParaRPr lang="zh-TW" altLang="en-US" sz="2000" dirty="0"/>
          </a:p>
        </p:txBody>
      </p:sp>
      <p:cxnSp>
        <p:nvCxnSpPr>
          <p:cNvPr id="57" name="直線單箭頭接點 56"/>
          <p:cNvCxnSpPr/>
          <p:nvPr/>
        </p:nvCxnSpPr>
        <p:spPr>
          <a:xfrm>
            <a:off x="-2412776" y="1844824"/>
            <a:ext cx="914400" cy="9144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文字方塊 57"/>
          <p:cNvSpPr txBox="1"/>
          <p:nvPr/>
        </p:nvSpPr>
        <p:spPr>
          <a:xfrm>
            <a:off x="720600" y="2359114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 smtClean="0"/>
              <a:t>data :</a:t>
            </a:r>
            <a:endParaRPr lang="zh-TW" altLang="en-US" sz="2000" dirty="0"/>
          </a:p>
        </p:txBody>
      </p:sp>
      <p:sp>
        <p:nvSpPr>
          <p:cNvPr id="59" name="文字方塊 58"/>
          <p:cNvSpPr txBox="1"/>
          <p:nvPr/>
        </p:nvSpPr>
        <p:spPr>
          <a:xfrm>
            <a:off x="3148012" y="1700808"/>
            <a:ext cx="4016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/>
              <a:t>Parallel loop for dot product</a:t>
            </a:r>
            <a:endParaRPr lang="zh-TW" altLang="en-US" sz="2400" dirty="0"/>
          </a:p>
        </p:txBody>
      </p:sp>
      <p:sp>
        <p:nvSpPr>
          <p:cNvPr id="60" name="投影片編號版面配置區 5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87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682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71480" y="764704"/>
            <a:ext cx="8229600" cy="990600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Reduction using shared memory</a:t>
            </a:r>
            <a:endParaRPr lang="zh-TW" altLang="en-US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4097" r="41126" b="11189"/>
          <a:stretch>
            <a:fillRect/>
          </a:stretch>
        </p:blipFill>
        <p:spPr bwMode="auto">
          <a:xfrm>
            <a:off x="0" y="1536156"/>
            <a:ext cx="8554041" cy="52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字方塊 4"/>
          <p:cNvSpPr txBox="1"/>
          <p:nvPr/>
        </p:nvSpPr>
        <p:spPr>
          <a:xfrm>
            <a:off x="4286280" y="2036222"/>
            <a:ext cx="342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Add ‘shared memory’</a:t>
            </a:r>
            <a:endParaRPr lang="zh-TW" altLang="en-US" dirty="0"/>
          </a:p>
        </p:txBody>
      </p:sp>
      <p:cxnSp>
        <p:nvCxnSpPr>
          <p:cNvPr id="7" name="直線單箭頭接點 6"/>
          <p:cNvCxnSpPr/>
          <p:nvPr/>
        </p:nvCxnSpPr>
        <p:spPr>
          <a:xfrm rot="10800000" flipV="1">
            <a:off x="3571900" y="2219540"/>
            <a:ext cx="673938" cy="309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4071934" y="5893874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Reduction by using shared memory</a:t>
            </a:r>
            <a:endParaRPr lang="zh-TW" altLang="en-US" dirty="0"/>
          </a:p>
        </p:txBody>
      </p:sp>
      <p:cxnSp>
        <p:nvCxnSpPr>
          <p:cNvPr id="10" name="直線單箭頭接點 9"/>
          <p:cNvCxnSpPr/>
          <p:nvPr/>
        </p:nvCxnSpPr>
        <p:spPr>
          <a:xfrm rot="5400000" flipH="1" flipV="1">
            <a:off x="3679025" y="6072469"/>
            <a:ext cx="35719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3500462" y="2536288"/>
            <a:ext cx="321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Initial the shared memory by 64 threads (</a:t>
            </a:r>
            <a:r>
              <a:rPr lang="en-US" altLang="zh-TW" dirty="0" err="1" smtClean="0"/>
              <a:t>tid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cxnSp>
        <p:nvCxnSpPr>
          <p:cNvPr id="13" name="直線單箭頭接點 12"/>
          <p:cNvCxnSpPr/>
          <p:nvPr/>
        </p:nvCxnSpPr>
        <p:spPr>
          <a:xfrm rot="10800000" flipV="1">
            <a:off x="2357454" y="2895066"/>
            <a:ext cx="1071570" cy="1412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文字方塊 18"/>
          <p:cNvSpPr txBox="1"/>
          <p:nvPr/>
        </p:nvSpPr>
        <p:spPr>
          <a:xfrm>
            <a:off x="3429024" y="4036486"/>
            <a:ext cx="4500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Synchronize all threads in a block</a:t>
            </a:r>
            <a:endParaRPr lang="zh-TW" altLang="en-US" dirty="0"/>
          </a:p>
        </p:txBody>
      </p:sp>
      <p:cxnSp>
        <p:nvCxnSpPr>
          <p:cNvPr id="21" name="直線單箭頭接點 20"/>
          <p:cNvCxnSpPr>
            <a:stCxn id="19" idx="1"/>
          </p:cNvCxnSpPr>
          <p:nvPr/>
        </p:nvCxnSpPr>
        <p:spPr>
          <a:xfrm rot="10800000" flipV="1">
            <a:off x="2428892" y="4221152"/>
            <a:ext cx="1000132" cy="1725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88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541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ea typeface="新細明體" charset="-120"/>
              </a:rPr>
              <a:t>Parallel Reduction</a:t>
            </a:r>
          </a:p>
        </p:txBody>
      </p:sp>
      <p:sp>
        <p:nvSpPr>
          <p:cNvPr id="28160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en-US" altLang="zh-TW" dirty="0">
                <a:ea typeface="新細明體" charset="-120"/>
              </a:rPr>
              <a:t>Tree-based approach used within each thread block</a:t>
            </a:r>
          </a:p>
          <a:p>
            <a:pPr>
              <a:lnSpc>
                <a:spcPct val="90000"/>
              </a:lnSpc>
            </a:pPr>
            <a:endParaRPr lang="en-US" altLang="zh-TW" dirty="0">
              <a:ea typeface="新細明體" charset="-120"/>
            </a:endParaRPr>
          </a:p>
          <a:p>
            <a:pPr>
              <a:lnSpc>
                <a:spcPct val="90000"/>
              </a:lnSpc>
            </a:pPr>
            <a:endParaRPr lang="en-US" altLang="zh-TW" dirty="0">
              <a:ea typeface="新細明體" charset="-120"/>
            </a:endParaRPr>
          </a:p>
          <a:p>
            <a:pPr>
              <a:lnSpc>
                <a:spcPct val="90000"/>
              </a:lnSpc>
            </a:pPr>
            <a:endParaRPr lang="en-US" altLang="zh-TW" dirty="0">
              <a:ea typeface="新細明體" charset="-120"/>
            </a:endParaRPr>
          </a:p>
          <a:p>
            <a:pPr>
              <a:lnSpc>
                <a:spcPct val="90000"/>
              </a:lnSpc>
            </a:pPr>
            <a:endParaRPr lang="en-US" altLang="zh-TW" dirty="0">
              <a:ea typeface="新細明體" charset="-120"/>
            </a:endParaRPr>
          </a:p>
          <a:p>
            <a:pPr>
              <a:lnSpc>
                <a:spcPct val="90000"/>
              </a:lnSpc>
            </a:pPr>
            <a:endParaRPr lang="en-US" altLang="zh-TW" dirty="0">
              <a:ea typeface="新細明體" charset="-120"/>
            </a:endParaRPr>
          </a:p>
          <a:p>
            <a:pPr>
              <a:lnSpc>
                <a:spcPct val="90000"/>
              </a:lnSpc>
            </a:pPr>
            <a:r>
              <a:rPr lang="en-US" altLang="zh-TW" dirty="0">
                <a:ea typeface="新細明體" charset="-120"/>
              </a:rPr>
              <a:t>Need to be able to use multiple thread blocks</a:t>
            </a:r>
          </a:p>
          <a:p>
            <a:pPr lvl="1">
              <a:lnSpc>
                <a:spcPct val="90000"/>
              </a:lnSpc>
            </a:pPr>
            <a:r>
              <a:rPr lang="en-US" altLang="zh-TW" dirty="0">
                <a:ea typeface="新細明體" charset="-120"/>
              </a:rPr>
              <a:t>To process very large arrays</a:t>
            </a:r>
          </a:p>
          <a:p>
            <a:pPr lvl="1">
              <a:lnSpc>
                <a:spcPct val="90000"/>
              </a:lnSpc>
            </a:pPr>
            <a:r>
              <a:rPr lang="en-US" altLang="zh-TW" dirty="0">
                <a:ea typeface="新細明體" charset="-120"/>
              </a:rPr>
              <a:t>To keep all multiprocessors on the GPU busy</a:t>
            </a:r>
          </a:p>
          <a:p>
            <a:pPr lvl="1">
              <a:lnSpc>
                <a:spcPct val="90000"/>
              </a:lnSpc>
            </a:pPr>
            <a:r>
              <a:rPr lang="en-US" altLang="zh-TW" dirty="0">
                <a:ea typeface="新細明體" charset="-120"/>
              </a:rPr>
              <a:t>Each thread block reduces a portion of the array</a:t>
            </a:r>
          </a:p>
          <a:p>
            <a:pPr>
              <a:lnSpc>
                <a:spcPct val="90000"/>
              </a:lnSpc>
            </a:pPr>
            <a:r>
              <a:rPr lang="en-US" altLang="zh-TW" dirty="0">
                <a:ea typeface="新細明體" charset="-120"/>
              </a:rPr>
              <a:t>But how do we communicate partial results between thread blocks?</a:t>
            </a:r>
          </a:p>
        </p:txBody>
      </p:sp>
      <p:grpSp>
        <p:nvGrpSpPr>
          <p:cNvPr id="38" name="群組 37"/>
          <p:cNvGrpSpPr/>
          <p:nvPr/>
        </p:nvGrpSpPr>
        <p:grpSpPr>
          <a:xfrm>
            <a:off x="2597160" y="2465964"/>
            <a:ext cx="3074988" cy="1467092"/>
            <a:chOff x="2971800" y="2133600"/>
            <a:chExt cx="3548063" cy="1822450"/>
          </a:xfrm>
        </p:grpSpPr>
        <p:sp>
          <p:nvSpPr>
            <p:cNvPr id="281605" name="Oval 5"/>
            <p:cNvSpPr>
              <a:spLocks noChangeArrowheads="1"/>
            </p:cNvSpPr>
            <p:nvPr/>
          </p:nvSpPr>
          <p:spPr bwMode="auto">
            <a:xfrm>
              <a:off x="3208338" y="2699188"/>
              <a:ext cx="236538" cy="25137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altLang="zh-TW" sz="1000">
                  <a:ea typeface="新細明體" charset="-120"/>
                </a:rPr>
                <a:t>4</a:t>
              </a:r>
            </a:p>
          </p:txBody>
        </p:sp>
        <p:sp>
          <p:nvSpPr>
            <p:cNvPr id="281606" name="Oval 6"/>
            <p:cNvSpPr>
              <a:spLocks noChangeArrowheads="1"/>
            </p:cNvSpPr>
            <p:nvPr/>
          </p:nvSpPr>
          <p:spPr bwMode="auto">
            <a:xfrm>
              <a:off x="4154488" y="2699188"/>
              <a:ext cx="236538" cy="25137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altLang="zh-TW" sz="1000">
                  <a:ea typeface="新細明體" charset="-120"/>
                </a:rPr>
                <a:t>7</a:t>
              </a:r>
            </a:p>
          </p:txBody>
        </p:sp>
        <p:sp>
          <p:nvSpPr>
            <p:cNvPr id="281607" name="Oval 7"/>
            <p:cNvSpPr>
              <a:spLocks noChangeArrowheads="1"/>
            </p:cNvSpPr>
            <p:nvPr/>
          </p:nvSpPr>
          <p:spPr bwMode="auto">
            <a:xfrm>
              <a:off x="5100638" y="2699188"/>
              <a:ext cx="236538" cy="25137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altLang="zh-TW" sz="1000">
                  <a:ea typeface="新細明體" charset="-120"/>
                </a:rPr>
                <a:t>5</a:t>
              </a:r>
            </a:p>
          </p:txBody>
        </p:sp>
        <p:sp>
          <p:nvSpPr>
            <p:cNvPr id="281608" name="Oval 8"/>
            <p:cNvSpPr>
              <a:spLocks noChangeArrowheads="1"/>
            </p:cNvSpPr>
            <p:nvPr/>
          </p:nvSpPr>
          <p:spPr bwMode="auto">
            <a:xfrm>
              <a:off x="6046788" y="2699188"/>
              <a:ext cx="236538" cy="25137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altLang="zh-TW" sz="1000">
                  <a:ea typeface="新細明體" charset="-120"/>
                </a:rPr>
                <a:t>9</a:t>
              </a:r>
            </a:p>
          </p:txBody>
        </p:sp>
        <p:sp>
          <p:nvSpPr>
            <p:cNvPr id="281609" name="Oval 9"/>
            <p:cNvSpPr>
              <a:spLocks noChangeArrowheads="1"/>
            </p:cNvSpPr>
            <p:nvPr/>
          </p:nvSpPr>
          <p:spPr bwMode="auto">
            <a:xfrm>
              <a:off x="3681413" y="3201933"/>
              <a:ext cx="236538" cy="25137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altLang="zh-TW" sz="1000">
                  <a:ea typeface="新細明體" charset="-120"/>
                </a:rPr>
                <a:t>11</a:t>
              </a:r>
            </a:p>
          </p:txBody>
        </p:sp>
        <p:sp>
          <p:nvSpPr>
            <p:cNvPr id="281610" name="Oval 10"/>
            <p:cNvSpPr>
              <a:spLocks noChangeArrowheads="1"/>
            </p:cNvSpPr>
            <p:nvPr/>
          </p:nvSpPr>
          <p:spPr bwMode="auto">
            <a:xfrm>
              <a:off x="5573713" y="3201933"/>
              <a:ext cx="236538" cy="25137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altLang="zh-TW" sz="1000">
                  <a:ea typeface="新細明體" charset="-120"/>
                </a:rPr>
                <a:t>14</a:t>
              </a:r>
            </a:p>
          </p:txBody>
        </p:sp>
        <p:sp>
          <p:nvSpPr>
            <p:cNvPr id="281611" name="Oval 11"/>
            <p:cNvSpPr>
              <a:spLocks noChangeArrowheads="1"/>
            </p:cNvSpPr>
            <p:nvPr/>
          </p:nvSpPr>
          <p:spPr bwMode="auto">
            <a:xfrm>
              <a:off x="4627563" y="3704678"/>
              <a:ext cx="236538" cy="25137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altLang="zh-TW" sz="1000" dirty="0">
                  <a:ea typeface="新細明體" charset="-120"/>
                </a:rPr>
                <a:t>25</a:t>
              </a:r>
            </a:p>
          </p:txBody>
        </p:sp>
        <p:cxnSp>
          <p:nvCxnSpPr>
            <p:cNvPr id="281612" name="AutoShape 12"/>
            <p:cNvCxnSpPr>
              <a:cxnSpLocks noChangeShapeType="1"/>
              <a:stCxn id="281626" idx="4"/>
              <a:endCxn id="281605" idx="0"/>
            </p:cNvCxnSpPr>
            <p:nvPr/>
          </p:nvCxnSpPr>
          <p:spPr bwMode="auto">
            <a:xfrm>
              <a:off x="3090069" y="2395446"/>
              <a:ext cx="236538" cy="29326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</p:cxnSp>
        <p:cxnSp>
          <p:nvCxnSpPr>
            <p:cNvPr id="281613" name="AutoShape 13"/>
            <p:cNvCxnSpPr>
              <a:cxnSpLocks noChangeShapeType="1"/>
              <a:stCxn id="281627" idx="4"/>
              <a:endCxn id="281605" idx="0"/>
            </p:cNvCxnSpPr>
            <p:nvPr/>
          </p:nvCxnSpPr>
          <p:spPr bwMode="auto">
            <a:xfrm flipH="1">
              <a:off x="3326606" y="2395446"/>
              <a:ext cx="236538" cy="29326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</p:cxnSp>
        <p:cxnSp>
          <p:nvCxnSpPr>
            <p:cNvPr id="281614" name="AutoShape 14"/>
            <p:cNvCxnSpPr>
              <a:cxnSpLocks noChangeShapeType="1"/>
              <a:stCxn id="281628" idx="4"/>
              <a:endCxn id="281606" idx="0"/>
            </p:cNvCxnSpPr>
            <p:nvPr/>
          </p:nvCxnSpPr>
          <p:spPr bwMode="auto">
            <a:xfrm>
              <a:off x="4036219" y="2395446"/>
              <a:ext cx="236538" cy="29326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</p:cxnSp>
        <p:cxnSp>
          <p:nvCxnSpPr>
            <p:cNvPr id="281615" name="AutoShape 15"/>
            <p:cNvCxnSpPr>
              <a:cxnSpLocks noChangeShapeType="1"/>
              <a:stCxn id="281629" idx="4"/>
              <a:endCxn id="281606" idx="0"/>
            </p:cNvCxnSpPr>
            <p:nvPr/>
          </p:nvCxnSpPr>
          <p:spPr bwMode="auto">
            <a:xfrm flipH="1">
              <a:off x="4272756" y="2395446"/>
              <a:ext cx="236538" cy="29326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</p:cxnSp>
        <p:cxnSp>
          <p:nvCxnSpPr>
            <p:cNvPr id="281616" name="AutoShape 16"/>
            <p:cNvCxnSpPr>
              <a:cxnSpLocks noChangeShapeType="1"/>
              <a:stCxn id="281631" idx="4"/>
              <a:endCxn id="281607" idx="0"/>
            </p:cNvCxnSpPr>
            <p:nvPr/>
          </p:nvCxnSpPr>
          <p:spPr bwMode="auto">
            <a:xfrm flipH="1">
              <a:off x="5218907" y="2395446"/>
              <a:ext cx="236538" cy="29326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</p:cxnSp>
        <p:cxnSp>
          <p:nvCxnSpPr>
            <p:cNvPr id="281617" name="AutoShape 17"/>
            <p:cNvCxnSpPr>
              <a:cxnSpLocks noChangeShapeType="1"/>
              <a:stCxn id="281630" idx="4"/>
              <a:endCxn id="281607" idx="0"/>
            </p:cNvCxnSpPr>
            <p:nvPr/>
          </p:nvCxnSpPr>
          <p:spPr bwMode="auto">
            <a:xfrm>
              <a:off x="4982369" y="2395446"/>
              <a:ext cx="236538" cy="29326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</p:cxnSp>
        <p:cxnSp>
          <p:nvCxnSpPr>
            <p:cNvPr id="281618" name="AutoShape 18"/>
            <p:cNvCxnSpPr>
              <a:cxnSpLocks noChangeShapeType="1"/>
              <a:stCxn id="281633" idx="4"/>
              <a:endCxn id="281608" idx="0"/>
            </p:cNvCxnSpPr>
            <p:nvPr/>
          </p:nvCxnSpPr>
          <p:spPr bwMode="auto">
            <a:xfrm flipH="1">
              <a:off x="6165057" y="2395446"/>
              <a:ext cx="236538" cy="29326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</p:cxnSp>
        <p:cxnSp>
          <p:nvCxnSpPr>
            <p:cNvPr id="281619" name="AutoShape 19"/>
            <p:cNvCxnSpPr>
              <a:cxnSpLocks noChangeShapeType="1"/>
              <a:stCxn id="281632" idx="4"/>
            </p:cNvCxnSpPr>
            <p:nvPr/>
          </p:nvCxnSpPr>
          <p:spPr bwMode="auto">
            <a:xfrm>
              <a:off x="5928519" y="2395446"/>
              <a:ext cx="236538" cy="282794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</p:cxnSp>
        <p:cxnSp>
          <p:nvCxnSpPr>
            <p:cNvPr id="281620" name="AutoShape 20"/>
            <p:cNvCxnSpPr>
              <a:cxnSpLocks noChangeShapeType="1"/>
              <a:stCxn id="281605" idx="4"/>
              <a:endCxn id="281609" idx="0"/>
            </p:cNvCxnSpPr>
            <p:nvPr/>
          </p:nvCxnSpPr>
          <p:spPr bwMode="auto">
            <a:xfrm>
              <a:off x="3326606" y="2961034"/>
              <a:ext cx="473075" cy="230425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</p:cxnSp>
        <p:cxnSp>
          <p:nvCxnSpPr>
            <p:cNvPr id="281621" name="AutoShape 21"/>
            <p:cNvCxnSpPr>
              <a:cxnSpLocks noChangeShapeType="1"/>
              <a:stCxn id="281606" idx="4"/>
              <a:endCxn id="281609" idx="0"/>
            </p:cNvCxnSpPr>
            <p:nvPr/>
          </p:nvCxnSpPr>
          <p:spPr bwMode="auto">
            <a:xfrm flipH="1">
              <a:off x="3799681" y="2961034"/>
              <a:ext cx="473075" cy="230425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</p:cxnSp>
        <p:cxnSp>
          <p:nvCxnSpPr>
            <p:cNvPr id="281622" name="AutoShape 22"/>
            <p:cNvCxnSpPr>
              <a:cxnSpLocks noChangeShapeType="1"/>
              <a:stCxn id="281607" idx="4"/>
              <a:endCxn id="281610" idx="0"/>
            </p:cNvCxnSpPr>
            <p:nvPr/>
          </p:nvCxnSpPr>
          <p:spPr bwMode="auto">
            <a:xfrm>
              <a:off x="5218907" y="2961034"/>
              <a:ext cx="473075" cy="230425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</p:cxnSp>
        <p:cxnSp>
          <p:nvCxnSpPr>
            <p:cNvPr id="281623" name="AutoShape 23"/>
            <p:cNvCxnSpPr>
              <a:cxnSpLocks noChangeShapeType="1"/>
              <a:stCxn id="281608" idx="4"/>
              <a:endCxn id="281610" idx="0"/>
            </p:cNvCxnSpPr>
            <p:nvPr/>
          </p:nvCxnSpPr>
          <p:spPr bwMode="auto">
            <a:xfrm flipH="1">
              <a:off x="5691982" y="2961034"/>
              <a:ext cx="473075" cy="230425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</p:cxnSp>
        <p:cxnSp>
          <p:nvCxnSpPr>
            <p:cNvPr id="281624" name="AutoShape 24"/>
            <p:cNvCxnSpPr>
              <a:cxnSpLocks noChangeShapeType="1"/>
              <a:stCxn id="281609" idx="4"/>
              <a:endCxn id="281611" idx="0"/>
            </p:cNvCxnSpPr>
            <p:nvPr/>
          </p:nvCxnSpPr>
          <p:spPr bwMode="auto">
            <a:xfrm>
              <a:off x="3799681" y="3463779"/>
              <a:ext cx="946150" cy="230425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</p:cxnSp>
        <p:cxnSp>
          <p:nvCxnSpPr>
            <p:cNvPr id="281625" name="AutoShape 25"/>
            <p:cNvCxnSpPr>
              <a:cxnSpLocks noChangeShapeType="1"/>
              <a:stCxn id="281610" idx="4"/>
              <a:endCxn id="281611" idx="0"/>
            </p:cNvCxnSpPr>
            <p:nvPr/>
          </p:nvCxnSpPr>
          <p:spPr bwMode="auto">
            <a:xfrm flipH="1">
              <a:off x="4745832" y="3463779"/>
              <a:ext cx="946150" cy="230425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</p:cxnSp>
        <p:sp>
          <p:nvSpPr>
            <p:cNvPr id="281626" name="AutoShape 26"/>
            <p:cNvSpPr>
              <a:spLocks noChangeArrowheads="1"/>
            </p:cNvSpPr>
            <p:nvPr/>
          </p:nvSpPr>
          <p:spPr bwMode="auto">
            <a:xfrm>
              <a:off x="2971800" y="2133600"/>
              <a:ext cx="236538" cy="251372"/>
            </a:xfrm>
            <a:prstGeom prst="flowChartConnector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altLang="zh-TW" sz="1000" dirty="0">
                  <a:ea typeface="新細明體" charset="-120"/>
                </a:rPr>
                <a:t>3</a:t>
              </a:r>
            </a:p>
          </p:txBody>
        </p:sp>
        <p:sp>
          <p:nvSpPr>
            <p:cNvPr id="281627" name="AutoShape 27"/>
            <p:cNvSpPr>
              <a:spLocks noChangeArrowheads="1"/>
            </p:cNvSpPr>
            <p:nvPr/>
          </p:nvSpPr>
          <p:spPr bwMode="auto">
            <a:xfrm>
              <a:off x="3444875" y="2133600"/>
              <a:ext cx="236538" cy="251372"/>
            </a:xfrm>
            <a:prstGeom prst="flowChartConnector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altLang="zh-TW" sz="1000" dirty="0">
                  <a:ea typeface="新細明體" charset="-120"/>
                </a:rPr>
                <a:t>1</a:t>
              </a:r>
            </a:p>
          </p:txBody>
        </p:sp>
        <p:sp>
          <p:nvSpPr>
            <p:cNvPr id="281628" name="AutoShape 28"/>
            <p:cNvSpPr>
              <a:spLocks noChangeArrowheads="1"/>
            </p:cNvSpPr>
            <p:nvPr/>
          </p:nvSpPr>
          <p:spPr bwMode="auto">
            <a:xfrm>
              <a:off x="3917950" y="2133600"/>
              <a:ext cx="236538" cy="251372"/>
            </a:xfrm>
            <a:prstGeom prst="flowChartConnector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altLang="zh-TW" sz="1000" dirty="0">
                  <a:ea typeface="新細明體" charset="-120"/>
                </a:rPr>
                <a:t>7</a:t>
              </a:r>
            </a:p>
          </p:txBody>
        </p:sp>
        <p:sp>
          <p:nvSpPr>
            <p:cNvPr id="281629" name="AutoShape 29"/>
            <p:cNvSpPr>
              <a:spLocks noChangeArrowheads="1"/>
            </p:cNvSpPr>
            <p:nvPr/>
          </p:nvSpPr>
          <p:spPr bwMode="auto">
            <a:xfrm>
              <a:off x="4391025" y="2133600"/>
              <a:ext cx="236538" cy="251372"/>
            </a:xfrm>
            <a:prstGeom prst="flowChartConnector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altLang="zh-TW" sz="1000" dirty="0">
                  <a:ea typeface="新細明體" charset="-120"/>
                </a:rPr>
                <a:t>0</a:t>
              </a:r>
            </a:p>
          </p:txBody>
        </p:sp>
        <p:sp>
          <p:nvSpPr>
            <p:cNvPr id="281630" name="AutoShape 30"/>
            <p:cNvSpPr>
              <a:spLocks noChangeArrowheads="1"/>
            </p:cNvSpPr>
            <p:nvPr/>
          </p:nvSpPr>
          <p:spPr bwMode="auto">
            <a:xfrm>
              <a:off x="4864100" y="2133600"/>
              <a:ext cx="236538" cy="251372"/>
            </a:xfrm>
            <a:prstGeom prst="flowChartConnector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altLang="zh-TW" sz="1000">
                  <a:ea typeface="新細明體" charset="-120"/>
                </a:rPr>
                <a:t>4</a:t>
              </a:r>
            </a:p>
          </p:txBody>
        </p:sp>
        <p:sp>
          <p:nvSpPr>
            <p:cNvPr id="281631" name="AutoShape 31"/>
            <p:cNvSpPr>
              <a:spLocks noChangeArrowheads="1"/>
            </p:cNvSpPr>
            <p:nvPr/>
          </p:nvSpPr>
          <p:spPr bwMode="auto">
            <a:xfrm>
              <a:off x="5337175" y="2133600"/>
              <a:ext cx="236538" cy="251372"/>
            </a:xfrm>
            <a:prstGeom prst="flowChartConnector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altLang="zh-TW" sz="1000">
                  <a:ea typeface="新細明體" charset="-120"/>
                </a:rPr>
                <a:t>1</a:t>
              </a:r>
            </a:p>
          </p:txBody>
        </p:sp>
        <p:sp>
          <p:nvSpPr>
            <p:cNvPr id="281632" name="AutoShape 32"/>
            <p:cNvSpPr>
              <a:spLocks noChangeArrowheads="1"/>
            </p:cNvSpPr>
            <p:nvPr/>
          </p:nvSpPr>
          <p:spPr bwMode="auto">
            <a:xfrm>
              <a:off x="5810250" y="2133600"/>
              <a:ext cx="236538" cy="251372"/>
            </a:xfrm>
            <a:prstGeom prst="flowChartConnector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altLang="zh-TW" sz="1000">
                  <a:ea typeface="新細明體" charset="-120"/>
                </a:rPr>
                <a:t>6</a:t>
              </a:r>
            </a:p>
          </p:txBody>
        </p:sp>
        <p:sp>
          <p:nvSpPr>
            <p:cNvPr id="281633" name="AutoShape 33"/>
            <p:cNvSpPr>
              <a:spLocks noChangeArrowheads="1"/>
            </p:cNvSpPr>
            <p:nvPr/>
          </p:nvSpPr>
          <p:spPr bwMode="auto">
            <a:xfrm>
              <a:off x="6283325" y="2133600"/>
              <a:ext cx="236538" cy="251372"/>
            </a:xfrm>
            <a:prstGeom prst="flowChartConnector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altLang="zh-TW" sz="1000">
                  <a:ea typeface="新細明體" charset="-120"/>
                </a:rPr>
                <a:t>3</a:t>
              </a:r>
            </a:p>
          </p:txBody>
        </p:sp>
      </p:grpSp>
      <p:sp>
        <p:nvSpPr>
          <p:cNvPr id="35" name="文字方塊 34"/>
          <p:cNvSpPr txBox="1"/>
          <p:nvPr/>
        </p:nvSpPr>
        <p:spPr>
          <a:xfrm>
            <a:off x="4429124" y="6072206"/>
            <a:ext cx="335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From CUDA SDK ‘reduction’ 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89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0186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GPGPU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500034" y="1916832"/>
            <a:ext cx="8320438" cy="417916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TW" dirty="0"/>
              <a:t>CUDA (Compute Unified Device Architecture</a:t>
            </a:r>
            <a:r>
              <a:rPr lang="en-US" altLang="zh-TW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en-US" altLang="zh-TW" dirty="0" smtClean="0"/>
              <a:t>CUDA is a C-like GPGPU computing language helps us do general propose computations on GPU.</a:t>
            </a:r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670163"/>
            <a:ext cx="2963406" cy="186086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522202"/>
            <a:ext cx="2872740" cy="195072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553203" y="4300831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Computing card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5520421" y="4152194"/>
            <a:ext cx="1551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Gaming card</a:t>
            </a:r>
            <a:endParaRPr lang="zh-TW" altLang="en-US" dirty="0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247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957878"/>
            <a:ext cx="7620000" cy="519112"/>
          </a:xfrm>
        </p:spPr>
        <p:txBody>
          <a:bodyPr/>
          <a:lstStyle/>
          <a:p>
            <a:r>
              <a:rPr lang="en-US" altLang="zh-TW" sz="2800" dirty="0">
                <a:ea typeface="新細明體" charset="-120"/>
              </a:rPr>
              <a:t>Parallel Reduction: Interleaved Addressing</a:t>
            </a:r>
          </a:p>
        </p:txBody>
      </p:sp>
      <p:graphicFrame>
        <p:nvGraphicFramePr>
          <p:cNvPr id="287747" name="Group 3"/>
          <p:cNvGraphicFramePr>
            <a:graphicFrameLocks noGrp="1"/>
          </p:cNvGraphicFramePr>
          <p:nvPr/>
        </p:nvGraphicFramePr>
        <p:xfrm>
          <a:off x="2711450" y="1490663"/>
          <a:ext cx="6235700" cy="342900"/>
        </p:xfrm>
        <a:graphic>
          <a:graphicData uri="http://schemas.openxmlformats.org/drawingml/2006/table">
            <a:tbl>
              <a:tblPr/>
              <a:tblGrid>
                <a:gridCol w="390525"/>
                <a:gridCol w="388938"/>
                <a:gridCol w="390525"/>
                <a:gridCol w="388937"/>
                <a:gridCol w="390525"/>
                <a:gridCol w="388938"/>
                <a:gridCol w="390525"/>
                <a:gridCol w="390525"/>
                <a:gridCol w="387350"/>
                <a:gridCol w="390525"/>
                <a:gridCol w="390525"/>
                <a:gridCol w="388937"/>
                <a:gridCol w="390525"/>
                <a:gridCol w="388938"/>
                <a:gridCol w="390525"/>
                <a:gridCol w="388937"/>
              </a:tblGrid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10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8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-1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-2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-2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-3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7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7783" name="Text Box 39"/>
          <p:cNvSpPr txBox="1">
            <a:spLocks noChangeArrowheads="1"/>
          </p:cNvSpPr>
          <p:nvPr/>
        </p:nvSpPr>
        <p:spPr bwMode="auto">
          <a:xfrm>
            <a:off x="146050" y="1519238"/>
            <a:ext cx="2636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 b="1">
                <a:ea typeface="新細明體" charset="-120"/>
              </a:rPr>
              <a:t>Values (shared memory)</a:t>
            </a:r>
          </a:p>
        </p:txBody>
      </p:sp>
      <p:sp>
        <p:nvSpPr>
          <p:cNvPr id="287784" name="Oval 40"/>
          <p:cNvSpPr>
            <a:spLocks noChangeArrowheads="1"/>
          </p:cNvSpPr>
          <p:nvPr/>
        </p:nvSpPr>
        <p:spPr bwMode="auto">
          <a:xfrm>
            <a:off x="2767013" y="2043113"/>
            <a:ext cx="274637" cy="274637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 anchorCtr="1"/>
          <a:lstStyle/>
          <a:p>
            <a:pPr algn="ctr"/>
            <a:r>
              <a:rPr lang="en-US" altLang="zh-TW" sz="1200" b="1" dirty="0">
                <a:ea typeface="新細明體" charset="-120"/>
              </a:rPr>
              <a:t>0</a:t>
            </a:r>
          </a:p>
        </p:txBody>
      </p:sp>
      <p:cxnSp>
        <p:nvCxnSpPr>
          <p:cNvPr id="287785" name="AutoShape 41"/>
          <p:cNvCxnSpPr>
            <a:cxnSpLocks noChangeShapeType="1"/>
            <a:endCxn id="287784" idx="0"/>
          </p:cNvCxnSpPr>
          <p:nvPr/>
        </p:nvCxnSpPr>
        <p:spPr bwMode="auto">
          <a:xfrm rot="5400000">
            <a:off x="2807494" y="1931194"/>
            <a:ext cx="196850" cy="1588"/>
          </a:xfrm>
          <a:prstGeom prst="curvedConnector3">
            <a:avLst>
              <a:gd name="adj1" fmla="val 53227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287786" name="AutoShape 42"/>
          <p:cNvCxnSpPr>
            <a:cxnSpLocks noChangeShapeType="1"/>
            <a:endCxn id="287784" idx="6"/>
          </p:cNvCxnSpPr>
          <p:nvPr/>
        </p:nvCxnSpPr>
        <p:spPr bwMode="auto">
          <a:xfrm rot="5400000">
            <a:off x="3001963" y="1885950"/>
            <a:ext cx="347662" cy="242888"/>
          </a:xfrm>
          <a:prstGeom prst="curvedConnector2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sp>
        <p:nvSpPr>
          <p:cNvPr id="287787" name="Oval 43"/>
          <p:cNvSpPr>
            <a:spLocks noChangeArrowheads="1"/>
          </p:cNvSpPr>
          <p:nvPr/>
        </p:nvSpPr>
        <p:spPr bwMode="auto">
          <a:xfrm>
            <a:off x="3544888" y="2043113"/>
            <a:ext cx="274637" cy="274637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 anchorCtr="1"/>
          <a:lstStyle/>
          <a:p>
            <a:pPr algn="ctr"/>
            <a:r>
              <a:rPr lang="en-US" altLang="zh-TW" sz="1200" b="1">
                <a:ea typeface="新細明體" charset="-120"/>
              </a:rPr>
              <a:t>2</a:t>
            </a:r>
          </a:p>
        </p:txBody>
      </p:sp>
      <p:cxnSp>
        <p:nvCxnSpPr>
          <p:cNvPr id="287788" name="AutoShape 44"/>
          <p:cNvCxnSpPr>
            <a:cxnSpLocks noChangeShapeType="1"/>
            <a:endCxn id="287787" idx="0"/>
          </p:cNvCxnSpPr>
          <p:nvPr/>
        </p:nvCxnSpPr>
        <p:spPr bwMode="auto">
          <a:xfrm rot="5400000">
            <a:off x="3586163" y="1930400"/>
            <a:ext cx="196850" cy="3175"/>
          </a:xfrm>
          <a:prstGeom prst="curvedConnector3">
            <a:avLst>
              <a:gd name="adj1" fmla="val 53227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287789" name="AutoShape 45"/>
          <p:cNvCxnSpPr>
            <a:cxnSpLocks noChangeShapeType="1"/>
            <a:endCxn id="287787" idx="6"/>
          </p:cNvCxnSpPr>
          <p:nvPr/>
        </p:nvCxnSpPr>
        <p:spPr bwMode="auto">
          <a:xfrm rot="5400000">
            <a:off x="3780632" y="1885156"/>
            <a:ext cx="347662" cy="244475"/>
          </a:xfrm>
          <a:prstGeom prst="curvedConnector2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sp>
        <p:nvSpPr>
          <p:cNvPr id="287790" name="Oval 46"/>
          <p:cNvSpPr>
            <a:spLocks noChangeArrowheads="1"/>
          </p:cNvSpPr>
          <p:nvPr/>
        </p:nvSpPr>
        <p:spPr bwMode="auto">
          <a:xfrm>
            <a:off x="4324350" y="2043113"/>
            <a:ext cx="274638" cy="274637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 anchorCtr="1"/>
          <a:lstStyle/>
          <a:p>
            <a:pPr algn="ctr"/>
            <a:r>
              <a:rPr lang="en-US" altLang="zh-TW" sz="1200" b="1">
                <a:ea typeface="新細明體" charset="-120"/>
              </a:rPr>
              <a:t>4</a:t>
            </a:r>
          </a:p>
        </p:txBody>
      </p:sp>
      <p:cxnSp>
        <p:nvCxnSpPr>
          <p:cNvPr id="287791" name="AutoShape 47"/>
          <p:cNvCxnSpPr>
            <a:cxnSpLocks noChangeShapeType="1"/>
            <a:endCxn id="287790" idx="0"/>
          </p:cNvCxnSpPr>
          <p:nvPr/>
        </p:nvCxnSpPr>
        <p:spPr bwMode="auto">
          <a:xfrm rot="5400000">
            <a:off x="4365626" y="1930400"/>
            <a:ext cx="196850" cy="3175"/>
          </a:xfrm>
          <a:prstGeom prst="curvedConnector3">
            <a:avLst>
              <a:gd name="adj1" fmla="val 53227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287792" name="AutoShape 48"/>
          <p:cNvCxnSpPr>
            <a:cxnSpLocks noChangeShapeType="1"/>
            <a:endCxn id="287790" idx="6"/>
          </p:cNvCxnSpPr>
          <p:nvPr/>
        </p:nvCxnSpPr>
        <p:spPr bwMode="auto">
          <a:xfrm rot="5400000">
            <a:off x="4560095" y="1885156"/>
            <a:ext cx="347662" cy="244475"/>
          </a:xfrm>
          <a:prstGeom prst="curvedConnector2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sp>
        <p:nvSpPr>
          <p:cNvPr id="287793" name="Oval 49"/>
          <p:cNvSpPr>
            <a:spLocks noChangeArrowheads="1"/>
          </p:cNvSpPr>
          <p:nvPr/>
        </p:nvSpPr>
        <p:spPr bwMode="auto">
          <a:xfrm>
            <a:off x="5103813" y="2043113"/>
            <a:ext cx="274637" cy="274637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 anchorCtr="1"/>
          <a:lstStyle/>
          <a:p>
            <a:pPr algn="ctr"/>
            <a:r>
              <a:rPr lang="en-US" altLang="zh-TW" sz="1200" b="1">
                <a:ea typeface="新細明體" charset="-120"/>
              </a:rPr>
              <a:t>6</a:t>
            </a:r>
          </a:p>
        </p:txBody>
      </p:sp>
      <p:cxnSp>
        <p:nvCxnSpPr>
          <p:cNvPr id="287794" name="AutoShape 50"/>
          <p:cNvCxnSpPr>
            <a:cxnSpLocks noChangeShapeType="1"/>
            <a:endCxn id="287793" idx="0"/>
          </p:cNvCxnSpPr>
          <p:nvPr/>
        </p:nvCxnSpPr>
        <p:spPr bwMode="auto">
          <a:xfrm rot="5400000">
            <a:off x="5145088" y="1930400"/>
            <a:ext cx="196850" cy="3175"/>
          </a:xfrm>
          <a:prstGeom prst="curvedConnector3">
            <a:avLst>
              <a:gd name="adj1" fmla="val 53227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287795" name="AutoShape 51"/>
          <p:cNvCxnSpPr>
            <a:cxnSpLocks noChangeShapeType="1"/>
            <a:endCxn id="287793" idx="6"/>
          </p:cNvCxnSpPr>
          <p:nvPr/>
        </p:nvCxnSpPr>
        <p:spPr bwMode="auto">
          <a:xfrm rot="5400000">
            <a:off x="5339557" y="1885156"/>
            <a:ext cx="347662" cy="244475"/>
          </a:xfrm>
          <a:prstGeom prst="curvedConnector2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sp>
        <p:nvSpPr>
          <p:cNvPr id="287796" name="Oval 52"/>
          <p:cNvSpPr>
            <a:spLocks noChangeArrowheads="1"/>
          </p:cNvSpPr>
          <p:nvPr/>
        </p:nvSpPr>
        <p:spPr bwMode="auto">
          <a:xfrm>
            <a:off x="5881688" y="2043113"/>
            <a:ext cx="274637" cy="274637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 anchorCtr="1"/>
          <a:lstStyle/>
          <a:p>
            <a:pPr algn="ctr"/>
            <a:r>
              <a:rPr lang="en-US" altLang="zh-TW" sz="1200" b="1">
                <a:ea typeface="新細明體" charset="-120"/>
              </a:rPr>
              <a:t>8</a:t>
            </a:r>
          </a:p>
        </p:txBody>
      </p:sp>
      <p:cxnSp>
        <p:nvCxnSpPr>
          <p:cNvPr id="287797" name="AutoShape 53"/>
          <p:cNvCxnSpPr>
            <a:cxnSpLocks noChangeShapeType="1"/>
            <a:endCxn id="287796" idx="0"/>
          </p:cNvCxnSpPr>
          <p:nvPr/>
        </p:nvCxnSpPr>
        <p:spPr bwMode="auto">
          <a:xfrm rot="5400000">
            <a:off x="5923757" y="1929606"/>
            <a:ext cx="196850" cy="4763"/>
          </a:xfrm>
          <a:prstGeom prst="curvedConnector3">
            <a:avLst>
              <a:gd name="adj1" fmla="val 53227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287798" name="AutoShape 54"/>
          <p:cNvCxnSpPr>
            <a:cxnSpLocks noChangeShapeType="1"/>
            <a:endCxn id="287796" idx="6"/>
          </p:cNvCxnSpPr>
          <p:nvPr/>
        </p:nvCxnSpPr>
        <p:spPr bwMode="auto">
          <a:xfrm rot="5400000">
            <a:off x="6117432" y="1885156"/>
            <a:ext cx="347662" cy="244475"/>
          </a:xfrm>
          <a:prstGeom prst="curvedConnector2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sp>
        <p:nvSpPr>
          <p:cNvPr id="287799" name="Oval 55"/>
          <p:cNvSpPr>
            <a:spLocks noChangeArrowheads="1"/>
          </p:cNvSpPr>
          <p:nvPr/>
        </p:nvSpPr>
        <p:spPr bwMode="auto">
          <a:xfrm>
            <a:off x="6661150" y="2043113"/>
            <a:ext cx="274638" cy="274637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 anchorCtr="1"/>
          <a:lstStyle/>
          <a:p>
            <a:pPr algn="ctr"/>
            <a:r>
              <a:rPr lang="en-US" altLang="zh-TW" sz="1200" b="1">
                <a:ea typeface="新細明體" charset="-120"/>
              </a:rPr>
              <a:t>10</a:t>
            </a:r>
          </a:p>
        </p:txBody>
      </p:sp>
      <p:cxnSp>
        <p:nvCxnSpPr>
          <p:cNvPr id="287800" name="AutoShape 56"/>
          <p:cNvCxnSpPr>
            <a:cxnSpLocks noChangeShapeType="1"/>
            <a:endCxn id="287799" idx="0"/>
          </p:cNvCxnSpPr>
          <p:nvPr/>
        </p:nvCxnSpPr>
        <p:spPr bwMode="auto">
          <a:xfrm rot="5400000">
            <a:off x="6703219" y="1929607"/>
            <a:ext cx="196850" cy="4762"/>
          </a:xfrm>
          <a:prstGeom prst="curvedConnector3">
            <a:avLst>
              <a:gd name="adj1" fmla="val 53227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287801" name="AutoShape 57"/>
          <p:cNvCxnSpPr>
            <a:cxnSpLocks noChangeShapeType="1"/>
            <a:endCxn id="287799" idx="6"/>
          </p:cNvCxnSpPr>
          <p:nvPr/>
        </p:nvCxnSpPr>
        <p:spPr bwMode="auto">
          <a:xfrm rot="5400000">
            <a:off x="6897688" y="1884363"/>
            <a:ext cx="347662" cy="246062"/>
          </a:xfrm>
          <a:prstGeom prst="curvedConnector2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sp>
        <p:nvSpPr>
          <p:cNvPr id="287802" name="Oval 58"/>
          <p:cNvSpPr>
            <a:spLocks noChangeArrowheads="1"/>
          </p:cNvSpPr>
          <p:nvPr/>
        </p:nvSpPr>
        <p:spPr bwMode="auto">
          <a:xfrm>
            <a:off x="7440613" y="2043113"/>
            <a:ext cx="274637" cy="274637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 anchorCtr="1"/>
          <a:lstStyle/>
          <a:p>
            <a:pPr algn="ctr"/>
            <a:r>
              <a:rPr lang="en-US" altLang="zh-TW" sz="1200" b="1">
                <a:ea typeface="新細明體" charset="-120"/>
              </a:rPr>
              <a:t>12</a:t>
            </a:r>
          </a:p>
        </p:txBody>
      </p:sp>
      <p:cxnSp>
        <p:nvCxnSpPr>
          <p:cNvPr id="287803" name="AutoShape 59"/>
          <p:cNvCxnSpPr>
            <a:cxnSpLocks noChangeShapeType="1"/>
            <a:endCxn id="287802" idx="0"/>
          </p:cNvCxnSpPr>
          <p:nvPr/>
        </p:nvCxnSpPr>
        <p:spPr bwMode="auto">
          <a:xfrm rot="5400000">
            <a:off x="7482682" y="1929606"/>
            <a:ext cx="196850" cy="4763"/>
          </a:xfrm>
          <a:prstGeom prst="curvedConnector3">
            <a:avLst>
              <a:gd name="adj1" fmla="val 53227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287804" name="AutoShape 60"/>
          <p:cNvCxnSpPr>
            <a:cxnSpLocks noChangeShapeType="1"/>
            <a:endCxn id="287802" idx="6"/>
          </p:cNvCxnSpPr>
          <p:nvPr/>
        </p:nvCxnSpPr>
        <p:spPr bwMode="auto">
          <a:xfrm rot="5400000">
            <a:off x="7677151" y="1884362"/>
            <a:ext cx="347662" cy="246063"/>
          </a:xfrm>
          <a:prstGeom prst="curvedConnector2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sp>
        <p:nvSpPr>
          <p:cNvPr id="287805" name="Oval 61"/>
          <p:cNvSpPr>
            <a:spLocks noChangeArrowheads="1"/>
          </p:cNvSpPr>
          <p:nvPr/>
        </p:nvSpPr>
        <p:spPr bwMode="auto">
          <a:xfrm>
            <a:off x="8220075" y="2043113"/>
            <a:ext cx="274638" cy="274637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 anchorCtr="1"/>
          <a:lstStyle/>
          <a:p>
            <a:pPr algn="ctr"/>
            <a:r>
              <a:rPr lang="en-US" altLang="zh-TW" sz="1200" b="1">
                <a:ea typeface="新細明體" charset="-120"/>
              </a:rPr>
              <a:t>14</a:t>
            </a:r>
          </a:p>
        </p:txBody>
      </p:sp>
      <p:cxnSp>
        <p:nvCxnSpPr>
          <p:cNvPr id="287806" name="AutoShape 62"/>
          <p:cNvCxnSpPr>
            <a:cxnSpLocks noChangeShapeType="1"/>
            <a:endCxn id="287805" idx="0"/>
          </p:cNvCxnSpPr>
          <p:nvPr/>
        </p:nvCxnSpPr>
        <p:spPr bwMode="auto">
          <a:xfrm rot="5400000">
            <a:off x="8262144" y="1929607"/>
            <a:ext cx="196850" cy="4762"/>
          </a:xfrm>
          <a:prstGeom prst="curvedConnector3">
            <a:avLst>
              <a:gd name="adj1" fmla="val 53227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287807" name="AutoShape 63"/>
          <p:cNvCxnSpPr>
            <a:cxnSpLocks noChangeShapeType="1"/>
            <a:endCxn id="287805" idx="6"/>
          </p:cNvCxnSpPr>
          <p:nvPr/>
        </p:nvCxnSpPr>
        <p:spPr bwMode="auto">
          <a:xfrm rot="5400000">
            <a:off x="8456613" y="1884363"/>
            <a:ext cx="347662" cy="246062"/>
          </a:xfrm>
          <a:prstGeom prst="curvedConnector2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graphicFrame>
        <p:nvGraphicFramePr>
          <p:cNvPr id="287808" name="Group 64"/>
          <p:cNvGraphicFramePr>
            <a:graphicFrameLocks noGrp="1"/>
          </p:cNvGraphicFramePr>
          <p:nvPr/>
        </p:nvGraphicFramePr>
        <p:xfrm>
          <a:off x="2711450" y="2506663"/>
          <a:ext cx="6235700" cy="342900"/>
        </p:xfrm>
        <a:graphic>
          <a:graphicData uri="http://schemas.openxmlformats.org/drawingml/2006/table">
            <a:tbl>
              <a:tblPr/>
              <a:tblGrid>
                <a:gridCol w="390525"/>
                <a:gridCol w="388938"/>
                <a:gridCol w="390525"/>
                <a:gridCol w="388937"/>
                <a:gridCol w="390525"/>
                <a:gridCol w="388938"/>
                <a:gridCol w="390525"/>
                <a:gridCol w="390525"/>
                <a:gridCol w="387350"/>
                <a:gridCol w="390525"/>
                <a:gridCol w="390525"/>
                <a:gridCol w="388937"/>
                <a:gridCol w="390525"/>
                <a:gridCol w="388938"/>
                <a:gridCol w="390525"/>
                <a:gridCol w="388937"/>
              </a:tblGrid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11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7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-1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-2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-2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8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-5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-3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9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7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7844" name="Text Box 100"/>
          <p:cNvSpPr txBox="1">
            <a:spLocks noChangeArrowheads="1"/>
          </p:cNvSpPr>
          <p:nvPr/>
        </p:nvSpPr>
        <p:spPr bwMode="auto">
          <a:xfrm>
            <a:off x="1858963" y="2495550"/>
            <a:ext cx="838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 b="1">
                <a:ea typeface="新細明體" charset="-120"/>
              </a:rPr>
              <a:t>Values</a:t>
            </a:r>
          </a:p>
        </p:txBody>
      </p:sp>
      <p:sp>
        <p:nvSpPr>
          <p:cNvPr id="287845" name="Oval 101"/>
          <p:cNvSpPr>
            <a:spLocks noChangeArrowheads="1"/>
          </p:cNvSpPr>
          <p:nvPr/>
        </p:nvSpPr>
        <p:spPr bwMode="auto">
          <a:xfrm>
            <a:off x="2767013" y="3059113"/>
            <a:ext cx="274637" cy="274637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 anchorCtr="1"/>
          <a:lstStyle/>
          <a:p>
            <a:r>
              <a:rPr lang="en-US" altLang="zh-TW" sz="1200" b="1">
                <a:ea typeface="新細明體" charset="-120"/>
              </a:rPr>
              <a:t>0</a:t>
            </a:r>
          </a:p>
        </p:txBody>
      </p:sp>
      <p:cxnSp>
        <p:nvCxnSpPr>
          <p:cNvPr id="287846" name="AutoShape 102"/>
          <p:cNvCxnSpPr>
            <a:cxnSpLocks noChangeShapeType="1"/>
            <a:endCxn id="287845" idx="0"/>
          </p:cNvCxnSpPr>
          <p:nvPr/>
        </p:nvCxnSpPr>
        <p:spPr bwMode="auto">
          <a:xfrm rot="5400000">
            <a:off x="2807494" y="2947194"/>
            <a:ext cx="196850" cy="1588"/>
          </a:xfrm>
          <a:prstGeom prst="curvedConnector3">
            <a:avLst>
              <a:gd name="adj1" fmla="val 53227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287847" name="AutoShape 103"/>
          <p:cNvCxnSpPr>
            <a:cxnSpLocks noChangeShapeType="1"/>
            <a:endCxn id="287845" idx="6"/>
          </p:cNvCxnSpPr>
          <p:nvPr/>
        </p:nvCxnSpPr>
        <p:spPr bwMode="auto">
          <a:xfrm rot="5400000">
            <a:off x="3196432" y="2707481"/>
            <a:ext cx="347662" cy="631825"/>
          </a:xfrm>
          <a:prstGeom prst="curvedConnector2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sp>
        <p:nvSpPr>
          <p:cNvPr id="287848" name="Oval 104"/>
          <p:cNvSpPr>
            <a:spLocks noChangeArrowheads="1"/>
          </p:cNvSpPr>
          <p:nvPr/>
        </p:nvSpPr>
        <p:spPr bwMode="auto">
          <a:xfrm>
            <a:off x="4324350" y="3059113"/>
            <a:ext cx="274638" cy="274637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 anchorCtr="1"/>
          <a:lstStyle/>
          <a:p>
            <a:r>
              <a:rPr lang="en-US" altLang="zh-TW" sz="1200" b="1">
                <a:ea typeface="新細明體" charset="-120"/>
              </a:rPr>
              <a:t>4</a:t>
            </a:r>
          </a:p>
        </p:txBody>
      </p:sp>
      <p:cxnSp>
        <p:nvCxnSpPr>
          <p:cNvPr id="287849" name="AutoShape 105"/>
          <p:cNvCxnSpPr>
            <a:cxnSpLocks noChangeShapeType="1"/>
            <a:endCxn id="287848" idx="0"/>
          </p:cNvCxnSpPr>
          <p:nvPr/>
        </p:nvCxnSpPr>
        <p:spPr bwMode="auto">
          <a:xfrm rot="5400000">
            <a:off x="4365626" y="2946400"/>
            <a:ext cx="196850" cy="3175"/>
          </a:xfrm>
          <a:prstGeom prst="curvedConnector3">
            <a:avLst>
              <a:gd name="adj1" fmla="val 53227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287850" name="AutoShape 106"/>
          <p:cNvCxnSpPr>
            <a:cxnSpLocks noChangeShapeType="1"/>
            <a:endCxn id="287848" idx="6"/>
          </p:cNvCxnSpPr>
          <p:nvPr/>
        </p:nvCxnSpPr>
        <p:spPr bwMode="auto">
          <a:xfrm rot="5400000">
            <a:off x="4754563" y="2706688"/>
            <a:ext cx="347662" cy="633412"/>
          </a:xfrm>
          <a:prstGeom prst="curvedConnector2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sp>
        <p:nvSpPr>
          <p:cNvPr id="287851" name="Oval 107"/>
          <p:cNvSpPr>
            <a:spLocks noChangeArrowheads="1"/>
          </p:cNvSpPr>
          <p:nvPr/>
        </p:nvSpPr>
        <p:spPr bwMode="auto">
          <a:xfrm>
            <a:off x="5881688" y="3059113"/>
            <a:ext cx="274637" cy="274637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 anchorCtr="1"/>
          <a:lstStyle/>
          <a:p>
            <a:r>
              <a:rPr lang="en-US" altLang="zh-TW" sz="1200" b="1">
                <a:ea typeface="新細明體" charset="-120"/>
              </a:rPr>
              <a:t>8</a:t>
            </a:r>
          </a:p>
        </p:txBody>
      </p:sp>
      <p:cxnSp>
        <p:nvCxnSpPr>
          <p:cNvPr id="287852" name="AutoShape 108"/>
          <p:cNvCxnSpPr>
            <a:cxnSpLocks noChangeShapeType="1"/>
            <a:endCxn id="287851" idx="0"/>
          </p:cNvCxnSpPr>
          <p:nvPr/>
        </p:nvCxnSpPr>
        <p:spPr bwMode="auto">
          <a:xfrm rot="5400000">
            <a:off x="5923757" y="2945606"/>
            <a:ext cx="196850" cy="4763"/>
          </a:xfrm>
          <a:prstGeom prst="curvedConnector3">
            <a:avLst>
              <a:gd name="adj1" fmla="val 53227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287853" name="AutoShape 109"/>
          <p:cNvCxnSpPr>
            <a:cxnSpLocks noChangeShapeType="1"/>
            <a:endCxn id="287851" idx="6"/>
          </p:cNvCxnSpPr>
          <p:nvPr/>
        </p:nvCxnSpPr>
        <p:spPr bwMode="auto">
          <a:xfrm rot="5400000">
            <a:off x="6312694" y="2705894"/>
            <a:ext cx="347662" cy="635000"/>
          </a:xfrm>
          <a:prstGeom prst="curvedConnector2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sp>
        <p:nvSpPr>
          <p:cNvPr id="287854" name="Oval 110"/>
          <p:cNvSpPr>
            <a:spLocks noChangeArrowheads="1"/>
          </p:cNvSpPr>
          <p:nvPr/>
        </p:nvSpPr>
        <p:spPr bwMode="auto">
          <a:xfrm>
            <a:off x="7440613" y="3059113"/>
            <a:ext cx="274637" cy="274637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 anchorCtr="1"/>
          <a:lstStyle/>
          <a:p>
            <a:r>
              <a:rPr lang="en-US" altLang="zh-TW" sz="1200" b="1">
                <a:ea typeface="新細明體" charset="-120"/>
              </a:rPr>
              <a:t>12</a:t>
            </a:r>
          </a:p>
        </p:txBody>
      </p:sp>
      <p:cxnSp>
        <p:nvCxnSpPr>
          <p:cNvPr id="287855" name="AutoShape 111"/>
          <p:cNvCxnSpPr>
            <a:cxnSpLocks noChangeShapeType="1"/>
            <a:endCxn id="287854" idx="0"/>
          </p:cNvCxnSpPr>
          <p:nvPr/>
        </p:nvCxnSpPr>
        <p:spPr bwMode="auto">
          <a:xfrm rot="5400000">
            <a:off x="7482682" y="2945606"/>
            <a:ext cx="196850" cy="4763"/>
          </a:xfrm>
          <a:prstGeom prst="curvedConnector3">
            <a:avLst>
              <a:gd name="adj1" fmla="val 53227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287856" name="AutoShape 112"/>
          <p:cNvCxnSpPr>
            <a:cxnSpLocks noChangeShapeType="1"/>
            <a:endCxn id="287854" idx="6"/>
          </p:cNvCxnSpPr>
          <p:nvPr/>
        </p:nvCxnSpPr>
        <p:spPr bwMode="auto">
          <a:xfrm rot="5400000">
            <a:off x="7871619" y="2705894"/>
            <a:ext cx="347662" cy="635000"/>
          </a:xfrm>
          <a:prstGeom prst="curvedConnector2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graphicFrame>
        <p:nvGraphicFramePr>
          <p:cNvPr id="287857" name="Group 113"/>
          <p:cNvGraphicFramePr>
            <a:graphicFrameLocks noGrp="1"/>
          </p:cNvGraphicFramePr>
          <p:nvPr/>
        </p:nvGraphicFramePr>
        <p:xfrm>
          <a:off x="2711450" y="3522663"/>
          <a:ext cx="6235700" cy="342900"/>
        </p:xfrm>
        <a:graphic>
          <a:graphicData uri="http://schemas.openxmlformats.org/drawingml/2006/table">
            <a:tbl>
              <a:tblPr/>
              <a:tblGrid>
                <a:gridCol w="390525"/>
                <a:gridCol w="388938"/>
                <a:gridCol w="390525"/>
                <a:gridCol w="388937"/>
                <a:gridCol w="390525"/>
                <a:gridCol w="388938"/>
                <a:gridCol w="390525"/>
                <a:gridCol w="390525"/>
                <a:gridCol w="387350"/>
                <a:gridCol w="390525"/>
                <a:gridCol w="390525"/>
                <a:gridCol w="388937"/>
                <a:gridCol w="390525"/>
                <a:gridCol w="388938"/>
                <a:gridCol w="390525"/>
                <a:gridCol w="388937"/>
              </a:tblGrid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18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7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-1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6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-2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8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4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-3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9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7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7893" name="Text Box 149"/>
          <p:cNvSpPr txBox="1">
            <a:spLocks noChangeArrowheads="1"/>
          </p:cNvSpPr>
          <p:nvPr/>
        </p:nvSpPr>
        <p:spPr bwMode="auto">
          <a:xfrm>
            <a:off x="1858963" y="3511550"/>
            <a:ext cx="838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 b="1">
                <a:ea typeface="新細明體" charset="-120"/>
              </a:rPr>
              <a:t>Values</a:t>
            </a:r>
          </a:p>
        </p:txBody>
      </p:sp>
      <p:sp>
        <p:nvSpPr>
          <p:cNvPr id="287894" name="Oval 150"/>
          <p:cNvSpPr>
            <a:spLocks noChangeArrowheads="1"/>
          </p:cNvSpPr>
          <p:nvPr/>
        </p:nvSpPr>
        <p:spPr bwMode="auto">
          <a:xfrm>
            <a:off x="2767013" y="4075113"/>
            <a:ext cx="274637" cy="274637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 anchorCtr="1"/>
          <a:lstStyle/>
          <a:p>
            <a:r>
              <a:rPr lang="en-US" altLang="zh-TW" sz="1200" b="1">
                <a:ea typeface="新細明體" charset="-120"/>
              </a:rPr>
              <a:t>0</a:t>
            </a:r>
          </a:p>
        </p:txBody>
      </p:sp>
      <p:cxnSp>
        <p:nvCxnSpPr>
          <p:cNvPr id="287895" name="AutoShape 151"/>
          <p:cNvCxnSpPr>
            <a:cxnSpLocks noChangeShapeType="1"/>
            <a:endCxn id="287894" idx="0"/>
          </p:cNvCxnSpPr>
          <p:nvPr/>
        </p:nvCxnSpPr>
        <p:spPr bwMode="auto">
          <a:xfrm rot="5400000">
            <a:off x="2807494" y="3963194"/>
            <a:ext cx="196850" cy="1588"/>
          </a:xfrm>
          <a:prstGeom prst="curvedConnector3">
            <a:avLst>
              <a:gd name="adj1" fmla="val 53227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287896" name="AutoShape 152"/>
          <p:cNvCxnSpPr>
            <a:cxnSpLocks noChangeShapeType="1"/>
            <a:endCxn id="287894" idx="6"/>
          </p:cNvCxnSpPr>
          <p:nvPr/>
        </p:nvCxnSpPr>
        <p:spPr bwMode="auto">
          <a:xfrm rot="5400000">
            <a:off x="3586163" y="3333750"/>
            <a:ext cx="347662" cy="1411288"/>
          </a:xfrm>
          <a:prstGeom prst="curvedConnector2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sp>
        <p:nvSpPr>
          <p:cNvPr id="287897" name="Oval 153"/>
          <p:cNvSpPr>
            <a:spLocks noChangeArrowheads="1"/>
          </p:cNvSpPr>
          <p:nvPr/>
        </p:nvSpPr>
        <p:spPr bwMode="auto">
          <a:xfrm>
            <a:off x="5881688" y="4075113"/>
            <a:ext cx="274637" cy="274637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 anchorCtr="1"/>
          <a:lstStyle/>
          <a:p>
            <a:r>
              <a:rPr lang="en-US" altLang="zh-TW" sz="1200" b="1">
                <a:ea typeface="新細明體" charset="-120"/>
              </a:rPr>
              <a:t>8</a:t>
            </a:r>
          </a:p>
        </p:txBody>
      </p:sp>
      <p:cxnSp>
        <p:nvCxnSpPr>
          <p:cNvPr id="287898" name="AutoShape 154"/>
          <p:cNvCxnSpPr>
            <a:cxnSpLocks noChangeShapeType="1"/>
            <a:endCxn id="287897" idx="0"/>
          </p:cNvCxnSpPr>
          <p:nvPr/>
        </p:nvCxnSpPr>
        <p:spPr bwMode="auto">
          <a:xfrm rot="5400000">
            <a:off x="5923757" y="3961606"/>
            <a:ext cx="196850" cy="4763"/>
          </a:xfrm>
          <a:prstGeom prst="curvedConnector3">
            <a:avLst>
              <a:gd name="adj1" fmla="val 53227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287899" name="AutoShape 155"/>
          <p:cNvCxnSpPr>
            <a:cxnSpLocks noChangeShapeType="1"/>
            <a:endCxn id="287897" idx="6"/>
          </p:cNvCxnSpPr>
          <p:nvPr/>
        </p:nvCxnSpPr>
        <p:spPr bwMode="auto">
          <a:xfrm rot="5400000">
            <a:off x="6702426" y="3332162"/>
            <a:ext cx="347662" cy="1414463"/>
          </a:xfrm>
          <a:prstGeom prst="curvedConnector2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graphicFrame>
        <p:nvGraphicFramePr>
          <p:cNvPr id="287900" name="Group 156"/>
          <p:cNvGraphicFramePr>
            <a:graphicFrameLocks noGrp="1"/>
          </p:cNvGraphicFramePr>
          <p:nvPr/>
        </p:nvGraphicFramePr>
        <p:xfrm>
          <a:off x="2711450" y="4538663"/>
          <a:ext cx="6235700" cy="342900"/>
        </p:xfrm>
        <a:graphic>
          <a:graphicData uri="http://schemas.openxmlformats.org/drawingml/2006/table">
            <a:tbl>
              <a:tblPr/>
              <a:tblGrid>
                <a:gridCol w="390525"/>
                <a:gridCol w="388938"/>
                <a:gridCol w="390525"/>
                <a:gridCol w="388937"/>
                <a:gridCol w="390525"/>
                <a:gridCol w="388938"/>
                <a:gridCol w="390525"/>
                <a:gridCol w="390525"/>
                <a:gridCol w="387350"/>
                <a:gridCol w="390525"/>
                <a:gridCol w="390525"/>
                <a:gridCol w="388937"/>
                <a:gridCol w="390525"/>
                <a:gridCol w="388938"/>
                <a:gridCol w="390525"/>
                <a:gridCol w="388937"/>
              </a:tblGrid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24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7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-1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6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-2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8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17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-3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9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7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7936" name="Text Box 192"/>
          <p:cNvSpPr txBox="1">
            <a:spLocks noChangeArrowheads="1"/>
          </p:cNvSpPr>
          <p:nvPr/>
        </p:nvSpPr>
        <p:spPr bwMode="auto">
          <a:xfrm>
            <a:off x="1858963" y="4527550"/>
            <a:ext cx="838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 b="1">
                <a:ea typeface="新細明體" charset="-120"/>
              </a:rPr>
              <a:t>Values</a:t>
            </a:r>
          </a:p>
        </p:txBody>
      </p:sp>
      <p:sp>
        <p:nvSpPr>
          <p:cNvPr id="287937" name="Oval 193"/>
          <p:cNvSpPr>
            <a:spLocks noChangeArrowheads="1"/>
          </p:cNvSpPr>
          <p:nvPr/>
        </p:nvSpPr>
        <p:spPr bwMode="auto">
          <a:xfrm>
            <a:off x="2767013" y="5091113"/>
            <a:ext cx="274637" cy="274637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 anchorCtr="1"/>
          <a:lstStyle/>
          <a:p>
            <a:pPr algn="ctr"/>
            <a:r>
              <a:rPr lang="en-US" altLang="zh-TW" sz="1200" b="1">
                <a:ea typeface="新細明體" charset="-120"/>
              </a:rPr>
              <a:t>0</a:t>
            </a:r>
          </a:p>
        </p:txBody>
      </p:sp>
      <p:cxnSp>
        <p:nvCxnSpPr>
          <p:cNvPr id="287938" name="AutoShape 194"/>
          <p:cNvCxnSpPr>
            <a:cxnSpLocks noChangeShapeType="1"/>
            <a:endCxn id="287937" idx="0"/>
          </p:cNvCxnSpPr>
          <p:nvPr/>
        </p:nvCxnSpPr>
        <p:spPr bwMode="auto">
          <a:xfrm rot="5400000">
            <a:off x="2807494" y="4979194"/>
            <a:ext cx="196850" cy="1588"/>
          </a:xfrm>
          <a:prstGeom prst="curvedConnector3">
            <a:avLst>
              <a:gd name="adj1" fmla="val 53227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287939" name="AutoShape 195"/>
          <p:cNvCxnSpPr>
            <a:cxnSpLocks noChangeShapeType="1"/>
            <a:endCxn id="287937" idx="6"/>
          </p:cNvCxnSpPr>
          <p:nvPr/>
        </p:nvCxnSpPr>
        <p:spPr bwMode="auto">
          <a:xfrm rot="5400000">
            <a:off x="4365626" y="3570287"/>
            <a:ext cx="347662" cy="2970213"/>
          </a:xfrm>
          <a:prstGeom prst="curvedConnector2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287940" name="AutoShape 196"/>
          <p:cNvCxnSpPr>
            <a:cxnSpLocks noChangeShapeType="1"/>
            <a:stCxn id="287784" idx="4"/>
          </p:cNvCxnSpPr>
          <p:nvPr/>
        </p:nvCxnSpPr>
        <p:spPr bwMode="auto">
          <a:xfrm rot="16200000" flipH="1">
            <a:off x="2817812" y="2417763"/>
            <a:ext cx="176213" cy="1588"/>
          </a:xfrm>
          <a:prstGeom prst="curvedConnector3">
            <a:avLst>
              <a:gd name="adj1" fmla="val 45944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287941" name="AutoShape 197"/>
          <p:cNvCxnSpPr>
            <a:cxnSpLocks noChangeShapeType="1"/>
            <a:stCxn id="287787" idx="4"/>
          </p:cNvCxnSpPr>
          <p:nvPr/>
        </p:nvCxnSpPr>
        <p:spPr bwMode="auto">
          <a:xfrm rot="16200000" flipH="1">
            <a:off x="3596481" y="2416969"/>
            <a:ext cx="176213" cy="3175"/>
          </a:xfrm>
          <a:prstGeom prst="curvedConnector3">
            <a:avLst>
              <a:gd name="adj1" fmla="val 45944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287942" name="AutoShape 198"/>
          <p:cNvCxnSpPr>
            <a:cxnSpLocks noChangeShapeType="1"/>
            <a:stCxn id="287790" idx="4"/>
          </p:cNvCxnSpPr>
          <p:nvPr/>
        </p:nvCxnSpPr>
        <p:spPr bwMode="auto">
          <a:xfrm rot="16200000" flipH="1">
            <a:off x="4375944" y="2416969"/>
            <a:ext cx="176213" cy="3175"/>
          </a:xfrm>
          <a:prstGeom prst="curvedConnector3">
            <a:avLst>
              <a:gd name="adj1" fmla="val 45944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287943" name="AutoShape 199"/>
          <p:cNvCxnSpPr>
            <a:cxnSpLocks noChangeShapeType="1"/>
            <a:stCxn id="287793" idx="4"/>
          </p:cNvCxnSpPr>
          <p:nvPr/>
        </p:nvCxnSpPr>
        <p:spPr bwMode="auto">
          <a:xfrm rot="16200000" flipH="1">
            <a:off x="5155406" y="2416969"/>
            <a:ext cx="176213" cy="3175"/>
          </a:xfrm>
          <a:prstGeom prst="curvedConnector3">
            <a:avLst>
              <a:gd name="adj1" fmla="val 45944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287944" name="AutoShape 200"/>
          <p:cNvCxnSpPr>
            <a:cxnSpLocks noChangeShapeType="1"/>
            <a:stCxn id="287796" idx="4"/>
          </p:cNvCxnSpPr>
          <p:nvPr/>
        </p:nvCxnSpPr>
        <p:spPr bwMode="auto">
          <a:xfrm rot="16200000" flipH="1">
            <a:off x="5934075" y="2416175"/>
            <a:ext cx="176213" cy="4763"/>
          </a:xfrm>
          <a:prstGeom prst="curvedConnector3">
            <a:avLst>
              <a:gd name="adj1" fmla="val 45944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287945" name="AutoShape 201"/>
          <p:cNvCxnSpPr>
            <a:cxnSpLocks noChangeShapeType="1"/>
            <a:stCxn id="287799" idx="4"/>
          </p:cNvCxnSpPr>
          <p:nvPr/>
        </p:nvCxnSpPr>
        <p:spPr bwMode="auto">
          <a:xfrm rot="16200000" flipH="1">
            <a:off x="6713537" y="2416176"/>
            <a:ext cx="176213" cy="4762"/>
          </a:xfrm>
          <a:prstGeom prst="curvedConnector3">
            <a:avLst>
              <a:gd name="adj1" fmla="val 45944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287946" name="AutoShape 202"/>
          <p:cNvCxnSpPr>
            <a:cxnSpLocks noChangeShapeType="1"/>
            <a:stCxn id="287802" idx="4"/>
          </p:cNvCxnSpPr>
          <p:nvPr/>
        </p:nvCxnSpPr>
        <p:spPr bwMode="auto">
          <a:xfrm rot="16200000" flipH="1">
            <a:off x="7493000" y="2416175"/>
            <a:ext cx="176213" cy="4763"/>
          </a:xfrm>
          <a:prstGeom prst="curvedConnector3">
            <a:avLst>
              <a:gd name="adj1" fmla="val 45944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287947" name="AutoShape 203"/>
          <p:cNvCxnSpPr>
            <a:cxnSpLocks noChangeShapeType="1"/>
            <a:stCxn id="287805" idx="4"/>
          </p:cNvCxnSpPr>
          <p:nvPr/>
        </p:nvCxnSpPr>
        <p:spPr bwMode="auto">
          <a:xfrm rot="16200000" flipH="1">
            <a:off x="8272462" y="2416176"/>
            <a:ext cx="176213" cy="4762"/>
          </a:xfrm>
          <a:prstGeom prst="curvedConnector3">
            <a:avLst>
              <a:gd name="adj1" fmla="val 45944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287948" name="AutoShape 204"/>
          <p:cNvCxnSpPr>
            <a:cxnSpLocks noChangeShapeType="1"/>
            <a:stCxn id="287845" idx="4"/>
          </p:cNvCxnSpPr>
          <p:nvPr/>
        </p:nvCxnSpPr>
        <p:spPr bwMode="auto">
          <a:xfrm rot="16200000" flipH="1">
            <a:off x="2817812" y="3433763"/>
            <a:ext cx="176213" cy="1588"/>
          </a:xfrm>
          <a:prstGeom prst="curvedConnector3">
            <a:avLst>
              <a:gd name="adj1" fmla="val 45944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287949" name="AutoShape 205"/>
          <p:cNvCxnSpPr>
            <a:cxnSpLocks noChangeShapeType="1"/>
            <a:stCxn id="287848" idx="4"/>
          </p:cNvCxnSpPr>
          <p:nvPr/>
        </p:nvCxnSpPr>
        <p:spPr bwMode="auto">
          <a:xfrm rot="16200000" flipH="1">
            <a:off x="4375944" y="3432969"/>
            <a:ext cx="176213" cy="3175"/>
          </a:xfrm>
          <a:prstGeom prst="curvedConnector3">
            <a:avLst>
              <a:gd name="adj1" fmla="val 45944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287950" name="AutoShape 206"/>
          <p:cNvCxnSpPr>
            <a:cxnSpLocks noChangeShapeType="1"/>
            <a:stCxn id="287851" idx="4"/>
          </p:cNvCxnSpPr>
          <p:nvPr/>
        </p:nvCxnSpPr>
        <p:spPr bwMode="auto">
          <a:xfrm rot="16200000" flipH="1">
            <a:off x="5934075" y="3432175"/>
            <a:ext cx="176213" cy="4763"/>
          </a:xfrm>
          <a:prstGeom prst="curvedConnector3">
            <a:avLst>
              <a:gd name="adj1" fmla="val 45944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287951" name="AutoShape 207"/>
          <p:cNvCxnSpPr>
            <a:cxnSpLocks noChangeShapeType="1"/>
            <a:stCxn id="287854" idx="4"/>
          </p:cNvCxnSpPr>
          <p:nvPr/>
        </p:nvCxnSpPr>
        <p:spPr bwMode="auto">
          <a:xfrm rot="16200000" flipH="1">
            <a:off x="7493000" y="3432175"/>
            <a:ext cx="176213" cy="4763"/>
          </a:xfrm>
          <a:prstGeom prst="curvedConnector3">
            <a:avLst>
              <a:gd name="adj1" fmla="val 45944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287952" name="AutoShape 208"/>
          <p:cNvCxnSpPr>
            <a:cxnSpLocks noChangeShapeType="1"/>
            <a:stCxn id="287894" idx="4"/>
          </p:cNvCxnSpPr>
          <p:nvPr/>
        </p:nvCxnSpPr>
        <p:spPr bwMode="auto">
          <a:xfrm rot="16200000" flipH="1">
            <a:off x="2817812" y="4449763"/>
            <a:ext cx="176213" cy="1588"/>
          </a:xfrm>
          <a:prstGeom prst="curvedConnector3">
            <a:avLst>
              <a:gd name="adj1" fmla="val 45944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287953" name="AutoShape 209"/>
          <p:cNvCxnSpPr>
            <a:cxnSpLocks noChangeShapeType="1"/>
            <a:stCxn id="287897" idx="4"/>
          </p:cNvCxnSpPr>
          <p:nvPr/>
        </p:nvCxnSpPr>
        <p:spPr bwMode="auto">
          <a:xfrm rot="16200000" flipH="1">
            <a:off x="5934075" y="4448175"/>
            <a:ext cx="176213" cy="4763"/>
          </a:xfrm>
          <a:prstGeom prst="curvedConnector3">
            <a:avLst>
              <a:gd name="adj1" fmla="val 45944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graphicFrame>
        <p:nvGraphicFramePr>
          <p:cNvPr id="287954" name="Group 210"/>
          <p:cNvGraphicFramePr>
            <a:graphicFrameLocks noGrp="1"/>
          </p:cNvGraphicFramePr>
          <p:nvPr/>
        </p:nvGraphicFramePr>
        <p:xfrm>
          <a:off x="2711450" y="5541963"/>
          <a:ext cx="6235700" cy="342900"/>
        </p:xfrm>
        <a:graphic>
          <a:graphicData uri="http://schemas.openxmlformats.org/drawingml/2006/table">
            <a:tbl>
              <a:tblPr/>
              <a:tblGrid>
                <a:gridCol w="390525"/>
                <a:gridCol w="388938"/>
                <a:gridCol w="390525"/>
                <a:gridCol w="388937"/>
                <a:gridCol w="390525"/>
                <a:gridCol w="388938"/>
                <a:gridCol w="390525"/>
                <a:gridCol w="390525"/>
                <a:gridCol w="387350"/>
                <a:gridCol w="390525"/>
                <a:gridCol w="390525"/>
                <a:gridCol w="388937"/>
                <a:gridCol w="390525"/>
                <a:gridCol w="388938"/>
                <a:gridCol w="390525"/>
                <a:gridCol w="388937"/>
              </a:tblGrid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41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7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-1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6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-2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8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17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-3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9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7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287990" name="AutoShape 246"/>
          <p:cNvCxnSpPr>
            <a:cxnSpLocks noChangeShapeType="1"/>
            <a:stCxn id="287937" idx="4"/>
          </p:cNvCxnSpPr>
          <p:nvPr/>
        </p:nvCxnSpPr>
        <p:spPr bwMode="auto">
          <a:xfrm rot="16200000" flipH="1">
            <a:off x="2824162" y="5459413"/>
            <a:ext cx="163513" cy="1588"/>
          </a:xfrm>
          <a:prstGeom prst="curvedConnector3">
            <a:avLst>
              <a:gd name="adj1" fmla="val 45630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sp>
        <p:nvSpPr>
          <p:cNvPr id="287991" name="Text Box 247"/>
          <p:cNvSpPr txBox="1">
            <a:spLocks noChangeArrowheads="1"/>
          </p:cNvSpPr>
          <p:nvPr/>
        </p:nvSpPr>
        <p:spPr bwMode="auto">
          <a:xfrm>
            <a:off x="1858963" y="5530850"/>
            <a:ext cx="838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 b="1">
                <a:ea typeface="新細明體" charset="-120"/>
              </a:rPr>
              <a:t>Values</a:t>
            </a:r>
          </a:p>
        </p:txBody>
      </p:sp>
      <p:sp>
        <p:nvSpPr>
          <p:cNvPr id="287992" name="Text Box 248"/>
          <p:cNvSpPr txBox="1">
            <a:spLocks noChangeArrowheads="1"/>
          </p:cNvSpPr>
          <p:nvPr/>
        </p:nvSpPr>
        <p:spPr bwMode="auto">
          <a:xfrm>
            <a:off x="1804988" y="1898650"/>
            <a:ext cx="94615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>
              <a:spcBef>
                <a:spcPct val="50000"/>
              </a:spcBef>
            </a:pPr>
            <a:r>
              <a:rPr lang="en-US" altLang="zh-TW" sz="1600" b="1">
                <a:ea typeface="新細明體" charset="-120"/>
              </a:rPr>
              <a:t>Thread IDs</a:t>
            </a:r>
          </a:p>
        </p:txBody>
      </p:sp>
      <p:sp>
        <p:nvSpPr>
          <p:cNvPr id="287993" name="Text Box 249"/>
          <p:cNvSpPr txBox="1">
            <a:spLocks noChangeArrowheads="1"/>
          </p:cNvSpPr>
          <p:nvPr/>
        </p:nvSpPr>
        <p:spPr bwMode="auto">
          <a:xfrm>
            <a:off x="523875" y="1808163"/>
            <a:ext cx="1082675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>
              <a:spcBef>
                <a:spcPct val="50000"/>
              </a:spcBef>
            </a:pPr>
            <a:r>
              <a:rPr lang="en-US" altLang="zh-TW" sz="1600" b="1">
                <a:ea typeface="新細明體" charset="-120"/>
              </a:rPr>
              <a:t>Step 1 Stride 1</a:t>
            </a:r>
          </a:p>
        </p:txBody>
      </p:sp>
      <p:sp>
        <p:nvSpPr>
          <p:cNvPr id="287994" name="Text Box 250"/>
          <p:cNvSpPr txBox="1">
            <a:spLocks noChangeArrowheads="1"/>
          </p:cNvSpPr>
          <p:nvPr/>
        </p:nvSpPr>
        <p:spPr bwMode="auto">
          <a:xfrm>
            <a:off x="523875" y="2811463"/>
            <a:ext cx="1082675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>
              <a:spcBef>
                <a:spcPct val="50000"/>
              </a:spcBef>
            </a:pPr>
            <a:r>
              <a:rPr lang="en-US" altLang="zh-TW" sz="1600" b="1">
                <a:ea typeface="新細明體" charset="-120"/>
              </a:rPr>
              <a:t>Step 2 Stride 2</a:t>
            </a:r>
          </a:p>
        </p:txBody>
      </p:sp>
      <p:sp>
        <p:nvSpPr>
          <p:cNvPr id="287995" name="Text Box 251"/>
          <p:cNvSpPr txBox="1">
            <a:spLocks noChangeArrowheads="1"/>
          </p:cNvSpPr>
          <p:nvPr/>
        </p:nvSpPr>
        <p:spPr bwMode="auto">
          <a:xfrm>
            <a:off x="523875" y="3827463"/>
            <a:ext cx="1082675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>
              <a:spcBef>
                <a:spcPct val="50000"/>
              </a:spcBef>
            </a:pPr>
            <a:r>
              <a:rPr lang="en-US" altLang="zh-TW" sz="1600" b="1">
                <a:ea typeface="新細明體" charset="-120"/>
              </a:rPr>
              <a:t>Step 3 Stride 4</a:t>
            </a:r>
          </a:p>
        </p:txBody>
      </p:sp>
      <p:sp>
        <p:nvSpPr>
          <p:cNvPr id="287996" name="Text Box 252"/>
          <p:cNvSpPr txBox="1">
            <a:spLocks noChangeArrowheads="1"/>
          </p:cNvSpPr>
          <p:nvPr/>
        </p:nvSpPr>
        <p:spPr bwMode="auto">
          <a:xfrm>
            <a:off x="523875" y="4843463"/>
            <a:ext cx="1082675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>
              <a:spcBef>
                <a:spcPct val="50000"/>
              </a:spcBef>
            </a:pPr>
            <a:r>
              <a:rPr lang="en-US" altLang="zh-TW" sz="1600" b="1">
                <a:ea typeface="新細明體" charset="-120"/>
              </a:rPr>
              <a:t>Step 4 Stride 8</a:t>
            </a:r>
          </a:p>
        </p:txBody>
      </p:sp>
      <p:sp>
        <p:nvSpPr>
          <p:cNvPr id="287997" name="Text Box 253"/>
          <p:cNvSpPr txBox="1">
            <a:spLocks noChangeArrowheads="1"/>
          </p:cNvSpPr>
          <p:nvPr/>
        </p:nvSpPr>
        <p:spPr bwMode="auto">
          <a:xfrm>
            <a:off x="1804988" y="2903538"/>
            <a:ext cx="94615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>
              <a:spcBef>
                <a:spcPct val="50000"/>
              </a:spcBef>
            </a:pPr>
            <a:r>
              <a:rPr lang="en-US" altLang="zh-TW" sz="1600" b="1">
                <a:ea typeface="新細明體" charset="-120"/>
              </a:rPr>
              <a:t>Thread IDs</a:t>
            </a:r>
          </a:p>
        </p:txBody>
      </p:sp>
      <p:sp>
        <p:nvSpPr>
          <p:cNvPr id="287998" name="Text Box 254"/>
          <p:cNvSpPr txBox="1">
            <a:spLocks noChangeArrowheads="1"/>
          </p:cNvSpPr>
          <p:nvPr/>
        </p:nvSpPr>
        <p:spPr bwMode="auto">
          <a:xfrm>
            <a:off x="1804988" y="3917950"/>
            <a:ext cx="94615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>
              <a:spcBef>
                <a:spcPct val="50000"/>
              </a:spcBef>
            </a:pPr>
            <a:r>
              <a:rPr lang="en-US" altLang="zh-TW" sz="1600" b="1">
                <a:ea typeface="新細明體" charset="-120"/>
              </a:rPr>
              <a:t>Thread IDs</a:t>
            </a:r>
          </a:p>
        </p:txBody>
      </p:sp>
      <p:sp>
        <p:nvSpPr>
          <p:cNvPr id="287999" name="Text Box 255"/>
          <p:cNvSpPr txBox="1">
            <a:spLocks noChangeArrowheads="1"/>
          </p:cNvSpPr>
          <p:nvPr/>
        </p:nvSpPr>
        <p:spPr bwMode="auto">
          <a:xfrm>
            <a:off x="1804988" y="4935538"/>
            <a:ext cx="94615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>
              <a:spcBef>
                <a:spcPct val="50000"/>
              </a:spcBef>
            </a:pPr>
            <a:r>
              <a:rPr lang="en-US" altLang="zh-TW" sz="1600" b="1">
                <a:ea typeface="新細明體" charset="-120"/>
              </a:rPr>
              <a:t>Thread IDs</a:t>
            </a:r>
          </a:p>
        </p:txBody>
      </p:sp>
      <p:sp>
        <p:nvSpPr>
          <p:cNvPr id="82" name="文字方塊 81"/>
          <p:cNvSpPr txBox="1"/>
          <p:nvPr/>
        </p:nvSpPr>
        <p:spPr>
          <a:xfrm>
            <a:off x="3786182" y="6143644"/>
            <a:ext cx="335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From CUDA SDK ‘reduction’ 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90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01793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8467" name="Group 3"/>
          <p:cNvGraphicFramePr>
            <a:graphicFrameLocks noGrp="1"/>
          </p:cNvGraphicFramePr>
          <p:nvPr/>
        </p:nvGraphicFramePr>
        <p:xfrm>
          <a:off x="2565400" y="1308100"/>
          <a:ext cx="6235700" cy="342900"/>
        </p:xfrm>
        <a:graphic>
          <a:graphicData uri="http://schemas.openxmlformats.org/drawingml/2006/table">
            <a:tbl>
              <a:tblPr/>
              <a:tblGrid>
                <a:gridCol w="390525"/>
                <a:gridCol w="388938"/>
                <a:gridCol w="390525"/>
                <a:gridCol w="388937"/>
                <a:gridCol w="390525"/>
                <a:gridCol w="388938"/>
                <a:gridCol w="390525"/>
                <a:gridCol w="390525"/>
                <a:gridCol w="387350"/>
                <a:gridCol w="390525"/>
                <a:gridCol w="390525"/>
                <a:gridCol w="388937"/>
                <a:gridCol w="390525"/>
                <a:gridCol w="388938"/>
                <a:gridCol w="390525"/>
                <a:gridCol w="388937"/>
              </a:tblGrid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10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8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-1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-2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-2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-3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7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18503" name="Text Box 39"/>
          <p:cNvSpPr txBox="1">
            <a:spLocks noChangeArrowheads="1"/>
          </p:cNvSpPr>
          <p:nvPr/>
        </p:nvSpPr>
        <p:spPr bwMode="auto">
          <a:xfrm>
            <a:off x="52388" y="1271588"/>
            <a:ext cx="25447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 b="1">
                <a:ea typeface="新細明體" charset="-120"/>
              </a:rPr>
              <a:t>Values (shared memory)</a:t>
            </a:r>
          </a:p>
        </p:txBody>
      </p:sp>
      <p:sp>
        <p:nvSpPr>
          <p:cNvPr id="318504" name="Oval 40"/>
          <p:cNvSpPr>
            <a:spLocks noChangeArrowheads="1"/>
          </p:cNvSpPr>
          <p:nvPr/>
        </p:nvSpPr>
        <p:spPr bwMode="auto">
          <a:xfrm>
            <a:off x="2620963" y="2241550"/>
            <a:ext cx="274637" cy="274638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 anchorCtr="1"/>
          <a:lstStyle/>
          <a:p>
            <a:r>
              <a:rPr lang="en-US" altLang="zh-TW" sz="1200" b="1">
                <a:ea typeface="新細明體" charset="-120"/>
              </a:rPr>
              <a:t>0</a:t>
            </a:r>
          </a:p>
        </p:txBody>
      </p:sp>
      <p:cxnSp>
        <p:nvCxnSpPr>
          <p:cNvPr id="318505" name="AutoShape 41"/>
          <p:cNvCxnSpPr>
            <a:cxnSpLocks noChangeShapeType="1"/>
            <a:endCxn id="318504" idx="0"/>
          </p:cNvCxnSpPr>
          <p:nvPr/>
        </p:nvCxnSpPr>
        <p:spPr bwMode="auto">
          <a:xfrm rot="5400000">
            <a:off x="2470944" y="1939131"/>
            <a:ext cx="577850" cy="1588"/>
          </a:xfrm>
          <a:prstGeom prst="curvedConnector3">
            <a:avLst>
              <a:gd name="adj1" fmla="val 51097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318506" name="AutoShape 42"/>
          <p:cNvCxnSpPr>
            <a:cxnSpLocks noChangeShapeType="1"/>
            <a:endCxn id="318504" idx="7"/>
          </p:cNvCxnSpPr>
          <p:nvPr/>
        </p:nvCxnSpPr>
        <p:spPr bwMode="auto">
          <a:xfrm rot="5400000">
            <a:off x="4058444" y="448469"/>
            <a:ext cx="617538" cy="3022600"/>
          </a:xfrm>
          <a:prstGeom prst="curvedConnector3">
            <a:avLst>
              <a:gd name="adj1" fmla="val 47815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sp>
        <p:nvSpPr>
          <p:cNvPr id="318507" name="Oval 43"/>
          <p:cNvSpPr>
            <a:spLocks noChangeArrowheads="1"/>
          </p:cNvSpPr>
          <p:nvPr/>
        </p:nvSpPr>
        <p:spPr bwMode="auto">
          <a:xfrm>
            <a:off x="3017838" y="2241550"/>
            <a:ext cx="274637" cy="274638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 anchorCtr="1"/>
          <a:lstStyle/>
          <a:p>
            <a:r>
              <a:rPr lang="en-US" altLang="zh-TW" sz="1200" b="1">
                <a:ea typeface="新細明體" charset="-120"/>
              </a:rPr>
              <a:t>1</a:t>
            </a:r>
          </a:p>
        </p:txBody>
      </p:sp>
      <p:cxnSp>
        <p:nvCxnSpPr>
          <p:cNvPr id="318508" name="AutoShape 44"/>
          <p:cNvCxnSpPr>
            <a:cxnSpLocks noChangeShapeType="1"/>
            <a:endCxn id="318507" idx="0"/>
          </p:cNvCxnSpPr>
          <p:nvPr/>
        </p:nvCxnSpPr>
        <p:spPr bwMode="auto">
          <a:xfrm rot="16200000" flipH="1">
            <a:off x="2864644" y="1937544"/>
            <a:ext cx="577850" cy="4762"/>
          </a:xfrm>
          <a:prstGeom prst="curvedConnector3">
            <a:avLst>
              <a:gd name="adj1" fmla="val 51097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318509" name="AutoShape 45"/>
          <p:cNvCxnSpPr>
            <a:cxnSpLocks noChangeShapeType="1"/>
            <a:endCxn id="318507" idx="7"/>
          </p:cNvCxnSpPr>
          <p:nvPr/>
        </p:nvCxnSpPr>
        <p:spPr bwMode="auto">
          <a:xfrm rot="5400000">
            <a:off x="4451350" y="452438"/>
            <a:ext cx="617538" cy="3014662"/>
          </a:xfrm>
          <a:prstGeom prst="curvedConnector3">
            <a:avLst>
              <a:gd name="adj1" fmla="val 47815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sp>
        <p:nvSpPr>
          <p:cNvPr id="318510" name="Oval 46"/>
          <p:cNvSpPr>
            <a:spLocks noChangeArrowheads="1"/>
          </p:cNvSpPr>
          <p:nvPr/>
        </p:nvSpPr>
        <p:spPr bwMode="auto">
          <a:xfrm>
            <a:off x="3403600" y="2241550"/>
            <a:ext cx="274638" cy="274638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 anchorCtr="1"/>
          <a:lstStyle/>
          <a:p>
            <a:r>
              <a:rPr lang="en-US" altLang="zh-TW" sz="1200" b="1">
                <a:ea typeface="新細明體" charset="-120"/>
              </a:rPr>
              <a:t>2</a:t>
            </a:r>
          </a:p>
        </p:txBody>
      </p:sp>
      <p:cxnSp>
        <p:nvCxnSpPr>
          <p:cNvPr id="318511" name="AutoShape 47"/>
          <p:cNvCxnSpPr>
            <a:cxnSpLocks noChangeShapeType="1"/>
            <a:endCxn id="318510" idx="0"/>
          </p:cNvCxnSpPr>
          <p:nvPr/>
        </p:nvCxnSpPr>
        <p:spPr bwMode="auto">
          <a:xfrm rot="16200000" flipH="1">
            <a:off x="3251994" y="1939131"/>
            <a:ext cx="577850" cy="1588"/>
          </a:xfrm>
          <a:prstGeom prst="curvedConnector3">
            <a:avLst>
              <a:gd name="adj1" fmla="val 51097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318512" name="AutoShape 48"/>
          <p:cNvCxnSpPr>
            <a:cxnSpLocks noChangeShapeType="1"/>
            <a:endCxn id="318510" idx="7"/>
          </p:cNvCxnSpPr>
          <p:nvPr/>
        </p:nvCxnSpPr>
        <p:spPr bwMode="auto">
          <a:xfrm rot="5400000">
            <a:off x="4839494" y="450056"/>
            <a:ext cx="617538" cy="3019425"/>
          </a:xfrm>
          <a:prstGeom prst="curvedConnector3">
            <a:avLst>
              <a:gd name="adj1" fmla="val 47815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sp>
        <p:nvSpPr>
          <p:cNvPr id="318513" name="Oval 49"/>
          <p:cNvSpPr>
            <a:spLocks noChangeArrowheads="1"/>
          </p:cNvSpPr>
          <p:nvPr/>
        </p:nvSpPr>
        <p:spPr bwMode="auto">
          <a:xfrm>
            <a:off x="3789363" y="2241550"/>
            <a:ext cx="274637" cy="274638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 anchorCtr="1"/>
          <a:lstStyle/>
          <a:p>
            <a:r>
              <a:rPr lang="en-US" altLang="zh-TW" sz="1200" b="1">
                <a:ea typeface="新細明體" charset="-120"/>
              </a:rPr>
              <a:t>3</a:t>
            </a:r>
          </a:p>
        </p:txBody>
      </p:sp>
      <p:cxnSp>
        <p:nvCxnSpPr>
          <p:cNvPr id="318514" name="AutoShape 50"/>
          <p:cNvCxnSpPr>
            <a:cxnSpLocks noChangeShapeType="1"/>
            <a:endCxn id="318513" idx="0"/>
          </p:cNvCxnSpPr>
          <p:nvPr/>
        </p:nvCxnSpPr>
        <p:spPr bwMode="auto">
          <a:xfrm rot="5400000">
            <a:off x="3640138" y="1938337"/>
            <a:ext cx="577850" cy="3175"/>
          </a:xfrm>
          <a:prstGeom prst="curvedConnector3">
            <a:avLst>
              <a:gd name="adj1" fmla="val 51097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318515" name="AutoShape 51"/>
          <p:cNvCxnSpPr>
            <a:cxnSpLocks noChangeShapeType="1"/>
            <a:endCxn id="318513" idx="7"/>
          </p:cNvCxnSpPr>
          <p:nvPr/>
        </p:nvCxnSpPr>
        <p:spPr bwMode="auto">
          <a:xfrm rot="5400000">
            <a:off x="5227638" y="447675"/>
            <a:ext cx="617538" cy="3024187"/>
          </a:xfrm>
          <a:prstGeom prst="curvedConnector3">
            <a:avLst>
              <a:gd name="adj1" fmla="val 47815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sp>
        <p:nvSpPr>
          <p:cNvPr id="318516" name="Oval 52"/>
          <p:cNvSpPr>
            <a:spLocks noChangeArrowheads="1"/>
          </p:cNvSpPr>
          <p:nvPr/>
        </p:nvSpPr>
        <p:spPr bwMode="auto">
          <a:xfrm>
            <a:off x="4186238" y="2241550"/>
            <a:ext cx="274637" cy="274638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 anchorCtr="1"/>
          <a:lstStyle/>
          <a:p>
            <a:r>
              <a:rPr lang="en-US" altLang="zh-TW" sz="1200" b="1">
                <a:ea typeface="新細明體" charset="-120"/>
              </a:rPr>
              <a:t>4</a:t>
            </a:r>
          </a:p>
        </p:txBody>
      </p:sp>
      <p:cxnSp>
        <p:nvCxnSpPr>
          <p:cNvPr id="318517" name="AutoShape 53"/>
          <p:cNvCxnSpPr>
            <a:cxnSpLocks noChangeShapeType="1"/>
            <a:endCxn id="318516" idx="0"/>
          </p:cNvCxnSpPr>
          <p:nvPr/>
        </p:nvCxnSpPr>
        <p:spPr bwMode="auto">
          <a:xfrm rot="16200000" flipH="1">
            <a:off x="4033044" y="1937544"/>
            <a:ext cx="577850" cy="4762"/>
          </a:xfrm>
          <a:prstGeom prst="curvedConnector3">
            <a:avLst>
              <a:gd name="adj1" fmla="val 51097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318518" name="AutoShape 54"/>
          <p:cNvCxnSpPr>
            <a:cxnSpLocks noChangeShapeType="1"/>
            <a:endCxn id="318516" idx="7"/>
          </p:cNvCxnSpPr>
          <p:nvPr/>
        </p:nvCxnSpPr>
        <p:spPr bwMode="auto">
          <a:xfrm rot="5400000">
            <a:off x="5620544" y="451644"/>
            <a:ext cx="617538" cy="3016250"/>
          </a:xfrm>
          <a:prstGeom prst="curvedConnector3">
            <a:avLst>
              <a:gd name="adj1" fmla="val 47815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sp>
        <p:nvSpPr>
          <p:cNvPr id="318519" name="Oval 55"/>
          <p:cNvSpPr>
            <a:spLocks noChangeArrowheads="1"/>
          </p:cNvSpPr>
          <p:nvPr/>
        </p:nvSpPr>
        <p:spPr bwMode="auto">
          <a:xfrm>
            <a:off x="4572000" y="2241550"/>
            <a:ext cx="274638" cy="274638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 anchorCtr="1"/>
          <a:lstStyle/>
          <a:p>
            <a:r>
              <a:rPr lang="en-US" altLang="zh-TW" sz="1200" b="1">
                <a:ea typeface="新細明體" charset="-120"/>
              </a:rPr>
              <a:t>5</a:t>
            </a:r>
          </a:p>
        </p:txBody>
      </p:sp>
      <p:cxnSp>
        <p:nvCxnSpPr>
          <p:cNvPr id="318520" name="AutoShape 56"/>
          <p:cNvCxnSpPr>
            <a:cxnSpLocks noChangeShapeType="1"/>
            <a:endCxn id="318519" idx="0"/>
          </p:cNvCxnSpPr>
          <p:nvPr/>
        </p:nvCxnSpPr>
        <p:spPr bwMode="auto">
          <a:xfrm rot="5400000">
            <a:off x="4421188" y="1939925"/>
            <a:ext cx="577850" cy="0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318521" name="AutoShape 57"/>
          <p:cNvCxnSpPr>
            <a:cxnSpLocks noChangeShapeType="1"/>
            <a:endCxn id="318519" idx="7"/>
          </p:cNvCxnSpPr>
          <p:nvPr/>
        </p:nvCxnSpPr>
        <p:spPr bwMode="auto">
          <a:xfrm rot="5400000">
            <a:off x="6008688" y="449262"/>
            <a:ext cx="617538" cy="3021013"/>
          </a:xfrm>
          <a:prstGeom prst="curvedConnector3">
            <a:avLst>
              <a:gd name="adj1" fmla="val 47815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sp>
        <p:nvSpPr>
          <p:cNvPr id="318522" name="Oval 58"/>
          <p:cNvSpPr>
            <a:spLocks noChangeArrowheads="1"/>
          </p:cNvSpPr>
          <p:nvPr/>
        </p:nvSpPr>
        <p:spPr bwMode="auto">
          <a:xfrm>
            <a:off x="4957763" y="2241550"/>
            <a:ext cx="274637" cy="274638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 anchorCtr="1"/>
          <a:lstStyle/>
          <a:p>
            <a:r>
              <a:rPr lang="en-US" altLang="zh-TW" sz="1200" b="1">
                <a:ea typeface="新細明體" charset="-120"/>
              </a:rPr>
              <a:t>6</a:t>
            </a:r>
          </a:p>
        </p:txBody>
      </p:sp>
      <p:cxnSp>
        <p:nvCxnSpPr>
          <p:cNvPr id="318523" name="AutoShape 59"/>
          <p:cNvCxnSpPr>
            <a:cxnSpLocks noChangeShapeType="1"/>
            <a:endCxn id="318522" idx="0"/>
          </p:cNvCxnSpPr>
          <p:nvPr/>
        </p:nvCxnSpPr>
        <p:spPr bwMode="auto">
          <a:xfrm rot="5400000">
            <a:off x="4808538" y="1938337"/>
            <a:ext cx="577850" cy="3175"/>
          </a:xfrm>
          <a:prstGeom prst="curvedConnector3">
            <a:avLst>
              <a:gd name="adj1" fmla="val 51097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318524" name="AutoShape 60"/>
          <p:cNvCxnSpPr>
            <a:cxnSpLocks noChangeShapeType="1"/>
            <a:endCxn id="318522" idx="7"/>
          </p:cNvCxnSpPr>
          <p:nvPr/>
        </p:nvCxnSpPr>
        <p:spPr bwMode="auto">
          <a:xfrm rot="5400000">
            <a:off x="6396038" y="447675"/>
            <a:ext cx="617538" cy="3024187"/>
          </a:xfrm>
          <a:prstGeom prst="curvedConnector3">
            <a:avLst>
              <a:gd name="adj1" fmla="val 47815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sp>
        <p:nvSpPr>
          <p:cNvPr id="318525" name="Oval 61"/>
          <p:cNvSpPr>
            <a:spLocks noChangeArrowheads="1"/>
          </p:cNvSpPr>
          <p:nvPr/>
        </p:nvSpPr>
        <p:spPr bwMode="auto">
          <a:xfrm>
            <a:off x="5356225" y="2241550"/>
            <a:ext cx="274638" cy="274638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 anchorCtr="1"/>
          <a:lstStyle/>
          <a:p>
            <a:r>
              <a:rPr lang="en-US" altLang="zh-TW" sz="1200" b="1">
                <a:ea typeface="新細明體" charset="-120"/>
              </a:rPr>
              <a:t>7</a:t>
            </a:r>
          </a:p>
        </p:txBody>
      </p:sp>
      <p:cxnSp>
        <p:nvCxnSpPr>
          <p:cNvPr id="318526" name="AutoShape 62"/>
          <p:cNvCxnSpPr>
            <a:cxnSpLocks noChangeShapeType="1"/>
            <a:endCxn id="318525" idx="0"/>
          </p:cNvCxnSpPr>
          <p:nvPr/>
        </p:nvCxnSpPr>
        <p:spPr bwMode="auto">
          <a:xfrm rot="16200000" flipH="1">
            <a:off x="5203032" y="1937543"/>
            <a:ext cx="577850" cy="4763"/>
          </a:xfrm>
          <a:prstGeom prst="curvedConnector3">
            <a:avLst>
              <a:gd name="adj1" fmla="val 51097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318527" name="AutoShape 63"/>
          <p:cNvCxnSpPr>
            <a:cxnSpLocks noChangeShapeType="1"/>
            <a:endCxn id="318525" idx="6"/>
          </p:cNvCxnSpPr>
          <p:nvPr/>
        </p:nvCxnSpPr>
        <p:spPr bwMode="auto">
          <a:xfrm rot="5400000">
            <a:off x="6761162" y="533401"/>
            <a:ext cx="728663" cy="2963862"/>
          </a:xfrm>
          <a:prstGeom prst="curvedConnector2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graphicFrame>
        <p:nvGraphicFramePr>
          <p:cNvPr id="318528" name="Group 64"/>
          <p:cNvGraphicFramePr>
            <a:graphicFrameLocks noGrp="1"/>
          </p:cNvGraphicFramePr>
          <p:nvPr/>
        </p:nvGraphicFramePr>
        <p:xfrm>
          <a:off x="2565400" y="2654300"/>
          <a:ext cx="6235700" cy="342900"/>
        </p:xfrm>
        <a:graphic>
          <a:graphicData uri="http://schemas.openxmlformats.org/drawingml/2006/table">
            <a:tbl>
              <a:tblPr/>
              <a:tblGrid>
                <a:gridCol w="390525"/>
                <a:gridCol w="388938"/>
                <a:gridCol w="390525"/>
                <a:gridCol w="388937"/>
                <a:gridCol w="390525"/>
                <a:gridCol w="388938"/>
                <a:gridCol w="390525"/>
                <a:gridCol w="390525"/>
                <a:gridCol w="387350"/>
                <a:gridCol w="390525"/>
                <a:gridCol w="390525"/>
                <a:gridCol w="388937"/>
                <a:gridCol w="390525"/>
                <a:gridCol w="388938"/>
                <a:gridCol w="390525"/>
                <a:gridCol w="388937"/>
              </a:tblGrid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8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-2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6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9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7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-2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-3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7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18564" name="Text Box 100"/>
          <p:cNvSpPr txBox="1">
            <a:spLocks noChangeArrowheads="1"/>
          </p:cNvSpPr>
          <p:nvPr/>
        </p:nvSpPr>
        <p:spPr bwMode="auto">
          <a:xfrm>
            <a:off x="1712913" y="2655888"/>
            <a:ext cx="838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 b="1">
                <a:ea typeface="新細明體" charset="-120"/>
              </a:rPr>
              <a:t>Values</a:t>
            </a:r>
          </a:p>
        </p:txBody>
      </p:sp>
      <p:sp>
        <p:nvSpPr>
          <p:cNvPr id="318565" name="Oval 101"/>
          <p:cNvSpPr>
            <a:spLocks noChangeArrowheads="1"/>
          </p:cNvSpPr>
          <p:nvPr/>
        </p:nvSpPr>
        <p:spPr bwMode="auto">
          <a:xfrm>
            <a:off x="2620963" y="3454400"/>
            <a:ext cx="274637" cy="274638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 anchorCtr="1"/>
          <a:lstStyle/>
          <a:p>
            <a:r>
              <a:rPr lang="en-US" altLang="zh-TW" sz="1200" b="1">
                <a:ea typeface="新細明體" charset="-120"/>
              </a:rPr>
              <a:t>0</a:t>
            </a:r>
          </a:p>
        </p:txBody>
      </p:sp>
      <p:cxnSp>
        <p:nvCxnSpPr>
          <p:cNvPr id="318566" name="AutoShape 102"/>
          <p:cNvCxnSpPr>
            <a:cxnSpLocks noChangeShapeType="1"/>
            <a:endCxn id="318565" idx="0"/>
          </p:cNvCxnSpPr>
          <p:nvPr/>
        </p:nvCxnSpPr>
        <p:spPr bwMode="auto">
          <a:xfrm rot="5400000">
            <a:off x="2537619" y="3218656"/>
            <a:ext cx="444500" cy="1588"/>
          </a:xfrm>
          <a:prstGeom prst="curvedConnector3">
            <a:avLst>
              <a:gd name="adj1" fmla="val 51431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318567" name="AutoShape 103"/>
          <p:cNvCxnSpPr>
            <a:cxnSpLocks noChangeShapeType="1"/>
            <a:endCxn id="318565" idx="7"/>
          </p:cNvCxnSpPr>
          <p:nvPr/>
        </p:nvCxnSpPr>
        <p:spPr bwMode="auto">
          <a:xfrm rot="5400000">
            <a:off x="3345657" y="2507456"/>
            <a:ext cx="484188" cy="1463675"/>
          </a:xfrm>
          <a:prstGeom prst="curvedConnector3">
            <a:avLst>
              <a:gd name="adj1" fmla="val 47213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sp>
        <p:nvSpPr>
          <p:cNvPr id="318568" name="Oval 104"/>
          <p:cNvSpPr>
            <a:spLocks noChangeArrowheads="1"/>
          </p:cNvSpPr>
          <p:nvPr/>
        </p:nvSpPr>
        <p:spPr bwMode="auto">
          <a:xfrm>
            <a:off x="3009900" y="3454400"/>
            <a:ext cx="274638" cy="274638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 anchorCtr="1"/>
          <a:lstStyle/>
          <a:p>
            <a:r>
              <a:rPr lang="en-US" altLang="zh-TW" sz="1200" b="1">
                <a:ea typeface="新細明體" charset="-120"/>
              </a:rPr>
              <a:t>1</a:t>
            </a:r>
          </a:p>
        </p:txBody>
      </p:sp>
      <p:cxnSp>
        <p:nvCxnSpPr>
          <p:cNvPr id="318569" name="AutoShape 105"/>
          <p:cNvCxnSpPr>
            <a:cxnSpLocks noChangeShapeType="1"/>
            <a:endCxn id="318568" idx="0"/>
          </p:cNvCxnSpPr>
          <p:nvPr/>
        </p:nvCxnSpPr>
        <p:spPr bwMode="auto">
          <a:xfrm rot="5400000">
            <a:off x="2927351" y="3217862"/>
            <a:ext cx="444500" cy="3175"/>
          </a:xfrm>
          <a:prstGeom prst="curvedConnector3">
            <a:avLst>
              <a:gd name="adj1" fmla="val 51431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318570" name="AutoShape 106"/>
          <p:cNvCxnSpPr>
            <a:cxnSpLocks noChangeShapeType="1"/>
            <a:endCxn id="318568" idx="7"/>
          </p:cNvCxnSpPr>
          <p:nvPr/>
        </p:nvCxnSpPr>
        <p:spPr bwMode="auto">
          <a:xfrm rot="5400000">
            <a:off x="3735388" y="2506662"/>
            <a:ext cx="484188" cy="1465263"/>
          </a:xfrm>
          <a:prstGeom prst="curvedConnector3">
            <a:avLst>
              <a:gd name="adj1" fmla="val 47213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sp>
        <p:nvSpPr>
          <p:cNvPr id="318571" name="Oval 107"/>
          <p:cNvSpPr>
            <a:spLocks noChangeArrowheads="1"/>
          </p:cNvSpPr>
          <p:nvPr/>
        </p:nvSpPr>
        <p:spPr bwMode="auto">
          <a:xfrm>
            <a:off x="3398838" y="3454400"/>
            <a:ext cx="274637" cy="274638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 anchorCtr="1"/>
          <a:lstStyle/>
          <a:p>
            <a:r>
              <a:rPr lang="en-US" altLang="zh-TW" sz="1200" b="1">
                <a:ea typeface="新細明體" charset="-120"/>
              </a:rPr>
              <a:t>2</a:t>
            </a:r>
          </a:p>
        </p:txBody>
      </p:sp>
      <p:cxnSp>
        <p:nvCxnSpPr>
          <p:cNvPr id="318572" name="AutoShape 108"/>
          <p:cNvCxnSpPr>
            <a:cxnSpLocks noChangeShapeType="1"/>
            <a:endCxn id="318571" idx="0"/>
          </p:cNvCxnSpPr>
          <p:nvPr/>
        </p:nvCxnSpPr>
        <p:spPr bwMode="auto">
          <a:xfrm rot="5400000">
            <a:off x="3316288" y="3217862"/>
            <a:ext cx="444500" cy="3175"/>
          </a:xfrm>
          <a:prstGeom prst="curvedConnector3">
            <a:avLst>
              <a:gd name="adj1" fmla="val 51431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318573" name="AutoShape 109"/>
          <p:cNvCxnSpPr>
            <a:cxnSpLocks noChangeShapeType="1"/>
            <a:endCxn id="318571" idx="7"/>
          </p:cNvCxnSpPr>
          <p:nvPr/>
        </p:nvCxnSpPr>
        <p:spPr bwMode="auto">
          <a:xfrm rot="5400000">
            <a:off x="4124325" y="2506663"/>
            <a:ext cx="484188" cy="1465262"/>
          </a:xfrm>
          <a:prstGeom prst="curvedConnector3">
            <a:avLst>
              <a:gd name="adj1" fmla="val 47213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sp>
        <p:nvSpPr>
          <p:cNvPr id="318574" name="Oval 110"/>
          <p:cNvSpPr>
            <a:spLocks noChangeArrowheads="1"/>
          </p:cNvSpPr>
          <p:nvPr/>
        </p:nvSpPr>
        <p:spPr bwMode="auto">
          <a:xfrm>
            <a:off x="3789363" y="3454400"/>
            <a:ext cx="274637" cy="274638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 anchorCtr="1"/>
          <a:lstStyle/>
          <a:p>
            <a:r>
              <a:rPr lang="en-US" altLang="zh-TW" sz="1200" b="1">
                <a:ea typeface="新細明體" charset="-120"/>
              </a:rPr>
              <a:t>3</a:t>
            </a:r>
          </a:p>
        </p:txBody>
      </p:sp>
      <p:cxnSp>
        <p:nvCxnSpPr>
          <p:cNvPr id="318575" name="AutoShape 111"/>
          <p:cNvCxnSpPr>
            <a:cxnSpLocks noChangeShapeType="1"/>
            <a:endCxn id="318574" idx="0"/>
          </p:cNvCxnSpPr>
          <p:nvPr/>
        </p:nvCxnSpPr>
        <p:spPr bwMode="auto">
          <a:xfrm rot="5400000">
            <a:off x="3706813" y="3217862"/>
            <a:ext cx="444500" cy="3175"/>
          </a:xfrm>
          <a:prstGeom prst="curvedConnector3">
            <a:avLst>
              <a:gd name="adj1" fmla="val 51431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318576" name="AutoShape 112"/>
          <p:cNvCxnSpPr>
            <a:cxnSpLocks noChangeShapeType="1"/>
            <a:endCxn id="318574" idx="6"/>
          </p:cNvCxnSpPr>
          <p:nvPr/>
        </p:nvCxnSpPr>
        <p:spPr bwMode="auto">
          <a:xfrm rot="5400000">
            <a:off x="4485481" y="2588419"/>
            <a:ext cx="595313" cy="1412875"/>
          </a:xfrm>
          <a:prstGeom prst="curvedConnector2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graphicFrame>
        <p:nvGraphicFramePr>
          <p:cNvPr id="318577" name="Group 113"/>
          <p:cNvGraphicFramePr>
            <a:graphicFrameLocks noGrp="1"/>
          </p:cNvGraphicFramePr>
          <p:nvPr/>
        </p:nvGraphicFramePr>
        <p:xfrm>
          <a:off x="2565400" y="3873500"/>
          <a:ext cx="6235700" cy="342900"/>
        </p:xfrm>
        <a:graphic>
          <a:graphicData uri="http://schemas.openxmlformats.org/drawingml/2006/table">
            <a:tbl>
              <a:tblPr/>
              <a:tblGrid>
                <a:gridCol w="390525"/>
                <a:gridCol w="388938"/>
                <a:gridCol w="390525"/>
                <a:gridCol w="388937"/>
                <a:gridCol w="390525"/>
                <a:gridCol w="388938"/>
                <a:gridCol w="390525"/>
                <a:gridCol w="390525"/>
                <a:gridCol w="387350"/>
                <a:gridCol w="390525"/>
                <a:gridCol w="390525"/>
                <a:gridCol w="388937"/>
                <a:gridCol w="390525"/>
                <a:gridCol w="388938"/>
                <a:gridCol w="390525"/>
                <a:gridCol w="388937"/>
              </a:tblGrid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8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7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9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7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-2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-3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7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18613" name="Text Box 149"/>
          <p:cNvSpPr txBox="1">
            <a:spLocks noChangeArrowheads="1"/>
          </p:cNvSpPr>
          <p:nvPr/>
        </p:nvSpPr>
        <p:spPr bwMode="auto">
          <a:xfrm>
            <a:off x="1712913" y="3875088"/>
            <a:ext cx="838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 b="1">
                <a:ea typeface="新細明體" charset="-120"/>
              </a:rPr>
              <a:t>Values</a:t>
            </a:r>
          </a:p>
        </p:txBody>
      </p:sp>
      <p:sp>
        <p:nvSpPr>
          <p:cNvPr id="318614" name="Oval 150"/>
          <p:cNvSpPr>
            <a:spLocks noChangeArrowheads="1"/>
          </p:cNvSpPr>
          <p:nvPr/>
        </p:nvSpPr>
        <p:spPr bwMode="auto">
          <a:xfrm>
            <a:off x="2620963" y="4413250"/>
            <a:ext cx="274637" cy="274638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 anchorCtr="1"/>
          <a:lstStyle/>
          <a:p>
            <a:r>
              <a:rPr lang="en-US" altLang="zh-TW" sz="1200" b="1">
                <a:ea typeface="新細明體" charset="-120"/>
              </a:rPr>
              <a:t>0</a:t>
            </a:r>
          </a:p>
        </p:txBody>
      </p:sp>
      <p:cxnSp>
        <p:nvCxnSpPr>
          <p:cNvPr id="318615" name="AutoShape 151"/>
          <p:cNvCxnSpPr>
            <a:cxnSpLocks noChangeShapeType="1"/>
            <a:endCxn id="318614" idx="0"/>
          </p:cNvCxnSpPr>
          <p:nvPr/>
        </p:nvCxnSpPr>
        <p:spPr bwMode="auto">
          <a:xfrm rot="5400000">
            <a:off x="2667794" y="4307681"/>
            <a:ext cx="184150" cy="1588"/>
          </a:xfrm>
          <a:prstGeom prst="curvedConnector3">
            <a:avLst>
              <a:gd name="adj1" fmla="val 53449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318616" name="AutoShape 152"/>
          <p:cNvCxnSpPr>
            <a:cxnSpLocks noChangeShapeType="1"/>
            <a:endCxn id="318614" idx="7"/>
          </p:cNvCxnSpPr>
          <p:nvPr/>
        </p:nvCxnSpPr>
        <p:spPr bwMode="auto">
          <a:xfrm rot="5400000">
            <a:off x="3086100" y="3986213"/>
            <a:ext cx="223838" cy="684212"/>
          </a:xfrm>
          <a:prstGeom prst="curvedConnector3">
            <a:avLst>
              <a:gd name="adj1" fmla="val 43972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sp>
        <p:nvSpPr>
          <p:cNvPr id="318617" name="Oval 153"/>
          <p:cNvSpPr>
            <a:spLocks noChangeArrowheads="1"/>
          </p:cNvSpPr>
          <p:nvPr/>
        </p:nvSpPr>
        <p:spPr bwMode="auto">
          <a:xfrm>
            <a:off x="3017838" y="4413250"/>
            <a:ext cx="274637" cy="274638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 anchorCtr="1"/>
          <a:lstStyle/>
          <a:p>
            <a:r>
              <a:rPr lang="en-US" altLang="zh-TW" sz="1200" b="1">
                <a:ea typeface="新細明體" charset="-120"/>
              </a:rPr>
              <a:t>1</a:t>
            </a:r>
          </a:p>
        </p:txBody>
      </p:sp>
      <p:cxnSp>
        <p:nvCxnSpPr>
          <p:cNvPr id="318618" name="AutoShape 154"/>
          <p:cNvCxnSpPr>
            <a:cxnSpLocks noChangeShapeType="1"/>
            <a:endCxn id="318617" idx="0"/>
          </p:cNvCxnSpPr>
          <p:nvPr/>
        </p:nvCxnSpPr>
        <p:spPr bwMode="auto">
          <a:xfrm rot="16200000" flipH="1">
            <a:off x="3061494" y="4306094"/>
            <a:ext cx="184150" cy="4762"/>
          </a:xfrm>
          <a:prstGeom prst="curvedConnector3">
            <a:avLst>
              <a:gd name="adj1" fmla="val 53449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318619" name="AutoShape 155"/>
          <p:cNvCxnSpPr>
            <a:cxnSpLocks noChangeShapeType="1"/>
            <a:endCxn id="318617" idx="6"/>
          </p:cNvCxnSpPr>
          <p:nvPr/>
        </p:nvCxnSpPr>
        <p:spPr bwMode="auto">
          <a:xfrm rot="5400000">
            <a:off x="3450431" y="4071144"/>
            <a:ext cx="334963" cy="625475"/>
          </a:xfrm>
          <a:prstGeom prst="curvedConnector2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graphicFrame>
        <p:nvGraphicFramePr>
          <p:cNvPr id="318620" name="Group 156"/>
          <p:cNvGraphicFramePr>
            <a:graphicFrameLocks noGrp="1"/>
          </p:cNvGraphicFramePr>
          <p:nvPr/>
        </p:nvGraphicFramePr>
        <p:xfrm>
          <a:off x="2565400" y="4838700"/>
          <a:ext cx="6235700" cy="342900"/>
        </p:xfrm>
        <a:graphic>
          <a:graphicData uri="http://schemas.openxmlformats.org/drawingml/2006/table">
            <a:tbl>
              <a:tblPr/>
              <a:tblGrid>
                <a:gridCol w="390525"/>
                <a:gridCol w="388938"/>
                <a:gridCol w="390525"/>
                <a:gridCol w="388937"/>
                <a:gridCol w="390525"/>
                <a:gridCol w="388938"/>
                <a:gridCol w="390525"/>
                <a:gridCol w="390525"/>
                <a:gridCol w="387350"/>
                <a:gridCol w="390525"/>
                <a:gridCol w="390525"/>
                <a:gridCol w="388937"/>
                <a:gridCol w="390525"/>
                <a:gridCol w="388938"/>
                <a:gridCol w="390525"/>
                <a:gridCol w="388937"/>
              </a:tblGrid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21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9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7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-2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-3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7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18656" name="Text Box 192"/>
          <p:cNvSpPr txBox="1">
            <a:spLocks noChangeArrowheads="1"/>
          </p:cNvSpPr>
          <p:nvPr/>
        </p:nvSpPr>
        <p:spPr bwMode="auto">
          <a:xfrm>
            <a:off x="1712913" y="4840288"/>
            <a:ext cx="838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 b="1">
                <a:ea typeface="新細明體" charset="-120"/>
              </a:rPr>
              <a:t>Values</a:t>
            </a:r>
          </a:p>
        </p:txBody>
      </p:sp>
      <p:sp>
        <p:nvSpPr>
          <p:cNvPr id="318657" name="Oval 193"/>
          <p:cNvSpPr>
            <a:spLocks noChangeArrowheads="1"/>
          </p:cNvSpPr>
          <p:nvPr/>
        </p:nvSpPr>
        <p:spPr bwMode="auto">
          <a:xfrm>
            <a:off x="2620963" y="5365750"/>
            <a:ext cx="274637" cy="274638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 anchorCtr="1"/>
          <a:lstStyle/>
          <a:p>
            <a:r>
              <a:rPr lang="en-US" altLang="zh-TW" sz="1200" b="1">
                <a:ea typeface="新細明體" charset="-120"/>
              </a:rPr>
              <a:t>0</a:t>
            </a:r>
          </a:p>
        </p:txBody>
      </p:sp>
      <p:cxnSp>
        <p:nvCxnSpPr>
          <p:cNvPr id="318658" name="AutoShape 194"/>
          <p:cNvCxnSpPr>
            <a:cxnSpLocks noChangeShapeType="1"/>
            <a:endCxn id="318657" idx="0"/>
          </p:cNvCxnSpPr>
          <p:nvPr/>
        </p:nvCxnSpPr>
        <p:spPr bwMode="auto">
          <a:xfrm rot="5400000">
            <a:off x="2674144" y="5266531"/>
            <a:ext cx="171450" cy="1588"/>
          </a:xfrm>
          <a:prstGeom prst="curvedConnector3">
            <a:avLst>
              <a:gd name="adj1" fmla="val 53704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318659" name="AutoShape 195"/>
          <p:cNvCxnSpPr>
            <a:cxnSpLocks noChangeShapeType="1"/>
            <a:endCxn id="318657" idx="6"/>
          </p:cNvCxnSpPr>
          <p:nvPr/>
        </p:nvCxnSpPr>
        <p:spPr bwMode="auto">
          <a:xfrm rot="5400000">
            <a:off x="2868612" y="5221288"/>
            <a:ext cx="322263" cy="242888"/>
          </a:xfrm>
          <a:prstGeom prst="curvedConnector2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318660" name="AutoShape 196"/>
          <p:cNvCxnSpPr>
            <a:cxnSpLocks noChangeShapeType="1"/>
            <a:stCxn id="318504" idx="4"/>
          </p:cNvCxnSpPr>
          <p:nvPr/>
        </p:nvCxnSpPr>
        <p:spPr bwMode="auto">
          <a:xfrm rot="16200000" flipH="1">
            <a:off x="2697163" y="2590800"/>
            <a:ext cx="125412" cy="1588"/>
          </a:xfrm>
          <a:prstGeom prst="curvedConnector3">
            <a:avLst>
              <a:gd name="adj1" fmla="val 44306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318661" name="AutoShape 197"/>
          <p:cNvCxnSpPr>
            <a:cxnSpLocks noChangeShapeType="1"/>
            <a:stCxn id="318507" idx="4"/>
          </p:cNvCxnSpPr>
          <p:nvPr/>
        </p:nvCxnSpPr>
        <p:spPr bwMode="auto">
          <a:xfrm rot="5400000">
            <a:off x="3090863" y="2589213"/>
            <a:ext cx="125412" cy="4762"/>
          </a:xfrm>
          <a:prstGeom prst="curvedConnector3">
            <a:avLst>
              <a:gd name="adj1" fmla="val 44306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318662" name="AutoShape 198"/>
          <p:cNvCxnSpPr>
            <a:cxnSpLocks noChangeShapeType="1"/>
            <a:stCxn id="318510" idx="4"/>
          </p:cNvCxnSpPr>
          <p:nvPr/>
        </p:nvCxnSpPr>
        <p:spPr bwMode="auto">
          <a:xfrm rot="5400000">
            <a:off x="3478213" y="2590800"/>
            <a:ext cx="125412" cy="1588"/>
          </a:xfrm>
          <a:prstGeom prst="curvedConnector3">
            <a:avLst>
              <a:gd name="adj1" fmla="val 44306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318663" name="AutoShape 199"/>
          <p:cNvCxnSpPr>
            <a:cxnSpLocks noChangeShapeType="1"/>
            <a:stCxn id="318513" idx="4"/>
          </p:cNvCxnSpPr>
          <p:nvPr/>
        </p:nvCxnSpPr>
        <p:spPr bwMode="auto">
          <a:xfrm rot="16200000" flipH="1">
            <a:off x="3866357" y="2590006"/>
            <a:ext cx="125412" cy="3175"/>
          </a:xfrm>
          <a:prstGeom prst="curvedConnector3">
            <a:avLst>
              <a:gd name="adj1" fmla="val 44306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318664" name="AutoShape 200"/>
          <p:cNvCxnSpPr>
            <a:cxnSpLocks noChangeShapeType="1"/>
            <a:stCxn id="318516" idx="4"/>
          </p:cNvCxnSpPr>
          <p:nvPr/>
        </p:nvCxnSpPr>
        <p:spPr bwMode="auto">
          <a:xfrm rot="5400000">
            <a:off x="4259263" y="2589213"/>
            <a:ext cx="125412" cy="4762"/>
          </a:xfrm>
          <a:prstGeom prst="curvedConnector3">
            <a:avLst>
              <a:gd name="adj1" fmla="val 44306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318665" name="AutoShape 201"/>
          <p:cNvCxnSpPr>
            <a:cxnSpLocks noChangeShapeType="1"/>
            <a:stCxn id="318519" idx="4"/>
          </p:cNvCxnSpPr>
          <p:nvPr/>
        </p:nvCxnSpPr>
        <p:spPr bwMode="auto">
          <a:xfrm rot="5400000">
            <a:off x="4647407" y="2591594"/>
            <a:ext cx="125412" cy="0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318666" name="AutoShape 202"/>
          <p:cNvCxnSpPr>
            <a:cxnSpLocks noChangeShapeType="1"/>
            <a:stCxn id="318522" idx="4"/>
          </p:cNvCxnSpPr>
          <p:nvPr/>
        </p:nvCxnSpPr>
        <p:spPr bwMode="auto">
          <a:xfrm rot="16200000" flipH="1">
            <a:off x="5034757" y="2590006"/>
            <a:ext cx="125412" cy="3175"/>
          </a:xfrm>
          <a:prstGeom prst="curvedConnector3">
            <a:avLst>
              <a:gd name="adj1" fmla="val 44306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318667" name="AutoShape 203"/>
          <p:cNvCxnSpPr>
            <a:cxnSpLocks noChangeShapeType="1"/>
            <a:stCxn id="318525" idx="4"/>
          </p:cNvCxnSpPr>
          <p:nvPr/>
        </p:nvCxnSpPr>
        <p:spPr bwMode="auto">
          <a:xfrm rot="5400000">
            <a:off x="5429251" y="2589212"/>
            <a:ext cx="125412" cy="4763"/>
          </a:xfrm>
          <a:prstGeom prst="curvedConnector3">
            <a:avLst>
              <a:gd name="adj1" fmla="val 44306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318668" name="AutoShape 204"/>
          <p:cNvCxnSpPr>
            <a:cxnSpLocks noChangeShapeType="1"/>
            <a:stCxn id="318565" idx="4"/>
          </p:cNvCxnSpPr>
          <p:nvPr/>
        </p:nvCxnSpPr>
        <p:spPr bwMode="auto">
          <a:xfrm rot="16200000" flipH="1">
            <a:off x="2693988" y="3806825"/>
            <a:ext cx="131762" cy="1588"/>
          </a:xfrm>
          <a:prstGeom prst="curvedConnector3">
            <a:avLst>
              <a:gd name="adj1" fmla="val 44579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318669" name="AutoShape 205"/>
          <p:cNvCxnSpPr>
            <a:cxnSpLocks noChangeShapeType="1"/>
            <a:stCxn id="318568" idx="4"/>
          </p:cNvCxnSpPr>
          <p:nvPr/>
        </p:nvCxnSpPr>
        <p:spPr bwMode="auto">
          <a:xfrm rot="16200000" flipH="1">
            <a:off x="3083720" y="3806031"/>
            <a:ext cx="131762" cy="3175"/>
          </a:xfrm>
          <a:prstGeom prst="curvedConnector3">
            <a:avLst>
              <a:gd name="adj1" fmla="val 44579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318670" name="AutoShape 206"/>
          <p:cNvCxnSpPr>
            <a:cxnSpLocks noChangeShapeType="1"/>
            <a:stCxn id="318571" idx="4"/>
          </p:cNvCxnSpPr>
          <p:nvPr/>
        </p:nvCxnSpPr>
        <p:spPr bwMode="auto">
          <a:xfrm rot="16200000" flipH="1">
            <a:off x="3472657" y="3806031"/>
            <a:ext cx="131762" cy="3175"/>
          </a:xfrm>
          <a:prstGeom prst="curvedConnector3">
            <a:avLst>
              <a:gd name="adj1" fmla="val 44579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318671" name="AutoShape 207"/>
          <p:cNvCxnSpPr>
            <a:cxnSpLocks noChangeShapeType="1"/>
            <a:stCxn id="318574" idx="4"/>
          </p:cNvCxnSpPr>
          <p:nvPr/>
        </p:nvCxnSpPr>
        <p:spPr bwMode="auto">
          <a:xfrm rot="16200000" flipH="1">
            <a:off x="3863182" y="3806031"/>
            <a:ext cx="131762" cy="3175"/>
          </a:xfrm>
          <a:prstGeom prst="curvedConnector3">
            <a:avLst>
              <a:gd name="adj1" fmla="val 44579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318672" name="AutoShape 208"/>
          <p:cNvCxnSpPr>
            <a:cxnSpLocks noChangeShapeType="1"/>
            <a:stCxn id="318614" idx="4"/>
          </p:cNvCxnSpPr>
          <p:nvPr/>
        </p:nvCxnSpPr>
        <p:spPr bwMode="auto">
          <a:xfrm rot="16200000" flipH="1">
            <a:off x="2690813" y="4768850"/>
            <a:ext cx="138112" cy="1588"/>
          </a:xfrm>
          <a:prstGeom prst="curvedConnector3">
            <a:avLst>
              <a:gd name="adj1" fmla="val 44829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318673" name="AutoShape 209"/>
          <p:cNvCxnSpPr>
            <a:cxnSpLocks noChangeShapeType="1"/>
            <a:stCxn id="318617" idx="4"/>
          </p:cNvCxnSpPr>
          <p:nvPr/>
        </p:nvCxnSpPr>
        <p:spPr bwMode="auto">
          <a:xfrm rot="5400000">
            <a:off x="3084513" y="4767263"/>
            <a:ext cx="138112" cy="4762"/>
          </a:xfrm>
          <a:prstGeom prst="curvedConnector3">
            <a:avLst>
              <a:gd name="adj1" fmla="val 44829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graphicFrame>
        <p:nvGraphicFramePr>
          <p:cNvPr id="318674" name="Group 210"/>
          <p:cNvGraphicFramePr>
            <a:graphicFrameLocks noGrp="1"/>
          </p:cNvGraphicFramePr>
          <p:nvPr/>
        </p:nvGraphicFramePr>
        <p:xfrm>
          <a:off x="2565400" y="5778500"/>
          <a:ext cx="6235700" cy="342900"/>
        </p:xfrm>
        <a:graphic>
          <a:graphicData uri="http://schemas.openxmlformats.org/drawingml/2006/table">
            <a:tbl>
              <a:tblPr/>
              <a:tblGrid>
                <a:gridCol w="390525"/>
                <a:gridCol w="388938"/>
                <a:gridCol w="390525"/>
                <a:gridCol w="388937"/>
                <a:gridCol w="390525"/>
                <a:gridCol w="388938"/>
                <a:gridCol w="390525"/>
                <a:gridCol w="390525"/>
                <a:gridCol w="387350"/>
                <a:gridCol w="390525"/>
                <a:gridCol w="390525"/>
                <a:gridCol w="388937"/>
                <a:gridCol w="390525"/>
                <a:gridCol w="388938"/>
                <a:gridCol w="390525"/>
                <a:gridCol w="388937"/>
              </a:tblGrid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41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9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7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-2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-3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7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80000"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318710" name="AutoShape 246"/>
          <p:cNvCxnSpPr>
            <a:cxnSpLocks noChangeShapeType="1"/>
            <a:stCxn id="318657" idx="4"/>
          </p:cNvCxnSpPr>
          <p:nvPr/>
        </p:nvCxnSpPr>
        <p:spPr bwMode="auto">
          <a:xfrm rot="16200000" flipH="1">
            <a:off x="2697163" y="5715000"/>
            <a:ext cx="125412" cy="1588"/>
          </a:xfrm>
          <a:prstGeom prst="curvedConnector3">
            <a:avLst>
              <a:gd name="adj1" fmla="val 44306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sp>
        <p:nvSpPr>
          <p:cNvPr id="318711" name="Text Box 247"/>
          <p:cNvSpPr txBox="1">
            <a:spLocks noChangeArrowheads="1"/>
          </p:cNvSpPr>
          <p:nvPr/>
        </p:nvSpPr>
        <p:spPr bwMode="auto">
          <a:xfrm>
            <a:off x="1712913" y="5780088"/>
            <a:ext cx="838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 b="1">
                <a:ea typeface="新細明體" charset="-120"/>
              </a:rPr>
              <a:t>Values</a:t>
            </a:r>
          </a:p>
        </p:txBody>
      </p:sp>
      <p:sp>
        <p:nvSpPr>
          <p:cNvPr id="318712" name="Text Box 248"/>
          <p:cNvSpPr txBox="1">
            <a:spLocks noChangeArrowheads="1"/>
          </p:cNvSpPr>
          <p:nvPr/>
        </p:nvSpPr>
        <p:spPr bwMode="auto">
          <a:xfrm>
            <a:off x="1658938" y="1843088"/>
            <a:ext cx="94615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>
              <a:spcBef>
                <a:spcPct val="50000"/>
              </a:spcBef>
            </a:pPr>
            <a:r>
              <a:rPr lang="en-US" altLang="zh-TW" sz="1600" b="1">
                <a:ea typeface="新細明體" charset="-120"/>
              </a:rPr>
              <a:t>Thread IDs</a:t>
            </a:r>
          </a:p>
        </p:txBody>
      </p:sp>
      <p:sp>
        <p:nvSpPr>
          <p:cNvPr id="318713" name="Text Box 249"/>
          <p:cNvSpPr txBox="1">
            <a:spLocks noChangeArrowheads="1"/>
          </p:cNvSpPr>
          <p:nvPr/>
        </p:nvSpPr>
        <p:spPr bwMode="auto">
          <a:xfrm>
            <a:off x="377825" y="1790700"/>
            <a:ext cx="1082675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>
              <a:spcBef>
                <a:spcPct val="50000"/>
              </a:spcBef>
            </a:pPr>
            <a:r>
              <a:rPr lang="en-US" altLang="zh-TW" sz="1600" b="1">
                <a:ea typeface="新細明體" charset="-120"/>
              </a:rPr>
              <a:t>Step 1 Stride 8</a:t>
            </a:r>
          </a:p>
        </p:txBody>
      </p:sp>
      <p:sp>
        <p:nvSpPr>
          <p:cNvPr id="318714" name="Text Box 250"/>
          <p:cNvSpPr txBox="1">
            <a:spLocks noChangeArrowheads="1"/>
          </p:cNvSpPr>
          <p:nvPr/>
        </p:nvSpPr>
        <p:spPr bwMode="auto">
          <a:xfrm>
            <a:off x="377825" y="3048000"/>
            <a:ext cx="1082675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>
              <a:spcBef>
                <a:spcPct val="50000"/>
              </a:spcBef>
            </a:pPr>
            <a:r>
              <a:rPr lang="en-US" altLang="zh-TW" sz="1600" b="1">
                <a:ea typeface="新細明體" charset="-120"/>
              </a:rPr>
              <a:t>Step 2 Stride 4</a:t>
            </a:r>
          </a:p>
        </p:txBody>
      </p:sp>
      <p:sp>
        <p:nvSpPr>
          <p:cNvPr id="318715" name="Text Box 251"/>
          <p:cNvSpPr txBox="1">
            <a:spLocks noChangeArrowheads="1"/>
          </p:cNvSpPr>
          <p:nvPr/>
        </p:nvSpPr>
        <p:spPr bwMode="auto">
          <a:xfrm>
            <a:off x="377825" y="4140200"/>
            <a:ext cx="1082675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>
              <a:spcBef>
                <a:spcPct val="50000"/>
              </a:spcBef>
            </a:pPr>
            <a:r>
              <a:rPr lang="en-US" altLang="zh-TW" sz="1600" b="1" dirty="0">
                <a:ea typeface="新細明體" charset="-120"/>
              </a:rPr>
              <a:t>Step 3 Stride 2</a:t>
            </a:r>
          </a:p>
        </p:txBody>
      </p:sp>
      <p:sp>
        <p:nvSpPr>
          <p:cNvPr id="318716" name="Text Box 252"/>
          <p:cNvSpPr txBox="1">
            <a:spLocks noChangeArrowheads="1"/>
          </p:cNvSpPr>
          <p:nvPr/>
        </p:nvSpPr>
        <p:spPr bwMode="auto">
          <a:xfrm>
            <a:off x="377825" y="5118100"/>
            <a:ext cx="1082675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>
              <a:spcBef>
                <a:spcPct val="50000"/>
              </a:spcBef>
            </a:pPr>
            <a:r>
              <a:rPr lang="en-US" altLang="zh-TW" sz="1600" b="1">
                <a:ea typeface="新細明體" charset="-120"/>
              </a:rPr>
              <a:t>Step 4 Stride 1</a:t>
            </a:r>
          </a:p>
        </p:txBody>
      </p:sp>
      <p:sp>
        <p:nvSpPr>
          <p:cNvPr id="318717" name="Text Box 253"/>
          <p:cNvSpPr txBox="1">
            <a:spLocks noChangeArrowheads="1"/>
          </p:cNvSpPr>
          <p:nvPr/>
        </p:nvSpPr>
        <p:spPr bwMode="auto">
          <a:xfrm>
            <a:off x="1658938" y="3140075"/>
            <a:ext cx="94615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>
              <a:spcBef>
                <a:spcPct val="50000"/>
              </a:spcBef>
            </a:pPr>
            <a:r>
              <a:rPr lang="en-US" altLang="zh-TW" sz="1600" b="1">
                <a:ea typeface="新細明體" charset="-120"/>
              </a:rPr>
              <a:t>Thread IDs</a:t>
            </a:r>
          </a:p>
        </p:txBody>
      </p:sp>
      <p:sp>
        <p:nvSpPr>
          <p:cNvPr id="318718" name="Text Box 254"/>
          <p:cNvSpPr txBox="1">
            <a:spLocks noChangeArrowheads="1"/>
          </p:cNvSpPr>
          <p:nvPr/>
        </p:nvSpPr>
        <p:spPr bwMode="auto">
          <a:xfrm>
            <a:off x="1658938" y="4243388"/>
            <a:ext cx="94615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>
              <a:spcBef>
                <a:spcPct val="50000"/>
              </a:spcBef>
            </a:pPr>
            <a:r>
              <a:rPr lang="en-US" altLang="zh-TW" sz="1600" b="1">
                <a:ea typeface="新細明體" charset="-120"/>
              </a:rPr>
              <a:t>Thread IDs</a:t>
            </a:r>
          </a:p>
        </p:txBody>
      </p:sp>
      <p:sp>
        <p:nvSpPr>
          <p:cNvPr id="318719" name="Text Box 255"/>
          <p:cNvSpPr txBox="1">
            <a:spLocks noChangeArrowheads="1"/>
          </p:cNvSpPr>
          <p:nvPr/>
        </p:nvSpPr>
        <p:spPr bwMode="auto">
          <a:xfrm>
            <a:off x="1658938" y="5197475"/>
            <a:ext cx="94615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>
              <a:spcBef>
                <a:spcPct val="50000"/>
              </a:spcBef>
            </a:pPr>
            <a:r>
              <a:rPr lang="en-US" altLang="zh-TW" sz="1600" b="1">
                <a:ea typeface="新細明體" charset="-120"/>
              </a:rPr>
              <a:t>Thread IDs</a:t>
            </a:r>
          </a:p>
        </p:txBody>
      </p:sp>
      <p:sp>
        <p:nvSpPr>
          <p:cNvPr id="83" name="文字方塊 82"/>
          <p:cNvSpPr txBox="1"/>
          <p:nvPr/>
        </p:nvSpPr>
        <p:spPr>
          <a:xfrm>
            <a:off x="3708876" y="6116638"/>
            <a:ext cx="335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From CUDA SDK ‘reduction’ 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91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46727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 smtClean="0"/>
              <a:t>Many blocks and many threads</a:t>
            </a:r>
            <a:endParaRPr lang="zh-TW" altLang="en-US" sz="36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38302" r="65974" b="28551"/>
          <a:stretch>
            <a:fillRect/>
          </a:stretch>
        </p:blipFill>
        <p:spPr bwMode="auto">
          <a:xfrm>
            <a:off x="428596" y="1714487"/>
            <a:ext cx="7643866" cy="418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字方塊 4"/>
          <p:cNvSpPr txBox="1"/>
          <p:nvPr/>
        </p:nvSpPr>
        <p:spPr>
          <a:xfrm>
            <a:off x="5000628" y="3286124"/>
            <a:ext cx="4143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64 blocks and 64 threads per block</a:t>
            </a:r>
            <a:endParaRPr lang="zh-TW" altLang="en-US" dirty="0"/>
          </a:p>
        </p:txBody>
      </p:sp>
      <p:cxnSp>
        <p:nvCxnSpPr>
          <p:cNvPr id="7" name="直線單箭頭接點 6"/>
          <p:cNvCxnSpPr>
            <a:stCxn id="5" idx="1"/>
          </p:cNvCxnSpPr>
          <p:nvPr/>
        </p:nvCxnSpPr>
        <p:spPr>
          <a:xfrm rot="10800000" flipV="1">
            <a:off x="2357422" y="3470790"/>
            <a:ext cx="2643206" cy="3868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5357818" y="4929198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Sum all result from these blocks</a:t>
            </a:r>
            <a:endParaRPr lang="zh-TW" altLang="en-US" dirty="0"/>
          </a:p>
        </p:txBody>
      </p:sp>
      <p:cxnSp>
        <p:nvCxnSpPr>
          <p:cNvPr id="10" name="直線單箭頭接點 9"/>
          <p:cNvCxnSpPr/>
          <p:nvPr/>
        </p:nvCxnSpPr>
        <p:spPr>
          <a:xfrm rot="10800000">
            <a:off x="2357422" y="4500570"/>
            <a:ext cx="2857520" cy="571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92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630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972344"/>
            <a:ext cx="8352928" cy="642942"/>
          </a:xfrm>
        </p:spPr>
        <p:txBody>
          <a:bodyPr/>
          <a:lstStyle/>
          <a:p>
            <a:r>
              <a:rPr lang="en-US" altLang="zh-TW" dirty="0" smtClean="0"/>
              <a:t>Dot Kernel</a:t>
            </a:r>
            <a:endParaRPr lang="zh-TW" alt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38" r="35242" b="10625"/>
          <a:stretch/>
        </p:blipFill>
        <p:spPr bwMode="auto">
          <a:xfrm>
            <a:off x="234950" y="1628800"/>
            <a:ext cx="8009458" cy="493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93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184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27489" y="971550"/>
            <a:ext cx="8229600" cy="990600"/>
          </a:xfrm>
        </p:spPr>
        <p:txBody>
          <a:bodyPr/>
          <a:lstStyle/>
          <a:p>
            <a:r>
              <a:rPr lang="en-US" altLang="zh-TW" dirty="0" smtClean="0"/>
              <a:t>Reduction kernel : </a:t>
            </a:r>
            <a:r>
              <a:rPr lang="en-US" altLang="zh-TW" dirty="0" err="1" smtClean="0"/>
              <a:t>psum</a:t>
            </a:r>
            <a:endParaRPr lang="zh-TW" alt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4097" r="49417" b="22237"/>
          <a:stretch>
            <a:fillRect/>
          </a:stretch>
        </p:blipFill>
        <p:spPr bwMode="auto">
          <a:xfrm>
            <a:off x="683568" y="1988840"/>
            <a:ext cx="7358114" cy="43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94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760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1187624" y="2708920"/>
            <a:ext cx="6984776" cy="1224136"/>
          </a:xfrm>
        </p:spPr>
        <p:txBody>
          <a:bodyPr/>
          <a:lstStyle/>
          <a:p>
            <a:pPr algn="ctr"/>
            <a:r>
              <a:rPr lang="en-US" altLang="zh-TW" sz="4000" dirty="0" smtClean="0">
                <a:ea typeface="標楷體" pitchFamily="65" charset="-120"/>
              </a:rPr>
              <a:t>Monte-Carlo Method via CUDA</a:t>
            </a:r>
            <a:endParaRPr lang="zh-TW" altLang="en-US" sz="40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3203848" y="4081427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 smtClean="0"/>
              <a:t>Pi estimation</a:t>
            </a:r>
            <a:endParaRPr lang="zh-TW" altLang="en-US" sz="320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95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117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124744"/>
            <a:ext cx="5282108" cy="5282108"/>
          </a:xfrm>
          <a:prstGeom prst="rect">
            <a:avLst/>
          </a:prstGeom>
        </p:spPr>
      </p:pic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654278"/>
              </p:ext>
            </p:extLst>
          </p:nvPr>
        </p:nvGraphicFramePr>
        <p:xfrm>
          <a:off x="5796136" y="3780294"/>
          <a:ext cx="410468" cy="461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2" name="Equation" r:id="rId4" imgW="203040" imgH="228600" progId="Equation.DSMT4">
                  <p:embed/>
                </p:oleObj>
              </mc:Choice>
              <mc:Fallback>
                <p:oleObj name="Equation" r:id="rId4" imgW="2030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96136" y="3780294"/>
                        <a:ext cx="410468" cy="4617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物件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0830370"/>
              </p:ext>
            </p:extLst>
          </p:nvPr>
        </p:nvGraphicFramePr>
        <p:xfrm>
          <a:off x="4281488" y="2263775"/>
          <a:ext cx="411162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3" name="Equation" r:id="rId6" imgW="203040" imgH="241200" progId="Equation.DSMT4">
                  <p:embed/>
                </p:oleObj>
              </mc:Choice>
              <mc:Fallback>
                <p:oleObj name="Equation" r:id="rId6" imgW="203040" imgH="241200" progId="Equation.DSMT4">
                  <p:embed/>
                  <p:pic>
                    <p:nvPicPr>
                      <p:cNvPr id="0" name="物件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1488" y="2263775"/>
                        <a:ext cx="411162" cy="487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物件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1570691"/>
              </p:ext>
            </p:extLst>
          </p:nvPr>
        </p:nvGraphicFramePr>
        <p:xfrm>
          <a:off x="5223193" y="5243196"/>
          <a:ext cx="1149008" cy="5370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4" name="Equation" r:id="rId8" imgW="406080" imgH="190440" progId="Equation.DSMT4">
                  <p:embed/>
                </p:oleObj>
              </mc:Choice>
              <mc:Fallback>
                <p:oleObj name="Equation" r:id="rId8" imgW="40608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23193" y="5243196"/>
                        <a:ext cx="1149008" cy="5370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文字方塊 8"/>
          <p:cNvSpPr txBox="1"/>
          <p:nvPr/>
        </p:nvSpPr>
        <p:spPr>
          <a:xfrm>
            <a:off x="1475656" y="1412776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/>
              <a:t>Figure 1</a:t>
            </a:r>
            <a:endParaRPr lang="zh-TW" altLang="en-US" sz="2400" dirty="0"/>
          </a:p>
        </p:txBody>
      </p:sp>
      <p:graphicFrame>
        <p:nvGraphicFramePr>
          <p:cNvPr id="5" name="物件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0449202"/>
              </p:ext>
            </p:extLst>
          </p:nvPr>
        </p:nvGraphicFramePr>
        <p:xfrm>
          <a:off x="5641975" y="1781175"/>
          <a:ext cx="1366838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5" name="Equation" r:id="rId10" imgW="927000" imgH="241200" progId="Equation.DSMT4">
                  <p:embed/>
                </p:oleObj>
              </mc:Choice>
              <mc:Fallback>
                <p:oleObj name="Equation" r:id="rId10" imgW="9270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641975" y="1781175"/>
                        <a:ext cx="1366838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投影片編號版面配置區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96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534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467544" y="1988840"/>
            <a:ext cx="79928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err="1" smtClean="0"/>
              <a:t>Ux</a:t>
            </a:r>
            <a:r>
              <a:rPr lang="en-US" altLang="zh-TW" sz="2800" dirty="0" smtClean="0"/>
              <a:t>, </a:t>
            </a:r>
            <a:r>
              <a:rPr lang="en-US" altLang="zh-TW" sz="2800" dirty="0" err="1" smtClean="0"/>
              <a:t>Uy</a:t>
            </a:r>
            <a:r>
              <a:rPr lang="en-US" altLang="zh-TW" sz="2800" dirty="0" smtClean="0"/>
              <a:t> are two random variables from Uniform [0,1] , these sampling data of </a:t>
            </a:r>
            <a:r>
              <a:rPr lang="en-US" altLang="zh-TW" sz="2800" dirty="0" err="1" smtClean="0"/>
              <a:t>Ux</a:t>
            </a:r>
            <a:r>
              <a:rPr lang="en-US" altLang="zh-TW" sz="2800" dirty="0" smtClean="0"/>
              <a:t> and </a:t>
            </a:r>
            <a:r>
              <a:rPr lang="en-US" altLang="zh-TW" sz="2800" dirty="0" err="1" smtClean="0"/>
              <a:t>Uy</a:t>
            </a:r>
            <a:r>
              <a:rPr lang="en-US" altLang="zh-TW" sz="2800" dirty="0" smtClean="0"/>
              <a:t> can be written as </a:t>
            </a:r>
          </a:p>
          <a:p>
            <a:endParaRPr lang="en-US" altLang="zh-TW" sz="2800" dirty="0"/>
          </a:p>
          <a:p>
            <a:endParaRPr lang="en-US" altLang="zh-TW" sz="2800" dirty="0" smtClean="0"/>
          </a:p>
          <a:p>
            <a:endParaRPr lang="en-US" altLang="zh-TW" sz="2800" dirty="0"/>
          </a:p>
          <a:p>
            <a:r>
              <a:rPr lang="en-US" altLang="zh-TW" sz="2800" dirty="0" smtClean="0"/>
              <a:t>The indicator Function will be defined by </a:t>
            </a:r>
          </a:p>
          <a:p>
            <a:endParaRPr lang="en-US" altLang="zh-TW" sz="2800" dirty="0"/>
          </a:p>
          <a:p>
            <a:endParaRPr lang="en-US" altLang="zh-TW" sz="2800" dirty="0" smtClean="0"/>
          </a:p>
          <a:p>
            <a:endParaRPr lang="en-US" altLang="zh-TW" sz="2800" dirty="0" smtClean="0"/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3550371"/>
              </p:ext>
            </p:extLst>
          </p:nvPr>
        </p:nvGraphicFramePr>
        <p:xfrm>
          <a:off x="2411760" y="3068960"/>
          <a:ext cx="2921000" cy="1062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6" name="Equation" r:id="rId3" imgW="1396800" imgH="507960" progId="Equation.DSMT4">
                  <p:embed/>
                </p:oleObj>
              </mc:Choice>
              <mc:Fallback>
                <p:oleObj name="Equation" r:id="rId3" imgW="139680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11760" y="3068960"/>
                        <a:ext cx="2921000" cy="1062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物件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6014050"/>
              </p:ext>
            </p:extLst>
          </p:nvPr>
        </p:nvGraphicFramePr>
        <p:xfrm>
          <a:off x="2362200" y="4868863"/>
          <a:ext cx="3843338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7" name="Equation" r:id="rId5" imgW="1981080" imgH="482400" progId="Equation.DSMT4">
                  <p:embed/>
                </p:oleObj>
              </mc:Choice>
              <mc:Fallback>
                <p:oleObj name="Equation" r:id="rId5" imgW="198108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62200" y="4868863"/>
                        <a:ext cx="3843338" cy="936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文字方塊 7"/>
          <p:cNvSpPr txBox="1"/>
          <p:nvPr/>
        </p:nvSpPr>
        <p:spPr>
          <a:xfrm>
            <a:off x="467544" y="1268760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latin typeface="+mj-lt"/>
              </a:rPr>
              <a:t>Assuming the following</a:t>
            </a:r>
            <a:endParaRPr lang="zh-TW" altLang="en-US" sz="3200" b="1" dirty="0">
              <a:latin typeface="+mj-lt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97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650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467544" y="1268760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latin typeface="+mj-lt"/>
              </a:rPr>
              <a:t>Monte-Carlo Sampling</a:t>
            </a:r>
            <a:endParaRPr lang="zh-TW" altLang="en-US" sz="3200" b="1" dirty="0">
              <a:latin typeface="+mj-lt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67544" y="1988840"/>
            <a:ext cx="79928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/>
              <a:t>Points A</a:t>
            </a:r>
            <a:r>
              <a:rPr lang="en-US" altLang="zh-TW" sz="2000" dirty="0" smtClean="0"/>
              <a:t>n</a:t>
            </a:r>
            <a:r>
              <a:rPr lang="en-US" altLang="zh-TW" sz="2800" dirty="0" smtClean="0"/>
              <a:t>(</a:t>
            </a:r>
            <a:r>
              <a:rPr lang="en-US" altLang="zh-TW" sz="2800" dirty="0" err="1" smtClean="0"/>
              <a:t>Ux,Uy</a:t>
            </a:r>
            <a:r>
              <a:rPr lang="en-US" altLang="zh-TW" sz="2800" dirty="0" smtClean="0"/>
              <a:t>) are samples in the area of figure 1, we </a:t>
            </a:r>
            <a:r>
              <a:rPr lang="en-US" altLang="zh-TW" sz="2800" dirty="0"/>
              <a:t>can estimate </a:t>
            </a:r>
            <a:r>
              <a:rPr lang="en-US" altLang="zh-TW" sz="2800" dirty="0" smtClean="0"/>
              <a:t>circle measure by the probability value which a point is inside of the circle.</a:t>
            </a:r>
          </a:p>
          <a:p>
            <a:endParaRPr lang="en-US" altLang="zh-TW" sz="2800" dirty="0"/>
          </a:p>
          <a:p>
            <a:r>
              <a:rPr lang="en-US" altLang="zh-TW" sz="2800" dirty="0" smtClean="0"/>
              <a:t>The probability value P =                = </a:t>
            </a:r>
            <a:endParaRPr lang="en-US" altLang="zh-TW" sz="2800" dirty="0"/>
          </a:p>
          <a:p>
            <a:endParaRPr lang="en-US" altLang="zh-TW" sz="2800" dirty="0" smtClean="0"/>
          </a:p>
          <a:p>
            <a:endParaRPr lang="en-US" altLang="zh-TW" sz="2800" dirty="0" smtClean="0"/>
          </a:p>
        </p:txBody>
      </p:sp>
      <p:graphicFrame>
        <p:nvGraphicFramePr>
          <p:cNvPr id="5" name="物件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3150568"/>
              </p:ext>
            </p:extLst>
          </p:nvPr>
        </p:nvGraphicFramePr>
        <p:xfrm>
          <a:off x="4283968" y="3429000"/>
          <a:ext cx="1368152" cy="86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8" name="Equation" r:id="rId3" imgW="825480" imgH="520560" progId="Equation.DSMT4">
                  <p:embed/>
                </p:oleObj>
              </mc:Choice>
              <mc:Fallback>
                <p:oleObj name="Equation" r:id="rId3" imgW="825480" imgH="520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83968" y="3429000"/>
                        <a:ext cx="1368152" cy="862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2167258"/>
              </p:ext>
            </p:extLst>
          </p:nvPr>
        </p:nvGraphicFramePr>
        <p:xfrm>
          <a:off x="6099408" y="3522151"/>
          <a:ext cx="362363" cy="864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9" name="Equation" r:id="rId5" imgW="164880" imgH="393480" progId="Equation.DSMT4">
                  <p:embed/>
                </p:oleObj>
              </mc:Choice>
              <mc:Fallback>
                <p:oleObj name="Equation" r:id="rId5" imgW="1648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99408" y="3522151"/>
                        <a:ext cx="362363" cy="8640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物件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9376836"/>
              </p:ext>
            </p:extLst>
          </p:nvPr>
        </p:nvGraphicFramePr>
        <p:xfrm>
          <a:off x="2267744" y="4725144"/>
          <a:ext cx="3293049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0" name="Equation" r:id="rId7" imgW="1587240" imgH="520560" progId="Equation.DSMT4">
                  <p:embed/>
                </p:oleObj>
              </mc:Choice>
              <mc:Fallback>
                <p:oleObj name="Equation" r:id="rId7" imgW="1587240" imgH="520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67744" y="4725144"/>
                        <a:ext cx="3293049" cy="10801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投影片編號版面配置區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98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225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467544" y="1268760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latin typeface="+mj-lt"/>
              </a:rPr>
              <a:t>Algorithm of CUDA</a:t>
            </a:r>
            <a:endParaRPr lang="zh-TW" altLang="en-US" sz="3200" b="1" dirty="0">
              <a:latin typeface="+mj-lt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67544" y="1988840"/>
            <a:ext cx="79928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/>
              <a:t>Everything is as the same as dot product.</a:t>
            </a:r>
            <a:endParaRPr lang="en-US" altLang="zh-TW" sz="2800" dirty="0"/>
          </a:p>
          <a:p>
            <a:endParaRPr lang="en-US" altLang="zh-TW" sz="2800" dirty="0" smtClean="0"/>
          </a:p>
          <a:p>
            <a:endParaRPr lang="en-US" altLang="zh-TW" sz="2800" dirty="0" smtClean="0"/>
          </a:p>
        </p:txBody>
      </p:sp>
      <p:graphicFrame>
        <p:nvGraphicFramePr>
          <p:cNvPr id="5" name="物件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249137"/>
              </p:ext>
            </p:extLst>
          </p:nvPr>
        </p:nvGraphicFramePr>
        <p:xfrm>
          <a:off x="683568" y="2681337"/>
          <a:ext cx="3929063" cy="317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1" name="Equation" r:id="rId3" imgW="1396800" imgH="1130040" progId="Equation.DSMT4">
                  <p:embed/>
                </p:oleObj>
              </mc:Choice>
              <mc:Fallback>
                <p:oleObj name="Equation" r:id="rId3" imgW="1396800" imgH="1130040" progId="Equation.DSMT4">
                  <p:embed/>
                  <p:pic>
                    <p:nvPicPr>
                      <p:cNvPr id="0" name="物件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2681337"/>
                        <a:ext cx="3929063" cy="317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7E9C-48B0-4F61-9AD1-D8D7896C6D57}" type="slidenum">
              <a:rPr lang="zh-TW" altLang="en-US" smtClean="0"/>
              <a:t>99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971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CHC">
  <a:themeElements>
    <a:clrScheme name="中庸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中庸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中庸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中庸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NCHC</Template>
  <TotalTime>973</TotalTime>
  <Words>3284</Words>
  <Application>Microsoft Office PowerPoint</Application>
  <PresentationFormat>如螢幕大小 (4:3)</PresentationFormat>
  <Paragraphs>984</Paragraphs>
  <Slides>104</Slides>
  <Notes>25</Notes>
  <HiddenSlides>1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2</vt:i4>
      </vt:variant>
      <vt:variant>
        <vt:lpstr>投影片標題</vt:lpstr>
      </vt:variant>
      <vt:variant>
        <vt:i4>104</vt:i4>
      </vt:variant>
    </vt:vector>
  </HeadingPairs>
  <TitlesOfParts>
    <vt:vector size="107" baseType="lpstr">
      <vt:lpstr>NCHC</vt:lpstr>
      <vt:lpstr>Microsoft 方程式編輯器 3.0</vt:lpstr>
      <vt:lpstr>Equation</vt:lpstr>
      <vt:lpstr>Monte-Carlo method and Parallel computing</vt:lpstr>
      <vt:lpstr>NCHC</vt:lpstr>
      <vt:lpstr>NCHC</vt:lpstr>
      <vt:lpstr>Outline</vt:lpstr>
      <vt:lpstr>PowerPoint 簡報</vt:lpstr>
      <vt:lpstr>MPI (Message Passing Interface)</vt:lpstr>
      <vt:lpstr>OpenMP (Open Multi-Processing)</vt:lpstr>
      <vt:lpstr>GPGPU</vt:lpstr>
      <vt:lpstr>GPGPU</vt:lpstr>
      <vt:lpstr>PowerPoint 簡報</vt:lpstr>
      <vt:lpstr>ALPS(御風者)</vt:lpstr>
      <vt:lpstr>HPC Machine</vt:lpstr>
      <vt:lpstr>Network connection</vt:lpstr>
      <vt:lpstr>Hybrid CPU/GPU @ NCHC (I)</vt:lpstr>
      <vt:lpstr>Hybrid CPU/GPU @ NCHC (II)</vt:lpstr>
      <vt:lpstr>My colleague’s new toy</vt:lpstr>
      <vt:lpstr>PowerPoint 簡報</vt:lpstr>
      <vt:lpstr>PowerPoint 簡報</vt:lpstr>
      <vt:lpstr>PowerPoint 簡報</vt:lpstr>
      <vt:lpstr>GPGPU</vt:lpstr>
      <vt:lpstr>GPGPU</vt:lpstr>
      <vt:lpstr>GPGPU</vt:lpstr>
      <vt:lpstr>GPGPU</vt:lpstr>
      <vt:lpstr>GPGPU</vt:lpstr>
      <vt:lpstr>The CUDA Programming Model</vt:lpstr>
      <vt:lpstr>PowerPoint 簡報</vt:lpstr>
      <vt:lpstr>PowerPoint 簡報</vt:lpstr>
      <vt:lpstr>PowerPoint 簡報</vt:lpstr>
      <vt:lpstr>GPU</vt:lpstr>
      <vt:lpstr>PowerPoint 簡報</vt:lpstr>
      <vt:lpstr>PowerPoint 簡報</vt:lpstr>
      <vt:lpstr>PowerPoint 簡報</vt:lpstr>
      <vt:lpstr>GPU Computing Evolution</vt:lpstr>
      <vt:lpstr>PowerPoint 簡報</vt:lpstr>
      <vt:lpstr>PowerPoint 簡報</vt:lpstr>
      <vt:lpstr>GPGPU</vt:lpstr>
      <vt:lpstr>PowerPoint 簡報</vt:lpstr>
      <vt:lpstr>PowerPoint 簡報</vt:lpstr>
      <vt:lpstr>PowerPoint 簡報</vt:lpstr>
      <vt:lpstr>CUDA code</vt:lpstr>
      <vt:lpstr>PowerPoint 簡報</vt:lpstr>
      <vt:lpstr>PowerPoint 簡報</vt:lpstr>
      <vt:lpstr>Dot product via C++</vt:lpstr>
      <vt:lpstr>Dot product via CUDA</vt:lpstr>
      <vt:lpstr>CUDA API</vt:lpstr>
      <vt:lpstr>The CUDA API</vt:lpstr>
      <vt:lpstr>CUDA Header file</vt:lpstr>
      <vt:lpstr>Header file</vt:lpstr>
      <vt:lpstr>Device selection (initialize GPU device)</vt:lpstr>
      <vt:lpstr>Device information</vt:lpstr>
      <vt:lpstr>Initialize CUDA Device</vt:lpstr>
      <vt:lpstr>Memory allocation in Host</vt:lpstr>
      <vt:lpstr>Memory allocation in Host</vt:lpstr>
      <vt:lpstr>Memory allocation in Device</vt:lpstr>
      <vt:lpstr>Memory Management</vt:lpstr>
      <vt:lpstr>Memory Management</vt:lpstr>
      <vt:lpstr>Memory copy</vt:lpstr>
      <vt:lpstr>Device component</vt:lpstr>
      <vt:lpstr>Function type qualifiers</vt:lpstr>
      <vt:lpstr>Variable type qualifiers</vt:lpstr>
      <vt:lpstr>Variable type qualifiers</vt:lpstr>
      <vt:lpstr>Variable type qualifiers</vt:lpstr>
      <vt:lpstr>PowerPoint 簡報</vt:lpstr>
      <vt:lpstr>Variable type qualifiers - caveat</vt:lpstr>
      <vt:lpstr>Kernel calling directive</vt:lpstr>
      <vt:lpstr>Kernel execution</vt:lpstr>
      <vt:lpstr>The CUDA API</vt:lpstr>
      <vt:lpstr>5 built-in variables</vt:lpstr>
      <vt:lpstr>5 built-in variables</vt:lpstr>
      <vt:lpstr>5 built-in variables - caveat </vt:lpstr>
      <vt:lpstr>CUDA Runtime component</vt:lpstr>
      <vt:lpstr>CUDA Runtime component</vt:lpstr>
      <vt:lpstr>Compiler &amp; optimization</vt:lpstr>
      <vt:lpstr>The NVCC compiler  (Linux/Windows command mode)</vt:lpstr>
      <vt:lpstr>Memory optimizations</vt:lpstr>
      <vt:lpstr>Synchronization</vt:lpstr>
      <vt:lpstr>Synchronization</vt:lpstr>
      <vt:lpstr>PowerPoint 簡報</vt:lpstr>
      <vt:lpstr>Synchronization</vt:lpstr>
      <vt:lpstr>Synchronization</vt:lpstr>
      <vt:lpstr>Dot product via CUDA</vt:lpstr>
      <vt:lpstr>CUDA programming – step-by-step</vt:lpstr>
      <vt:lpstr>Dot product in C/C++</vt:lpstr>
      <vt:lpstr>One block and one thread</vt:lpstr>
      <vt:lpstr>One block and one thread</vt:lpstr>
      <vt:lpstr>One block and many threads</vt:lpstr>
      <vt:lpstr>PowerPoint 簡報</vt:lpstr>
      <vt:lpstr>Reduction using shared memory</vt:lpstr>
      <vt:lpstr>Parallel Reduction</vt:lpstr>
      <vt:lpstr>Parallel Reduction: Interleaved Addressing</vt:lpstr>
      <vt:lpstr>PowerPoint 簡報</vt:lpstr>
      <vt:lpstr>Many blocks and many threads</vt:lpstr>
      <vt:lpstr>Dot Kernel</vt:lpstr>
      <vt:lpstr>Reduction kernel : psum</vt:lpstr>
      <vt:lpstr>Monte-Carlo Method via CUDA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Questions ?</vt:lpstr>
      <vt:lpstr>For more information, contact:</vt:lpstr>
    </vt:vector>
  </TitlesOfParts>
  <Company>NCHC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Monte-Carlo method and Parallel computing</dc:title>
  <dc:creator>Kirk</dc:creator>
  <cp:lastModifiedBy>Kirk</cp:lastModifiedBy>
  <cp:revision>58</cp:revision>
  <dcterms:created xsi:type="dcterms:W3CDTF">2011-07-12T07:00:46Z</dcterms:created>
  <dcterms:modified xsi:type="dcterms:W3CDTF">2011-07-21T05:11:53Z</dcterms:modified>
</cp:coreProperties>
</file>