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01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0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2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6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08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7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33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2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92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3798-B028-40C8-8845-9F9176C38412}" type="datetimeFigureOut">
              <a:rPr lang="zh-TW" altLang="en-US" smtClean="0"/>
              <a:t>2012/4/15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2266-C52E-4968-9635-DFF785539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42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Review of Elementary Probability Theory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Chuan</a:t>
            </a:r>
            <a:r>
              <a:rPr lang="en-US" altLang="zh-TW" dirty="0"/>
              <a:t>-Hsiang Han</a:t>
            </a:r>
          </a:p>
          <a:p>
            <a:r>
              <a:rPr lang="en-US" altLang="zh-TW" dirty="0"/>
              <a:t>September 30, 2009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27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4 </a:t>
                </a:r>
                <a:r>
                  <a:rPr lang="en-US" altLang="zh-TW" dirty="0"/>
                  <a:t>A probability measure of the </a:t>
                </a:r>
                <a:r>
                  <a:rPr lang="en-US" altLang="zh-TW" dirty="0" smtClean="0"/>
                  <a:t>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𝒫</m:t>
                      </m:r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zh-TW" altLang="en-US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altLang="zh-TW" dirty="0"/>
                  <a:t> for </a:t>
                </a:r>
                <a:r>
                  <a:rPr lang="en-US" altLang="zh-TW" dirty="0" smtClean="0"/>
                  <a:t>all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  <m:r>
                      <a:rPr lang="en-US" altLang="zh-TW" b="0" i="1" smtClean="0">
                        <a:latin typeface="Cambria Math"/>
                      </a:rPr>
                      <m:t>=1,2,⋯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is called a </a:t>
                </a:r>
                <a:r>
                  <a:rPr lang="en-US" altLang="zh-TW" dirty="0" smtClean="0"/>
                  <a:t>discrete probability </a:t>
                </a:r>
                <a:r>
                  <a:rPr lang="en-US" altLang="zh-TW" dirty="0"/>
                  <a:t>measure.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When the sample space is finite, one can use the definition </a:t>
                </a:r>
                <a:r>
                  <a:rPr lang="en-US" altLang="zh-TW" dirty="0" smtClean="0"/>
                  <a:t>above to </a:t>
                </a:r>
                <a:r>
                  <a:rPr lang="en-US" altLang="zh-TW" dirty="0"/>
                  <a:t>construct a probability space.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38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Example 6 </a:t>
            </a:r>
            <a:r>
              <a:rPr lang="en-US" altLang="zh-TW" dirty="0"/>
              <a:t>(Construction of infinite probability space) check example </a:t>
            </a:r>
            <a:r>
              <a:rPr lang="en-US" altLang="zh-TW" dirty="0" smtClean="0"/>
              <a:t>1.1.4 in </a:t>
            </a:r>
            <a:r>
              <a:rPr lang="en-US" altLang="zh-TW" dirty="0"/>
              <a:t>the textbook. (Note that one can use the notion of product probability </a:t>
            </a:r>
            <a:r>
              <a:rPr lang="en-US" altLang="zh-TW" dirty="0" smtClean="0"/>
              <a:t>to </a:t>
            </a:r>
            <a:r>
              <a:rPr lang="it-IT" altLang="zh-TW" dirty="0" smtClean="0"/>
              <a:t>define </a:t>
            </a:r>
            <a:r>
              <a:rPr lang="it-IT" altLang="zh-TW" dirty="0"/>
              <a:t>a probability in an infinite space.)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6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5 </a:t>
                </a:r>
                <a:r>
                  <a:rPr lang="en-US" altLang="zh-TW" dirty="0" smtClean="0"/>
                  <a:t>Let the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  <m:r>
                      <a:rPr lang="en-US" altLang="zh-TW" i="1" dirty="0" smtClean="0">
                        <a:latin typeface="Cambria Math"/>
                      </a:rPr>
                      <m:t> :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ℬ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  <m:r>
                      <a:rPr lang="en-US" altLang="zh-TW" i="1" dirty="0" smtClean="0">
                        <a:latin typeface="Cambria Math"/>
                      </a:rPr>
                      <m:t>→ [</m:t>
                    </m:r>
                    <m:r>
                      <a:rPr lang="en-US" altLang="zh-TW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 smtClean="0">
                        <a:latin typeface="Cambria Math"/>
                      </a:rPr>
                      <m:t>,∞] </m:t>
                    </m:r>
                  </m:oMath>
                </a14:m>
                <a:r>
                  <a:rPr lang="en-US" altLang="zh-TW" dirty="0"/>
                  <a:t>maps each finite </a:t>
                </a:r>
                <a:r>
                  <a:rPr lang="en-US" altLang="zh-TW" dirty="0" smtClean="0"/>
                  <a:t>interval into </a:t>
                </a:r>
                <a:r>
                  <a:rPr lang="en-US" altLang="zh-TW" dirty="0"/>
                  <a:t>its length (i.e.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  <m:r>
                      <a:rPr lang="en-US" altLang="zh-TW" i="1" dirty="0" smtClean="0">
                        <a:latin typeface="Cambria Math"/>
                      </a:rPr>
                      <m:t>([</m:t>
                    </m:r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dirty="0" smtClean="0">
                        <a:latin typeface="Cambria Math"/>
                      </a:rPr>
                      <m:t>, </m:t>
                    </m:r>
                    <m:r>
                      <a:rPr lang="en-US" altLang="zh-TW" i="1" dirty="0" smtClean="0">
                        <a:latin typeface="Cambria Math"/>
                      </a:rPr>
                      <m:t>𝑏</m:t>
                    </m:r>
                    <m:r>
                      <a:rPr lang="en-US" altLang="zh-TW" i="1" dirty="0" smtClean="0">
                        <a:latin typeface="Cambria Math"/>
                      </a:rPr>
                      <m:t>]) = </m:t>
                    </m:r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  <m:r>
                      <a:rPr lang="en-US" altLang="zh-TW" i="1" dirty="0" smtClean="0">
                        <a:latin typeface="Cambria Math"/>
                      </a:rPr>
                      <m:t>((</m:t>
                    </m:r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dirty="0" smtClean="0">
                        <a:latin typeface="Cambria Math"/>
                      </a:rPr>
                      <m:t>, </m:t>
                    </m:r>
                    <m:r>
                      <a:rPr lang="en-US" altLang="zh-TW" i="1" dirty="0" smtClean="0">
                        <a:latin typeface="Cambria Math"/>
                      </a:rPr>
                      <m:t>𝑏</m:t>
                    </m:r>
                    <m:r>
                      <a:rPr lang="en-US" altLang="zh-TW" i="1" dirty="0" smtClean="0">
                        <a:latin typeface="Cambria Math"/>
                      </a:rPr>
                      <m:t>)) = </m:t>
                    </m:r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  <m:r>
                      <a:rPr lang="en-US" altLang="zh-TW" i="1" dirty="0" smtClean="0">
                        <a:latin typeface="Cambria Math"/>
                      </a:rPr>
                      <m:t>([</m:t>
                    </m:r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dirty="0" smtClean="0">
                        <a:latin typeface="Cambria Math"/>
                      </a:rPr>
                      <m:t>, </m:t>
                    </m:r>
                    <m:r>
                      <a:rPr lang="en-US" altLang="zh-TW" i="1" dirty="0" smtClean="0">
                        <a:latin typeface="Cambria Math"/>
                      </a:rPr>
                      <m:t>𝑏</m:t>
                    </m:r>
                    <m:r>
                      <a:rPr lang="en-US" altLang="zh-TW" i="1" dirty="0" smtClean="0">
                        <a:latin typeface="Cambria Math"/>
                      </a:rPr>
                      <m:t>)) = </m:t>
                    </m:r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  <m:r>
                      <a:rPr lang="en-US" altLang="zh-TW" i="1" dirty="0" smtClean="0">
                        <a:latin typeface="Cambria Math"/>
                      </a:rPr>
                      <m:t>((</m:t>
                    </m:r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dirty="0" smtClean="0">
                        <a:latin typeface="Cambria Math"/>
                      </a:rPr>
                      <m:t>, </m:t>
                    </m:r>
                    <m:r>
                      <a:rPr lang="en-US" altLang="zh-TW" i="1" dirty="0" smtClean="0">
                        <a:latin typeface="Cambria Math"/>
                      </a:rPr>
                      <m:t>𝑏</m:t>
                    </m:r>
                    <m:r>
                      <a:rPr lang="en-US" altLang="zh-TW" i="1" dirty="0" smtClean="0">
                        <a:latin typeface="Cambria Math"/>
                      </a:rPr>
                      <m:t>]) = </m:t>
                    </m:r>
                    <m:r>
                      <a:rPr lang="en-US" altLang="zh-TW" i="1" dirty="0" smtClean="0">
                        <a:latin typeface="Cambria Math"/>
                      </a:rPr>
                      <m:t>𝑏</m:t>
                    </m:r>
                    <m:r>
                      <a:rPr lang="en-US" altLang="zh-TW" i="1" dirty="0" smtClean="0">
                        <a:latin typeface="Cambria Math"/>
                      </a:rPr>
                      <m:t> − </m:t>
                    </m:r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for any sequence of pairwise disjoint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,…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u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dirty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=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 dirty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Then u is called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measure.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Remark: When </a:t>
                </a:r>
                <a:r>
                  <a:rPr lang="el-GR" altLang="zh-TW" dirty="0"/>
                  <a:t>Ω = [0, 1] </a:t>
                </a:r>
                <a:r>
                  <a:rPr lang="en-US" altLang="zh-TW" dirty="0"/>
                  <a:t>and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ℱ</m:t>
                    </m:r>
                    <m:r>
                      <a:rPr lang="en-US" altLang="zh-TW" i="1" dirty="0" smtClean="0">
                        <a:latin typeface="Cambria Math"/>
                      </a:rPr>
                      <m:t>= {</m:t>
                    </m:r>
                    <m:r>
                      <a:rPr lang="en-US" altLang="zh-TW" i="1" dirty="0" smtClean="0">
                        <a:latin typeface="Cambria Math"/>
                      </a:rPr>
                      <m:t>𝐴</m:t>
                    </m:r>
                    <m:r>
                      <a:rPr lang="en-US" altLang="zh-TW" i="1" dirty="0" smtClean="0">
                        <a:latin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el-GR" altLang="zh-TW" i="0" dirty="0">
                        <a:latin typeface="Cambria Math"/>
                      </a:rPr>
                      <m:t>Ω</m:t>
                    </m:r>
                    <m:r>
                      <a:rPr lang="el-GR" altLang="zh-TW" i="1" dirty="0">
                        <a:latin typeface="Cambria Math"/>
                      </a:rPr>
                      <m:t> :</m:t>
                    </m:r>
                    <m:r>
                      <a:rPr lang="en-US" altLang="zh-TW" i="1" dirty="0">
                        <a:latin typeface="Cambria Math"/>
                      </a:rPr>
                      <m:t>𝐴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ℬ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  <m:r>
                      <a:rPr lang="en-US" altLang="zh-TW" i="1" dirty="0">
                        <a:latin typeface="Cambria Math"/>
                      </a:rPr>
                      <m:t>)} 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measure u </a:t>
                </a:r>
                <a:r>
                  <a:rPr lang="en-US" altLang="zh-TW" dirty="0"/>
                  <a:t>is a probability measure. We call such u defined on [0, 1] a </a:t>
                </a:r>
                <a:r>
                  <a:rPr lang="en-US" altLang="zh-TW" dirty="0" smtClean="0"/>
                  <a:t>uniform </a:t>
                </a:r>
                <a:r>
                  <a:rPr lang="en-US" altLang="zh-TW" dirty="0"/>
                  <a:t>measure.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3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31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/>
                  <a:t>Definition 6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be a probability space. An event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𝐴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occurs almost </a:t>
                </a:r>
                <a:r>
                  <a:rPr lang="en-US" altLang="zh-TW" dirty="0"/>
                  <a:t>surely if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𝒫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𝐴</m:t>
                    </m:r>
                    <m:r>
                      <a:rPr lang="en-US" altLang="zh-TW" i="1" dirty="0" smtClean="0">
                        <a:latin typeface="Cambria Math"/>
                      </a:rPr>
                      <m:t>) = 1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Definition 7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/>
                  <a:t> be a probability space and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ℬ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 event </a:t>
                </a:r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𝒫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ℬ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≠0</m:t>
                    </m:r>
                  </m:oMath>
                </a14:m>
                <a:r>
                  <a:rPr lang="en-US" altLang="zh-TW" dirty="0"/>
                  <a:t>. We </a:t>
                </a:r>
                <a:r>
                  <a:rPr lang="en-US" altLang="zh-TW" dirty="0" smtClean="0"/>
                  <a:t>call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𝒫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𝒫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𝒫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 conditional probability of A given B.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67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8 </a:t>
                </a:r>
                <a:r>
                  <a:rPr lang="en-US" altLang="zh-TW" dirty="0"/>
                  <a:t>Two subsets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𝐴</m:t>
                    </m:r>
                    <m:r>
                      <a:rPr lang="en-US" altLang="zh-TW" i="1" dirty="0" smtClean="0">
                        <a:latin typeface="Cambria Math"/>
                      </a:rPr>
                      <m:t>,</m:t>
                    </m:r>
                    <m:r>
                      <a:rPr lang="en-US" altLang="zh-TW" i="1" dirty="0" smtClean="0">
                        <a:latin typeface="Cambria Math"/>
                      </a:rPr>
                      <m:t>𝐵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are called independent </a:t>
                </a:r>
                <a:r>
                  <a:rPr lang="en-US" altLang="zh-TW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∩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 </m:t>
                      </m:r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A collection of sets are mutually independent can be defined similarly.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57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2.  Random </a:t>
            </a:r>
            <a:r>
              <a:rPr lang="en-US" altLang="zh-TW" dirty="0"/>
              <a:t>Variables and Distributions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9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be a probability space. We call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  <m:r>
                      <a:rPr lang="en-US" altLang="zh-TW" i="1">
                        <a:latin typeface="Cambria Math"/>
                      </a:rPr>
                      <m:t>:</m:t>
                    </m:r>
                    <m:r>
                      <a:rPr lang="en-US" altLang="zh-TW" i="1">
                        <a:latin typeface="Cambria Math"/>
                      </a:rPr>
                      <m:t>𝛺</m:t>
                    </m:r>
                    <m:r>
                      <a:rPr lang="en-US" altLang="zh-TW" i="1">
                        <a:latin typeface="Cambria Math"/>
                      </a:rPr>
                      <m:t>→</m:t>
                    </m:r>
                    <m:r>
                      <a:rPr lang="en-US" altLang="zh-TW" i="1">
                        <a:latin typeface="Cambria Math"/>
                      </a:rPr>
                      <m:t>ℛ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a random </a:t>
                </a:r>
                <a:r>
                  <a:rPr lang="en-US" altLang="zh-TW" dirty="0"/>
                  <a:t>variable if X is measurable; that is, for each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𝐵</m:t>
                    </m:r>
                    <m:r>
                      <a:rPr lang="en-US" altLang="zh-TW" i="1" dirty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ℬ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</m:oMath>
                </a14:m>
                <a:endParaRPr lang="en-US" altLang="zh-TW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e>
                      </m:d>
                      <m:box>
                        <m:box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altLang="zh-TW" i="1">
                              <a:latin typeface="Cambria Math"/>
                            </a:rPr>
                            <m:t>∶=</m:t>
                          </m:r>
                        </m:e>
                      </m:box>
                      <m:d>
                        <m:dPr>
                          <m:begChr m:val="{"/>
                          <m:endChr m:val="}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∈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∈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𝛺</m:t>
                          </m:r>
                          <m:r>
                            <a:rPr lang="en-US" altLang="zh-TW" i="1">
                              <a:latin typeface="Cambria Math"/>
                            </a:rPr>
                            <m:t>: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∈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∈</m:t>
                      </m:r>
                      <m:r>
                        <a:rPr lang="en-US" altLang="zh-TW" i="1">
                          <a:latin typeface="Cambria Math"/>
                        </a:rPr>
                        <m:t>ℱ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𝛺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ℛ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ℱ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ℬ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</m:oMath>
                </a14:m>
                <a:r>
                  <a:rPr lang="en-US" altLang="zh-TW" dirty="0"/>
                  <a:t>, then X is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measurable.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Example 7 </a:t>
                </a:r>
                <a:r>
                  <a:rPr lang="en-US" altLang="zh-TW" dirty="0"/>
                  <a:t>: Let X be a random variable on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. </a:t>
                </a:r>
                <a:r>
                  <a:rPr lang="en-US" altLang="zh-TW" dirty="0"/>
                  <a:t>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:</m:t>
                    </m:r>
                    <m:r>
                      <a:rPr lang="en-US" altLang="zh-TW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ℛ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→[0,1]</m:t>
                    </m:r>
                  </m:oMath>
                </a14:m>
                <a:r>
                  <a:rPr lang="en-US" altLang="zh-TW" dirty="0"/>
                  <a:t> defined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:</m:t>
                      </m:r>
                      <m:r>
                        <a:rPr lang="en-US" altLang="zh-TW" i="1">
                          <a:latin typeface="Cambria Math"/>
                        </a:rPr>
                        <m:t>𝐵</m:t>
                      </m:r>
                      <m:r>
                        <a:rPr lang="en-US" altLang="zh-TW" i="1">
                          <a:latin typeface="Cambria Math"/>
                        </a:rPr>
                        <m:t>∈</m:t>
                      </m:r>
                      <m:r>
                        <a:rPr lang="en-US" altLang="zh-TW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ℛ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→</m:t>
                      </m:r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is a probability measure on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sets.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3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71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/>
                  <a:t>Definition 10 </a:t>
                </a:r>
                <a:r>
                  <a:rPr lang="en-US" altLang="zh-TW" dirty="0"/>
                  <a:t>We call the probability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dirty="0"/>
                  <a:t> the distribution of a </a:t>
                </a:r>
                <a:r>
                  <a:rPr lang="en-US" altLang="zh-TW" dirty="0" smtClean="0"/>
                  <a:t>random variable </a:t>
                </a:r>
                <a:r>
                  <a:rPr lang="en-US" altLang="zh-TW" dirty="0"/>
                  <a:t>X. It is a probability measure </a:t>
                </a:r>
                <a:r>
                  <a:rPr lang="en-US" altLang="zh-TW" dirty="0" smtClean="0"/>
                  <a:t>on </a:t>
                </a:r>
                <a:r>
                  <a:rPr lang="en-US" altLang="zh-TW" dirty="0" err="1" smtClean="0"/>
                  <a:t>Borel</a:t>
                </a:r>
                <a:r>
                  <a:rPr lang="en-US" altLang="zh-TW" dirty="0" smtClean="0"/>
                  <a:t> sets.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</a:t>
                </a:r>
                <a:r>
                  <a:rPr lang="en-US" altLang="zh-TW" dirty="0" smtClean="0"/>
                  <a:t>wo </a:t>
                </a:r>
                <a:r>
                  <a:rPr lang="en-US" altLang="zh-TW" dirty="0"/>
                  <a:t>different random variables can have the same distributions. A </a:t>
                </a:r>
                <a:r>
                  <a:rPr lang="en-US" altLang="zh-TW" dirty="0" smtClean="0"/>
                  <a:t>single random </a:t>
                </a:r>
                <a:r>
                  <a:rPr lang="en-US" altLang="zh-TW" dirty="0"/>
                  <a:t>variables can have two different distributions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Example 8 </a:t>
                </a:r>
                <a:r>
                  <a:rPr lang="en-US" altLang="zh-TW" dirty="0"/>
                  <a:t>: check Example 1.2.4 in the textbook.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0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11 </a:t>
                </a:r>
                <a:r>
                  <a:rPr lang="en-US" altLang="zh-TW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:</m:t>
                    </m:r>
                    <m:r>
                      <a:rPr lang="en-US" altLang="zh-TW" i="1">
                        <a:latin typeface="Cambria Math"/>
                      </a:rPr>
                      <m:t>ℛ</m:t>
                    </m:r>
                    <m:r>
                      <a:rPr lang="en-US" altLang="zh-TW" i="1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defined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36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3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36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3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altLang="zh-TW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ea typeface="Cambria Math"/>
                                </a:rPr>
                                <m:t>∞,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3600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/>
                  <a:t>for all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𝑥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ℛ</m:t>
                    </m:r>
                  </m:oMath>
                </a14:m>
                <a:r>
                  <a:rPr lang="en-US" altLang="zh-TW" dirty="0"/>
                  <a:t> is called the cumulative </a:t>
                </a:r>
                <a:r>
                  <a:rPr lang="en-US" altLang="zh-TW" dirty="0" smtClean="0"/>
                  <a:t>distribution </a:t>
                </a:r>
                <a:r>
                  <a:rPr lang="en-US" altLang="zh-TW" dirty="0"/>
                  <a:t>function (</a:t>
                </a:r>
                <a:r>
                  <a:rPr lang="en-US" altLang="zh-TW" dirty="0" err="1"/>
                  <a:t>cdf</a:t>
                </a:r>
                <a:r>
                  <a:rPr lang="en-US" altLang="zh-TW" dirty="0"/>
                  <a:t>) of a </a:t>
                </a:r>
                <a:r>
                  <a:rPr lang="en-US" altLang="zh-TW" dirty="0" smtClean="0"/>
                  <a:t>random variable </a:t>
                </a:r>
                <a:r>
                  <a:rPr lang="en-US" altLang="zh-TW" dirty="0"/>
                  <a:t>X.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98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Example 9 </a:t>
                </a:r>
                <a:r>
                  <a:rPr lang="en-US" altLang="zh-TW" dirty="0"/>
                  <a:t>: Knowing the distribution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dirty="0"/>
                  <a:t> of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X is </a:t>
                </a:r>
                <a:r>
                  <a:rPr lang="en-US" altLang="zh-TW" dirty="0" smtClean="0"/>
                  <a:t>the same </a:t>
                </a:r>
                <a:r>
                  <a:rPr lang="en-US" altLang="zh-TW" dirty="0"/>
                  <a:t>as knowing its </a:t>
                </a:r>
                <a:r>
                  <a:rPr lang="en-US" altLang="zh-TW" dirty="0" err="1"/>
                  <a:t>cdf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Proof: (⇒)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∞,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(⇐) It is enough to justify a closed set [a, b] so that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. 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𝑎</m:t>
                        </m:r>
                        <m:r>
                          <a:rPr lang="en-US" altLang="zh-TW" i="1" dirty="0">
                            <a:latin typeface="Cambria Math"/>
                          </a:rPr>
                          <m:t>, </m:t>
                        </m:r>
                        <m:r>
                          <a:rPr lang="en-US" altLang="zh-TW" i="1" dirty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⋂"/>
                        <m:limLoc m:val="subSup"/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 dirty="0">
                            <a:latin typeface="Cambria Math"/>
                          </a:rPr>
                          <m:t>𝑛</m:t>
                        </m:r>
                        <m:r>
                          <a:rPr lang="en-US" altLang="zh-TW" i="1" dirty="0">
                            <a:latin typeface="Cambria Math"/>
                          </a:rPr>
                          <m:t>=</m:t>
                        </m:r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TW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dirty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endChr m:val=""/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]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altLang="zh-TW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i="1" dirty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36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12 </a:t>
                </a:r>
                <a:r>
                  <a:rPr lang="en-US" altLang="zh-TW" dirty="0"/>
                  <a:t>A random variable X is said to be absolutely continuous </a:t>
                </a:r>
                <a:r>
                  <a:rPr lang="en-US" altLang="zh-TW" dirty="0" smtClean="0"/>
                  <a:t>with </a:t>
                </a:r>
                <a:r>
                  <a:rPr lang="en-US" altLang="zh-TW" dirty="0"/>
                  <a:t>density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: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ℛ</m:t>
                    </m:r>
                    <m:r>
                      <a:rPr lang="en-US" altLang="zh-TW" i="1" dirty="0">
                        <a:latin typeface="Cambria Math"/>
                      </a:rPr>
                      <m:t>→[0,∞) </m:t>
                    </m:r>
                  </m:oMath>
                </a14:m>
                <a:r>
                  <a:rPr lang="en-US" altLang="zh-TW" dirty="0"/>
                  <a:t>(that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dirty="0"/>
                  <a:t> is nonnegative) </a:t>
                </a:r>
                <a:r>
                  <a:rPr lang="en-US" altLang="zh-TW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for every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𝐵</m:t>
                    </m:r>
                    <m:r>
                      <a:rPr lang="en-US" altLang="zh-TW" i="1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ℛ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For example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𝐵</m:t>
                    </m:r>
                    <m:r>
                      <a:rPr lang="en-US" altLang="zh-TW" i="1" dirty="0" smtClean="0">
                        <a:latin typeface="Cambria Math"/>
                      </a:rPr>
                      <m:t> = [</m:t>
                    </m:r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  <m:r>
                      <a:rPr lang="en-US" altLang="zh-TW" i="1" dirty="0" smtClean="0">
                        <a:latin typeface="Cambria Math"/>
                      </a:rPr>
                      <m:t>, </m:t>
                    </m:r>
                    <m:r>
                      <a:rPr lang="en-US" altLang="zh-TW" i="1" dirty="0" smtClean="0">
                        <a:latin typeface="Cambria Math"/>
                      </a:rPr>
                      <m:t>𝑏</m:t>
                    </m:r>
                    <m:r>
                      <a:rPr lang="en-US" altLang="zh-TW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dirty="0"/>
                  <a:t>, then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([</m:t>
                    </m:r>
                    <m:r>
                      <a:rPr lang="en-US" altLang="zh-TW" i="1" dirty="0">
                        <a:latin typeface="Cambria Math"/>
                      </a:rPr>
                      <m:t>𝑎</m:t>
                    </m:r>
                    <m:r>
                      <a:rPr lang="en-US" altLang="zh-TW" i="1" dirty="0">
                        <a:latin typeface="Cambria Math"/>
                      </a:rPr>
                      <m:t>, </m:t>
                    </m:r>
                    <m:r>
                      <a:rPr lang="en-US" altLang="zh-TW" i="1" dirty="0">
                        <a:latin typeface="Cambria Math"/>
                      </a:rPr>
                      <m:t>𝑏</m:t>
                    </m:r>
                    <m:r>
                      <a:rPr lang="en-US" altLang="zh-TW" i="1" dirty="0">
                        <a:latin typeface="Cambria Math"/>
                      </a:rPr>
                      <m:t>])=</m:t>
                    </m:r>
                    <m:nary>
                      <m:nary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𝑏</m:t>
                        </m:r>
                      </m:sup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dirty="0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Remark: One can define a probability measure for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X </a:t>
                </a:r>
                <a:r>
                  <a:rPr lang="en-US" altLang="zh-TW" dirty="0" smtClean="0"/>
                  <a:t>without knowing </a:t>
                </a:r>
                <a:r>
                  <a:rPr lang="en-US" altLang="zh-TW" dirty="0"/>
                  <a:t>the original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1185" b="-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7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Probability 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For any given random experiment, the set Ω is defined by the collection </a:t>
            </a:r>
            <a:r>
              <a:rPr lang="en-US" altLang="zh-TW" dirty="0" smtClean="0"/>
              <a:t>of all possible random outcomes of that experiment. Each outcome is called “sample</a:t>
            </a:r>
            <a:r>
              <a:rPr lang="en-US" altLang="zh-TW" dirty="0"/>
              <a:t>” and Ω is called “sample space</a:t>
            </a:r>
            <a:r>
              <a:rPr lang="en-US" altLang="zh-TW" dirty="0" smtClean="0"/>
              <a:t>.”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0469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Example 10 </a:t>
                </a:r>
                <a:r>
                  <a:rPr lang="en-US" altLang="zh-TW" dirty="0"/>
                  <a:t>: A random variable X has the normal distribution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zh-TW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if it is an </a:t>
                </a:r>
                <a:r>
                  <a:rPr lang="en-US" altLang="zh-TW" dirty="0" smtClean="0"/>
                  <a:t>absolutely </a:t>
                </a:r>
                <a:r>
                  <a:rPr lang="en-US" altLang="zh-TW" dirty="0"/>
                  <a:t>continuous random variable </a:t>
                </a:r>
                <a:r>
                  <a:rPr lang="en-US" altLang="zh-TW" dirty="0" smtClean="0"/>
                  <a:t>with density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𝑚</m:t>
                    </m:r>
                    <m:r>
                      <a:rPr lang="en-US" altLang="zh-TW" i="1" dirty="0" smtClean="0">
                        <a:latin typeface="Cambria Math"/>
                      </a:rPr>
                      <m:t> = </m:t>
                    </m:r>
                    <m:r>
                      <a:rPr lang="en-US" altLang="zh-TW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𝜎</m:t>
                    </m:r>
                    <m:r>
                      <a:rPr lang="en-US" altLang="zh-TW" i="1" dirty="0" smtClean="0">
                        <a:latin typeface="Cambria Math"/>
                      </a:rPr>
                      <m:t> = </m:t>
                    </m:r>
                    <m:r>
                      <a:rPr lang="en-US" altLang="zh-TW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/>
                  <a:t>, then X is called the standard normal random </a:t>
                </a:r>
                <a:r>
                  <a:rPr lang="en-US" altLang="zh-TW" dirty="0" smtClean="0"/>
                  <a:t>variable and </a:t>
                </a:r>
                <a:r>
                  <a:rPr lang="en-US" altLang="zh-TW" dirty="0"/>
                  <a:t>its density is called the standard normal density. The cumulative </a:t>
                </a:r>
                <a:r>
                  <a:rPr lang="en-US" altLang="zh-TW" dirty="0" smtClean="0"/>
                  <a:t>normal distribution function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defined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𝒩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𝑑𝑧</m:t>
                          </m:r>
                          <m:r>
                            <a:rPr lang="en-US" altLang="zh-TW" i="1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Check </a:t>
                </a:r>
                <a:r>
                  <a:rPr lang="en-US" altLang="zh-TW" dirty="0" smtClean="0"/>
                  <a:t>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strictly increasing and its </a:t>
                </a:r>
                <a:r>
                  <a:rPr lang="en-US" altLang="zh-TW" i="1" dirty="0" err="1"/>
                  <a:t>k</a:t>
                </a:r>
                <a:r>
                  <a:rPr lang="en-US" altLang="zh-TW" dirty="0" err="1"/>
                  <a:t>th</a:t>
                </a:r>
                <a:r>
                  <a:rPr lang="en-US" altLang="zh-TW" dirty="0"/>
                  <a:t> derivative </a:t>
                </a:r>
                <a:r>
                  <a:rPr lang="en-US" altLang="zh-TW" dirty="0" smtClean="0"/>
                  <a:t>is uniformly </a:t>
                </a:r>
                <a:r>
                  <a:rPr lang="en-US" altLang="zh-TW" dirty="0"/>
                  <a:t>bounded for any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𝒩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18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u="sng" dirty="0" smtClean="0"/>
                  <a:t>Homework 1</a:t>
                </a:r>
                <a:r>
                  <a:rPr lang="en-US" altLang="zh-TW" dirty="0"/>
                  <a:t>: A typical problem to evaluate (vanilla) European options </a:t>
                </a:r>
                <a:r>
                  <a:rPr lang="en-US" altLang="zh-TW" dirty="0" smtClean="0"/>
                  <a:t>is often </a:t>
                </a:r>
                <a:r>
                  <a:rPr lang="en-US" altLang="zh-TW" dirty="0"/>
                  <a:t>reduced to an integral problem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altLang="zh-TW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zh-TW" altLang="en-US" b="0" i="1" smtClean="0">
                                                      <a:latin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zh-TW" altLang="en-US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zh-TW" altLang="en-US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</m:rad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𝑒𝑥𝑝</m:t>
                          </m:r>
                        </m:e>
                      </m:nary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𝑑𝑧</m:t>
                      </m:r>
                      <m:r>
                        <a:rPr lang="en-US" altLang="zh-TW" b="0" i="1" smtClean="0">
                          <a:latin typeface="Cambria Math"/>
                        </a:rPr>
                        <m:t>,  (1)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TW" dirty="0"/>
                  <a:t> denotes the stock price at time 0, r ≥ 0 denotes the </a:t>
                </a:r>
                <a:r>
                  <a:rPr lang="en-US" altLang="zh-TW" dirty="0" smtClean="0"/>
                  <a:t>risk-free interest </a:t>
                </a:r>
                <a:r>
                  <a:rPr lang="en-US" altLang="zh-TW" dirty="0"/>
                  <a:t>rate, σ &gt; 0 denotes the volatility, T denotes the maturity, </a:t>
                </a:r>
                <a:r>
                  <a:rPr lang="en-US" altLang="zh-TW" dirty="0" smtClean="0"/>
                  <a:t>and K </a:t>
                </a:r>
                <a:r>
                  <a:rPr lang="en-US" altLang="zh-TW" dirty="0"/>
                  <a:t>&gt;0 denotes the strike price. Show that Equation (1) admits the </a:t>
                </a:r>
                <a:r>
                  <a:rPr lang="en-US" altLang="zh-TW" dirty="0" smtClean="0"/>
                  <a:t>following closed-form </a:t>
                </a:r>
                <a:r>
                  <a:rPr lang="en-US" altLang="zh-TW" dirty="0"/>
                  <a:t>solution, known as the Black-Scholes formula</a:t>
                </a:r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𝒩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𝐾</m:t>
                      </m:r>
                      <m:r>
                        <a:rPr lang="en-US" altLang="zh-TW" i="1">
                          <a:latin typeface="Cambria Math"/>
                        </a:rPr>
                        <m:t>𝒩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/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zh-TW" altLang="en-US" i="1" smtClean="0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zh-TW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/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</a:rPr>
                        <m:t>−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In some cases, one can describe the distribution of some </a:t>
                </a:r>
                <a:r>
                  <a:rPr lang="en-US" altLang="zh-TW" dirty="0" smtClean="0"/>
                  <a:t>random variables </a:t>
                </a:r>
                <a:r>
                  <a:rPr lang="en-US" altLang="zh-TW" dirty="0"/>
                  <a:t>in terms of probability mass function (see Page 11 in text) </a:t>
                </a:r>
                <a:r>
                  <a:rPr lang="en-US" altLang="zh-TW" dirty="0" smtClean="0"/>
                  <a:t>or in </a:t>
                </a:r>
                <a:r>
                  <a:rPr lang="en-US" altLang="zh-TW" dirty="0"/>
                  <a:t>a mixture of a density in continuous part and a probability mass </a:t>
                </a:r>
                <a:r>
                  <a:rPr lang="en-US" altLang="zh-TW" dirty="0" smtClean="0"/>
                  <a:t>function in </a:t>
                </a:r>
                <a:r>
                  <a:rPr lang="en-US" altLang="zh-TW" dirty="0"/>
                  <a:t>discrete part.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2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6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 </a:t>
            </a:r>
            <a:r>
              <a:rPr lang="en-US" altLang="zh-TW" dirty="0"/>
              <a:t>Expectations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Notion of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integral: the definition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𝑑𝑃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given the </a:t>
                </a:r>
                <a:r>
                  <a:rPr lang="en-US" altLang="zh-TW" dirty="0" smtClean="0"/>
                  <a:t>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Let </a:t>
                </a:r>
                <a:r>
                  <a:rPr lang="en-US" altLang="zh-TW" dirty="0" smtClean="0"/>
                  <a:t>X(ω) ≥ 0 for </a:t>
                </a:r>
                <a:r>
                  <a:rPr lang="en-US" altLang="zh-TW" dirty="0"/>
                  <a:t>each ω ∈ Ω. (The definition for a general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X can </a:t>
                </a:r>
                <a:r>
                  <a:rPr lang="en-US" altLang="zh-TW" dirty="0" smtClean="0"/>
                  <a:t>be obtained </a:t>
                </a:r>
                <a:r>
                  <a:rPr lang="en-US" altLang="zh-TW" dirty="0"/>
                  <a:t>by linearity.) Given an increasing </a:t>
                </a:r>
                <a:r>
                  <a:rPr lang="en-US" altLang="zh-TW" dirty="0" smtClean="0"/>
                  <a:t>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≤⋯</m:t>
                    </m:r>
                  </m:oMath>
                </a14:m>
                <a:r>
                  <a:rPr lang="en-US" altLang="zh-TW" dirty="0" smtClean="0"/>
                  <a:t>, its </a:t>
                </a:r>
                <a:r>
                  <a:rPr lang="en-US" altLang="zh-TW" dirty="0"/>
                  <a:t>partition set is defined </a:t>
                </a:r>
                <a:r>
                  <a:rPr lang="en-US" altLang="zh-TW" dirty="0" smtClean="0"/>
                  <a:t>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The distance of the </a:t>
                </a:r>
                <a:r>
                  <a:rPr lang="en-US" altLang="zh-TW" dirty="0" smtClean="0"/>
                  <a:t>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defined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||</m:t>
                    </m:r>
                    <m:r>
                      <m:rPr>
                        <m:sty m:val="p"/>
                      </m:rPr>
                      <a:rPr lang="en-US" altLang="zh-TW" i="0" dirty="0">
                        <a:latin typeface="Cambria Math"/>
                      </a:rPr>
                      <m:t>Π</m:t>
                    </m:r>
                    <m:r>
                      <a:rPr lang="en-US" altLang="zh-TW" i="1" dirty="0">
                        <a:latin typeface="Cambria Math"/>
                      </a:rPr>
                      <m:t>|| = </m:t>
                    </m:r>
                    <m:r>
                      <m:rPr>
                        <m:sty m:val="p"/>
                      </m:rPr>
                      <a:rPr lang="en-US" altLang="zh-TW" i="1" dirty="0">
                        <a:latin typeface="Cambria Math"/>
                      </a:rPr>
                      <m:t>max</m:t>
                    </m:r>
                    <m:r>
                      <a:rPr lang="en-US" altLang="zh-TW" i="1" dirty="0">
                        <a:latin typeface="Cambria Math"/>
                      </a:rPr>
                      <m:t>⁡{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, </m:t>
                    </m:r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 ∈ 1, 2, 3, · · ·}.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pre-image of </a:t>
                </a:r>
                <a:r>
                  <a:rPr lang="en-US" altLang="zh-TW" dirty="0" smtClean="0"/>
                  <a:t>X for </a:t>
                </a:r>
                <a:r>
                  <a:rPr lang="en-US" altLang="zh-TW" dirty="0"/>
                  <a:t>a given subinterval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dirty="0"/>
                            <m:t>ω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∈ 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Ω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TW" dirty="0"/>
                                <m:t>ω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1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12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 lower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sum is defined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𝐿𝑆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When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||</m:t>
                    </m:r>
                    <m:r>
                      <m:rPr>
                        <m:sty m:val="p"/>
                      </m:rPr>
                      <a:rPr lang="en-US" altLang="zh-TW" i="0" dirty="0">
                        <a:latin typeface="Cambria Math"/>
                      </a:rPr>
                      <m:t>Π</m:t>
                    </m:r>
                    <m:r>
                      <a:rPr lang="en-US" altLang="zh-TW" i="1" dirty="0">
                        <a:latin typeface="Cambria Math"/>
                      </a:rPr>
                      <m:t>|| </m:t>
                    </m:r>
                  </m:oMath>
                </a14:m>
                <a:r>
                  <a:rPr lang="en-US" altLang="zh-TW" dirty="0"/>
                  <a:t>converges to zero, the limit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𝐿𝑆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Π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dirty="0"/>
                  <a:t> is defined to be </a:t>
                </a:r>
                <a:r>
                  <a:rPr lang="en-US" altLang="zh-TW" dirty="0" smtClean="0"/>
                  <a:t>the </a:t>
                </a:r>
                <a:r>
                  <a:rPr lang="en-US" altLang="zh-TW" dirty="0" err="1" smtClean="0"/>
                  <a:t>Lebesque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integral.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Remark: basic properties of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integral can be found in </a:t>
                </a:r>
                <a:r>
                  <a:rPr lang="en-US" altLang="zh-TW" dirty="0" smtClean="0"/>
                  <a:t>Theorem 1.3.1 </a:t>
                </a:r>
                <a:r>
                  <a:rPr lang="en-US" altLang="zh-TW" dirty="0"/>
                  <a:t>in the text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b="1" dirty="0"/>
                  <a:t>Example 11 </a:t>
                </a:r>
                <a:r>
                  <a:rPr lang="en-US" altLang="zh-TW" dirty="0"/>
                  <a:t>: Read Riemann and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integrals. p. 13, 14, 15, </a:t>
                </a:r>
                <a:r>
                  <a:rPr lang="en-US" altLang="zh-TW" dirty="0" smtClean="0"/>
                  <a:t>for the </a:t>
                </a:r>
                <a:r>
                  <a:rPr lang="en-US" altLang="zh-TW" dirty="0"/>
                  <a:t>introduction of </a:t>
                </a:r>
                <a:r>
                  <a:rPr lang="en-US" altLang="zh-TW" dirty="0" err="1"/>
                  <a:t>Reimann</a:t>
                </a:r>
                <a:r>
                  <a:rPr lang="en-US" altLang="zh-TW" dirty="0"/>
                  <a:t> and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integrals. Check example </a:t>
                </a:r>
                <a:r>
                  <a:rPr lang="en-US" altLang="zh-TW" dirty="0" smtClean="0"/>
                  <a:t>1.3.6 in </a:t>
                </a:r>
                <a:r>
                  <a:rPr lang="en-US" altLang="zh-TW" dirty="0"/>
                  <a:t>the text to see the difference between these two integrals.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r="-1259" b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72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13 </a:t>
                </a:r>
                <a:r>
                  <a:rPr lang="en-US" altLang="zh-TW" dirty="0"/>
                  <a:t>Let X be a random variable on a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. If </a:t>
                </a:r>
                <a:r>
                  <a:rPr lang="en-US" altLang="zh-TW" dirty="0"/>
                  <a:t>X is </a:t>
                </a:r>
                <a:r>
                  <a:rPr lang="en-US" altLang="zh-TW" dirty="0" err="1"/>
                  <a:t>integrable</a:t>
                </a:r>
                <a:r>
                  <a:rPr lang="en-US" altLang="zh-TW" dirty="0"/>
                  <a:t> in the sense of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integration; </a:t>
                </a:r>
                <a:r>
                  <a:rPr lang="en-US" altLang="zh-TW" dirty="0" smtClean="0"/>
                  <a:t>namely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then we define the expectation of X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box>
                        <m:box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≔</m:t>
                          </m:r>
                        </m:e>
                      </m:box>
                      <m:nary>
                        <m:naryPr>
                          <m:ctrlPr>
                            <a:rPr lang="zh-TW" alt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The expectation is sometimes called the expected value or </a:t>
                </a:r>
                <a:r>
                  <a:rPr lang="en-US" altLang="zh-TW" dirty="0" smtClean="0"/>
                  <a:t>the mean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1037" b="-5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87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Theorem 1 </a:t>
                </a:r>
                <a:r>
                  <a:rPr lang="en-US" altLang="zh-TW" dirty="0"/>
                  <a:t>properties of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integral: check Theorem 1.3.1 in </a:t>
                </a:r>
                <a:r>
                  <a:rPr lang="en-US" altLang="zh-TW" dirty="0" smtClean="0"/>
                  <a:t>the text.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Theorem 2 </a:t>
                </a:r>
                <a:r>
                  <a:rPr lang="en-US" altLang="zh-TW" dirty="0"/>
                  <a:t>Let X be a random variable on a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1. If </a:t>
                </a:r>
                <a:r>
                  <a:rPr lang="en-US" altLang="zh-TW" dirty="0"/>
                  <a:t>X takes only finitely many </a:t>
                </a:r>
                <a:r>
                  <a:rPr lang="en-US" altLang="zh-TW" dirty="0" smtClean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</m:d>
                    <m:box>
                      <m:boxPr>
                        <m:ctrlPr>
                          <a:rPr lang="en-US" altLang="zh-TW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</m:e>
                    </m:box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/>
                      </a:rPr>
                      <m:t>𝒫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If Ω is finite, then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}=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zh-TW" altLang="en-US" i="1" dirty="0" smtClean="0">
                            <a:latin typeface="Cambria Math"/>
                          </a:rPr>
                          <m:t>𝜔</m:t>
                        </m:r>
                        <m:r>
                          <a:rPr lang="zh-TW" altLang="en-US" i="1" dirty="0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altLang="zh-TW" dirty="0"/>
                          <m:t>Ω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b="0" i="1" dirty="0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b="0" i="1" dirty="0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2.</a:t>
                </a:r>
                <a:r>
                  <a:rPr lang="en-US" altLang="zh-TW" dirty="0"/>
                  <a:t> (Linearity) If α and β are real constants and X and Y are </a:t>
                </a:r>
                <a:r>
                  <a:rPr lang="en-US" altLang="zh-TW" dirty="0" err="1" smtClean="0"/>
                  <a:t>integrable</a:t>
                </a:r>
                <a:r>
                  <a:rPr lang="en-US" altLang="zh-TW" dirty="0" smtClean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i="1" dirty="0" smtClean="0">
                          <a:latin typeface="Cambria Math"/>
                        </a:rPr>
                        <m:t>{</m:t>
                      </m:r>
                      <m:r>
                        <a:rPr lang="el-GR" altLang="zh-TW" i="1" dirty="0">
                          <a:latin typeface="Cambria Math"/>
                        </a:rPr>
                        <m:t>𝛼</m:t>
                      </m:r>
                      <m:r>
                        <a:rPr lang="en-US" altLang="zh-TW" i="1" dirty="0">
                          <a:latin typeface="Cambria Math"/>
                        </a:rPr>
                        <m:t>𝑋</m:t>
                      </m:r>
                      <m:r>
                        <a:rPr lang="en-US" altLang="zh-TW" i="1" dirty="0">
                          <a:latin typeface="Cambria Math"/>
                        </a:rPr>
                        <m:t>+</m:t>
                      </m:r>
                      <m:r>
                        <a:rPr lang="el-GR" altLang="zh-TW" i="1" dirty="0">
                          <a:latin typeface="Cambria Math"/>
                        </a:rPr>
                        <m:t>𝛽</m:t>
                      </m:r>
                      <m:r>
                        <a:rPr lang="en-US" altLang="zh-TW" i="1" dirty="0">
                          <a:latin typeface="Cambria Math"/>
                        </a:rPr>
                        <m:t>𝑌</m:t>
                      </m:r>
                      <m:r>
                        <a:rPr lang="en-US" altLang="zh-TW" i="1" dirty="0">
                          <a:latin typeface="Cambria Math"/>
                        </a:rPr>
                        <m:t>}=</m:t>
                      </m:r>
                      <m:r>
                        <a:rPr lang="el-GR" altLang="zh-TW" i="1" dirty="0">
                          <a:latin typeface="Cambria Math"/>
                        </a:rPr>
                        <m:t>𝛼</m:t>
                      </m:r>
                      <m:r>
                        <a:rPr lang="en-US" altLang="zh-TW" i="1" dirty="0">
                          <a:latin typeface="Cambria Math"/>
                        </a:rPr>
                        <m:t>𝐸</m:t>
                      </m:r>
                      <m:r>
                        <a:rPr lang="en-US" altLang="zh-TW" i="1" dirty="0">
                          <a:latin typeface="Cambria Math"/>
                        </a:rPr>
                        <m:t>{</m:t>
                      </m:r>
                      <m:r>
                        <a:rPr lang="en-US" altLang="zh-TW" i="1" dirty="0">
                          <a:latin typeface="Cambria Math"/>
                        </a:rPr>
                        <m:t>𝑋</m:t>
                      </m:r>
                      <m:r>
                        <a:rPr lang="en-US" altLang="zh-TW" i="1" dirty="0">
                          <a:latin typeface="Cambria Math"/>
                        </a:rPr>
                        <m:t>}+</m:t>
                      </m:r>
                      <m:r>
                        <a:rPr lang="el-GR" altLang="zh-TW" i="1" dirty="0">
                          <a:latin typeface="Cambria Math"/>
                        </a:rPr>
                        <m:t>𝛽</m:t>
                      </m:r>
                      <m:r>
                        <a:rPr lang="en-US" altLang="zh-TW" i="1" dirty="0">
                          <a:latin typeface="Cambria Math"/>
                        </a:rPr>
                        <m:t>𝐸</m:t>
                      </m:r>
                      <m:r>
                        <a:rPr lang="en-US" altLang="zh-TW" i="1" dirty="0">
                          <a:latin typeface="Cambria Math"/>
                        </a:rPr>
                        <m:t>{</m:t>
                      </m:r>
                      <m:r>
                        <a:rPr lang="en-US" altLang="zh-TW" i="1" dirty="0">
                          <a:latin typeface="Cambria Math"/>
                        </a:rPr>
                        <m:t>𝑌</m:t>
                      </m:r>
                      <m:r>
                        <a:rPr lang="en-US" altLang="zh-TW" i="1" dirty="0">
                          <a:latin typeface="Cambria Math"/>
                        </a:rPr>
                        <m:t>}.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3.</a:t>
                </a:r>
                <a:r>
                  <a:rPr lang="en-US" altLang="zh-TW" dirty="0"/>
                  <a:t> (Monotonicity) If X ≤ Y almost surely, and X and Y are </a:t>
                </a:r>
                <a:r>
                  <a:rPr lang="en-US" altLang="zh-TW" dirty="0" err="1" smtClean="0"/>
                  <a:t>integrable</a:t>
                </a:r>
                <a:r>
                  <a:rPr lang="en-US" altLang="zh-TW" dirty="0" smtClean="0"/>
                  <a:t>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i="1" dirty="0" smtClean="0">
                          <a:latin typeface="Cambria Math"/>
                        </a:rPr>
                        <m:t>{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𝑋</m:t>
                      </m:r>
                      <m:r>
                        <a:rPr lang="en-US" altLang="zh-TW" i="1" dirty="0" smtClean="0">
                          <a:latin typeface="Cambria Math"/>
                        </a:rPr>
                        <m:t>}≤</m:t>
                      </m:r>
                      <m:r>
                        <a:rPr lang="en-US" altLang="zh-TW" i="1" dirty="0" smtClean="0">
                          <a:latin typeface="Cambria Math"/>
                        </a:rPr>
                        <m:t>𝐸</m:t>
                      </m:r>
                      <m:r>
                        <a:rPr lang="en-US" altLang="zh-TW" i="1" dirty="0" smtClean="0">
                          <a:latin typeface="Cambria Math"/>
                        </a:rPr>
                        <m:t>{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𝑌</m:t>
                      </m:r>
                      <m:r>
                        <a:rPr lang="en-US" altLang="zh-TW" i="1" dirty="0" smtClean="0">
                          <a:latin typeface="Cambria Math"/>
                        </a:rPr>
                        <m:t> }.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4. (Jensen’s inequality) If φ is a convex, real-values function </a:t>
                </a:r>
                <a:r>
                  <a:rPr lang="en-US" altLang="zh-TW" dirty="0" smtClean="0"/>
                  <a:t>defined on R, </a:t>
                </a:r>
                <a:r>
                  <a:rPr lang="en-US" altLang="zh-TW" dirty="0"/>
                  <a:t>and X is </a:t>
                </a:r>
                <a:r>
                  <a:rPr lang="en-US" altLang="zh-TW" dirty="0" err="1"/>
                  <a:t>integrable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i="1" dirty="0" smtClean="0">
                          <a:latin typeface="Cambria Math"/>
                        </a:rPr>
                        <m:t>𝜑</m:t>
                      </m:r>
                      <m:r>
                        <a:rPr lang="el-GR" altLang="zh-TW" i="1" dirty="0" smtClean="0">
                          <a:latin typeface="Cambria Math"/>
                        </a:rPr>
                        <m:t>(</m:t>
                      </m:r>
                      <m:r>
                        <a:rPr lang="en-US" altLang="zh-TW" i="1" dirty="0">
                          <a:latin typeface="Cambria Math"/>
                        </a:rPr>
                        <m:t>𝐸</m:t>
                      </m:r>
                      <m:r>
                        <a:rPr lang="en-US" altLang="zh-TW" i="1" dirty="0">
                          <a:latin typeface="Cambria Math"/>
                        </a:rPr>
                        <m:t>{</m:t>
                      </m:r>
                      <m:r>
                        <a:rPr lang="en-US" altLang="zh-TW" i="1" dirty="0">
                          <a:latin typeface="Cambria Math"/>
                        </a:rPr>
                        <m:t>𝑋</m:t>
                      </m:r>
                      <m:r>
                        <a:rPr lang="en-US" altLang="zh-TW" i="1" dirty="0">
                          <a:latin typeface="Cambria Math"/>
                        </a:rPr>
                        <m:t>})) ≤ </m:t>
                      </m:r>
                      <m:r>
                        <a:rPr lang="en-US" altLang="zh-TW" i="1" dirty="0">
                          <a:latin typeface="Cambria Math"/>
                        </a:rPr>
                        <m:t>𝐸</m:t>
                      </m:r>
                      <m:r>
                        <a:rPr lang="en-US" altLang="zh-TW" i="1" dirty="0">
                          <a:latin typeface="Cambria Math"/>
                        </a:rPr>
                        <m:t>{</m:t>
                      </m:r>
                      <m:r>
                        <a:rPr lang="el-GR" altLang="zh-TW" i="1" dirty="0">
                          <a:latin typeface="Cambria Math"/>
                        </a:rPr>
                        <m:t>𝜑</m:t>
                      </m:r>
                      <m:r>
                        <a:rPr lang="el-GR" altLang="zh-TW" i="1" dirty="0">
                          <a:latin typeface="Cambria Math"/>
                        </a:rPr>
                        <m:t>(</m:t>
                      </m:r>
                      <m:r>
                        <a:rPr lang="en-US" altLang="zh-TW" i="1" dirty="0">
                          <a:latin typeface="Cambria Math"/>
                        </a:rPr>
                        <m:t>𝑋</m:t>
                      </m:r>
                      <m:r>
                        <a:rPr lang="en-US" altLang="zh-TW" i="1" dirty="0">
                          <a:latin typeface="Cambria Math"/>
                        </a:rPr>
                        <m:t>)}.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62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  </a:t>
            </a:r>
            <a:r>
              <a:rPr lang="en-US" altLang="zh-TW" dirty="0"/>
              <a:t>Convergence of Integrals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14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US" altLang="zh-TW" dirty="0"/>
                  <a:t> be a sequence of random variables defined </a:t>
                </a:r>
                <a:r>
                  <a:rPr lang="en-US" altLang="zh-TW" dirty="0" smtClean="0"/>
                  <a:t>on a </a:t>
                </a:r>
                <a:r>
                  <a:rPr lang="en-US" altLang="zh-TW" dirty="0"/>
                  <a:t>probability </a:t>
                </a:r>
                <a:r>
                  <a:rPr lang="en-US" altLang="zh-TW" dirty="0" smtClean="0"/>
                  <a:t>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. </a:t>
                </a:r>
                <a:r>
                  <a:rPr lang="en-US" altLang="zh-TW" dirty="0"/>
                  <a:t>Let X be another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defined on the </a:t>
                </a:r>
                <a:r>
                  <a:rPr lang="en-US" altLang="zh-TW" dirty="0" smtClean="0"/>
                  <a:t>same probability </a:t>
                </a:r>
                <a:r>
                  <a:rPr lang="en-US" altLang="zh-TW" dirty="0"/>
                  <a:t>space.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⋯ </m:t>
                    </m:r>
                  </m:oMath>
                </a14:m>
                <a:r>
                  <a:rPr lang="en-US" altLang="zh-TW" dirty="0" smtClean="0"/>
                  <a:t> converges </a:t>
                </a:r>
                <a:r>
                  <a:rPr lang="en-US" altLang="zh-TW" dirty="0"/>
                  <a:t>to X almost surely </a:t>
                </a:r>
                <a:r>
                  <a:rPr lang="en-US" altLang="zh-TW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𝒫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We often use the following notation to denote the almost </a:t>
                </a:r>
                <a:r>
                  <a:rPr lang="en-US" altLang="zh-TW" dirty="0" smtClean="0"/>
                  <a:t>sure convergence: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𝑋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zh-TW"/>
                        <m:t>almost</m:t>
                      </m:r>
                      <m:r>
                        <m:rPr>
                          <m:nor/>
                        </m:rPr>
                        <a:rPr lang="en-US" altLang="zh-TW"/>
                        <m:t> </m:t>
                      </m:r>
                      <m:r>
                        <m:rPr>
                          <m:nor/>
                        </m:rPr>
                        <a:rPr lang="en-US" altLang="zh-TW"/>
                        <m:t>surely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20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Theorem 3 </a:t>
                </a:r>
                <a:r>
                  <a:rPr lang="en-US" altLang="zh-TW" i="1" dirty="0"/>
                  <a:t>(Strong Law of Large Numbers)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altLang="zh-TW" dirty="0"/>
                  <a:t> be a sequence </a:t>
                </a:r>
                <a:r>
                  <a:rPr lang="en-US" altLang="zh-TW" dirty="0" smtClean="0"/>
                  <a:t>of independent </a:t>
                </a:r>
                <a:r>
                  <a:rPr lang="en-US" altLang="zh-TW" dirty="0"/>
                  <a:t>random variables following the same distribution as a </a:t>
                </a:r>
                <a:r>
                  <a:rPr lang="en-US" altLang="zh-TW" dirty="0" smtClean="0"/>
                  <a:t>random variable </a:t>
                </a:r>
                <a:r>
                  <a:rPr lang="en-US" altLang="zh-TW" dirty="0"/>
                  <a:t>X. We assume that the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{|</m:t>
                    </m:r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|} &lt; +∞</m:t>
                    </m:r>
                  </m:oMath>
                </a14:m>
                <a:r>
                  <a:rPr lang="en-US" altLang="zh-TW" dirty="0"/>
                  <a:t>. Then</a:t>
                </a:r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m:rPr>
                          <m:nor/>
                        </m:rPr>
                        <a:rPr lang="en-US" altLang="zh-TW" b="0" i="0" smtClean="0"/>
                        <m:t>  </m:t>
                      </m:r>
                      <m:r>
                        <m:rPr>
                          <m:nor/>
                        </m:rPr>
                        <a:rPr lang="en-US" altLang="zh-TW"/>
                        <m:t>almost</m:t>
                      </m:r>
                      <m:r>
                        <m:rPr>
                          <m:nor/>
                        </m:rPr>
                        <a:rPr lang="en-US" altLang="zh-TW"/>
                        <m:t> </m:t>
                      </m:r>
                      <m:r>
                        <m:rPr>
                          <m:nor/>
                        </m:rPr>
                        <a:rPr lang="en-US" altLang="zh-TW"/>
                        <m:t>surely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where the sample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. That </a:t>
                </a:r>
                <a:r>
                  <a:rPr lang="en-US" altLang="zh-TW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=1.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Check Example 1.4.2 in the text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Q</a:t>
                </a:r>
                <a:r>
                  <a:rPr lang="en-US" altLang="zh-TW" dirty="0"/>
                  <a:t>: If a sequence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m:rPr>
                          <m:nor/>
                        </m:rPr>
                        <a:rPr lang="en-US" altLang="zh-TW"/>
                        <m:t>almost</m:t>
                      </m:r>
                      <m:r>
                        <m:rPr>
                          <m:nor/>
                        </m:rPr>
                        <a:rPr lang="en-US" altLang="zh-TW"/>
                        <m:t> </m:t>
                      </m:r>
                      <m:r>
                        <m:rPr>
                          <m:nor/>
                        </m:rPr>
                        <a:rPr lang="en-US" altLang="zh-TW"/>
                        <m:t>surely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would their expectations converge?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27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Theorem 4 (Monotone Convergence Theorem)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zh-TW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almost </a:t>
                </a:r>
                <a:r>
                  <a:rPr lang="en-US" altLang="zh-TW" dirty="0" smtClean="0"/>
                  <a:t>surely.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𝑎𝑙𝑚𝑜𝑠𝑡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𝑠𝑢𝑟𝑒𝑙𝑦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 sequence of non-negative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measurable functions,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i="1" dirty="0">
                        <a:latin typeface="Cambria Math"/>
                      </a:rPr>
                      <m:t>𝑥</m:t>
                    </m:r>
                    <m:r>
                      <a:rPr lang="en-US" altLang="zh-TW" i="1" dirty="0">
                        <a:latin typeface="Cambria Math"/>
                      </a:rPr>
                      <m:t>); </m:t>
                    </m:r>
                    <m:r>
                      <a:rPr lang="en-US" altLang="zh-TW" i="1" dirty="0">
                        <a:latin typeface="Cambria Math"/>
                      </a:rPr>
                      <m:t>𝑛</m:t>
                    </m:r>
                    <m:r>
                      <a:rPr lang="en-US" altLang="zh-TW" i="1" dirty="0">
                        <a:latin typeface="Cambria Math"/>
                      </a:rPr>
                      <m:t> ≥ </m:t>
                    </m:r>
                    <m:r>
                      <a:rPr lang="en-US" altLang="zh-TW" i="1" dirty="0">
                        <a:latin typeface="Cambria Math"/>
                      </a:rPr>
                      <m:t>1</m:t>
                    </m:r>
                    <m:r>
                      <a:rPr lang="en-US" altLang="zh-TW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altLang="zh-TW" dirty="0"/>
                  <a:t>increases monotonically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𝑥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err="1"/>
                  <a:t>pointwisely</a:t>
                </a:r>
                <a:r>
                  <a:rPr lang="en-US" altLang="zh-TW" dirty="0"/>
                  <a:t>, i.e. for each x,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zh-TW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/>
                          </a:rPr>
                          <m:t>(</m:t>
                        </m:r>
                        <m:r>
                          <a:rPr lang="en-US" altLang="zh-TW" i="1" dirty="0">
                            <a:latin typeface="Cambria Math"/>
                          </a:rPr>
                          <m:t>𝑥</m:t>
                        </m:r>
                        <m:r>
                          <a:rPr lang="en-US" altLang="zh-TW" i="1" dirty="0">
                            <a:latin typeface="Cambria Math"/>
                          </a:rPr>
                          <m:t>)=</m:t>
                        </m:r>
                        <m:r>
                          <a:rPr lang="en-US" altLang="zh-TW" i="1" dirty="0">
                            <a:latin typeface="Cambria Math"/>
                          </a:rPr>
                          <m:t>𝑓</m:t>
                        </m:r>
                        <m:r>
                          <a:rPr lang="en-US" altLang="zh-TW" i="1" dirty="0">
                            <a:latin typeface="Cambria Math"/>
                          </a:rPr>
                          <m:t>(</m:t>
                        </m:r>
                        <m:r>
                          <a:rPr lang="en-US" altLang="zh-TW" i="1" dirty="0">
                            <a:latin typeface="Cambria Math"/>
                          </a:rPr>
                          <m:t>𝑥</m:t>
                        </m:r>
                        <m:r>
                          <a:rPr lang="en-US" altLang="zh-TW" i="1" dirty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,then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subSup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𝑑𝑢</m:t>
                              </m:r>
                              <m:d>
                                <m:d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𝑑𝑢</m:t>
                                  </m:r>
                                  <m:d>
                                    <m:d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where u is any </a:t>
                </a:r>
                <a:r>
                  <a:rPr lang="en-US" altLang="zh-TW" dirty="0" err="1"/>
                  <a:t>Lebesque</a:t>
                </a:r>
                <a:r>
                  <a:rPr lang="en-US" altLang="zh-TW" dirty="0"/>
                  <a:t> measure.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Remark: Monotone convergence theorem holds true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→</m:t>
                    </m:r>
                    <m:r>
                      <a:rPr lang="en-US" altLang="zh-TW" i="1" dirty="0">
                        <a:latin typeface="Cambria Math"/>
                      </a:rPr>
                      <m:t>𝑓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almost surely </a:t>
                </a:r>
                <a:r>
                  <a:rPr lang="en-US" altLang="zh-TW" dirty="0"/>
                  <a:t>under the measure u.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1185" b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12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Example 12 </a:t>
                </a:r>
                <a:r>
                  <a:rPr lang="en-US" altLang="zh-TW" dirty="0"/>
                  <a:t>: See Corollary 1.4.6 as an application of Monotone </a:t>
                </a:r>
                <a:r>
                  <a:rPr lang="en-US" altLang="zh-TW" dirty="0" smtClean="0"/>
                  <a:t>convergence theorem.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Theorem 5 </a:t>
                </a:r>
                <a:r>
                  <a:rPr lang="en-US" altLang="zh-TW" i="1" dirty="0"/>
                  <a:t>(Dominated Convergence Theorem)</a:t>
                </a:r>
                <a:r>
                  <a:rPr lang="en-US" altLang="zh-TW" dirty="0"/>
                  <a:t>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TW" altLang="zh-TW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</m:fun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almost </a:t>
                </a:r>
                <a:r>
                  <a:rPr lang="en-US" altLang="zh-TW" dirty="0" smtClean="0"/>
                  <a:t>surely. If </a:t>
                </a:r>
                <a:r>
                  <a:rPr lang="en-US" altLang="zh-TW" dirty="0"/>
                  <a:t>there exists another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Y such that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𝑌</m:t>
                    </m:r>
                    <m:r>
                      <a:rPr lang="en-US" altLang="zh-TW" i="1" dirty="0" smtClean="0">
                        <a:latin typeface="Cambria Math"/>
                      </a:rPr>
                      <m:t>}&lt;∞ </m:t>
                    </m:r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| ≤ </m:t>
                    </m:r>
                    <m:r>
                      <a:rPr lang="en-US" altLang="zh-TW" i="1" dirty="0">
                        <a:latin typeface="Cambria Math"/>
                      </a:rPr>
                      <m:t>𝑌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almost surely </a:t>
                </a:r>
                <a:r>
                  <a:rPr lang="en-US" altLang="zh-TW" dirty="0"/>
                  <a:t>for every n, </a:t>
                </a:r>
                <a:r>
                  <a:rPr lang="en-US" altLang="zh-TW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89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en-US" altLang="zh-TW" dirty="0" smtClean="0"/>
                  <a:t>For a coin tossed once,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 smtClean="0"/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𝐻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dirty="0" smtClean="0"/>
              </a:p>
              <a:p>
                <a:pPr marL="514350" indent="-514350">
                  <a:buAutoNum type="arabicPeriod"/>
                </a:pPr>
                <a:r>
                  <a:rPr lang="en-US" altLang="zh-TW" dirty="0"/>
                  <a:t>For a coin tossed n times</a:t>
                </a:r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 smtClean="0"/>
                          <m:t>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 smtClean="0"/>
                                  <m:t>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 smtClean="0"/>
                                  <m:t>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×⋯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 smtClean="0"/>
                                  <m:t>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𝑡𝑖𝑚𝑒𝑠</m:t>
                        </m:r>
                      </m:lim>
                    </m:limLow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/>
                          <m:t>for</m:t>
                        </m:r>
                        <m:r>
                          <m:rPr>
                            <m:nor/>
                          </m:rPr>
                          <a:rPr lang="en-US" altLang="zh-TW"/>
                          <m:t> </m:t>
                        </m:r>
                        <m:r>
                          <m:rPr>
                            <m:nor/>
                          </m:rPr>
                          <a:rPr lang="en-US" altLang="zh-TW"/>
                          <m:t>each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,⋯,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pPr marL="514350" indent="-514350">
                  <a:buAutoNum type="arabicPeriod"/>
                </a:pPr>
                <a:r>
                  <a:rPr lang="en-US" altLang="zh-TW" dirty="0"/>
                  <a:t>For a coin tossed infinitely many times</a:t>
                </a:r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 smtClean="0"/>
                          <m:t>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 smtClean="0"/>
                                  <m:t>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 smtClean="0"/>
                                  <m:t>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×⋯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 smtClean="0"/>
                                  <m:t>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𝑡𝑖𝑚𝑒𝑠</m:t>
                        </m:r>
                      </m:lim>
                    </m:limLow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/>
                          <m:t>for</m:t>
                        </m:r>
                        <m:r>
                          <m:rPr>
                            <m:nor/>
                          </m:rPr>
                          <a:rPr lang="en-US" altLang="zh-TW"/>
                          <m:t> </m:t>
                        </m:r>
                        <m:r>
                          <m:rPr>
                            <m:nor/>
                          </m:rPr>
                          <a:rPr lang="en-US" altLang="zh-TW"/>
                          <m:t>each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,⋯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pPr marL="514350" indent="-514350">
                  <a:buAutoNum type="arabicPeriod"/>
                </a:pPr>
                <a:r>
                  <a:rPr lang="en-US" altLang="zh-TW" dirty="0"/>
                  <a:t>For any number chosen from the unit </a:t>
                </a:r>
                <a:r>
                  <a:rPr lang="en-US" altLang="zh-TW" dirty="0" smtClean="0"/>
                  <a:t>interval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dirty="0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b="0" i="1" dirty="0" smtClean="0">
                            <a:latin typeface="Cambria Math"/>
                          </a:rPr>
                          <m:t>𝜔</m:t>
                        </m:r>
                        <m:r>
                          <a:rPr lang="zh-TW" altLang="en-US" b="0" i="1" dirty="0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Remark: </a:t>
                </a:r>
                <a:r>
                  <a:rPr lang="en-US" altLang="zh-TW" dirty="0"/>
                  <a:t>Sample 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 smtClean="0"/>
                          <m:t>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dirty="0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TW" dirty="0"/>
                  <a:t> above have (</a:t>
                </a:r>
                <a:r>
                  <a:rPr lang="en-US" altLang="zh-TW" dirty="0" err="1"/>
                  <a:t>uncountably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infinite many </a:t>
                </a:r>
                <a:r>
                  <a:rPr lang="en-US" altLang="zh-TW" dirty="0"/>
                  <a:t>samples.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70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    </a:t>
            </a:r>
            <a:r>
              <a:rPr lang="en-US" altLang="zh-TW" dirty="0"/>
              <a:t>Computation of Expectations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Recall that the probability measure of X is defined 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𝒫</m:t>
                    </m:r>
                    <m:d>
                      <m:dPr>
                        <m:begChr m:val="{"/>
                        <m:endChr m:val="}"/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∈</m:t>
                        </m:r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for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every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Borel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subset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B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a:rPr lang="en-US" altLang="zh-TW" i="1" dirty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b="1" dirty="0"/>
                  <a:t>Theorem 6 </a:t>
                </a:r>
                <a:r>
                  <a:rPr lang="en-US" altLang="zh-TW" dirty="0"/>
                  <a:t>Let X be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defined on a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let g be a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-measurable function </a:t>
                </a:r>
                <a:r>
                  <a:rPr lang="en-US" altLang="zh-TW" dirty="0" smtClean="0"/>
                  <a:t>on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US" altLang="zh-TW" dirty="0" smtClean="0"/>
                  <a:t>.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       (2)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and if this quantity is finite, </a:t>
                </a:r>
                <a:r>
                  <a:rPr lang="en-US" altLang="zh-TW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</m:nary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       (</m:t>
                      </m:r>
                      <m:r>
                        <a:rPr lang="en-US" altLang="zh-TW" b="0" i="1" smtClean="0">
                          <a:latin typeface="Cambria Math"/>
                        </a:rPr>
                        <m:t>3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073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15 </a:t>
                </a:r>
                <a:r>
                  <a:rPr lang="en-US" altLang="zh-TW" dirty="0"/>
                  <a:t>Let X be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defined on a probability </a:t>
                </a:r>
                <a:r>
                  <a:rPr lang="en-US" altLang="zh-TW" dirty="0" smtClean="0"/>
                  <a:t>space</a:t>
                </a:r>
                <a:r>
                  <a:rPr lang="zh-TW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 and let </a:t>
                </a:r>
                <a:r>
                  <a:rPr lang="en-US" altLang="zh-TW" dirty="0"/>
                  <a:t>g be a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-measurable function </a:t>
                </a:r>
                <a:r>
                  <a:rPr lang="en-US" altLang="zh-TW" dirty="0" smtClean="0"/>
                  <a:t>on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US" altLang="zh-TW" dirty="0" smtClean="0"/>
                  <a:t>. </a:t>
                </a:r>
                <a:r>
                  <a:rPr lang="en-US" altLang="zh-TW" dirty="0"/>
                  <a:t>If X is an absolutely </a:t>
                </a:r>
                <a:r>
                  <a:rPr lang="en-US" altLang="zh-TW" dirty="0" smtClean="0"/>
                  <a:t>continuous random </a:t>
                </a:r>
                <a:r>
                  <a:rPr lang="en-US" altLang="zh-TW" dirty="0"/>
                  <a:t>variable with </a:t>
                </a:r>
                <a:r>
                  <a:rPr lang="en-US" altLang="zh-TW" dirty="0" smtClean="0"/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then </a:t>
                </a:r>
                <a:r>
                  <a:rPr lang="en-US" altLang="zh-TW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       (</m:t>
                      </m:r>
                      <m:r>
                        <a:rPr lang="en-US" altLang="zh-TW" b="0" i="1" smtClean="0">
                          <a:latin typeface="Cambria Math"/>
                        </a:rPr>
                        <m:t>5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and if this quantity is finite, </a:t>
                </a:r>
                <a:r>
                  <a:rPr lang="en-US" altLang="zh-TW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       (</m:t>
                      </m:r>
                      <m:r>
                        <a:rPr lang="en-US" altLang="zh-TW" b="0" i="1" smtClean="0">
                          <a:latin typeface="Cambria Math"/>
                        </a:rPr>
                        <m:t>6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888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16 </a:t>
                </a:r>
                <a:r>
                  <a:rPr lang="en-US" altLang="zh-TW" dirty="0"/>
                  <a:t>Let X be an absolutely continuous random variable with </a:t>
                </a:r>
                <a:r>
                  <a:rPr lang="en-US" altLang="zh-TW" dirty="0" smtClean="0"/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such that the expectation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𝑚</m:t>
                    </m:r>
                    <m:r>
                      <a:rPr lang="en-US" altLang="zh-TW" i="1" dirty="0" smtClean="0">
                        <a:latin typeface="Cambria Math"/>
                      </a:rPr>
                      <m:t> = </m:t>
                    </m:r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/>
                  <a:t> is well defined. Then, </a:t>
                </a:r>
                <a:r>
                  <a:rPr lang="en-US" altLang="zh-TW" dirty="0" smtClean="0"/>
                  <a:t>the variance </a:t>
                </a:r>
                <a:r>
                  <a:rPr lang="en-US" altLang="zh-TW" dirty="0"/>
                  <a:t>of X is defined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/>
                        <m:t>𝑉𝑎𝑟</m:t>
                      </m:r>
                      <m:d>
                        <m:dPr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𝑋</m:t>
                          </m:r>
                        </m:e>
                      </m:d>
                      <m:r>
                        <a:rPr lang="en-US" altLang="zh-TW" i="1"/>
                        <m:t>=</m:t>
                      </m:r>
                      <m:nary>
                        <m:naryPr>
                          <m:limLoc m:val="subSup"/>
                          <m:ctrlPr>
                            <a:rPr lang="zh-TW" altLang="zh-TW" i="1"/>
                          </m:ctrlPr>
                        </m:naryPr>
                        <m:sub>
                          <m:r>
                            <a:rPr lang="en-US" altLang="zh-TW" i="1"/>
                            <m:t>−∞</m:t>
                          </m:r>
                        </m:sub>
                        <m:sup>
                          <m:r>
                            <a:rPr lang="en-US" altLang="zh-TW" i="1"/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i="1"/>
                                  </m:ctrlPr>
                                </m:dPr>
                                <m:e>
                                  <m:r>
                                    <a:rPr lang="en-US" altLang="zh-TW" i="1"/>
                                    <m:t>𝑥</m:t>
                                  </m:r>
                                  <m:r>
                                    <a:rPr lang="en-US" altLang="zh-TW" i="1"/>
                                    <m:t>−</m:t>
                                  </m:r>
                                  <m:r>
                                    <a:rPr lang="en-US" altLang="zh-TW" i="1"/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/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TW" altLang="zh-TW" i="1"/>
                              </m:ctrlPr>
                            </m:sSubPr>
                            <m:e>
                              <m:r>
                                <a:rPr lang="en-US" altLang="zh-TW" i="1"/>
                                <m:t>𝑓</m:t>
                              </m:r>
                            </m:e>
                            <m:sub>
                              <m:r>
                                <a:rPr lang="en-US" altLang="zh-TW" i="1"/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zh-TW" altLang="zh-TW" i="1"/>
                              </m:ctrlPr>
                            </m:dPr>
                            <m:e>
                              <m:r>
                                <a:rPr lang="en-US" altLang="zh-TW" i="1"/>
                                <m:t>𝑥</m:t>
                              </m:r>
                            </m:e>
                          </m:d>
                          <m:r>
                            <a:rPr lang="en-US" altLang="zh-TW" i="1"/>
                            <m:t>𝑑𝑥</m:t>
                          </m:r>
                          <m:r>
                            <a:rPr lang="en-US" altLang="zh-TW" i="1"/>
                            <m:t>,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provided that the integral is convergent. The nth moment of a </a:t>
                </a:r>
                <a:r>
                  <a:rPr lang="en-US" altLang="zh-TW" dirty="0" smtClean="0"/>
                  <a:t>distribution is </a:t>
                </a:r>
                <a:r>
                  <a:rPr lang="en-US" altLang="zh-TW" dirty="0"/>
                  <a:t>defined </a:t>
                </a:r>
                <a:r>
                  <a:rPr lang="en-US" altLang="zh-TW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Example: Verify that </a:t>
                </a:r>
                <a14:m>
                  <m:oMath xmlns:m="http://schemas.openxmlformats.org/officeDocument/2006/math">
                    <m:r>
                      <a:rPr lang="en-US" altLang="zh-TW" i="1"/>
                      <m:t>𝑉𝑎𝑟</m:t>
                    </m:r>
                    <m:d>
                      <m:dPr>
                        <m:ctrlPr>
                          <a:rPr lang="zh-TW" altLang="zh-TW" i="1"/>
                        </m:ctrlPr>
                      </m:dPr>
                      <m:e>
                        <m:r>
                          <a:rPr lang="en-US" altLang="zh-TW" i="1"/>
                          <m:t>𝑋</m:t>
                        </m:r>
                      </m:e>
                    </m:d>
                    <m:r>
                      <a:rPr lang="en-US" altLang="zh-TW" i="1"/>
                      <m:t>=</m:t>
                    </m:r>
                    <m:r>
                      <a:rPr lang="en-US" altLang="zh-TW" i="1"/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zh-TW" altLang="zh-TW" i="1"/>
                        </m:ctrlPr>
                      </m:dPr>
                      <m:e>
                        <m:sSup>
                          <m:sSupPr>
                            <m:ctrlPr>
                              <a:rPr lang="zh-TW" altLang="zh-TW" i="1"/>
                            </m:ctrlPr>
                          </m:sSupPr>
                          <m:e>
                            <m:r>
                              <a:rPr lang="en-US" altLang="zh-TW" i="1"/>
                              <m:t>𝑋</m:t>
                            </m:r>
                          </m:e>
                          <m:sup>
                            <m:r>
                              <a:rPr lang="en-US" altLang="zh-TW" i="1"/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i="1"/>
                      <m:t>−</m:t>
                    </m:r>
                    <m:r>
                      <a:rPr lang="en-US" altLang="zh-TW" i="1"/>
                      <m:t>𝐸</m:t>
                    </m:r>
                    <m:sSup>
                      <m:sSupPr>
                        <m:ctrlPr>
                          <a:rPr lang="zh-TW" altLang="zh-TW" i="1"/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/>
                            </m:ctrlPr>
                          </m:dPr>
                          <m:e>
                            <m:r>
                              <a:rPr lang="en-US" altLang="zh-TW" i="1"/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TW" i="1"/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r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585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Definition 17 The covariance of two random variables X and Y is </a:t>
                </a:r>
                <a:r>
                  <a:rPr lang="en-US" altLang="zh-TW" dirty="0" smtClean="0"/>
                  <a:t>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/>
                        <m:t>Cov</m:t>
                      </m:r>
                      <m:d>
                        <m:dPr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𝑋</m:t>
                          </m:r>
                          <m:r>
                            <a:rPr lang="en-US" altLang="zh-TW" i="1"/>
                            <m:t>,</m:t>
                          </m:r>
                          <m:r>
                            <a:rPr lang="en-US" altLang="zh-TW" i="1"/>
                            <m:t>𝑌</m:t>
                          </m:r>
                        </m:e>
                      </m:d>
                      <m:r>
                        <a:rPr lang="en-US" altLang="zh-TW" i="1"/>
                        <m:t>=</m:t>
                      </m:r>
                      <m:r>
                        <a:rPr lang="en-US" altLang="zh-TW" i="1"/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𝑋</m:t>
                          </m:r>
                          <m:r>
                            <a:rPr lang="en-US" altLang="zh-TW" i="1"/>
                            <m:t>∙</m:t>
                          </m:r>
                          <m:r>
                            <a:rPr lang="en-US" altLang="zh-TW" i="1"/>
                            <m:t>𝑌</m:t>
                          </m:r>
                        </m:e>
                      </m:d>
                      <m:r>
                        <a:rPr lang="en-US" altLang="zh-TW" i="1"/>
                        <m:t>−</m:t>
                      </m:r>
                      <m:r>
                        <a:rPr lang="en-US" altLang="zh-TW" i="1"/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𝑋</m:t>
                          </m:r>
                        </m:e>
                      </m:d>
                      <m:r>
                        <a:rPr lang="en-US" altLang="zh-TW" i="1"/>
                        <m:t>∙</m:t>
                      </m:r>
                      <m:r>
                        <a:rPr lang="en-US" altLang="zh-TW" i="1"/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𝑌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 correlation coefficient of X and Y is defined </a:t>
                </a:r>
                <a:r>
                  <a:rPr lang="en-US" altLang="zh-TW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/>
                        <m:t>Corr</m:t>
                      </m:r>
                      <m:d>
                        <m:dPr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𝑋</m:t>
                          </m:r>
                          <m:r>
                            <a:rPr lang="en-US" altLang="zh-TW" i="1"/>
                            <m:t>,</m:t>
                          </m:r>
                          <m:r>
                            <a:rPr lang="en-US" altLang="zh-TW" i="1"/>
                            <m:t>𝑌</m:t>
                          </m:r>
                        </m:e>
                      </m:d>
                      <m:r>
                        <a:rPr lang="en-US" altLang="zh-TW" i="1"/>
                        <m:t>=</m:t>
                      </m:r>
                      <m:f>
                        <m:fPr>
                          <m:ctrlPr>
                            <a:rPr lang="zh-TW" altLang="zh-TW" i="1"/>
                          </m:ctrlPr>
                        </m:fPr>
                        <m:num>
                          <m:r>
                            <a:rPr lang="en-US" altLang="zh-TW" i="1"/>
                            <m:t>𝐶𝑜𝑣</m:t>
                          </m:r>
                          <m:d>
                            <m:dPr>
                              <m:ctrlPr>
                                <a:rPr lang="zh-TW" altLang="zh-TW" i="1"/>
                              </m:ctrlPr>
                            </m:dPr>
                            <m:e>
                              <m:r>
                                <a:rPr lang="en-US" altLang="zh-TW" i="1"/>
                                <m:t>𝑋</m:t>
                              </m:r>
                              <m:r>
                                <a:rPr lang="en-US" altLang="zh-TW" i="1"/>
                                <m:t>,</m:t>
                              </m:r>
                              <m:r>
                                <a:rPr lang="en-US" altLang="zh-TW" i="1"/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/>
                              </m:ctrlPr>
                            </m:radPr>
                            <m:deg/>
                            <m:e>
                              <m:r>
                                <a:rPr lang="en-US" altLang="zh-TW" i="1"/>
                                <m:t>𝑉𝑎𝑟</m:t>
                              </m:r>
                              <m:d>
                                <m:dPr>
                                  <m:ctrlPr>
                                    <a:rPr lang="zh-TW" altLang="zh-TW" i="1"/>
                                  </m:ctrlPr>
                                </m:dPr>
                                <m:e>
                                  <m:r>
                                    <a:rPr lang="en-US" altLang="zh-TW" i="1"/>
                                    <m:t>𝑋</m:t>
                                  </m:r>
                                </m:e>
                              </m:d>
                              <m:r>
                                <a:rPr lang="en-US" altLang="zh-TW" i="1"/>
                                <m:t>𝑣𝑎𝑟</m:t>
                              </m:r>
                              <m:d>
                                <m:dPr>
                                  <m:ctrlPr>
                                    <a:rPr lang="zh-TW" altLang="zh-TW" i="1"/>
                                  </m:ctrlPr>
                                </m:dPr>
                                <m:e>
                                  <m:r>
                                    <a:rPr lang="en-US" altLang="zh-TW" i="1"/>
                                    <m:t>𝑌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486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    </a:t>
            </a:r>
            <a:r>
              <a:rPr lang="en-US" altLang="zh-TW" dirty="0"/>
              <a:t>Change of Measure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Theorem 7 Given a probability space</a:t>
                </a:r>
                <a:r>
                  <a:rPr lang="zh-TW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let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 smtClean="0">
                        <a:latin typeface="Cambria Math"/>
                      </a:rPr>
                      <m:t>≥</m:t>
                    </m:r>
                    <m:r>
                      <a:rPr lang="en-US" altLang="zh-TW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almost </a:t>
                </a:r>
                <a:r>
                  <a:rPr lang="en-US" altLang="zh-TW" dirty="0"/>
                  <a:t>surely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 smtClean="0">
                        <a:latin typeface="Cambria Math"/>
                      </a:rPr>
                      <m:t>}=</m:t>
                    </m:r>
                    <m:r>
                      <a:rPr lang="en-US" altLang="zh-TW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/>
                  <a:t>. For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𝐴</m:t>
                    </m:r>
                    <m:r>
                      <a:rPr lang="en-US" altLang="zh-TW" i="1" dirty="0" smtClean="0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      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 probability measure. Furthermore, if X ≥ 0, </a:t>
                </a:r>
                <a:r>
                  <a:rPr lang="en-US" altLang="zh-TW" dirty="0" smtClean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𝑋𝑍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 smtClean="0">
                        <a:latin typeface="Cambria Math"/>
                      </a:rPr>
                      <m:t>&gt;</m:t>
                    </m:r>
                    <m:r>
                      <a:rPr lang="en-US" altLang="zh-TW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almost surely, then for every nonnegative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Y </a:t>
                </a:r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zh-TW" altLang="en-US" b="0" i="1" smtClean="0">
                          <a:latin typeface="Cambria Math"/>
                        </a:rPr>
                        <m:t>＝</m:t>
                      </m:r>
                      <m:acc>
                        <m:accPr>
                          <m:chr m:val="̃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Proof: shown in class.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r="-2074" b="-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194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18 </a:t>
                </a:r>
                <a:r>
                  <a:rPr lang="en-US" altLang="zh-TW" dirty="0"/>
                  <a:t>(equivalence of probability measures) Two probability </a:t>
                </a:r>
                <a:r>
                  <a:rPr lang="en-US" altLang="zh-TW" dirty="0" smtClean="0"/>
                  <a:t>measures </a:t>
                </a:r>
                <a:r>
                  <a:rPr lang="en-US" altLang="zh-TW" dirty="0"/>
                  <a:t>P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defined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/>
                          </a:rPr>
                          <m:t>ℱ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are equivalent if they agree on null sets</a:t>
                </a:r>
                <a:r>
                  <a:rPr lang="en-US" altLang="zh-TW" dirty="0" smtClean="0"/>
                  <a:t>. </a:t>
                </a:r>
                <a:r>
                  <a:rPr lang="en-US" altLang="zh-TW" dirty="0"/>
                  <a:t>(A null set is a zero probability set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.) If there exists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 smtClean="0">
                        <a:latin typeface="Cambria Math"/>
                      </a:rPr>
                      <m:t> &gt; 0 </m:t>
                    </m:r>
                  </m:oMath>
                </a14:m>
                <a:r>
                  <a:rPr lang="en-US" altLang="zh-TW" dirty="0" smtClean="0"/>
                  <a:t>almost surely </a:t>
                </a:r>
                <a:r>
                  <a:rPr lang="en-US" altLang="zh-TW" dirty="0"/>
                  <a:t>such that P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satisfies (7), then Z is called the </a:t>
                </a:r>
                <a:r>
                  <a:rPr lang="en-US" altLang="zh-TW" dirty="0" smtClean="0"/>
                  <a:t>Radon-</a:t>
                </a:r>
                <a:r>
                  <a:rPr lang="en-US" altLang="zh-TW" dirty="0" err="1" smtClean="0"/>
                  <a:t>Nikodym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derivative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/>
                  <a:t> with respect to P, and is denoted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𝑍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𝑑𝑃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Example 13 (change of measure for a normal random variable) check </a:t>
                </a:r>
                <a:r>
                  <a:rPr lang="en-US" altLang="zh-TW" dirty="0" smtClean="0"/>
                  <a:t>Example 1.6.6 </a:t>
                </a:r>
                <a:r>
                  <a:rPr lang="en-US" altLang="zh-TW" dirty="0"/>
                  <a:t>in the text.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1630" b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248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Theorem 8 (Radon-</a:t>
                </a:r>
                <a:r>
                  <a:rPr lang="en-US" altLang="zh-TW" dirty="0" err="1"/>
                  <a:t>Nikodym</a:t>
                </a:r>
                <a:r>
                  <a:rPr lang="en-US" altLang="zh-TW" dirty="0"/>
                  <a:t>) Let P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equivalent probability </a:t>
                </a:r>
                <a:r>
                  <a:rPr lang="en-US" altLang="zh-TW" dirty="0" smtClean="0"/>
                  <a:t>measures defined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zh-TW" dirty="0" smtClean="0"/>
                  <a:t>. </a:t>
                </a:r>
                <a:r>
                  <a:rPr lang="en-US" altLang="zh-TW" dirty="0"/>
                  <a:t>Then there exists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 smtClean="0">
                        <a:latin typeface="Cambria Math"/>
                      </a:rPr>
                      <m:t> &gt; </m:t>
                    </m:r>
                    <m:r>
                      <a:rPr lang="en-US" altLang="zh-TW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almost surely </a:t>
                </a:r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>
                        <a:latin typeface="Cambria Math"/>
                      </a:rPr>
                      <m:t>} = </m:t>
                    </m:r>
                    <m:r>
                      <a:rPr lang="en-US" altLang="zh-TW" i="1" dirty="0">
                        <a:latin typeface="Cambria Math"/>
                      </a:rPr>
                      <m:t>1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such </a:t>
                </a:r>
                <a:r>
                  <a:rPr lang="en-US" altLang="zh-TW" dirty="0" smtClean="0"/>
                  <a:t>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𝑓𝑜𝑟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𝑒𝑣𝑒𝑟𝑦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Remark: If the probability measures P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/>
                  <a:t> are equivalent 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𝑍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̃"/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𝑑𝑃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</a:t>
                </a:r>
                <a:r>
                  <a:rPr lang="en-US" altLang="zh-TW" dirty="0" smtClean="0"/>
                  <a:t>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𝑓𝑜𝑟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𝑒𝑣𝑒𝑟𝑦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44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Example 14 </a:t>
                </a:r>
                <a:r>
                  <a:rPr lang="en-US" altLang="zh-TW" dirty="0"/>
                  <a:t>Suppose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∼</m:t>
                    </m:r>
                    <m:r>
                      <a:rPr lang="zh-TW" altLang="en-US" i="1" dirty="0" smtClean="0">
                        <a:latin typeface="Cambria Math"/>
                      </a:rPr>
                      <m:t>𝒩</m:t>
                    </m:r>
                    <m:r>
                      <a:rPr lang="en-US" altLang="zh-TW" i="1" dirty="0" smtClean="0">
                        <a:latin typeface="Cambria Math"/>
                      </a:rPr>
                      <m:t>(0, 1) </m:t>
                    </m:r>
                  </m:oMath>
                </a14:m>
                <a:r>
                  <a:rPr lang="en-US" altLang="zh-TW" dirty="0"/>
                  <a:t>under P. 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  <m:r>
                      <a:rPr lang="en-US" altLang="zh-TW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 dirty="0">
                            <a:latin typeface="Cambria Math"/>
                          </a:rPr>
                          <m:t>𝜃</m:t>
                        </m:r>
                        <m:r>
                          <a:rPr lang="en-US" altLang="zh-TW" i="1" dirty="0">
                            <a:latin typeface="Cambria Math"/>
                          </a:rPr>
                          <m:t>𝑋</m:t>
                        </m:r>
                        <m:r>
                          <a:rPr lang="en-US" altLang="zh-TW" i="1" dirty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TW" dirty="0"/>
                  <a:t> be </a:t>
                </a:r>
                <a:r>
                  <a:rPr lang="en-US" altLang="zh-TW" dirty="0" smtClean="0"/>
                  <a:t>the Radon-</a:t>
                </a:r>
                <a:r>
                  <a:rPr lang="en-US" altLang="zh-TW" dirty="0" err="1" smtClean="0"/>
                  <a:t>Nikodym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derivative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/>
                  <a:t> w.r.t. P. That implies that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∼</m:t>
                    </m:r>
                    <m:r>
                      <a:rPr lang="zh-TW" altLang="en-US" i="1" dirty="0" smtClean="0">
                        <a:latin typeface="Cambria Math"/>
                      </a:rPr>
                      <m:t>𝒩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𝜃</m:t>
                    </m:r>
                    <m:r>
                      <a:rPr lang="en-US" altLang="zh-TW" i="1" dirty="0" smtClean="0">
                        <a:latin typeface="Cambria Math"/>
                      </a:rPr>
                      <m:t>, 1)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under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/>
                  <a:t>. Moreover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𝑑𝑃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zh-TW" alt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7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 be a collection of subsets (or called events) of a </a:t>
                </a:r>
                <a:r>
                  <a:rPr lang="en-US" altLang="zh-TW" dirty="0" smtClean="0"/>
                  <a:t>nonempty set </a:t>
                </a:r>
                <a:r>
                  <a:rPr lang="en-US" altLang="zh-TW" dirty="0"/>
                  <a:t>Ω. We say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 is a σ-algebra or a σ-field on Ω </a:t>
                </a:r>
                <a:r>
                  <a:rPr lang="en-US" altLang="zh-TW" dirty="0" smtClean="0"/>
                  <a:t>if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𝛺</m:t>
                    </m:r>
                    <m:r>
                      <a:rPr lang="en-US" altLang="zh-TW" i="1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(the set of all outcomes is an event</a:t>
                </a:r>
                <a:r>
                  <a:rPr lang="en-US" altLang="zh-TW" dirty="0" smtClean="0"/>
                  <a:t>)</a:t>
                </a:r>
              </a:p>
              <a:p>
                <a:pPr marL="514350" indent="-514350">
                  <a:buAutoNum type="arabicPeriod"/>
                </a:pPr>
                <a:r>
                  <a:rPr lang="en-US" altLang="zh-TW" dirty="0" smtClean="0"/>
                  <a:t>if</a:t>
                </a:r>
                <a:r>
                  <a:rPr lang="zh-TW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A</m:t>
                    </m:r>
                    <m:r>
                      <a:rPr lang="en-US" altLang="zh-TW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 smtClean="0"/>
                  <a:t>, then</a:t>
                </a:r>
                <a:r>
                  <a:rPr lang="zh-TW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𝛺</m:t>
                    </m:r>
                    <m:r>
                      <a:rPr lang="en-US" altLang="zh-TW" i="1">
                        <a:latin typeface="Cambria Math"/>
                      </a:rPr>
                      <m:t>/</m:t>
                    </m:r>
                    <m:r>
                      <a:rPr lang="en-US" altLang="zh-TW" i="1">
                        <a:latin typeface="Cambria Math"/>
                      </a:rPr>
                      <m:t>𝐴</m:t>
                    </m:r>
                    <m:r>
                      <a:rPr lang="en-US" altLang="zh-TW" i="1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 smtClean="0"/>
                  <a:t>.</a:t>
                </a:r>
                <a:r>
                  <a:rPr lang="zh-TW" altLang="zh-TW" dirty="0"/>
                  <a:t> 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the complement of an event is an event</a:t>
                </a:r>
                <a:r>
                  <a:rPr lang="en-US" altLang="zh-TW" dirty="0" smtClean="0"/>
                  <a:t>)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,⋯∈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zh-TW" altLang="zh-TW" dirty="0"/>
                  <a:t>，</a:t>
                </a:r>
                <a:r>
                  <a:rPr lang="en-US" altLang="zh-TW" dirty="0" smtClean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zh-TW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 smtClean="0"/>
                  <a:t>. (the union </a:t>
                </a:r>
                <a:r>
                  <a:rPr lang="en-US" altLang="zh-TW" dirty="0"/>
                  <a:t>of </a:t>
                </a:r>
                <a:r>
                  <a:rPr lang="en-US" altLang="zh-TW" dirty="0" smtClean="0"/>
                  <a:t>a sequence of events </a:t>
                </a:r>
                <a:r>
                  <a:rPr lang="en-US" altLang="zh-TW" dirty="0"/>
                  <a:t>is an event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Remark</a:t>
                </a:r>
                <a:r>
                  <a:rPr lang="en-US" altLang="zh-TW" dirty="0"/>
                  <a:t>: An element of a σ-field is called an event.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2695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0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 smtClean="0"/>
                  <a:t>Example 2 </a:t>
                </a:r>
                <a:r>
                  <a:rPr lang="en-US" altLang="zh-TW" dirty="0"/>
                  <a:t>Let C be a collection of subsets of Ω and </a:t>
                </a:r>
                <a:r>
                  <a:rPr lang="en-US" altLang="zh-TW" dirty="0" smtClean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ℱ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ℱ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𝑖𝑠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a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σ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field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such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that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C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 ⊂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F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is a σ-field, also known as the σ-field generated by C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Remark: It can be shown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is the smallest σ-field containing C.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8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TW" b="1" dirty="0"/>
                  <a:t>Definition 2 </a:t>
                </a:r>
                <a:r>
                  <a:rPr lang="en-US" altLang="zh-TW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/>
                      </a:rPr>
                      <m:t>Ω</m:t>
                    </m:r>
                    <m:r>
                      <a:rPr lang="en-US" altLang="zh-TW" i="1" dirty="0">
                        <a:latin typeface="Cambria Math"/>
                      </a:rPr>
                      <m:t> =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ℜ</m:t>
                    </m:r>
                  </m:oMath>
                </a14:m>
                <a:r>
                  <a:rPr lang="en-US" altLang="zh-TW" dirty="0"/>
                  <a:t> 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C is the collection of all open intervals, </a:t>
                </a:r>
                <a:r>
                  <a:rPr lang="en-US" altLang="zh-TW" dirty="0" smtClean="0"/>
                  <a:t>then </a:t>
                </a:r>
                <a:r>
                  <a:rPr lang="en-US" altLang="zh-TW" dirty="0"/>
                  <a:t>we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TW" dirty="0"/>
                  <a:t> the σ-field of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sets (or called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σ-algebra</a:t>
                </a:r>
                <a:r>
                  <a:rPr lang="en-US" altLang="zh-TW" dirty="0"/>
                  <a:t>) and denote </a:t>
                </a:r>
                <a:r>
                  <a:rPr lang="en-US" altLang="zh-TW" dirty="0" smtClean="0"/>
                  <a:t>it by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ℬ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Example 3 </a:t>
                </a:r>
                <a:r>
                  <a:rPr lang="en-US" altLang="zh-TW" dirty="0"/>
                  <a:t>Show the following sets belong to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ℬ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</m:oMath>
                </a14:m>
                <a:r>
                  <a:rPr lang="en-US" altLang="zh-TW" dirty="0"/>
                  <a:t> or are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sets</a:t>
                </a:r>
                <a:r>
                  <a:rPr lang="en-US" altLang="zh-TW" dirty="0" smtClean="0"/>
                  <a:t>. </a:t>
                </a:r>
                <a:r>
                  <a:rPr lang="en-US" altLang="zh-TW" dirty="0"/>
                  <a:t>(a) (a, b), (b) (a,+∞), (c) (−∞, a), (d) [a, b], (e) {a}, (f) any finite set</a:t>
                </a:r>
                <a:r>
                  <a:rPr lang="en-US" altLang="zh-TW" dirty="0" smtClean="0"/>
                  <a:t>. </a:t>
                </a:r>
                <a:r>
                  <a:rPr lang="en-US" altLang="zh-TW" dirty="0"/>
                  <a:t>(g) any countable set, (h) the set of natural numbers, (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) the set of </a:t>
                </a:r>
                <a:r>
                  <a:rPr lang="en-US" altLang="zh-TW" dirty="0" smtClean="0"/>
                  <a:t>rational numbers</a:t>
                </a:r>
                <a:r>
                  <a:rPr lang="en-US" altLang="zh-TW" dirty="0"/>
                  <a:t>, (j) the set of irrational numbers.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 r="-3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52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3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 be a σ-field of a non-empty set Ω. 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𝒫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 [0, 1</a:t>
                </a:r>
                <a:r>
                  <a:rPr lang="en-US" altLang="zh-TW" dirty="0" smtClean="0"/>
                  <a:t>]-</a:t>
                </a:r>
                <a:r>
                  <a:rPr lang="en-US" altLang="zh-TW" dirty="0"/>
                  <a:t>valued set function defined on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. (That is, for each set A ∈ F, P(A)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assigned a number in [0, 1]. Or sometimes we simply denote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𝒫</m:t>
                    </m:r>
                    <m:r>
                      <m:rPr>
                        <m:nor/>
                      </m:rPr>
                      <a:rPr lang="en-US" altLang="zh-TW" dirty="0" smtClean="0"/>
                      <m:t>: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altLang="zh-TW" dirty="0" smtClean="0"/>
                      <m:t>[0, 1]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 set function.) We say that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𝒫</m:t>
                    </m:r>
                  </m:oMath>
                </a14:m>
                <a:r>
                  <a:rPr lang="en-US" altLang="zh-TW" dirty="0"/>
                  <a:t> is a probability measure </a:t>
                </a:r>
                <a:r>
                  <a:rPr lang="en-US" altLang="zh-TW" dirty="0" smtClean="0"/>
                  <a:t>if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𝒫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dirty="0" smtClean="0"/>
                          <m:t>Ω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l-GR" altLang="zh-TW" dirty="0" smtClean="0"/>
                  <a:t>.</a:t>
                </a:r>
                <a:endParaRPr lang="en-US" altLang="zh-TW" dirty="0" smtClean="0"/>
              </a:p>
              <a:p>
                <a:pPr marL="514350" indent="-514350">
                  <a:buAutoNum type="arabicPeriod"/>
                </a:pPr>
                <a:r>
                  <a:rPr lang="en-US" altLang="zh-TW" dirty="0" smtClean="0"/>
                  <a:t>(countable </a:t>
                </a:r>
                <a:r>
                  <a:rPr lang="en-US" altLang="zh-TW" dirty="0" err="1" smtClean="0"/>
                  <a:t>additivity</a:t>
                </a:r>
                <a:r>
                  <a:rPr lang="en-US" altLang="zh-TW" dirty="0" smtClean="0"/>
                  <a:t>) for any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,…∈</m:t>
                    </m:r>
                    <m:r>
                      <a:rPr lang="en-US" altLang="zh-TW" i="1">
                        <a:latin typeface="Cambria Math"/>
                      </a:rPr>
                      <m:t>ℱ</m:t>
                    </m:r>
                  </m:oMath>
                </a14:m>
                <a:r>
                  <a:rPr lang="en-US" altLang="zh-TW" dirty="0" smtClean="0"/>
                  <a:t> of pairwise disjoint sets, i.e.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zh-TW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∅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altLang="zh-TW" dirty="0" smtClean="0"/>
                  <a:t> 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𝒫</m:t>
                      </m:r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 smtClean="0">
                              <a:latin typeface="Cambria Math"/>
                            </a:rPr>
                            <m:t>𝒫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called a probability space.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426" r="-1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9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Example 4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are probability measures </a:t>
                </a:r>
                <a:r>
                  <a:rPr lang="en-US" altLang="zh-TW" dirty="0" smtClean="0"/>
                  <a:t>on</a:t>
                </a:r>
                <a:r>
                  <a:rPr lang="zh-TW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𝛺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zh-TW" dirty="0" smtClean="0"/>
                  <a:t>. Assume </a:t>
                </a:r>
                <a:r>
                  <a:rPr lang="en-US" altLang="zh-TW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are non-negative numbers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dirty="0"/>
                  <a:t>,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is </a:t>
                </a:r>
                <a:r>
                  <a:rPr lang="en-US" altLang="zh-TW" dirty="0"/>
                  <a:t>a probability measure.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Remark</a:t>
                </a:r>
                <a:r>
                  <a:rPr lang="en-US" altLang="zh-TW" dirty="0"/>
                  <a:t>: This result can be generalized </a:t>
                </a:r>
                <a:r>
                  <a:rPr lang="en-US" altLang="zh-TW" dirty="0" smtClean="0"/>
                  <a:t>to the </a:t>
                </a:r>
                <a:r>
                  <a:rPr lang="en-US" altLang="zh-TW" dirty="0" err="1"/>
                  <a:t>countably</a:t>
                </a:r>
                <a:r>
                  <a:rPr lang="en-US" altLang="zh-TW" dirty="0"/>
                  <a:t> additive case.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36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Example 5 Given an element ω ∈ Ω, we define a Dirac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:</m:t>
                    </m:r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by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zh-TW" altLang="en-US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Show </a:t>
                </a:r>
                <a:r>
                  <a:rPr lang="en-US" altLang="zh-TW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altLang="zh-TW" dirty="0"/>
                  <a:t> is a probability measure.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altLang="zh-TW" dirty="0"/>
                  <a:t> is also called the Dirac </a:t>
                </a:r>
                <a:r>
                  <a:rPr lang="en-US" altLang="zh-TW" dirty="0" smtClean="0"/>
                  <a:t>measure concentrated </a:t>
                </a:r>
                <a:r>
                  <a:rPr lang="en-US" altLang="zh-TW" dirty="0"/>
                  <a:t>at </a:t>
                </a:r>
                <a:r>
                  <a:rPr lang="el-GR" altLang="zh-TW" dirty="0"/>
                  <a:t>ω.)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22" r="-2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1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4290</Words>
  <Application>Microsoft Office PowerPoint</Application>
  <PresentationFormat>如螢幕大小 (4:3)</PresentationFormat>
  <Paragraphs>171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Review of Elementary Probability Theory</vt:lpstr>
      <vt:lpstr>1. Probability Space</vt:lpstr>
      <vt:lpstr>Example 1</vt:lpstr>
      <vt:lpstr>Definition 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  Random Variables and Distributions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  Expectations</vt:lpstr>
      <vt:lpstr>PowerPoint 簡報</vt:lpstr>
      <vt:lpstr>PowerPoint 簡報</vt:lpstr>
      <vt:lpstr>PowerPoint 簡報</vt:lpstr>
      <vt:lpstr>4.   Convergence of Integrals</vt:lpstr>
      <vt:lpstr>PowerPoint 簡報</vt:lpstr>
      <vt:lpstr>PowerPoint 簡報</vt:lpstr>
      <vt:lpstr>PowerPoint 簡報</vt:lpstr>
      <vt:lpstr>5    Computation of Expectations</vt:lpstr>
      <vt:lpstr>PowerPoint 簡報</vt:lpstr>
      <vt:lpstr>PowerPoint 簡報</vt:lpstr>
      <vt:lpstr>PowerPoint 簡報</vt:lpstr>
      <vt:lpstr>6    Change of Measure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Elementary Probability Theory</dc:title>
  <dc:creator>阿良</dc:creator>
  <cp:lastModifiedBy>阿良</cp:lastModifiedBy>
  <cp:revision>22</cp:revision>
  <dcterms:created xsi:type="dcterms:W3CDTF">2012-04-15T10:42:28Z</dcterms:created>
  <dcterms:modified xsi:type="dcterms:W3CDTF">2012-04-15T14:26:19Z</dcterms:modified>
</cp:coreProperties>
</file>