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5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45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95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0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5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97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91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21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8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2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B2A0-C4B1-4927-B3A1-B23BA52432B2}" type="datetimeFigureOut">
              <a:rPr lang="zh-TW" altLang="en-US" smtClean="0"/>
              <a:t>2012/4/13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9FFC-BBA6-4010-A1C8-FAB1DC9533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64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Information and Conditioning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Chuan</a:t>
            </a:r>
            <a:r>
              <a:rPr lang="en-US" altLang="zh-TW" dirty="0"/>
              <a:t>-Hsiang Han</a:t>
            </a:r>
          </a:p>
          <a:p>
            <a:r>
              <a:rPr lang="en-US" altLang="zh-TW" dirty="0"/>
              <a:t>Oct. 28, 2009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05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Generate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from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:r>
                  <a:rPr lang="en-US" altLang="zh-TW" dirty="0" smtClean="0"/>
                  <a:t>(2)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be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:r>
                  <a:rPr lang="en-US" altLang="zh-TW" dirty="0" smtClean="0"/>
                  <a:t>defined </a:t>
                </a:r>
                <a:r>
                  <a:rPr lang="en-US" altLang="zh-TW" dirty="0"/>
                  <a:t>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Let G be another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altLang="zh-TW" dirty="0"/>
                  <a:t>. If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zh-TW" altLang="en-US" i="1" smtClean="0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we say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is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-measurable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X is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-measurable </a:t>
                </a:r>
                <a:r>
                  <a:rPr lang="en-US" altLang="zh-TW" dirty="0" err="1" smtClean="0"/>
                  <a:t>iff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the information in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 is sufficient </a:t>
                </a:r>
                <a:r>
                  <a:rPr lang="en-US" altLang="zh-TW" dirty="0"/>
                  <a:t>to determine the value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Any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-measurable function of a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measurable </a:t>
                </a:r>
                <a:r>
                  <a:rPr lang="en-US" altLang="zh-TW" dirty="0" err="1" smtClean="0"/>
                  <a:t>r.v</a:t>
                </a:r>
                <a:r>
                  <a:rPr lang="en-US" altLang="zh-TW" dirty="0"/>
                  <a:t>. is still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-measurable. (If X and Y are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-measurable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/>
                  <a:t> is a measurable </a:t>
                </a:r>
                <a:r>
                  <a:rPr lang="en-US" altLang="zh-TW" dirty="0" smtClean="0"/>
                  <a:t>function</a:t>
                </a:r>
                <a:r>
                  <a:rPr lang="en-US" altLang="zh-TW" dirty="0"/>
                  <a:t>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/>
                  <a:t> is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-measurable.)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2695" r="-1333" b="-3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05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Stochastic </a:t>
            </a:r>
            <a:r>
              <a:rPr lang="en-US" altLang="zh-TW" dirty="0" smtClean="0"/>
              <a:t>Processes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</a:t>
                </a:r>
                <a:endParaRPr lang="en-US" altLang="zh-TW" b="1" dirty="0"/>
              </a:p>
              <a:p>
                <a:pPr marL="0" indent="0">
                  <a:buNone/>
                </a:pPr>
                <a:r>
                  <a:rPr lang="en-US" altLang="zh-TW" dirty="0"/>
                  <a:t>(1) Given a measurable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the collection </a:t>
                </a:r>
                <a:r>
                  <a:rPr lang="en-US" altLang="zh-TW" dirty="0"/>
                  <a:t>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index </a:t>
                </a:r>
                <a:r>
                  <a:rPr lang="en-US" altLang="zh-TW" dirty="0" smtClean="0"/>
                  <a:t>by time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called a </a:t>
                </a:r>
                <a:r>
                  <a:rPr lang="en-US" altLang="zh-TW" dirty="0" smtClean="0"/>
                  <a:t>stochastic </a:t>
                </a:r>
                <a:r>
                  <a:rPr lang="en-US" altLang="zh-TW" dirty="0"/>
                  <a:t>process.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(2) Given additional </a:t>
                </a:r>
                <a:r>
                  <a:rPr lang="en-US" altLang="zh-TW" dirty="0" smtClean="0"/>
                  <a:t>filtration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if </a:t>
                </a:r>
                <a:r>
                  <a:rPr lang="en-US" altLang="zh-TW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-measurable, then we say </a:t>
                </a:r>
                <a:r>
                  <a:rPr lang="en-US" altLang="zh-TW" dirty="0" smtClean="0"/>
                  <a:t>that the </a:t>
                </a:r>
                <a:r>
                  <a:rPr lang="en-US" altLang="zh-TW" dirty="0"/>
                  <a:t>stochastic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adapted </a:t>
                </a:r>
                <a:r>
                  <a:rPr lang="en-US" altLang="zh-TW" dirty="0" smtClean="0"/>
                  <a:t>to the filtration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66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Financial </a:t>
            </a:r>
            <a:r>
              <a:rPr lang="en-US" altLang="zh-TW" dirty="0" smtClean="0"/>
              <a:t>applications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A portfolio position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/>
                  <a:t> taken 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must </a:t>
                </a:r>
                <a:r>
                  <a:rPr lang="en-US" altLang="zh-TW" dirty="0"/>
                  <a:t>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measurable. That is,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must depend </a:t>
                </a:r>
                <a:r>
                  <a:rPr lang="en-US" altLang="zh-TW" dirty="0"/>
                  <a:t>only on information available to </a:t>
                </a:r>
                <a:r>
                  <a:rPr lang="en-US" altLang="zh-TW" dirty="0" smtClean="0"/>
                  <a:t>the investor </a:t>
                </a:r>
                <a:r>
                  <a:rPr lang="en-US" altLang="zh-TW" dirty="0"/>
                  <a:t>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r>
                  <a:rPr lang="en-US" altLang="zh-TW" dirty="0"/>
                  <a:t> An asset price 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/>
                  <a:t> must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measurable</a:t>
                </a:r>
                <a:r>
                  <a:rPr lang="en-US" altLang="zh-TW" dirty="0"/>
                  <a:t>. That is, the asset is priced </a:t>
                </a:r>
                <a:r>
                  <a:rPr lang="en-US" altLang="zh-TW" dirty="0" smtClean="0"/>
                  <a:t>based on </a:t>
                </a:r>
                <a:r>
                  <a:rPr lang="en-US" altLang="zh-TW" dirty="0"/>
                  <a:t>the information available to the trader </a:t>
                </a:r>
                <a:r>
                  <a:rPr lang="en-US" altLang="zh-TW" dirty="0" smtClean="0"/>
                  <a:t>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r>
                  <a:rPr lang="en-US" altLang="zh-TW" dirty="0"/>
                  <a:t> Asset prices, hedging positions, and </a:t>
                </a:r>
                <a:r>
                  <a:rPr lang="en-US" altLang="zh-TW" dirty="0" smtClean="0"/>
                  <a:t>wealth processes </a:t>
                </a:r>
                <a:r>
                  <a:rPr lang="en-US" altLang="zh-TW" dirty="0"/>
                  <a:t>will be adapted to a </a:t>
                </a:r>
                <a:r>
                  <a:rPr lang="en-US" altLang="zh-TW" dirty="0" smtClean="0"/>
                  <a:t>filtration which contains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flow </a:t>
                </a:r>
                <a:r>
                  <a:rPr lang="en-US" altLang="zh-TW" dirty="0"/>
                  <a:t>of public information.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741" b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44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Independence (1)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When the value of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can be </a:t>
                </a:r>
                <a:r>
                  <a:rPr lang="en-US" altLang="zh-TW" dirty="0" smtClean="0"/>
                  <a:t>determined </a:t>
                </a:r>
                <a:r>
                  <a:rPr lang="en-US" altLang="zh-TW" dirty="0"/>
                  <a:t>by the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, we say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-measurable</a:t>
                </a:r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When the value of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not </a:t>
                </a:r>
                <a:r>
                  <a:rPr lang="en-US" altLang="zh-TW" dirty="0" smtClean="0"/>
                  <a:t>affected by </a:t>
                </a:r>
                <a:r>
                  <a:rPr lang="en-US" altLang="zh-TW" dirty="0"/>
                  <a:t>the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, we say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independent of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 i="0" smtClean="0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/>
                  <a:t>be a probability space. </a:t>
                </a:r>
                <a:r>
                  <a:rPr lang="en-US" altLang="zh-TW" dirty="0" smtClean="0"/>
                  <a:t>Two measurable </a:t>
                </a:r>
                <a:r>
                  <a:rPr lang="en-US" altLang="zh-TW" dirty="0"/>
                  <a:t>sets A and B are independent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0" smtClean="0">
                          <a:latin typeface="Cambria Math"/>
                          <a:ea typeface="Cambria Math"/>
                        </a:rPr>
                        <m:t>𝐏</m:t>
                      </m:r>
                      <m:d>
                        <m:dPr>
                          <m:ctrlPr>
                            <a:rPr lang="en-US" altLang="zh-TW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1" i="0" smtClean="0">
                          <a:latin typeface="Cambria Math"/>
                          <a:ea typeface="Cambria Math"/>
                        </a:rPr>
                        <m:t>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b="1" i="0" smtClean="0">
                          <a:latin typeface="Cambria Math"/>
                          <a:ea typeface="Cambria Math"/>
                        </a:rPr>
                        <m:t>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92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Independence (2)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</a:t>
                </a:r>
                <a:r>
                  <a:rPr lang="en-US" altLang="zh-TW" dirty="0" smtClean="0"/>
                  <a:t>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/>
                  <a:t> be a probability space.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(1) Let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-algebras. Two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 smtClean="0"/>
                  <a:t>-algebras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independent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>
                          <a:latin typeface="Cambria Math"/>
                          <a:ea typeface="Cambria Math"/>
                        </a:rPr>
                        <m:t>𝐏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1">
                          <a:latin typeface="Cambria Math"/>
                          <a:ea typeface="Cambria Math"/>
                        </a:rPr>
                        <m:t>𝐏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b="1">
                          <a:latin typeface="Cambria Math"/>
                          <a:ea typeface="Cambria Math"/>
                        </a:rPr>
                        <m:t>𝐏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𝑎𝑙𝑙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𝒢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ℋ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 smtClean="0"/>
                  <a:t>(</a:t>
                </a:r>
                <a:r>
                  <a:rPr lang="en-US" altLang="zh-TW" dirty="0"/>
                  <a:t>2) 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two random </a:t>
                </a:r>
                <a:r>
                  <a:rPr lang="en-US" altLang="zh-TW" dirty="0" smtClean="0"/>
                  <a:t>variables.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independent if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 smtClean="0"/>
                  <a:t> are </a:t>
                </a:r>
                <a:r>
                  <a:rPr lang="en-US" altLang="zh-TW" dirty="0"/>
                  <a:t>independent.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EX: check example 2.2.2 in the text.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Generalization to the multi-independence </a:t>
                </a:r>
                <a:r>
                  <a:rPr lang="en-US" altLang="zh-TW" dirty="0" smtClean="0"/>
                  <a:t>can be </a:t>
                </a:r>
                <a:r>
                  <a:rPr lang="en-US" altLang="zh-TW" dirty="0"/>
                  <a:t>found in the </a:t>
                </a:r>
                <a:r>
                  <a:rPr lang="en-US" altLang="zh-TW" b="1" dirty="0" smtClean="0"/>
                  <a:t>Definition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2.2.3 in the text.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8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Independence (3)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 smtClean="0"/>
                  <a:t>Theorem 2.2.5. </a:t>
                </a: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/>
                  <a:t> be </a:t>
                </a:r>
                <a:r>
                  <a:rPr lang="en-US" altLang="zh-TW" dirty="0" smtClean="0"/>
                  <a:t>independent </a:t>
                </a:r>
                <a:r>
                  <a:rPr lang="en-US" altLang="zh-TW" dirty="0"/>
                  <a:t>random variables, and let </a:t>
                </a:r>
                <a:r>
                  <a:rPr lang="en-US" altLang="zh-TW" i="1" dirty="0"/>
                  <a:t>f</a:t>
                </a:r>
                <a:r>
                  <a:rPr lang="en-US" altLang="zh-TW" dirty="0"/>
                  <a:t> and </a:t>
                </a:r>
                <a:r>
                  <a:rPr lang="en-US" altLang="zh-TW" i="1" dirty="0" smtClean="0"/>
                  <a:t>g</a:t>
                </a:r>
                <a:r>
                  <a:rPr lang="en-US" altLang="zh-TW" dirty="0" smtClean="0"/>
                  <a:t> be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-measurable functions 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ℜ</m:t>
                    </m:r>
                  </m:oMath>
                </a14:m>
                <a:r>
                  <a:rPr lang="en-US" altLang="zh-TW" dirty="0"/>
                  <a:t>. </a:t>
                </a:r>
                <a:r>
                  <a:rPr lang="en-US" altLang="zh-TW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/>
                  <a:t> are independent random </a:t>
                </a:r>
                <a:r>
                  <a:rPr lang="en-US" altLang="zh-TW" dirty="0" smtClean="0"/>
                  <a:t>variables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94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Joint Distribution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Definition </a:t>
                </a:r>
                <a:r>
                  <a:rPr lang="en-US" altLang="zh-TW" b="1" dirty="0"/>
                  <a:t>2.2.6 </a:t>
                </a:r>
                <a:r>
                  <a:rPr lang="en-US" altLang="zh-TW" dirty="0"/>
                  <a:t>The joint distribution </a:t>
                </a:r>
                <a:r>
                  <a:rPr lang="en-US" altLang="zh-TW" dirty="0" smtClean="0"/>
                  <a:t>measure </a:t>
                </a:r>
                <a:r>
                  <a:rPr lang="en-US" altLang="zh-TW" dirty="0"/>
                  <a:t>of a pair of random variables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 smtClean="0"/>
                  <a:t>is given </a:t>
                </a:r>
                <a:r>
                  <a:rPr lang="en-US" altLang="zh-TW" dirty="0"/>
                  <a:t>by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TW" dirty="0"/>
                  <a:t> for all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 sets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⊂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The </a:t>
                </a:r>
                <a:r>
                  <a:rPr lang="en-US" altLang="zh-TW" dirty="0"/>
                  <a:t>joint cumulative d. f.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s-E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∞,</m:t>
                              </m:r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endChr m:val="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∞,</m:t>
                              </m:r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 joint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satisfies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s-E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𝑑𝑥𝑑𝑦</m:t>
                      </m:r>
                      <m:r>
                        <a:rPr lang="en-US" altLang="zh-TW" b="0" i="1" smtClean="0">
                          <a:latin typeface="Cambria Math"/>
                        </a:rPr>
                        <m:t> ∀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ℜ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ℜ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Marginal Distribution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 marginal distribution measures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respectively</a:t>
                </a:r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 marginal </a:t>
                </a:r>
                <a:r>
                  <a:rPr lang="en-US" altLang="zh-TW" dirty="0" err="1"/>
                  <a:t>c.d.f.s</a:t>
                </a:r>
                <a:r>
                  <a:rPr lang="en-US" altLang="zh-TW" dirty="0"/>
                  <a:t>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∞,</m:t>
                            </m:r>
                            <m:d>
                              <m:dPr>
                                <m:begChr m:val=""/>
                                <m:endChr m:val="]"/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altLang="zh-TW" dirty="0" smtClean="0"/>
                  <a:t>The </a:t>
                </a:r>
                <a:r>
                  <a:rPr lang="en-US" altLang="zh-TW" dirty="0"/>
                  <a:t>marginal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𝑑𝑦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that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altLang="zh-TW" dirty="0"/>
                  <a:t> or, equivalently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Jointly Normal Random Variables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Skip </a:t>
                </a:r>
                <a:r>
                  <a:rPr lang="en-US" altLang="zh-TW" b="1" dirty="0" smtClean="0"/>
                  <a:t>Theorem2.2.7.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 joint density of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 smtClean="0">
                            <a:latin typeface="Cambria Math"/>
                          </a:rPr>
                          <m:t>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2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6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𝑑𝑒𝑡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zh-TW" sz="2600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altLang="zh-TW" sz="2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altLang="zh-TW" sz="2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l-GR" altLang="zh-TW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6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</m:d>
                          <m:sSup>
                            <m:sSupPr>
                              <m:ctrlPr>
                                <a:rPr lang="el-GR" altLang="zh-TW" sz="2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600" b="0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zh-TW" sz="2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l-GR" altLang="zh-TW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altLang="zh-TW" sz="26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l-GR" altLang="zh-TW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6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600" dirty="0"/>
              </a:p>
              <a:p>
                <a:pPr marL="0" indent="0">
                  <a:buNone/>
                </a:pP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denotes the mean vector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dirty="0" smtClean="0"/>
                  <a:t> denotes </a:t>
                </a:r>
                <a:r>
                  <a:rPr lang="en-US" altLang="zh-TW" dirty="0"/>
                  <a:t>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(symmetric and positive </a:t>
                </a:r>
                <a:r>
                  <a:rPr lang="en-US" altLang="zh-TW" dirty="0" smtClean="0"/>
                  <a:t>definite matrix</a:t>
                </a:r>
                <a:r>
                  <a:rPr lang="en-US" altLang="zh-TW" dirty="0"/>
                  <a:t>).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70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Conditioning (1)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jointly possess a density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their </a:t>
                </a:r>
                <a:r>
                  <a:rPr lang="en-US" altLang="zh-TW" dirty="0" err="1"/>
                  <a:t>marginals</a:t>
                </a:r>
                <a:r>
                  <a:rPr lang="en-US" altLang="zh-TW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respectively</a:t>
                </a:r>
                <a:r>
                  <a:rPr lang="en-US" altLang="zh-TW" dirty="0"/>
                  <a:t>. The conditional distribution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given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defined </a:t>
                </a:r>
                <a:r>
                  <a:rPr lang="en-US" altLang="zh-TW" dirty="0"/>
                  <a:t>by the </a:t>
                </a:r>
                <a:r>
                  <a:rPr lang="en-US" altLang="zh-TW" dirty="0" smtClean="0"/>
                  <a:t>density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at </a:t>
                </a:r>
                <a:r>
                  <a:rPr lang="en-US" altLang="zh-TW" dirty="0"/>
                  <a:t>any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&gt;0.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EX: check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is a probability density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given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2815" b="-14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37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three period coin-toss 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𝐻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 smtClean="0"/>
                  <a:t> (</a:t>
                </a:r>
                <a:r>
                  <a:rPr lang="en-US" altLang="zh-TW" dirty="0"/>
                  <a:t>a coin toss outcome).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 outcome of a coin tossed three times </a:t>
                </a:r>
                <a:r>
                  <a:rPr lang="en-US" altLang="zh-TW" dirty="0" smtClean="0"/>
                  <a:t>is denoted </a:t>
                </a:r>
                <a:r>
                  <a:rPr lang="en-US" altLang="zh-TW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𝑎𝑙𝑙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𝑠𝑢𝑏𝑠𝑒𝑡𝑠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altLang="zh-TW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is a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algebra.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is </a:t>
                </a:r>
                <a:r>
                  <a:rPr lang="en-US" altLang="zh-TW" dirty="0"/>
                  <a:t>a measurable space.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2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Conditioning (2)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If the expectation of this cond. dist. exists</a:t>
                </a:r>
                <a:r>
                  <a:rPr lang="en-US" altLang="zh-TW" dirty="0"/>
                  <a:t>, we </a:t>
                </a:r>
                <a:r>
                  <a:rPr lang="en-US" altLang="zh-TW" dirty="0" smtClean="0"/>
                  <a:t>define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the conditional </a:t>
                </a:r>
                <a:r>
                  <a:rPr lang="en-US" altLang="zh-TW" dirty="0"/>
                  <a:t>expectation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given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Note: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/>
                  <a:t> is a function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 smtClean="0"/>
                  <a:t>, say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dirty="0"/>
                  <a:t>. Intuitively, by replacing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we define </a:t>
                </a:r>
                <a:r>
                  <a:rPr lang="en-US" altLang="zh-TW" dirty="0"/>
                  <a:t>a new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/>
                  <a:t>, which is called </a:t>
                </a:r>
                <a:r>
                  <a:rPr lang="en-US" altLang="zh-TW" dirty="0" smtClean="0"/>
                  <a:t>the conditional </a:t>
                </a:r>
                <a:r>
                  <a:rPr lang="en-US" altLang="zh-TW" dirty="0"/>
                  <a:t>expectation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given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TW" dirty="0"/>
                  <a:t> 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57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Conditioning (3) - General Case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/>
                  <a:t>-measurable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zh-TW" dirty="0"/>
                  <a:t> satisfy</a:t>
                </a:r>
                <a:endParaRPr lang="en-US" altLang="zh-TW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</m:nary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e>
                    </m:nary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i="1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for </a:t>
                </a:r>
                <a:r>
                  <a:rPr lang="en-US" altLang="zh-TW" dirty="0"/>
                  <a:t>any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altLang="zh-TW" i="1">
                        <a:latin typeface="Cambria Math"/>
                      </a:rPr>
                      <m:t>𝐴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We call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conditional expectation </a:t>
                </a:r>
                <a:r>
                  <a:rPr lang="en-US" altLang="zh-TW" dirty="0"/>
                  <a:t>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given the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 smtClean="0"/>
                  <a:t>-field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 smtClean="0"/>
                  <a:t> and is </a:t>
                </a:r>
                <a:r>
                  <a:rPr lang="en-US" altLang="zh-TW" dirty="0"/>
                  <a:t>denoted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𝑍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Replacing the generated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-field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dirty="0"/>
                  <a:t> by </a:t>
                </a:r>
                <a:r>
                  <a:rPr lang="en-US" altLang="zh-TW" dirty="0" smtClean="0"/>
                  <a:t>an arbitrary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-field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one can generalize </a:t>
                </a:r>
                <a:r>
                  <a:rPr lang="en-US" altLang="zh-TW" dirty="0" smtClean="0"/>
                  <a:t>the definition </a:t>
                </a:r>
                <a:r>
                  <a:rPr lang="en-US" altLang="zh-TW" dirty="0"/>
                  <a:t>to the conditional expectation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given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22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 Coin Tosses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pt-BR" altLang="zh-TW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altLang="zh-TW" dirty="0" smtClean="0"/>
                  <a:t>,</a:t>
                </a:r>
                <a:r>
                  <a:rPr lang="pt-BR" altLang="zh-TW" dirty="0"/>
                  <a:t> for any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1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pt-BR" altLang="zh-TW" dirty="0" smtClean="0"/>
                  <a:t>,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be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Then the </a:t>
                </a:r>
                <a:r>
                  <a:rPr lang="en-US" altLang="zh-TW" dirty="0" smtClean="0"/>
                  <a:t>conditional expectation </a:t>
                </a:r>
                <a:r>
                  <a:rPr lang="en-US" altLang="zh-TW" dirty="0"/>
                  <a:t>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under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altLang="zh-TW" dirty="0"/>
                  <a:t>, based on the </a:t>
                </a:r>
                <a:r>
                  <a:rPr lang="en-US" altLang="zh-TW" dirty="0" smtClean="0"/>
                  <a:t>information </a:t>
                </a:r>
                <a:r>
                  <a:rPr lang="en-US" altLang="zh-TW" dirty="0"/>
                  <a:t>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#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#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dirty="0"/>
                  <a:t> 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altLang="zh-TW" dirty="0"/>
                  <a:t>, we </a:t>
                </a:r>
                <a:r>
                  <a:rPr lang="en-US" altLang="zh-TW" dirty="0" smtClean="0"/>
                  <a:t>define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#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#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/>
                            <a:ea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/>
                            <a:ea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5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Revisit 3 Period Binomial Model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we </a:t>
                </a:r>
                <a:r>
                  <a:rPr lang="en-US" altLang="zh-TW" dirty="0" smtClean="0"/>
                  <a:t>obtain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𝐻𝐻𝐻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𝐻𝐻𝑇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𝐻𝑇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𝑇𝑇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𝑇𝑇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Recall </a:t>
                </a:r>
                <a:r>
                  <a:rPr lang="en-US" altLang="zh-TW" dirty="0"/>
                  <a:t>atoms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𝐻𝐻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𝐻𝐻𝐻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𝐻𝐻𝑇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𝐻𝑇𝑇</m:t>
                        </m:r>
                      </m:e>
                    </m:d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𝐻𝐻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𝐻𝑇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/>
                  <a:t>; so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𝐻𝐻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𝑇𝑇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b="-2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05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𝐻𝐻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𝐻𝐻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𝐻𝑇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zh-TW" alt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𝑇𝐻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zh-TW" alt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𝑇𝑇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𝑇𝑇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zh-TW" alt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We observe a partial averaging property</a:t>
                </a:r>
                <a:r>
                  <a:rPr lang="en-US" altLang="zh-TW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𝑑𝑃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/>
                      </a:rPr>
                      <m:t>𝑑𝑃</m:t>
                    </m:r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Note </a:t>
                </a:r>
                <a:r>
                  <a:rPr lang="en-US" altLang="zh-TW" dirty="0"/>
                  <a:t>in </a:t>
                </a:r>
                <a:r>
                  <a:rPr lang="en-US" altLang="zh-TW" dirty="0" smtClean="0"/>
                  <a:t>fact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TW" i="1">
                        <a:latin typeface="Cambria Math"/>
                      </a:rPr>
                      <m:t>𝑑𝑃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/>
                      </a:rPr>
                      <m:t>𝑑𝑃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060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Expectation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Def</a:t>
                </a:r>
                <a:r>
                  <a:rPr lang="en-US" altLang="zh-TW" b="1" dirty="0"/>
                  <a:t> 2.3.1: </a:t>
                </a: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 smtClean="0"/>
                  <a:t>probability space</a:t>
                </a:r>
                <a:r>
                  <a:rPr lang="en-US" altLang="zh-TW" dirty="0"/>
                  <a:t>, let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and 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be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that is either nonnegative </a:t>
                </a:r>
                <a:r>
                  <a:rPr lang="en-US" altLang="zh-TW" dirty="0" smtClean="0"/>
                  <a:t>or </a:t>
                </a:r>
                <a:r>
                  <a:rPr lang="en-US" altLang="zh-TW" dirty="0" err="1" smtClean="0"/>
                  <a:t>integrable</a:t>
                </a:r>
                <a:r>
                  <a:rPr lang="en-US" altLang="zh-TW" dirty="0"/>
                  <a:t>. The conditional expectation of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given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, denoted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is any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:r>
                  <a:rPr lang="en-US" altLang="zh-TW" dirty="0" smtClean="0"/>
                  <a:t>that satisfies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(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) (Measurability)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is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-measurable.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(ii) (Partial Averaging) for each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A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𝒢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𝑑𝑃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</a:rPr>
                        <m:t>𝑑𝑃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zh-TW" alt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then we write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𝑊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1704" b="-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8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Remarks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(1)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is unique almost surely.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(2)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exists based on </a:t>
                </a:r>
                <a:r>
                  <a:rPr lang="en-US" altLang="zh-TW" dirty="0" smtClean="0"/>
                  <a:t>the Radon-</a:t>
                </a:r>
                <a:r>
                  <a:rPr lang="en-US" altLang="zh-TW" dirty="0" err="1" smtClean="0"/>
                  <a:t>Nikodym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theorem.(check Appendix </a:t>
                </a:r>
                <a:r>
                  <a:rPr lang="en-US" altLang="zh-TW" dirty="0" smtClean="0"/>
                  <a:t>B in </a:t>
                </a:r>
                <a:r>
                  <a:rPr lang="en-US" altLang="zh-TW" dirty="0"/>
                  <a:t>the text.)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(3) the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is an estimate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based </a:t>
                </a:r>
                <a:r>
                  <a:rPr lang="en-US" altLang="zh-TW" dirty="0"/>
                  <a:t>on the information in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. (Check: </a:t>
                </a:r>
                <a:r>
                  <a:rPr lang="en-US" altLang="zh-TW" dirty="0" smtClean="0"/>
                  <a:t>Exercise </a:t>
                </a:r>
                <a:r>
                  <a:rPr lang="en-US" altLang="zh-TW" dirty="0"/>
                  <a:t>2.7 p.79 in the text.)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543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Properties of Conditional Expectation (1)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Theorem 2.3.2: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 smtClean="0"/>
                  <a:t>probability </a:t>
                </a:r>
                <a:r>
                  <a:rPr lang="en-US" altLang="zh-TW" dirty="0"/>
                  <a:t>space and let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(</a:t>
                </a:r>
                <a:r>
                  <a:rPr lang="en-US" altLang="zh-TW" dirty="0"/>
                  <a:t>1)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zh-TW" altLang="en-US" i="1">
                        <a:latin typeface="Cambria Math"/>
                      </a:rPr>
                      <m:t>𝛼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(2)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is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-measurable,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𝑋𝐸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(3)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r>
                  <a:rPr lang="en-US" altLang="zh-TW" dirty="0"/>
                  <a:t> is a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 smtClean="0"/>
                  <a:t>-</a:t>
                </a:r>
                <a:r>
                  <a:rPr lang="en-US" altLang="zh-TW" dirty="0"/>
                  <a:t>algebra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𝒢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8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Properties of Conditional Expectation (2)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(4)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is independent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(5) If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is a convex function,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𝒢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91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/>
              <a:t>Computing Conditional expectations by</a:t>
            </a:r>
            <a:br>
              <a:rPr lang="en-US" altLang="zh-TW" sz="3600" dirty="0"/>
            </a:br>
            <a:r>
              <a:rPr lang="en-US" altLang="zh-TW" sz="3600" dirty="0"/>
              <a:t>independence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Lemma 2.3.4 </a:t>
                </a: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 smtClean="0"/>
                  <a:t>probability </a:t>
                </a:r>
                <a:r>
                  <a:rPr lang="en-US" altLang="zh-TW" dirty="0"/>
                  <a:t>space and let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Suppose the </a:t>
                </a:r>
                <a:r>
                  <a:rPr lang="en-US" altLang="zh-TW" dirty="0" err="1"/>
                  <a:t>r.v.s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 smtClean="0"/>
                  <a:t>-measurable and </a:t>
                </a:r>
                <a:r>
                  <a:rPr lang="en-US" altLang="zh-TW" dirty="0"/>
                  <a:t>the </a:t>
                </a:r>
                <a:r>
                  <a:rPr lang="en-US" altLang="zh-TW" dirty="0" err="1"/>
                  <a:t>r.v.s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are independent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𝒢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Let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,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⋯,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𝒢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889" b="-3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34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three period example: at period one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When the first </a:t>
                </a:r>
                <a:r>
                  <a:rPr lang="en-US" altLang="zh-TW" dirty="0"/>
                  <a:t>coin toss is realized, the sets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𝐻𝐻𝐻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𝐻𝐻𝑇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𝐻𝑇𝐻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𝐻𝑇𝑇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𝑇𝐻𝐻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𝑇𝐻𝑇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𝑇𝑇𝐻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𝑇𝑇𝑇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are </a:t>
                </a:r>
                <a:r>
                  <a:rPr lang="en-US" altLang="zh-TW" dirty="0"/>
                  <a:t>resolved. Namely given the </a:t>
                </a:r>
                <a:r>
                  <a:rPr lang="en-US" altLang="zh-TW" dirty="0" smtClean="0"/>
                  <a:t>information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for each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𝜔</m:t>
                    </m:r>
                    <m:r>
                      <a:rPr lang="zh-TW" altLang="en-US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either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zh-TW" alt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or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zh-TW" alt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/>
                  <a:t> generate the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algebra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∅,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 which contains the </a:t>
                </a:r>
                <a:r>
                  <a:rPr lang="en-US" altLang="zh-TW" dirty="0" smtClean="0"/>
                  <a:t>information </a:t>
                </a:r>
                <a:r>
                  <a:rPr lang="en-US" altLang="zh-TW" dirty="0"/>
                  <a:t>learned from the </a:t>
                </a:r>
                <a:r>
                  <a:rPr lang="en-US" altLang="zh-TW" dirty="0" smtClean="0"/>
                  <a:t>first </a:t>
                </a:r>
                <a:r>
                  <a:rPr lang="en-US" altLang="zh-TW" dirty="0"/>
                  <a:t>coin toss.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/>
                  <a:t> are atoms (indivisible sets)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#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dirty="0" smtClean="0">
                            <a:latin typeface="Cambria Math"/>
                          </a:rPr>
                          <m:t>=4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70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2.3.3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b="0" i="1" smtClean="0">
                        <a:latin typeface="Cambria Math"/>
                      </a:rPr>
                      <m:t>~</m:t>
                    </m:r>
                    <m:r>
                      <a:rPr lang="zh-TW" altLang="en-US" b="0" i="1" smtClean="0"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dirty="0"/>
                  <a:t> be independent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X</m:t>
                    </m:r>
                    <m:r>
                      <a:rPr lang="en-US" altLang="zh-TW" i="1">
                        <a:latin typeface="Cambria Math"/>
                      </a:rPr>
                      <m:t>~</m:t>
                    </m:r>
                    <m:r>
                      <a:rPr lang="zh-TW" altLang="en-US" i="1"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Compute</a:t>
                </a:r>
              </a:p>
              <a:p>
                <a:pPr marL="0" indent="0">
                  <a:buNone/>
                </a:pPr>
                <a:r>
                  <a:rPr lang="es-ES" altLang="zh-TW" dirty="0"/>
                  <a:t>1 </a:t>
                </a:r>
                <a:r>
                  <a:rPr lang="es-E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s-ES" altLang="zh-TW" dirty="0"/>
                  <a:t>( </a:t>
                </a:r>
                <a:r>
                  <a:rPr lang="es-ES" altLang="zh-TW" dirty="0" smtClean="0"/>
                  <a:t>check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𝑌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𝑊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s-ES" altLang="zh-TW" dirty="0" smtClean="0"/>
                  <a:t>)</a:t>
                </a:r>
                <a:endParaRPr lang="es-E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2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4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842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Martingale Property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Definition </a:t>
                </a:r>
                <a:r>
                  <a:rPr lang="en-US" altLang="zh-TW" dirty="0"/>
                  <a:t>2.3.5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/>
                  <a:t> be a </a:t>
                </a:r>
                <a:r>
                  <a:rPr lang="en-US" altLang="zh-TW" dirty="0" smtClean="0"/>
                  <a:t>probability </a:t>
                </a:r>
                <a:r>
                  <a:rPr lang="en-US" altLang="zh-TW" dirty="0"/>
                  <a:t>space, 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TW" dirty="0"/>
                  <a:t>,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be a filtration </a:t>
                </a:r>
                <a:r>
                  <a:rPr lang="en-US" altLang="zh-TW" dirty="0"/>
                  <a:t>of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. </a:t>
                </a:r>
                <a:r>
                  <a:rPr lang="en-US" altLang="zh-TW" dirty="0" smtClean="0"/>
                  <a:t>Consider an </a:t>
                </a:r>
                <a:r>
                  <a:rPr lang="en-US" altLang="zh-TW" dirty="0"/>
                  <a:t>adapted stochastic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(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)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/>
                  <a:t> for all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, this </a:t>
                </a:r>
                <a:r>
                  <a:rPr lang="en-US" altLang="zh-TW" dirty="0"/>
                  <a:t>process is martingale.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(ii)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/>
                  <a:t> for all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0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, this </a:t>
                </a:r>
                <a:r>
                  <a:rPr lang="en-US" altLang="zh-TW" dirty="0"/>
                  <a:t>process is </a:t>
                </a:r>
                <a:r>
                  <a:rPr lang="en-US" altLang="zh-TW" dirty="0" err="1"/>
                  <a:t>submartingale</a:t>
                </a:r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(iii) </a:t>
                </a:r>
                <a:r>
                  <a:rPr lang="en-US" altLang="zh-TW" dirty="0"/>
                  <a:t>I</a:t>
                </a:r>
                <a:r>
                  <a:rPr lang="en-US" altLang="zh-TW" dirty="0" smtClean="0"/>
                  <a:t>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/>
                  <a:t> for all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0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, this </a:t>
                </a:r>
                <a:r>
                  <a:rPr lang="en-US" altLang="zh-TW" dirty="0"/>
                  <a:t>process is </a:t>
                </a:r>
                <a:r>
                  <a:rPr lang="en-US" altLang="zh-TW" dirty="0" err="1"/>
                  <a:t>supermartingale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852" b="-3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01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Markov Property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Definition 2.3.6 </a:t>
                </a:r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1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</m:d>
                  </m:oMath>
                </a14:m>
                <a:r>
                  <a:rPr lang="en-US" altLang="zh-TW" dirty="0"/>
                  <a:t> be a </a:t>
                </a:r>
                <a:r>
                  <a:rPr lang="en-US" altLang="zh-TW" dirty="0"/>
                  <a:t>probability </a:t>
                </a:r>
                <a:r>
                  <a:rPr lang="en-US" altLang="zh-TW" dirty="0"/>
                  <a:t>space, 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𝑇</m:t>
                    </m:r>
                    <m:r>
                      <a:rPr lang="en-US" altLang="zh-TW" i="1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TW" dirty="0"/>
                  <a:t>,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/>
                  <a:t> be a filtration </a:t>
                </a:r>
                <a:r>
                  <a:rPr lang="en-US" altLang="zh-TW" dirty="0"/>
                  <a:t>of sub-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zh-TW" dirty="0"/>
                  <a:t>. </a:t>
                </a:r>
                <a:r>
                  <a:rPr lang="en-US" altLang="zh-TW" dirty="0"/>
                  <a:t>Consider an </a:t>
                </a:r>
                <a:r>
                  <a:rPr lang="en-US" altLang="zh-TW" dirty="0"/>
                  <a:t>adapted stochastic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.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Assuming that for all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0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/>
                  <a:t> and </a:t>
                </a:r>
                <a:r>
                  <a:rPr lang="en-US" altLang="zh-TW" dirty="0" smtClean="0"/>
                  <a:t>for all nonnegative</a:t>
                </a:r>
                <a:r>
                  <a:rPr lang="en-US" altLang="zh-TW" dirty="0"/>
                  <a:t>,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-measurable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> there </a:t>
                </a:r>
                <a:r>
                  <a:rPr lang="en-US" altLang="zh-TW" dirty="0"/>
                  <a:t>is another </a:t>
                </a:r>
                <a:r>
                  <a:rPr lang="en-US" altLang="zh-TW" dirty="0" err="1"/>
                  <a:t>Borel</a:t>
                </a:r>
                <a:r>
                  <a:rPr lang="en-US" altLang="zh-TW" dirty="0"/>
                  <a:t>-measurable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Then we say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/>
                  <a:t> is a </a:t>
                </a:r>
                <a:r>
                  <a:rPr lang="en-US" altLang="zh-TW"/>
                  <a:t>Markov </a:t>
                </a:r>
                <a:r>
                  <a:rPr lang="en-US" altLang="zh-TW" smtClean="0"/>
                  <a:t>process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 r="-1852" b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4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three period example: at period two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When the first </a:t>
                </a:r>
                <a:r>
                  <a:rPr lang="en-US" altLang="zh-TW" dirty="0"/>
                  <a:t>two coin tosses are </a:t>
                </a:r>
                <a:r>
                  <a:rPr lang="en-US" altLang="zh-TW" dirty="0" smtClean="0"/>
                  <a:t>realized, a finer </a:t>
                </a:r>
                <a:r>
                  <a:rPr lang="en-US" altLang="zh-TW" dirty="0"/>
                  <a:t>resolution is obtained: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𝐻𝐻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𝐻𝐻𝐻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𝐻𝐻𝑇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𝐻𝑇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𝐻𝑇𝐻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𝐻𝑇𝑇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𝑇𝐻𝐻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𝑇𝐻𝑇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𝑇𝑇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𝑇𝑇𝐻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𝑇𝑇𝑇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Complements, (countable) unions and intersections are also resolved. Atoms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i="1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dirty="0" smtClean="0"/>
                  <a:t> generate </a:t>
                </a:r>
                <a:r>
                  <a:rPr lang="en-US" altLang="zh-TW" dirty="0"/>
                  <a:t>a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algebra </a:t>
                </a:r>
                <a:r>
                  <a:rPr lang="en-US" altLang="zh-TW" dirty="0"/>
                  <a:t>at period 2 denoted by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∅,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𝑇𝑇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Note</a:t>
                </a:r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⊂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#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=16.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5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A three period example: at period three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When the three coin tosses are all realized, each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  <m:r>
                      <a:rPr lang="zh-TW" alt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 is resolved, so is every </a:t>
                </a:r>
                <a:r>
                  <a:rPr lang="en-US" altLang="zh-TW" dirty="0" smtClean="0"/>
                  <a:t>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 smtClean="0"/>
                  <a:t>. </a:t>
                </a:r>
                <a:r>
                  <a:rPr lang="en-US" altLang="zh-TW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𝑡h𝑒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𝑠𝑒𝑡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𝑎𝑙𝑙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𝑠𝑢𝑏𝑠𝑒𝑡𝑠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Note: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⊂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zh-TW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#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8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25</m:t>
                        </m:r>
                        <m:r>
                          <a:rPr lang="en-US" altLang="zh-TW" i="1">
                            <a:latin typeface="Cambria Math"/>
                          </a:rPr>
                          <m:t>6.</m:t>
                        </m:r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0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77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three period example revised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If no information about the coin toss, the trivial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∅,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defined at time </a:t>
                </a:r>
                <a:r>
                  <a:rPr lang="en-US" altLang="zh-TW" dirty="0"/>
                  <a:t>0.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Along this three time period, the </a:t>
                </a:r>
                <a:r>
                  <a:rPr lang="en-US" altLang="zh-TW" dirty="0" smtClean="0"/>
                  <a:t>collection of </a:t>
                </a:r>
                <a:r>
                  <a:rPr lang="en-US" altLang="zh-TW" dirty="0"/>
                  <a:t>increasing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called </a:t>
                </a:r>
                <a:r>
                  <a:rPr lang="en-US" altLang="zh-TW" dirty="0" smtClean="0"/>
                  <a:t>a </a:t>
                </a:r>
                <a:r>
                  <a:rPr lang="en-US" altLang="zh-TW" b="1" dirty="0" smtClean="0"/>
                  <a:t>filtration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contains the information </a:t>
                </a:r>
                <a:r>
                  <a:rPr lang="en-US" altLang="zh-TW" dirty="0" smtClean="0"/>
                  <a:t>learned by </a:t>
                </a:r>
                <a:r>
                  <a:rPr lang="en-US" altLang="zh-TW" dirty="0"/>
                  <a:t>observing the </a:t>
                </a:r>
                <a:r>
                  <a:rPr lang="en-US" altLang="zh-TW" dirty="0" smtClean="0"/>
                  <a:t>first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/>
                  <a:t> coin-tosses.</a:t>
                </a:r>
              </a:p>
              <a:p>
                <a:r>
                  <a:rPr lang="fr-FR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⊂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fr-FR" altLang="zh-TW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altLang="zh-TW" dirty="0" smtClean="0"/>
                  <a:t> contains </a:t>
                </a:r>
                <a:r>
                  <a:rPr lang="en-US" altLang="zh-TW" dirty="0" smtClean="0"/>
                  <a:t>more </a:t>
                </a:r>
                <a:r>
                  <a:rPr lang="en-US" altLang="zh-TW" dirty="0"/>
                  <a:t>information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222" b="-8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4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Filtration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TW" b="1" dirty="0" smtClean="0"/>
                  <a:t>Denition</a:t>
                </a:r>
                <a:r>
                  <a:rPr lang="en-US" altLang="zh-TW" dirty="0"/>
                  <a:t> Given a nonempty set  and </a:t>
                </a:r>
                <a:r>
                  <a:rPr lang="en-US" altLang="zh-TW" dirty="0" smtClean="0"/>
                  <a:t>a fixed </a:t>
                </a:r>
                <a:r>
                  <a:rPr lang="en-US" altLang="zh-TW" dirty="0"/>
                  <a:t>time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&lt;∞</m:t>
                    </m:r>
                  </m:oMath>
                </a14:m>
                <a:r>
                  <a:rPr lang="en-US" altLang="zh-TW" dirty="0"/>
                  <a:t>, we assume there exists </a:t>
                </a:r>
                <a:r>
                  <a:rPr lang="en-US" altLang="zh-TW" dirty="0" smtClean="0"/>
                  <a:t>a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 smtClean="0"/>
                  <a:t>-algebra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increasing, i.e.,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. Then </a:t>
                </a:r>
                <a:r>
                  <a:rPr lang="en-US" altLang="zh-TW" dirty="0"/>
                  <a:t>we call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a </a:t>
                </a:r>
                <a:r>
                  <a:rPr lang="en-US" altLang="zh-TW" dirty="0" smtClean="0"/>
                  <a:t>filtration</a:t>
                </a:r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 </a:t>
                </a:r>
                <a:r>
                  <a:rPr lang="en-US" altLang="zh-TW" dirty="0" smtClean="0"/>
                  <a:t>filtration </a:t>
                </a:r>
                <a:r>
                  <a:rPr lang="en-US" altLang="zh-TW" dirty="0"/>
                  <a:t>represents an </a:t>
                </a:r>
                <a:r>
                  <a:rPr lang="en-US" altLang="zh-TW" i="1" dirty="0"/>
                  <a:t>information </a:t>
                </a:r>
                <a:r>
                  <a:rPr lang="en-US" altLang="zh-TW" i="1" dirty="0" smtClean="0"/>
                  <a:t>flow</a:t>
                </a:r>
                <a:r>
                  <a:rPr lang="en-US" altLang="zh-TW" dirty="0" smtClean="0"/>
                  <a:t>. That </a:t>
                </a:r>
                <a:r>
                  <a:rPr lang="en-US" altLang="zh-TW" dirty="0"/>
                  <a:t>is, 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we know for each set </a:t>
                </a:r>
                <a:r>
                  <a:rPr lang="en-US" altLang="zh-TW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whether the true (or realized) outcome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lies in that set.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also called the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of events </a:t>
                </a:r>
                <a:r>
                  <a:rPr lang="en-US" altLang="zh-TW" dirty="0" smtClean="0"/>
                  <a:t>up to </a:t>
                </a:r>
                <a:r>
                  <a:rPr lang="en-US" altLang="zh-TW" dirty="0"/>
                  <a:t>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 r="-2889" b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5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An infinite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box>
                      <m:box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≔</m:t>
                        </m:r>
                      </m:e>
                    </m:box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0,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𝑐𝑜𝑛𝑡𝑖𝑛𝑢𝑜𝑢𝑠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𝑎𝑛𝑑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  <a:r>
                  <a:rPr lang="en-US" altLang="zh-TW" dirty="0"/>
                  <a:t> Suppose we observe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;0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zh-TW" dirty="0"/>
                  <a:t> but don't know its future value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;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altLang="zh-TW" dirty="0" smtClean="0"/>
                  <a:t>T. </a:t>
                </a:r>
                <a:r>
                  <a:rPr lang="en-US" altLang="zh-TW" dirty="0"/>
                  <a:t>Then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  <m:r>
                          <a:rPr lang="zh-TW" altLang="en-US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0≤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zh-TW" alt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altLang="zh-TW" dirty="0" smtClean="0"/>
                  <a:t> is resolved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/>
                          </a:rPr>
                          <m:t>𝜔</m:t>
                        </m:r>
                        <m:r>
                          <a:rPr lang="zh-TW" alt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zh-TW" altLang="en-US" i="1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not resolved.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 sets resolved by time t are those can </a:t>
                </a:r>
                <a:r>
                  <a:rPr lang="en-US" altLang="zh-TW" dirty="0" smtClean="0"/>
                  <a:t>be described </a:t>
                </a:r>
                <a:r>
                  <a:rPr lang="en-US" altLang="zh-TW" dirty="0"/>
                  <a:t>in terms of the path 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TW" dirty="0"/>
                  <a:t> up </a:t>
                </a:r>
                <a:r>
                  <a:rPr lang="en-US" altLang="zh-TW" dirty="0" smtClean="0"/>
                  <a:t>to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dirty="0"/>
                  <a:t> is the path space that we can </a:t>
                </a:r>
                <a:r>
                  <a:rPr lang="en-US" altLang="zh-TW" dirty="0" smtClean="0"/>
                  <a:t>construct </a:t>
                </a:r>
                <a:r>
                  <a:rPr lang="en-US" altLang="zh-TW" dirty="0"/>
                  <a:t>Brownian motion in Chapter 3.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5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Generate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from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(1)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Denition</a:t>
                </a:r>
                <a:r>
                  <a:rPr lang="en-US" altLang="zh-TW" dirty="0"/>
                  <a:t> 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a </a:t>
                </a:r>
                <a:r>
                  <a:rPr lang="en-US" altLang="zh-TW" dirty="0" err="1"/>
                  <a:t>r.v</a:t>
                </a:r>
                <a:r>
                  <a:rPr lang="en-US" altLang="zh-TW" dirty="0"/>
                  <a:t>. </a:t>
                </a:r>
                <a:r>
                  <a:rPr lang="en-US" altLang="zh-TW" dirty="0" smtClean="0"/>
                  <a:t>defined </a:t>
                </a:r>
                <a:r>
                  <a:rPr lang="en-US" altLang="zh-TW" dirty="0"/>
                  <a:t>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/>
                            <a:ea typeface="Cambria Math"/>
                          </a:rPr>
                          <m:t>Ω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dirty="0"/>
                  <a:t>-algebra generated by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 is defined </a:t>
                </a:r>
                <a:r>
                  <a:rPr lang="en-US" altLang="zh-TW" dirty="0"/>
                  <a:t>by</a:t>
                </a: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𝑓𝑜𝑟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𝑎𝑛𝑦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𝐵𝑜𝑟𝑒𝑙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𝑠𝑒𝑡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EX</a:t>
                </a:r>
                <a:r>
                  <a:rPr lang="en-US" altLang="zh-TW" dirty="0"/>
                  <a:t>: check </a:t>
                </a:r>
                <a:r>
                  <a:rPr lang="en-US" altLang="zh-TW" i="1" dirty="0"/>
                  <a:t>example</a:t>
                </a:r>
                <a:r>
                  <a:rPr lang="en-US" altLang="zh-TW" dirty="0"/>
                  <a:t> 2.1.4 in the text.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06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3834</Words>
  <Application>Microsoft Office PowerPoint</Application>
  <PresentationFormat>如螢幕大小 (4:3)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Information and Conditioning</vt:lpstr>
      <vt:lpstr>A three period coin-toss example</vt:lpstr>
      <vt:lpstr>A three period example: at period one</vt:lpstr>
      <vt:lpstr>A three period example: at period two</vt:lpstr>
      <vt:lpstr>A three period example: at period three</vt:lpstr>
      <vt:lpstr>A three period example revised</vt:lpstr>
      <vt:lpstr>Filtration</vt:lpstr>
      <vt:lpstr>An infinite Space Ω=C_0 [0,T]</vt:lpstr>
      <vt:lpstr>Generate σ-algebra from r.v. (1)</vt:lpstr>
      <vt:lpstr>Generate σ-algebra from r.v. (2)</vt:lpstr>
      <vt:lpstr>Stochastic Processes</vt:lpstr>
      <vt:lpstr>Financial applications</vt:lpstr>
      <vt:lpstr>Independence (1)</vt:lpstr>
      <vt:lpstr>Independence (2)</vt:lpstr>
      <vt:lpstr>Independence (3)</vt:lpstr>
      <vt:lpstr>Joint Distribution</vt:lpstr>
      <vt:lpstr>Marginal Distribution</vt:lpstr>
      <vt:lpstr>Jointly Normal Random Variables</vt:lpstr>
      <vt:lpstr>Conditioning (1)</vt:lpstr>
      <vt:lpstr>Conditioning (2)</vt:lpstr>
      <vt:lpstr>Conditioning (3) - General Case</vt:lpstr>
      <vt:lpstr>N Coin Tosses</vt:lpstr>
      <vt:lpstr>Revisit 3 Period Binomial Model</vt:lpstr>
      <vt:lpstr>PowerPoint 簡報</vt:lpstr>
      <vt:lpstr>Conditional Expectation</vt:lpstr>
      <vt:lpstr>Some Remarks</vt:lpstr>
      <vt:lpstr>Properties of Conditional Expectation (1)</vt:lpstr>
      <vt:lpstr>Properties of Conditional Expectation (2)</vt:lpstr>
      <vt:lpstr>Computing Conditional expectations by independence</vt:lpstr>
      <vt:lpstr>Example 2.3.3</vt:lpstr>
      <vt:lpstr>Martingale Property</vt:lpstr>
      <vt:lpstr>Markov Property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Conditioning</dc:title>
  <dc:creator>阿良</dc:creator>
  <cp:lastModifiedBy>阿良</cp:lastModifiedBy>
  <cp:revision>33</cp:revision>
  <dcterms:created xsi:type="dcterms:W3CDTF">2012-04-10T03:35:11Z</dcterms:created>
  <dcterms:modified xsi:type="dcterms:W3CDTF">2012-04-13T14:48:26Z</dcterms:modified>
</cp:coreProperties>
</file>