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4" r:id="rId1"/>
  </p:sldMasterIdLst>
  <p:notesMasterIdLst>
    <p:notesMasterId r:id="rId51"/>
  </p:notesMasterIdLst>
  <p:sldIdLst>
    <p:sldId id="258" r:id="rId2"/>
    <p:sldId id="555" r:id="rId3"/>
    <p:sldId id="399" r:id="rId4"/>
    <p:sldId id="563" r:id="rId5"/>
    <p:sldId id="402" r:id="rId6"/>
    <p:sldId id="404" r:id="rId7"/>
    <p:sldId id="411" r:id="rId8"/>
    <p:sldId id="407" r:id="rId9"/>
    <p:sldId id="409" r:id="rId10"/>
    <p:sldId id="486" r:id="rId11"/>
    <p:sldId id="542" r:id="rId12"/>
    <p:sldId id="543" r:id="rId13"/>
    <p:sldId id="545" r:id="rId14"/>
    <p:sldId id="544" r:id="rId15"/>
    <p:sldId id="489" r:id="rId16"/>
    <p:sldId id="521" r:id="rId17"/>
    <p:sldId id="523" r:id="rId18"/>
    <p:sldId id="525" r:id="rId19"/>
    <p:sldId id="526" r:id="rId20"/>
    <p:sldId id="527" r:id="rId21"/>
    <p:sldId id="528" r:id="rId22"/>
    <p:sldId id="534" r:id="rId23"/>
    <p:sldId id="535" r:id="rId24"/>
    <p:sldId id="536" r:id="rId25"/>
    <p:sldId id="538" r:id="rId26"/>
    <p:sldId id="539" r:id="rId27"/>
    <p:sldId id="530" r:id="rId28"/>
    <p:sldId id="541" r:id="rId29"/>
    <p:sldId id="537" r:id="rId30"/>
    <p:sldId id="531" r:id="rId31"/>
    <p:sldId id="533" r:id="rId32"/>
    <p:sldId id="561" r:id="rId33"/>
    <p:sldId id="487" r:id="rId34"/>
    <p:sldId id="424" r:id="rId35"/>
    <p:sldId id="430" r:id="rId36"/>
    <p:sldId id="431" r:id="rId37"/>
    <p:sldId id="432" r:id="rId38"/>
    <p:sldId id="433" r:id="rId39"/>
    <p:sldId id="547" r:id="rId40"/>
    <p:sldId id="436" r:id="rId41"/>
    <p:sldId id="437" r:id="rId42"/>
    <p:sldId id="438" r:id="rId43"/>
    <p:sldId id="439" r:id="rId44"/>
    <p:sldId id="548" r:id="rId45"/>
    <p:sldId id="440" r:id="rId46"/>
    <p:sldId id="441" r:id="rId47"/>
    <p:sldId id="442" r:id="rId48"/>
    <p:sldId id="550" r:id="rId49"/>
    <p:sldId id="551" r:id="rId50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8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sz="28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sz="28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sz="28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sz="28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660066"/>
    <a:srgbClr val="006600"/>
    <a:srgbClr val="FF3300"/>
    <a:srgbClr val="FFFF00"/>
    <a:srgbClr val="000000"/>
    <a:srgbClr val="000099"/>
  </p:clrMru>
</p:presentationPr>
</file>

<file path=ppt/tableStyles.xml><?xml version="1.0" encoding="utf-8"?>
<a:tblStyleLst xmlns:a="http://schemas.openxmlformats.org/drawingml/2006/main" def="{5C22544A-7EE6-4342-B048-85BDC9FD1C3A}"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59" autoAdjust="0"/>
    <p:restoredTop sz="94581" autoAdjust="0"/>
  </p:normalViewPr>
  <p:slideViewPr>
    <p:cSldViewPr snapToGrid="0">
      <p:cViewPr varScale="1">
        <p:scale>
          <a:sx n="63" d="100"/>
          <a:sy n="63" d="100"/>
        </p:scale>
        <p:origin x="-115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4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57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0982E05-64A4-4145-93DF-9B505B9128C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備忘稿版面配置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TW" altLang="en-US" smtClean="0"/>
          </a:p>
        </p:txBody>
      </p:sp>
      <p:sp>
        <p:nvSpPr>
          <p:cNvPr id="62468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F2FE37C-E776-4281-9D51-BABD932FAF2E}" type="slidenum">
              <a:rPr lang="en-US" altLang="zh-TW" smtClean="0"/>
              <a:pPr/>
              <a:t>20</a:t>
            </a:fld>
            <a:endParaRPr lang="en-US" altLang="zh-TW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橢圓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  <p:sp>
        <p:nvSpPr>
          <p:cNvPr id="5" name="橢圓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  <p:sp>
        <p:nvSpPr>
          <p:cNvPr id="14" name="標題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22" name="副標題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zh-TW" altLang="en-US" smtClean="0"/>
              <a:t>按一下以編輯母片副標題樣式</a:t>
            </a:r>
            <a:endParaRPr lang="en-US"/>
          </a:p>
        </p:txBody>
      </p:sp>
      <p:sp>
        <p:nvSpPr>
          <p:cNvPr id="6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59D0C44-0DA4-4EC2-8450-A94F7014E60E}" type="datetime1">
              <a:rPr lang="zh-TW" altLang="en-US"/>
              <a:pPr>
                <a:defRPr/>
              </a:pPr>
              <a:t>2017/11/9</a:t>
            </a:fld>
            <a:endParaRPr lang="en-US" altLang="zh-TW"/>
          </a:p>
        </p:txBody>
      </p:sp>
      <p:sp>
        <p:nvSpPr>
          <p:cNvPr id="7" name="頁尾版面配置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投影片編號版面配置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0E2CB5A-8F9F-4EC5-86E2-2B2AF0C07F2D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日期版面配置區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160CC-B651-46FD-B456-EB22806AAD9F}" type="datetime1">
              <a:rPr lang="zh-TW" altLang="en-US"/>
              <a:pPr>
                <a:defRPr/>
              </a:pPr>
              <a:t>2017/11/9</a:t>
            </a:fld>
            <a:endParaRPr lang="en-US" altLang="zh-TW"/>
          </a:p>
        </p:txBody>
      </p:sp>
      <p:sp>
        <p:nvSpPr>
          <p:cNvPr id="5" name="頁尾版面配置區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EDC9F6-F2AF-4229-9A18-1B8716C1FC12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日期版面配置區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BE1D2A-B0B5-4CC3-B2BB-0F15F16B8F2A}" type="datetime1">
              <a:rPr lang="zh-TW" altLang="en-US"/>
              <a:pPr>
                <a:defRPr/>
              </a:pPr>
              <a:t>2017/11/9</a:t>
            </a:fld>
            <a:endParaRPr lang="en-US" altLang="zh-TW"/>
          </a:p>
        </p:txBody>
      </p:sp>
      <p:sp>
        <p:nvSpPr>
          <p:cNvPr id="5" name="頁尾版面配置區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BFA398-75AF-484C-8BAD-6B4D528D39F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C5B0DD-7F3B-411B-BCB7-1343F2895DD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EDC571-0027-4F5B-A728-D37EC86D8669}" type="datetime1">
              <a:rPr lang="zh-TW" altLang="en-US"/>
              <a:pPr>
                <a:defRPr/>
              </a:pPr>
              <a:t>2017/11/9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標題，文字及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E2FA50-CF09-4B10-B393-84240B11B7FF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  <p:sp>
        <p:nvSpPr>
          <p:cNvPr id="8" name="日期版面配置區 7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E7CF1F-D22F-42EC-AE89-074E116A2EA5}" type="datetime1">
              <a:rPr lang="zh-TW" altLang="en-US"/>
              <a:pPr>
                <a:defRPr/>
              </a:pPr>
              <a:t>2017/11/9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>
            <a:normAutofit/>
          </a:bodyPr>
          <a:lstStyle/>
          <a:p>
            <a:pPr lvl="0"/>
            <a:endParaRPr lang="zh-TW" altLang="en-US" noProof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93DB98-9DF0-45BA-A09B-D6873ED600D8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1C3E77-A7F1-4DFC-A616-3FDE026E76E8}" type="datetime1">
              <a:rPr lang="zh-TW" altLang="en-US"/>
              <a:pPr>
                <a:defRPr/>
              </a:pPr>
              <a:t>2017/11/9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日期版面配置區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383A3-1BEE-43E4-A4A8-9A7BE0A80169}" type="datetime1">
              <a:rPr lang="zh-TW" altLang="en-US"/>
              <a:pPr>
                <a:defRPr/>
              </a:pPr>
              <a:t>2017/11/9</a:t>
            </a:fld>
            <a:endParaRPr lang="en-US" altLang="zh-TW"/>
          </a:p>
        </p:txBody>
      </p:sp>
      <p:sp>
        <p:nvSpPr>
          <p:cNvPr id="5" name="頁尾版面配置區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B1504A-A369-4C8A-8AF3-1D1F59EB1AA8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  <p:sp>
        <p:nvSpPr>
          <p:cNvPr id="5" name="矩形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  <p:sp>
        <p:nvSpPr>
          <p:cNvPr id="6" name="橢圓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  <p:sp>
        <p:nvSpPr>
          <p:cNvPr id="7" name="橢圓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8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BA46FC7-F267-4D46-B9B7-FC5EB250B35A}" type="datetime1">
              <a:rPr lang="zh-TW" altLang="en-US"/>
              <a:pPr>
                <a:defRPr/>
              </a:pPr>
              <a:t>2017/11/9</a:t>
            </a:fld>
            <a:endParaRPr lang="en-US" altLang="zh-TW"/>
          </a:p>
        </p:txBody>
      </p:sp>
      <p:sp>
        <p:nvSpPr>
          <p:cNvPr id="9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10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33258E8-7023-4270-83C9-644FF12A2F7F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5" name="日期版面配置區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F931D0-AAC6-4A55-943A-C862069A4538}" type="datetime1">
              <a:rPr lang="zh-TW" altLang="en-US"/>
              <a:pPr>
                <a:defRPr/>
              </a:pPr>
              <a:t>2017/11/9</a:t>
            </a:fld>
            <a:endParaRPr lang="en-US" altLang="zh-TW"/>
          </a:p>
        </p:txBody>
      </p:sp>
      <p:sp>
        <p:nvSpPr>
          <p:cNvPr id="6" name="頁尾版面配置區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4455D3-DBBC-4945-90EC-4736F78EC9E4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22511B2-3313-4C28-A5A6-E6ACF72EFFF6}" type="datetime1">
              <a:rPr lang="zh-TW" altLang="en-US"/>
              <a:pPr>
                <a:defRPr/>
              </a:pPr>
              <a:t>2017/11/9</a:t>
            </a:fld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563DD5F-48D9-4322-9804-A72B43AA6F71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日期版面配置區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150524-AE65-4A14-A673-F75C29EFCB69}" type="datetime1">
              <a:rPr lang="zh-TW" altLang="en-US"/>
              <a:pPr>
                <a:defRPr/>
              </a:pPr>
              <a:t>2017/11/9</a:t>
            </a:fld>
            <a:endParaRPr lang="en-US" altLang="zh-TW"/>
          </a:p>
        </p:txBody>
      </p:sp>
      <p:sp>
        <p:nvSpPr>
          <p:cNvPr id="4" name="頁尾版面配置區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投影片編號版面配置區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39073-78CD-4D56-B55C-51DB4CD25752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  <p:sp>
        <p:nvSpPr>
          <p:cNvPr id="3" name="矩形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  <p:sp>
        <p:nvSpPr>
          <p:cNvPr id="4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D9655C3-C34E-458E-A4A4-5DB1775CEE60}" type="datetime1">
              <a:rPr lang="zh-TW" altLang="en-US"/>
              <a:pPr>
                <a:defRPr/>
              </a:pPr>
              <a:t>2017/11/9</a:t>
            </a:fld>
            <a:endParaRPr lang="en-US" altLang="zh-TW"/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4BFF12C-C80C-41CA-B0A6-329E14CD18FB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0099235-A077-4088-B817-56AA7DB34327}" type="datetime1">
              <a:rPr lang="zh-TW" altLang="en-US"/>
              <a:pPr>
                <a:defRPr/>
              </a:pPr>
              <a:t>2017/11/9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BDAC5DB-424A-4ABE-9013-0C559E82D274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kumimoji="0" lang="en-US" sz="3200">
              <a:latin typeface="+mn-lt"/>
              <a:ea typeface="+mn-ea"/>
            </a:endParaRPr>
          </a:p>
        </p:txBody>
      </p:sp>
      <p:sp>
        <p:nvSpPr>
          <p:cNvPr id="6" name="流程圖: 程序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  <p:sp>
        <p:nvSpPr>
          <p:cNvPr id="7" name="流程圖: 程序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zh-TW" altLang="en-US" noProof="0" smtClean="0"/>
              <a:t>按一下圖示以新增圖片</a:t>
            </a:r>
            <a:endParaRPr lang="en-US" noProof="0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8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2AE6985-00DC-487A-B3B8-D0945E1B54D3}" type="datetime1">
              <a:rPr lang="zh-TW" altLang="en-US"/>
              <a:pPr>
                <a:defRPr/>
              </a:pPr>
              <a:t>2017/11/9</a:t>
            </a:fld>
            <a:endParaRPr lang="en-US" altLang="zh-TW"/>
          </a:p>
        </p:txBody>
      </p:sp>
      <p:sp>
        <p:nvSpPr>
          <p:cNvPr id="9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10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A1126B7-6BD2-4FFA-94B4-E126878F4155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圓形圖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  <p:sp>
        <p:nvSpPr>
          <p:cNvPr id="8" name="橢圓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  <p:sp>
        <p:nvSpPr>
          <p:cNvPr id="11" name="甜甜圈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  <p:sp>
        <p:nvSpPr>
          <p:cNvPr id="5" name="標題版面配置區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1033" name="文字版面配置區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smtClean="0"/>
          </a:p>
        </p:txBody>
      </p:sp>
      <p:sp>
        <p:nvSpPr>
          <p:cNvPr id="24" name="日期版面配置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fld id="{8A73FF08-9A0B-4676-BE5D-050B78825154}" type="datetime1">
              <a:rPr lang="zh-TW" altLang="en-US"/>
              <a:pPr>
                <a:defRPr/>
              </a:pPr>
              <a:t>2017/11/9</a:t>
            </a:fld>
            <a:endParaRPr lang="en-US" altLang="zh-TW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en-US" altLang="zh-TW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AED3AA4F-18FE-4129-99B4-379F0C7DB446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  <p:sp>
        <p:nvSpPr>
          <p:cNvPr id="15" name="矩形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38" r:id="rId2"/>
    <p:sldLayoutId id="2147483844" r:id="rId3"/>
    <p:sldLayoutId id="2147483839" r:id="rId4"/>
    <p:sldLayoutId id="2147483845" r:id="rId5"/>
    <p:sldLayoutId id="2147483840" r:id="rId6"/>
    <p:sldLayoutId id="2147483846" r:id="rId7"/>
    <p:sldLayoutId id="2147483847" r:id="rId8"/>
    <p:sldLayoutId id="2147483848" r:id="rId9"/>
    <p:sldLayoutId id="2147483841" r:id="rId10"/>
    <p:sldLayoutId id="2147483842" r:id="rId11"/>
    <p:sldLayoutId id="2147483849" r:id="rId12"/>
    <p:sldLayoutId id="2147483850" r:id="rId13"/>
    <p:sldLayoutId id="2147483851" r:id="rId14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300" kern="1200">
          <a:solidFill>
            <a:srgbClr val="5F688B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300">
          <a:solidFill>
            <a:srgbClr val="5F688B"/>
          </a:solidFill>
          <a:latin typeface="Gill Sans MT" pitchFamily="34" charset="0"/>
          <a:ea typeface="微軟正黑體" pitchFamily="34" charset="-120"/>
        </a:defRPr>
      </a:lvl2pPr>
      <a:lvl3pPr algn="l" rtl="0" fontAlgn="base">
        <a:spcBef>
          <a:spcPct val="0"/>
        </a:spcBef>
        <a:spcAft>
          <a:spcPct val="0"/>
        </a:spcAft>
        <a:defRPr sz="4300">
          <a:solidFill>
            <a:srgbClr val="5F688B"/>
          </a:solidFill>
          <a:latin typeface="Gill Sans MT" pitchFamily="34" charset="0"/>
          <a:ea typeface="微軟正黑體" pitchFamily="34" charset="-120"/>
        </a:defRPr>
      </a:lvl3pPr>
      <a:lvl4pPr algn="l" rtl="0" fontAlgn="base">
        <a:spcBef>
          <a:spcPct val="0"/>
        </a:spcBef>
        <a:spcAft>
          <a:spcPct val="0"/>
        </a:spcAft>
        <a:defRPr sz="4300">
          <a:solidFill>
            <a:srgbClr val="5F688B"/>
          </a:solidFill>
          <a:latin typeface="Gill Sans MT" pitchFamily="34" charset="0"/>
          <a:ea typeface="微軟正黑體" pitchFamily="34" charset="-120"/>
        </a:defRPr>
      </a:lvl4pPr>
      <a:lvl5pPr algn="l" rtl="0" fontAlgn="base">
        <a:spcBef>
          <a:spcPct val="0"/>
        </a:spcBef>
        <a:spcAft>
          <a:spcPct val="0"/>
        </a:spcAft>
        <a:defRPr sz="4300">
          <a:solidFill>
            <a:srgbClr val="5F688B"/>
          </a:solidFill>
          <a:latin typeface="Gill Sans MT" pitchFamily="34" charset="0"/>
          <a:ea typeface="微軟正黑體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F688B"/>
          </a:solidFill>
          <a:latin typeface="Gill Sans MT" pitchFamily="34" charset="0"/>
          <a:ea typeface="微軟正黑體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F688B"/>
          </a:solidFill>
          <a:latin typeface="Gill Sans MT" pitchFamily="34" charset="0"/>
          <a:ea typeface="微軟正黑體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F688B"/>
          </a:solidFill>
          <a:latin typeface="Gill Sans MT" pitchFamily="34" charset="0"/>
          <a:ea typeface="微軟正黑體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F688B"/>
          </a:solidFill>
          <a:latin typeface="Gill Sans MT" pitchFamily="34" charset="0"/>
          <a:ea typeface="微軟正黑體" pitchFamily="34" charset="-120"/>
        </a:defRPr>
      </a:lvl9pPr>
      <a:extLst/>
    </p:titleStyle>
    <p:bodyStyle>
      <a:lvl1pPr marL="365125" indent="-282575" algn="l" rtl="0" fontAlgn="base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fontAlgn="base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fontAlgn="base">
        <a:spcBef>
          <a:spcPct val="20000"/>
        </a:spcBef>
        <a:spcAft>
          <a:spcPct val="0"/>
        </a:spcAft>
        <a:buClr>
          <a:srgbClr val="8CADA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fontAlgn="base">
        <a:spcBef>
          <a:spcPct val="20000"/>
        </a:spcBef>
        <a:spcAft>
          <a:spcPct val="0"/>
        </a:spcAft>
        <a:buClr>
          <a:srgbClr val="8C7B70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40000" y="1389063"/>
            <a:ext cx="6162675" cy="2487612"/>
          </a:xfrm>
        </p:spPr>
        <p:txBody>
          <a:bodyPr/>
          <a:lstStyle/>
          <a:p>
            <a:pPr fontAlgn="auto">
              <a:lnSpc>
                <a:spcPct val="130000"/>
              </a:lnSpc>
              <a:spcAft>
                <a:spcPts val="0"/>
              </a:spcAft>
              <a:defRPr/>
            </a:pPr>
            <a:r>
              <a:rPr lang="en-US" altLang="zh-TW" sz="2800" dirty="0" smtClean="0">
                <a:solidFill>
                  <a:srgbClr val="FF0000"/>
                </a:solidFill>
              </a:rPr>
              <a:t>ECON5171 </a:t>
            </a:r>
            <a:r>
              <a:rPr lang="zh-TW" altLang="en-US" sz="2800" dirty="0" smtClean="0">
                <a:solidFill>
                  <a:srgbClr val="FF0000"/>
                </a:solidFill>
              </a:rPr>
              <a:t>奧地利學派經濟理論</a:t>
            </a:r>
            <a:r>
              <a:rPr lang="zh-TW" altLang="en-US" sz="3200" dirty="0" smtClean="0">
                <a:solidFill>
                  <a:srgbClr val="FF0000"/>
                </a:solidFill>
              </a:rPr>
              <a:t/>
            </a:r>
            <a:br>
              <a:rPr lang="zh-TW" altLang="en-US" sz="3200" dirty="0" smtClean="0">
                <a:solidFill>
                  <a:srgbClr val="FF0000"/>
                </a:solidFill>
              </a:rPr>
            </a:br>
            <a:r>
              <a:rPr lang="zh-TW" altLang="en-US" sz="4400" b="1" dirty="0" smtClean="0">
                <a:solidFill>
                  <a:srgbClr val="FF0000"/>
                </a:solidFill>
              </a:rPr>
              <a:t>八</a:t>
            </a:r>
            <a:r>
              <a:rPr lang="en-US" altLang="zh-TW" sz="4400" b="1" dirty="0" smtClean="0">
                <a:solidFill>
                  <a:srgbClr val="FF0000"/>
                </a:solidFill>
              </a:rPr>
              <a:t>.  </a:t>
            </a:r>
            <a:r>
              <a:rPr lang="zh-TW" altLang="en-US" sz="4400" b="1" dirty="0" smtClean="0">
                <a:solidFill>
                  <a:srgbClr val="FF0000"/>
                </a:solidFill>
              </a:rPr>
              <a:t>景氣循環理論</a:t>
            </a:r>
            <a:r>
              <a:rPr lang="en-US" altLang="zh-TW" sz="4400" b="1" dirty="0" smtClean="0">
                <a:solidFill>
                  <a:srgbClr val="FF0000"/>
                </a:solidFill>
                <a:latin typeface="新細明體" pitchFamily="18" charset="-120"/>
              </a:rPr>
              <a:t>  </a:t>
            </a:r>
            <a:br>
              <a:rPr lang="en-US" altLang="zh-TW" sz="4400" b="1" dirty="0" smtClean="0">
                <a:solidFill>
                  <a:srgbClr val="FF0000"/>
                </a:solidFill>
                <a:latin typeface="新細明體" pitchFamily="18" charset="-120"/>
              </a:rPr>
            </a:br>
            <a:r>
              <a:rPr lang="en-US" altLang="zh-TW" sz="4400" b="1" dirty="0" smtClean="0">
                <a:solidFill>
                  <a:srgbClr val="FF0000"/>
                </a:solidFill>
                <a:latin typeface="新細明體" pitchFamily="18" charset="-120"/>
              </a:rPr>
              <a:t>                              </a:t>
            </a:r>
            <a:r>
              <a:rPr lang="en-US" altLang="zh-TW" sz="2000" dirty="0" smtClean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87575" y="4483100"/>
            <a:ext cx="6019800" cy="1538288"/>
          </a:xfrm>
        </p:spPr>
        <p:txBody>
          <a:bodyPr/>
          <a:lstStyle/>
          <a:p>
            <a:pPr marL="26988" algn="ctr">
              <a:lnSpc>
                <a:spcPct val="120000"/>
              </a:lnSpc>
            </a:pPr>
            <a:r>
              <a:rPr lang="zh-TW" altLang="en-US" sz="3200" b="1" smtClean="0">
                <a:solidFill>
                  <a:srgbClr val="000000"/>
                </a:solidFill>
              </a:rPr>
              <a:t>黃春興 </a:t>
            </a:r>
          </a:p>
          <a:p>
            <a:pPr marL="26988" algn="ctr">
              <a:lnSpc>
                <a:spcPct val="120000"/>
              </a:lnSpc>
            </a:pPr>
            <a:r>
              <a:rPr lang="zh-TW" altLang="en-US" sz="3200" b="1" smtClean="0">
                <a:solidFill>
                  <a:srgbClr val="000000"/>
                </a:solidFill>
              </a:rPr>
              <a:t>清華大學 經濟學系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A72220-64C6-46FB-BA5B-DEB401448050}" type="slidenum">
              <a:rPr lang="en-US" altLang="zh-TW"/>
              <a:pPr>
                <a:defRPr/>
              </a:pPr>
              <a:t>1</a:t>
            </a:fld>
            <a:endParaRPr lang="en-US" altLang="zh-TW" dirty="0"/>
          </a:p>
        </p:txBody>
      </p:sp>
      <p:sp>
        <p:nvSpPr>
          <p:cNvPr id="11269" name="Rectangle 18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279487A-D0D7-492D-A9CE-13807ED004AB}" type="slidenum">
              <a:rPr kumimoji="0" lang="en-US" altLang="zh-TW" sz="1200">
                <a:latin typeface="Arial Black" pitchFamily="34" charset="0"/>
              </a:rPr>
              <a:pPr algn="r"/>
              <a:t>1</a:t>
            </a:fld>
            <a:endParaRPr kumimoji="0" lang="en-US" altLang="zh-TW" sz="120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1112838" y="0"/>
            <a:ext cx="7573962" cy="1381125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zh-TW" sz="4400" b="1" dirty="0" smtClean="0">
                <a:solidFill>
                  <a:srgbClr val="FF0000"/>
                </a:solidFill>
                <a:latin typeface="新細明體" pitchFamily="18" charset="-120"/>
              </a:rPr>
              <a:t>2.  </a:t>
            </a:r>
            <a:r>
              <a:rPr lang="zh-TW" altLang="en-US" sz="4400" b="1" dirty="0" smtClean="0">
                <a:solidFill>
                  <a:srgbClr val="FF0000"/>
                </a:solidFill>
                <a:latin typeface="新細明體" pitchFamily="18" charset="-120"/>
              </a:rPr>
              <a:t>可貸資金理論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930275" y="1311275"/>
            <a:ext cx="8001000" cy="5383213"/>
          </a:xfrm>
        </p:spPr>
        <p:txBody>
          <a:bodyPr/>
          <a:lstStyle/>
          <a:p>
            <a:r>
              <a:rPr lang="zh-TW" altLang="en-US" sz="2800" smtClean="0">
                <a:latin typeface="新細明體" pitchFamily="18" charset="-120"/>
              </a:rPr>
              <a:t>奧派傳承 </a:t>
            </a:r>
            <a:r>
              <a:rPr lang="en-US" altLang="zh-TW" sz="2800" smtClean="0">
                <a:latin typeface="新細明體" pitchFamily="18" charset="-120"/>
              </a:rPr>
              <a:t>B-B </a:t>
            </a:r>
            <a:r>
              <a:rPr lang="zh-TW" altLang="en-US" sz="2800" smtClean="0">
                <a:latin typeface="新細明體" pitchFamily="18" charset="-120"/>
              </a:rPr>
              <a:t>的利息理論，主張利率決定於資金的借貸，又稱</a:t>
            </a:r>
            <a:r>
              <a:rPr lang="zh-TW" altLang="en-US" sz="2800" b="1" smtClean="0">
                <a:solidFill>
                  <a:srgbClr val="660066"/>
                </a:solidFill>
                <a:latin typeface="新細明體" pitchFamily="18" charset="-120"/>
              </a:rPr>
              <a:t>可貸資金理論</a:t>
            </a:r>
            <a:r>
              <a:rPr lang="zh-TW" altLang="en-US" sz="2800" smtClean="0">
                <a:latin typeface="新細明體" pitchFamily="18" charset="-120"/>
              </a:rPr>
              <a:t>。</a:t>
            </a:r>
          </a:p>
          <a:p>
            <a:pPr lvl="1"/>
            <a:r>
              <a:rPr lang="zh-TW" altLang="en-US" sz="2400" smtClean="0">
                <a:latin typeface="新細明體" pitchFamily="18" charset="-120"/>
              </a:rPr>
              <a:t>最簡單的借貸：我急需用錢，妳有錢，跟妳借，明年還，並支付利息。</a:t>
            </a:r>
          </a:p>
          <a:p>
            <a:r>
              <a:rPr lang="zh-TW" altLang="en-US" sz="2800" smtClean="0">
                <a:latin typeface="新細明體" pitchFamily="18" charset="-120"/>
              </a:rPr>
              <a:t>資金的市場供需決定了借貸之利率。</a:t>
            </a:r>
          </a:p>
          <a:p>
            <a:pPr lvl="1"/>
            <a:r>
              <a:rPr lang="zh-TW" altLang="en-US" sz="2400" smtClean="0"/>
              <a:t>若貨幣同質，不同地區之借貸利率會趨近；若貨幣異質，不同貨幣的借貸利率亦不同。海外借錢的利率和國內不同。</a:t>
            </a:r>
            <a:endParaRPr lang="zh-TW" altLang="en-US" sz="2400" smtClean="0">
              <a:latin typeface="新細明體" pitchFamily="18" charset="-120"/>
            </a:endParaRPr>
          </a:p>
          <a:p>
            <a:r>
              <a:rPr lang="zh-TW" altLang="en-US" sz="2800" smtClean="0">
                <a:latin typeface="新細明體" pitchFamily="18" charset="-120"/>
              </a:rPr>
              <a:t>借貸市場是資金之使用權的交易市場。</a:t>
            </a:r>
          </a:p>
          <a:p>
            <a:pPr lvl="1"/>
            <a:endParaRPr lang="zh-TW" altLang="en-US" sz="2400" smtClean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E280A0-BCA8-4527-B7AA-2D20B3864509}" type="slidenum">
              <a:rPr lang="en-US" altLang="zh-TW"/>
              <a:pPr>
                <a:defRPr/>
              </a:pPr>
              <a:t>10</a:t>
            </a:fld>
            <a:endParaRPr lang="en-US" altLang="zh-TW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182563"/>
            <a:ext cx="7620000" cy="117316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2. 1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資金的需要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570038"/>
            <a:ext cx="7329488" cy="5022850"/>
          </a:xfrm>
        </p:spPr>
        <p:txBody>
          <a:bodyPr/>
          <a:lstStyle/>
          <a:p>
            <a:pPr marL="609600" indent="-609600">
              <a:lnSpc>
                <a:spcPct val="110000"/>
              </a:lnSpc>
            </a:pPr>
            <a:r>
              <a:rPr lang="zh-TW" altLang="en-US" sz="2800" smtClean="0"/>
              <a:t>企業家借錢，不只是為了支付資本財，也支付勞動力和經營費用的周轉。（資本財邊際生產力對利率的影響是個人的且間接的。）</a:t>
            </a:r>
          </a:p>
          <a:p>
            <a:pPr marL="990600" lvl="1" indent="-533400">
              <a:lnSpc>
                <a:spcPct val="110000"/>
              </a:lnSpc>
              <a:buClr>
                <a:srgbClr val="006600"/>
              </a:buClr>
              <a:buFont typeface="Wingdings" pitchFamily="2" charset="2"/>
              <a:buAutoNum type="arabicParenR"/>
            </a:pPr>
            <a:r>
              <a:rPr lang="zh-TW" altLang="en-US" sz="2400" smtClean="0"/>
              <a:t>企業家的預期利潤率愈大，其投資計畫愈大，願意支付的利率就愈高。</a:t>
            </a:r>
          </a:p>
          <a:p>
            <a:pPr marL="990600" lvl="1" indent="-533400">
              <a:lnSpc>
                <a:spcPct val="110000"/>
              </a:lnSpc>
              <a:buClr>
                <a:srgbClr val="006600"/>
              </a:buClr>
              <a:buFont typeface="Wingdings" pitchFamily="2" charset="2"/>
              <a:buAutoNum type="arabicParenR"/>
            </a:pPr>
            <a:r>
              <a:rPr lang="zh-TW" altLang="en-US" sz="2400" smtClean="0">
                <a:latin typeface="新細明體" pitchFamily="18" charset="-120"/>
              </a:rPr>
              <a:t>投資決策：除考慮未來利率、未來價格外，還有投資計畫的生命週期（</a:t>
            </a:r>
            <a:r>
              <a:rPr lang="en-US" altLang="zh-TW" sz="2400" smtClean="0">
                <a:latin typeface="新細明體" pitchFamily="18" charset="-120"/>
              </a:rPr>
              <a:t>T</a:t>
            </a:r>
            <a:r>
              <a:rPr lang="zh-TW" altLang="en-US" sz="2400" smtClean="0">
                <a:latin typeface="新細明體" pitchFamily="18" charset="-120"/>
              </a:rPr>
              <a:t>）。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EF226E-B7ED-48E9-AA68-169F719464E9}" type="slidenum">
              <a:rPr lang="en-US" altLang="zh-TW"/>
              <a:pPr>
                <a:defRPr/>
              </a:pPr>
              <a:t>11</a:t>
            </a:fld>
            <a:endParaRPr lang="en-US" altLang="zh-TW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>
          <a:xfrm>
            <a:off x="1036638" y="0"/>
            <a:ext cx="7650162" cy="14351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2.2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資金的供給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401763"/>
            <a:ext cx="7872413" cy="2128837"/>
          </a:xfrm>
        </p:spPr>
        <p:txBody>
          <a:bodyPr/>
          <a:lstStyle/>
          <a:p>
            <a:r>
              <a:rPr lang="zh-TW" altLang="en-US" sz="2800" smtClean="0"/>
              <a:t>儲蓄：個人決定將所得用於未來消費的部分。</a:t>
            </a:r>
          </a:p>
          <a:p>
            <a:r>
              <a:rPr lang="zh-TW" altLang="en-US" sz="2800" smtClean="0"/>
              <a:t>個人主觀的計畫是供給面的決定因素。</a:t>
            </a:r>
          </a:p>
        </p:txBody>
      </p:sp>
      <p:sp>
        <p:nvSpPr>
          <p:cNvPr id="13" name="Rectangle 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E12BF1-AC57-4183-936A-9D57B5413D28}" type="slidenum">
              <a:rPr lang="en-US" altLang="zh-TW"/>
              <a:pPr>
                <a:defRPr/>
              </a:pPr>
              <a:t>12</a:t>
            </a:fld>
            <a:endParaRPr lang="en-US" altLang="zh-TW" dirty="0"/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 flipV="1">
            <a:off x="4086225" y="6229350"/>
            <a:ext cx="3017838" cy="79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22534" name="Line 6"/>
          <p:cNvSpPr>
            <a:spLocks noChangeShapeType="1"/>
          </p:cNvSpPr>
          <p:nvPr/>
        </p:nvSpPr>
        <p:spPr bwMode="auto">
          <a:xfrm flipV="1">
            <a:off x="4094163" y="4322763"/>
            <a:ext cx="0" cy="19224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22535" name="Line 7"/>
          <p:cNvSpPr>
            <a:spLocks noChangeShapeType="1"/>
          </p:cNvSpPr>
          <p:nvPr/>
        </p:nvSpPr>
        <p:spPr bwMode="auto">
          <a:xfrm>
            <a:off x="4456113" y="4719638"/>
            <a:ext cx="1916112" cy="1216025"/>
          </a:xfrm>
          <a:prstGeom prst="line">
            <a:avLst/>
          </a:prstGeom>
          <a:noFill/>
          <a:ln w="57150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22536" name="Line 8"/>
          <p:cNvSpPr>
            <a:spLocks noChangeShapeType="1"/>
          </p:cNvSpPr>
          <p:nvPr/>
        </p:nvSpPr>
        <p:spPr bwMode="auto">
          <a:xfrm flipV="1">
            <a:off x="4525963" y="4425950"/>
            <a:ext cx="1690687" cy="1293813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6303963" y="3968750"/>
            <a:ext cx="3968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200">
                <a:latin typeface="新細明體" pitchFamily="18" charset="-120"/>
              </a:rPr>
              <a:t>S</a:t>
            </a:r>
          </a:p>
        </p:txBody>
      </p:sp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6181725" y="5219700"/>
            <a:ext cx="4603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200">
                <a:latin typeface="新細明體" pitchFamily="18" charset="-120"/>
              </a:rPr>
              <a:t>D</a:t>
            </a:r>
          </a:p>
        </p:txBody>
      </p:sp>
      <p:sp>
        <p:nvSpPr>
          <p:cNvPr id="22539" name="Rectangle 11"/>
          <p:cNvSpPr>
            <a:spLocks noChangeArrowheads="1"/>
          </p:cNvSpPr>
          <p:nvPr/>
        </p:nvSpPr>
        <p:spPr bwMode="auto">
          <a:xfrm>
            <a:off x="1423988" y="3640138"/>
            <a:ext cx="18097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200"/>
              <a:t>借貸市場</a:t>
            </a:r>
            <a:endParaRPr lang="en-US" altLang="zh-TW" sz="3200"/>
          </a:p>
        </p:txBody>
      </p:sp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3871913" y="3752850"/>
            <a:ext cx="290512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200">
                <a:latin typeface="新細明體" pitchFamily="18" charset="-120"/>
              </a:rPr>
              <a:t>i</a:t>
            </a:r>
          </a:p>
        </p:txBody>
      </p:sp>
      <p:sp>
        <p:nvSpPr>
          <p:cNvPr id="22541" name="Rectangle 13"/>
          <p:cNvSpPr>
            <a:spLocks noChangeArrowheads="1"/>
          </p:cNvSpPr>
          <p:nvPr/>
        </p:nvSpPr>
        <p:spPr bwMode="auto">
          <a:xfrm>
            <a:off x="7423150" y="5857875"/>
            <a:ext cx="9683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200">
                <a:latin typeface="新細明體" pitchFamily="18" charset="-120"/>
              </a:rPr>
              <a:t>Loan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>
          <a:xfrm>
            <a:off x="1082675" y="334963"/>
            <a:ext cx="7604125" cy="10922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2.3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流量與存量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1158875" y="1554163"/>
            <a:ext cx="7700963" cy="1871662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zh-TW" altLang="en-US" sz="2800" smtClean="0"/>
              <a:t>蔣碩傑</a:t>
            </a:r>
            <a:r>
              <a:rPr lang="zh-TW" altLang="en-US" sz="2800" smtClean="0">
                <a:latin typeface="新細明體" pitchFamily="18" charset="-120"/>
              </a:rPr>
              <a:t>對貨幣市場決定利率的批評：是貨幣需要為存量，還是貨幣供給為流量？</a:t>
            </a:r>
          </a:p>
        </p:txBody>
      </p:sp>
      <p:sp>
        <p:nvSpPr>
          <p:cNvPr id="15" name="Rectangle 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B9AAD3-CDE5-489B-A6D6-DEFEAA900AF8}" type="slidenum">
              <a:rPr lang="en-US" altLang="zh-TW"/>
              <a:pPr>
                <a:defRPr/>
              </a:pPr>
              <a:t>13</a:t>
            </a:fld>
            <a:endParaRPr lang="en-US" altLang="zh-TW" dirty="0"/>
          </a:p>
        </p:txBody>
      </p:sp>
      <p:sp>
        <p:nvSpPr>
          <p:cNvPr id="23557" name="Line 5"/>
          <p:cNvSpPr>
            <a:spLocks noChangeShapeType="1"/>
          </p:cNvSpPr>
          <p:nvPr/>
        </p:nvSpPr>
        <p:spPr bwMode="auto">
          <a:xfrm flipV="1">
            <a:off x="4071938" y="5969000"/>
            <a:ext cx="3017837" cy="79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23558" name="Line 7"/>
          <p:cNvSpPr>
            <a:spLocks noChangeShapeType="1"/>
          </p:cNvSpPr>
          <p:nvPr/>
        </p:nvSpPr>
        <p:spPr bwMode="auto">
          <a:xfrm flipV="1">
            <a:off x="4071938" y="4062413"/>
            <a:ext cx="0" cy="19224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23559" name="Rectangle 13"/>
          <p:cNvSpPr>
            <a:spLocks noChangeArrowheads="1"/>
          </p:cNvSpPr>
          <p:nvPr/>
        </p:nvSpPr>
        <p:spPr bwMode="auto">
          <a:xfrm>
            <a:off x="911225" y="3236913"/>
            <a:ext cx="18097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200"/>
              <a:t>貨幣市場</a:t>
            </a:r>
            <a:endParaRPr lang="en-US" altLang="zh-TW" sz="3200"/>
          </a:p>
        </p:txBody>
      </p:sp>
      <p:sp>
        <p:nvSpPr>
          <p:cNvPr id="23560" name="Line 14"/>
          <p:cNvSpPr>
            <a:spLocks noChangeShapeType="1"/>
          </p:cNvSpPr>
          <p:nvPr/>
        </p:nvSpPr>
        <p:spPr bwMode="auto">
          <a:xfrm>
            <a:off x="4572000" y="4321175"/>
            <a:ext cx="1916113" cy="1216025"/>
          </a:xfrm>
          <a:prstGeom prst="line">
            <a:avLst/>
          </a:prstGeom>
          <a:noFill/>
          <a:ln w="57150">
            <a:solidFill>
              <a:srgbClr val="0066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23561" name="Rectangle 15"/>
          <p:cNvSpPr>
            <a:spLocks noChangeArrowheads="1"/>
          </p:cNvSpPr>
          <p:nvPr/>
        </p:nvSpPr>
        <p:spPr bwMode="auto">
          <a:xfrm>
            <a:off x="6591300" y="5175250"/>
            <a:ext cx="4603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200">
                <a:latin typeface="新細明體" pitchFamily="18" charset="-120"/>
              </a:rPr>
              <a:t>D</a:t>
            </a:r>
          </a:p>
        </p:txBody>
      </p:sp>
      <p:sp>
        <p:nvSpPr>
          <p:cNvPr id="23562" name="Line 16"/>
          <p:cNvSpPr>
            <a:spLocks noChangeShapeType="1"/>
          </p:cNvSpPr>
          <p:nvPr/>
        </p:nvSpPr>
        <p:spPr bwMode="auto">
          <a:xfrm flipV="1">
            <a:off x="5418138" y="3932238"/>
            <a:ext cx="266700" cy="1865312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23563" name="Rectangle 17"/>
          <p:cNvSpPr>
            <a:spLocks noChangeArrowheads="1"/>
          </p:cNvSpPr>
          <p:nvPr/>
        </p:nvSpPr>
        <p:spPr bwMode="auto">
          <a:xfrm>
            <a:off x="5772150" y="3571875"/>
            <a:ext cx="3968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200">
                <a:latin typeface="新細明體" pitchFamily="18" charset="-120"/>
              </a:rPr>
              <a:t>S</a:t>
            </a:r>
          </a:p>
        </p:txBody>
      </p:sp>
      <p:sp>
        <p:nvSpPr>
          <p:cNvPr id="23564" name="Rectangle 19"/>
          <p:cNvSpPr>
            <a:spLocks noChangeArrowheads="1"/>
          </p:cNvSpPr>
          <p:nvPr/>
        </p:nvSpPr>
        <p:spPr bwMode="auto">
          <a:xfrm>
            <a:off x="3625850" y="3509963"/>
            <a:ext cx="29051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200">
                <a:latin typeface="新細明體" pitchFamily="18" charset="-120"/>
              </a:rPr>
              <a:t>i</a:t>
            </a:r>
          </a:p>
        </p:txBody>
      </p:sp>
      <p:sp>
        <p:nvSpPr>
          <p:cNvPr id="23565" name="Rectangle 20"/>
          <p:cNvSpPr>
            <a:spLocks noChangeArrowheads="1"/>
          </p:cNvSpPr>
          <p:nvPr/>
        </p:nvSpPr>
        <p:spPr bwMode="auto">
          <a:xfrm>
            <a:off x="7342188" y="5719763"/>
            <a:ext cx="12652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3200">
                <a:latin typeface="新細明體" pitchFamily="18" charset="-120"/>
              </a:rPr>
              <a:t>Money</a:t>
            </a:r>
          </a:p>
        </p:txBody>
      </p:sp>
      <p:sp>
        <p:nvSpPr>
          <p:cNvPr id="23566" name="Rectangle 22"/>
          <p:cNvSpPr>
            <a:spLocks noChangeArrowheads="1"/>
          </p:cNvSpPr>
          <p:nvPr/>
        </p:nvSpPr>
        <p:spPr bwMode="auto">
          <a:xfrm>
            <a:off x="6959600" y="5218113"/>
            <a:ext cx="16065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/>
              <a:t>貨幣需要</a:t>
            </a:r>
          </a:p>
        </p:txBody>
      </p:sp>
      <p:sp>
        <p:nvSpPr>
          <p:cNvPr id="23567" name="Rectangle 23"/>
          <p:cNvSpPr>
            <a:spLocks noChangeArrowheads="1"/>
          </p:cNvSpPr>
          <p:nvPr/>
        </p:nvSpPr>
        <p:spPr bwMode="auto">
          <a:xfrm>
            <a:off x="6159500" y="3598863"/>
            <a:ext cx="16065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/>
              <a:t>貨幣供給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>
          <a:xfrm>
            <a:off x="1203325" y="0"/>
            <a:ext cx="7513638" cy="112395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2.4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使用權</a:t>
            </a:r>
            <a:r>
              <a:rPr lang="zh-TW" altLang="en-US" sz="4000" b="1" dirty="0" smtClean="0">
                <a:solidFill>
                  <a:srgbClr val="660066"/>
                </a:solidFill>
              </a:rPr>
              <a:t>與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所有權</a:t>
            </a:r>
            <a:r>
              <a:rPr lang="zh-TW" altLang="en-US" sz="4000" b="1" dirty="0" smtClean="0">
                <a:solidFill>
                  <a:srgbClr val="660066"/>
                </a:solidFill>
              </a:rPr>
              <a:t>的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交易</a:t>
            </a:r>
            <a:r>
              <a:rPr lang="zh-TW" altLang="en-US" sz="4000" b="1" dirty="0" smtClean="0">
                <a:solidFill>
                  <a:srgbClr val="660066"/>
                </a:solidFill>
              </a:rPr>
              <a:t>市場</a:t>
            </a:r>
            <a:endParaRPr lang="en-US" altLang="zh-TW" sz="4000" b="1" dirty="0" smtClean="0">
              <a:solidFill>
                <a:srgbClr val="660066"/>
              </a:solidFill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1096963" y="1630363"/>
            <a:ext cx="7626350" cy="47386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zh-TW" altLang="en-US" sz="2800" smtClean="0">
                <a:latin typeface="新細明體" pitchFamily="18" charset="-120"/>
              </a:rPr>
              <a:t>房屋市場是房屋所有權的交易市場，租屋市場則是房屋使用權的交易市場。</a:t>
            </a:r>
          </a:p>
          <a:p>
            <a:pPr lvl="1">
              <a:lnSpc>
                <a:spcPct val="90000"/>
              </a:lnSpc>
            </a:pPr>
            <a:r>
              <a:rPr lang="zh-TW" altLang="en-US" sz="2400" smtClean="0">
                <a:latin typeface="新細明體" pitchFamily="18" charset="-120"/>
              </a:rPr>
              <a:t>資本財亦然。</a:t>
            </a:r>
          </a:p>
          <a:p>
            <a:pPr lvl="1">
              <a:lnSpc>
                <a:spcPct val="90000"/>
              </a:lnSpc>
            </a:pPr>
            <a:r>
              <a:rPr lang="zh-TW" altLang="en-US" sz="2400" smtClean="0">
                <a:latin typeface="新細明體" pitchFamily="18" charset="-120"/>
              </a:rPr>
              <a:t>勞動市場是勞動者之使用權（勞動力）的交易市場，而「奴隸市場」則是勞動者之所有權的交易市場 。</a:t>
            </a:r>
          </a:p>
          <a:p>
            <a:pPr>
              <a:lnSpc>
                <a:spcPct val="90000"/>
              </a:lnSpc>
            </a:pPr>
            <a:r>
              <a:rPr lang="zh-TW" altLang="en-US" sz="2800" smtClean="0">
                <a:latin typeface="新細明體" pitchFamily="18" charset="-120"/>
              </a:rPr>
              <a:t>資本化（</a:t>
            </a:r>
            <a:r>
              <a:rPr lang="en-US" altLang="zh-TW" sz="2800" smtClean="0">
                <a:latin typeface="新細明體" pitchFamily="18" charset="-120"/>
              </a:rPr>
              <a:t>capitalization</a:t>
            </a:r>
            <a:r>
              <a:rPr lang="zh-TW" altLang="en-US" sz="2800" smtClean="0">
                <a:latin typeface="新細明體" pitchFamily="18" charset="-120"/>
              </a:rPr>
              <a:t>）：使用權之未來各期收益折現值的總和。</a:t>
            </a:r>
          </a:p>
          <a:p>
            <a:pPr lvl="1">
              <a:lnSpc>
                <a:spcPct val="90000"/>
              </a:lnSpc>
            </a:pPr>
            <a:r>
              <a:rPr lang="zh-TW" altLang="en-US" sz="2400" smtClean="0">
                <a:latin typeface="新細明體" pitchFamily="18" charset="-120"/>
              </a:rPr>
              <a:t>所有權的交易價格＝使用權交易價格之資本化？</a:t>
            </a:r>
            <a:r>
              <a:rPr lang="en-US" altLang="zh-TW" sz="2400" smtClean="0">
                <a:latin typeface="新細明體" pitchFamily="18" charset="-120"/>
              </a:rPr>
              <a:t>WHY</a:t>
            </a:r>
            <a:r>
              <a:rPr lang="zh-TW" altLang="en-US" sz="2400" smtClean="0">
                <a:latin typeface="新細明體" pitchFamily="18" charset="-120"/>
              </a:rPr>
              <a:t>？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EA5E65-9E20-4AB5-AB60-68096050E6D7}" type="slidenum">
              <a:rPr lang="en-US" altLang="zh-TW"/>
              <a:pPr>
                <a:defRPr/>
              </a:pPr>
              <a:t>14</a:t>
            </a:fld>
            <a:endParaRPr lang="en-US" altLang="zh-TW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>
          <a:xfrm>
            <a:off x="960438" y="0"/>
            <a:ext cx="7696200" cy="12192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2.5  </a:t>
            </a:r>
            <a:r>
              <a:rPr lang="zh-TW" altLang="en-US" sz="4000" b="1" dirty="0" smtClean="0">
                <a:solidFill>
                  <a:srgbClr val="660066"/>
                </a:solidFill>
              </a:rPr>
              <a:t>資金（資本）的流動</a:t>
            </a:r>
            <a:endParaRPr lang="zh-TW" altLang="en-US" sz="4000" b="1" dirty="0" smtClean="0">
              <a:solidFill>
                <a:srgbClr val="660066"/>
              </a:solidFill>
              <a:latin typeface="新細明體" pitchFamily="18" charset="-120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1020763" y="1311275"/>
            <a:ext cx="7824787" cy="5176838"/>
          </a:xfrm>
        </p:spPr>
        <p:txBody>
          <a:bodyPr/>
          <a:lstStyle/>
          <a:p>
            <a:pPr marL="609600" indent="-609600"/>
            <a:r>
              <a:rPr lang="zh-TW" altLang="en-US" sz="2800" smtClean="0">
                <a:latin typeface="新細明體" pitchFamily="18" charset="-120"/>
              </a:rPr>
              <a:t>輕工業：</a:t>
            </a:r>
          </a:p>
          <a:p>
            <a:pPr marL="990600" lvl="1" indent="-533400">
              <a:buClr>
                <a:srgbClr val="006600"/>
              </a:buClr>
              <a:buFont typeface="Wingdings" pitchFamily="2" charset="2"/>
              <a:buAutoNum type="arabicParenR"/>
            </a:pPr>
            <a:r>
              <a:rPr lang="zh-TW" altLang="en-US" sz="2400" smtClean="0">
                <a:latin typeface="新細明體" pitchFamily="18" charset="-120"/>
              </a:rPr>
              <a:t>資金的流動快速。</a:t>
            </a:r>
          </a:p>
          <a:p>
            <a:pPr marL="990600" lvl="1" indent="-533400">
              <a:buClr>
                <a:srgbClr val="006600"/>
              </a:buClr>
              <a:buFont typeface="Wingdings" pitchFamily="2" charset="2"/>
              <a:buAutoNum type="arabicParenR"/>
            </a:pPr>
            <a:r>
              <a:rPr lang="zh-TW" altLang="en-US" sz="2400" smtClean="0">
                <a:latin typeface="新細明體" pitchFamily="18" charset="-120"/>
              </a:rPr>
              <a:t>廠商所需資本相對較小，故數量較多。</a:t>
            </a:r>
          </a:p>
          <a:p>
            <a:pPr marL="990600" lvl="1" indent="-533400">
              <a:buClr>
                <a:srgbClr val="006600"/>
              </a:buClr>
              <a:buFont typeface="Wingdings" pitchFamily="2" charset="2"/>
              <a:buAutoNum type="arabicParenR"/>
            </a:pPr>
            <a:r>
              <a:rPr lang="zh-TW" altLang="en-US" sz="2400" smtClean="0">
                <a:latin typeface="新細明體" pitchFamily="18" charset="-120"/>
              </a:rPr>
              <a:t>接納資歷不深的企業家。</a:t>
            </a:r>
          </a:p>
          <a:p>
            <a:pPr marL="990600" lvl="1" indent="-533400">
              <a:buClr>
                <a:srgbClr val="006600"/>
              </a:buClr>
              <a:buFont typeface="Wingdings" pitchFamily="2" charset="2"/>
              <a:buAutoNum type="arabicParenR"/>
            </a:pPr>
            <a:r>
              <a:rPr lang="zh-TW" altLang="en-US" sz="2400" smtClean="0">
                <a:latin typeface="新細明體" pitchFamily="18" charset="-120"/>
              </a:rPr>
              <a:t>容易出現競爭性的產業。</a:t>
            </a:r>
          </a:p>
          <a:p>
            <a:pPr marL="609600" indent="-609600"/>
            <a:r>
              <a:rPr lang="zh-TW" altLang="en-US" sz="2800" smtClean="0">
                <a:latin typeface="新細明體" pitchFamily="18" charset="-120"/>
              </a:rPr>
              <a:t>蔣碩傑的產業政策：重輕輕重（台灣）</a:t>
            </a:r>
          </a:p>
          <a:p>
            <a:pPr marL="990600" lvl="1" indent="-533400"/>
            <a:r>
              <a:rPr lang="zh-TW" altLang="en-US" sz="2400" smtClean="0">
                <a:latin typeface="新細明體" pitchFamily="18" charset="-120"/>
              </a:rPr>
              <a:t>印度：輕輕重重</a:t>
            </a:r>
          </a:p>
          <a:p>
            <a:pPr marL="990600" lvl="1" indent="-533400"/>
            <a:r>
              <a:rPr lang="zh-TW" altLang="en-US" sz="2400" smtClean="0">
                <a:latin typeface="新細明體" pitchFamily="18" charset="-120"/>
              </a:rPr>
              <a:t>中國大陸：重輕輕重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AAC7A2-D269-4C8D-8298-DBD340DD9927}" type="slidenum">
              <a:rPr lang="en-US" altLang="zh-TW"/>
              <a:pPr>
                <a:defRPr/>
              </a:pPr>
              <a:t>15</a:t>
            </a:fld>
            <a:endParaRPr lang="en-US" altLang="zh-TW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020763" y="0"/>
            <a:ext cx="7991475" cy="1439863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zh-TW" sz="4400" b="1" dirty="0" smtClean="0">
                <a:solidFill>
                  <a:srgbClr val="FF0000"/>
                </a:solidFill>
                <a:latin typeface="新細明體" pitchFamily="18" charset="-120"/>
              </a:rPr>
              <a:t>3.  </a:t>
            </a:r>
            <a:r>
              <a:rPr lang="zh-TW" altLang="en-US" sz="4400" b="1" dirty="0" smtClean="0">
                <a:solidFill>
                  <a:srgbClr val="FF0000"/>
                </a:solidFill>
                <a:latin typeface="新細明體" pitchFamily="18" charset="-120"/>
              </a:rPr>
              <a:t>日本的失落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1020763" y="1493838"/>
            <a:ext cx="7783512" cy="5018087"/>
          </a:xfrm>
        </p:spPr>
        <p:txBody>
          <a:bodyPr/>
          <a:lstStyle/>
          <a:p>
            <a:pPr marL="609600" indent="-609600">
              <a:buClr>
                <a:srgbClr val="006600"/>
              </a:buClr>
              <a:buSzTx/>
              <a:buFont typeface="Wingdings" pitchFamily="2" charset="2"/>
              <a:buAutoNum type="arabicParenR"/>
            </a:pPr>
            <a:r>
              <a:rPr lang="en-US" altLang="zh-TW" sz="2800" smtClean="0">
                <a:latin typeface="新細明體" pitchFamily="18" charset="-120"/>
              </a:rPr>
              <a:t>1977-1978</a:t>
            </a:r>
            <a:r>
              <a:rPr lang="zh-TW" altLang="en-US" sz="2800" smtClean="0">
                <a:latin typeface="新細明體" pitchFamily="18" charset="-120"/>
              </a:rPr>
              <a:t>年秋，（日本產業興起）美元兌日圓由 </a:t>
            </a:r>
            <a:r>
              <a:rPr lang="en-US" altLang="zh-TW" sz="2800" b="1" smtClean="0">
                <a:latin typeface="新細明體" pitchFamily="18" charset="-120"/>
              </a:rPr>
              <a:t>1:290 </a:t>
            </a:r>
            <a:r>
              <a:rPr lang="zh-TW" altLang="en-US" sz="2800" smtClean="0">
                <a:latin typeface="新細明體" pitchFamily="18" charset="-120"/>
              </a:rPr>
              <a:t>貶至</a:t>
            </a:r>
            <a:r>
              <a:rPr lang="en-US" altLang="zh-TW" sz="2800" b="1" smtClean="0">
                <a:latin typeface="新細明體" pitchFamily="18" charset="-120"/>
              </a:rPr>
              <a:t>1:170</a:t>
            </a:r>
            <a:r>
              <a:rPr lang="zh-TW" altLang="en-US" sz="2800" smtClean="0">
                <a:latin typeface="新細明體" pitchFamily="18" charset="-120"/>
              </a:rPr>
              <a:t>，約貶</a:t>
            </a:r>
            <a:r>
              <a:rPr lang="en-US" altLang="zh-TW" sz="2800" smtClean="0">
                <a:latin typeface="新細明體" pitchFamily="18" charset="-120"/>
              </a:rPr>
              <a:t>40%</a:t>
            </a:r>
            <a:r>
              <a:rPr lang="zh-TW" altLang="en-US" sz="2800" smtClean="0">
                <a:latin typeface="新細明體" pitchFamily="18" charset="-120"/>
              </a:rPr>
              <a:t>。</a:t>
            </a:r>
          </a:p>
          <a:p>
            <a:pPr marL="609600" indent="-609600">
              <a:buClr>
                <a:srgbClr val="006600"/>
              </a:buClr>
              <a:buSzTx/>
              <a:buFont typeface="Wingdings" pitchFamily="2" charset="2"/>
              <a:buAutoNum type="arabicParenR"/>
            </a:pPr>
            <a:r>
              <a:rPr lang="en-US" altLang="zh-TW" sz="2800" smtClean="0">
                <a:latin typeface="新細明體" pitchFamily="18" charset="-120"/>
              </a:rPr>
              <a:t>1979-1980</a:t>
            </a:r>
            <a:r>
              <a:rPr lang="zh-TW" altLang="en-US" sz="2800" smtClean="0">
                <a:latin typeface="新細明體" pitchFamily="18" charset="-120"/>
              </a:rPr>
              <a:t>年，第二次石油危機，美國通膨達二位數，實質利率 </a:t>
            </a:r>
            <a:r>
              <a:rPr lang="en-US" altLang="zh-TW" sz="2800" smtClean="0">
                <a:latin typeface="新細明體" pitchFamily="18" charset="-120"/>
              </a:rPr>
              <a:t>-12%</a:t>
            </a:r>
            <a:r>
              <a:rPr lang="zh-TW" altLang="en-US" sz="2800" smtClean="0">
                <a:latin typeface="新細明體" pitchFamily="18" charset="-120"/>
              </a:rPr>
              <a:t>。</a:t>
            </a:r>
            <a:r>
              <a:rPr lang="en-US" altLang="zh-TW" sz="2800" smtClean="0">
                <a:latin typeface="新細明體" pitchFamily="18" charset="-120"/>
              </a:rPr>
              <a:t>FED</a:t>
            </a:r>
            <a:r>
              <a:rPr lang="zh-TW" altLang="en-US" sz="2800" smtClean="0">
                <a:latin typeface="新細明體" pitchFamily="18" charset="-120"/>
              </a:rPr>
              <a:t>（</a:t>
            </a:r>
            <a:r>
              <a:rPr lang="en-US" altLang="zh-TW" sz="2800" smtClean="0">
                <a:latin typeface="新細明體" pitchFamily="18" charset="-120"/>
              </a:rPr>
              <a:t>P. Volcker</a:t>
            </a:r>
            <a:r>
              <a:rPr lang="zh-TW" altLang="en-US" sz="2800" smtClean="0">
                <a:latin typeface="新細明體" pitchFamily="18" charset="-120"/>
              </a:rPr>
              <a:t>）提高利率達二位數。</a:t>
            </a:r>
          </a:p>
          <a:p>
            <a:pPr marL="609600" indent="-609600">
              <a:buClr>
                <a:srgbClr val="006600"/>
              </a:buClr>
              <a:buSzTx/>
              <a:buFont typeface="Wingdings" pitchFamily="2" charset="2"/>
              <a:buAutoNum type="arabicParenR"/>
            </a:pPr>
            <a:r>
              <a:rPr lang="en-US" altLang="zh-TW" sz="2800" smtClean="0">
                <a:latin typeface="新細明體" pitchFamily="18" charset="-120"/>
              </a:rPr>
              <a:t>1979-1985</a:t>
            </a:r>
            <a:r>
              <a:rPr lang="zh-TW" altLang="en-US" sz="2800" smtClean="0">
                <a:latin typeface="新細明體" pitchFamily="18" charset="-120"/>
              </a:rPr>
              <a:t>年，美元回流美國，</a:t>
            </a:r>
            <a:r>
              <a:rPr lang="zh-TW" altLang="en-US" sz="2800" b="1" smtClean="0">
                <a:latin typeface="新細明體" pitchFamily="18" charset="-120"/>
              </a:rPr>
              <a:t>美元大漲</a:t>
            </a:r>
            <a:r>
              <a:rPr lang="zh-TW" altLang="en-US" sz="2800" smtClean="0">
                <a:latin typeface="新細明體" pitchFamily="18" charset="-120"/>
              </a:rPr>
              <a:t>，兌日圓回升至</a:t>
            </a:r>
            <a:r>
              <a:rPr lang="en-US" altLang="zh-TW" sz="2800" b="1" smtClean="0">
                <a:latin typeface="新細明體" pitchFamily="18" charset="-120"/>
              </a:rPr>
              <a:t>1:250</a:t>
            </a:r>
            <a:r>
              <a:rPr lang="zh-TW" altLang="en-US" sz="2800" smtClean="0">
                <a:latin typeface="新細明體" pitchFamily="18" charset="-120"/>
              </a:rPr>
              <a:t>。</a:t>
            </a:r>
            <a:r>
              <a:rPr lang="en-US" altLang="zh-TW" sz="2800" smtClean="0">
                <a:latin typeface="新細明體" pitchFamily="18" charset="-120"/>
              </a:rPr>
              <a:t>1984</a:t>
            </a:r>
            <a:r>
              <a:rPr lang="zh-TW" altLang="en-US" sz="2800" smtClean="0">
                <a:latin typeface="新細明體" pitchFamily="18" charset="-120"/>
              </a:rPr>
              <a:t>年美國貿易赤字破千億美元。</a:t>
            </a:r>
            <a:endParaRPr lang="en-US" altLang="zh-TW" sz="2800" smtClean="0">
              <a:latin typeface="新細明體" pitchFamily="18" charset="-120"/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E2BE41-9EFF-44EC-B38E-A1E1705B1544}" type="slidenum">
              <a:rPr lang="en-US" altLang="zh-TW"/>
              <a:pPr>
                <a:defRPr/>
              </a:pPr>
              <a:t>16</a:t>
            </a:fld>
            <a:endParaRPr lang="en-US" altLang="zh-TW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020763" y="0"/>
            <a:ext cx="7980362" cy="14097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3.1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廣場協議</a:t>
            </a:r>
            <a:r>
              <a:rPr lang="zh-TW" altLang="en-US" sz="4000" dirty="0" smtClean="0">
                <a:solidFill>
                  <a:srgbClr val="660066"/>
                </a:solidFill>
                <a:latin typeface="新細明體" pitchFamily="18" charset="-120"/>
              </a:rPr>
              <a:t> </a:t>
            </a:r>
            <a:r>
              <a:rPr lang="en-US" altLang="zh-TW" sz="4000" dirty="0" smtClean="0">
                <a:solidFill>
                  <a:srgbClr val="660066"/>
                </a:solidFill>
                <a:latin typeface="新細明體" pitchFamily="18" charset="-120"/>
              </a:rPr>
              <a:t>(Plaza Accord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）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1082675" y="1554163"/>
            <a:ext cx="7742238" cy="4899025"/>
          </a:xfrm>
        </p:spPr>
        <p:txBody>
          <a:bodyPr/>
          <a:lstStyle/>
          <a:p>
            <a:r>
              <a:rPr lang="zh-TW" altLang="en-US" sz="2800" smtClean="0">
                <a:latin typeface="新細明體" pitchFamily="18" charset="-120"/>
              </a:rPr>
              <a:t>因應美國鉅額貿易赤字，</a:t>
            </a:r>
            <a:r>
              <a:rPr lang="en-US" altLang="zh-TW" sz="2800" b="1" smtClean="0">
                <a:solidFill>
                  <a:srgbClr val="660066"/>
                </a:solidFill>
                <a:latin typeface="新細明體" pitchFamily="18" charset="-120"/>
              </a:rPr>
              <a:t>1985</a:t>
            </a:r>
            <a:r>
              <a:rPr lang="en-US" altLang="zh-TW" sz="2800" smtClean="0">
                <a:latin typeface="新細明體" pitchFamily="18" charset="-120"/>
              </a:rPr>
              <a:t>/9/22 G5</a:t>
            </a:r>
            <a:r>
              <a:rPr lang="zh-TW" altLang="en-US" sz="2800" smtClean="0">
                <a:latin typeface="新細明體" pitchFamily="18" charset="-120"/>
              </a:rPr>
              <a:t>協議： 英、法、德、日四國有秩序地提升本國幣對美元的匯率。</a:t>
            </a:r>
          </a:p>
          <a:p>
            <a:pPr lvl="1"/>
            <a:r>
              <a:rPr lang="en-US" altLang="zh-TW" smtClean="0">
                <a:latin typeface="新細明體" pitchFamily="18" charset="-120"/>
              </a:rPr>
              <a:t>1987</a:t>
            </a:r>
            <a:r>
              <a:rPr lang="zh-TW" altLang="en-US" smtClean="0">
                <a:latin typeface="新細明體" pitchFamily="18" charset="-120"/>
              </a:rPr>
              <a:t>年底，美元兌日圓貶至 </a:t>
            </a:r>
            <a:r>
              <a:rPr lang="en-US" altLang="zh-TW" b="1" smtClean="0">
                <a:latin typeface="新細明體" pitchFamily="18" charset="-120"/>
              </a:rPr>
              <a:t>1:120</a:t>
            </a:r>
            <a:r>
              <a:rPr lang="zh-TW" altLang="en-US" b="1" smtClean="0">
                <a:latin typeface="新細明體" pitchFamily="18" charset="-120"/>
              </a:rPr>
              <a:t>，</a:t>
            </a:r>
            <a:r>
              <a:rPr lang="en-US" altLang="zh-TW" b="1" smtClean="0">
                <a:latin typeface="新細明體" pitchFamily="18" charset="-120"/>
              </a:rPr>
              <a:t>1990</a:t>
            </a:r>
            <a:r>
              <a:rPr lang="zh-TW" altLang="en-US" smtClean="0">
                <a:latin typeface="新細明體" pitchFamily="18" charset="-120"/>
              </a:rPr>
              <a:t>年更升到 </a:t>
            </a:r>
            <a:r>
              <a:rPr lang="en-US" altLang="zh-TW" smtClean="0">
                <a:latin typeface="新細明體" pitchFamily="18" charset="-120"/>
              </a:rPr>
              <a:t>1:86</a:t>
            </a:r>
            <a:r>
              <a:rPr lang="zh-TW" altLang="en-US" smtClean="0">
                <a:latin typeface="新細明體" pitchFamily="18" charset="-120"/>
              </a:rPr>
              <a:t>，超過 </a:t>
            </a:r>
            <a:r>
              <a:rPr lang="en-US" altLang="zh-TW" smtClean="0">
                <a:latin typeface="新細明體" pitchFamily="18" charset="-120"/>
              </a:rPr>
              <a:t>65</a:t>
            </a:r>
            <a:r>
              <a:rPr lang="zh-TW" altLang="en-US" smtClean="0">
                <a:latin typeface="新細明體" pitchFamily="18" charset="-120"/>
              </a:rPr>
              <a:t>％。</a:t>
            </a:r>
            <a:endParaRPr lang="en-US" altLang="zh-TW" smtClean="0">
              <a:latin typeface="新細明體" pitchFamily="18" charset="-120"/>
            </a:endParaRPr>
          </a:p>
          <a:p>
            <a:pPr lvl="1"/>
            <a:r>
              <a:rPr lang="zh-TW" altLang="en-US" smtClean="0">
                <a:latin typeface="新細明體" pitchFamily="18" charset="-120"/>
              </a:rPr>
              <a:t>同期，馬克升 </a:t>
            </a:r>
            <a:r>
              <a:rPr lang="en-US" altLang="zh-TW" smtClean="0">
                <a:latin typeface="新細明體" pitchFamily="18" charset="-120"/>
              </a:rPr>
              <a:t>70.5%</a:t>
            </a:r>
            <a:r>
              <a:rPr lang="zh-TW" altLang="en-US" smtClean="0">
                <a:latin typeface="新細明體" pitchFamily="18" charset="-120"/>
              </a:rPr>
              <a:t>，法郎升 </a:t>
            </a:r>
            <a:r>
              <a:rPr lang="en-US" altLang="zh-TW" smtClean="0">
                <a:latin typeface="新細明體" pitchFamily="18" charset="-120"/>
              </a:rPr>
              <a:t>50.8%</a:t>
            </a:r>
            <a:r>
              <a:rPr lang="zh-TW" altLang="en-US" smtClean="0">
                <a:latin typeface="新細明體" pitchFamily="18" charset="-120"/>
              </a:rPr>
              <a:t>，英鎊升 </a:t>
            </a:r>
            <a:r>
              <a:rPr lang="en-US" altLang="zh-TW" smtClean="0">
                <a:latin typeface="新細明體" pitchFamily="18" charset="-120"/>
              </a:rPr>
              <a:t>37.2%</a:t>
            </a:r>
            <a:r>
              <a:rPr lang="zh-TW" altLang="en-US" smtClean="0">
                <a:latin typeface="新細明體" pitchFamily="18" charset="-120"/>
              </a:rPr>
              <a:t>。</a:t>
            </a:r>
          </a:p>
          <a:p>
            <a:r>
              <a:rPr lang="zh-TW" altLang="en-US" sz="2800" smtClean="0">
                <a:latin typeface="新細明體" pitchFamily="18" charset="-120"/>
              </a:rPr>
              <a:t>但</a:t>
            </a:r>
            <a:r>
              <a:rPr lang="en-US" altLang="zh-TW" sz="2800" smtClean="0">
                <a:latin typeface="新細明體" pitchFamily="18" charset="-120"/>
              </a:rPr>
              <a:t>1990-1991</a:t>
            </a:r>
            <a:r>
              <a:rPr lang="zh-TW" altLang="en-US" sz="2800" smtClean="0">
                <a:latin typeface="新細明體" pitchFamily="18" charset="-120"/>
              </a:rPr>
              <a:t>年，美國又陷入經濟蕭條。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156106-28E2-44C6-950D-DB8EA652AA90}" type="slidenum">
              <a:rPr lang="en-US" altLang="zh-TW"/>
              <a:pPr>
                <a:defRPr/>
              </a:pPr>
              <a:t>17</a:t>
            </a:fld>
            <a:endParaRPr lang="en-US" altLang="zh-TW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006475" y="0"/>
            <a:ext cx="7680325" cy="131286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3.2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日本順差繼續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524000"/>
            <a:ext cx="7785100" cy="2327275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zh-TW" altLang="en-US" sz="2800" smtClean="0"/>
              <a:t>日本匯率大幅提升，但順差仍繼續在增加。日本政府操控匯率，大量買進美元，導致日本外匯存底大升。</a:t>
            </a:r>
          </a:p>
          <a:p>
            <a:pPr>
              <a:lnSpc>
                <a:spcPct val="110000"/>
              </a:lnSpc>
            </a:pPr>
            <a:r>
              <a:rPr lang="zh-TW" altLang="en-US" sz="2800" smtClean="0"/>
              <a:t>日本外匯存底：</a:t>
            </a:r>
          </a:p>
        </p:txBody>
      </p:sp>
      <p:graphicFrame>
        <p:nvGraphicFramePr>
          <p:cNvPr id="161833" name="Group 41"/>
          <p:cNvGraphicFramePr>
            <a:graphicFrameLocks noGrp="1"/>
          </p:cNvGraphicFramePr>
          <p:nvPr>
            <p:ph sz="half" idx="2"/>
          </p:nvPr>
        </p:nvGraphicFramePr>
        <p:xfrm>
          <a:off x="957263" y="4100513"/>
          <a:ext cx="7602537" cy="1371600"/>
        </p:xfrm>
        <a:graphic>
          <a:graphicData uri="http://schemas.openxmlformats.org/drawingml/2006/table">
            <a:tbl>
              <a:tblPr/>
              <a:tblGrid>
                <a:gridCol w="1023937"/>
                <a:gridCol w="1022350"/>
                <a:gridCol w="1023938"/>
                <a:gridCol w="1023937"/>
                <a:gridCol w="1022350"/>
                <a:gridCol w="1023938"/>
                <a:gridCol w="1462087"/>
              </a:tblGrid>
              <a:tr h="7556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1985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1986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1987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1988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1989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1990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year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59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30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US$B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1357EA9-B8D6-4A44-B1C2-4AE69C3586D8}" type="slidenum">
              <a:rPr lang="en-US" altLang="zh-TW"/>
              <a:pPr>
                <a:defRPr/>
              </a:pPr>
              <a:t>18</a:t>
            </a:fld>
            <a:endParaRPr lang="en-US" altLang="zh-TW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0"/>
            <a:ext cx="7620000" cy="14509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3.3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日本的低率政策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1127125" y="1508125"/>
            <a:ext cx="7675563" cy="5186363"/>
          </a:xfrm>
        </p:spPr>
        <p:txBody>
          <a:bodyPr/>
          <a:lstStyle/>
          <a:p>
            <a:r>
              <a:rPr lang="zh-TW" altLang="en-US" sz="2800" smtClean="0">
                <a:latin typeface="新細明體" pitchFamily="18" charset="-120"/>
              </a:rPr>
              <a:t>日本政府為了補救廠商在高日圓匯率下的不利，採取低率政策。（歷史匯率高點：</a:t>
            </a:r>
            <a:r>
              <a:rPr lang="en-US" altLang="zh-TW" sz="2800" smtClean="0">
                <a:latin typeface="新細明體" pitchFamily="18" charset="-120"/>
              </a:rPr>
              <a:t>1995/4 1</a:t>
            </a:r>
            <a:r>
              <a:rPr lang="zh-TW" altLang="en-US" sz="2800" smtClean="0">
                <a:latin typeface="新細明體" pitchFamily="18" charset="-120"/>
              </a:rPr>
              <a:t>美元</a:t>
            </a:r>
            <a:r>
              <a:rPr lang="en-US" altLang="zh-TW" sz="2800" smtClean="0">
                <a:latin typeface="新細明體" pitchFamily="18" charset="-120"/>
              </a:rPr>
              <a:t>:79</a:t>
            </a:r>
            <a:r>
              <a:rPr lang="zh-TW" altLang="en-US" sz="2800" smtClean="0">
                <a:latin typeface="新細明體" pitchFamily="18" charset="-120"/>
              </a:rPr>
              <a:t>日圓 ）</a:t>
            </a:r>
          </a:p>
          <a:p>
            <a:pPr lvl="1"/>
            <a:r>
              <a:rPr lang="en-US" altLang="zh-TW" smtClean="0">
                <a:latin typeface="新細明體" pitchFamily="18" charset="-120"/>
              </a:rPr>
              <a:t>1986</a:t>
            </a:r>
            <a:r>
              <a:rPr lang="zh-TW" altLang="en-US" smtClean="0">
                <a:latin typeface="新細明體" pitchFamily="18" charset="-120"/>
              </a:rPr>
              <a:t>年開始，五度降息，由</a:t>
            </a:r>
            <a:r>
              <a:rPr lang="en-US" altLang="zh-TW" smtClean="0">
                <a:latin typeface="新細明體" pitchFamily="18" charset="-120"/>
              </a:rPr>
              <a:t>5%</a:t>
            </a:r>
            <a:r>
              <a:rPr lang="zh-TW" altLang="en-US" smtClean="0">
                <a:latin typeface="新細明體" pitchFamily="18" charset="-120"/>
              </a:rPr>
              <a:t>降至</a:t>
            </a:r>
            <a:r>
              <a:rPr lang="en-US" altLang="zh-TW" smtClean="0">
                <a:latin typeface="新細明體" pitchFamily="18" charset="-120"/>
              </a:rPr>
              <a:t>2.5</a:t>
            </a:r>
            <a:r>
              <a:rPr lang="zh-TW" altLang="en-US" smtClean="0">
                <a:latin typeface="新細明體" pitchFamily="18" charset="-120"/>
              </a:rPr>
              <a:t>％（日本史上最低）。</a:t>
            </a:r>
          </a:p>
          <a:p>
            <a:pPr lvl="1"/>
            <a:r>
              <a:rPr lang="en-US" altLang="zh-TW" smtClean="0">
                <a:latin typeface="新細明體" pitchFamily="18" charset="-120"/>
              </a:rPr>
              <a:t>1987</a:t>
            </a:r>
            <a:r>
              <a:rPr lang="zh-TW" altLang="en-US" smtClean="0">
                <a:latin typeface="新細明體" pitchFamily="18" charset="-120"/>
              </a:rPr>
              <a:t>年底全球景氣復甦，美、德提高利率，但美要求日本暫緩， </a:t>
            </a:r>
            <a:r>
              <a:rPr lang="en-US" altLang="zh-TW" smtClean="0">
                <a:latin typeface="新細明體" pitchFamily="18" charset="-120"/>
              </a:rPr>
              <a:t>1989/5 </a:t>
            </a:r>
            <a:r>
              <a:rPr lang="zh-TW" altLang="en-US" smtClean="0">
                <a:latin typeface="新細明體" pitchFamily="18" charset="-120"/>
              </a:rPr>
              <a:t>才升息。</a:t>
            </a:r>
          </a:p>
          <a:p>
            <a:r>
              <a:rPr lang="zh-TW" altLang="en-US" sz="2800" smtClean="0">
                <a:latin typeface="新細明體" pitchFamily="18" charset="-120"/>
              </a:rPr>
              <a:t>低率＋順差＝貨幣供給大增。</a:t>
            </a:r>
          </a:p>
          <a:p>
            <a:r>
              <a:rPr lang="en-US" altLang="zh-TW" sz="2800" smtClean="0">
                <a:latin typeface="新細明體" pitchFamily="18" charset="-120"/>
              </a:rPr>
              <a:t>1980-1990 </a:t>
            </a:r>
            <a:r>
              <a:rPr lang="zh-TW" altLang="en-US" sz="2800" smtClean="0">
                <a:latin typeface="新細明體" pitchFamily="18" charset="-120"/>
              </a:rPr>
              <a:t>年，日本</a:t>
            </a:r>
            <a:r>
              <a:rPr lang="en-US" altLang="zh-TW" sz="2800" smtClean="0">
                <a:latin typeface="新細明體" pitchFamily="18" charset="-120"/>
              </a:rPr>
              <a:t>Money Base </a:t>
            </a:r>
            <a:r>
              <a:rPr lang="zh-TW" altLang="en-US" sz="2800" smtClean="0">
                <a:latin typeface="新細明體" pitchFamily="18" charset="-120"/>
              </a:rPr>
              <a:t>增加</a:t>
            </a:r>
            <a:r>
              <a:rPr lang="en-US" altLang="zh-TW" sz="2800" smtClean="0">
                <a:latin typeface="新細明體" pitchFamily="18" charset="-120"/>
              </a:rPr>
              <a:t>1.6</a:t>
            </a:r>
            <a:r>
              <a:rPr lang="zh-TW" altLang="en-US" sz="2800" smtClean="0">
                <a:latin typeface="新細明體" pitchFamily="18" charset="-120"/>
              </a:rPr>
              <a:t>倍。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21A5F9-9874-482E-ABBE-66BF85DEB16A}" type="slidenum">
              <a:rPr lang="en-US" altLang="zh-TW"/>
              <a:pPr>
                <a:defRPr/>
              </a:pPr>
              <a:t>19</a:t>
            </a:fld>
            <a:endParaRPr lang="en-US" altLang="zh-TW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19CFFD-DC37-4ED6-A6BC-1C520D1B061D}" type="slidenum">
              <a:rPr lang="en-US" altLang="zh-TW"/>
              <a:pPr>
                <a:defRPr/>
              </a:pPr>
              <a:t>2</a:t>
            </a:fld>
            <a:endParaRPr lang="en-US" altLang="zh-TW" dirty="0"/>
          </a:p>
        </p:txBody>
      </p:sp>
      <p:sp>
        <p:nvSpPr>
          <p:cNvPr id="8194" name="Title 1"/>
          <p:cNvSpPr>
            <a:spLocks noGrp="1"/>
          </p:cNvSpPr>
          <p:nvPr>
            <p:ph type="title" idx="4294967295"/>
          </p:nvPr>
        </p:nvSpPr>
        <p:spPr>
          <a:xfrm>
            <a:off x="914400" y="182563"/>
            <a:ext cx="8229600" cy="97155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zh-TW" altLang="en-US" sz="4000" b="1" dirty="0" smtClean="0">
                <a:solidFill>
                  <a:srgbClr val="FF0000"/>
                </a:solidFill>
              </a:rPr>
              <a:t>章節內容</a:t>
            </a:r>
          </a:p>
        </p:txBody>
      </p:sp>
      <p:sp>
        <p:nvSpPr>
          <p:cNvPr id="12292" name="Content Placeholder 2"/>
          <p:cNvSpPr>
            <a:spLocks noGrp="1"/>
          </p:cNvSpPr>
          <p:nvPr>
            <p:ph idx="4294967295"/>
          </p:nvPr>
        </p:nvSpPr>
        <p:spPr>
          <a:xfrm>
            <a:off x="3322638" y="1844675"/>
            <a:ext cx="5075237" cy="4175125"/>
          </a:xfrm>
        </p:spPr>
        <p:txBody>
          <a:bodyPr/>
          <a:lstStyle/>
          <a:p>
            <a:pPr marL="595313" indent="-514350">
              <a:lnSpc>
                <a:spcPct val="120000"/>
              </a:lnSpc>
              <a:buFont typeface="Wingdings" pitchFamily="2" charset="2"/>
              <a:buAutoNum type="arabicPeriod"/>
            </a:pPr>
            <a:r>
              <a:rPr lang="zh-TW" altLang="en-US" b="1" smtClean="0">
                <a:solidFill>
                  <a:srgbClr val="660066"/>
                </a:solidFill>
                <a:latin typeface="新細明體" pitchFamily="18" charset="-120"/>
              </a:rPr>
              <a:t>貨幣</a:t>
            </a:r>
            <a:endParaRPr lang="en-US" altLang="zh-TW" b="1" smtClean="0">
              <a:solidFill>
                <a:srgbClr val="660066"/>
              </a:solidFill>
              <a:latin typeface="新細明體" pitchFamily="18" charset="-120"/>
            </a:endParaRPr>
          </a:p>
          <a:p>
            <a:pPr marL="595313" indent="-514350">
              <a:lnSpc>
                <a:spcPct val="120000"/>
              </a:lnSpc>
              <a:buFont typeface="Wingdings" pitchFamily="2" charset="2"/>
              <a:buAutoNum type="arabicPeriod"/>
            </a:pPr>
            <a:r>
              <a:rPr lang="zh-TW" altLang="en-US" b="1" smtClean="0">
                <a:solidFill>
                  <a:srgbClr val="660066"/>
                </a:solidFill>
                <a:latin typeface="新細明體" pitchFamily="18" charset="-120"/>
              </a:rPr>
              <a:t>可貸基金理論</a:t>
            </a:r>
            <a:endParaRPr lang="en-US" altLang="zh-TW" b="1" smtClean="0">
              <a:solidFill>
                <a:srgbClr val="660066"/>
              </a:solidFill>
              <a:latin typeface="新細明體" pitchFamily="18" charset="-120"/>
            </a:endParaRPr>
          </a:p>
          <a:p>
            <a:pPr marL="595313" indent="-514350">
              <a:lnSpc>
                <a:spcPct val="120000"/>
              </a:lnSpc>
              <a:buFont typeface="Wingdings" pitchFamily="2" charset="2"/>
              <a:buAutoNum type="arabicPeriod" startAt="3"/>
            </a:pPr>
            <a:r>
              <a:rPr lang="zh-TW" altLang="en-US" b="1" smtClean="0">
                <a:solidFill>
                  <a:srgbClr val="660066"/>
                </a:solidFill>
                <a:latin typeface="新細明體" pitchFamily="18" charset="-120"/>
              </a:rPr>
              <a:t>日本的失落</a:t>
            </a:r>
            <a:endParaRPr lang="en-US" altLang="zh-TW" b="1" smtClean="0">
              <a:solidFill>
                <a:srgbClr val="660066"/>
              </a:solidFill>
              <a:latin typeface="新細明體" pitchFamily="18" charset="-120"/>
            </a:endParaRPr>
          </a:p>
          <a:p>
            <a:pPr marL="595313" indent="-514350">
              <a:lnSpc>
                <a:spcPct val="120000"/>
              </a:lnSpc>
              <a:buFont typeface="Wingdings" pitchFamily="2" charset="2"/>
              <a:buAutoNum type="arabicPeriod" startAt="3"/>
            </a:pPr>
            <a:r>
              <a:rPr lang="zh-TW" altLang="en-US" b="1" smtClean="0">
                <a:solidFill>
                  <a:srgbClr val="660066"/>
                </a:solidFill>
                <a:latin typeface="新細明體" pitchFamily="18" charset="-120"/>
              </a:rPr>
              <a:t>新經濟時代</a:t>
            </a:r>
            <a:endParaRPr lang="en-US" altLang="zh-TW" b="1" smtClean="0">
              <a:solidFill>
                <a:srgbClr val="660066"/>
              </a:solidFill>
              <a:latin typeface="新細明體" pitchFamily="18" charset="-120"/>
            </a:endParaRPr>
          </a:p>
          <a:p>
            <a:pPr marL="595313" indent="-514350">
              <a:lnSpc>
                <a:spcPct val="120000"/>
              </a:lnSpc>
              <a:buFont typeface="Wingdings" pitchFamily="2" charset="2"/>
              <a:buAutoNum type="arabicPeriod" startAt="3"/>
            </a:pPr>
            <a:r>
              <a:rPr lang="zh-TW" altLang="en-US" b="1" smtClean="0">
                <a:solidFill>
                  <a:srgbClr val="660066"/>
                </a:solidFill>
                <a:latin typeface="新細明體" pitchFamily="18" charset="-120"/>
              </a:rPr>
              <a:t>景氣循環</a:t>
            </a:r>
            <a:endParaRPr lang="en-US" altLang="zh-TW" b="1" smtClean="0">
              <a:solidFill>
                <a:srgbClr val="660066"/>
              </a:solidFill>
              <a:latin typeface="新細明體" pitchFamily="18" charset="-120"/>
            </a:endParaRPr>
          </a:p>
          <a:p>
            <a:pPr marL="595313" indent="-514350">
              <a:lnSpc>
                <a:spcPct val="120000"/>
              </a:lnSpc>
              <a:buFont typeface="Wingdings" pitchFamily="2" charset="2"/>
              <a:buAutoNum type="arabicPeriod" startAt="3"/>
            </a:pPr>
            <a:r>
              <a:rPr lang="zh-TW" altLang="en-US" b="1" smtClean="0">
                <a:solidFill>
                  <a:srgbClr val="660066"/>
                </a:solidFill>
                <a:latin typeface="新細明體" pitchFamily="18" charset="-120"/>
              </a:rPr>
              <a:t>海耶克三角</a:t>
            </a:r>
            <a:endParaRPr lang="en-US" altLang="zh-TW" b="1" smtClean="0">
              <a:solidFill>
                <a:srgbClr val="660066"/>
              </a:solidFill>
              <a:latin typeface="新細明體" pitchFamily="18" charset="-120"/>
            </a:endParaRPr>
          </a:p>
        </p:txBody>
      </p:sp>
      <p:sp>
        <p:nvSpPr>
          <p:cNvPr id="12293" name="Slide Number Placeholder 3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DB233FD7-37A0-4669-A1BD-764723168432}" type="slidenum">
              <a:rPr kumimoji="0" lang="en-US" altLang="zh-TW" sz="1200">
                <a:latin typeface="Arial Black" pitchFamily="34" charset="0"/>
              </a:rPr>
              <a:pPr algn="r"/>
              <a:t>2</a:t>
            </a:fld>
            <a:endParaRPr kumimoji="0" lang="en-US" altLang="zh-TW" sz="120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>
          <a:xfrm>
            <a:off x="974725" y="0"/>
            <a:ext cx="7712075" cy="117316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3.4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日本的泡沫繁榮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279525"/>
            <a:ext cx="7850188" cy="1957388"/>
          </a:xfrm>
        </p:spPr>
        <p:txBody>
          <a:bodyPr/>
          <a:lstStyle/>
          <a:p>
            <a:r>
              <a:rPr lang="zh-TW" altLang="en-US" sz="2800" smtClean="0"/>
              <a:t>過量的貨幣供給，導致股市、房地產狂飆。</a:t>
            </a:r>
          </a:p>
          <a:p>
            <a:r>
              <a:rPr lang="en-US" altLang="zh-TW" sz="2800" smtClean="0">
                <a:latin typeface="新細明體" pitchFamily="18" charset="-120"/>
              </a:rPr>
              <a:t>1990</a:t>
            </a:r>
            <a:r>
              <a:rPr lang="zh-TW" altLang="en-US" sz="2800" smtClean="0">
                <a:latin typeface="新細明體" pitchFamily="18" charset="-120"/>
              </a:rPr>
              <a:t>年，東京土地總市值＝全美土地總市值。</a:t>
            </a:r>
          </a:p>
        </p:txBody>
      </p:sp>
      <p:graphicFrame>
        <p:nvGraphicFramePr>
          <p:cNvPr id="163898" name="Group 58"/>
          <p:cNvGraphicFramePr>
            <a:graphicFrameLocks noGrp="1"/>
          </p:cNvGraphicFramePr>
          <p:nvPr>
            <p:ph sz="half" idx="2"/>
          </p:nvPr>
        </p:nvGraphicFramePr>
        <p:xfrm>
          <a:off x="1200150" y="3251200"/>
          <a:ext cx="7754938" cy="1539875"/>
        </p:xfrm>
        <a:graphic>
          <a:graphicData uri="http://schemas.openxmlformats.org/drawingml/2006/table">
            <a:tbl>
              <a:tblPr/>
              <a:tblGrid>
                <a:gridCol w="1295400"/>
                <a:gridCol w="1290638"/>
                <a:gridCol w="1293812"/>
                <a:gridCol w="1290638"/>
                <a:gridCol w="1293812"/>
                <a:gridCol w="1290638"/>
              </a:tblGrid>
              <a:tr h="7842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股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年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1984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1986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1987/1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1990/1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56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市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 指數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15000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20000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37000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8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E7DE4BB-3DA3-4DCD-A993-F7C6A3182D6E}" type="slidenum">
              <a:rPr lang="en-US" altLang="zh-TW"/>
              <a:pPr>
                <a:defRPr/>
              </a:pPr>
              <a:t>20</a:t>
            </a:fld>
            <a:endParaRPr lang="en-US" altLang="zh-TW" dirty="0"/>
          </a:p>
        </p:txBody>
      </p:sp>
      <p:graphicFrame>
        <p:nvGraphicFramePr>
          <p:cNvPr id="163906" name="Group 66"/>
          <p:cNvGraphicFramePr>
            <a:graphicFrameLocks noGrp="1"/>
          </p:cNvGraphicFramePr>
          <p:nvPr/>
        </p:nvGraphicFramePr>
        <p:xfrm>
          <a:off x="1249363" y="5135563"/>
          <a:ext cx="4776787" cy="1300162"/>
        </p:xfrm>
        <a:graphic>
          <a:graphicData uri="http://schemas.openxmlformats.org/drawingml/2006/table">
            <a:tbl>
              <a:tblPr/>
              <a:tblGrid>
                <a:gridCol w="1197077"/>
                <a:gridCol w="1192638"/>
                <a:gridCol w="1195597"/>
                <a:gridCol w="1191158"/>
              </a:tblGrid>
              <a:tr h="57615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房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年</a:t>
                      </a:r>
                      <a:endParaRPr kumimoji="1" lang="en-US" altLang="zh-TW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新細明體" pitchFamily="18" charset="-120"/>
                        <a:ea typeface="新細明體" pitchFamily="18" charset="-12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1987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1990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019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市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 指數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0066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050925" y="0"/>
            <a:ext cx="7635875" cy="12954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3.5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日本的景氣逆轉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74725" y="1524000"/>
            <a:ext cx="7950200" cy="1073150"/>
          </a:xfrm>
        </p:spPr>
        <p:txBody>
          <a:bodyPr/>
          <a:lstStyle/>
          <a:p>
            <a:r>
              <a:rPr lang="en-US" altLang="zh-TW" sz="2800" smtClean="0">
                <a:latin typeface="新細明體" pitchFamily="18" charset="-120"/>
              </a:rPr>
              <a:t>1990/3 </a:t>
            </a:r>
            <a:r>
              <a:rPr lang="zh-TW" altLang="en-US" sz="2800" smtClean="0">
                <a:latin typeface="新細明體" pitchFamily="18" charset="-120"/>
              </a:rPr>
              <a:t>，日本大藏省開始打房，導致信用體系崩潰。</a:t>
            </a:r>
          </a:p>
        </p:txBody>
      </p:sp>
      <p:graphicFrame>
        <p:nvGraphicFramePr>
          <p:cNvPr id="164918" name="Group 54"/>
          <p:cNvGraphicFramePr>
            <a:graphicFrameLocks noGrp="1"/>
          </p:cNvGraphicFramePr>
          <p:nvPr>
            <p:ph sz="quarter" idx="2"/>
          </p:nvPr>
        </p:nvGraphicFramePr>
        <p:xfrm>
          <a:off x="1211263" y="2814638"/>
          <a:ext cx="4722812" cy="1158875"/>
        </p:xfrm>
        <a:graphic>
          <a:graphicData uri="http://schemas.openxmlformats.org/drawingml/2006/table">
            <a:tbl>
              <a:tblPr/>
              <a:tblGrid>
                <a:gridCol w="1552575"/>
                <a:gridCol w="1509712"/>
                <a:gridCol w="1660525"/>
              </a:tblGrid>
              <a:tr h="5048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股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1990/1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1992/12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48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市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37000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15000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64924" name="Group 60"/>
          <p:cNvGraphicFramePr>
            <a:graphicFrameLocks noGrp="1"/>
          </p:cNvGraphicFramePr>
          <p:nvPr>
            <p:ph sz="quarter" idx="3"/>
          </p:nvPr>
        </p:nvGraphicFramePr>
        <p:xfrm>
          <a:off x="1281113" y="4443413"/>
          <a:ext cx="6342062" cy="1158875"/>
        </p:xfrm>
        <a:graphic>
          <a:graphicData uri="http://schemas.openxmlformats.org/drawingml/2006/table">
            <a:tbl>
              <a:tblPr/>
              <a:tblGrid>
                <a:gridCol w="1454150"/>
                <a:gridCol w="1508125"/>
                <a:gridCol w="1660525"/>
                <a:gridCol w="1719262"/>
              </a:tblGrid>
              <a:tr h="4365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房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1990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1993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1995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593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市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111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9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4B8E2E4-610D-419F-837C-1BBDC8652916}" type="slidenum">
              <a:rPr lang="en-US" altLang="zh-TW"/>
              <a:pPr>
                <a:defRPr/>
              </a:pPr>
              <a:t>21</a:t>
            </a:fld>
            <a:endParaRPr lang="en-US" altLang="zh-TW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>
          <a:xfrm>
            <a:off x="1050925" y="0"/>
            <a:ext cx="7635875" cy="15525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3.6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美國啟動繁榮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06475" y="1493838"/>
            <a:ext cx="7785100" cy="2649537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zh-TW" altLang="en-US" sz="2800" smtClean="0">
                <a:latin typeface="新細明體" pitchFamily="18" charset="-120"/>
              </a:rPr>
              <a:t>廣場協議提升了美國廠商的獲利能力，</a:t>
            </a:r>
            <a:r>
              <a:rPr lang="en-US" altLang="zh-TW" sz="2800" smtClean="0">
                <a:latin typeface="新細明體" pitchFamily="18" charset="-120"/>
              </a:rPr>
              <a:t>NASDAQ </a:t>
            </a:r>
            <a:r>
              <a:rPr lang="zh-TW" altLang="en-US" sz="2800" smtClean="0">
                <a:latin typeface="新細明體" pitchFamily="18" charset="-120"/>
              </a:rPr>
              <a:t>指數上升。</a:t>
            </a:r>
            <a:endParaRPr lang="en-US" altLang="zh-TW" sz="2800" smtClean="0">
              <a:latin typeface="新細明體" pitchFamily="18" charset="-120"/>
            </a:endParaRPr>
          </a:p>
          <a:p>
            <a:pPr>
              <a:lnSpc>
                <a:spcPct val="110000"/>
              </a:lnSpc>
            </a:pPr>
            <a:r>
              <a:rPr lang="en-US" altLang="zh-TW" sz="2800" smtClean="0">
                <a:latin typeface="新細明體" pitchFamily="18" charset="-120"/>
              </a:rPr>
              <a:t>1993-1994</a:t>
            </a:r>
            <a:r>
              <a:rPr lang="zh-TW" altLang="en-US" sz="2800" smtClean="0">
                <a:latin typeface="新細明體" pitchFamily="18" charset="-120"/>
              </a:rPr>
              <a:t>年，美國脫離</a:t>
            </a:r>
            <a:r>
              <a:rPr lang="en-US" altLang="zh-TW" sz="2800" smtClean="0">
                <a:latin typeface="新細明體" pitchFamily="18" charset="-120"/>
              </a:rPr>
              <a:t>1990-1991</a:t>
            </a:r>
            <a:r>
              <a:rPr lang="zh-TW" altLang="en-US" sz="2800" smtClean="0">
                <a:latin typeface="新細明體" pitchFamily="18" charset="-120"/>
              </a:rPr>
              <a:t>年的蕭條。</a:t>
            </a:r>
            <a:r>
              <a:rPr lang="en-US" altLang="zh-TW" sz="2800" smtClean="0">
                <a:latin typeface="新細明體" pitchFamily="18" charset="-120"/>
              </a:rPr>
              <a:t>FED</a:t>
            </a:r>
            <a:r>
              <a:rPr lang="zh-TW" altLang="en-US" sz="2800" smtClean="0">
                <a:latin typeface="新細明體" pitchFamily="18" charset="-120"/>
              </a:rPr>
              <a:t>也提升利率， </a:t>
            </a:r>
            <a:r>
              <a:rPr lang="en-US" altLang="zh-TW" sz="2800" smtClean="0">
                <a:latin typeface="新細明體" pitchFamily="18" charset="-120"/>
              </a:rPr>
              <a:t>NASDAQ </a:t>
            </a:r>
            <a:r>
              <a:rPr lang="zh-TW" altLang="en-US" sz="2800" smtClean="0">
                <a:latin typeface="新細明體" pitchFamily="18" charset="-120"/>
              </a:rPr>
              <a:t>指數下跌。</a:t>
            </a:r>
          </a:p>
        </p:txBody>
      </p:sp>
      <p:graphicFrame>
        <p:nvGraphicFramePr>
          <p:cNvPr id="171113" name="Group 105"/>
          <p:cNvGraphicFramePr>
            <a:graphicFrameLocks noGrp="1"/>
          </p:cNvGraphicFramePr>
          <p:nvPr>
            <p:ph sz="quarter" idx="2"/>
          </p:nvPr>
        </p:nvGraphicFramePr>
        <p:xfrm>
          <a:off x="1203325" y="4146550"/>
          <a:ext cx="7083425" cy="2103438"/>
        </p:xfrm>
        <a:graphic>
          <a:graphicData uri="http://schemas.openxmlformats.org/drawingml/2006/table">
            <a:tbl>
              <a:tblPr/>
              <a:tblGrid>
                <a:gridCol w="1965960"/>
                <a:gridCol w="1575435"/>
                <a:gridCol w="1772184"/>
                <a:gridCol w="1769211"/>
              </a:tblGrid>
              <a:tr h="74948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Date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1994/09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1994/10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1994/11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641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FED Rate</a:t>
                      </a:r>
                      <a:endParaRPr kumimoji="1" lang="zh-TW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新細明體" pitchFamily="18" charset="-12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4.73</a:t>
                      </a:r>
                      <a:endParaRPr kumimoji="1" lang="zh-TW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4.76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5.29</a:t>
                      </a:r>
                      <a:endParaRPr kumimoji="1" lang="zh-TW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新細明體" pitchFamily="18" charset="-12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785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NASDAQ</a:t>
                      </a:r>
                      <a:endParaRPr kumimoji="1" lang="zh-TW" altLang="en-US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新細明體" pitchFamily="18" charset="-12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764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777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750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6" name="投影片編號版面配置區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74E0B08-0BCD-4D25-9AEA-4D63DDF084C5}" type="slidenum">
              <a:rPr lang="en-US" altLang="zh-TW"/>
              <a:pPr>
                <a:defRPr/>
              </a:pPr>
              <a:t>22</a:t>
            </a:fld>
            <a:endParaRPr lang="en-US" altLang="zh-TW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>
          <a:xfrm>
            <a:off x="1036638" y="0"/>
            <a:ext cx="7650162" cy="144938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3.7   Reverse Plaza Accord (of 1995)</a:t>
            </a:r>
            <a:endParaRPr lang="zh-TW" altLang="en-US" sz="4000" b="1" dirty="0" smtClean="0">
              <a:solidFill>
                <a:srgbClr val="660066"/>
              </a:solidFill>
              <a:latin typeface="新細明體" pitchFamily="18" charset="-120"/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1112838" y="1508125"/>
            <a:ext cx="7856537" cy="4972050"/>
          </a:xfrm>
        </p:spPr>
        <p:txBody>
          <a:bodyPr/>
          <a:lstStyle/>
          <a:p>
            <a:pPr marL="609600" indent="-609600"/>
            <a:r>
              <a:rPr lang="en-US" altLang="zh-TW" sz="2800" smtClean="0">
                <a:latin typeface="新細明體" pitchFamily="18" charset="-120"/>
              </a:rPr>
              <a:t>1995</a:t>
            </a:r>
            <a:r>
              <a:rPr lang="zh-TW" altLang="en-US" sz="2800" smtClean="0">
                <a:latin typeface="新細明體" pitchFamily="18" charset="-120"/>
              </a:rPr>
              <a:t>年，日本銀行陷入危機，而美國剛幫完墨西哥度過</a:t>
            </a:r>
            <a:r>
              <a:rPr lang="en-US" altLang="zh-TW" sz="2800" smtClean="0">
                <a:latin typeface="新細明體" pitchFamily="18" charset="-120"/>
              </a:rPr>
              <a:t>1994</a:t>
            </a:r>
            <a:r>
              <a:rPr lang="zh-TW" altLang="en-US" sz="2800" smtClean="0">
                <a:latin typeface="新細明體" pitchFamily="18" charset="-120"/>
              </a:rPr>
              <a:t>年的經濟危機。</a:t>
            </a:r>
          </a:p>
          <a:p>
            <a:pPr marL="609600" indent="-609600"/>
            <a:r>
              <a:rPr lang="en-US" altLang="zh-TW" sz="2800" smtClean="0">
                <a:latin typeface="新細明體" pitchFamily="18" charset="-120"/>
              </a:rPr>
              <a:t>Reverse Plaza Accord</a:t>
            </a:r>
            <a:r>
              <a:rPr lang="zh-TW" altLang="en-US" sz="2800" smtClean="0">
                <a:latin typeface="新細明體" pitchFamily="18" charset="-120"/>
              </a:rPr>
              <a:t>：</a:t>
            </a:r>
          </a:p>
          <a:p>
            <a:pPr marL="990600" lvl="1" indent="-533400">
              <a:buClr>
                <a:srgbClr val="006600"/>
              </a:buClr>
              <a:buFont typeface="Wingdings" pitchFamily="2" charset="2"/>
              <a:buAutoNum type="circleNumWdWhitePlain"/>
            </a:pPr>
            <a:r>
              <a:rPr lang="zh-TW" altLang="en-US" sz="2400" smtClean="0">
                <a:latin typeface="新細明體" pitchFamily="18" charset="-120"/>
              </a:rPr>
              <a:t>美國同意日本降低利率（低於美國）以補助日本廠商。</a:t>
            </a:r>
          </a:p>
          <a:p>
            <a:pPr marL="990600" lvl="1" indent="-533400">
              <a:buClr>
                <a:srgbClr val="006600"/>
              </a:buClr>
              <a:buFont typeface="Wingdings" pitchFamily="2" charset="2"/>
              <a:buAutoNum type="circleNumWdWhitePlain"/>
            </a:pPr>
            <a:r>
              <a:rPr lang="zh-TW" altLang="en-US" sz="2400" smtClean="0">
                <a:latin typeface="新細明體" pitchFamily="18" charset="-120"/>
              </a:rPr>
              <a:t>但日德必須購買美國擴大發行的國債</a:t>
            </a:r>
            <a:r>
              <a:rPr lang="en-US" altLang="zh-TW" sz="2400" smtClean="0">
                <a:latin typeface="新細明體" pitchFamily="18" charset="-120"/>
              </a:rPr>
              <a:t>(Treasury Bonds)</a:t>
            </a:r>
            <a:r>
              <a:rPr lang="zh-TW" altLang="en-US" sz="2400" smtClean="0">
                <a:latin typeface="新細明體" pitchFamily="18" charset="-120"/>
              </a:rPr>
              <a:t>，以穩住美元匯率。</a:t>
            </a:r>
          </a:p>
          <a:p>
            <a:pPr marL="609600" indent="-609600"/>
            <a:r>
              <a:rPr lang="zh-TW" altLang="en-US" sz="2800" smtClean="0">
                <a:latin typeface="新細明體" pitchFamily="18" charset="-120"/>
              </a:rPr>
              <a:t>效果：債券市場的利率下降，但物價還不致上升。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BB1AB0-D508-4D4F-BE34-2EFDFCF2F04A}" type="slidenum">
              <a:rPr lang="en-US" altLang="zh-TW"/>
              <a:pPr>
                <a:defRPr/>
              </a:pPr>
              <a:t>23</a:t>
            </a:fld>
            <a:endParaRPr lang="en-US" altLang="zh-TW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>
          <a:xfrm>
            <a:off x="960438" y="0"/>
            <a:ext cx="7726362" cy="131445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3.8  RPA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之後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73163" y="1295400"/>
            <a:ext cx="7672387" cy="25908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zh-TW" altLang="en-US" sz="2800" smtClean="0">
                <a:latin typeface="新細明體" pitchFamily="18" charset="-120"/>
              </a:rPr>
              <a:t>美元大量回流，進入股市， </a:t>
            </a:r>
            <a:r>
              <a:rPr lang="en-US" altLang="zh-TW" sz="2800" smtClean="0">
                <a:latin typeface="新細明體" pitchFamily="18" charset="-120"/>
              </a:rPr>
              <a:t>NASDAQ</a:t>
            </a:r>
            <a:r>
              <a:rPr lang="zh-TW" altLang="en-US" sz="2800" smtClean="0">
                <a:latin typeface="新細明體" pitchFamily="18" charset="-120"/>
              </a:rPr>
              <a:t>上升。</a:t>
            </a:r>
          </a:p>
          <a:p>
            <a:pPr>
              <a:lnSpc>
                <a:spcPct val="110000"/>
              </a:lnSpc>
            </a:pPr>
            <a:r>
              <a:rPr lang="en-US" altLang="zh-TW" sz="2800" smtClean="0">
                <a:latin typeface="新細明體" pitchFamily="18" charset="-120"/>
              </a:rPr>
              <a:t>1995/07 </a:t>
            </a:r>
            <a:r>
              <a:rPr lang="zh-TW" altLang="en-US" sz="2800" smtClean="0">
                <a:latin typeface="新細明體" pitchFamily="18" charset="-120"/>
              </a:rPr>
              <a:t>，</a:t>
            </a:r>
            <a:r>
              <a:rPr lang="en-US" altLang="zh-TW" sz="2800" smtClean="0">
                <a:latin typeface="新細明體" pitchFamily="18" charset="-120"/>
              </a:rPr>
              <a:t> FED </a:t>
            </a:r>
            <a:r>
              <a:rPr lang="zh-TW" altLang="en-US" sz="2800" smtClean="0">
                <a:latin typeface="新細明體" pitchFamily="18" charset="-120"/>
              </a:rPr>
              <a:t>開始降息， 美元回流趨緩。</a:t>
            </a:r>
            <a:endParaRPr lang="en-US" altLang="zh-TW" sz="2800" smtClean="0">
              <a:latin typeface="新細明體" pitchFamily="18" charset="-120"/>
            </a:endParaRPr>
          </a:p>
          <a:p>
            <a:pPr>
              <a:lnSpc>
                <a:spcPct val="110000"/>
              </a:lnSpc>
            </a:pPr>
            <a:r>
              <a:rPr lang="zh-TW" altLang="en-US" sz="2800" smtClean="0">
                <a:latin typeface="新細明體" pitchFamily="18" charset="-120"/>
              </a:rPr>
              <a:t>國外美元流向亞洲採固定匯率之國家（泰國、台灣），使其資產價格狂升。</a:t>
            </a:r>
          </a:p>
        </p:txBody>
      </p:sp>
      <p:graphicFrame>
        <p:nvGraphicFramePr>
          <p:cNvPr id="174115" name="Group 35"/>
          <p:cNvGraphicFramePr>
            <a:graphicFrameLocks noGrp="1"/>
          </p:cNvGraphicFramePr>
          <p:nvPr>
            <p:ph sz="half" idx="2"/>
          </p:nvPr>
        </p:nvGraphicFramePr>
        <p:xfrm>
          <a:off x="1020763" y="4160838"/>
          <a:ext cx="7121525" cy="2590800"/>
        </p:xfrm>
        <a:graphic>
          <a:graphicData uri="http://schemas.openxmlformats.org/drawingml/2006/table">
            <a:tbl>
              <a:tblPr/>
              <a:tblGrid>
                <a:gridCol w="2373736"/>
                <a:gridCol w="2373736"/>
                <a:gridCol w="2373736"/>
              </a:tblGrid>
              <a:tr h="51536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Date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FED Rate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NASDAQ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536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1995.06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6.00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933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536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1995.07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5.85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1001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536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1995.12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5.60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1052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536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1996.04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5.22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1190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0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6DF8405-9B98-4D0A-B0BE-3B219B9F327B}" type="slidenum">
              <a:rPr lang="en-US" altLang="zh-TW"/>
              <a:pPr>
                <a:defRPr/>
              </a:pPr>
              <a:t>24</a:t>
            </a:fld>
            <a:endParaRPr lang="en-US" altLang="zh-TW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>
          <a:xfrm>
            <a:off x="1036638" y="0"/>
            <a:ext cx="7650162" cy="118903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3.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政治景氣循環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1189038" y="1524000"/>
            <a:ext cx="7497762" cy="43434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altLang="zh-TW" sz="2800" smtClean="0">
                <a:latin typeface="新細明體" pitchFamily="18" charset="-120"/>
              </a:rPr>
              <a:t>1994-95</a:t>
            </a:r>
            <a:r>
              <a:rPr lang="zh-TW" altLang="en-US" sz="2800" smtClean="0">
                <a:latin typeface="新細明體" pitchFamily="18" charset="-120"/>
              </a:rPr>
              <a:t>年，美國失業率在</a:t>
            </a:r>
            <a:r>
              <a:rPr lang="en-US" altLang="zh-TW" sz="2800" smtClean="0">
                <a:latin typeface="新細明體" pitchFamily="18" charset="-120"/>
              </a:rPr>
              <a:t>5.0-6.0</a:t>
            </a:r>
            <a:r>
              <a:rPr lang="zh-TW" altLang="en-US" sz="2800" smtClean="0">
                <a:latin typeface="新細明體" pitchFamily="18" charset="-120"/>
              </a:rPr>
              <a:t>之間，屬於充分就業。</a:t>
            </a:r>
            <a:r>
              <a:rPr lang="en-US" altLang="zh-TW" sz="2800" smtClean="0">
                <a:latin typeface="新細明體" pitchFamily="18" charset="-120"/>
              </a:rPr>
              <a:t>FED</a:t>
            </a:r>
            <a:r>
              <a:rPr lang="zh-TW" altLang="en-US" sz="2800" smtClean="0">
                <a:latin typeface="新細明體" pitchFamily="18" charset="-120"/>
              </a:rPr>
              <a:t>卻採取連續的降息政策。（上頁表）</a:t>
            </a:r>
            <a:r>
              <a:rPr lang="en-US" altLang="zh-TW" sz="2800" smtClean="0">
                <a:latin typeface="新細明體" pitchFamily="18" charset="-120"/>
              </a:rPr>
              <a:t>WHY</a:t>
            </a:r>
            <a:r>
              <a:rPr lang="zh-TW" altLang="en-US" sz="2800" smtClean="0">
                <a:latin typeface="新細明體" pitchFamily="18" charset="-120"/>
              </a:rPr>
              <a:t>？</a:t>
            </a:r>
          </a:p>
          <a:p>
            <a:pPr lvl="1">
              <a:lnSpc>
                <a:spcPct val="120000"/>
              </a:lnSpc>
            </a:pPr>
            <a:r>
              <a:rPr lang="en-US" altLang="zh-TW" sz="2400" smtClean="0">
                <a:latin typeface="新細明體" pitchFamily="18" charset="-120"/>
              </a:rPr>
              <a:t>1996</a:t>
            </a:r>
            <a:r>
              <a:rPr lang="zh-TW" altLang="en-US" sz="2400" smtClean="0">
                <a:latin typeface="新細明體" pitchFamily="18" charset="-120"/>
              </a:rPr>
              <a:t>年是總統競選年，</a:t>
            </a:r>
            <a:r>
              <a:rPr lang="en-US" altLang="zh-TW" sz="2400" smtClean="0">
                <a:latin typeface="新細明體" pitchFamily="18" charset="-120"/>
              </a:rPr>
              <a:t>Clinton </a:t>
            </a:r>
            <a:r>
              <a:rPr lang="zh-TW" altLang="en-US" sz="2400" smtClean="0">
                <a:latin typeface="新細明體" pitchFamily="18" charset="-120"/>
              </a:rPr>
              <a:t>準備競選連任。</a:t>
            </a:r>
            <a:r>
              <a:rPr lang="en-US" altLang="zh-TW" sz="2400" smtClean="0">
                <a:latin typeface="新細明體" pitchFamily="18" charset="-120"/>
              </a:rPr>
              <a:t>FED (A. Greenspan) </a:t>
            </a:r>
            <a:r>
              <a:rPr lang="zh-TW" altLang="en-US" sz="2400" smtClean="0">
                <a:latin typeface="新細明體" pitchFamily="18" charset="-120"/>
              </a:rPr>
              <a:t>在</a:t>
            </a:r>
            <a:r>
              <a:rPr lang="en-US" altLang="zh-TW" sz="2400" smtClean="0">
                <a:latin typeface="新細明體" pitchFamily="18" charset="-120"/>
              </a:rPr>
              <a:t>1995-1996</a:t>
            </a:r>
            <a:r>
              <a:rPr lang="zh-TW" altLang="en-US" sz="2400" smtClean="0">
                <a:latin typeface="新細明體" pitchFamily="18" charset="-120"/>
              </a:rPr>
              <a:t>年以政策密切配合。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88D0B5-6278-4D9F-9969-1F6CE699DC03}" type="slidenum">
              <a:rPr lang="en-US" altLang="zh-TW"/>
              <a:pPr>
                <a:defRPr/>
              </a:pPr>
              <a:t>25</a:t>
            </a:fld>
            <a:endParaRPr lang="en-US" altLang="zh-TW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>
          <a:xfrm>
            <a:off x="1006475" y="0"/>
            <a:ext cx="7680325" cy="124936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sz="4400" b="1" dirty="0" smtClean="0">
                <a:solidFill>
                  <a:srgbClr val="FF0000"/>
                </a:solidFill>
                <a:latin typeface="新細明體" pitchFamily="18" charset="-120"/>
              </a:rPr>
              <a:t>4.  </a:t>
            </a:r>
            <a:r>
              <a:rPr lang="zh-TW" altLang="en-US" sz="4400" b="1" dirty="0" smtClean="0">
                <a:solidFill>
                  <a:srgbClr val="FF0000"/>
                </a:solidFill>
                <a:latin typeface="新細明體" pitchFamily="18" charset="-120"/>
              </a:rPr>
              <a:t>新經濟時代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1082675" y="1477963"/>
            <a:ext cx="7829550" cy="4708525"/>
          </a:xfrm>
        </p:spPr>
        <p:txBody>
          <a:bodyPr/>
          <a:lstStyle/>
          <a:p>
            <a:pPr marL="609600" indent="-609600"/>
            <a:r>
              <a:rPr lang="zh-TW" altLang="en-US" sz="2800" smtClean="0">
                <a:latin typeface="新細明體" pitchFamily="18" charset="-120"/>
              </a:rPr>
              <a:t>新經濟時代</a:t>
            </a:r>
            <a:r>
              <a:rPr lang="zh-TW" altLang="en-US" sz="2800" b="1" smtClean="0">
                <a:solidFill>
                  <a:srgbClr val="FF0000"/>
                </a:solidFill>
                <a:latin typeface="新細明體" pitchFamily="18" charset="-120"/>
              </a:rPr>
              <a:t>（</a:t>
            </a:r>
            <a:r>
              <a:rPr lang="en-US" altLang="zh-TW" sz="2800" b="1" smtClean="0">
                <a:solidFill>
                  <a:srgbClr val="FF0000"/>
                </a:solidFill>
                <a:latin typeface="新細明體" pitchFamily="18" charset="-120"/>
              </a:rPr>
              <a:t>New Economy</a:t>
            </a:r>
            <a:r>
              <a:rPr lang="zh-TW" altLang="en-US" sz="2800" b="1" smtClean="0">
                <a:solidFill>
                  <a:srgbClr val="FF0000"/>
                </a:solidFill>
                <a:latin typeface="新細明體" pitchFamily="18" charset="-120"/>
              </a:rPr>
              <a:t>）</a:t>
            </a:r>
            <a:r>
              <a:rPr lang="zh-TW" altLang="en-US" sz="2800" smtClean="0">
                <a:latin typeface="新細明體" pitchFamily="18" charset="-120"/>
              </a:rPr>
              <a:t>：經濟持續成長、充分就業、物價穩定。</a:t>
            </a:r>
          </a:p>
          <a:p>
            <a:pPr marL="990600" lvl="1" indent="-533400">
              <a:buClr>
                <a:srgbClr val="006600"/>
              </a:buClr>
              <a:buFont typeface="Wingdings" pitchFamily="2" charset="2"/>
              <a:buAutoNum type="circleNumWdWhitePlain"/>
            </a:pPr>
            <a:r>
              <a:rPr lang="en-US" altLang="zh-TW" sz="2400" smtClean="0">
                <a:latin typeface="新細明體" pitchFamily="18" charset="-120"/>
              </a:rPr>
              <a:t>FED rate </a:t>
            </a:r>
            <a:r>
              <a:rPr lang="zh-TW" altLang="en-US" sz="2400" smtClean="0">
                <a:latin typeface="新細明體" pitchFamily="18" charset="-120"/>
              </a:rPr>
              <a:t>持續下降：</a:t>
            </a:r>
            <a:r>
              <a:rPr lang="en-US" altLang="zh-TW" sz="2400" smtClean="0">
                <a:latin typeface="新細明體" pitchFamily="18" charset="-120"/>
              </a:rPr>
              <a:t>1999.01 </a:t>
            </a:r>
            <a:r>
              <a:rPr lang="zh-TW" altLang="en-US" sz="2400" smtClean="0">
                <a:latin typeface="新細明體" pitchFamily="18" charset="-120"/>
              </a:rPr>
              <a:t>降至 </a:t>
            </a:r>
            <a:r>
              <a:rPr lang="en-US" altLang="zh-TW" sz="2400" smtClean="0">
                <a:latin typeface="新細明體" pitchFamily="18" charset="-120"/>
              </a:rPr>
              <a:t>4.63</a:t>
            </a:r>
            <a:r>
              <a:rPr lang="zh-TW" altLang="en-US" sz="2400" smtClean="0">
                <a:latin typeface="新細明體" pitchFamily="18" charset="-120"/>
              </a:rPr>
              <a:t>。</a:t>
            </a:r>
          </a:p>
          <a:p>
            <a:pPr marL="990600" lvl="1" indent="-533400">
              <a:buClr>
                <a:srgbClr val="006600"/>
              </a:buClr>
              <a:buFont typeface="Wingdings" pitchFamily="2" charset="2"/>
              <a:buAutoNum type="circleNumWdWhitePlain"/>
            </a:pPr>
            <a:r>
              <a:rPr lang="en-US" altLang="zh-TW" sz="2400" smtClean="0">
                <a:latin typeface="新細明體" pitchFamily="18" charset="-120"/>
              </a:rPr>
              <a:t>NASDAQ </a:t>
            </a:r>
            <a:r>
              <a:rPr lang="zh-TW" altLang="en-US" sz="2400" smtClean="0">
                <a:latin typeface="新細明體" pitchFamily="18" charset="-120"/>
              </a:rPr>
              <a:t>持續上揚：</a:t>
            </a:r>
            <a:r>
              <a:rPr lang="en-US" altLang="zh-TW" sz="2400" smtClean="0">
                <a:latin typeface="新細明體" pitchFamily="18" charset="-120"/>
              </a:rPr>
              <a:t>1999.01 </a:t>
            </a:r>
            <a:r>
              <a:rPr lang="zh-TW" altLang="en-US" sz="2400" smtClean="0">
                <a:latin typeface="新細明體" pitchFamily="18" charset="-120"/>
              </a:rPr>
              <a:t>高至 </a:t>
            </a:r>
            <a:r>
              <a:rPr lang="en-US" altLang="zh-TW" sz="2400" smtClean="0">
                <a:latin typeface="新細明體" pitchFamily="18" charset="-120"/>
              </a:rPr>
              <a:t>2193</a:t>
            </a:r>
            <a:r>
              <a:rPr lang="zh-TW" altLang="en-US" sz="2400" smtClean="0">
                <a:latin typeface="新細明體" pitchFamily="18" charset="-120"/>
              </a:rPr>
              <a:t>。</a:t>
            </a:r>
          </a:p>
          <a:p>
            <a:pPr marL="990600" lvl="1" indent="-533400">
              <a:buClr>
                <a:srgbClr val="006600"/>
              </a:buClr>
              <a:buFont typeface="Wingdings" pitchFamily="2" charset="2"/>
              <a:buAutoNum type="circleNumWdWhitePlain"/>
            </a:pPr>
            <a:r>
              <a:rPr lang="zh-TW" altLang="en-US" sz="2400" smtClean="0">
                <a:latin typeface="新細明體" pitchFamily="18" charset="-120"/>
              </a:rPr>
              <a:t>失業率：從 </a:t>
            </a:r>
            <a:r>
              <a:rPr lang="en-US" altLang="zh-TW" sz="2400" smtClean="0">
                <a:latin typeface="新細明體" pitchFamily="18" charset="-120"/>
              </a:rPr>
              <a:t>1994.03</a:t>
            </a:r>
            <a:r>
              <a:rPr lang="zh-TW" altLang="en-US" sz="2400" smtClean="0">
                <a:latin typeface="新細明體" pitchFamily="18" charset="-120"/>
              </a:rPr>
              <a:t>的 </a:t>
            </a:r>
            <a:r>
              <a:rPr lang="en-US" altLang="zh-TW" sz="2400" smtClean="0">
                <a:latin typeface="新細明體" pitchFamily="18" charset="-120"/>
              </a:rPr>
              <a:t>6.0 </a:t>
            </a:r>
            <a:r>
              <a:rPr lang="zh-TW" altLang="en-US" sz="2400" smtClean="0">
                <a:latin typeface="新細明體" pitchFamily="18" charset="-120"/>
              </a:rPr>
              <a:t>連續降至 </a:t>
            </a:r>
            <a:r>
              <a:rPr lang="en-US" altLang="zh-TW" sz="2400" smtClean="0">
                <a:latin typeface="新細明體" pitchFamily="18" charset="-120"/>
              </a:rPr>
              <a:t>2000.04 </a:t>
            </a:r>
            <a:r>
              <a:rPr lang="zh-TW" altLang="en-US" sz="2400" smtClean="0">
                <a:latin typeface="新細明體" pitchFamily="18" charset="-120"/>
              </a:rPr>
              <a:t>的 </a:t>
            </a:r>
            <a:r>
              <a:rPr lang="en-US" altLang="zh-TW" sz="2400" smtClean="0">
                <a:latin typeface="新細明體" pitchFamily="18" charset="-120"/>
              </a:rPr>
              <a:t>3.9</a:t>
            </a:r>
            <a:r>
              <a:rPr lang="zh-TW" altLang="en-US" sz="2400" smtClean="0">
                <a:latin typeface="新細明體" pitchFamily="18" charset="-120"/>
              </a:rPr>
              <a:t>。</a:t>
            </a:r>
          </a:p>
          <a:p>
            <a:pPr marL="609600" indent="-609600"/>
            <a:r>
              <a:rPr lang="zh-TW" altLang="en-US" sz="2800" smtClean="0">
                <a:latin typeface="新細明體" pitchFamily="18" charset="-120"/>
              </a:rPr>
              <a:t>經濟學家的自負：宣稱已完全掌握總體經濟的運作原理。</a:t>
            </a:r>
            <a:endParaRPr lang="en-US" altLang="zh-TW" sz="2800" smtClean="0">
              <a:latin typeface="新細明體" pitchFamily="18" charset="-120"/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68BCD9-01B6-4790-919C-F049219299F5}" type="slidenum">
              <a:rPr lang="en-US" altLang="zh-TW"/>
              <a:pPr>
                <a:defRPr/>
              </a:pPr>
              <a:t>26</a:t>
            </a:fld>
            <a:endParaRPr lang="en-US" altLang="zh-TW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>
          <a:xfrm>
            <a:off x="1050925" y="0"/>
            <a:ext cx="8093075" cy="10525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4.1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瘋狂的</a:t>
            </a: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.com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繁榮  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1143000" y="1279525"/>
            <a:ext cx="7561263" cy="5122863"/>
          </a:xfrm>
        </p:spPr>
        <p:txBody>
          <a:bodyPr/>
          <a:lstStyle/>
          <a:p>
            <a:pPr marL="609600" indent="-609600">
              <a:buSzTx/>
              <a:buFont typeface="Wingdings" pitchFamily="2" charset="2"/>
              <a:buAutoNum type="circleNumWdWhitePlain"/>
            </a:pPr>
            <a:r>
              <a:rPr lang="zh-TW" altLang="en-US" sz="2800" smtClean="0">
                <a:latin typeface="新細明體" pitchFamily="18" charset="-120"/>
              </a:rPr>
              <a:t>舊金山灣的</a:t>
            </a:r>
            <a:r>
              <a:rPr lang="en-US" altLang="zh-TW" sz="2800" smtClean="0">
                <a:latin typeface="新細明體" pitchFamily="18" charset="-120"/>
              </a:rPr>
              <a:t>IPO</a:t>
            </a:r>
            <a:r>
              <a:rPr lang="zh-TW" altLang="en-US" sz="2800" smtClean="0">
                <a:latin typeface="新細明體" pitchFamily="18" charset="-120"/>
              </a:rPr>
              <a:t>數量：從</a:t>
            </a:r>
            <a:r>
              <a:rPr lang="en-US" altLang="zh-TW" sz="2800" smtClean="0">
                <a:latin typeface="新細明體" pitchFamily="18" charset="-120"/>
              </a:rPr>
              <a:t>1986-1990</a:t>
            </a:r>
            <a:r>
              <a:rPr lang="zh-TW" altLang="en-US" sz="2800" smtClean="0">
                <a:latin typeface="新細明體" pitchFamily="18" charset="-120"/>
              </a:rPr>
              <a:t>年的 </a:t>
            </a:r>
            <a:r>
              <a:rPr lang="en-US" altLang="zh-TW" sz="2800" smtClean="0">
                <a:latin typeface="新細明體" pitchFamily="18" charset="-120"/>
              </a:rPr>
              <a:t>90 </a:t>
            </a:r>
            <a:r>
              <a:rPr lang="zh-TW" altLang="en-US" sz="2800" smtClean="0">
                <a:latin typeface="新細明體" pitchFamily="18" charset="-120"/>
              </a:rPr>
              <a:t>增至 </a:t>
            </a:r>
            <a:r>
              <a:rPr lang="en-US" altLang="zh-TW" sz="2800" smtClean="0">
                <a:latin typeface="新細明體" pitchFamily="18" charset="-120"/>
              </a:rPr>
              <a:t>1996-2000</a:t>
            </a:r>
            <a:r>
              <a:rPr lang="zh-TW" altLang="en-US" sz="2800" smtClean="0">
                <a:latin typeface="新細明體" pitchFamily="18" charset="-120"/>
              </a:rPr>
              <a:t>年的 </a:t>
            </a:r>
            <a:r>
              <a:rPr lang="en-US" altLang="zh-TW" sz="2800" smtClean="0">
                <a:latin typeface="新細明體" pitchFamily="18" charset="-120"/>
              </a:rPr>
              <a:t>390</a:t>
            </a:r>
            <a:r>
              <a:rPr lang="zh-TW" altLang="en-US" sz="2800" smtClean="0">
                <a:latin typeface="新細明體" pitchFamily="18" charset="-120"/>
              </a:rPr>
              <a:t>。</a:t>
            </a:r>
          </a:p>
          <a:p>
            <a:pPr marL="609600" indent="-609600">
              <a:buSzTx/>
              <a:buFont typeface="Wingdings" pitchFamily="2" charset="2"/>
              <a:buAutoNum type="circleNumWdWhitePlain"/>
            </a:pPr>
            <a:r>
              <a:rPr lang="zh-TW" altLang="en-US" sz="2800" smtClean="0">
                <a:latin typeface="新細明體" pitchFamily="18" charset="-120"/>
              </a:rPr>
              <a:t>生產設備的產出：</a:t>
            </a:r>
            <a:r>
              <a:rPr lang="en-US" altLang="zh-TW" sz="2800" smtClean="0">
                <a:latin typeface="新細明體" pitchFamily="18" charset="-120"/>
              </a:rPr>
              <a:t>1992</a:t>
            </a:r>
            <a:r>
              <a:rPr lang="zh-TW" altLang="en-US" sz="2800" smtClean="0">
                <a:latin typeface="新細明體" pitchFamily="18" charset="-120"/>
              </a:rPr>
              <a:t>年到</a:t>
            </a:r>
            <a:r>
              <a:rPr lang="en-US" altLang="zh-TW" sz="2800" smtClean="0">
                <a:latin typeface="新細明體" pitchFamily="18" charset="-120"/>
              </a:rPr>
              <a:t>1999</a:t>
            </a:r>
            <a:r>
              <a:rPr lang="zh-TW" altLang="en-US" sz="2800" smtClean="0">
                <a:latin typeface="新細明體" pitchFamily="18" charset="-120"/>
              </a:rPr>
              <a:t>年增加</a:t>
            </a:r>
            <a:r>
              <a:rPr lang="en-US" altLang="zh-TW" sz="2800" smtClean="0">
                <a:latin typeface="新細明體" pitchFamily="18" charset="-120"/>
              </a:rPr>
              <a:t>74%</a:t>
            </a:r>
            <a:r>
              <a:rPr lang="zh-TW" altLang="en-US" sz="2800" smtClean="0">
                <a:latin typeface="新細明體" pitchFamily="18" charset="-120"/>
              </a:rPr>
              <a:t>。</a:t>
            </a:r>
          </a:p>
          <a:p>
            <a:pPr marL="609600" indent="-609600">
              <a:buSzTx/>
              <a:buFont typeface="Wingdings" pitchFamily="2" charset="2"/>
              <a:buAutoNum type="circleNumWdWhitePlain"/>
            </a:pPr>
            <a:r>
              <a:rPr lang="zh-TW" altLang="en-US" sz="2800" smtClean="0">
                <a:latin typeface="新細明體" pitchFamily="18" charset="-120"/>
              </a:rPr>
              <a:t>個人儲蓄率：從</a:t>
            </a:r>
            <a:r>
              <a:rPr lang="en-US" altLang="zh-TW" sz="2800" smtClean="0">
                <a:latin typeface="新細明體" pitchFamily="18" charset="-120"/>
              </a:rPr>
              <a:t>1992</a:t>
            </a:r>
            <a:r>
              <a:rPr lang="zh-TW" altLang="en-US" sz="2800" smtClean="0">
                <a:latin typeface="新細明體" pitchFamily="18" charset="-120"/>
              </a:rPr>
              <a:t>年的 </a:t>
            </a:r>
            <a:r>
              <a:rPr lang="en-US" altLang="zh-TW" sz="2800" smtClean="0">
                <a:latin typeface="新細明體" pitchFamily="18" charset="-120"/>
              </a:rPr>
              <a:t>8.7% </a:t>
            </a:r>
            <a:r>
              <a:rPr lang="zh-TW" altLang="en-US" sz="2800" smtClean="0">
                <a:latin typeface="新細明體" pitchFamily="18" charset="-120"/>
              </a:rPr>
              <a:t>降至 </a:t>
            </a:r>
            <a:r>
              <a:rPr lang="en-US" altLang="zh-TW" sz="2800" smtClean="0">
                <a:latin typeface="新細明體" pitchFamily="18" charset="-120"/>
              </a:rPr>
              <a:t>2000</a:t>
            </a:r>
            <a:r>
              <a:rPr lang="zh-TW" altLang="en-US" sz="2800" smtClean="0">
                <a:latin typeface="新細明體" pitchFamily="18" charset="-120"/>
              </a:rPr>
              <a:t>年的 </a:t>
            </a:r>
            <a:r>
              <a:rPr lang="en-US" altLang="zh-TW" sz="2800" smtClean="0">
                <a:latin typeface="新細明體" pitchFamily="18" charset="-120"/>
              </a:rPr>
              <a:t>-0.12%</a:t>
            </a:r>
            <a:r>
              <a:rPr lang="zh-TW" altLang="en-US" sz="2800" smtClean="0">
                <a:latin typeface="新細明體" pitchFamily="18" charset="-120"/>
              </a:rPr>
              <a:t>。</a:t>
            </a:r>
            <a:endParaRPr lang="en-US" altLang="zh-TW" sz="2800" smtClean="0">
              <a:latin typeface="新細明體" pitchFamily="18" charset="-120"/>
            </a:endParaRPr>
          </a:p>
          <a:p>
            <a:pPr marL="609600" indent="-609600">
              <a:buSzTx/>
              <a:buFont typeface="Wingdings" pitchFamily="2" charset="2"/>
              <a:buAutoNum type="circleNumWdWhitePlain"/>
            </a:pPr>
            <a:r>
              <a:rPr lang="zh-TW" altLang="en-US" sz="2800" smtClean="0">
                <a:latin typeface="新細明體" pitchFamily="18" charset="-120"/>
              </a:rPr>
              <a:t>低自備款購屋（ </a:t>
            </a:r>
            <a:r>
              <a:rPr lang="en-US" altLang="zh-TW" sz="2800" smtClean="0">
                <a:latin typeface="新細明體" pitchFamily="18" charset="-120"/>
              </a:rPr>
              <a:t>10</a:t>
            </a:r>
            <a:r>
              <a:rPr lang="zh-TW" altLang="en-US" sz="2800" smtClean="0">
                <a:latin typeface="新細明體" pitchFamily="18" charset="-120"/>
              </a:rPr>
              <a:t>％ ）之比例：從</a:t>
            </a:r>
            <a:r>
              <a:rPr lang="en-US" altLang="zh-TW" sz="2800" smtClean="0">
                <a:latin typeface="新細明體" pitchFamily="18" charset="-120"/>
              </a:rPr>
              <a:t>1989</a:t>
            </a:r>
            <a:r>
              <a:rPr lang="zh-TW" altLang="en-US" sz="2800" smtClean="0">
                <a:latin typeface="新細明體" pitchFamily="18" charset="-120"/>
              </a:rPr>
              <a:t>年的 </a:t>
            </a:r>
            <a:r>
              <a:rPr lang="en-US" altLang="zh-TW" sz="2800" smtClean="0">
                <a:latin typeface="新細明體" pitchFamily="18" charset="-120"/>
              </a:rPr>
              <a:t>7% </a:t>
            </a:r>
            <a:r>
              <a:rPr lang="zh-TW" altLang="en-US" sz="2800" smtClean="0">
                <a:latin typeface="新細明體" pitchFamily="18" charset="-120"/>
              </a:rPr>
              <a:t>增至 </a:t>
            </a:r>
            <a:r>
              <a:rPr lang="en-US" altLang="zh-TW" sz="2800" smtClean="0">
                <a:latin typeface="新細明體" pitchFamily="18" charset="-120"/>
              </a:rPr>
              <a:t>1999</a:t>
            </a:r>
            <a:r>
              <a:rPr lang="zh-TW" altLang="en-US" sz="2800" smtClean="0">
                <a:latin typeface="新細明體" pitchFamily="18" charset="-120"/>
              </a:rPr>
              <a:t>年的 </a:t>
            </a:r>
            <a:r>
              <a:rPr lang="en-US" altLang="zh-TW" sz="2800" smtClean="0">
                <a:latin typeface="新細明體" pitchFamily="18" charset="-120"/>
              </a:rPr>
              <a:t>50%</a:t>
            </a:r>
            <a:r>
              <a:rPr lang="zh-TW" altLang="en-US" sz="2800" smtClean="0">
                <a:latin typeface="新細明體" pitchFamily="18" charset="-120"/>
              </a:rPr>
              <a:t>。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18D6EF-CA06-4D30-9D0C-ECF6E0778EDF}" type="slidenum">
              <a:rPr lang="en-US" altLang="zh-TW"/>
              <a:pPr>
                <a:defRPr/>
              </a:pPr>
              <a:t>27</a:t>
            </a:fld>
            <a:endParaRPr lang="en-US" altLang="zh-TW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>
          <a:xfrm>
            <a:off x="960438" y="0"/>
            <a:ext cx="7726362" cy="120332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4.2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繁榮的泡沫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401763"/>
            <a:ext cx="7620000" cy="4465637"/>
          </a:xfrm>
        </p:spPr>
        <p:txBody>
          <a:bodyPr/>
          <a:lstStyle/>
          <a:p>
            <a:pPr marL="609600" indent="-609600"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en-US" altLang="zh-TW" sz="2800" smtClean="0">
                <a:latin typeface="新細明體" pitchFamily="18" charset="-120"/>
              </a:rPr>
              <a:t>NASDAQ</a:t>
            </a:r>
            <a:r>
              <a:rPr lang="zh-TW" altLang="en-US" sz="2800" smtClean="0">
                <a:latin typeface="新細明體" pitchFamily="18" charset="-120"/>
              </a:rPr>
              <a:t>：從</a:t>
            </a:r>
            <a:r>
              <a:rPr lang="en-US" altLang="zh-TW" sz="2800" smtClean="0">
                <a:latin typeface="新細明體" pitchFamily="18" charset="-120"/>
              </a:rPr>
              <a:t>1995.06</a:t>
            </a:r>
            <a:r>
              <a:rPr lang="zh-TW" altLang="en-US" sz="2800" smtClean="0">
                <a:latin typeface="新細明體" pitchFamily="18" charset="-120"/>
              </a:rPr>
              <a:t>的 </a:t>
            </a:r>
            <a:r>
              <a:rPr lang="en-US" altLang="zh-TW" sz="2800" smtClean="0">
                <a:latin typeface="新細明體" pitchFamily="18" charset="-120"/>
              </a:rPr>
              <a:t>933 </a:t>
            </a:r>
            <a:r>
              <a:rPr lang="zh-TW" altLang="en-US" sz="2800" smtClean="0">
                <a:latin typeface="新細明體" pitchFamily="18" charset="-120"/>
              </a:rPr>
              <a:t>增至 </a:t>
            </a:r>
            <a:r>
              <a:rPr lang="en-US" altLang="zh-TW" sz="2800" smtClean="0">
                <a:latin typeface="新細明體" pitchFamily="18" charset="-120"/>
              </a:rPr>
              <a:t>2000.06</a:t>
            </a:r>
            <a:r>
              <a:rPr lang="zh-TW" altLang="en-US" sz="2800" smtClean="0">
                <a:latin typeface="新細明體" pitchFamily="18" charset="-120"/>
              </a:rPr>
              <a:t>的 </a:t>
            </a:r>
            <a:r>
              <a:rPr lang="en-US" altLang="zh-TW" sz="2800" smtClean="0">
                <a:latin typeface="新細明體" pitchFamily="18" charset="-120"/>
              </a:rPr>
              <a:t>3966</a:t>
            </a:r>
            <a:r>
              <a:rPr lang="zh-TW" altLang="en-US" sz="2800" smtClean="0">
                <a:latin typeface="新細明體" pitchFamily="18" charset="-120"/>
              </a:rPr>
              <a:t>。</a:t>
            </a:r>
          </a:p>
          <a:p>
            <a:pPr marL="609600" indent="-609600"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800" smtClean="0">
                <a:latin typeface="新細明體" pitchFamily="18" charset="-120"/>
              </a:rPr>
              <a:t>程式設計師的薪資：從</a:t>
            </a:r>
            <a:r>
              <a:rPr lang="en-US" altLang="zh-TW" sz="2800" smtClean="0">
                <a:latin typeface="新細明體" pitchFamily="18" charset="-120"/>
              </a:rPr>
              <a:t>1995</a:t>
            </a:r>
            <a:r>
              <a:rPr lang="zh-TW" altLang="en-US" sz="2800" smtClean="0">
                <a:latin typeface="新細明體" pitchFamily="18" charset="-120"/>
              </a:rPr>
              <a:t>年的 </a:t>
            </a:r>
            <a:r>
              <a:rPr lang="en-US" altLang="zh-TW" sz="2800" smtClean="0">
                <a:latin typeface="新細明體" pitchFamily="18" charset="-120"/>
              </a:rPr>
              <a:t>$45000 </a:t>
            </a:r>
            <a:r>
              <a:rPr lang="zh-TW" altLang="en-US" sz="2800" smtClean="0">
                <a:latin typeface="新細明體" pitchFamily="18" charset="-120"/>
              </a:rPr>
              <a:t>增至 </a:t>
            </a:r>
            <a:r>
              <a:rPr lang="en-US" altLang="zh-TW" sz="2800" smtClean="0">
                <a:latin typeface="新細明體" pitchFamily="18" charset="-120"/>
              </a:rPr>
              <a:t>2000</a:t>
            </a:r>
            <a:r>
              <a:rPr lang="zh-TW" altLang="en-US" sz="2800" smtClean="0">
                <a:latin typeface="新細明體" pitchFamily="18" charset="-120"/>
              </a:rPr>
              <a:t>年的 </a:t>
            </a:r>
            <a:r>
              <a:rPr lang="en-US" altLang="zh-TW" sz="2800" smtClean="0">
                <a:latin typeface="新細明體" pitchFamily="18" charset="-120"/>
              </a:rPr>
              <a:t>$100000</a:t>
            </a:r>
            <a:r>
              <a:rPr lang="zh-TW" altLang="en-US" sz="2800" smtClean="0">
                <a:latin typeface="新細明體" pitchFamily="18" charset="-120"/>
              </a:rPr>
              <a:t>。</a:t>
            </a:r>
          </a:p>
          <a:p>
            <a:pPr marL="609600" indent="-609600"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800" smtClean="0">
                <a:latin typeface="新細明體" pitchFamily="18" charset="-120"/>
              </a:rPr>
              <a:t>商辦大樓租金（每平方英尺租金）：從</a:t>
            </a:r>
            <a:r>
              <a:rPr lang="en-US" altLang="zh-TW" sz="2800" smtClean="0">
                <a:latin typeface="新細明體" pitchFamily="18" charset="-120"/>
              </a:rPr>
              <a:t>1995</a:t>
            </a:r>
            <a:r>
              <a:rPr lang="zh-TW" altLang="en-US" sz="2800" smtClean="0">
                <a:latin typeface="新細明體" pitchFamily="18" charset="-120"/>
              </a:rPr>
              <a:t>年的 </a:t>
            </a:r>
            <a:r>
              <a:rPr lang="en-US" altLang="zh-TW" sz="2800" smtClean="0">
                <a:latin typeface="新細明體" pitchFamily="18" charset="-120"/>
              </a:rPr>
              <a:t>$2.10 </a:t>
            </a:r>
            <a:r>
              <a:rPr lang="zh-TW" altLang="en-US" sz="2800" smtClean="0">
                <a:latin typeface="新細明體" pitchFamily="18" charset="-120"/>
              </a:rPr>
              <a:t>增至 </a:t>
            </a:r>
            <a:r>
              <a:rPr lang="en-US" altLang="zh-TW" sz="2800" smtClean="0">
                <a:latin typeface="新細明體" pitchFamily="18" charset="-120"/>
              </a:rPr>
              <a:t>2000</a:t>
            </a:r>
            <a:r>
              <a:rPr lang="zh-TW" altLang="en-US" sz="2800" smtClean="0">
                <a:latin typeface="新細明體" pitchFamily="18" charset="-120"/>
              </a:rPr>
              <a:t>年的 </a:t>
            </a:r>
            <a:r>
              <a:rPr lang="en-US" altLang="zh-TW" sz="2800" smtClean="0">
                <a:latin typeface="新細明體" pitchFamily="18" charset="-120"/>
              </a:rPr>
              <a:t>$6.75</a:t>
            </a:r>
            <a:r>
              <a:rPr lang="zh-TW" altLang="en-US" sz="2800" smtClean="0">
                <a:latin typeface="新細明體" pitchFamily="18" charset="-120"/>
              </a:rPr>
              <a:t>。</a:t>
            </a:r>
          </a:p>
          <a:p>
            <a:pPr marL="609600" indent="-609600">
              <a:buClr>
                <a:srgbClr val="006600"/>
              </a:buClr>
              <a:buSzTx/>
              <a:buFont typeface="Wingdings" pitchFamily="2" charset="2"/>
              <a:buAutoNum type="circleNumWdWhitePlain"/>
            </a:pPr>
            <a:r>
              <a:rPr lang="zh-TW" altLang="en-US" sz="2800" smtClean="0">
                <a:latin typeface="新細明體" pitchFamily="18" charset="-120"/>
              </a:rPr>
              <a:t>公寓租金：從</a:t>
            </a:r>
            <a:r>
              <a:rPr lang="en-US" altLang="zh-TW" sz="2800" smtClean="0">
                <a:latin typeface="新細明體" pitchFamily="18" charset="-120"/>
              </a:rPr>
              <a:t>1995</a:t>
            </a:r>
            <a:r>
              <a:rPr lang="zh-TW" altLang="en-US" sz="2800" smtClean="0">
                <a:latin typeface="新細明體" pitchFamily="18" charset="-120"/>
              </a:rPr>
              <a:t>年的 </a:t>
            </a:r>
            <a:r>
              <a:rPr lang="en-US" altLang="zh-TW" sz="2800" smtClean="0">
                <a:latin typeface="新細明體" pitchFamily="18" charset="-120"/>
              </a:rPr>
              <a:t>$920 </a:t>
            </a:r>
            <a:r>
              <a:rPr lang="zh-TW" altLang="en-US" sz="2800" smtClean="0">
                <a:latin typeface="新細明體" pitchFamily="18" charset="-120"/>
              </a:rPr>
              <a:t>增至 </a:t>
            </a:r>
            <a:r>
              <a:rPr lang="en-US" altLang="zh-TW" sz="2800" smtClean="0">
                <a:latin typeface="新細明體" pitchFamily="18" charset="-120"/>
              </a:rPr>
              <a:t>2000</a:t>
            </a:r>
            <a:r>
              <a:rPr lang="zh-TW" altLang="en-US" sz="2800" smtClean="0">
                <a:latin typeface="新細明體" pitchFamily="18" charset="-120"/>
              </a:rPr>
              <a:t>年的 </a:t>
            </a:r>
            <a:r>
              <a:rPr lang="en-US" altLang="zh-TW" sz="2800" smtClean="0">
                <a:latin typeface="新細明體" pitchFamily="18" charset="-120"/>
              </a:rPr>
              <a:t>$2080</a:t>
            </a:r>
            <a:r>
              <a:rPr lang="zh-TW" altLang="en-US" sz="2800" smtClean="0">
                <a:latin typeface="新細明體" pitchFamily="18" charset="-120"/>
              </a:rPr>
              <a:t>。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A56CD1-2D49-4A17-986C-D5D460D0E8B5}" type="slidenum">
              <a:rPr lang="en-US" altLang="zh-TW"/>
              <a:pPr>
                <a:defRPr/>
              </a:pPr>
              <a:t>28</a:t>
            </a:fld>
            <a:endParaRPr lang="en-US" altLang="zh-TW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>
          <a:xfrm>
            <a:off x="1050925" y="0"/>
            <a:ext cx="7635875" cy="103663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4.3  Netscape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傳奇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idx="1"/>
          </p:nvPr>
        </p:nvSpPr>
        <p:spPr>
          <a:xfrm>
            <a:off x="1036638" y="1265238"/>
            <a:ext cx="7742237" cy="5287962"/>
          </a:xfrm>
        </p:spPr>
        <p:txBody>
          <a:bodyPr>
            <a:normAutofit/>
          </a:bodyPr>
          <a:lstStyle/>
          <a:p>
            <a:pPr marL="365760" indent="-283464" fontAlgn="auto">
              <a:lnSpc>
                <a:spcPct val="12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altLang="zh-TW" sz="2800" dirty="0" smtClean="0">
                <a:latin typeface="新細明體" pitchFamily="18" charset="-120"/>
              </a:rPr>
              <a:t>Netscape </a:t>
            </a:r>
            <a:r>
              <a:rPr lang="zh-TW" altLang="en-US" sz="2800" dirty="0" smtClean="0">
                <a:latin typeface="新細明體" pitchFamily="18" charset="-120"/>
              </a:rPr>
              <a:t>於</a:t>
            </a:r>
            <a:r>
              <a:rPr lang="en-US" altLang="zh-TW" sz="2800" dirty="0" smtClean="0">
                <a:latin typeface="新細明體" pitchFamily="18" charset="-120"/>
              </a:rPr>
              <a:t>1995/08</a:t>
            </a:r>
            <a:r>
              <a:rPr lang="zh-TW" altLang="en-US" sz="2800" dirty="0" smtClean="0">
                <a:latin typeface="新細明體" pitchFamily="18" charset="-120"/>
              </a:rPr>
              <a:t>首次公開募股（</a:t>
            </a:r>
            <a:r>
              <a:rPr lang="en-US" altLang="zh-TW" sz="2800" dirty="0" smtClean="0">
                <a:latin typeface="新細明體" pitchFamily="18" charset="-120"/>
              </a:rPr>
              <a:t>IPO</a:t>
            </a:r>
            <a:r>
              <a:rPr lang="zh-TW" altLang="en-US" sz="2800" dirty="0" smtClean="0">
                <a:latin typeface="新細明體" pitchFamily="18" charset="-120"/>
              </a:rPr>
              <a:t>）。</a:t>
            </a:r>
            <a:endParaRPr lang="en-US" altLang="zh-TW" sz="2800" dirty="0" smtClean="0">
              <a:latin typeface="新細明體" pitchFamily="18" charset="-120"/>
            </a:endParaRPr>
          </a:p>
          <a:p>
            <a:pPr marL="640080" lvl="1" indent="-237744" fontAlgn="auto">
              <a:lnSpc>
                <a:spcPct val="120000"/>
              </a:lnSpc>
              <a:spcAft>
                <a:spcPts val="0"/>
              </a:spcAft>
              <a:buFont typeface="Verdana"/>
              <a:buChar char="◦"/>
              <a:defRPr/>
            </a:pPr>
            <a:r>
              <a:rPr lang="zh-TW" altLang="en-US" sz="2400" dirty="0" smtClean="0">
                <a:latin typeface="新細明體" pitchFamily="18" charset="-120"/>
              </a:rPr>
              <a:t>七月時，</a:t>
            </a:r>
            <a:r>
              <a:rPr lang="en-US" altLang="zh-TW" sz="2400" dirty="0" smtClean="0">
                <a:latin typeface="新細明體" pitchFamily="18" charset="-120"/>
              </a:rPr>
              <a:t>Morgan Stanley </a:t>
            </a:r>
            <a:r>
              <a:rPr lang="zh-TW" altLang="en-US" sz="2400" dirty="0" smtClean="0">
                <a:latin typeface="新細明體" pitchFamily="18" charset="-120"/>
              </a:rPr>
              <a:t>預估股價為</a:t>
            </a:r>
            <a:r>
              <a:rPr lang="en-US" altLang="zh-TW" sz="2400" dirty="0" smtClean="0">
                <a:latin typeface="新細明體" pitchFamily="18" charset="-120"/>
              </a:rPr>
              <a:t>$12-$14</a:t>
            </a:r>
            <a:r>
              <a:rPr lang="zh-TW" altLang="en-US" sz="2400" dirty="0" smtClean="0">
                <a:latin typeface="新細明體" pitchFamily="18" charset="-120"/>
              </a:rPr>
              <a:t>，後因市場看好，以</a:t>
            </a:r>
            <a:r>
              <a:rPr lang="en-US" altLang="zh-TW" sz="2400" dirty="0" smtClean="0">
                <a:latin typeface="新細明體" pitchFamily="18" charset="-120"/>
              </a:rPr>
              <a:t>$28</a:t>
            </a:r>
            <a:r>
              <a:rPr lang="zh-TW" altLang="en-US" sz="2400" dirty="0" smtClean="0">
                <a:latin typeface="新細明體" pitchFamily="18" charset="-120"/>
              </a:rPr>
              <a:t>推出。當日盤終價格為 </a:t>
            </a:r>
            <a:r>
              <a:rPr lang="en-US" altLang="zh-TW" sz="2400" dirty="0" smtClean="0">
                <a:latin typeface="新細明體" pitchFamily="18" charset="-120"/>
              </a:rPr>
              <a:t>$58.25</a:t>
            </a:r>
            <a:r>
              <a:rPr lang="zh-TW" altLang="en-US" sz="2400" dirty="0" smtClean="0">
                <a:latin typeface="新細明體" pitchFamily="18" charset="-120"/>
              </a:rPr>
              <a:t>。總市值達</a:t>
            </a:r>
            <a:r>
              <a:rPr lang="en-US" altLang="zh-TW" sz="2400" dirty="0" smtClean="0">
                <a:latin typeface="新細明體" pitchFamily="18" charset="-120"/>
              </a:rPr>
              <a:t>22 </a:t>
            </a:r>
            <a:r>
              <a:rPr lang="zh-TW" altLang="en-US" sz="2400" dirty="0" smtClean="0">
                <a:latin typeface="新細明體" pitchFamily="18" charset="-120"/>
              </a:rPr>
              <a:t>億美元。</a:t>
            </a:r>
            <a:endParaRPr lang="en-US" altLang="zh-TW" sz="2400" dirty="0" smtClean="0">
              <a:latin typeface="新細明體" pitchFamily="18" charset="-120"/>
            </a:endParaRPr>
          </a:p>
          <a:p>
            <a:pPr marL="609600" indent="-609600" fontAlgn="auto">
              <a:lnSpc>
                <a:spcPct val="120000"/>
              </a:lnSpc>
              <a:spcAft>
                <a:spcPts val="0"/>
              </a:spcAft>
              <a:buSzTx/>
              <a:buFont typeface="Wingdings 2"/>
              <a:buChar char=""/>
              <a:defRPr/>
            </a:pPr>
            <a:r>
              <a:rPr lang="zh-TW" altLang="en-US" sz="2800" b="1" dirty="0" smtClean="0">
                <a:solidFill>
                  <a:srgbClr val="660066"/>
                </a:solidFill>
                <a:latin typeface="新細明體" pitchFamily="18" charset="-120"/>
              </a:rPr>
              <a:t>奧派的擔心</a:t>
            </a:r>
          </a:p>
          <a:p>
            <a:pPr marL="1009650" lvl="1" indent="-609600" fontAlgn="auto">
              <a:lnSpc>
                <a:spcPct val="120000"/>
              </a:lnSpc>
              <a:spcAft>
                <a:spcPts val="0"/>
              </a:spcAft>
              <a:buFont typeface="Wingdings" pitchFamily="2" charset="2"/>
              <a:buAutoNum type="arabicParenR"/>
              <a:defRPr/>
            </a:pPr>
            <a:r>
              <a:rPr lang="zh-TW" altLang="en-US" sz="2400" dirty="0" smtClean="0">
                <a:latin typeface="新細明體" pitchFamily="18" charset="-120"/>
              </a:rPr>
              <a:t>利用寬鬆貨幣吹起的繁榮，並不是可持續的繁榮（</a:t>
            </a:r>
            <a:r>
              <a:rPr lang="en-US" altLang="zh-TW" sz="2400" dirty="0" smtClean="0">
                <a:latin typeface="新細明體" pitchFamily="18" charset="-120"/>
              </a:rPr>
              <a:t>sustainable boom</a:t>
            </a:r>
            <a:r>
              <a:rPr lang="zh-TW" altLang="en-US" sz="2400" dirty="0" smtClean="0">
                <a:latin typeface="新細明體" pitchFamily="18" charset="-120"/>
              </a:rPr>
              <a:t>）。</a:t>
            </a:r>
          </a:p>
          <a:p>
            <a:pPr marL="1009650" lvl="1" indent="-609600" fontAlgn="auto">
              <a:lnSpc>
                <a:spcPct val="120000"/>
              </a:lnSpc>
              <a:spcAft>
                <a:spcPts val="0"/>
              </a:spcAft>
              <a:buFont typeface="Wingdings" pitchFamily="2" charset="2"/>
              <a:buAutoNum type="arabicParenR"/>
              <a:defRPr/>
            </a:pPr>
            <a:r>
              <a:rPr lang="zh-TW" altLang="en-US" sz="2400" dirty="0" smtClean="0">
                <a:latin typeface="新細明體" pitchFamily="18" charset="-120"/>
              </a:rPr>
              <a:t>在東亞、蘇聯、巴西已出現連串的經濟危機。</a:t>
            </a:r>
            <a:endParaRPr lang="zh-TW" altLang="en-US" dirty="0" smtClean="0">
              <a:latin typeface="新細明體" pitchFamily="18" charset="-120"/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0FE6B-E89B-45FC-B573-299DC2FB07F2}" type="slidenum">
              <a:rPr lang="en-US" altLang="zh-TW"/>
              <a:pPr>
                <a:defRPr/>
              </a:pPr>
              <a:t>29</a:t>
            </a:fld>
            <a:endParaRPr lang="en-US" altLang="zh-TW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8388" y="212725"/>
            <a:ext cx="8075612" cy="1027113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zh-TW" sz="4400" b="1" dirty="0" smtClean="0">
                <a:solidFill>
                  <a:srgbClr val="FF0000"/>
                </a:solidFill>
                <a:latin typeface="新細明體" pitchFamily="18" charset="-120"/>
              </a:rPr>
              <a:t>1. </a:t>
            </a:r>
            <a:r>
              <a:rPr lang="zh-TW" altLang="en-US" sz="4400" b="1" dirty="0" smtClean="0">
                <a:solidFill>
                  <a:srgbClr val="FF0000"/>
                </a:solidFill>
                <a:latin typeface="新細明體" pitchFamily="18" charset="-120"/>
              </a:rPr>
              <a:t>貨幣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1235075" y="1554163"/>
            <a:ext cx="7667625" cy="4889500"/>
          </a:xfrm>
        </p:spPr>
        <p:txBody>
          <a:bodyPr/>
          <a:lstStyle/>
          <a:p>
            <a:pPr marL="609600" indent="-609600">
              <a:lnSpc>
                <a:spcPct val="150000"/>
              </a:lnSpc>
            </a:pPr>
            <a:r>
              <a:rPr lang="zh-TW" altLang="en-US" sz="2800" smtClean="0"/>
              <a:t>貨幣的定義：</a:t>
            </a:r>
          </a:p>
          <a:p>
            <a:pPr marL="990600" lvl="1" indent="-533400">
              <a:lnSpc>
                <a:spcPct val="150000"/>
              </a:lnSpc>
              <a:buClr>
                <a:srgbClr val="006600"/>
              </a:buClr>
              <a:buFont typeface="Wingdings" pitchFamily="2" charset="2"/>
              <a:buAutoNum type="circleNumWdWhitePlain"/>
            </a:pPr>
            <a:r>
              <a:rPr lang="zh-TW" altLang="en-US" smtClean="0"/>
              <a:t>不是為直接消費，是為了下一次交易。</a:t>
            </a:r>
          </a:p>
          <a:p>
            <a:pPr marL="990600" lvl="1" indent="-533400">
              <a:lnSpc>
                <a:spcPct val="150000"/>
              </a:lnSpc>
              <a:buClr>
                <a:srgbClr val="006600"/>
              </a:buClr>
              <a:buFont typeface="Wingdings" pitchFamily="2" charset="2"/>
              <a:buAutoNum type="circleNumWdWhitePlain"/>
            </a:pPr>
            <a:r>
              <a:rPr lang="zh-TW" altLang="en-US" smtClean="0"/>
              <a:t>容易轉手出去的物品。</a:t>
            </a:r>
            <a:endParaRPr lang="en-US" altLang="zh-TW" smtClean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4FC7ED-933B-4543-9AED-F07E951F208C}" type="slidenum">
              <a:rPr lang="en-US" altLang="zh-TW"/>
              <a:pPr>
                <a:defRPr/>
              </a:pPr>
              <a:t>3</a:t>
            </a:fld>
            <a:endParaRPr lang="en-US" altLang="zh-TW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>
          <a:xfrm>
            <a:off x="930275" y="0"/>
            <a:ext cx="7756525" cy="1249363"/>
          </a:xfrm>
        </p:spPr>
        <p:txBody>
          <a:bodyPr/>
          <a:lstStyle/>
          <a:p>
            <a:pPr marL="838200" indent="-838200" fontAlgn="auto">
              <a:spcAft>
                <a:spcPts val="0"/>
              </a:spcAft>
              <a:defRPr/>
            </a:pP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4.4 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逆轉與崩盤 </a:t>
            </a: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2000-2002</a:t>
            </a:r>
            <a:endParaRPr lang="zh-TW" altLang="en-US" sz="4000" b="1" dirty="0" smtClean="0">
              <a:solidFill>
                <a:srgbClr val="660066"/>
              </a:solidFill>
              <a:latin typeface="新細明體" pitchFamily="18" charset="-120"/>
            </a:endParaRPr>
          </a:p>
        </p:txBody>
      </p:sp>
      <p:graphicFrame>
        <p:nvGraphicFramePr>
          <p:cNvPr id="168019" name="Group 83"/>
          <p:cNvGraphicFramePr>
            <a:graphicFrameLocks noGrp="1"/>
          </p:cNvGraphicFramePr>
          <p:nvPr>
            <p:ph type="tbl" idx="1"/>
          </p:nvPr>
        </p:nvGraphicFramePr>
        <p:xfrm>
          <a:off x="1381125" y="1766888"/>
          <a:ext cx="7564438" cy="4054475"/>
        </p:xfrm>
        <a:graphic>
          <a:graphicData uri="http://schemas.openxmlformats.org/drawingml/2006/table">
            <a:tbl>
              <a:tblPr/>
              <a:tblGrid>
                <a:gridCol w="2925348"/>
                <a:gridCol w="2014174"/>
                <a:gridCol w="2625233"/>
              </a:tblGrid>
              <a:tr h="5445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Stock 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3/10/2000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8/6/2002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65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Cisco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136.37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12.07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Amazon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 66.87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13.74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84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Yahoo!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178.06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11.50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89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Priceline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 94.50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 2.03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84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AOL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 59.00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 9.90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61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EBay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193.25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3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新細明體" pitchFamily="18" charset="-120"/>
                          <a:ea typeface="新細明體" pitchFamily="18" charset="-120"/>
                        </a:rPr>
                        <a:t>55.27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7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46B1F99-0B31-42DB-A36D-228357867183}" type="slidenum">
              <a:rPr lang="en-US" altLang="zh-TW"/>
              <a:pPr>
                <a:defRPr/>
              </a:pPr>
              <a:t>30</a:t>
            </a:fld>
            <a:endParaRPr lang="en-US" altLang="zh-TW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0"/>
            <a:ext cx="7696200" cy="1311275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zh-TW" sz="4400" b="1" dirty="0" smtClean="0">
                <a:solidFill>
                  <a:srgbClr val="FF0000"/>
                </a:solidFill>
                <a:latin typeface="新細明體" pitchFamily="18" charset="-120"/>
              </a:rPr>
              <a:t>5.  </a:t>
            </a:r>
            <a:r>
              <a:rPr lang="zh-TW" altLang="en-US" sz="4400" b="1" dirty="0" smtClean="0">
                <a:solidFill>
                  <a:srgbClr val="FF0000"/>
                </a:solidFill>
                <a:latin typeface="新細明體" pitchFamily="18" charset="-120"/>
              </a:rPr>
              <a:t>景氣循環</a:t>
            </a:r>
          </a:p>
        </p:txBody>
      </p:sp>
      <p:sp>
        <p:nvSpPr>
          <p:cNvPr id="17" name="Rectangle 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7BA0F3-580D-4C7C-B01D-6C3C4D66F841}" type="slidenum">
              <a:rPr lang="en-US" altLang="zh-TW"/>
              <a:pPr>
                <a:defRPr/>
              </a:pPr>
              <a:t>31</a:t>
            </a:fld>
            <a:endParaRPr lang="en-US" altLang="zh-TW" dirty="0"/>
          </a:p>
        </p:txBody>
      </p:sp>
      <p:sp>
        <p:nvSpPr>
          <p:cNvPr id="41988" name="Line 4"/>
          <p:cNvSpPr>
            <a:spLocks noChangeShapeType="1"/>
          </p:cNvSpPr>
          <p:nvPr/>
        </p:nvSpPr>
        <p:spPr bwMode="auto">
          <a:xfrm>
            <a:off x="963613" y="3975100"/>
            <a:ext cx="69977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1989" name="Text Box 5"/>
          <p:cNvSpPr txBox="1">
            <a:spLocks noChangeArrowheads="1"/>
          </p:cNvSpPr>
          <p:nvPr/>
        </p:nvSpPr>
        <p:spPr bwMode="auto">
          <a:xfrm>
            <a:off x="8058150" y="3629025"/>
            <a:ext cx="8953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/>
              <a:t>時間</a:t>
            </a:r>
          </a:p>
        </p:txBody>
      </p:sp>
      <p:sp>
        <p:nvSpPr>
          <p:cNvPr id="41990" name="Rectangle 8"/>
          <p:cNvSpPr>
            <a:spLocks noChangeArrowheads="1"/>
          </p:cNvSpPr>
          <p:nvPr/>
        </p:nvSpPr>
        <p:spPr bwMode="auto">
          <a:xfrm>
            <a:off x="2994025" y="2482850"/>
            <a:ext cx="2216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200" b="1"/>
              <a:t>蕭條出現？</a:t>
            </a:r>
          </a:p>
        </p:txBody>
      </p:sp>
      <p:sp>
        <p:nvSpPr>
          <p:cNvPr id="41991" name="Rectangle 9"/>
          <p:cNvSpPr>
            <a:spLocks noChangeArrowheads="1"/>
          </p:cNvSpPr>
          <p:nvPr/>
        </p:nvSpPr>
        <p:spPr bwMode="auto">
          <a:xfrm>
            <a:off x="1443038" y="1797050"/>
            <a:ext cx="22161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200" b="1"/>
              <a:t>開始轉折？</a:t>
            </a:r>
          </a:p>
        </p:txBody>
      </p:sp>
      <p:sp>
        <p:nvSpPr>
          <p:cNvPr id="41992" name="Rectangle 10"/>
          <p:cNvSpPr>
            <a:spLocks noChangeArrowheads="1"/>
          </p:cNvSpPr>
          <p:nvPr/>
        </p:nvSpPr>
        <p:spPr bwMode="auto">
          <a:xfrm>
            <a:off x="0" y="2535238"/>
            <a:ext cx="22161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200" b="1"/>
              <a:t>繁榮開始？</a:t>
            </a:r>
          </a:p>
        </p:txBody>
      </p:sp>
      <p:sp>
        <p:nvSpPr>
          <p:cNvPr id="41993" name="Rectangle 11"/>
          <p:cNvSpPr>
            <a:spLocks noChangeArrowheads="1"/>
          </p:cNvSpPr>
          <p:nvPr/>
        </p:nvSpPr>
        <p:spPr bwMode="auto">
          <a:xfrm>
            <a:off x="4922838" y="5286375"/>
            <a:ext cx="14033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200" b="1"/>
              <a:t>觸底？</a:t>
            </a:r>
            <a:endParaRPr lang="en-US" altLang="zh-TW" sz="3200" b="1"/>
          </a:p>
        </p:txBody>
      </p:sp>
      <p:sp>
        <p:nvSpPr>
          <p:cNvPr id="41994" name="Freeform 12"/>
          <p:cNvSpPr>
            <a:spLocks/>
          </p:cNvSpPr>
          <p:nvPr/>
        </p:nvSpPr>
        <p:spPr bwMode="auto">
          <a:xfrm>
            <a:off x="1401763" y="2357438"/>
            <a:ext cx="5953125" cy="3124200"/>
          </a:xfrm>
          <a:custGeom>
            <a:avLst/>
            <a:gdLst>
              <a:gd name="T0" fmla="*/ 0 w 3713"/>
              <a:gd name="T1" fmla="*/ 963 h 1968"/>
              <a:gd name="T2" fmla="*/ 739 w 3713"/>
              <a:gd name="T3" fmla="*/ 137 h 1968"/>
              <a:gd name="T4" fmla="*/ 2574 w 3713"/>
              <a:gd name="T5" fmla="*/ 1783 h 1968"/>
              <a:gd name="T6" fmla="*/ 3713 w 3713"/>
              <a:gd name="T7" fmla="*/ 1245 h 1968"/>
              <a:gd name="T8" fmla="*/ 0 60000 65536"/>
              <a:gd name="T9" fmla="*/ 0 60000 65536"/>
              <a:gd name="T10" fmla="*/ 0 60000 65536"/>
              <a:gd name="T11" fmla="*/ 0 60000 65536"/>
              <a:gd name="T12" fmla="*/ 0 w 3713"/>
              <a:gd name="T13" fmla="*/ 0 h 1968"/>
              <a:gd name="T14" fmla="*/ 3713 w 3713"/>
              <a:gd name="T15" fmla="*/ 1968 h 196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713" h="1968">
                <a:moveTo>
                  <a:pt x="0" y="963"/>
                </a:moveTo>
                <a:cubicBezTo>
                  <a:pt x="155" y="481"/>
                  <a:pt x="310" y="0"/>
                  <a:pt x="739" y="137"/>
                </a:cubicBezTo>
                <a:cubicBezTo>
                  <a:pt x="1168" y="274"/>
                  <a:pt x="2078" y="1598"/>
                  <a:pt x="2574" y="1783"/>
                </a:cubicBezTo>
                <a:cubicBezTo>
                  <a:pt x="3070" y="1968"/>
                  <a:pt x="3391" y="1606"/>
                  <a:pt x="3713" y="1245"/>
                </a:cubicBezTo>
              </a:path>
            </a:pathLst>
          </a:custGeom>
          <a:noFill/>
          <a:ln w="76200" cmpd="sng">
            <a:solidFill>
              <a:srgbClr val="990033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1995" name="Rectangle 13"/>
          <p:cNvSpPr>
            <a:spLocks noChangeArrowheads="1"/>
          </p:cNvSpPr>
          <p:nvPr/>
        </p:nvSpPr>
        <p:spPr bwMode="auto">
          <a:xfrm>
            <a:off x="6659563" y="4962525"/>
            <a:ext cx="14033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200" b="1"/>
              <a:t>恢復？</a:t>
            </a:r>
          </a:p>
        </p:txBody>
      </p:sp>
      <p:sp>
        <p:nvSpPr>
          <p:cNvPr id="41996" name="Text Box 16"/>
          <p:cNvSpPr txBox="1">
            <a:spLocks noChangeArrowheads="1"/>
          </p:cNvSpPr>
          <p:nvPr/>
        </p:nvSpPr>
        <p:spPr bwMode="auto">
          <a:xfrm>
            <a:off x="6000750" y="2185988"/>
            <a:ext cx="26225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3200" b="1"/>
              <a:t>穩定成長軌跡</a:t>
            </a:r>
          </a:p>
        </p:txBody>
      </p:sp>
      <p:sp>
        <p:nvSpPr>
          <p:cNvPr id="41997" name="Freeform 17"/>
          <p:cNvSpPr>
            <a:spLocks/>
          </p:cNvSpPr>
          <p:nvPr/>
        </p:nvSpPr>
        <p:spPr bwMode="auto">
          <a:xfrm>
            <a:off x="1430338" y="2755900"/>
            <a:ext cx="6053137" cy="1139825"/>
          </a:xfrm>
          <a:custGeom>
            <a:avLst/>
            <a:gdLst>
              <a:gd name="T0" fmla="*/ 0 w 4063"/>
              <a:gd name="T1" fmla="*/ 382 h 382"/>
              <a:gd name="T2" fmla="*/ 2273 w 4063"/>
              <a:gd name="T3" fmla="*/ 295 h 382"/>
              <a:gd name="T4" fmla="*/ 4063 w 4063"/>
              <a:gd name="T5" fmla="*/ 0 h 382"/>
              <a:gd name="T6" fmla="*/ 0 60000 65536"/>
              <a:gd name="T7" fmla="*/ 0 60000 65536"/>
              <a:gd name="T8" fmla="*/ 0 60000 65536"/>
              <a:gd name="T9" fmla="*/ 0 w 4063"/>
              <a:gd name="T10" fmla="*/ 0 h 382"/>
              <a:gd name="T11" fmla="*/ 4063 w 4063"/>
              <a:gd name="T12" fmla="*/ 382 h 38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063" h="382">
                <a:moveTo>
                  <a:pt x="0" y="382"/>
                </a:moveTo>
                <a:cubicBezTo>
                  <a:pt x="798" y="370"/>
                  <a:pt x="1596" y="359"/>
                  <a:pt x="2273" y="295"/>
                </a:cubicBezTo>
                <a:cubicBezTo>
                  <a:pt x="2950" y="231"/>
                  <a:pt x="3506" y="115"/>
                  <a:pt x="4063" y="0"/>
                </a:cubicBezTo>
              </a:path>
            </a:pathLst>
          </a:custGeom>
          <a:noFill/>
          <a:ln w="76200" cap="flat" cmpd="sng">
            <a:solidFill>
              <a:srgbClr val="006600"/>
            </a:solidFill>
            <a:prstDash val="dash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1998" name="AutoShape 18"/>
          <p:cNvSpPr>
            <a:spLocks noChangeArrowheads="1"/>
          </p:cNvSpPr>
          <p:nvPr/>
        </p:nvSpPr>
        <p:spPr bwMode="auto">
          <a:xfrm rot="989675">
            <a:off x="1323975" y="3224213"/>
            <a:ext cx="419100" cy="558800"/>
          </a:xfrm>
          <a:prstGeom prst="upArrow">
            <a:avLst>
              <a:gd name="adj1" fmla="val 50000"/>
              <a:gd name="adj2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41999" name="Rectangle 19"/>
          <p:cNvSpPr>
            <a:spLocks noChangeArrowheads="1"/>
          </p:cNvSpPr>
          <p:nvPr/>
        </p:nvSpPr>
        <p:spPr bwMode="auto">
          <a:xfrm>
            <a:off x="0" y="3287713"/>
            <a:ext cx="1403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2400" b="1"/>
              <a:t>政府政策</a:t>
            </a:r>
          </a:p>
        </p:txBody>
      </p:sp>
      <p:sp>
        <p:nvSpPr>
          <p:cNvPr id="42000" name="AutoShape 21"/>
          <p:cNvSpPr>
            <a:spLocks noChangeArrowheads="1"/>
          </p:cNvSpPr>
          <p:nvPr/>
        </p:nvSpPr>
        <p:spPr bwMode="auto">
          <a:xfrm rot="4829262">
            <a:off x="2997200" y="3452813"/>
            <a:ext cx="403225" cy="711200"/>
          </a:xfrm>
          <a:prstGeom prst="upArrow">
            <a:avLst>
              <a:gd name="adj1" fmla="val 50000"/>
              <a:gd name="adj2" fmla="val 4409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42001" name="Rectangle 22"/>
          <p:cNvSpPr>
            <a:spLocks noChangeArrowheads="1"/>
          </p:cNvSpPr>
          <p:nvPr/>
        </p:nvSpPr>
        <p:spPr bwMode="auto">
          <a:xfrm>
            <a:off x="1939925" y="3330575"/>
            <a:ext cx="1403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zh-TW" altLang="en-US" sz="2400" b="1"/>
              <a:t>市場機能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ChangeArrowheads="1"/>
          </p:cNvSpPr>
          <p:nvPr>
            <p:ph type="title"/>
          </p:nvPr>
        </p:nvSpPr>
        <p:spPr>
          <a:xfrm>
            <a:off x="1036638" y="0"/>
            <a:ext cx="7650162" cy="120332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5.1  ABCT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 理論之信念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508125"/>
            <a:ext cx="7477125" cy="4906963"/>
          </a:xfrm>
        </p:spPr>
        <p:txBody>
          <a:bodyPr/>
          <a:lstStyle/>
          <a:p>
            <a:pPr marL="609600" indent="-609600">
              <a:buFont typeface="Gill Sans MT" pitchFamily="34" charset="0"/>
              <a:buAutoNum type="arabicParenR"/>
            </a:pPr>
            <a:r>
              <a:rPr lang="zh-TW" altLang="en-US" sz="2800" smtClean="0"/>
              <a:t>新古典強調：經濟變量間的同步變動。奧地利強調：企業家對未來投資計畫的普遍錯誤。</a:t>
            </a:r>
            <a:endParaRPr lang="en-US" altLang="zh-TW" sz="2800" smtClean="0"/>
          </a:p>
          <a:p>
            <a:pPr marL="609600" indent="-609600">
              <a:buFont typeface="Gill Sans MT" pitchFamily="34" charset="0"/>
              <a:buAutoNum type="arabicParenR"/>
            </a:pPr>
            <a:r>
              <a:rPr lang="zh-TW" altLang="en-US" sz="2800" smtClean="0"/>
              <a:t>米塞斯：企業家根據外部資訊獨立判斷，會出現普遍性錯誤，必然是市場資訊受到系統性的扭曲。</a:t>
            </a:r>
          </a:p>
          <a:p>
            <a:pPr marL="609600" indent="-609600">
              <a:buFont typeface="Gill Sans MT" pitchFamily="34" charset="0"/>
              <a:buAutoNum type="arabicParenR"/>
            </a:pPr>
            <a:endParaRPr lang="zh-TW" altLang="en-US" sz="2800" smtClean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CD7456-DA72-4FDA-8D08-8D76292A73BC}" type="slidenum">
              <a:rPr lang="en-US" altLang="zh-TW"/>
              <a:pPr>
                <a:defRPr/>
              </a:pPr>
              <a:t>32</a:t>
            </a:fld>
            <a:endParaRPr lang="en-US" altLang="zh-TW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1036638" y="0"/>
            <a:ext cx="7650162" cy="111283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5.2  ABCT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 理論之概念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1082675" y="1341438"/>
            <a:ext cx="7461250" cy="5073650"/>
          </a:xfrm>
        </p:spPr>
        <p:txBody>
          <a:bodyPr/>
          <a:lstStyle/>
          <a:p>
            <a:pPr marL="609600" indent="-609600">
              <a:buFont typeface="Gill Sans MT" pitchFamily="34" charset="0"/>
              <a:buAutoNum type="arabicParenR"/>
            </a:pPr>
            <a:r>
              <a:rPr lang="zh-TW" altLang="en-US" sz="2800" smtClean="0"/>
              <a:t>價格、工資、利率都可能影響企業家的決策，而企業家的決策也可能影響價格、工資和利率。這樣的交互影響就是市場作為一個經濟程序的一般概念。</a:t>
            </a:r>
          </a:p>
          <a:p>
            <a:pPr marL="609600" indent="-609600">
              <a:buFont typeface="Gill Sans MT" pitchFamily="34" charset="0"/>
              <a:buAutoNum type="arabicParenR"/>
            </a:pPr>
            <a:r>
              <a:rPr lang="zh-TW" altLang="en-US" sz="2800" smtClean="0"/>
              <a:t>價格、工資影響當期的資源配置，利率則影響資源的跨期配置。利率決定於消費者的跨時偏好和企業家的利潤計畫，若是，經濟會經歷平穩的成長。若利率遭政府及中央銀行扭曲，此時經濟就會波動。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8CBB3C-5790-4EC3-898E-2B88212EFB53}" type="slidenum">
              <a:rPr lang="en-US" altLang="zh-TW"/>
              <a:pPr>
                <a:defRPr/>
              </a:pPr>
              <a:t>33</a:t>
            </a:fld>
            <a:endParaRPr lang="en-US" altLang="zh-TW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1020763" y="0"/>
            <a:ext cx="7666037" cy="1341438"/>
          </a:xfrm>
        </p:spPr>
        <p:txBody>
          <a:bodyPr/>
          <a:lstStyle/>
          <a:p>
            <a:pPr fontAlgn="auto">
              <a:lnSpc>
                <a:spcPct val="110000"/>
              </a:lnSpc>
              <a:spcAft>
                <a:spcPts val="0"/>
              </a:spcAft>
              <a:defRPr/>
            </a:pP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5.3  ABCT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的基本假設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341438"/>
            <a:ext cx="8077200" cy="5281612"/>
          </a:xfrm>
        </p:spPr>
        <p:txBody>
          <a:bodyPr/>
          <a:lstStyle/>
          <a:p>
            <a:pPr marL="609600" indent="-609600">
              <a:buSzTx/>
              <a:buFont typeface="Wingdings" pitchFamily="2" charset="2"/>
              <a:buAutoNum type="arabicParenR"/>
            </a:pPr>
            <a:r>
              <a:rPr lang="zh-TW" altLang="en-US" sz="2800" smtClean="0">
                <a:latin typeface="新細明體" pitchFamily="18" charset="-120"/>
              </a:rPr>
              <a:t>愈高階資本財之需要的利率彈性愈大：</a:t>
            </a:r>
          </a:p>
          <a:p>
            <a:pPr marL="990600" lvl="1" indent="-533400"/>
            <a:r>
              <a:rPr lang="zh-TW" altLang="en-US" smtClean="0">
                <a:latin typeface="新細明體" pitchFamily="18" charset="-120"/>
              </a:rPr>
              <a:t>愈高階，資本密集愈大，利率變動的風險愈大。</a:t>
            </a:r>
          </a:p>
          <a:p>
            <a:pPr marL="990600" lvl="1" indent="-533400"/>
            <a:r>
              <a:rPr lang="zh-TW" altLang="en-US" smtClean="0">
                <a:latin typeface="新細明體" pitchFamily="18" charset="-120"/>
              </a:rPr>
              <a:t>利率降低，生產鍊會延深（遞迴生產）。</a:t>
            </a:r>
          </a:p>
          <a:p>
            <a:pPr marL="609600" indent="-609600">
              <a:buSzTx/>
              <a:buFont typeface="Wingdings" pitchFamily="2" charset="2"/>
              <a:buAutoNum type="arabicParenR"/>
            </a:pPr>
            <a:r>
              <a:rPr lang="zh-TW" altLang="en-US" sz="2800" smtClean="0">
                <a:latin typeface="新細明體" pitchFamily="18" charset="-120"/>
              </a:rPr>
              <a:t>充分就業：</a:t>
            </a:r>
          </a:p>
          <a:p>
            <a:pPr marL="990600" lvl="1" indent="-533400"/>
            <a:r>
              <a:rPr lang="zh-TW" altLang="en-US" smtClean="0">
                <a:latin typeface="新細明體" pitchFamily="18" charset="-120"/>
              </a:rPr>
              <a:t>因分析重點在景氣逆轉過程，而此時接近充分就業。</a:t>
            </a:r>
          </a:p>
          <a:p>
            <a:pPr marL="609600" indent="-609600">
              <a:buSzTx/>
              <a:buFont typeface="Wingdings" pitchFamily="2" charset="2"/>
              <a:buAutoNum type="arabicParenR"/>
            </a:pPr>
            <a:r>
              <a:rPr lang="zh-TW" altLang="en-US" sz="2800" smtClean="0">
                <a:latin typeface="新細明體" pitchFamily="18" charset="-120"/>
              </a:rPr>
              <a:t>封閉經濟：</a:t>
            </a:r>
          </a:p>
          <a:p>
            <a:pPr marL="990600" lvl="1" indent="-533400"/>
            <a:r>
              <a:rPr lang="zh-TW" altLang="en-US" smtClean="0">
                <a:latin typeface="新細明體" pitchFamily="18" charset="-120"/>
              </a:rPr>
              <a:t>核心的分析架構，可以延伸分析。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978FC8-862D-4485-9F13-207914A4E193}" type="slidenum">
              <a:rPr lang="en-US" altLang="zh-TW"/>
              <a:pPr>
                <a:defRPr/>
              </a:pPr>
              <a:t>34</a:t>
            </a:fld>
            <a:endParaRPr lang="en-US" altLang="zh-TW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974725" y="0"/>
            <a:ext cx="7558088" cy="134143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5.4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信用擴張政策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77B882-9DFB-4FCC-A75B-D5850145968A}" type="slidenum">
              <a:rPr lang="en-US" altLang="zh-TW"/>
              <a:pPr>
                <a:defRPr/>
              </a:pPr>
              <a:t>35</a:t>
            </a:fld>
            <a:endParaRPr lang="en-US" altLang="zh-TW" dirty="0"/>
          </a:p>
        </p:txBody>
      </p:sp>
      <p:sp>
        <p:nvSpPr>
          <p:cNvPr id="46084" name="Text Box 3"/>
          <p:cNvSpPr txBox="1">
            <a:spLocks noChangeArrowheads="1"/>
          </p:cNvSpPr>
          <p:nvPr/>
        </p:nvSpPr>
        <p:spPr bwMode="auto">
          <a:xfrm>
            <a:off x="960438" y="1401763"/>
            <a:ext cx="7842250" cy="376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33400" indent="-533400">
              <a:lnSpc>
                <a:spcPct val="110000"/>
              </a:lnSpc>
              <a:spcBef>
                <a:spcPct val="50000"/>
              </a:spcBef>
              <a:buFont typeface="Wingdings" pitchFamily="2" charset="2"/>
              <a:buChar char="n"/>
            </a:pPr>
            <a:r>
              <a:rPr lang="zh-TW" altLang="en-US" b="1">
                <a:latin typeface="新細明體" pitchFamily="18" charset="-120"/>
              </a:rPr>
              <a:t>政府擴張信用，導致利率下降：</a:t>
            </a:r>
          </a:p>
          <a:p>
            <a:pPr marL="990600" lvl="1" indent="-533400">
              <a:lnSpc>
                <a:spcPct val="110000"/>
              </a:lnSpc>
              <a:spcBef>
                <a:spcPct val="50000"/>
              </a:spcBef>
              <a:buFont typeface="Wingdings" pitchFamily="2" charset="2"/>
              <a:buAutoNum type="arabicParenR"/>
            </a:pPr>
            <a:r>
              <a:rPr lang="zh-TW" altLang="en-US">
                <a:latin typeface="Times New Roman" pitchFamily="18" charset="0"/>
              </a:rPr>
              <a:t>政府直接壓低利率，或增加貨幣供給。 若增加貨幣，利率經由借貸市場下降。</a:t>
            </a:r>
          </a:p>
          <a:p>
            <a:pPr marL="990600" lvl="1" indent="-533400">
              <a:lnSpc>
                <a:spcPct val="110000"/>
              </a:lnSpc>
              <a:spcBef>
                <a:spcPct val="50000"/>
              </a:spcBef>
              <a:buFont typeface="Wingdings" pitchFamily="2" charset="2"/>
              <a:buAutoNum type="arabicParenR"/>
            </a:pPr>
            <a:r>
              <a:rPr lang="zh-TW" altLang="en-US">
                <a:latin typeface="Times New Roman" pitchFamily="18" charset="0"/>
              </a:rPr>
              <a:t>利率下降，影響生產結構：</a:t>
            </a:r>
          </a:p>
          <a:p>
            <a:pPr marL="1447800" lvl="2" indent="-533400">
              <a:lnSpc>
                <a:spcPct val="110000"/>
              </a:lnSpc>
              <a:spcBef>
                <a:spcPct val="50000"/>
              </a:spcBef>
              <a:buFont typeface="Wingdings" pitchFamily="2" charset="2"/>
              <a:buAutoNum type="circleNumWdWhitePlain"/>
            </a:pPr>
            <a:r>
              <a:rPr lang="zh-TW" altLang="en-US">
                <a:latin typeface="Times New Roman" pitchFamily="18" charset="0"/>
              </a:rPr>
              <a:t>更高階生產的投資相對增加。</a:t>
            </a:r>
          </a:p>
          <a:p>
            <a:pPr marL="1447800" lvl="2" indent="-533400">
              <a:lnSpc>
                <a:spcPct val="110000"/>
              </a:lnSpc>
              <a:spcBef>
                <a:spcPct val="50000"/>
              </a:spcBef>
              <a:buFont typeface="Wingdings" pitchFamily="2" charset="2"/>
              <a:buAutoNum type="circleNumWdWhitePlain"/>
            </a:pPr>
            <a:r>
              <a:rPr lang="zh-TW" altLang="en-US">
                <a:latin typeface="Times New Roman" pitchFamily="18" charset="0"/>
              </a:rPr>
              <a:t>新生產鍊的投資相對增加。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0"/>
            <a:ext cx="7620000" cy="127952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5.5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傳統經濟循環圖</a:t>
            </a:r>
          </a:p>
        </p:txBody>
      </p:sp>
      <p:sp>
        <p:nvSpPr>
          <p:cNvPr id="23" name="Rectangle 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D273BC-5771-45FB-81C4-6E18B9E2FAE4}" type="slidenum">
              <a:rPr lang="en-US" altLang="zh-TW"/>
              <a:pPr>
                <a:defRPr/>
              </a:pPr>
              <a:t>36</a:t>
            </a:fld>
            <a:endParaRPr lang="en-US" altLang="zh-TW" dirty="0"/>
          </a:p>
        </p:txBody>
      </p:sp>
      <p:sp>
        <p:nvSpPr>
          <p:cNvPr id="47108" name="Oval 3"/>
          <p:cNvSpPr>
            <a:spLocks noChangeArrowheads="1"/>
          </p:cNvSpPr>
          <p:nvPr/>
        </p:nvSpPr>
        <p:spPr bwMode="auto">
          <a:xfrm>
            <a:off x="7092950" y="2997200"/>
            <a:ext cx="1512888" cy="11525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kumimoji="0" lang="zh-TW" altLang="en-US" sz="2400"/>
              <a:t>家計</a:t>
            </a:r>
          </a:p>
        </p:txBody>
      </p:sp>
      <p:sp>
        <p:nvSpPr>
          <p:cNvPr id="47109" name="Oval 4"/>
          <p:cNvSpPr>
            <a:spLocks noChangeArrowheads="1"/>
          </p:cNvSpPr>
          <p:nvPr/>
        </p:nvSpPr>
        <p:spPr bwMode="auto">
          <a:xfrm>
            <a:off x="755650" y="2924175"/>
            <a:ext cx="1512888" cy="11525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kumimoji="0" lang="zh-TW" altLang="en-US" sz="2400"/>
              <a:t>廠商</a:t>
            </a:r>
          </a:p>
        </p:txBody>
      </p:sp>
      <p:sp>
        <p:nvSpPr>
          <p:cNvPr id="47110" name="Rectangle 5"/>
          <p:cNvSpPr>
            <a:spLocks noChangeArrowheads="1"/>
          </p:cNvSpPr>
          <p:nvPr/>
        </p:nvSpPr>
        <p:spPr bwMode="auto">
          <a:xfrm>
            <a:off x="3779838" y="1916113"/>
            <a:ext cx="1584325" cy="86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0" lang="zh-TW" altLang="en-US" sz="2400"/>
              <a:t>商品市場</a:t>
            </a:r>
          </a:p>
        </p:txBody>
      </p:sp>
      <p:sp>
        <p:nvSpPr>
          <p:cNvPr id="47111" name="Rectangle 6"/>
          <p:cNvSpPr>
            <a:spLocks noChangeArrowheads="1"/>
          </p:cNvSpPr>
          <p:nvPr/>
        </p:nvSpPr>
        <p:spPr bwMode="auto">
          <a:xfrm>
            <a:off x="3924300" y="4941888"/>
            <a:ext cx="1584325" cy="86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0" lang="zh-TW" altLang="en-US" sz="2400"/>
              <a:t>因素市場</a:t>
            </a:r>
          </a:p>
        </p:txBody>
      </p:sp>
      <p:sp>
        <p:nvSpPr>
          <p:cNvPr id="47112" name="Line 7"/>
          <p:cNvSpPr>
            <a:spLocks noChangeShapeType="1"/>
          </p:cNvSpPr>
          <p:nvPr/>
        </p:nvSpPr>
        <p:spPr bwMode="auto">
          <a:xfrm flipH="1">
            <a:off x="5867400" y="4076700"/>
            <a:ext cx="1296988" cy="936625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7113" name="Line 8"/>
          <p:cNvSpPr>
            <a:spLocks noChangeShapeType="1"/>
          </p:cNvSpPr>
          <p:nvPr/>
        </p:nvSpPr>
        <p:spPr bwMode="auto">
          <a:xfrm flipH="1" flipV="1">
            <a:off x="2195513" y="4149725"/>
            <a:ext cx="1368425" cy="792163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7114" name="Line 9"/>
          <p:cNvSpPr>
            <a:spLocks noChangeShapeType="1"/>
          </p:cNvSpPr>
          <p:nvPr/>
        </p:nvSpPr>
        <p:spPr bwMode="auto">
          <a:xfrm>
            <a:off x="5508625" y="2349500"/>
            <a:ext cx="1585913" cy="792163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7115" name="Line 10"/>
          <p:cNvSpPr>
            <a:spLocks noChangeShapeType="1"/>
          </p:cNvSpPr>
          <p:nvPr/>
        </p:nvSpPr>
        <p:spPr bwMode="auto">
          <a:xfrm flipV="1">
            <a:off x="5940425" y="4149725"/>
            <a:ext cx="1439863" cy="10795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7116" name="Line 11"/>
          <p:cNvSpPr>
            <a:spLocks noChangeShapeType="1"/>
          </p:cNvSpPr>
          <p:nvPr/>
        </p:nvSpPr>
        <p:spPr bwMode="auto">
          <a:xfrm flipH="1" flipV="1">
            <a:off x="5651500" y="2205038"/>
            <a:ext cx="1585913" cy="7921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7117" name="Line 12"/>
          <p:cNvSpPr>
            <a:spLocks noChangeShapeType="1"/>
          </p:cNvSpPr>
          <p:nvPr/>
        </p:nvSpPr>
        <p:spPr bwMode="auto">
          <a:xfrm flipH="1">
            <a:off x="2195513" y="2349500"/>
            <a:ext cx="1296987" cy="6477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7118" name="Line 13"/>
          <p:cNvSpPr>
            <a:spLocks noChangeShapeType="1"/>
          </p:cNvSpPr>
          <p:nvPr/>
        </p:nvSpPr>
        <p:spPr bwMode="auto">
          <a:xfrm>
            <a:off x="1979613" y="4292600"/>
            <a:ext cx="1655762" cy="10080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7119" name="Rectangle 14"/>
          <p:cNvSpPr>
            <a:spLocks noChangeArrowheads="1"/>
          </p:cNvSpPr>
          <p:nvPr/>
        </p:nvSpPr>
        <p:spPr bwMode="auto">
          <a:xfrm>
            <a:off x="1835150" y="2133600"/>
            <a:ext cx="1098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zh-TW" altLang="en-US" sz="2400">
                <a:solidFill>
                  <a:srgbClr val="FF0000"/>
                </a:solidFill>
              </a:rPr>
              <a:t>＄</a:t>
            </a:r>
            <a:r>
              <a:rPr kumimoji="0" lang="zh-TW" altLang="en-US" sz="2400"/>
              <a:t>收益</a:t>
            </a:r>
          </a:p>
        </p:txBody>
      </p:sp>
      <p:sp>
        <p:nvSpPr>
          <p:cNvPr id="47120" name="Rectangle 15"/>
          <p:cNvSpPr>
            <a:spLocks noChangeArrowheads="1"/>
          </p:cNvSpPr>
          <p:nvPr/>
        </p:nvSpPr>
        <p:spPr bwMode="auto">
          <a:xfrm>
            <a:off x="1619250" y="4797425"/>
            <a:ext cx="1098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zh-TW" altLang="en-US" sz="2400">
                <a:solidFill>
                  <a:srgbClr val="FF0000"/>
                </a:solidFill>
              </a:rPr>
              <a:t>＄</a:t>
            </a:r>
            <a:r>
              <a:rPr kumimoji="0" lang="zh-TW" altLang="en-US" sz="2400"/>
              <a:t>成本</a:t>
            </a:r>
          </a:p>
        </p:txBody>
      </p:sp>
      <p:sp>
        <p:nvSpPr>
          <p:cNvPr id="47121" name="Rectangle 16"/>
          <p:cNvSpPr>
            <a:spLocks noChangeArrowheads="1"/>
          </p:cNvSpPr>
          <p:nvPr/>
        </p:nvSpPr>
        <p:spPr bwMode="auto">
          <a:xfrm>
            <a:off x="6443663" y="4941888"/>
            <a:ext cx="2317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zh-TW" altLang="en-US" sz="2400">
                <a:solidFill>
                  <a:srgbClr val="FF0000"/>
                </a:solidFill>
              </a:rPr>
              <a:t>＄</a:t>
            </a:r>
            <a:r>
              <a:rPr kumimoji="0" lang="zh-TW" altLang="en-US" sz="2400"/>
              <a:t>生產因素報酬</a:t>
            </a:r>
          </a:p>
        </p:txBody>
      </p:sp>
      <p:sp>
        <p:nvSpPr>
          <p:cNvPr id="47122" name="Rectangle 17"/>
          <p:cNvSpPr>
            <a:spLocks noChangeArrowheads="1"/>
          </p:cNvSpPr>
          <p:nvPr/>
        </p:nvSpPr>
        <p:spPr bwMode="auto">
          <a:xfrm>
            <a:off x="6084888" y="1916113"/>
            <a:ext cx="1098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zh-TW" altLang="en-US" sz="2400">
                <a:solidFill>
                  <a:srgbClr val="FF0000"/>
                </a:solidFill>
              </a:rPr>
              <a:t>＄</a:t>
            </a:r>
            <a:r>
              <a:rPr kumimoji="0" lang="zh-TW" altLang="en-US" sz="2400"/>
              <a:t>支出</a:t>
            </a:r>
          </a:p>
        </p:txBody>
      </p:sp>
      <p:sp>
        <p:nvSpPr>
          <p:cNvPr id="47123" name="Rectangle 18"/>
          <p:cNvSpPr>
            <a:spLocks noChangeArrowheads="1"/>
          </p:cNvSpPr>
          <p:nvPr/>
        </p:nvSpPr>
        <p:spPr bwMode="auto">
          <a:xfrm>
            <a:off x="5219700" y="4221163"/>
            <a:ext cx="1403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zh-TW" altLang="en-US" sz="2400"/>
              <a:t>生產因素</a:t>
            </a:r>
          </a:p>
        </p:txBody>
      </p:sp>
      <p:sp>
        <p:nvSpPr>
          <p:cNvPr id="47124" name="Rectangle 19"/>
          <p:cNvSpPr>
            <a:spLocks noChangeArrowheads="1"/>
          </p:cNvSpPr>
          <p:nvPr/>
        </p:nvSpPr>
        <p:spPr bwMode="auto">
          <a:xfrm>
            <a:off x="5508625" y="2997200"/>
            <a:ext cx="1098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zh-TW" altLang="en-US" sz="2400"/>
              <a:t>消費財</a:t>
            </a:r>
          </a:p>
        </p:txBody>
      </p:sp>
      <p:sp>
        <p:nvSpPr>
          <p:cNvPr id="47125" name="Rectangle 20"/>
          <p:cNvSpPr>
            <a:spLocks noChangeArrowheads="1"/>
          </p:cNvSpPr>
          <p:nvPr/>
        </p:nvSpPr>
        <p:spPr bwMode="auto">
          <a:xfrm>
            <a:off x="2700338" y="3068638"/>
            <a:ext cx="1098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zh-TW" altLang="en-US" sz="2400"/>
              <a:t>消費財</a:t>
            </a:r>
          </a:p>
        </p:txBody>
      </p:sp>
      <p:sp>
        <p:nvSpPr>
          <p:cNvPr id="47126" name="Rectangle 21"/>
          <p:cNvSpPr>
            <a:spLocks noChangeArrowheads="1"/>
          </p:cNvSpPr>
          <p:nvPr/>
        </p:nvSpPr>
        <p:spPr bwMode="auto">
          <a:xfrm>
            <a:off x="2771775" y="4221163"/>
            <a:ext cx="1403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zh-TW" altLang="en-US" sz="2400"/>
              <a:t>生產因素</a:t>
            </a:r>
          </a:p>
        </p:txBody>
      </p:sp>
      <p:sp>
        <p:nvSpPr>
          <p:cNvPr id="47127" name="Line 22"/>
          <p:cNvSpPr>
            <a:spLocks noChangeShapeType="1"/>
          </p:cNvSpPr>
          <p:nvPr/>
        </p:nvSpPr>
        <p:spPr bwMode="auto">
          <a:xfrm flipV="1">
            <a:off x="2339975" y="2492375"/>
            <a:ext cx="1295400" cy="720725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930275" y="0"/>
            <a:ext cx="7694613" cy="117316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5.6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奧派經濟循環</a:t>
            </a:r>
          </a:p>
        </p:txBody>
      </p:sp>
      <p:sp>
        <p:nvSpPr>
          <p:cNvPr id="39" name="Rectangle 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E2831C-D30F-4EDC-8BD2-5A2339C5B220}" type="slidenum">
              <a:rPr lang="en-US" altLang="zh-TW"/>
              <a:pPr>
                <a:defRPr/>
              </a:pPr>
              <a:t>37</a:t>
            </a:fld>
            <a:endParaRPr lang="en-US" altLang="zh-TW" dirty="0"/>
          </a:p>
        </p:txBody>
      </p:sp>
      <p:sp>
        <p:nvSpPr>
          <p:cNvPr id="48132" name="Oval 3"/>
          <p:cNvSpPr>
            <a:spLocks noChangeArrowheads="1"/>
          </p:cNvSpPr>
          <p:nvPr/>
        </p:nvSpPr>
        <p:spPr bwMode="auto">
          <a:xfrm>
            <a:off x="7092950" y="2997200"/>
            <a:ext cx="1512888" cy="11525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kumimoji="0" lang="zh-TW" altLang="en-US" sz="2400"/>
              <a:t>家計</a:t>
            </a:r>
          </a:p>
        </p:txBody>
      </p:sp>
      <p:sp>
        <p:nvSpPr>
          <p:cNvPr id="48133" name="Oval 4"/>
          <p:cNvSpPr>
            <a:spLocks noChangeArrowheads="1"/>
          </p:cNvSpPr>
          <p:nvPr/>
        </p:nvSpPr>
        <p:spPr bwMode="auto">
          <a:xfrm>
            <a:off x="755650" y="2924175"/>
            <a:ext cx="1512888" cy="11525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kumimoji="0" lang="zh-TW" altLang="en-US" sz="2400"/>
              <a:t>廠商</a:t>
            </a:r>
          </a:p>
        </p:txBody>
      </p:sp>
      <p:sp>
        <p:nvSpPr>
          <p:cNvPr id="48134" name="Rectangle 5"/>
          <p:cNvSpPr>
            <a:spLocks noChangeArrowheads="1"/>
          </p:cNvSpPr>
          <p:nvPr/>
        </p:nvSpPr>
        <p:spPr bwMode="auto">
          <a:xfrm>
            <a:off x="3851275" y="3141663"/>
            <a:ext cx="1512888" cy="7905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0" lang="zh-TW" altLang="en-US" sz="2400"/>
              <a:t>消費財</a:t>
            </a:r>
          </a:p>
          <a:p>
            <a:pPr algn="ctr"/>
            <a:r>
              <a:rPr kumimoji="0" lang="zh-TW" altLang="en-US" sz="2400"/>
              <a:t>市場</a:t>
            </a:r>
          </a:p>
        </p:txBody>
      </p:sp>
      <p:sp>
        <p:nvSpPr>
          <p:cNvPr id="48135" name="Rectangle 6"/>
          <p:cNvSpPr>
            <a:spLocks noChangeArrowheads="1"/>
          </p:cNvSpPr>
          <p:nvPr/>
        </p:nvSpPr>
        <p:spPr bwMode="auto">
          <a:xfrm>
            <a:off x="3924300" y="4868863"/>
            <a:ext cx="1584325" cy="86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0" lang="zh-TW" altLang="en-US" sz="2400"/>
              <a:t>低階因素</a:t>
            </a:r>
          </a:p>
          <a:p>
            <a:pPr algn="ctr"/>
            <a:r>
              <a:rPr kumimoji="0" lang="zh-TW" altLang="en-US" sz="2400"/>
              <a:t>市場</a:t>
            </a:r>
          </a:p>
        </p:txBody>
      </p:sp>
      <p:sp>
        <p:nvSpPr>
          <p:cNvPr id="48136" name="Line 7"/>
          <p:cNvSpPr>
            <a:spLocks noChangeShapeType="1"/>
          </p:cNvSpPr>
          <p:nvPr/>
        </p:nvSpPr>
        <p:spPr bwMode="auto">
          <a:xfrm flipH="1">
            <a:off x="5867400" y="4076700"/>
            <a:ext cx="1296988" cy="936625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8137" name="Line 8"/>
          <p:cNvSpPr>
            <a:spLocks noChangeShapeType="1"/>
          </p:cNvSpPr>
          <p:nvPr/>
        </p:nvSpPr>
        <p:spPr bwMode="auto">
          <a:xfrm flipH="1" flipV="1">
            <a:off x="2195513" y="4149725"/>
            <a:ext cx="1368425" cy="792163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8138" name="Line 9"/>
          <p:cNvSpPr>
            <a:spLocks noChangeShapeType="1"/>
          </p:cNvSpPr>
          <p:nvPr/>
        </p:nvSpPr>
        <p:spPr bwMode="auto">
          <a:xfrm flipH="1">
            <a:off x="5580063" y="3933825"/>
            <a:ext cx="1368425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8139" name="Line 10"/>
          <p:cNvSpPr>
            <a:spLocks noChangeShapeType="1"/>
          </p:cNvSpPr>
          <p:nvPr/>
        </p:nvSpPr>
        <p:spPr bwMode="auto">
          <a:xfrm flipV="1">
            <a:off x="5940425" y="4149725"/>
            <a:ext cx="1439863" cy="10795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8140" name="Line 11"/>
          <p:cNvSpPr>
            <a:spLocks noChangeShapeType="1"/>
          </p:cNvSpPr>
          <p:nvPr/>
        </p:nvSpPr>
        <p:spPr bwMode="auto">
          <a:xfrm flipV="1">
            <a:off x="5580063" y="3860800"/>
            <a:ext cx="1439862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8141" name="Line 12"/>
          <p:cNvSpPr>
            <a:spLocks noChangeShapeType="1"/>
          </p:cNvSpPr>
          <p:nvPr/>
        </p:nvSpPr>
        <p:spPr bwMode="auto">
          <a:xfrm flipH="1">
            <a:off x="5580063" y="3068638"/>
            <a:ext cx="1368425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8142" name="Line 13"/>
          <p:cNvSpPr>
            <a:spLocks noChangeShapeType="1"/>
          </p:cNvSpPr>
          <p:nvPr/>
        </p:nvSpPr>
        <p:spPr bwMode="auto">
          <a:xfrm>
            <a:off x="1979613" y="4292600"/>
            <a:ext cx="1655762" cy="10080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8143" name="Rectangle 14"/>
          <p:cNvSpPr>
            <a:spLocks noChangeArrowheads="1"/>
          </p:cNvSpPr>
          <p:nvPr/>
        </p:nvSpPr>
        <p:spPr bwMode="auto">
          <a:xfrm>
            <a:off x="2627313" y="3068638"/>
            <a:ext cx="869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zh-TW" altLang="en-US" sz="1800">
                <a:solidFill>
                  <a:srgbClr val="FF0000"/>
                </a:solidFill>
              </a:rPr>
              <a:t>＄</a:t>
            </a:r>
            <a:r>
              <a:rPr kumimoji="0" lang="zh-TW" altLang="en-US" sz="1800"/>
              <a:t>收益</a:t>
            </a:r>
          </a:p>
        </p:txBody>
      </p:sp>
      <p:sp>
        <p:nvSpPr>
          <p:cNvPr id="48144" name="Rectangle 15"/>
          <p:cNvSpPr>
            <a:spLocks noChangeArrowheads="1"/>
          </p:cNvSpPr>
          <p:nvPr/>
        </p:nvSpPr>
        <p:spPr bwMode="auto">
          <a:xfrm rot="2226497">
            <a:off x="1903413" y="4610100"/>
            <a:ext cx="869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zh-TW" altLang="en-US" sz="1800">
                <a:solidFill>
                  <a:srgbClr val="FF0000"/>
                </a:solidFill>
              </a:rPr>
              <a:t>＄</a:t>
            </a:r>
            <a:r>
              <a:rPr kumimoji="0" lang="zh-TW" altLang="en-US" sz="1800"/>
              <a:t>成本</a:t>
            </a:r>
          </a:p>
        </p:txBody>
      </p:sp>
      <p:sp>
        <p:nvSpPr>
          <p:cNvPr id="48145" name="Rectangle 16"/>
          <p:cNvSpPr>
            <a:spLocks noChangeArrowheads="1"/>
          </p:cNvSpPr>
          <p:nvPr/>
        </p:nvSpPr>
        <p:spPr bwMode="auto">
          <a:xfrm rot="-2370164">
            <a:off x="5867400" y="4797425"/>
            <a:ext cx="1784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zh-TW" altLang="en-US" sz="1800">
                <a:solidFill>
                  <a:srgbClr val="FF0000"/>
                </a:solidFill>
              </a:rPr>
              <a:t>＄</a:t>
            </a:r>
            <a:r>
              <a:rPr kumimoji="0" lang="zh-TW" altLang="en-US" sz="1800"/>
              <a:t>生產因素報酬</a:t>
            </a:r>
          </a:p>
        </p:txBody>
      </p:sp>
      <p:sp>
        <p:nvSpPr>
          <p:cNvPr id="48146" name="Rectangle 17"/>
          <p:cNvSpPr>
            <a:spLocks noChangeArrowheads="1"/>
          </p:cNvSpPr>
          <p:nvPr/>
        </p:nvSpPr>
        <p:spPr bwMode="auto">
          <a:xfrm>
            <a:off x="5435600" y="3500438"/>
            <a:ext cx="1784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zh-TW" altLang="en-US" sz="1800">
                <a:solidFill>
                  <a:srgbClr val="FF0000"/>
                </a:solidFill>
              </a:rPr>
              <a:t>＄</a:t>
            </a:r>
            <a:r>
              <a:rPr kumimoji="0" lang="zh-TW" altLang="en-US" sz="1800"/>
              <a:t>生產因素報酬</a:t>
            </a:r>
          </a:p>
        </p:txBody>
      </p:sp>
      <p:sp>
        <p:nvSpPr>
          <p:cNvPr id="48147" name="Rectangle 18"/>
          <p:cNvSpPr>
            <a:spLocks noChangeArrowheads="1"/>
          </p:cNvSpPr>
          <p:nvPr/>
        </p:nvSpPr>
        <p:spPr bwMode="auto">
          <a:xfrm>
            <a:off x="5724525" y="2636838"/>
            <a:ext cx="869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zh-TW" altLang="en-US" sz="1800"/>
              <a:t>消費財</a:t>
            </a:r>
          </a:p>
        </p:txBody>
      </p:sp>
      <p:sp>
        <p:nvSpPr>
          <p:cNvPr id="48148" name="Rectangle 19"/>
          <p:cNvSpPr>
            <a:spLocks noChangeArrowheads="1"/>
          </p:cNvSpPr>
          <p:nvPr/>
        </p:nvSpPr>
        <p:spPr bwMode="auto">
          <a:xfrm>
            <a:off x="3924300" y="1557338"/>
            <a:ext cx="1439863" cy="863600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0" lang="zh-TW" altLang="en-US" sz="2400"/>
              <a:t>借貸市場</a:t>
            </a:r>
          </a:p>
        </p:txBody>
      </p:sp>
      <p:sp>
        <p:nvSpPr>
          <p:cNvPr id="48149" name="Line 20"/>
          <p:cNvSpPr>
            <a:spLocks noChangeShapeType="1"/>
          </p:cNvSpPr>
          <p:nvPr/>
        </p:nvSpPr>
        <p:spPr bwMode="auto">
          <a:xfrm flipH="1" flipV="1">
            <a:off x="5724525" y="1989138"/>
            <a:ext cx="1657350" cy="863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8150" name="Line 21"/>
          <p:cNvSpPr>
            <a:spLocks noChangeShapeType="1"/>
          </p:cNvSpPr>
          <p:nvPr/>
        </p:nvSpPr>
        <p:spPr bwMode="auto">
          <a:xfrm flipH="1">
            <a:off x="2195513" y="2133600"/>
            <a:ext cx="1584325" cy="71913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8151" name="Rectangle 22"/>
          <p:cNvSpPr>
            <a:spLocks noChangeArrowheads="1"/>
          </p:cNvSpPr>
          <p:nvPr/>
        </p:nvSpPr>
        <p:spPr bwMode="auto">
          <a:xfrm rot="1529854">
            <a:off x="5940425" y="2060575"/>
            <a:ext cx="1098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zh-TW" altLang="en-US" sz="1800"/>
              <a:t>資金供給</a:t>
            </a:r>
          </a:p>
        </p:txBody>
      </p:sp>
      <p:sp>
        <p:nvSpPr>
          <p:cNvPr id="48152" name="Rectangle 23"/>
          <p:cNvSpPr>
            <a:spLocks noChangeArrowheads="1"/>
          </p:cNvSpPr>
          <p:nvPr/>
        </p:nvSpPr>
        <p:spPr bwMode="auto">
          <a:xfrm rot="-1572683">
            <a:off x="2222500" y="2197100"/>
            <a:ext cx="1098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zh-TW" altLang="en-US" sz="1800"/>
              <a:t>資金需要</a:t>
            </a:r>
          </a:p>
        </p:txBody>
      </p:sp>
      <p:sp>
        <p:nvSpPr>
          <p:cNvPr id="48153" name="Line 24"/>
          <p:cNvSpPr>
            <a:spLocks noChangeShapeType="1"/>
          </p:cNvSpPr>
          <p:nvPr/>
        </p:nvSpPr>
        <p:spPr bwMode="auto">
          <a:xfrm flipH="1">
            <a:off x="2555875" y="3860800"/>
            <a:ext cx="1081088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8154" name="AutoShape 25"/>
          <p:cNvSpPr>
            <a:spLocks noChangeArrowheads="1"/>
          </p:cNvSpPr>
          <p:nvPr/>
        </p:nvSpPr>
        <p:spPr bwMode="auto">
          <a:xfrm>
            <a:off x="4427538" y="4005263"/>
            <a:ext cx="360362" cy="719137"/>
          </a:xfrm>
          <a:prstGeom prst="upArrow">
            <a:avLst>
              <a:gd name="adj1" fmla="val 50000"/>
              <a:gd name="adj2" fmla="val 4989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48155" name="Rectangle 26"/>
          <p:cNvSpPr>
            <a:spLocks noChangeArrowheads="1"/>
          </p:cNvSpPr>
          <p:nvPr/>
        </p:nvSpPr>
        <p:spPr bwMode="auto">
          <a:xfrm>
            <a:off x="2843213" y="4005263"/>
            <a:ext cx="1098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zh-TW" altLang="en-US" sz="1800"/>
              <a:t>生產因素</a:t>
            </a:r>
          </a:p>
        </p:txBody>
      </p:sp>
      <p:sp>
        <p:nvSpPr>
          <p:cNvPr id="48156" name="Rectangle 27"/>
          <p:cNvSpPr>
            <a:spLocks noChangeArrowheads="1"/>
          </p:cNvSpPr>
          <p:nvPr/>
        </p:nvSpPr>
        <p:spPr bwMode="auto">
          <a:xfrm rot="-2017506">
            <a:off x="5724525" y="4292600"/>
            <a:ext cx="1098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zh-TW" altLang="en-US" sz="1800"/>
              <a:t>生產因素</a:t>
            </a:r>
          </a:p>
        </p:txBody>
      </p:sp>
      <p:sp>
        <p:nvSpPr>
          <p:cNvPr id="48157" name="Rectangle 28"/>
          <p:cNvSpPr>
            <a:spLocks noChangeArrowheads="1"/>
          </p:cNvSpPr>
          <p:nvPr/>
        </p:nvSpPr>
        <p:spPr bwMode="auto">
          <a:xfrm rot="1735691">
            <a:off x="2411413" y="4221163"/>
            <a:ext cx="1098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zh-TW" altLang="en-US" sz="1800"/>
              <a:t>生產因素</a:t>
            </a:r>
          </a:p>
        </p:txBody>
      </p:sp>
      <p:sp>
        <p:nvSpPr>
          <p:cNvPr id="48158" name="Rectangle 29"/>
          <p:cNvSpPr>
            <a:spLocks noChangeArrowheads="1"/>
          </p:cNvSpPr>
          <p:nvPr/>
        </p:nvSpPr>
        <p:spPr bwMode="auto">
          <a:xfrm>
            <a:off x="2555875" y="3429000"/>
            <a:ext cx="869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zh-TW" altLang="en-US" sz="1800">
                <a:solidFill>
                  <a:srgbClr val="FF0000"/>
                </a:solidFill>
              </a:rPr>
              <a:t>＄</a:t>
            </a:r>
            <a:r>
              <a:rPr kumimoji="0" lang="zh-TW" altLang="en-US" sz="1800"/>
              <a:t>成本</a:t>
            </a:r>
          </a:p>
        </p:txBody>
      </p:sp>
      <p:sp>
        <p:nvSpPr>
          <p:cNvPr id="48159" name="Rectangle 30"/>
          <p:cNvSpPr>
            <a:spLocks noChangeArrowheads="1"/>
          </p:cNvSpPr>
          <p:nvPr/>
        </p:nvSpPr>
        <p:spPr bwMode="auto">
          <a:xfrm>
            <a:off x="5580063" y="3141663"/>
            <a:ext cx="1327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zh-TW" altLang="en-US" sz="1800">
                <a:solidFill>
                  <a:srgbClr val="FF0000"/>
                </a:solidFill>
              </a:rPr>
              <a:t>＄</a:t>
            </a:r>
            <a:r>
              <a:rPr kumimoji="0" lang="zh-TW" altLang="en-US" sz="1800"/>
              <a:t>消費支出</a:t>
            </a:r>
          </a:p>
        </p:txBody>
      </p:sp>
      <p:sp>
        <p:nvSpPr>
          <p:cNvPr id="48160" name="Line 31"/>
          <p:cNvSpPr>
            <a:spLocks noChangeShapeType="1"/>
          </p:cNvSpPr>
          <p:nvPr/>
        </p:nvSpPr>
        <p:spPr bwMode="auto">
          <a:xfrm>
            <a:off x="2268538" y="3789363"/>
            <a:ext cx="136842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8161" name="Line 32"/>
          <p:cNvSpPr>
            <a:spLocks noChangeShapeType="1"/>
          </p:cNvSpPr>
          <p:nvPr/>
        </p:nvSpPr>
        <p:spPr bwMode="auto">
          <a:xfrm flipH="1">
            <a:off x="2268538" y="3141663"/>
            <a:ext cx="1368425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8162" name="Rectangle 33"/>
          <p:cNvSpPr>
            <a:spLocks noChangeArrowheads="1"/>
          </p:cNvSpPr>
          <p:nvPr/>
        </p:nvSpPr>
        <p:spPr bwMode="auto">
          <a:xfrm>
            <a:off x="5435600" y="4005263"/>
            <a:ext cx="1098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zh-TW" altLang="en-US" sz="1800"/>
              <a:t>生產因素</a:t>
            </a:r>
          </a:p>
        </p:txBody>
      </p:sp>
      <p:sp>
        <p:nvSpPr>
          <p:cNvPr id="48163" name="Line 34"/>
          <p:cNvSpPr>
            <a:spLocks noChangeShapeType="1"/>
          </p:cNvSpPr>
          <p:nvPr/>
        </p:nvSpPr>
        <p:spPr bwMode="auto">
          <a:xfrm>
            <a:off x="5580063" y="2997200"/>
            <a:ext cx="1370012" cy="0"/>
          </a:xfrm>
          <a:prstGeom prst="line">
            <a:avLst/>
          </a:prstGeom>
          <a:noFill/>
          <a:ln w="28575">
            <a:solidFill>
              <a:srgbClr val="2A5433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8164" name="Line 35"/>
          <p:cNvSpPr>
            <a:spLocks noChangeShapeType="1"/>
          </p:cNvSpPr>
          <p:nvPr/>
        </p:nvSpPr>
        <p:spPr bwMode="auto">
          <a:xfrm>
            <a:off x="2268538" y="3068638"/>
            <a:ext cx="1370012" cy="0"/>
          </a:xfrm>
          <a:prstGeom prst="line">
            <a:avLst/>
          </a:prstGeom>
          <a:noFill/>
          <a:ln w="28575">
            <a:solidFill>
              <a:srgbClr val="2A5433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8165" name="Rectangle 36"/>
          <p:cNvSpPr>
            <a:spLocks noChangeArrowheads="1"/>
          </p:cNvSpPr>
          <p:nvPr/>
        </p:nvSpPr>
        <p:spPr bwMode="auto">
          <a:xfrm>
            <a:off x="2627313" y="2708275"/>
            <a:ext cx="869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zh-TW" altLang="en-US" sz="1800"/>
              <a:t>消費財</a:t>
            </a:r>
          </a:p>
        </p:txBody>
      </p:sp>
      <p:sp>
        <p:nvSpPr>
          <p:cNvPr id="48166" name="Line 37"/>
          <p:cNvSpPr>
            <a:spLocks noChangeShapeType="1"/>
          </p:cNvSpPr>
          <p:nvPr/>
        </p:nvSpPr>
        <p:spPr bwMode="auto">
          <a:xfrm>
            <a:off x="5795963" y="2133600"/>
            <a:ext cx="1368425" cy="71913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8167" name="Line 38"/>
          <p:cNvSpPr>
            <a:spLocks noChangeShapeType="1"/>
          </p:cNvSpPr>
          <p:nvPr/>
        </p:nvSpPr>
        <p:spPr bwMode="auto">
          <a:xfrm flipV="1">
            <a:off x="2339975" y="2276475"/>
            <a:ext cx="1511300" cy="64928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0"/>
            <a:ext cx="7696200" cy="14843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5.7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信用擴張</a:t>
            </a:r>
          </a:p>
        </p:txBody>
      </p:sp>
      <p:sp>
        <p:nvSpPr>
          <p:cNvPr id="36" name="Rectangle 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C56B00-D911-4EAA-A698-D36DFE3D1FB6}" type="slidenum">
              <a:rPr lang="en-US" altLang="zh-TW"/>
              <a:pPr>
                <a:defRPr/>
              </a:pPr>
              <a:t>38</a:t>
            </a:fld>
            <a:endParaRPr lang="en-US" altLang="zh-TW" dirty="0"/>
          </a:p>
        </p:txBody>
      </p:sp>
      <p:sp>
        <p:nvSpPr>
          <p:cNvPr id="49156" name="Oval 3"/>
          <p:cNvSpPr>
            <a:spLocks noChangeArrowheads="1"/>
          </p:cNvSpPr>
          <p:nvPr/>
        </p:nvSpPr>
        <p:spPr bwMode="auto">
          <a:xfrm>
            <a:off x="5930900" y="2647950"/>
            <a:ext cx="1512888" cy="11525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kumimoji="0" lang="zh-TW" altLang="en-US" sz="2400"/>
              <a:t>家計</a:t>
            </a:r>
          </a:p>
        </p:txBody>
      </p:sp>
      <p:sp>
        <p:nvSpPr>
          <p:cNvPr id="49157" name="Oval 4"/>
          <p:cNvSpPr>
            <a:spLocks noChangeArrowheads="1"/>
          </p:cNvSpPr>
          <p:nvPr/>
        </p:nvSpPr>
        <p:spPr bwMode="auto">
          <a:xfrm>
            <a:off x="1177925" y="2647950"/>
            <a:ext cx="1512888" cy="11525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kumimoji="0" lang="zh-TW" altLang="en-US" sz="2400"/>
              <a:t>廠商</a:t>
            </a:r>
          </a:p>
        </p:txBody>
      </p:sp>
      <p:sp>
        <p:nvSpPr>
          <p:cNvPr id="49158" name="Rectangle 5"/>
          <p:cNvSpPr>
            <a:spLocks noChangeArrowheads="1"/>
          </p:cNvSpPr>
          <p:nvPr/>
        </p:nvSpPr>
        <p:spPr bwMode="auto">
          <a:xfrm>
            <a:off x="3625850" y="2863850"/>
            <a:ext cx="1439863" cy="863600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0" lang="zh-TW" altLang="en-US" sz="2400"/>
              <a:t>消費財</a:t>
            </a:r>
          </a:p>
          <a:p>
            <a:pPr algn="ctr"/>
            <a:r>
              <a:rPr kumimoji="0" lang="zh-TW" altLang="en-US" sz="2400"/>
              <a:t>市場</a:t>
            </a:r>
          </a:p>
        </p:txBody>
      </p:sp>
      <p:sp>
        <p:nvSpPr>
          <p:cNvPr id="49159" name="Rectangle 6"/>
          <p:cNvSpPr>
            <a:spLocks noChangeArrowheads="1"/>
          </p:cNvSpPr>
          <p:nvPr/>
        </p:nvSpPr>
        <p:spPr bwMode="auto">
          <a:xfrm>
            <a:off x="3482975" y="4059238"/>
            <a:ext cx="1663700" cy="8921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0" lang="zh-TW" altLang="en-US" sz="2400"/>
              <a:t>低階</a:t>
            </a:r>
          </a:p>
          <a:p>
            <a:pPr algn="ctr"/>
            <a:r>
              <a:rPr kumimoji="0" lang="zh-TW" altLang="en-US" sz="2400"/>
              <a:t>因素市場</a:t>
            </a:r>
          </a:p>
        </p:txBody>
      </p:sp>
      <p:sp>
        <p:nvSpPr>
          <p:cNvPr id="49160" name="Line 7"/>
          <p:cNvSpPr>
            <a:spLocks noChangeShapeType="1"/>
          </p:cNvSpPr>
          <p:nvPr/>
        </p:nvSpPr>
        <p:spPr bwMode="auto">
          <a:xfrm flipH="1">
            <a:off x="5354638" y="3871913"/>
            <a:ext cx="647700" cy="576262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9161" name="Line 8"/>
          <p:cNvSpPr>
            <a:spLocks noChangeShapeType="1"/>
          </p:cNvSpPr>
          <p:nvPr/>
        </p:nvSpPr>
        <p:spPr bwMode="auto">
          <a:xfrm flipH="1" flipV="1">
            <a:off x="2619375" y="3727450"/>
            <a:ext cx="719138" cy="503238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9162" name="Line 9"/>
          <p:cNvSpPr>
            <a:spLocks noChangeShapeType="1"/>
          </p:cNvSpPr>
          <p:nvPr/>
        </p:nvSpPr>
        <p:spPr bwMode="auto">
          <a:xfrm flipV="1">
            <a:off x="2833688" y="2935288"/>
            <a:ext cx="647700" cy="0"/>
          </a:xfrm>
          <a:prstGeom prst="line">
            <a:avLst/>
          </a:prstGeom>
          <a:noFill/>
          <a:ln w="28575">
            <a:solidFill>
              <a:srgbClr val="2A5433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9163" name="Line 10"/>
          <p:cNvSpPr>
            <a:spLocks noChangeShapeType="1"/>
          </p:cNvSpPr>
          <p:nvPr/>
        </p:nvSpPr>
        <p:spPr bwMode="auto">
          <a:xfrm flipV="1">
            <a:off x="5354638" y="3943350"/>
            <a:ext cx="792162" cy="71913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9164" name="Line 11"/>
          <p:cNvSpPr>
            <a:spLocks noChangeShapeType="1"/>
          </p:cNvSpPr>
          <p:nvPr/>
        </p:nvSpPr>
        <p:spPr bwMode="auto">
          <a:xfrm flipH="1" flipV="1">
            <a:off x="5210175" y="3006725"/>
            <a:ext cx="576263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9165" name="Line 12"/>
          <p:cNvSpPr>
            <a:spLocks noChangeShapeType="1"/>
          </p:cNvSpPr>
          <p:nvPr/>
        </p:nvSpPr>
        <p:spPr bwMode="auto">
          <a:xfrm>
            <a:off x="2474913" y="3798888"/>
            <a:ext cx="865187" cy="6477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9166" name="Rectangle 13"/>
          <p:cNvSpPr>
            <a:spLocks noChangeArrowheads="1"/>
          </p:cNvSpPr>
          <p:nvPr/>
        </p:nvSpPr>
        <p:spPr bwMode="auto">
          <a:xfrm>
            <a:off x="7010400" y="2214563"/>
            <a:ext cx="16065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zh-TW" altLang="en-US" b="1"/>
              <a:t>所得提升</a:t>
            </a:r>
          </a:p>
        </p:txBody>
      </p:sp>
      <p:sp>
        <p:nvSpPr>
          <p:cNvPr id="49167" name="Rectangle 14"/>
          <p:cNvSpPr>
            <a:spLocks noChangeArrowheads="1"/>
          </p:cNvSpPr>
          <p:nvPr/>
        </p:nvSpPr>
        <p:spPr bwMode="auto">
          <a:xfrm>
            <a:off x="3482975" y="5167313"/>
            <a:ext cx="1727200" cy="936625"/>
          </a:xfrm>
          <a:prstGeom prst="rect">
            <a:avLst/>
          </a:prstGeom>
          <a:solidFill>
            <a:srgbClr val="66F6DB"/>
          </a:solidFill>
          <a:ln w="5715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0" lang="zh-TW" altLang="en-US" sz="2400"/>
              <a:t>高階</a:t>
            </a:r>
          </a:p>
          <a:p>
            <a:pPr algn="ctr"/>
            <a:r>
              <a:rPr kumimoji="0" lang="zh-TW" altLang="en-US" sz="2400"/>
              <a:t>因素市場</a:t>
            </a:r>
          </a:p>
        </p:txBody>
      </p:sp>
      <p:sp>
        <p:nvSpPr>
          <p:cNvPr id="49168" name="Line 15"/>
          <p:cNvSpPr>
            <a:spLocks noChangeShapeType="1"/>
          </p:cNvSpPr>
          <p:nvPr/>
        </p:nvSpPr>
        <p:spPr bwMode="auto">
          <a:xfrm>
            <a:off x="1754188" y="3871913"/>
            <a:ext cx="1728787" cy="1871662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9169" name="Line 16"/>
          <p:cNvSpPr>
            <a:spLocks noChangeShapeType="1"/>
          </p:cNvSpPr>
          <p:nvPr/>
        </p:nvSpPr>
        <p:spPr bwMode="auto">
          <a:xfrm flipH="1">
            <a:off x="5354638" y="3943350"/>
            <a:ext cx="1223962" cy="1368425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9170" name="Line 17"/>
          <p:cNvSpPr>
            <a:spLocks noChangeShapeType="1"/>
          </p:cNvSpPr>
          <p:nvPr/>
        </p:nvSpPr>
        <p:spPr bwMode="auto">
          <a:xfrm flipH="1" flipV="1">
            <a:off x="2114550" y="3943350"/>
            <a:ext cx="1295400" cy="1296988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9171" name="Line 18"/>
          <p:cNvSpPr>
            <a:spLocks noChangeShapeType="1"/>
          </p:cNvSpPr>
          <p:nvPr/>
        </p:nvSpPr>
        <p:spPr bwMode="auto">
          <a:xfrm flipV="1">
            <a:off x="5354638" y="4087813"/>
            <a:ext cx="1368425" cy="165735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9172" name="Line 19"/>
          <p:cNvSpPr>
            <a:spLocks noChangeShapeType="1"/>
          </p:cNvSpPr>
          <p:nvPr/>
        </p:nvSpPr>
        <p:spPr bwMode="auto">
          <a:xfrm flipH="1">
            <a:off x="2546350" y="2143125"/>
            <a:ext cx="792163" cy="5048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9173" name="Rectangle 20"/>
          <p:cNvSpPr>
            <a:spLocks noChangeArrowheads="1"/>
          </p:cNvSpPr>
          <p:nvPr/>
        </p:nvSpPr>
        <p:spPr bwMode="auto">
          <a:xfrm>
            <a:off x="3554413" y="1566863"/>
            <a:ext cx="1512887" cy="10080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0" lang="zh-TW" altLang="en-US" sz="2400"/>
              <a:t>借貸市場</a:t>
            </a:r>
          </a:p>
        </p:txBody>
      </p:sp>
      <p:sp>
        <p:nvSpPr>
          <p:cNvPr id="49174" name="Line 21"/>
          <p:cNvSpPr>
            <a:spLocks noChangeShapeType="1"/>
          </p:cNvSpPr>
          <p:nvPr/>
        </p:nvSpPr>
        <p:spPr bwMode="auto">
          <a:xfrm flipH="1" flipV="1">
            <a:off x="5210175" y="2143125"/>
            <a:ext cx="1008063" cy="5048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9175" name="Rectangle 22"/>
          <p:cNvSpPr>
            <a:spLocks noChangeArrowheads="1"/>
          </p:cNvSpPr>
          <p:nvPr/>
        </p:nvSpPr>
        <p:spPr bwMode="auto">
          <a:xfrm>
            <a:off x="1393825" y="1855788"/>
            <a:ext cx="16065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zh-TW" altLang="en-US" b="1"/>
              <a:t>貸款提升</a:t>
            </a:r>
          </a:p>
        </p:txBody>
      </p:sp>
      <p:sp>
        <p:nvSpPr>
          <p:cNvPr id="49176" name="AutoShape 23"/>
          <p:cNvSpPr>
            <a:spLocks noChangeArrowheads="1"/>
          </p:cNvSpPr>
          <p:nvPr/>
        </p:nvSpPr>
        <p:spPr bwMode="auto">
          <a:xfrm>
            <a:off x="4202113" y="4951413"/>
            <a:ext cx="288925" cy="2159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3FF37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49177" name="AutoShape 24"/>
          <p:cNvSpPr>
            <a:spLocks noChangeArrowheads="1"/>
          </p:cNvSpPr>
          <p:nvPr/>
        </p:nvSpPr>
        <p:spPr bwMode="auto">
          <a:xfrm>
            <a:off x="4130675" y="3798888"/>
            <a:ext cx="288925" cy="215900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49178" name="Line 25"/>
          <p:cNvSpPr>
            <a:spLocks noChangeShapeType="1"/>
          </p:cNvSpPr>
          <p:nvPr/>
        </p:nvSpPr>
        <p:spPr bwMode="auto">
          <a:xfrm flipV="1">
            <a:off x="5210175" y="2935288"/>
            <a:ext cx="647700" cy="0"/>
          </a:xfrm>
          <a:prstGeom prst="line">
            <a:avLst/>
          </a:prstGeom>
          <a:noFill/>
          <a:ln w="28575">
            <a:solidFill>
              <a:srgbClr val="2A5433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9179" name="Line 26"/>
          <p:cNvSpPr>
            <a:spLocks noChangeShapeType="1"/>
          </p:cNvSpPr>
          <p:nvPr/>
        </p:nvSpPr>
        <p:spPr bwMode="auto">
          <a:xfrm flipH="1" flipV="1">
            <a:off x="2833688" y="3006725"/>
            <a:ext cx="649287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9180" name="Rectangle 27"/>
          <p:cNvSpPr>
            <a:spLocks noChangeArrowheads="1"/>
          </p:cNvSpPr>
          <p:nvPr/>
        </p:nvSpPr>
        <p:spPr bwMode="auto">
          <a:xfrm>
            <a:off x="6291263" y="4735513"/>
            <a:ext cx="16065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zh-TW" altLang="en-US" b="1"/>
              <a:t>生產因素</a:t>
            </a:r>
          </a:p>
          <a:p>
            <a:r>
              <a:rPr kumimoji="0" lang="zh-TW" altLang="en-US" b="1"/>
              <a:t>報酬提升</a:t>
            </a:r>
          </a:p>
        </p:txBody>
      </p:sp>
      <p:sp>
        <p:nvSpPr>
          <p:cNvPr id="49181" name="AutoShape 28"/>
          <p:cNvSpPr>
            <a:spLocks/>
          </p:cNvSpPr>
          <p:nvPr/>
        </p:nvSpPr>
        <p:spPr bwMode="auto">
          <a:xfrm>
            <a:off x="755650" y="4611688"/>
            <a:ext cx="1584325" cy="503237"/>
          </a:xfrm>
          <a:prstGeom prst="accentBorderCallout3">
            <a:avLst>
              <a:gd name="adj1" fmla="val 22713"/>
              <a:gd name="adj2" fmla="val -4810"/>
              <a:gd name="adj3" fmla="val 22713"/>
              <a:gd name="adj4" fmla="val -28759"/>
              <a:gd name="adj5" fmla="val -35648"/>
              <a:gd name="adj6" fmla="val -28759"/>
              <a:gd name="adj7" fmla="val -35963"/>
              <a:gd name="adj8" fmla="val 183065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kumimoji="0" lang="zh-TW" altLang="en-US" sz="2400" b="1"/>
              <a:t>過度投資</a:t>
            </a:r>
          </a:p>
        </p:txBody>
      </p:sp>
      <p:sp>
        <p:nvSpPr>
          <p:cNvPr id="49182" name="AutoShape 29"/>
          <p:cNvSpPr>
            <a:spLocks/>
          </p:cNvSpPr>
          <p:nvPr/>
        </p:nvSpPr>
        <p:spPr bwMode="auto">
          <a:xfrm>
            <a:off x="746125" y="5729288"/>
            <a:ext cx="1584325" cy="503237"/>
          </a:xfrm>
          <a:prstGeom prst="accentBorderCallout3">
            <a:avLst>
              <a:gd name="adj1" fmla="val 22713"/>
              <a:gd name="adj2" fmla="val -4810"/>
              <a:gd name="adj3" fmla="val 22713"/>
              <a:gd name="adj4" fmla="val -28759"/>
              <a:gd name="adj5" fmla="val -35648"/>
              <a:gd name="adj6" fmla="val -28759"/>
              <a:gd name="adj7" fmla="val -35963"/>
              <a:gd name="adj8" fmla="val 183065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kumimoji="0" lang="zh-TW" altLang="en-US" sz="2400" b="1"/>
              <a:t>錯誤投資</a:t>
            </a:r>
          </a:p>
        </p:txBody>
      </p:sp>
      <p:sp>
        <p:nvSpPr>
          <p:cNvPr id="49183" name="Line 30"/>
          <p:cNvSpPr>
            <a:spLocks noChangeShapeType="1"/>
          </p:cNvSpPr>
          <p:nvPr/>
        </p:nvSpPr>
        <p:spPr bwMode="auto">
          <a:xfrm flipV="1">
            <a:off x="5138738" y="3440113"/>
            <a:ext cx="792162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9184" name="Line 31"/>
          <p:cNvSpPr>
            <a:spLocks noChangeShapeType="1"/>
          </p:cNvSpPr>
          <p:nvPr/>
        </p:nvSpPr>
        <p:spPr bwMode="auto">
          <a:xfrm flipH="1">
            <a:off x="5210175" y="3511550"/>
            <a:ext cx="720725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9185" name="Line 32"/>
          <p:cNvSpPr>
            <a:spLocks noChangeShapeType="1"/>
          </p:cNvSpPr>
          <p:nvPr/>
        </p:nvSpPr>
        <p:spPr bwMode="auto">
          <a:xfrm flipH="1" flipV="1">
            <a:off x="2833688" y="3582988"/>
            <a:ext cx="647700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9186" name="Line 33"/>
          <p:cNvSpPr>
            <a:spLocks noChangeShapeType="1"/>
          </p:cNvSpPr>
          <p:nvPr/>
        </p:nvSpPr>
        <p:spPr bwMode="auto">
          <a:xfrm flipV="1">
            <a:off x="2833688" y="3511550"/>
            <a:ext cx="6477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9187" name="Line 34"/>
          <p:cNvSpPr>
            <a:spLocks noChangeShapeType="1"/>
          </p:cNvSpPr>
          <p:nvPr/>
        </p:nvSpPr>
        <p:spPr bwMode="auto">
          <a:xfrm>
            <a:off x="5210175" y="2287588"/>
            <a:ext cx="720725" cy="3603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49188" name="Line 35"/>
          <p:cNvSpPr>
            <a:spLocks noChangeShapeType="1"/>
          </p:cNvSpPr>
          <p:nvPr/>
        </p:nvSpPr>
        <p:spPr bwMode="auto">
          <a:xfrm flipV="1">
            <a:off x="2762250" y="2287588"/>
            <a:ext cx="649288" cy="3603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title"/>
          </p:nvPr>
        </p:nvSpPr>
        <p:spPr>
          <a:xfrm>
            <a:off x="1020763" y="0"/>
            <a:ext cx="7512050" cy="134143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5.8 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工資上漲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144A7F-4F53-470F-BB35-08B4BB0829C5}" type="slidenum">
              <a:rPr lang="en-US" altLang="zh-TW"/>
              <a:pPr>
                <a:defRPr/>
              </a:pPr>
              <a:t>39</a:t>
            </a:fld>
            <a:endParaRPr lang="en-US" altLang="zh-TW" dirty="0"/>
          </a:p>
        </p:txBody>
      </p:sp>
      <p:sp>
        <p:nvSpPr>
          <p:cNvPr id="50180" name="Text Box 3"/>
          <p:cNvSpPr txBox="1">
            <a:spLocks noChangeArrowheads="1"/>
          </p:cNvSpPr>
          <p:nvPr/>
        </p:nvSpPr>
        <p:spPr bwMode="auto">
          <a:xfrm>
            <a:off x="1189038" y="1508125"/>
            <a:ext cx="7488237" cy="3582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33400" indent="-533400">
              <a:lnSpc>
                <a:spcPct val="120000"/>
              </a:lnSpc>
              <a:spcBef>
                <a:spcPct val="50000"/>
              </a:spcBef>
              <a:buFont typeface="Wingdings" pitchFamily="2" charset="2"/>
              <a:buChar char="n"/>
            </a:pPr>
            <a:r>
              <a:rPr lang="zh-TW" altLang="en-US" b="1">
                <a:solidFill>
                  <a:srgbClr val="000000"/>
                </a:solidFill>
                <a:latin typeface="新細明體" pitchFamily="18" charset="-120"/>
              </a:rPr>
              <a:t>工資上漲：</a:t>
            </a:r>
            <a:r>
              <a:rPr lang="zh-TW" altLang="en-US">
                <a:solidFill>
                  <a:srgbClr val="000000"/>
                </a:solidFill>
                <a:latin typeface="Times New Roman" pitchFamily="18" charset="0"/>
              </a:rPr>
              <a:t>高階或新生產鍊的相對投資，將搶奪生產因素（勞力與資源）和原材料得使用：</a:t>
            </a:r>
          </a:p>
          <a:p>
            <a:pPr marL="990600" lvl="1" indent="-533400">
              <a:lnSpc>
                <a:spcPct val="120000"/>
              </a:lnSpc>
              <a:spcBef>
                <a:spcPct val="50000"/>
              </a:spcBef>
              <a:buFont typeface="Wingdings" pitchFamily="2" charset="2"/>
              <a:buAutoNum type="circleNumWdWhitePlain"/>
            </a:pPr>
            <a:r>
              <a:rPr lang="zh-TW" altLang="en-US">
                <a:solidFill>
                  <a:srgbClr val="000000"/>
                </a:solidFill>
                <a:latin typeface="Times New Roman" pitchFamily="18" charset="0"/>
              </a:rPr>
              <a:t>部分生產因素和原材料的價格上漲，並從低階流向高階。</a:t>
            </a:r>
          </a:p>
          <a:p>
            <a:pPr marL="990600" lvl="1" indent="-533400">
              <a:lnSpc>
                <a:spcPct val="120000"/>
              </a:lnSpc>
              <a:spcBef>
                <a:spcPct val="50000"/>
              </a:spcBef>
              <a:buFont typeface="Wingdings" pitchFamily="2" charset="2"/>
              <a:buAutoNum type="circleNumWdWhitePlain"/>
            </a:pPr>
            <a:r>
              <a:rPr lang="zh-TW" altLang="en-US">
                <a:solidFill>
                  <a:srgbClr val="000000"/>
                </a:solidFill>
                <a:latin typeface="Times New Roman" pitchFamily="18" charset="0"/>
              </a:rPr>
              <a:t>工資從高階開始上漲，然後擴及低階。</a:t>
            </a:r>
            <a:endParaRPr lang="en-US" altLang="zh-TW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867650" cy="86836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sz="4000" dirty="0" smtClean="0">
                <a:solidFill>
                  <a:srgbClr val="990033"/>
                </a:solidFill>
              </a:rPr>
              <a:t>1.1  </a:t>
            </a:r>
            <a:r>
              <a:rPr lang="zh-TW" altLang="en-US" sz="4000" dirty="0" smtClean="0">
                <a:solidFill>
                  <a:srgbClr val="990033"/>
                </a:solidFill>
              </a:rPr>
              <a:t>貨幣是一種制度</a:t>
            </a:r>
            <a:endParaRPr lang="zh-TW" altLang="en-US" sz="4000" dirty="0">
              <a:solidFill>
                <a:srgbClr val="990033"/>
              </a:solidFill>
            </a:endParaRPr>
          </a:p>
        </p:txBody>
      </p:sp>
      <p:sp>
        <p:nvSpPr>
          <p:cNvPr id="14339" name="內容版面配置區 2"/>
          <p:cNvSpPr>
            <a:spLocks noGrp="1"/>
          </p:cNvSpPr>
          <p:nvPr>
            <p:ph idx="1"/>
          </p:nvPr>
        </p:nvSpPr>
        <p:spPr>
          <a:xfrm>
            <a:off x="977900" y="1371600"/>
            <a:ext cx="7499350" cy="4800600"/>
          </a:xfrm>
        </p:spPr>
        <p:txBody>
          <a:bodyPr/>
          <a:lstStyle/>
          <a:p>
            <a:pPr marL="1009650" lvl="1" indent="-609600">
              <a:lnSpc>
                <a:spcPct val="110000"/>
              </a:lnSpc>
              <a:buFont typeface="Wingdings" pitchFamily="2" charset="2"/>
              <a:buAutoNum type="circleNumWdWhitePlain"/>
            </a:pPr>
            <a:r>
              <a:rPr lang="zh-TW" altLang="en-US" smtClean="0"/>
              <a:t>自然長成、非人們所刻意設計。</a:t>
            </a:r>
            <a:endParaRPr lang="en-US" altLang="zh-TW" smtClean="0"/>
          </a:p>
          <a:p>
            <a:pPr marL="1009650" lvl="1" indent="-609600">
              <a:lnSpc>
                <a:spcPct val="110000"/>
              </a:lnSpc>
              <a:buFont typeface="Wingdings" pitchFamily="2" charset="2"/>
              <a:buAutoNum type="circleNumWdWhitePlain"/>
            </a:pPr>
            <a:r>
              <a:rPr lang="zh-TW" altLang="en-US" smtClean="0"/>
              <a:t>每人的接受程度並不完全一樣。</a:t>
            </a:r>
          </a:p>
          <a:p>
            <a:pPr marL="1009650" lvl="1" indent="-609600">
              <a:lnSpc>
                <a:spcPct val="110000"/>
              </a:lnSpc>
              <a:buFont typeface="Wingdings" pitchFamily="2" charset="2"/>
              <a:buAutoNum type="circleNumWdWhitePlain"/>
            </a:pPr>
            <a:r>
              <a:rPr lang="zh-TW" altLang="en-US" smtClean="0"/>
              <a:t>隨時地不同，貨幣亦不同。</a:t>
            </a:r>
            <a:endParaRPr lang="en-US" altLang="zh-TW" smtClean="0"/>
          </a:p>
          <a:p>
            <a:endParaRPr lang="zh-TW" altLang="en-US" sz="280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C5C3A4-517F-492F-BC9C-ECD649907A13}" type="slidenum">
              <a:rPr lang="en-US" altLang="zh-TW"/>
              <a:pPr>
                <a:defRPr/>
              </a:pPr>
              <a:t>4</a:t>
            </a:fld>
            <a:endParaRPr lang="en-US" altLang="zh-TW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960438" y="0"/>
            <a:ext cx="7726362" cy="139065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5.9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繁榮開始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477963"/>
            <a:ext cx="7400925" cy="5089525"/>
          </a:xfrm>
        </p:spPr>
        <p:txBody>
          <a:bodyPr/>
          <a:lstStyle/>
          <a:p>
            <a:pPr marL="990600" lvl="1" indent="-533400">
              <a:buClr>
                <a:srgbClr val="006600"/>
              </a:buClr>
              <a:buFont typeface="Wingdings" pitchFamily="2" charset="2"/>
              <a:buAutoNum type="arabicParenR"/>
            </a:pPr>
            <a:r>
              <a:rPr lang="zh-TW" altLang="en-US" smtClean="0">
                <a:solidFill>
                  <a:srgbClr val="000000"/>
                </a:solidFill>
                <a:latin typeface="新細明體" pitchFamily="18" charset="-120"/>
              </a:rPr>
              <a:t>薪資提高後，家庭所得增加了：</a:t>
            </a:r>
          </a:p>
          <a:p>
            <a:pPr marL="1371600" lvl="2" indent="-457200"/>
            <a:r>
              <a:rPr lang="zh-TW" altLang="en-US" smtClean="0">
                <a:solidFill>
                  <a:srgbClr val="000000"/>
                </a:solidFill>
                <a:latin typeface="新細明體" pitchFamily="18" charset="-120"/>
              </a:rPr>
              <a:t>家庭對消費財的需要增加，促使消費財供給增加和消費財市場繁榮。服務業跟也著繁榮，進入全面繁榮。</a:t>
            </a:r>
          </a:p>
          <a:p>
            <a:pPr marL="990600" lvl="1" indent="-533400">
              <a:buClr>
                <a:srgbClr val="006600"/>
              </a:buClr>
              <a:buFont typeface="Wingdings" pitchFamily="2" charset="2"/>
              <a:buAutoNum type="arabicParenR"/>
            </a:pPr>
            <a:r>
              <a:rPr lang="zh-TW" altLang="en-US" smtClean="0">
                <a:solidFill>
                  <a:srgbClr val="000000"/>
                </a:solidFill>
                <a:latin typeface="新細明體" pitchFamily="18" charset="-120"/>
              </a:rPr>
              <a:t>全面繁榮後，企業看好進一步的投資：</a:t>
            </a:r>
          </a:p>
          <a:p>
            <a:pPr marL="1371600" lvl="2" indent="-457200">
              <a:buSzPct val="80000"/>
            </a:pPr>
            <a:r>
              <a:rPr lang="zh-TW" altLang="en-US" smtClean="0">
                <a:solidFill>
                  <a:srgbClr val="000000"/>
                </a:solidFill>
                <a:latin typeface="新細明體" pitchFamily="18" charset="-120"/>
              </a:rPr>
              <a:t>進一步的投資促使生產因素價格與勞動報酬繼續提升。</a:t>
            </a:r>
          </a:p>
          <a:p>
            <a:pPr marL="1371600" lvl="2" indent="-457200">
              <a:buSzPct val="80000"/>
            </a:pPr>
            <a:r>
              <a:rPr lang="zh-TW" altLang="en-US" smtClean="0">
                <a:solidFill>
                  <a:srgbClr val="000000"/>
                </a:solidFill>
                <a:latin typeface="新細明體" pitchFamily="18" charset="-120"/>
              </a:rPr>
              <a:t>家計開始投資股市，也擴及房地產。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10CB06-6009-45E3-948B-370031C17CE7}" type="slidenum">
              <a:rPr lang="en-US" altLang="zh-TW"/>
              <a:pPr>
                <a:defRPr/>
              </a:pPr>
              <a:t>40</a:t>
            </a:fld>
            <a:endParaRPr lang="en-US" altLang="zh-TW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1006475" y="0"/>
            <a:ext cx="7691438" cy="117316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5.10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繁榮期</a:t>
            </a:r>
          </a:p>
        </p:txBody>
      </p:sp>
      <p:sp>
        <p:nvSpPr>
          <p:cNvPr id="47" name="Rectangle 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C0D116-6F95-4634-AA71-672F07A0A98F}" type="slidenum">
              <a:rPr lang="en-US" altLang="zh-TW"/>
              <a:pPr>
                <a:defRPr/>
              </a:pPr>
              <a:t>41</a:t>
            </a:fld>
            <a:endParaRPr lang="en-US" altLang="zh-TW" dirty="0"/>
          </a:p>
        </p:txBody>
      </p:sp>
      <p:sp>
        <p:nvSpPr>
          <p:cNvPr id="52228" name="Oval 3"/>
          <p:cNvSpPr>
            <a:spLocks noChangeArrowheads="1"/>
          </p:cNvSpPr>
          <p:nvPr/>
        </p:nvSpPr>
        <p:spPr bwMode="auto">
          <a:xfrm>
            <a:off x="5940425" y="3141663"/>
            <a:ext cx="1512888" cy="11525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kumimoji="0" lang="zh-TW" altLang="en-US" sz="2400"/>
              <a:t>家計</a:t>
            </a:r>
          </a:p>
        </p:txBody>
      </p:sp>
      <p:sp>
        <p:nvSpPr>
          <p:cNvPr id="52229" name="Oval 4"/>
          <p:cNvSpPr>
            <a:spLocks noChangeArrowheads="1"/>
          </p:cNvSpPr>
          <p:nvPr/>
        </p:nvSpPr>
        <p:spPr bwMode="auto">
          <a:xfrm>
            <a:off x="1187450" y="3141663"/>
            <a:ext cx="1512888" cy="11525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kumimoji="0" lang="zh-TW" altLang="en-US" sz="2400"/>
              <a:t>廠商</a:t>
            </a:r>
          </a:p>
        </p:txBody>
      </p:sp>
      <p:sp>
        <p:nvSpPr>
          <p:cNvPr id="52230" name="Rectangle 5"/>
          <p:cNvSpPr>
            <a:spLocks noChangeArrowheads="1"/>
          </p:cNvSpPr>
          <p:nvPr/>
        </p:nvSpPr>
        <p:spPr bwMode="auto">
          <a:xfrm>
            <a:off x="3492500" y="3284538"/>
            <a:ext cx="1655763" cy="10080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0" lang="zh-TW" altLang="en-US" sz="2400"/>
              <a:t>消費財</a:t>
            </a:r>
          </a:p>
          <a:p>
            <a:pPr algn="ctr"/>
            <a:r>
              <a:rPr kumimoji="0" lang="zh-TW" altLang="en-US" sz="2400"/>
              <a:t>市場</a:t>
            </a:r>
          </a:p>
        </p:txBody>
      </p:sp>
      <p:sp>
        <p:nvSpPr>
          <p:cNvPr id="52231" name="Rectangle 6"/>
          <p:cNvSpPr>
            <a:spLocks noChangeArrowheads="1"/>
          </p:cNvSpPr>
          <p:nvPr/>
        </p:nvSpPr>
        <p:spPr bwMode="auto">
          <a:xfrm>
            <a:off x="3563938" y="4581525"/>
            <a:ext cx="1655762" cy="86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0" lang="zh-TW" altLang="en-US" sz="2400"/>
              <a:t>低階</a:t>
            </a:r>
          </a:p>
          <a:p>
            <a:pPr algn="ctr"/>
            <a:r>
              <a:rPr kumimoji="0" lang="zh-TW" altLang="en-US" sz="2400"/>
              <a:t>因素市場</a:t>
            </a:r>
          </a:p>
        </p:txBody>
      </p:sp>
      <p:sp>
        <p:nvSpPr>
          <p:cNvPr id="52232" name="Line 7"/>
          <p:cNvSpPr>
            <a:spLocks noChangeShapeType="1"/>
          </p:cNvSpPr>
          <p:nvPr/>
        </p:nvSpPr>
        <p:spPr bwMode="auto">
          <a:xfrm flipH="1">
            <a:off x="5364163" y="4365625"/>
            <a:ext cx="647700" cy="576263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2233" name="Line 8"/>
          <p:cNvSpPr>
            <a:spLocks noChangeShapeType="1"/>
          </p:cNvSpPr>
          <p:nvPr/>
        </p:nvSpPr>
        <p:spPr bwMode="auto">
          <a:xfrm flipH="1" flipV="1">
            <a:off x="2628900" y="4221163"/>
            <a:ext cx="719138" cy="503237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2234" name="Line 9"/>
          <p:cNvSpPr>
            <a:spLocks noChangeShapeType="1"/>
          </p:cNvSpPr>
          <p:nvPr/>
        </p:nvSpPr>
        <p:spPr bwMode="auto">
          <a:xfrm flipV="1">
            <a:off x="2843213" y="3429000"/>
            <a:ext cx="647700" cy="0"/>
          </a:xfrm>
          <a:prstGeom prst="line">
            <a:avLst/>
          </a:prstGeom>
          <a:noFill/>
          <a:ln w="76200">
            <a:solidFill>
              <a:srgbClr val="2A5433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2235" name="Line 10"/>
          <p:cNvSpPr>
            <a:spLocks noChangeShapeType="1"/>
          </p:cNvSpPr>
          <p:nvPr/>
        </p:nvSpPr>
        <p:spPr bwMode="auto">
          <a:xfrm flipV="1">
            <a:off x="5364163" y="4437063"/>
            <a:ext cx="792162" cy="71913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2236" name="Line 11"/>
          <p:cNvSpPr>
            <a:spLocks noChangeShapeType="1"/>
          </p:cNvSpPr>
          <p:nvPr/>
        </p:nvSpPr>
        <p:spPr bwMode="auto">
          <a:xfrm flipH="1" flipV="1">
            <a:off x="5219700" y="3500438"/>
            <a:ext cx="576263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2237" name="Line 12"/>
          <p:cNvSpPr>
            <a:spLocks noChangeShapeType="1"/>
          </p:cNvSpPr>
          <p:nvPr/>
        </p:nvSpPr>
        <p:spPr bwMode="auto">
          <a:xfrm>
            <a:off x="2484438" y="4292600"/>
            <a:ext cx="865187" cy="6477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2238" name="Rectangle 13"/>
          <p:cNvSpPr>
            <a:spLocks noChangeArrowheads="1"/>
          </p:cNvSpPr>
          <p:nvPr/>
        </p:nvSpPr>
        <p:spPr bwMode="auto">
          <a:xfrm>
            <a:off x="7224713" y="2754313"/>
            <a:ext cx="16065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zh-TW" altLang="en-US" b="1"/>
              <a:t>所得提升</a:t>
            </a:r>
          </a:p>
        </p:txBody>
      </p:sp>
      <p:sp>
        <p:nvSpPr>
          <p:cNvPr id="52239" name="Rectangle 14"/>
          <p:cNvSpPr>
            <a:spLocks noChangeArrowheads="1"/>
          </p:cNvSpPr>
          <p:nvPr/>
        </p:nvSpPr>
        <p:spPr bwMode="auto">
          <a:xfrm>
            <a:off x="3563938" y="5734050"/>
            <a:ext cx="1728787" cy="86360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0" lang="zh-TW" altLang="en-US" sz="2400"/>
              <a:t>高階</a:t>
            </a:r>
          </a:p>
          <a:p>
            <a:pPr algn="ctr"/>
            <a:r>
              <a:rPr kumimoji="0" lang="zh-TW" altLang="en-US" sz="2400"/>
              <a:t>因素市場</a:t>
            </a:r>
          </a:p>
        </p:txBody>
      </p:sp>
      <p:sp>
        <p:nvSpPr>
          <p:cNvPr id="52240" name="Line 15"/>
          <p:cNvSpPr>
            <a:spLocks noChangeShapeType="1"/>
          </p:cNvSpPr>
          <p:nvPr/>
        </p:nvSpPr>
        <p:spPr bwMode="auto">
          <a:xfrm>
            <a:off x="1763713" y="4365625"/>
            <a:ext cx="1728787" cy="1871663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2241" name="Line 16"/>
          <p:cNvSpPr>
            <a:spLocks noChangeShapeType="1"/>
          </p:cNvSpPr>
          <p:nvPr/>
        </p:nvSpPr>
        <p:spPr bwMode="auto">
          <a:xfrm flipH="1">
            <a:off x="5364163" y="4437063"/>
            <a:ext cx="1223962" cy="1368425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2242" name="Line 17"/>
          <p:cNvSpPr>
            <a:spLocks noChangeShapeType="1"/>
          </p:cNvSpPr>
          <p:nvPr/>
        </p:nvSpPr>
        <p:spPr bwMode="auto">
          <a:xfrm flipH="1" flipV="1">
            <a:off x="2124075" y="4437063"/>
            <a:ext cx="1295400" cy="1296987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2243" name="Line 18"/>
          <p:cNvSpPr>
            <a:spLocks noChangeShapeType="1"/>
          </p:cNvSpPr>
          <p:nvPr/>
        </p:nvSpPr>
        <p:spPr bwMode="auto">
          <a:xfrm flipV="1">
            <a:off x="5292725" y="4508500"/>
            <a:ext cx="1439863" cy="165735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2244" name="Line 19"/>
          <p:cNvSpPr>
            <a:spLocks noChangeShapeType="1"/>
          </p:cNvSpPr>
          <p:nvPr/>
        </p:nvSpPr>
        <p:spPr bwMode="auto">
          <a:xfrm flipH="1">
            <a:off x="2555875" y="2492375"/>
            <a:ext cx="792163" cy="649288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2245" name="Rectangle 20"/>
          <p:cNvSpPr>
            <a:spLocks noChangeArrowheads="1"/>
          </p:cNvSpPr>
          <p:nvPr/>
        </p:nvSpPr>
        <p:spPr bwMode="auto">
          <a:xfrm>
            <a:off x="3492500" y="2133600"/>
            <a:ext cx="1584325" cy="9858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0" lang="zh-TW" altLang="en-US" sz="2400"/>
              <a:t>借貸市場</a:t>
            </a:r>
          </a:p>
        </p:txBody>
      </p:sp>
      <p:sp>
        <p:nvSpPr>
          <p:cNvPr id="52246" name="Line 21"/>
          <p:cNvSpPr>
            <a:spLocks noChangeShapeType="1"/>
          </p:cNvSpPr>
          <p:nvPr/>
        </p:nvSpPr>
        <p:spPr bwMode="auto">
          <a:xfrm flipH="1" flipV="1">
            <a:off x="5148263" y="2565400"/>
            <a:ext cx="1079500" cy="576263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2247" name="Rectangle 22"/>
          <p:cNvSpPr>
            <a:spLocks noChangeArrowheads="1"/>
          </p:cNvSpPr>
          <p:nvPr/>
        </p:nvSpPr>
        <p:spPr bwMode="auto">
          <a:xfrm>
            <a:off x="120650" y="2689225"/>
            <a:ext cx="16065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zh-TW" altLang="en-US" b="1"/>
              <a:t>貸款提升</a:t>
            </a:r>
          </a:p>
        </p:txBody>
      </p:sp>
      <p:sp>
        <p:nvSpPr>
          <p:cNvPr id="52248" name="AutoShape 23"/>
          <p:cNvSpPr>
            <a:spLocks noChangeArrowheads="1"/>
          </p:cNvSpPr>
          <p:nvPr/>
        </p:nvSpPr>
        <p:spPr bwMode="auto">
          <a:xfrm>
            <a:off x="4211638" y="5445125"/>
            <a:ext cx="354012" cy="242888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3FF37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52249" name="AutoShape 24"/>
          <p:cNvSpPr>
            <a:spLocks noChangeArrowheads="1"/>
          </p:cNvSpPr>
          <p:nvPr/>
        </p:nvSpPr>
        <p:spPr bwMode="auto">
          <a:xfrm>
            <a:off x="4140200" y="4292600"/>
            <a:ext cx="288925" cy="215900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52250" name="Line 25"/>
          <p:cNvSpPr>
            <a:spLocks noChangeShapeType="1"/>
          </p:cNvSpPr>
          <p:nvPr/>
        </p:nvSpPr>
        <p:spPr bwMode="auto">
          <a:xfrm flipV="1">
            <a:off x="5219700" y="3357563"/>
            <a:ext cx="647700" cy="0"/>
          </a:xfrm>
          <a:prstGeom prst="line">
            <a:avLst/>
          </a:prstGeom>
          <a:noFill/>
          <a:ln w="76200">
            <a:solidFill>
              <a:srgbClr val="2A5433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2251" name="Line 26"/>
          <p:cNvSpPr>
            <a:spLocks noChangeShapeType="1"/>
          </p:cNvSpPr>
          <p:nvPr/>
        </p:nvSpPr>
        <p:spPr bwMode="auto">
          <a:xfrm flipH="1" flipV="1">
            <a:off x="2771775" y="3573463"/>
            <a:ext cx="649288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2252" name="Rectangle 27"/>
          <p:cNvSpPr>
            <a:spLocks noChangeArrowheads="1"/>
          </p:cNvSpPr>
          <p:nvPr/>
        </p:nvSpPr>
        <p:spPr bwMode="auto">
          <a:xfrm>
            <a:off x="6300788" y="5229225"/>
            <a:ext cx="16065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zh-TW" altLang="en-US" b="1"/>
              <a:t>生產因素</a:t>
            </a:r>
          </a:p>
          <a:p>
            <a:r>
              <a:rPr kumimoji="0" lang="zh-TW" altLang="en-US" b="1"/>
              <a:t>報酬提升</a:t>
            </a:r>
          </a:p>
        </p:txBody>
      </p:sp>
      <p:sp>
        <p:nvSpPr>
          <p:cNvPr id="52253" name="AutoShape 28"/>
          <p:cNvSpPr>
            <a:spLocks/>
          </p:cNvSpPr>
          <p:nvPr/>
        </p:nvSpPr>
        <p:spPr bwMode="auto">
          <a:xfrm>
            <a:off x="539750" y="4581525"/>
            <a:ext cx="1512888" cy="503238"/>
          </a:xfrm>
          <a:prstGeom prst="accentBorderCallout3">
            <a:avLst>
              <a:gd name="adj1" fmla="val 22713"/>
              <a:gd name="adj2" fmla="val -5037"/>
              <a:gd name="adj3" fmla="val 22713"/>
              <a:gd name="adj4" fmla="val -30116"/>
              <a:gd name="adj5" fmla="val -133125"/>
              <a:gd name="adj6" fmla="val -30116"/>
              <a:gd name="adj7" fmla="val -134069"/>
              <a:gd name="adj8" fmla="val 215213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kumimoji="0" lang="zh-TW" altLang="en-US" sz="2400" b="1"/>
              <a:t>過度投資</a:t>
            </a:r>
          </a:p>
        </p:txBody>
      </p:sp>
      <p:sp>
        <p:nvSpPr>
          <p:cNvPr id="52254" name="Line 29"/>
          <p:cNvSpPr>
            <a:spLocks noChangeShapeType="1"/>
          </p:cNvSpPr>
          <p:nvPr/>
        </p:nvSpPr>
        <p:spPr bwMode="auto">
          <a:xfrm flipV="1">
            <a:off x="5219700" y="3933825"/>
            <a:ext cx="576263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2255" name="Line 30"/>
          <p:cNvSpPr>
            <a:spLocks noChangeShapeType="1"/>
          </p:cNvSpPr>
          <p:nvPr/>
        </p:nvSpPr>
        <p:spPr bwMode="auto">
          <a:xfrm flipH="1" flipV="1">
            <a:off x="5219700" y="4076700"/>
            <a:ext cx="503238" cy="0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2256" name="Line 31"/>
          <p:cNvSpPr>
            <a:spLocks noChangeShapeType="1"/>
          </p:cNvSpPr>
          <p:nvPr/>
        </p:nvSpPr>
        <p:spPr bwMode="auto">
          <a:xfrm flipH="1" flipV="1">
            <a:off x="2771775" y="4149725"/>
            <a:ext cx="576263" cy="0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2257" name="Line 32"/>
          <p:cNvSpPr>
            <a:spLocks noChangeShapeType="1"/>
          </p:cNvSpPr>
          <p:nvPr/>
        </p:nvSpPr>
        <p:spPr bwMode="auto">
          <a:xfrm flipV="1">
            <a:off x="2843213" y="4005263"/>
            <a:ext cx="576262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2258" name="Rectangle 33"/>
          <p:cNvSpPr>
            <a:spLocks noChangeArrowheads="1"/>
          </p:cNvSpPr>
          <p:nvPr/>
        </p:nvSpPr>
        <p:spPr bwMode="auto">
          <a:xfrm>
            <a:off x="3492500" y="901700"/>
            <a:ext cx="1717675" cy="1087438"/>
          </a:xfrm>
          <a:prstGeom prst="rect">
            <a:avLst/>
          </a:prstGeom>
          <a:solidFill>
            <a:srgbClr val="FFFF00"/>
          </a:solidFill>
          <a:ln w="5715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0" lang="zh-TW" altLang="en-US" sz="2400"/>
              <a:t>房地產與</a:t>
            </a:r>
          </a:p>
          <a:p>
            <a:pPr algn="ctr"/>
            <a:r>
              <a:rPr kumimoji="0" lang="zh-TW" altLang="en-US" sz="2400"/>
              <a:t>股票市場</a:t>
            </a:r>
          </a:p>
        </p:txBody>
      </p:sp>
      <p:sp>
        <p:nvSpPr>
          <p:cNvPr id="52259" name="Line 34"/>
          <p:cNvSpPr>
            <a:spLocks noChangeShapeType="1"/>
          </p:cNvSpPr>
          <p:nvPr/>
        </p:nvSpPr>
        <p:spPr bwMode="auto">
          <a:xfrm flipH="1" flipV="1">
            <a:off x="5219700" y="1412875"/>
            <a:ext cx="1439863" cy="12954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2260" name="Line 35"/>
          <p:cNvSpPr>
            <a:spLocks noChangeShapeType="1"/>
          </p:cNvSpPr>
          <p:nvPr/>
        </p:nvSpPr>
        <p:spPr bwMode="auto">
          <a:xfrm flipH="1">
            <a:off x="1979613" y="1412875"/>
            <a:ext cx="1152525" cy="1296988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2261" name="Line 36"/>
          <p:cNvSpPr>
            <a:spLocks noChangeShapeType="1"/>
          </p:cNvSpPr>
          <p:nvPr/>
        </p:nvSpPr>
        <p:spPr bwMode="auto">
          <a:xfrm flipV="1">
            <a:off x="1979613" y="1557338"/>
            <a:ext cx="1223962" cy="1370012"/>
          </a:xfrm>
          <a:prstGeom prst="line">
            <a:avLst/>
          </a:prstGeom>
          <a:noFill/>
          <a:ln w="57150">
            <a:solidFill>
              <a:srgbClr val="2A5433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2262" name="Line 37"/>
          <p:cNvSpPr>
            <a:spLocks noChangeShapeType="1"/>
          </p:cNvSpPr>
          <p:nvPr/>
        </p:nvSpPr>
        <p:spPr bwMode="auto">
          <a:xfrm>
            <a:off x="5292725" y="1628775"/>
            <a:ext cx="1295400" cy="1150938"/>
          </a:xfrm>
          <a:prstGeom prst="line">
            <a:avLst/>
          </a:prstGeom>
          <a:noFill/>
          <a:ln w="57150">
            <a:solidFill>
              <a:srgbClr val="2A5433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2263" name="Line 38"/>
          <p:cNvSpPr>
            <a:spLocks noChangeShapeType="1"/>
          </p:cNvSpPr>
          <p:nvPr/>
        </p:nvSpPr>
        <p:spPr bwMode="auto">
          <a:xfrm>
            <a:off x="5292725" y="2781300"/>
            <a:ext cx="720725" cy="360363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2264" name="Line 39"/>
          <p:cNvSpPr>
            <a:spLocks noChangeShapeType="1"/>
          </p:cNvSpPr>
          <p:nvPr/>
        </p:nvSpPr>
        <p:spPr bwMode="auto">
          <a:xfrm flipV="1">
            <a:off x="2771775" y="2636838"/>
            <a:ext cx="647700" cy="5048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2265" name="Line 40"/>
          <p:cNvSpPr>
            <a:spLocks noChangeShapeType="1"/>
          </p:cNvSpPr>
          <p:nvPr/>
        </p:nvSpPr>
        <p:spPr bwMode="auto">
          <a:xfrm flipH="1" flipV="1">
            <a:off x="5148263" y="1773238"/>
            <a:ext cx="1295400" cy="1150937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2266" name="Line 41"/>
          <p:cNvSpPr>
            <a:spLocks noChangeShapeType="1"/>
          </p:cNvSpPr>
          <p:nvPr/>
        </p:nvSpPr>
        <p:spPr bwMode="auto">
          <a:xfrm>
            <a:off x="5219700" y="1989138"/>
            <a:ext cx="1225550" cy="10795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2267" name="Line 42"/>
          <p:cNvSpPr>
            <a:spLocks noChangeShapeType="1"/>
          </p:cNvSpPr>
          <p:nvPr/>
        </p:nvSpPr>
        <p:spPr bwMode="auto">
          <a:xfrm flipH="1">
            <a:off x="2195513" y="1844675"/>
            <a:ext cx="1081087" cy="1223963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2268" name="Line 43"/>
          <p:cNvSpPr>
            <a:spLocks noChangeShapeType="1"/>
          </p:cNvSpPr>
          <p:nvPr/>
        </p:nvSpPr>
        <p:spPr bwMode="auto">
          <a:xfrm flipV="1">
            <a:off x="2411413" y="1989138"/>
            <a:ext cx="936625" cy="100647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2269" name="Rectangle 44"/>
          <p:cNvSpPr>
            <a:spLocks noChangeArrowheads="1"/>
          </p:cNvSpPr>
          <p:nvPr/>
        </p:nvSpPr>
        <p:spPr bwMode="auto">
          <a:xfrm>
            <a:off x="6300788" y="5229225"/>
            <a:ext cx="16065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zh-TW" altLang="en-US" b="1"/>
              <a:t>生產因素</a:t>
            </a:r>
          </a:p>
          <a:p>
            <a:r>
              <a:rPr kumimoji="0" lang="zh-TW" altLang="en-US" b="1"/>
              <a:t>報酬提升</a:t>
            </a:r>
          </a:p>
        </p:txBody>
      </p:sp>
      <p:sp>
        <p:nvSpPr>
          <p:cNvPr id="52270" name="Rectangle 45"/>
          <p:cNvSpPr>
            <a:spLocks noChangeArrowheads="1"/>
          </p:cNvSpPr>
          <p:nvPr/>
        </p:nvSpPr>
        <p:spPr bwMode="auto">
          <a:xfrm>
            <a:off x="323850" y="1484313"/>
            <a:ext cx="16065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zh-TW" altLang="en-US" b="1"/>
              <a:t>生產因素</a:t>
            </a:r>
          </a:p>
          <a:p>
            <a:r>
              <a:rPr kumimoji="0" lang="zh-TW" altLang="en-US" b="1"/>
              <a:t>成本提升</a:t>
            </a:r>
          </a:p>
        </p:txBody>
      </p:sp>
      <p:sp>
        <p:nvSpPr>
          <p:cNvPr id="52271" name="Rectangle 46"/>
          <p:cNvSpPr>
            <a:spLocks noChangeArrowheads="1"/>
          </p:cNvSpPr>
          <p:nvPr/>
        </p:nvSpPr>
        <p:spPr bwMode="auto">
          <a:xfrm>
            <a:off x="6659563" y="1268413"/>
            <a:ext cx="23177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zh-TW" altLang="en-US" b="1"/>
              <a:t>物價全面上升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960438" y="0"/>
            <a:ext cx="7726362" cy="12350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5.11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景氣逆轉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1096963" y="1387475"/>
            <a:ext cx="7773987" cy="5049838"/>
          </a:xfrm>
        </p:spPr>
        <p:txBody>
          <a:bodyPr/>
          <a:lstStyle/>
          <a:p>
            <a:pPr marL="990600" lvl="1" indent="-533400">
              <a:lnSpc>
                <a:spcPct val="130000"/>
              </a:lnSpc>
              <a:buClr>
                <a:srgbClr val="006600"/>
              </a:buClr>
              <a:buFont typeface="Wingdings" pitchFamily="2" charset="2"/>
              <a:buAutoNum type="arabicParenR"/>
            </a:pPr>
            <a:r>
              <a:rPr lang="zh-TW" altLang="en-US" smtClean="0">
                <a:solidFill>
                  <a:srgbClr val="000000"/>
                </a:solidFill>
              </a:rPr>
              <a:t>薪資的上漲，帶動消費財價格上漲。</a:t>
            </a:r>
          </a:p>
          <a:p>
            <a:pPr marL="990600" lvl="1" indent="-533400">
              <a:lnSpc>
                <a:spcPct val="130000"/>
              </a:lnSpc>
              <a:buClr>
                <a:srgbClr val="006600"/>
              </a:buClr>
              <a:buFont typeface="Wingdings" pitchFamily="2" charset="2"/>
              <a:buAutoNum type="arabicParenR"/>
            </a:pPr>
            <a:r>
              <a:rPr lang="zh-TW" altLang="en-US" smtClean="0">
                <a:solidFill>
                  <a:srgbClr val="000000"/>
                </a:solidFill>
                <a:latin typeface="新細明體" pitchFamily="18" charset="-120"/>
              </a:rPr>
              <a:t>房地產因低率受到鼓勵，也跟著上漲。</a:t>
            </a:r>
          </a:p>
          <a:p>
            <a:pPr marL="990600" lvl="1" indent="-533400">
              <a:lnSpc>
                <a:spcPct val="130000"/>
              </a:lnSpc>
              <a:buClr>
                <a:srgbClr val="006600"/>
              </a:buClr>
              <a:buFont typeface="Wingdings" pitchFamily="2" charset="2"/>
              <a:buAutoNum type="arabicParenR"/>
            </a:pPr>
            <a:r>
              <a:rPr lang="zh-TW" altLang="en-US" smtClean="0">
                <a:solidFill>
                  <a:srgbClr val="000000"/>
                </a:solidFill>
              </a:rPr>
              <a:t>消費財與</a:t>
            </a:r>
            <a:r>
              <a:rPr lang="zh-TW" altLang="en-US" smtClean="0">
                <a:solidFill>
                  <a:srgbClr val="000000"/>
                </a:solidFill>
                <a:latin typeface="新細明體" pitchFamily="18" charset="-120"/>
              </a:rPr>
              <a:t>房地產的上漲，帶來</a:t>
            </a:r>
            <a:r>
              <a:rPr lang="zh-TW" altLang="en-US" smtClean="0">
                <a:solidFill>
                  <a:srgbClr val="000000"/>
                </a:solidFill>
              </a:rPr>
              <a:t>通膨預期，人們開始搶購房地產、黃金以及礦產概念股。</a:t>
            </a:r>
          </a:p>
          <a:p>
            <a:pPr marL="990600" lvl="1" indent="-533400">
              <a:lnSpc>
                <a:spcPct val="130000"/>
              </a:lnSpc>
              <a:buClr>
                <a:srgbClr val="006600"/>
              </a:buClr>
              <a:buFont typeface="Wingdings" pitchFamily="2" charset="2"/>
              <a:buAutoNum type="arabicParenR"/>
            </a:pPr>
            <a:r>
              <a:rPr lang="zh-TW" altLang="en-US" smtClean="0">
                <a:solidFill>
                  <a:srgbClr val="000000"/>
                </a:solidFill>
              </a:rPr>
              <a:t>人們對一般消費財的需要相對減少。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9F00AB-E192-4746-81EE-A69C8BBAABC7}" type="slidenum">
              <a:rPr lang="en-US" altLang="zh-TW"/>
              <a:pPr>
                <a:defRPr/>
              </a:pPr>
              <a:t>42</a:t>
            </a:fld>
            <a:endParaRPr lang="en-US" altLang="zh-TW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1036638" y="0"/>
            <a:ext cx="7639050" cy="11588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5.12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景氣逆轉</a:t>
            </a:r>
          </a:p>
        </p:txBody>
      </p:sp>
      <p:sp>
        <p:nvSpPr>
          <p:cNvPr id="45" name="Rectangle 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02744A-341B-4315-9D0A-38C2DD2D2E3A}" type="slidenum">
              <a:rPr lang="en-US" altLang="zh-TW"/>
              <a:pPr>
                <a:defRPr/>
              </a:pPr>
              <a:t>43</a:t>
            </a:fld>
            <a:endParaRPr lang="en-US" altLang="zh-TW" dirty="0"/>
          </a:p>
        </p:txBody>
      </p:sp>
      <p:sp>
        <p:nvSpPr>
          <p:cNvPr id="54276" name="Oval 3"/>
          <p:cNvSpPr>
            <a:spLocks noChangeArrowheads="1"/>
          </p:cNvSpPr>
          <p:nvPr/>
        </p:nvSpPr>
        <p:spPr bwMode="auto">
          <a:xfrm>
            <a:off x="5940425" y="3141663"/>
            <a:ext cx="1512888" cy="1152525"/>
          </a:xfrm>
          <a:prstGeom prst="ellipse">
            <a:avLst/>
          </a:prstGeom>
          <a:solidFill>
            <a:srgbClr val="FF99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kumimoji="0" lang="zh-TW" altLang="en-US" sz="2400"/>
              <a:t>家計</a:t>
            </a:r>
          </a:p>
        </p:txBody>
      </p:sp>
      <p:sp>
        <p:nvSpPr>
          <p:cNvPr id="54277" name="Oval 4"/>
          <p:cNvSpPr>
            <a:spLocks noChangeArrowheads="1"/>
          </p:cNvSpPr>
          <p:nvPr/>
        </p:nvSpPr>
        <p:spPr bwMode="auto">
          <a:xfrm>
            <a:off x="1187450" y="3141663"/>
            <a:ext cx="1512888" cy="115252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kumimoji="0" lang="zh-TW" altLang="en-US" sz="2400"/>
              <a:t>廠商</a:t>
            </a:r>
          </a:p>
        </p:txBody>
      </p:sp>
      <p:sp>
        <p:nvSpPr>
          <p:cNvPr id="54278" name="Rectangle 5"/>
          <p:cNvSpPr>
            <a:spLocks noChangeArrowheads="1"/>
          </p:cNvSpPr>
          <p:nvPr/>
        </p:nvSpPr>
        <p:spPr bwMode="auto">
          <a:xfrm>
            <a:off x="3708400" y="3357563"/>
            <a:ext cx="1150938" cy="86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0" lang="zh-TW" altLang="en-US" sz="2400"/>
              <a:t>消費財</a:t>
            </a:r>
          </a:p>
          <a:p>
            <a:pPr algn="ctr"/>
            <a:r>
              <a:rPr kumimoji="0" lang="zh-TW" altLang="en-US" sz="2400"/>
              <a:t>市場</a:t>
            </a:r>
          </a:p>
        </p:txBody>
      </p:sp>
      <p:sp>
        <p:nvSpPr>
          <p:cNvPr id="54279" name="Rectangle 6"/>
          <p:cNvSpPr>
            <a:spLocks noChangeArrowheads="1"/>
          </p:cNvSpPr>
          <p:nvPr/>
        </p:nvSpPr>
        <p:spPr bwMode="auto">
          <a:xfrm>
            <a:off x="3708400" y="4581525"/>
            <a:ext cx="1295400" cy="863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0" lang="zh-TW" altLang="en-US" sz="2400"/>
              <a:t>低階</a:t>
            </a:r>
          </a:p>
          <a:p>
            <a:pPr algn="ctr"/>
            <a:r>
              <a:rPr kumimoji="0" lang="zh-TW" altLang="en-US" sz="2400"/>
              <a:t>因素市場</a:t>
            </a:r>
          </a:p>
        </p:txBody>
      </p:sp>
      <p:sp>
        <p:nvSpPr>
          <p:cNvPr id="54280" name="Line 7"/>
          <p:cNvSpPr>
            <a:spLocks noChangeShapeType="1"/>
          </p:cNvSpPr>
          <p:nvPr/>
        </p:nvSpPr>
        <p:spPr bwMode="auto">
          <a:xfrm flipH="1">
            <a:off x="5364163" y="4365625"/>
            <a:ext cx="647700" cy="576263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4281" name="Line 8"/>
          <p:cNvSpPr>
            <a:spLocks noChangeShapeType="1"/>
          </p:cNvSpPr>
          <p:nvPr/>
        </p:nvSpPr>
        <p:spPr bwMode="auto">
          <a:xfrm flipH="1" flipV="1">
            <a:off x="2628900" y="4221163"/>
            <a:ext cx="719138" cy="503237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4282" name="Line 9"/>
          <p:cNvSpPr>
            <a:spLocks noChangeShapeType="1"/>
          </p:cNvSpPr>
          <p:nvPr/>
        </p:nvSpPr>
        <p:spPr bwMode="auto">
          <a:xfrm flipV="1">
            <a:off x="2916238" y="3573463"/>
            <a:ext cx="647700" cy="0"/>
          </a:xfrm>
          <a:prstGeom prst="line">
            <a:avLst/>
          </a:prstGeom>
          <a:noFill/>
          <a:ln w="28575">
            <a:solidFill>
              <a:srgbClr val="2A5433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4283" name="Line 10"/>
          <p:cNvSpPr>
            <a:spLocks noChangeShapeType="1"/>
          </p:cNvSpPr>
          <p:nvPr/>
        </p:nvSpPr>
        <p:spPr bwMode="auto">
          <a:xfrm flipV="1">
            <a:off x="5364163" y="4437063"/>
            <a:ext cx="792162" cy="71913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4284" name="Line 11"/>
          <p:cNvSpPr>
            <a:spLocks noChangeShapeType="1"/>
          </p:cNvSpPr>
          <p:nvPr/>
        </p:nvSpPr>
        <p:spPr bwMode="auto">
          <a:xfrm flipH="1" flipV="1">
            <a:off x="4932363" y="3644900"/>
            <a:ext cx="8636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4285" name="Line 12"/>
          <p:cNvSpPr>
            <a:spLocks noChangeShapeType="1"/>
          </p:cNvSpPr>
          <p:nvPr/>
        </p:nvSpPr>
        <p:spPr bwMode="auto">
          <a:xfrm>
            <a:off x="2484438" y="4292600"/>
            <a:ext cx="865187" cy="6477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4286" name="Rectangle 13"/>
          <p:cNvSpPr>
            <a:spLocks noChangeArrowheads="1"/>
          </p:cNvSpPr>
          <p:nvPr/>
        </p:nvSpPr>
        <p:spPr bwMode="auto">
          <a:xfrm>
            <a:off x="3779838" y="5734050"/>
            <a:ext cx="1368425" cy="792163"/>
          </a:xfrm>
          <a:prstGeom prst="rect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0" lang="zh-TW" altLang="en-US" sz="2400"/>
              <a:t>高階</a:t>
            </a:r>
          </a:p>
          <a:p>
            <a:pPr algn="ctr"/>
            <a:r>
              <a:rPr kumimoji="0" lang="zh-TW" altLang="en-US" sz="2400"/>
              <a:t>因素市場</a:t>
            </a:r>
          </a:p>
        </p:txBody>
      </p:sp>
      <p:sp>
        <p:nvSpPr>
          <p:cNvPr id="54287" name="Line 14"/>
          <p:cNvSpPr>
            <a:spLocks noChangeShapeType="1"/>
          </p:cNvSpPr>
          <p:nvPr/>
        </p:nvSpPr>
        <p:spPr bwMode="auto">
          <a:xfrm>
            <a:off x="1763713" y="4365625"/>
            <a:ext cx="1728787" cy="18716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4288" name="Line 15"/>
          <p:cNvSpPr>
            <a:spLocks noChangeShapeType="1"/>
          </p:cNvSpPr>
          <p:nvPr/>
        </p:nvSpPr>
        <p:spPr bwMode="auto">
          <a:xfrm flipH="1">
            <a:off x="5364163" y="4437063"/>
            <a:ext cx="1223962" cy="1368425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4289" name="Line 16"/>
          <p:cNvSpPr>
            <a:spLocks noChangeShapeType="1"/>
          </p:cNvSpPr>
          <p:nvPr/>
        </p:nvSpPr>
        <p:spPr bwMode="auto">
          <a:xfrm flipH="1" flipV="1">
            <a:off x="2124075" y="4437063"/>
            <a:ext cx="1295400" cy="1296987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4290" name="Line 17"/>
          <p:cNvSpPr>
            <a:spLocks noChangeShapeType="1"/>
          </p:cNvSpPr>
          <p:nvPr/>
        </p:nvSpPr>
        <p:spPr bwMode="auto">
          <a:xfrm flipV="1">
            <a:off x="5292725" y="4508500"/>
            <a:ext cx="1439863" cy="16573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4291" name="Line 18"/>
          <p:cNvSpPr>
            <a:spLocks noChangeShapeType="1"/>
          </p:cNvSpPr>
          <p:nvPr/>
        </p:nvSpPr>
        <p:spPr bwMode="auto">
          <a:xfrm flipH="1">
            <a:off x="2484438" y="2565400"/>
            <a:ext cx="792162" cy="649288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4292" name="Rectangle 19"/>
          <p:cNvSpPr>
            <a:spLocks noChangeArrowheads="1"/>
          </p:cNvSpPr>
          <p:nvPr/>
        </p:nvSpPr>
        <p:spPr bwMode="auto">
          <a:xfrm>
            <a:off x="3348038" y="2205038"/>
            <a:ext cx="1800225" cy="10588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0" lang="zh-TW" altLang="en-US"/>
              <a:t>借貸</a:t>
            </a:r>
            <a:r>
              <a:rPr kumimoji="0" lang="zh-TW" altLang="en-US" sz="2400"/>
              <a:t>市場</a:t>
            </a:r>
          </a:p>
        </p:txBody>
      </p:sp>
      <p:sp>
        <p:nvSpPr>
          <p:cNvPr id="54293" name="Line 20"/>
          <p:cNvSpPr>
            <a:spLocks noChangeShapeType="1"/>
          </p:cNvSpPr>
          <p:nvPr/>
        </p:nvSpPr>
        <p:spPr bwMode="auto">
          <a:xfrm flipH="1" flipV="1">
            <a:off x="5148263" y="2565400"/>
            <a:ext cx="1079500" cy="576263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4294" name="Rectangle 21"/>
          <p:cNvSpPr>
            <a:spLocks noChangeArrowheads="1"/>
          </p:cNvSpPr>
          <p:nvPr/>
        </p:nvSpPr>
        <p:spPr bwMode="auto">
          <a:xfrm>
            <a:off x="0" y="2636838"/>
            <a:ext cx="16065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zh-TW" altLang="en-US" b="1"/>
              <a:t>利潤下跌</a:t>
            </a:r>
          </a:p>
        </p:txBody>
      </p:sp>
      <p:sp>
        <p:nvSpPr>
          <p:cNvPr id="54295" name="AutoShape 22"/>
          <p:cNvSpPr>
            <a:spLocks noChangeArrowheads="1"/>
          </p:cNvSpPr>
          <p:nvPr/>
        </p:nvSpPr>
        <p:spPr bwMode="auto">
          <a:xfrm>
            <a:off x="4211638" y="5445125"/>
            <a:ext cx="288925" cy="2159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3FF37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54296" name="AutoShape 23"/>
          <p:cNvSpPr>
            <a:spLocks noChangeArrowheads="1"/>
          </p:cNvSpPr>
          <p:nvPr/>
        </p:nvSpPr>
        <p:spPr bwMode="auto">
          <a:xfrm>
            <a:off x="4140200" y="4292600"/>
            <a:ext cx="288925" cy="215900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54297" name="Line 24"/>
          <p:cNvSpPr>
            <a:spLocks noChangeShapeType="1"/>
          </p:cNvSpPr>
          <p:nvPr/>
        </p:nvSpPr>
        <p:spPr bwMode="auto">
          <a:xfrm flipV="1">
            <a:off x="5003800" y="3500438"/>
            <a:ext cx="792163" cy="0"/>
          </a:xfrm>
          <a:prstGeom prst="line">
            <a:avLst/>
          </a:prstGeom>
          <a:noFill/>
          <a:ln w="28575">
            <a:solidFill>
              <a:srgbClr val="2A5433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4298" name="Line 25"/>
          <p:cNvSpPr>
            <a:spLocks noChangeShapeType="1"/>
          </p:cNvSpPr>
          <p:nvPr/>
        </p:nvSpPr>
        <p:spPr bwMode="auto">
          <a:xfrm flipH="1" flipV="1">
            <a:off x="2843213" y="3716338"/>
            <a:ext cx="649287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4299" name="Rectangle 26"/>
          <p:cNvSpPr>
            <a:spLocks noChangeArrowheads="1"/>
          </p:cNvSpPr>
          <p:nvPr/>
        </p:nvSpPr>
        <p:spPr bwMode="auto">
          <a:xfrm>
            <a:off x="6300788" y="5229225"/>
            <a:ext cx="16065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zh-TW" altLang="en-US" b="1"/>
              <a:t>生產因素</a:t>
            </a:r>
          </a:p>
          <a:p>
            <a:r>
              <a:rPr kumimoji="0" lang="zh-TW" altLang="en-US" b="1"/>
              <a:t>報酬提升</a:t>
            </a:r>
          </a:p>
        </p:txBody>
      </p:sp>
      <p:sp>
        <p:nvSpPr>
          <p:cNvPr id="54300" name="Line 27"/>
          <p:cNvSpPr>
            <a:spLocks noChangeShapeType="1"/>
          </p:cNvSpPr>
          <p:nvPr/>
        </p:nvSpPr>
        <p:spPr bwMode="auto">
          <a:xfrm flipV="1">
            <a:off x="5219700" y="3933825"/>
            <a:ext cx="576263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4301" name="Line 28"/>
          <p:cNvSpPr>
            <a:spLocks noChangeShapeType="1"/>
          </p:cNvSpPr>
          <p:nvPr/>
        </p:nvSpPr>
        <p:spPr bwMode="auto">
          <a:xfrm flipH="1" flipV="1">
            <a:off x="5219700" y="4076700"/>
            <a:ext cx="503238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4302" name="Line 29"/>
          <p:cNvSpPr>
            <a:spLocks noChangeShapeType="1"/>
          </p:cNvSpPr>
          <p:nvPr/>
        </p:nvSpPr>
        <p:spPr bwMode="auto">
          <a:xfrm flipH="1" flipV="1">
            <a:off x="2771775" y="4149725"/>
            <a:ext cx="576263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4303" name="Line 30"/>
          <p:cNvSpPr>
            <a:spLocks noChangeShapeType="1"/>
          </p:cNvSpPr>
          <p:nvPr/>
        </p:nvSpPr>
        <p:spPr bwMode="auto">
          <a:xfrm flipV="1">
            <a:off x="2843213" y="4005263"/>
            <a:ext cx="576262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4304" name="Rectangle 31"/>
          <p:cNvSpPr>
            <a:spLocks noChangeArrowheads="1"/>
          </p:cNvSpPr>
          <p:nvPr/>
        </p:nvSpPr>
        <p:spPr bwMode="auto">
          <a:xfrm>
            <a:off x="3276600" y="1125538"/>
            <a:ext cx="1943100" cy="935037"/>
          </a:xfrm>
          <a:prstGeom prst="rect">
            <a:avLst/>
          </a:prstGeom>
          <a:noFill/>
          <a:ln w="5715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0" lang="zh-TW" altLang="en-US"/>
              <a:t>房地產與</a:t>
            </a:r>
          </a:p>
          <a:p>
            <a:pPr algn="ctr"/>
            <a:r>
              <a:rPr kumimoji="0" lang="zh-TW" altLang="en-US"/>
              <a:t>股票市場</a:t>
            </a:r>
          </a:p>
        </p:txBody>
      </p:sp>
      <p:sp>
        <p:nvSpPr>
          <p:cNvPr id="54305" name="Line 32"/>
          <p:cNvSpPr>
            <a:spLocks noChangeShapeType="1"/>
          </p:cNvSpPr>
          <p:nvPr/>
        </p:nvSpPr>
        <p:spPr bwMode="auto">
          <a:xfrm flipH="1" flipV="1">
            <a:off x="5219700" y="1412875"/>
            <a:ext cx="1439863" cy="1295400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4306" name="Line 33"/>
          <p:cNvSpPr>
            <a:spLocks noChangeShapeType="1"/>
          </p:cNvSpPr>
          <p:nvPr/>
        </p:nvSpPr>
        <p:spPr bwMode="auto">
          <a:xfrm flipH="1">
            <a:off x="1979613" y="1412875"/>
            <a:ext cx="1152525" cy="1296988"/>
          </a:xfrm>
          <a:prstGeom prst="line">
            <a:avLst/>
          </a:prstGeom>
          <a:noFill/>
          <a:ln w="76200">
            <a:solidFill>
              <a:srgbClr val="FF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4307" name="Line 34"/>
          <p:cNvSpPr>
            <a:spLocks noChangeShapeType="1"/>
          </p:cNvSpPr>
          <p:nvPr/>
        </p:nvSpPr>
        <p:spPr bwMode="auto">
          <a:xfrm flipV="1">
            <a:off x="1979613" y="1557338"/>
            <a:ext cx="1223962" cy="1370012"/>
          </a:xfrm>
          <a:prstGeom prst="line">
            <a:avLst/>
          </a:prstGeom>
          <a:noFill/>
          <a:ln w="76200">
            <a:solidFill>
              <a:srgbClr val="2A5433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4308" name="Line 35"/>
          <p:cNvSpPr>
            <a:spLocks noChangeShapeType="1"/>
          </p:cNvSpPr>
          <p:nvPr/>
        </p:nvSpPr>
        <p:spPr bwMode="auto">
          <a:xfrm>
            <a:off x="5292725" y="1628775"/>
            <a:ext cx="1295400" cy="1150938"/>
          </a:xfrm>
          <a:prstGeom prst="line">
            <a:avLst/>
          </a:prstGeom>
          <a:noFill/>
          <a:ln w="76200">
            <a:solidFill>
              <a:srgbClr val="2A5433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4309" name="Line 36"/>
          <p:cNvSpPr>
            <a:spLocks noChangeShapeType="1"/>
          </p:cNvSpPr>
          <p:nvPr/>
        </p:nvSpPr>
        <p:spPr bwMode="auto">
          <a:xfrm>
            <a:off x="5219700" y="2852738"/>
            <a:ext cx="792163" cy="360362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4310" name="Line 37"/>
          <p:cNvSpPr>
            <a:spLocks noChangeShapeType="1"/>
          </p:cNvSpPr>
          <p:nvPr/>
        </p:nvSpPr>
        <p:spPr bwMode="auto">
          <a:xfrm flipV="1">
            <a:off x="2700338" y="2781300"/>
            <a:ext cx="647700" cy="50482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4311" name="Line 38"/>
          <p:cNvSpPr>
            <a:spLocks noChangeShapeType="1"/>
          </p:cNvSpPr>
          <p:nvPr/>
        </p:nvSpPr>
        <p:spPr bwMode="auto">
          <a:xfrm flipH="1" flipV="1">
            <a:off x="5219700" y="1844675"/>
            <a:ext cx="1223963" cy="1079500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4312" name="Line 39"/>
          <p:cNvSpPr>
            <a:spLocks noChangeShapeType="1"/>
          </p:cNvSpPr>
          <p:nvPr/>
        </p:nvSpPr>
        <p:spPr bwMode="auto">
          <a:xfrm>
            <a:off x="5219700" y="1989138"/>
            <a:ext cx="1152525" cy="1008062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4313" name="Line 40"/>
          <p:cNvSpPr>
            <a:spLocks noChangeShapeType="1"/>
          </p:cNvSpPr>
          <p:nvPr/>
        </p:nvSpPr>
        <p:spPr bwMode="auto">
          <a:xfrm flipH="1">
            <a:off x="2195513" y="1844675"/>
            <a:ext cx="1081087" cy="1223963"/>
          </a:xfrm>
          <a:prstGeom prst="line">
            <a:avLst/>
          </a:prstGeom>
          <a:noFill/>
          <a:ln w="57150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4314" name="Line 41"/>
          <p:cNvSpPr>
            <a:spLocks noChangeShapeType="1"/>
          </p:cNvSpPr>
          <p:nvPr/>
        </p:nvSpPr>
        <p:spPr bwMode="auto">
          <a:xfrm flipV="1">
            <a:off x="2411413" y="1989138"/>
            <a:ext cx="936625" cy="1006475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4315" name="Rectangle 42"/>
          <p:cNvSpPr>
            <a:spLocks noChangeArrowheads="1"/>
          </p:cNvSpPr>
          <p:nvPr/>
        </p:nvSpPr>
        <p:spPr bwMode="auto">
          <a:xfrm>
            <a:off x="323850" y="1484313"/>
            <a:ext cx="16065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zh-TW" altLang="en-US" b="1"/>
              <a:t>利率提升</a:t>
            </a:r>
          </a:p>
        </p:txBody>
      </p:sp>
      <p:sp>
        <p:nvSpPr>
          <p:cNvPr id="54316" name="Rectangle 43"/>
          <p:cNvSpPr>
            <a:spLocks noChangeArrowheads="1"/>
          </p:cNvSpPr>
          <p:nvPr/>
        </p:nvSpPr>
        <p:spPr bwMode="auto">
          <a:xfrm>
            <a:off x="6659563" y="1412875"/>
            <a:ext cx="16065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zh-TW" altLang="en-US" b="1"/>
              <a:t>通膨預期</a:t>
            </a:r>
          </a:p>
        </p:txBody>
      </p:sp>
      <p:sp>
        <p:nvSpPr>
          <p:cNvPr id="54317" name="Rectangle 44"/>
          <p:cNvSpPr>
            <a:spLocks noChangeArrowheads="1"/>
          </p:cNvSpPr>
          <p:nvPr/>
        </p:nvSpPr>
        <p:spPr bwMode="auto">
          <a:xfrm>
            <a:off x="7019925" y="2708275"/>
            <a:ext cx="16065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zh-TW" altLang="en-US" b="1"/>
              <a:t>消費減少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>
          <a:xfrm>
            <a:off x="960438" y="0"/>
            <a:ext cx="7726362" cy="130968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5.13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利率回升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584325"/>
            <a:ext cx="7972425" cy="4854575"/>
          </a:xfrm>
        </p:spPr>
        <p:txBody>
          <a:bodyPr/>
          <a:lstStyle/>
          <a:p>
            <a:pPr marL="609600" indent="-609600">
              <a:lnSpc>
                <a:spcPct val="120000"/>
              </a:lnSpc>
              <a:buSzTx/>
            </a:pPr>
            <a:r>
              <a:rPr lang="zh-TW" altLang="en-US" sz="2800" smtClean="0">
                <a:solidFill>
                  <a:srgbClr val="000000"/>
                </a:solidFill>
              </a:rPr>
              <a:t>服務業伴隨消費財的需要而同步下降。</a:t>
            </a:r>
          </a:p>
          <a:p>
            <a:pPr marL="609600" indent="-609600">
              <a:lnSpc>
                <a:spcPct val="120000"/>
              </a:lnSpc>
              <a:buSzTx/>
            </a:pPr>
            <a:r>
              <a:rPr lang="zh-TW" altLang="en-US" sz="2800" smtClean="0">
                <a:solidFill>
                  <a:srgbClr val="000000"/>
                </a:solidFill>
              </a:rPr>
              <a:t>當消費財的需要相對減少，消費財產業的利潤下降，引起兩個反應</a:t>
            </a:r>
            <a:r>
              <a:rPr lang="en-US" altLang="zh-TW" sz="2800" smtClean="0">
                <a:solidFill>
                  <a:srgbClr val="000000"/>
                </a:solidFill>
              </a:rPr>
              <a:t>:</a:t>
            </a:r>
          </a:p>
          <a:p>
            <a:pPr marL="990600" lvl="1" indent="-533400">
              <a:lnSpc>
                <a:spcPct val="120000"/>
              </a:lnSpc>
              <a:buClr>
                <a:srgbClr val="006600"/>
              </a:buClr>
              <a:buFont typeface="Wingdings" pitchFamily="2" charset="2"/>
              <a:buAutoNum type="circleNumWdWhitePlain"/>
            </a:pPr>
            <a:r>
              <a:rPr lang="zh-TW" altLang="en-US" smtClean="0">
                <a:solidFill>
                  <a:srgbClr val="000000"/>
                </a:solidFill>
              </a:rPr>
              <a:t>第一階財貨的需要和其市場受到影響，接著逐步影響到更高級資本財市場。</a:t>
            </a:r>
          </a:p>
          <a:p>
            <a:pPr marL="990600" lvl="1" indent="-533400">
              <a:lnSpc>
                <a:spcPct val="120000"/>
              </a:lnSpc>
              <a:buClr>
                <a:srgbClr val="006600"/>
              </a:buClr>
              <a:buFont typeface="Wingdings" pitchFamily="2" charset="2"/>
              <a:buAutoNum type="circleNumWdWhitePlain"/>
            </a:pPr>
            <a:r>
              <a:rPr lang="zh-TW" altLang="en-US" smtClean="0">
                <a:solidFill>
                  <a:srgbClr val="000000"/>
                </a:solidFill>
              </a:rPr>
              <a:t>廠商因利潤降低，對資金需要（貸款）增加，迫使利率上升。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461143-0986-4A49-AE65-AEB0CA219ECF}" type="slidenum">
              <a:rPr lang="en-US" altLang="zh-TW"/>
              <a:pPr>
                <a:defRPr/>
              </a:pPr>
              <a:t>44</a:t>
            </a:fld>
            <a:endParaRPr lang="en-US" altLang="zh-TW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960438" y="0"/>
            <a:ext cx="7726362" cy="12350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5.14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蕭條來臨</a:t>
            </a:r>
            <a:endParaRPr lang="zh-TW" altLang="en-US" sz="3200" dirty="0" smtClean="0">
              <a:solidFill>
                <a:schemeClr val="tx2">
                  <a:satMod val="13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19D6B8-D953-47AB-AC1F-A94821F4FC74}" type="slidenum">
              <a:rPr lang="en-US" altLang="zh-TW"/>
              <a:pPr>
                <a:defRPr/>
              </a:pPr>
              <a:t>45</a:t>
            </a:fld>
            <a:endParaRPr lang="en-US" altLang="zh-TW" dirty="0"/>
          </a:p>
        </p:txBody>
      </p:sp>
      <p:sp>
        <p:nvSpPr>
          <p:cNvPr id="56324" name="Text Box 3"/>
          <p:cNvSpPr txBox="1">
            <a:spLocks noChangeArrowheads="1"/>
          </p:cNvSpPr>
          <p:nvPr/>
        </p:nvSpPr>
        <p:spPr bwMode="auto">
          <a:xfrm>
            <a:off x="1050925" y="1431925"/>
            <a:ext cx="7793038" cy="397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33400" indent="-533400">
              <a:spcBef>
                <a:spcPct val="50000"/>
              </a:spcBef>
              <a:buFont typeface="Wingdings" pitchFamily="2" charset="2"/>
              <a:buAutoNum type="arabicParenR"/>
            </a:pPr>
            <a:r>
              <a:rPr lang="zh-TW" altLang="en-US">
                <a:solidFill>
                  <a:srgbClr val="000000"/>
                </a:solidFill>
                <a:latin typeface="Times New Roman" pitchFamily="18" charset="0"/>
              </a:rPr>
              <a:t>低階市場：消費財需要減少，促使消費財產業衰退，失業開始增加。</a:t>
            </a:r>
          </a:p>
          <a:p>
            <a:pPr marL="533400" indent="-533400">
              <a:spcBef>
                <a:spcPct val="50000"/>
              </a:spcBef>
              <a:buFont typeface="Wingdings" pitchFamily="2" charset="2"/>
              <a:buAutoNum type="arabicParenR"/>
            </a:pPr>
            <a:r>
              <a:rPr lang="zh-TW" altLang="en-US">
                <a:solidFill>
                  <a:srgbClr val="000000"/>
                </a:solidFill>
                <a:latin typeface="Times New Roman" pitchFamily="18" charset="0"/>
              </a:rPr>
              <a:t>高階市場：利率回升，導致高階財貨的生產商利潤降低，失業開始增加。</a:t>
            </a:r>
          </a:p>
          <a:p>
            <a:pPr marL="533400" indent="-533400">
              <a:spcBef>
                <a:spcPct val="50000"/>
              </a:spcBef>
              <a:buFont typeface="Wingdings" pitchFamily="2" charset="2"/>
              <a:buAutoNum type="arabicParenR"/>
            </a:pPr>
            <a:r>
              <a:rPr lang="zh-TW" altLang="en-US">
                <a:solidFill>
                  <a:srgbClr val="000000"/>
                </a:solidFill>
                <a:latin typeface="Times New Roman" pitchFamily="18" charset="0"/>
              </a:rPr>
              <a:t>第二波：失業增加使得薪資下降，從而使家計所得減少。所得下降引起新一波的消費減少。消費的一再下降，使得廠商開始虧損、倒閉。失業進一步增加。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198438"/>
            <a:ext cx="7696200" cy="121443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5.15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經濟危機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idx="1"/>
          </p:nvPr>
        </p:nvSpPr>
        <p:spPr>
          <a:xfrm>
            <a:off x="1006475" y="1524000"/>
            <a:ext cx="7680325" cy="5127625"/>
          </a:xfrm>
        </p:spPr>
        <p:txBody>
          <a:bodyPr/>
          <a:lstStyle/>
          <a:p>
            <a:pPr marL="609600" indent="-609600">
              <a:lnSpc>
                <a:spcPct val="120000"/>
              </a:lnSpc>
              <a:buClr>
                <a:srgbClr val="006600"/>
              </a:buClr>
              <a:buSzTx/>
              <a:buFont typeface="Wingdings" pitchFamily="2" charset="2"/>
              <a:buAutoNum type="arabicParenR"/>
            </a:pPr>
            <a:r>
              <a:rPr lang="zh-TW" altLang="en-US" sz="2800" smtClean="0"/>
              <a:t>廠商：利潤下跌導致股價下跌，廠商倒閉四起，銀行緊縮銀根，更加重廠商困境。</a:t>
            </a:r>
          </a:p>
          <a:p>
            <a:pPr marL="609600" indent="-609600">
              <a:lnSpc>
                <a:spcPct val="120000"/>
              </a:lnSpc>
              <a:buClr>
                <a:srgbClr val="006600"/>
              </a:buClr>
              <a:buSzTx/>
              <a:buFont typeface="Wingdings" pitchFamily="2" charset="2"/>
              <a:buAutoNum type="arabicParenR"/>
            </a:pPr>
            <a:r>
              <a:rPr lang="zh-TW" altLang="en-US" sz="2800" smtClean="0"/>
              <a:t>房地產市場：薪資和股價下跌，家計部門無法交納貸款，房屋拍賣增加。</a:t>
            </a:r>
          </a:p>
          <a:p>
            <a:pPr marL="609600" indent="-609600">
              <a:lnSpc>
                <a:spcPct val="120000"/>
              </a:lnSpc>
              <a:buClr>
                <a:srgbClr val="006600"/>
              </a:buClr>
              <a:buSzTx/>
              <a:buFont typeface="Wingdings" pitchFamily="2" charset="2"/>
              <a:buAutoNum type="arabicParenR"/>
            </a:pPr>
            <a:r>
              <a:rPr lang="zh-TW" altLang="en-US" sz="2800" smtClean="0"/>
              <a:t>銀行：廠商和房屋貸款無法回收，銀行經營發生困難。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7B01CA-9785-47B2-923C-06223E4793F8}" type="slidenum">
              <a:rPr lang="en-US" altLang="zh-TW"/>
              <a:pPr>
                <a:defRPr/>
              </a:pPr>
              <a:t>46</a:t>
            </a:fld>
            <a:endParaRPr lang="en-US" altLang="zh-TW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974725" y="0"/>
            <a:ext cx="7700963" cy="12684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5.16 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經濟危機</a:t>
            </a:r>
          </a:p>
        </p:txBody>
      </p:sp>
      <p:sp>
        <p:nvSpPr>
          <p:cNvPr id="40" name="Rectangle 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9C8EC4-1F0B-444D-ADDC-CAC37C0CE572}" type="slidenum">
              <a:rPr lang="en-US" altLang="zh-TW"/>
              <a:pPr>
                <a:defRPr/>
              </a:pPr>
              <a:t>47</a:t>
            </a:fld>
            <a:endParaRPr lang="en-US" altLang="zh-TW" dirty="0"/>
          </a:p>
        </p:txBody>
      </p:sp>
      <p:sp>
        <p:nvSpPr>
          <p:cNvPr id="58372" name="Oval 3"/>
          <p:cNvSpPr>
            <a:spLocks noChangeArrowheads="1"/>
          </p:cNvSpPr>
          <p:nvPr/>
        </p:nvSpPr>
        <p:spPr bwMode="auto">
          <a:xfrm>
            <a:off x="5940425" y="3141663"/>
            <a:ext cx="1512888" cy="1152525"/>
          </a:xfrm>
          <a:prstGeom prst="ellipse">
            <a:avLst/>
          </a:prstGeom>
          <a:solidFill>
            <a:srgbClr val="FF99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kumimoji="0" lang="zh-TW" altLang="en-US" sz="2400"/>
              <a:t>家計</a:t>
            </a:r>
          </a:p>
        </p:txBody>
      </p:sp>
      <p:sp>
        <p:nvSpPr>
          <p:cNvPr id="58373" name="Oval 4"/>
          <p:cNvSpPr>
            <a:spLocks noChangeArrowheads="1"/>
          </p:cNvSpPr>
          <p:nvPr/>
        </p:nvSpPr>
        <p:spPr bwMode="auto">
          <a:xfrm>
            <a:off x="1187450" y="3141663"/>
            <a:ext cx="1512888" cy="1152525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kumimoji="0" lang="zh-TW" altLang="en-US" sz="2400"/>
              <a:t>廠商</a:t>
            </a:r>
          </a:p>
        </p:txBody>
      </p:sp>
      <p:sp>
        <p:nvSpPr>
          <p:cNvPr id="58374" name="Rectangle 5"/>
          <p:cNvSpPr>
            <a:spLocks noChangeArrowheads="1"/>
          </p:cNvSpPr>
          <p:nvPr/>
        </p:nvSpPr>
        <p:spPr bwMode="auto">
          <a:xfrm>
            <a:off x="3708400" y="3357563"/>
            <a:ext cx="1150938" cy="863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0" lang="zh-TW" altLang="en-US" sz="2400"/>
              <a:t>消費財</a:t>
            </a:r>
          </a:p>
          <a:p>
            <a:pPr algn="ctr"/>
            <a:r>
              <a:rPr kumimoji="0" lang="zh-TW" altLang="en-US" sz="2400"/>
              <a:t>市場</a:t>
            </a:r>
          </a:p>
        </p:txBody>
      </p:sp>
      <p:sp>
        <p:nvSpPr>
          <p:cNvPr id="58375" name="Rectangle 6"/>
          <p:cNvSpPr>
            <a:spLocks noChangeArrowheads="1"/>
          </p:cNvSpPr>
          <p:nvPr/>
        </p:nvSpPr>
        <p:spPr bwMode="auto">
          <a:xfrm>
            <a:off x="3708400" y="4581525"/>
            <a:ext cx="1223963" cy="863600"/>
          </a:xfrm>
          <a:prstGeom prst="rect">
            <a:avLst/>
          </a:prstGeom>
          <a:solidFill>
            <a:srgbClr val="3FF37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0" lang="zh-TW" altLang="en-US" sz="2400"/>
              <a:t>低階</a:t>
            </a:r>
          </a:p>
          <a:p>
            <a:pPr algn="ctr"/>
            <a:r>
              <a:rPr kumimoji="0" lang="zh-TW" altLang="en-US" sz="2400"/>
              <a:t>因素市場</a:t>
            </a:r>
          </a:p>
        </p:txBody>
      </p:sp>
      <p:sp>
        <p:nvSpPr>
          <p:cNvPr id="58376" name="Line 7"/>
          <p:cNvSpPr>
            <a:spLocks noChangeShapeType="1"/>
          </p:cNvSpPr>
          <p:nvPr/>
        </p:nvSpPr>
        <p:spPr bwMode="auto">
          <a:xfrm flipH="1">
            <a:off x="5364163" y="4365625"/>
            <a:ext cx="647700" cy="576263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8377" name="Line 8"/>
          <p:cNvSpPr>
            <a:spLocks noChangeShapeType="1"/>
          </p:cNvSpPr>
          <p:nvPr/>
        </p:nvSpPr>
        <p:spPr bwMode="auto">
          <a:xfrm flipH="1" flipV="1">
            <a:off x="2628900" y="4221163"/>
            <a:ext cx="719138" cy="503237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8378" name="Line 9"/>
          <p:cNvSpPr>
            <a:spLocks noChangeShapeType="1"/>
          </p:cNvSpPr>
          <p:nvPr/>
        </p:nvSpPr>
        <p:spPr bwMode="auto">
          <a:xfrm flipV="1">
            <a:off x="2916238" y="3573463"/>
            <a:ext cx="647700" cy="0"/>
          </a:xfrm>
          <a:prstGeom prst="line">
            <a:avLst/>
          </a:prstGeom>
          <a:noFill/>
          <a:ln w="28575">
            <a:solidFill>
              <a:srgbClr val="2A5433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8379" name="Line 10"/>
          <p:cNvSpPr>
            <a:spLocks noChangeShapeType="1"/>
          </p:cNvSpPr>
          <p:nvPr/>
        </p:nvSpPr>
        <p:spPr bwMode="auto">
          <a:xfrm flipV="1">
            <a:off x="5364163" y="4437063"/>
            <a:ext cx="792162" cy="71913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8380" name="Line 11"/>
          <p:cNvSpPr>
            <a:spLocks noChangeShapeType="1"/>
          </p:cNvSpPr>
          <p:nvPr/>
        </p:nvSpPr>
        <p:spPr bwMode="auto">
          <a:xfrm flipH="1" flipV="1">
            <a:off x="4932363" y="3644900"/>
            <a:ext cx="863600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8381" name="Line 12"/>
          <p:cNvSpPr>
            <a:spLocks noChangeShapeType="1"/>
          </p:cNvSpPr>
          <p:nvPr/>
        </p:nvSpPr>
        <p:spPr bwMode="auto">
          <a:xfrm>
            <a:off x="2484438" y="4292600"/>
            <a:ext cx="865187" cy="6477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8382" name="Rectangle 13"/>
          <p:cNvSpPr>
            <a:spLocks noChangeArrowheads="1"/>
          </p:cNvSpPr>
          <p:nvPr/>
        </p:nvSpPr>
        <p:spPr bwMode="auto">
          <a:xfrm>
            <a:off x="3779838" y="5734050"/>
            <a:ext cx="1223962" cy="792163"/>
          </a:xfrm>
          <a:prstGeom prst="rect">
            <a:avLst/>
          </a:prstGeom>
          <a:solidFill>
            <a:srgbClr val="66F6DB"/>
          </a:solidFill>
          <a:ln w="1905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0" lang="zh-TW" altLang="en-US" sz="2400"/>
              <a:t>高階</a:t>
            </a:r>
          </a:p>
          <a:p>
            <a:pPr algn="ctr"/>
            <a:r>
              <a:rPr kumimoji="0" lang="zh-TW" altLang="en-US" sz="2400"/>
              <a:t>因素市場</a:t>
            </a:r>
          </a:p>
        </p:txBody>
      </p:sp>
      <p:sp>
        <p:nvSpPr>
          <p:cNvPr id="58383" name="Line 14"/>
          <p:cNvSpPr>
            <a:spLocks noChangeShapeType="1"/>
          </p:cNvSpPr>
          <p:nvPr/>
        </p:nvSpPr>
        <p:spPr bwMode="auto">
          <a:xfrm>
            <a:off x="1763713" y="4365625"/>
            <a:ext cx="1728787" cy="18716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8384" name="Line 15"/>
          <p:cNvSpPr>
            <a:spLocks noChangeShapeType="1"/>
          </p:cNvSpPr>
          <p:nvPr/>
        </p:nvSpPr>
        <p:spPr bwMode="auto">
          <a:xfrm flipH="1">
            <a:off x="5364163" y="4437063"/>
            <a:ext cx="1223962" cy="1368425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8385" name="Line 16"/>
          <p:cNvSpPr>
            <a:spLocks noChangeShapeType="1"/>
          </p:cNvSpPr>
          <p:nvPr/>
        </p:nvSpPr>
        <p:spPr bwMode="auto">
          <a:xfrm flipH="1" flipV="1">
            <a:off x="2124075" y="4437063"/>
            <a:ext cx="1295400" cy="1296987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8386" name="Line 17"/>
          <p:cNvSpPr>
            <a:spLocks noChangeShapeType="1"/>
          </p:cNvSpPr>
          <p:nvPr/>
        </p:nvSpPr>
        <p:spPr bwMode="auto">
          <a:xfrm flipV="1">
            <a:off x="5292725" y="4508500"/>
            <a:ext cx="1439863" cy="16573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8387" name="Line 18"/>
          <p:cNvSpPr>
            <a:spLocks noChangeShapeType="1"/>
          </p:cNvSpPr>
          <p:nvPr/>
        </p:nvSpPr>
        <p:spPr bwMode="auto">
          <a:xfrm flipH="1">
            <a:off x="2484438" y="2565400"/>
            <a:ext cx="792162" cy="649288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8388" name="Rectangle 19"/>
          <p:cNvSpPr>
            <a:spLocks noChangeArrowheads="1"/>
          </p:cNvSpPr>
          <p:nvPr/>
        </p:nvSpPr>
        <p:spPr bwMode="auto">
          <a:xfrm>
            <a:off x="3624263" y="2230438"/>
            <a:ext cx="1474787" cy="1033462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0" lang="zh-TW" altLang="en-US"/>
              <a:t>借貸市場</a:t>
            </a:r>
          </a:p>
        </p:txBody>
      </p:sp>
      <p:sp>
        <p:nvSpPr>
          <p:cNvPr id="58389" name="Line 20"/>
          <p:cNvSpPr>
            <a:spLocks noChangeShapeType="1"/>
          </p:cNvSpPr>
          <p:nvPr/>
        </p:nvSpPr>
        <p:spPr bwMode="auto">
          <a:xfrm flipH="1" flipV="1">
            <a:off x="5148263" y="2565400"/>
            <a:ext cx="1079500" cy="576263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8390" name="AutoShape 21"/>
          <p:cNvSpPr>
            <a:spLocks noChangeArrowheads="1"/>
          </p:cNvSpPr>
          <p:nvPr/>
        </p:nvSpPr>
        <p:spPr bwMode="auto">
          <a:xfrm>
            <a:off x="4211638" y="5445125"/>
            <a:ext cx="288925" cy="2159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3FF37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58391" name="AutoShape 22"/>
          <p:cNvSpPr>
            <a:spLocks noChangeArrowheads="1"/>
          </p:cNvSpPr>
          <p:nvPr/>
        </p:nvSpPr>
        <p:spPr bwMode="auto">
          <a:xfrm>
            <a:off x="4140200" y="4292600"/>
            <a:ext cx="288925" cy="215900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58392" name="Line 23"/>
          <p:cNvSpPr>
            <a:spLocks noChangeShapeType="1"/>
          </p:cNvSpPr>
          <p:nvPr/>
        </p:nvSpPr>
        <p:spPr bwMode="auto">
          <a:xfrm flipV="1">
            <a:off x="5003800" y="3500438"/>
            <a:ext cx="792163" cy="0"/>
          </a:xfrm>
          <a:prstGeom prst="line">
            <a:avLst/>
          </a:prstGeom>
          <a:noFill/>
          <a:ln w="28575">
            <a:solidFill>
              <a:srgbClr val="2A5433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8393" name="Line 24"/>
          <p:cNvSpPr>
            <a:spLocks noChangeShapeType="1"/>
          </p:cNvSpPr>
          <p:nvPr/>
        </p:nvSpPr>
        <p:spPr bwMode="auto">
          <a:xfrm flipH="1" flipV="1">
            <a:off x="2843213" y="3716338"/>
            <a:ext cx="649287" cy="0"/>
          </a:xfrm>
          <a:prstGeom prst="line">
            <a:avLst/>
          </a:prstGeom>
          <a:noFill/>
          <a:ln w="28575">
            <a:solidFill>
              <a:srgbClr val="FF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8394" name="Line 25"/>
          <p:cNvSpPr>
            <a:spLocks noChangeShapeType="1"/>
          </p:cNvSpPr>
          <p:nvPr/>
        </p:nvSpPr>
        <p:spPr bwMode="auto">
          <a:xfrm flipV="1">
            <a:off x="5219700" y="3933825"/>
            <a:ext cx="576263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8395" name="Line 26"/>
          <p:cNvSpPr>
            <a:spLocks noChangeShapeType="1"/>
          </p:cNvSpPr>
          <p:nvPr/>
        </p:nvSpPr>
        <p:spPr bwMode="auto">
          <a:xfrm flipH="1" flipV="1">
            <a:off x="5219700" y="4076700"/>
            <a:ext cx="503238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8396" name="Line 27"/>
          <p:cNvSpPr>
            <a:spLocks noChangeShapeType="1"/>
          </p:cNvSpPr>
          <p:nvPr/>
        </p:nvSpPr>
        <p:spPr bwMode="auto">
          <a:xfrm flipH="1" flipV="1">
            <a:off x="2771775" y="4149725"/>
            <a:ext cx="576263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8397" name="Line 28"/>
          <p:cNvSpPr>
            <a:spLocks noChangeShapeType="1"/>
          </p:cNvSpPr>
          <p:nvPr/>
        </p:nvSpPr>
        <p:spPr bwMode="auto">
          <a:xfrm flipV="1">
            <a:off x="2843213" y="4005263"/>
            <a:ext cx="576262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73757" name="Rectangle 29"/>
          <p:cNvSpPr>
            <a:spLocks noChangeArrowheads="1"/>
          </p:cNvSpPr>
          <p:nvPr/>
        </p:nvSpPr>
        <p:spPr bwMode="auto">
          <a:xfrm>
            <a:off x="3605213" y="1168400"/>
            <a:ext cx="1457325" cy="8921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kumimoji="0" lang="zh-TW" altLang="en-US" dirty="0"/>
              <a:t>房地產與</a:t>
            </a:r>
          </a:p>
          <a:p>
            <a:pPr algn="ctr">
              <a:defRPr/>
            </a:pPr>
            <a:r>
              <a:rPr kumimoji="0" lang="zh-TW" altLang="en-US" dirty="0"/>
              <a:t>股票市場</a:t>
            </a:r>
          </a:p>
        </p:txBody>
      </p:sp>
      <p:sp>
        <p:nvSpPr>
          <p:cNvPr id="58399" name="Line 30"/>
          <p:cNvSpPr>
            <a:spLocks noChangeShapeType="1"/>
          </p:cNvSpPr>
          <p:nvPr/>
        </p:nvSpPr>
        <p:spPr bwMode="auto">
          <a:xfrm flipH="1" flipV="1">
            <a:off x="5219700" y="1412875"/>
            <a:ext cx="1439863" cy="1295400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8400" name="Line 31"/>
          <p:cNvSpPr>
            <a:spLocks noChangeShapeType="1"/>
          </p:cNvSpPr>
          <p:nvPr/>
        </p:nvSpPr>
        <p:spPr bwMode="auto">
          <a:xfrm flipH="1">
            <a:off x="1979613" y="1412875"/>
            <a:ext cx="1152525" cy="1296988"/>
          </a:xfrm>
          <a:prstGeom prst="line">
            <a:avLst/>
          </a:prstGeom>
          <a:noFill/>
          <a:ln w="19050">
            <a:solidFill>
              <a:srgbClr val="FF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8401" name="Line 32"/>
          <p:cNvSpPr>
            <a:spLocks noChangeShapeType="1"/>
          </p:cNvSpPr>
          <p:nvPr/>
        </p:nvSpPr>
        <p:spPr bwMode="auto">
          <a:xfrm flipV="1">
            <a:off x="1979613" y="1557338"/>
            <a:ext cx="1223962" cy="1370012"/>
          </a:xfrm>
          <a:prstGeom prst="line">
            <a:avLst/>
          </a:prstGeom>
          <a:noFill/>
          <a:ln w="19050">
            <a:solidFill>
              <a:srgbClr val="2A5433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8402" name="Line 33"/>
          <p:cNvSpPr>
            <a:spLocks noChangeShapeType="1"/>
          </p:cNvSpPr>
          <p:nvPr/>
        </p:nvSpPr>
        <p:spPr bwMode="auto">
          <a:xfrm>
            <a:off x="5292725" y="1628775"/>
            <a:ext cx="1295400" cy="1150938"/>
          </a:xfrm>
          <a:prstGeom prst="line">
            <a:avLst/>
          </a:prstGeom>
          <a:noFill/>
          <a:ln w="19050">
            <a:solidFill>
              <a:srgbClr val="2A5433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8403" name="Line 34"/>
          <p:cNvSpPr>
            <a:spLocks noChangeShapeType="1"/>
          </p:cNvSpPr>
          <p:nvPr/>
        </p:nvSpPr>
        <p:spPr bwMode="auto">
          <a:xfrm>
            <a:off x="5219700" y="2852738"/>
            <a:ext cx="792163" cy="360362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8404" name="Line 35"/>
          <p:cNvSpPr>
            <a:spLocks noChangeShapeType="1"/>
          </p:cNvSpPr>
          <p:nvPr/>
        </p:nvSpPr>
        <p:spPr bwMode="auto">
          <a:xfrm flipV="1">
            <a:off x="2700338" y="2781300"/>
            <a:ext cx="647700" cy="50482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8405" name="Line 36"/>
          <p:cNvSpPr>
            <a:spLocks noChangeShapeType="1"/>
          </p:cNvSpPr>
          <p:nvPr/>
        </p:nvSpPr>
        <p:spPr bwMode="auto">
          <a:xfrm flipH="1" flipV="1">
            <a:off x="5219700" y="1844675"/>
            <a:ext cx="1223963" cy="1079500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8406" name="Line 37"/>
          <p:cNvSpPr>
            <a:spLocks noChangeShapeType="1"/>
          </p:cNvSpPr>
          <p:nvPr/>
        </p:nvSpPr>
        <p:spPr bwMode="auto">
          <a:xfrm>
            <a:off x="5219700" y="1989138"/>
            <a:ext cx="1152525" cy="1008062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8407" name="Line 38"/>
          <p:cNvSpPr>
            <a:spLocks noChangeShapeType="1"/>
          </p:cNvSpPr>
          <p:nvPr/>
        </p:nvSpPr>
        <p:spPr bwMode="auto">
          <a:xfrm flipH="1">
            <a:off x="2195513" y="1844675"/>
            <a:ext cx="1081087" cy="1223963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8408" name="Line 39"/>
          <p:cNvSpPr>
            <a:spLocks noChangeShapeType="1"/>
          </p:cNvSpPr>
          <p:nvPr/>
        </p:nvSpPr>
        <p:spPr bwMode="auto">
          <a:xfrm flipV="1">
            <a:off x="2411413" y="1989138"/>
            <a:ext cx="936625" cy="100647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>
          <a:xfrm>
            <a:off x="1020763" y="0"/>
            <a:ext cx="7654925" cy="1557338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altLang="zh-TW" sz="4400" b="1" dirty="0" smtClean="0">
                <a:solidFill>
                  <a:srgbClr val="FF0000"/>
                </a:solidFill>
                <a:latin typeface="新細明體" pitchFamily="18" charset="-120"/>
              </a:rPr>
              <a:t>6.  Hayek</a:t>
            </a:r>
            <a:r>
              <a:rPr lang="en-US" altLang="zh-TW" sz="4400" b="1" dirty="0" smtClean="0">
                <a:solidFill>
                  <a:srgbClr val="FF0000"/>
                </a:solidFill>
              </a:rPr>
              <a:t>’</a:t>
            </a:r>
            <a:r>
              <a:rPr lang="en-US" altLang="zh-TW" sz="4400" b="1" dirty="0" smtClean="0">
                <a:solidFill>
                  <a:srgbClr val="FF0000"/>
                </a:solidFill>
                <a:latin typeface="新細明體" pitchFamily="18" charset="-120"/>
              </a:rPr>
              <a:t>s Triangle</a:t>
            </a:r>
          </a:p>
        </p:txBody>
      </p:sp>
      <p:graphicFrame>
        <p:nvGraphicFramePr>
          <p:cNvPr id="194563" name="Group 3"/>
          <p:cNvGraphicFramePr>
            <a:graphicFrameLocks noGrp="1"/>
          </p:cNvGraphicFramePr>
          <p:nvPr>
            <p:ph type="tbl" idx="1"/>
          </p:nvPr>
        </p:nvGraphicFramePr>
        <p:xfrm>
          <a:off x="2371725" y="2284413"/>
          <a:ext cx="5976938" cy="304800"/>
        </p:xfrm>
        <a:graphic>
          <a:graphicData uri="http://schemas.openxmlformats.org/drawingml/2006/table">
            <a:tbl>
              <a:tblPr/>
              <a:tblGrid>
                <a:gridCol w="1195387"/>
                <a:gridCol w="1195388"/>
                <a:gridCol w="1195387"/>
                <a:gridCol w="1195388"/>
                <a:gridCol w="1195387"/>
              </a:tblGrid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1" lang="zh-TW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1" lang="zh-TW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1" lang="zh-TW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1" lang="zh-TW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1" lang="zh-TW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新細明體" pitchFamily="18" charset="-12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</a:tr>
            </a:tbl>
          </a:graphicData>
        </a:graphic>
      </p:graphicFrame>
      <p:sp>
        <p:nvSpPr>
          <p:cNvPr id="31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55DFE8E-A5DF-4A7A-8B92-FAF7676D8A6F}" type="slidenum">
              <a:rPr lang="en-US" altLang="zh-TW"/>
              <a:pPr>
                <a:defRPr/>
              </a:pPr>
              <a:t>48</a:t>
            </a:fld>
            <a:endParaRPr lang="en-US" altLang="zh-TW" dirty="0"/>
          </a:p>
        </p:txBody>
      </p:sp>
      <p:sp>
        <p:nvSpPr>
          <p:cNvPr id="59410" name="Rectangle 17"/>
          <p:cNvSpPr>
            <a:spLocks noChangeArrowheads="1"/>
          </p:cNvSpPr>
          <p:nvPr/>
        </p:nvSpPr>
        <p:spPr bwMode="auto">
          <a:xfrm>
            <a:off x="2371725" y="2932113"/>
            <a:ext cx="1225550" cy="431800"/>
          </a:xfrm>
          <a:prstGeom prst="rect">
            <a:avLst/>
          </a:prstGeom>
          <a:solidFill>
            <a:srgbClr val="3FF37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0" lang="en-US" altLang="zh-TW" sz="2400"/>
              <a:t>8</a:t>
            </a:r>
          </a:p>
        </p:txBody>
      </p:sp>
      <p:sp>
        <p:nvSpPr>
          <p:cNvPr id="59411" name="Rectangle 18"/>
          <p:cNvSpPr>
            <a:spLocks noChangeArrowheads="1"/>
          </p:cNvSpPr>
          <p:nvPr/>
        </p:nvSpPr>
        <p:spPr bwMode="auto">
          <a:xfrm>
            <a:off x="2371725" y="3508375"/>
            <a:ext cx="2376488" cy="5048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0" lang="en-US" altLang="zh-TW" sz="2400"/>
              <a:t>16</a:t>
            </a:r>
          </a:p>
        </p:txBody>
      </p:sp>
      <p:sp>
        <p:nvSpPr>
          <p:cNvPr id="59412" name="Rectangle 19"/>
          <p:cNvSpPr>
            <a:spLocks noChangeArrowheads="1"/>
          </p:cNvSpPr>
          <p:nvPr/>
        </p:nvSpPr>
        <p:spPr bwMode="auto">
          <a:xfrm>
            <a:off x="2371725" y="4157663"/>
            <a:ext cx="3529013" cy="504825"/>
          </a:xfrm>
          <a:prstGeom prst="rect">
            <a:avLst/>
          </a:prstGeom>
          <a:solidFill>
            <a:srgbClr val="FF99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0" lang="en-US" altLang="zh-TW" sz="2400"/>
              <a:t>24</a:t>
            </a:r>
          </a:p>
        </p:txBody>
      </p:sp>
      <p:sp>
        <p:nvSpPr>
          <p:cNvPr id="59413" name="Rectangle 20"/>
          <p:cNvSpPr>
            <a:spLocks noChangeArrowheads="1"/>
          </p:cNvSpPr>
          <p:nvPr/>
        </p:nvSpPr>
        <p:spPr bwMode="auto">
          <a:xfrm>
            <a:off x="2371725" y="4805363"/>
            <a:ext cx="4897438" cy="504825"/>
          </a:xfrm>
          <a:prstGeom prst="rect">
            <a:avLst/>
          </a:prstGeom>
          <a:solidFill>
            <a:schemeClr val="hlink"/>
          </a:solidFill>
          <a:ln w="9525">
            <a:solidFill>
              <a:srgbClr val="2A5433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0" lang="en-US" altLang="zh-TW" sz="2400"/>
              <a:t>32</a:t>
            </a:r>
          </a:p>
        </p:txBody>
      </p:sp>
      <p:sp>
        <p:nvSpPr>
          <p:cNvPr id="59414" name="Rectangle 21"/>
          <p:cNvSpPr>
            <a:spLocks noChangeArrowheads="1"/>
          </p:cNvSpPr>
          <p:nvPr/>
        </p:nvSpPr>
        <p:spPr bwMode="auto">
          <a:xfrm>
            <a:off x="2371725" y="5453063"/>
            <a:ext cx="6265863" cy="504825"/>
          </a:xfrm>
          <a:prstGeom prst="rect">
            <a:avLst/>
          </a:prstGeom>
          <a:solidFill>
            <a:srgbClr val="2A5433"/>
          </a:solidFill>
          <a:ln w="9525">
            <a:solidFill>
              <a:srgbClr val="2A5433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0" lang="en-US" altLang="zh-TW" sz="2400"/>
              <a:t>40</a:t>
            </a:r>
          </a:p>
        </p:txBody>
      </p:sp>
      <p:sp>
        <p:nvSpPr>
          <p:cNvPr id="59415" name="Rectangle 22"/>
          <p:cNvSpPr>
            <a:spLocks noChangeArrowheads="1"/>
          </p:cNvSpPr>
          <p:nvPr/>
        </p:nvSpPr>
        <p:spPr bwMode="auto">
          <a:xfrm>
            <a:off x="2228850" y="1636713"/>
            <a:ext cx="626427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zh-TW"/>
              <a:t>Original Mean of Production</a:t>
            </a:r>
          </a:p>
        </p:txBody>
      </p:sp>
      <p:sp>
        <p:nvSpPr>
          <p:cNvPr id="59416" name="Rectangle 23"/>
          <p:cNvSpPr>
            <a:spLocks noChangeArrowheads="1"/>
          </p:cNvSpPr>
          <p:nvPr/>
        </p:nvSpPr>
        <p:spPr bwMode="auto">
          <a:xfrm>
            <a:off x="2371725" y="6029325"/>
            <a:ext cx="626427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zh-TW"/>
              <a:t>Output of Consumers Goods </a:t>
            </a:r>
          </a:p>
        </p:txBody>
      </p:sp>
      <p:sp>
        <p:nvSpPr>
          <p:cNvPr id="59417" name="AutoShape 24"/>
          <p:cNvSpPr>
            <a:spLocks noChangeArrowheads="1"/>
          </p:cNvSpPr>
          <p:nvPr/>
        </p:nvSpPr>
        <p:spPr bwMode="auto">
          <a:xfrm>
            <a:off x="2732088" y="2571750"/>
            <a:ext cx="215900" cy="288925"/>
          </a:xfrm>
          <a:prstGeom prst="downArrow">
            <a:avLst>
              <a:gd name="adj1" fmla="val 50000"/>
              <a:gd name="adj2" fmla="val 33456"/>
            </a:avLst>
          </a:prstGeom>
          <a:solidFill>
            <a:srgbClr val="FFFF66"/>
          </a:solidFill>
          <a:ln w="38100">
            <a:solidFill>
              <a:srgbClr val="2A5433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59418" name="AutoShape 25"/>
          <p:cNvSpPr>
            <a:spLocks noChangeArrowheads="1"/>
          </p:cNvSpPr>
          <p:nvPr/>
        </p:nvSpPr>
        <p:spPr bwMode="auto">
          <a:xfrm>
            <a:off x="4029075" y="2571750"/>
            <a:ext cx="215900" cy="936625"/>
          </a:xfrm>
          <a:prstGeom prst="downArrow">
            <a:avLst>
              <a:gd name="adj1" fmla="val 50000"/>
              <a:gd name="adj2" fmla="val 108456"/>
            </a:avLst>
          </a:prstGeom>
          <a:solidFill>
            <a:srgbClr val="FFFF66"/>
          </a:solidFill>
          <a:ln w="38100">
            <a:solidFill>
              <a:srgbClr val="2A5433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59419" name="AutoShape 26"/>
          <p:cNvSpPr>
            <a:spLocks noChangeArrowheads="1"/>
          </p:cNvSpPr>
          <p:nvPr/>
        </p:nvSpPr>
        <p:spPr bwMode="auto">
          <a:xfrm>
            <a:off x="6548438" y="2571750"/>
            <a:ext cx="288925" cy="2160588"/>
          </a:xfrm>
          <a:prstGeom prst="downArrow">
            <a:avLst>
              <a:gd name="adj1" fmla="val 50000"/>
              <a:gd name="adj2" fmla="val 186951"/>
            </a:avLst>
          </a:prstGeom>
          <a:solidFill>
            <a:srgbClr val="FFFF66"/>
          </a:solidFill>
          <a:ln w="38100">
            <a:solidFill>
              <a:srgbClr val="2A5433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59420" name="AutoShape 27"/>
          <p:cNvSpPr>
            <a:spLocks noChangeArrowheads="1"/>
          </p:cNvSpPr>
          <p:nvPr/>
        </p:nvSpPr>
        <p:spPr bwMode="auto">
          <a:xfrm>
            <a:off x="7772400" y="2571750"/>
            <a:ext cx="288925" cy="2808288"/>
          </a:xfrm>
          <a:prstGeom prst="downArrow">
            <a:avLst>
              <a:gd name="adj1" fmla="val 50000"/>
              <a:gd name="adj2" fmla="val 242995"/>
            </a:avLst>
          </a:prstGeom>
          <a:solidFill>
            <a:srgbClr val="FFFF66"/>
          </a:solidFill>
          <a:ln w="38100">
            <a:solidFill>
              <a:srgbClr val="2A5433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59421" name="AutoShape 28"/>
          <p:cNvSpPr>
            <a:spLocks noChangeArrowheads="1"/>
          </p:cNvSpPr>
          <p:nvPr/>
        </p:nvSpPr>
        <p:spPr bwMode="auto">
          <a:xfrm>
            <a:off x="5324475" y="2571750"/>
            <a:ext cx="288925" cy="1584325"/>
          </a:xfrm>
          <a:prstGeom prst="downArrow">
            <a:avLst>
              <a:gd name="adj1" fmla="val 50000"/>
              <a:gd name="adj2" fmla="val 137088"/>
            </a:avLst>
          </a:prstGeom>
          <a:solidFill>
            <a:srgbClr val="FFFF66"/>
          </a:solidFill>
          <a:ln w="38100">
            <a:solidFill>
              <a:srgbClr val="2A5433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59422" name="Rectangle 29"/>
          <p:cNvSpPr>
            <a:spLocks noChangeArrowheads="1"/>
          </p:cNvSpPr>
          <p:nvPr/>
        </p:nvSpPr>
        <p:spPr bwMode="auto">
          <a:xfrm rot="-5400000">
            <a:off x="355600" y="3652838"/>
            <a:ext cx="2592387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lnSpc>
                <a:spcPct val="7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zh-TW"/>
              <a:t>Intermediate</a:t>
            </a:r>
          </a:p>
          <a:p>
            <a:pPr marL="342900" indent="-342900" algn="ctr" eaLnBrk="0" hangingPunct="0">
              <a:lnSpc>
                <a:spcPct val="7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altLang="zh-TW"/>
              <a:t> products</a:t>
            </a:r>
          </a:p>
        </p:txBody>
      </p:sp>
      <p:sp>
        <p:nvSpPr>
          <p:cNvPr id="59423" name="Line 30"/>
          <p:cNvSpPr>
            <a:spLocks noChangeShapeType="1"/>
          </p:cNvSpPr>
          <p:nvPr/>
        </p:nvSpPr>
        <p:spPr bwMode="auto">
          <a:xfrm>
            <a:off x="2228850" y="2932113"/>
            <a:ext cx="0" cy="237648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8388" y="0"/>
            <a:ext cx="8075612" cy="10826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6.1  Garrison</a:t>
            </a:r>
            <a:r>
              <a:rPr lang="en-US" altLang="zh-TW" sz="4000" b="1" dirty="0" smtClean="0">
                <a:solidFill>
                  <a:srgbClr val="660066"/>
                </a:solidFill>
                <a:latin typeface="Palatino Linotype"/>
              </a:rPr>
              <a:t>’</a:t>
            </a: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s S</a:t>
            </a:r>
            <a:r>
              <a:rPr lang="en-US" altLang="zh-TW" sz="1800" b="1" dirty="0" smtClean="0">
                <a:solidFill>
                  <a:srgbClr val="660066"/>
                </a:solidFill>
                <a:latin typeface="新細明體" pitchFamily="18" charset="-120"/>
              </a:rPr>
              <a:t>tructure</a:t>
            </a:r>
            <a:r>
              <a:rPr lang="en-US" altLang="zh-TW" sz="1400" b="1" dirty="0" smtClean="0">
                <a:solidFill>
                  <a:srgbClr val="660066"/>
                </a:solidFill>
                <a:latin typeface="新細明體" pitchFamily="18" charset="-120"/>
              </a:rPr>
              <a:t> </a:t>
            </a: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O</a:t>
            </a:r>
            <a:r>
              <a:rPr lang="en-US" altLang="zh-TW" sz="1800" b="1" dirty="0" smtClean="0">
                <a:solidFill>
                  <a:srgbClr val="660066"/>
                </a:solidFill>
                <a:latin typeface="新細明體" pitchFamily="18" charset="-120"/>
              </a:rPr>
              <a:t>f</a:t>
            </a: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 P</a:t>
            </a:r>
            <a:r>
              <a:rPr lang="en-US" altLang="zh-TW" sz="1800" b="1" dirty="0" smtClean="0">
                <a:solidFill>
                  <a:srgbClr val="660066"/>
                </a:solidFill>
                <a:latin typeface="新細明體" pitchFamily="18" charset="-120"/>
              </a:rPr>
              <a:t>roduction</a:t>
            </a:r>
          </a:p>
        </p:txBody>
      </p:sp>
      <p:sp>
        <p:nvSpPr>
          <p:cNvPr id="63" name="Rectangle 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CED7BE-299A-42AA-B7D6-2995DAC1A88C}" type="slidenum">
              <a:rPr lang="en-US" altLang="zh-TW"/>
              <a:pPr>
                <a:defRPr/>
              </a:pPr>
              <a:t>49</a:t>
            </a:fld>
            <a:endParaRPr lang="en-US" altLang="zh-TW" dirty="0"/>
          </a:p>
        </p:txBody>
      </p:sp>
      <p:sp>
        <p:nvSpPr>
          <p:cNvPr id="60420" name="Line 3"/>
          <p:cNvSpPr>
            <a:spLocks noChangeShapeType="1"/>
          </p:cNvSpPr>
          <p:nvPr/>
        </p:nvSpPr>
        <p:spPr bwMode="auto">
          <a:xfrm>
            <a:off x="1476375" y="4149725"/>
            <a:ext cx="32385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60421" name="Line 4"/>
          <p:cNvSpPr>
            <a:spLocks noChangeShapeType="1"/>
          </p:cNvSpPr>
          <p:nvPr/>
        </p:nvSpPr>
        <p:spPr bwMode="auto">
          <a:xfrm flipV="1">
            <a:off x="4716463" y="1989138"/>
            <a:ext cx="0" cy="21605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60422" name="Line 5"/>
          <p:cNvSpPr>
            <a:spLocks noChangeShapeType="1"/>
          </p:cNvSpPr>
          <p:nvPr/>
        </p:nvSpPr>
        <p:spPr bwMode="auto">
          <a:xfrm flipH="1">
            <a:off x="1908175" y="2492375"/>
            <a:ext cx="2808288" cy="165735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60423" name="Text Box 6"/>
          <p:cNvSpPr txBox="1">
            <a:spLocks noChangeArrowheads="1"/>
          </p:cNvSpPr>
          <p:nvPr/>
        </p:nvSpPr>
        <p:spPr bwMode="auto">
          <a:xfrm>
            <a:off x="303213" y="3797300"/>
            <a:ext cx="1403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en-US" altLang="zh-TW" sz="1800"/>
              <a:t>Stage of </a:t>
            </a:r>
          </a:p>
          <a:p>
            <a:r>
              <a:rPr kumimoji="0" lang="en-US" altLang="zh-TW" sz="1800"/>
              <a:t>production </a:t>
            </a:r>
          </a:p>
        </p:txBody>
      </p:sp>
      <p:sp>
        <p:nvSpPr>
          <p:cNvPr id="60424" name="Text Box 7"/>
          <p:cNvSpPr txBox="1">
            <a:spLocks noChangeArrowheads="1"/>
          </p:cNvSpPr>
          <p:nvPr/>
        </p:nvSpPr>
        <p:spPr bwMode="auto">
          <a:xfrm>
            <a:off x="3995738" y="4294188"/>
            <a:ext cx="1187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altLang="zh-TW" sz="1800"/>
              <a:t>0th stage </a:t>
            </a:r>
          </a:p>
        </p:txBody>
      </p:sp>
      <p:sp>
        <p:nvSpPr>
          <p:cNvPr id="60425" name="Text Box 8"/>
          <p:cNvSpPr txBox="1">
            <a:spLocks noChangeArrowheads="1"/>
          </p:cNvSpPr>
          <p:nvPr/>
        </p:nvSpPr>
        <p:spPr bwMode="auto">
          <a:xfrm>
            <a:off x="1809750" y="4183063"/>
            <a:ext cx="1522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altLang="zh-TW" sz="2400"/>
              <a:t>nth stage </a:t>
            </a:r>
          </a:p>
        </p:txBody>
      </p:sp>
      <p:sp>
        <p:nvSpPr>
          <p:cNvPr id="60426" name="Text Box 9"/>
          <p:cNvSpPr txBox="1">
            <a:spLocks noChangeArrowheads="1"/>
          </p:cNvSpPr>
          <p:nvPr/>
        </p:nvSpPr>
        <p:spPr bwMode="auto">
          <a:xfrm>
            <a:off x="3563938" y="1341438"/>
            <a:ext cx="18732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zh-TW" sz="1800"/>
              <a:t>Output of </a:t>
            </a:r>
          </a:p>
          <a:p>
            <a:pPr algn="ctr"/>
            <a:r>
              <a:rPr kumimoji="0" lang="en-US" altLang="zh-TW" sz="1800"/>
              <a:t>consumer good </a:t>
            </a:r>
          </a:p>
        </p:txBody>
      </p:sp>
      <p:sp>
        <p:nvSpPr>
          <p:cNvPr id="60427" name="Text Box 10"/>
          <p:cNvSpPr txBox="1">
            <a:spLocks noChangeArrowheads="1"/>
          </p:cNvSpPr>
          <p:nvPr/>
        </p:nvSpPr>
        <p:spPr bwMode="auto">
          <a:xfrm>
            <a:off x="2990850" y="3522663"/>
            <a:ext cx="1501775" cy="37623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altLang="zh-TW" sz="1800" b="1">
                <a:solidFill>
                  <a:srgbClr val="660066"/>
                </a:solidFill>
              </a:rPr>
              <a:t>Slop </a:t>
            </a:r>
            <a:r>
              <a:rPr kumimoji="0" lang="zh-TW" altLang="en-US" sz="1800" b="1">
                <a:solidFill>
                  <a:srgbClr val="660066"/>
                </a:solidFill>
              </a:rPr>
              <a:t>是利率 </a:t>
            </a:r>
          </a:p>
        </p:txBody>
      </p:sp>
      <p:sp>
        <p:nvSpPr>
          <p:cNvPr id="60428" name="Line 11"/>
          <p:cNvSpPr>
            <a:spLocks noChangeShapeType="1"/>
          </p:cNvSpPr>
          <p:nvPr/>
        </p:nvSpPr>
        <p:spPr bwMode="auto">
          <a:xfrm>
            <a:off x="5651500" y="4149725"/>
            <a:ext cx="2736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60429" name="Line 12"/>
          <p:cNvSpPr>
            <a:spLocks noChangeShapeType="1"/>
          </p:cNvSpPr>
          <p:nvPr/>
        </p:nvSpPr>
        <p:spPr bwMode="auto">
          <a:xfrm flipV="1">
            <a:off x="5651500" y="1844675"/>
            <a:ext cx="0" cy="2305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60430" name="Arc 13"/>
          <p:cNvSpPr>
            <a:spLocks/>
          </p:cNvSpPr>
          <p:nvPr/>
        </p:nvSpPr>
        <p:spPr bwMode="auto">
          <a:xfrm>
            <a:off x="5651500" y="2060575"/>
            <a:ext cx="2233613" cy="2232025"/>
          </a:xfrm>
          <a:custGeom>
            <a:avLst/>
            <a:gdLst>
              <a:gd name="T0" fmla="*/ 0 w 21568"/>
              <a:gd name="T1" fmla="*/ 0 h 21600"/>
              <a:gd name="T2" fmla="*/ 2233613 w 21568"/>
              <a:gd name="T3" fmla="*/ 2109884 h 21600"/>
              <a:gd name="T4" fmla="*/ 0 w 21568"/>
              <a:gd name="T5" fmla="*/ 2232025 h 21600"/>
              <a:gd name="T6" fmla="*/ 0 60000 65536"/>
              <a:gd name="T7" fmla="*/ 0 60000 65536"/>
              <a:gd name="T8" fmla="*/ 0 60000 65536"/>
              <a:gd name="T9" fmla="*/ 0 w 21568"/>
              <a:gd name="T10" fmla="*/ 0 h 21600"/>
              <a:gd name="T11" fmla="*/ 21568 w 21568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568" h="21600" fill="none" extrusionOk="0">
                <a:moveTo>
                  <a:pt x="-1" y="0"/>
                </a:moveTo>
                <a:cubicBezTo>
                  <a:pt x="11470" y="0"/>
                  <a:pt x="20939" y="8965"/>
                  <a:pt x="21567" y="20418"/>
                </a:cubicBezTo>
              </a:path>
              <a:path w="21568" h="21600" stroke="0" extrusionOk="0">
                <a:moveTo>
                  <a:pt x="-1" y="0"/>
                </a:moveTo>
                <a:cubicBezTo>
                  <a:pt x="11470" y="0"/>
                  <a:pt x="20939" y="8965"/>
                  <a:pt x="21567" y="20418"/>
                </a:cubicBezTo>
                <a:lnTo>
                  <a:pt x="0" y="21600"/>
                </a:lnTo>
                <a:close/>
              </a:path>
            </a:pathLst>
          </a:custGeom>
          <a:noFill/>
          <a:ln w="76200">
            <a:solidFill>
              <a:srgbClr val="2A5433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0431" name="Line 14"/>
          <p:cNvSpPr>
            <a:spLocks noChangeShapeType="1"/>
          </p:cNvSpPr>
          <p:nvPr/>
        </p:nvSpPr>
        <p:spPr bwMode="auto">
          <a:xfrm>
            <a:off x="4787900" y="2492375"/>
            <a:ext cx="216058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60432" name="Rectangle 15"/>
          <p:cNvSpPr>
            <a:spLocks noChangeArrowheads="1"/>
          </p:cNvSpPr>
          <p:nvPr/>
        </p:nvSpPr>
        <p:spPr bwMode="auto">
          <a:xfrm>
            <a:off x="5508625" y="1412875"/>
            <a:ext cx="34925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en-US" altLang="zh-TW" sz="1800"/>
              <a:t>C</a:t>
            </a:r>
          </a:p>
        </p:txBody>
      </p:sp>
      <p:sp>
        <p:nvSpPr>
          <p:cNvPr id="60433" name="Rectangle 16"/>
          <p:cNvSpPr>
            <a:spLocks noChangeArrowheads="1"/>
          </p:cNvSpPr>
          <p:nvPr/>
        </p:nvSpPr>
        <p:spPr bwMode="auto">
          <a:xfrm>
            <a:off x="8459788" y="3933825"/>
            <a:ext cx="34925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en-US" altLang="zh-TW" sz="1800"/>
              <a:t>I</a:t>
            </a:r>
          </a:p>
        </p:txBody>
      </p:sp>
      <p:sp>
        <p:nvSpPr>
          <p:cNvPr id="60434" name="Text Box 17"/>
          <p:cNvSpPr txBox="1">
            <a:spLocks noChangeArrowheads="1"/>
          </p:cNvSpPr>
          <p:nvPr/>
        </p:nvSpPr>
        <p:spPr bwMode="auto">
          <a:xfrm>
            <a:off x="6667500" y="1774825"/>
            <a:ext cx="14652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zh-TW"/>
              <a:t>PPF</a:t>
            </a:r>
          </a:p>
        </p:txBody>
      </p:sp>
      <p:sp>
        <p:nvSpPr>
          <p:cNvPr id="60435" name="Line 18"/>
          <p:cNvSpPr>
            <a:spLocks noChangeShapeType="1"/>
          </p:cNvSpPr>
          <p:nvPr/>
        </p:nvSpPr>
        <p:spPr bwMode="auto">
          <a:xfrm>
            <a:off x="5651500" y="4508500"/>
            <a:ext cx="2736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60436" name="Line 19"/>
          <p:cNvSpPr>
            <a:spLocks noChangeShapeType="1"/>
          </p:cNvSpPr>
          <p:nvPr/>
        </p:nvSpPr>
        <p:spPr bwMode="auto">
          <a:xfrm>
            <a:off x="5651500" y="4508500"/>
            <a:ext cx="0" cy="172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60437" name="Line 20"/>
          <p:cNvSpPr>
            <a:spLocks noChangeShapeType="1"/>
          </p:cNvSpPr>
          <p:nvPr/>
        </p:nvSpPr>
        <p:spPr bwMode="auto">
          <a:xfrm flipV="1">
            <a:off x="6948488" y="2492375"/>
            <a:ext cx="0" cy="295275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60438" name="Rectangle 21"/>
          <p:cNvSpPr>
            <a:spLocks noChangeArrowheads="1"/>
          </p:cNvSpPr>
          <p:nvPr/>
        </p:nvSpPr>
        <p:spPr bwMode="auto">
          <a:xfrm>
            <a:off x="5500688" y="6273800"/>
            <a:ext cx="34925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en-US" altLang="zh-TW" sz="1800"/>
              <a:t>r</a:t>
            </a:r>
          </a:p>
        </p:txBody>
      </p:sp>
      <p:sp>
        <p:nvSpPr>
          <p:cNvPr id="60439" name="Line 22"/>
          <p:cNvSpPr>
            <a:spLocks noChangeShapeType="1"/>
          </p:cNvSpPr>
          <p:nvPr/>
        </p:nvSpPr>
        <p:spPr bwMode="auto">
          <a:xfrm>
            <a:off x="5867400" y="4797425"/>
            <a:ext cx="2233613" cy="1368425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60440" name="Line 23"/>
          <p:cNvSpPr>
            <a:spLocks noChangeShapeType="1"/>
          </p:cNvSpPr>
          <p:nvPr/>
        </p:nvSpPr>
        <p:spPr bwMode="auto">
          <a:xfrm flipH="1">
            <a:off x="6227763" y="4724400"/>
            <a:ext cx="1873250" cy="1152525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60441" name="Rectangle 24"/>
          <p:cNvSpPr>
            <a:spLocks noChangeArrowheads="1"/>
          </p:cNvSpPr>
          <p:nvPr/>
        </p:nvSpPr>
        <p:spPr bwMode="auto">
          <a:xfrm>
            <a:off x="8388350" y="4365625"/>
            <a:ext cx="5762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en-US" altLang="zh-TW" sz="1800"/>
              <a:t>I, S</a:t>
            </a:r>
          </a:p>
        </p:txBody>
      </p:sp>
      <p:sp>
        <p:nvSpPr>
          <p:cNvPr id="60442" name="Rectangle 25"/>
          <p:cNvSpPr>
            <a:spLocks noChangeArrowheads="1"/>
          </p:cNvSpPr>
          <p:nvPr/>
        </p:nvSpPr>
        <p:spPr bwMode="auto">
          <a:xfrm>
            <a:off x="7596188" y="5013325"/>
            <a:ext cx="5762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en-US" altLang="zh-TW" sz="1800"/>
              <a:t>I(r)</a:t>
            </a:r>
          </a:p>
        </p:txBody>
      </p:sp>
      <p:sp>
        <p:nvSpPr>
          <p:cNvPr id="60443" name="Rectangle 26"/>
          <p:cNvSpPr>
            <a:spLocks noChangeArrowheads="1"/>
          </p:cNvSpPr>
          <p:nvPr/>
        </p:nvSpPr>
        <p:spPr bwMode="auto">
          <a:xfrm>
            <a:off x="7667625" y="5624513"/>
            <a:ext cx="11128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en-US" altLang="zh-TW" sz="1800"/>
              <a:t>S(r)</a:t>
            </a:r>
          </a:p>
        </p:txBody>
      </p:sp>
      <p:sp>
        <p:nvSpPr>
          <p:cNvPr id="60444" name="Line 27"/>
          <p:cNvSpPr>
            <a:spLocks noChangeShapeType="1"/>
          </p:cNvSpPr>
          <p:nvPr/>
        </p:nvSpPr>
        <p:spPr bwMode="auto">
          <a:xfrm>
            <a:off x="5651500" y="5445125"/>
            <a:ext cx="12509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60445" name="Rectangle 28"/>
          <p:cNvSpPr>
            <a:spLocks noChangeArrowheads="1"/>
          </p:cNvSpPr>
          <p:nvPr/>
        </p:nvSpPr>
        <p:spPr bwMode="auto">
          <a:xfrm>
            <a:off x="5221288" y="5283200"/>
            <a:ext cx="5826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en-US" altLang="zh-TW" sz="2400"/>
              <a:t>r*</a:t>
            </a:r>
          </a:p>
        </p:txBody>
      </p:sp>
      <p:sp>
        <p:nvSpPr>
          <p:cNvPr id="60446" name="Rectangle 29"/>
          <p:cNvSpPr>
            <a:spLocks noChangeArrowheads="1"/>
          </p:cNvSpPr>
          <p:nvPr/>
        </p:nvSpPr>
        <p:spPr bwMode="auto">
          <a:xfrm>
            <a:off x="6948488" y="4149725"/>
            <a:ext cx="34925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en-US" altLang="zh-TW" sz="1800"/>
              <a:t>I*</a:t>
            </a:r>
          </a:p>
        </p:txBody>
      </p:sp>
      <p:sp>
        <p:nvSpPr>
          <p:cNvPr id="60447" name="Rectangle 30"/>
          <p:cNvSpPr>
            <a:spLocks noChangeArrowheads="1"/>
          </p:cNvSpPr>
          <p:nvPr/>
        </p:nvSpPr>
        <p:spPr bwMode="auto">
          <a:xfrm>
            <a:off x="5192713" y="2124075"/>
            <a:ext cx="6651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en-US" altLang="zh-TW" sz="2400"/>
              <a:t>C*</a:t>
            </a:r>
          </a:p>
        </p:txBody>
      </p:sp>
      <p:sp>
        <p:nvSpPr>
          <p:cNvPr id="60448" name="Oval 31"/>
          <p:cNvSpPr>
            <a:spLocks noChangeArrowheads="1"/>
          </p:cNvSpPr>
          <p:nvPr/>
        </p:nvSpPr>
        <p:spPr bwMode="auto">
          <a:xfrm>
            <a:off x="1908175" y="4076700"/>
            <a:ext cx="142875" cy="1444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0449" name="Line 32"/>
          <p:cNvSpPr>
            <a:spLocks noChangeShapeType="1"/>
          </p:cNvSpPr>
          <p:nvPr/>
        </p:nvSpPr>
        <p:spPr bwMode="auto">
          <a:xfrm>
            <a:off x="1619250" y="6308725"/>
            <a:ext cx="24479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60450" name="Line 33"/>
          <p:cNvSpPr>
            <a:spLocks noChangeShapeType="1"/>
          </p:cNvSpPr>
          <p:nvPr/>
        </p:nvSpPr>
        <p:spPr bwMode="auto">
          <a:xfrm flipV="1">
            <a:off x="1619250" y="4941888"/>
            <a:ext cx="0" cy="13668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60451" name="Rectangle 34"/>
          <p:cNvSpPr>
            <a:spLocks noChangeArrowheads="1"/>
          </p:cNvSpPr>
          <p:nvPr/>
        </p:nvSpPr>
        <p:spPr bwMode="auto">
          <a:xfrm>
            <a:off x="4211638" y="6092825"/>
            <a:ext cx="34925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en-US" altLang="zh-TW" sz="1800"/>
              <a:t>N</a:t>
            </a:r>
          </a:p>
        </p:txBody>
      </p:sp>
      <p:sp>
        <p:nvSpPr>
          <p:cNvPr id="60452" name="Rectangle 35"/>
          <p:cNvSpPr>
            <a:spLocks noChangeArrowheads="1"/>
          </p:cNvSpPr>
          <p:nvPr/>
        </p:nvSpPr>
        <p:spPr bwMode="auto">
          <a:xfrm>
            <a:off x="1547813" y="4652963"/>
            <a:ext cx="34925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en-US" altLang="zh-TW" sz="1800"/>
              <a:t>w</a:t>
            </a:r>
          </a:p>
        </p:txBody>
      </p:sp>
      <p:sp>
        <p:nvSpPr>
          <p:cNvPr id="60453" name="Text Box 36"/>
          <p:cNvSpPr txBox="1">
            <a:spLocks noChangeArrowheads="1"/>
          </p:cNvSpPr>
          <p:nvPr/>
        </p:nvSpPr>
        <p:spPr bwMode="auto">
          <a:xfrm>
            <a:off x="6081713" y="6129338"/>
            <a:ext cx="23733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en-US" altLang="zh-TW"/>
              <a:t>Loan Market </a:t>
            </a:r>
          </a:p>
        </p:txBody>
      </p:sp>
      <p:sp>
        <p:nvSpPr>
          <p:cNvPr id="60454" name="Text Box 37"/>
          <p:cNvSpPr txBox="1">
            <a:spLocks noChangeArrowheads="1"/>
          </p:cNvSpPr>
          <p:nvPr/>
        </p:nvSpPr>
        <p:spPr bwMode="auto">
          <a:xfrm>
            <a:off x="396875" y="5803900"/>
            <a:ext cx="19685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en-US" altLang="zh-TW"/>
              <a:t>Labor</a:t>
            </a:r>
          </a:p>
          <a:p>
            <a:r>
              <a:rPr kumimoji="0" lang="en-US" altLang="zh-TW"/>
              <a:t>Market </a:t>
            </a:r>
          </a:p>
        </p:txBody>
      </p:sp>
      <p:sp>
        <p:nvSpPr>
          <p:cNvPr id="60455" name="Text Box 38"/>
          <p:cNvSpPr txBox="1">
            <a:spLocks noChangeArrowheads="1"/>
          </p:cNvSpPr>
          <p:nvPr/>
        </p:nvSpPr>
        <p:spPr bwMode="auto">
          <a:xfrm>
            <a:off x="2600325" y="2284413"/>
            <a:ext cx="1368425" cy="650875"/>
          </a:xfrm>
          <a:prstGeom prst="rect">
            <a:avLst/>
          </a:prstGeom>
          <a:noFill/>
          <a:ln w="9525">
            <a:solidFill>
              <a:srgbClr val="6600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zh-TW" sz="3600"/>
              <a:t>SOP </a:t>
            </a:r>
          </a:p>
        </p:txBody>
      </p:sp>
      <p:sp>
        <p:nvSpPr>
          <p:cNvPr id="60456" name="Rectangle 39"/>
          <p:cNvSpPr>
            <a:spLocks noChangeArrowheads="1"/>
          </p:cNvSpPr>
          <p:nvPr/>
        </p:nvSpPr>
        <p:spPr bwMode="auto">
          <a:xfrm>
            <a:off x="4716463" y="2133600"/>
            <a:ext cx="5032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en-US" altLang="zh-TW" sz="1800"/>
              <a:t>C*</a:t>
            </a:r>
          </a:p>
        </p:txBody>
      </p:sp>
      <p:sp>
        <p:nvSpPr>
          <p:cNvPr id="60457" name="Line 40"/>
          <p:cNvSpPr>
            <a:spLocks noChangeShapeType="1"/>
          </p:cNvSpPr>
          <p:nvPr/>
        </p:nvSpPr>
        <p:spPr bwMode="auto">
          <a:xfrm flipV="1">
            <a:off x="1908175" y="4868863"/>
            <a:ext cx="1584325" cy="129698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60458" name="Text Box 41"/>
          <p:cNvSpPr txBox="1">
            <a:spLocks noChangeArrowheads="1"/>
          </p:cNvSpPr>
          <p:nvPr/>
        </p:nvSpPr>
        <p:spPr bwMode="auto">
          <a:xfrm>
            <a:off x="3097213" y="5075238"/>
            <a:ext cx="10080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en-US" altLang="zh-TW" sz="1800"/>
              <a:t>LS (w) </a:t>
            </a:r>
          </a:p>
        </p:txBody>
      </p:sp>
      <p:sp>
        <p:nvSpPr>
          <p:cNvPr id="60459" name="Line 42"/>
          <p:cNvSpPr>
            <a:spLocks noChangeShapeType="1"/>
          </p:cNvSpPr>
          <p:nvPr/>
        </p:nvSpPr>
        <p:spPr bwMode="auto">
          <a:xfrm>
            <a:off x="1835150" y="5013325"/>
            <a:ext cx="1873250" cy="1152525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60460" name="Text Box 43"/>
          <p:cNvSpPr txBox="1">
            <a:spLocks noChangeArrowheads="1"/>
          </p:cNvSpPr>
          <p:nvPr/>
        </p:nvSpPr>
        <p:spPr bwMode="auto">
          <a:xfrm>
            <a:off x="1970088" y="4751388"/>
            <a:ext cx="18780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en-US" altLang="zh-TW" sz="1800"/>
              <a:t>LD (w| stages) </a:t>
            </a:r>
          </a:p>
        </p:txBody>
      </p:sp>
      <p:sp>
        <p:nvSpPr>
          <p:cNvPr id="60461" name="Line 44"/>
          <p:cNvSpPr>
            <a:spLocks noChangeShapeType="1"/>
          </p:cNvSpPr>
          <p:nvPr/>
        </p:nvSpPr>
        <p:spPr bwMode="auto">
          <a:xfrm>
            <a:off x="1619250" y="5516563"/>
            <a:ext cx="10080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60462" name="Line 45"/>
          <p:cNvSpPr>
            <a:spLocks noChangeShapeType="1"/>
          </p:cNvSpPr>
          <p:nvPr/>
        </p:nvSpPr>
        <p:spPr bwMode="auto">
          <a:xfrm flipV="1">
            <a:off x="2700338" y="5589588"/>
            <a:ext cx="0" cy="71913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60463" name="Rectangle 46"/>
          <p:cNvSpPr>
            <a:spLocks noChangeArrowheads="1"/>
          </p:cNvSpPr>
          <p:nvPr/>
        </p:nvSpPr>
        <p:spPr bwMode="auto">
          <a:xfrm>
            <a:off x="1087438" y="5292725"/>
            <a:ext cx="7540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en-US" altLang="zh-TW" sz="2400"/>
              <a:t>w*</a:t>
            </a:r>
          </a:p>
        </p:txBody>
      </p:sp>
      <p:sp>
        <p:nvSpPr>
          <p:cNvPr id="60464" name="Line 47"/>
          <p:cNvSpPr>
            <a:spLocks noChangeShapeType="1"/>
          </p:cNvSpPr>
          <p:nvPr/>
        </p:nvSpPr>
        <p:spPr bwMode="auto">
          <a:xfrm flipV="1">
            <a:off x="6931025" y="250825"/>
            <a:ext cx="0" cy="13668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60465" name="Line 48"/>
          <p:cNvSpPr>
            <a:spLocks noChangeShapeType="1"/>
          </p:cNvSpPr>
          <p:nvPr/>
        </p:nvSpPr>
        <p:spPr bwMode="auto">
          <a:xfrm flipV="1">
            <a:off x="6923088" y="1609725"/>
            <a:ext cx="172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60466" name="Rectangle 49"/>
          <p:cNvSpPr>
            <a:spLocks noChangeArrowheads="1"/>
          </p:cNvSpPr>
          <p:nvPr/>
        </p:nvSpPr>
        <p:spPr bwMode="auto">
          <a:xfrm>
            <a:off x="6456363" y="257175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kumimoji="0" lang="en-US" altLang="zh-TW" sz="2400"/>
              <a:t>P</a:t>
            </a:r>
          </a:p>
        </p:txBody>
      </p:sp>
      <p:sp>
        <p:nvSpPr>
          <p:cNvPr id="60467" name="Rectangle 50"/>
          <p:cNvSpPr>
            <a:spLocks noChangeArrowheads="1"/>
          </p:cNvSpPr>
          <p:nvPr/>
        </p:nvSpPr>
        <p:spPr bwMode="auto">
          <a:xfrm>
            <a:off x="8569325" y="1708150"/>
            <a:ext cx="34925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en-US" altLang="zh-TW" sz="1800"/>
              <a:t>C</a:t>
            </a:r>
          </a:p>
        </p:txBody>
      </p:sp>
      <p:sp>
        <p:nvSpPr>
          <p:cNvPr id="60468" name="Line 51"/>
          <p:cNvSpPr>
            <a:spLocks noChangeShapeType="1"/>
          </p:cNvSpPr>
          <p:nvPr/>
        </p:nvSpPr>
        <p:spPr bwMode="auto">
          <a:xfrm flipV="1">
            <a:off x="7154863" y="561975"/>
            <a:ext cx="1090612" cy="83978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60469" name="Text Box 52"/>
          <p:cNvSpPr txBox="1">
            <a:spLocks noChangeArrowheads="1"/>
          </p:cNvSpPr>
          <p:nvPr/>
        </p:nvSpPr>
        <p:spPr bwMode="auto">
          <a:xfrm>
            <a:off x="7029450" y="176213"/>
            <a:ext cx="1908175" cy="376237"/>
          </a:xfrm>
          <a:prstGeom prst="rect">
            <a:avLst/>
          </a:prstGeom>
          <a:noFill/>
          <a:ln w="9525">
            <a:solidFill>
              <a:srgbClr val="6600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en-US" altLang="zh-TW" sz="1800"/>
              <a:t>Goods Market </a:t>
            </a:r>
          </a:p>
        </p:txBody>
      </p:sp>
      <p:sp>
        <p:nvSpPr>
          <p:cNvPr id="60470" name="Line 53"/>
          <p:cNvSpPr>
            <a:spLocks noChangeShapeType="1"/>
          </p:cNvSpPr>
          <p:nvPr/>
        </p:nvSpPr>
        <p:spPr bwMode="auto">
          <a:xfrm>
            <a:off x="7158038" y="538163"/>
            <a:ext cx="1152525" cy="936625"/>
          </a:xfrm>
          <a:prstGeom prst="line">
            <a:avLst/>
          </a:prstGeom>
          <a:noFill/>
          <a:ln w="76200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60471" name="Rectangle 54"/>
          <p:cNvSpPr>
            <a:spLocks noChangeArrowheads="1"/>
          </p:cNvSpPr>
          <p:nvPr/>
        </p:nvSpPr>
        <p:spPr bwMode="auto">
          <a:xfrm>
            <a:off x="2581275" y="6299200"/>
            <a:ext cx="34925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en-US" altLang="zh-TW" sz="1800"/>
              <a:t>N</a:t>
            </a:r>
          </a:p>
        </p:txBody>
      </p:sp>
      <p:sp>
        <p:nvSpPr>
          <p:cNvPr id="60472" name="AutoShape 55"/>
          <p:cNvSpPr>
            <a:spLocks noChangeArrowheads="1"/>
          </p:cNvSpPr>
          <p:nvPr/>
        </p:nvSpPr>
        <p:spPr bwMode="auto">
          <a:xfrm rot="1001521">
            <a:off x="4719638" y="4692650"/>
            <a:ext cx="833437" cy="422275"/>
          </a:xfrm>
          <a:prstGeom prst="leftArrow">
            <a:avLst>
              <a:gd name="adj1" fmla="val 50000"/>
              <a:gd name="adj2" fmla="val 4934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0473" name="AutoShape 56"/>
          <p:cNvSpPr>
            <a:spLocks noChangeArrowheads="1"/>
          </p:cNvSpPr>
          <p:nvPr/>
        </p:nvSpPr>
        <p:spPr bwMode="auto">
          <a:xfrm rot="10800000">
            <a:off x="4849813" y="2781300"/>
            <a:ext cx="727075" cy="420688"/>
          </a:xfrm>
          <a:prstGeom prst="rightArrow">
            <a:avLst>
              <a:gd name="adj1" fmla="val 50000"/>
              <a:gd name="adj2" fmla="val 4320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0474" name="AutoShape 57"/>
          <p:cNvSpPr>
            <a:spLocks noChangeArrowheads="1"/>
          </p:cNvSpPr>
          <p:nvPr/>
        </p:nvSpPr>
        <p:spPr bwMode="auto">
          <a:xfrm rot="10800000">
            <a:off x="6373813" y="4151313"/>
            <a:ext cx="430212" cy="295275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60475" name="AutoShape 58"/>
          <p:cNvSpPr>
            <a:spLocks noChangeArrowheads="1"/>
          </p:cNvSpPr>
          <p:nvPr/>
        </p:nvSpPr>
        <p:spPr bwMode="auto">
          <a:xfrm rot="10800000">
            <a:off x="3343275" y="4356100"/>
            <a:ext cx="430213" cy="295275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60476" name="AutoShape 59"/>
          <p:cNvSpPr>
            <a:spLocks noChangeArrowheads="1"/>
          </p:cNvSpPr>
          <p:nvPr/>
        </p:nvSpPr>
        <p:spPr bwMode="auto">
          <a:xfrm rot="10800000">
            <a:off x="6373813" y="1604963"/>
            <a:ext cx="430212" cy="295275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TW" altLang="en-US"/>
          </a:p>
        </p:txBody>
      </p:sp>
      <p:sp>
        <p:nvSpPr>
          <p:cNvPr id="60477" name="Oval 60"/>
          <p:cNvSpPr>
            <a:spLocks noChangeArrowheads="1"/>
          </p:cNvSpPr>
          <p:nvPr/>
        </p:nvSpPr>
        <p:spPr bwMode="auto">
          <a:xfrm>
            <a:off x="6894513" y="2420938"/>
            <a:ext cx="115887" cy="12541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0478" name="Text Box 61"/>
          <p:cNvSpPr txBox="1">
            <a:spLocks noChangeArrowheads="1"/>
          </p:cNvSpPr>
          <p:nvPr/>
        </p:nvSpPr>
        <p:spPr bwMode="auto">
          <a:xfrm>
            <a:off x="7937500" y="968375"/>
            <a:ext cx="12065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en-US" altLang="zh-TW" sz="1800"/>
              <a:t>CD (P|w) </a:t>
            </a:r>
          </a:p>
        </p:txBody>
      </p:sp>
      <p:sp>
        <p:nvSpPr>
          <p:cNvPr id="60479" name="Rectangle 62"/>
          <p:cNvSpPr>
            <a:spLocks noChangeArrowheads="1"/>
          </p:cNvSpPr>
          <p:nvPr/>
        </p:nvSpPr>
        <p:spPr bwMode="auto">
          <a:xfrm>
            <a:off x="1633538" y="2951163"/>
            <a:ext cx="15922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1400" b="1"/>
              <a:t>Hayek’s Triangle</a:t>
            </a:r>
            <a:endParaRPr lang="zh-TW" altLang="en-US" sz="1400" b="1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082675" y="228600"/>
            <a:ext cx="7604125" cy="121126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1.2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貨幣的中立性</a:t>
            </a:r>
            <a:endParaRPr lang="en-US" altLang="zh-TW" sz="4000" b="1" dirty="0" smtClean="0">
              <a:solidFill>
                <a:srgbClr val="660066"/>
              </a:solidFill>
              <a:latin typeface="新細明體" pitchFamily="18" charset="-12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1085850" y="1477963"/>
            <a:ext cx="7753350" cy="4889500"/>
          </a:xfrm>
        </p:spPr>
        <p:txBody>
          <a:bodyPr/>
          <a:lstStyle/>
          <a:p>
            <a:pPr marL="609600" indent="-609600">
              <a:buSzTx/>
              <a:buFont typeface="Wingdings" pitchFamily="2" charset="2"/>
              <a:buChar char="u"/>
            </a:pPr>
            <a:r>
              <a:rPr lang="zh-TW" altLang="en-US" sz="2800" b="1" smtClean="0">
                <a:solidFill>
                  <a:srgbClr val="660066"/>
                </a:solidFill>
                <a:latin typeface="新細明體" pitchFamily="18" charset="-120"/>
              </a:rPr>
              <a:t>貨幣的中立性 </a:t>
            </a:r>
            <a:r>
              <a:rPr lang="en-US" altLang="zh-TW" sz="2800" b="1" smtClean="0">
                <a:solidFill>
                  <a:srgbClr val="660066"/>
                </a:solidFill>
                <a:latin typeface="新細明體" pitchFamily="18" charset="-120"/>
              </a:rPr>
              <a:t>(neutrality) </a:t>
            </a:r>
            <a:r>
              <a:rPr lang="zh-TW" altLang="en-US" sz="2800" b="1" smtClean="0">
                <a:solidFill>
                  <a:srgbClr val="660066"/>
                </a:solidFill>
                <a:latin typeface="新細明體" pitchFamily="18" charset="-120"/>
              </a:rPr>
              <a:t>的定義：</a:t>
            </a:r>
          </a:p>
          <a:p>
            <a:pPr marL="990600" lvl="1" indent="-533400">
              <a:buFont typeface="Wingdings" pitchFamily="2" charset="2"/>
              <a:buChar char="l"/>
            </a:pPr>
            <a:r>
              <a:rPr lang="zh-TW" altLang="en-US" sz="2400" smtClean="0">
                <a:solidFill>
                  <a:srgbClr val="FF0000"/>
                </a:solidFill>
                <a:latin typeface="新細明體" pitchFamily="18" charset="-120"/>
              </a:rPr>
              <a:t>貨幣數量</a:t>
            </a:r>
            <a:r>
              <a:rPr lang="zh-TW" altLang="en-US" sz="2400" smtClean="0">
                <a:latin typeface="新細明體" pitchFamily="18" charset="-120"/>
              </a:rPr>
              <a:t>的變化不會改變商品的相對價格和人的經濟行動。</a:t>
            </a:r>
          </a:p>
          <a:p>
            <a:pPr marL="609600" indent="-609600">
              <a:buSzTx/>
              <a:buFont typeface="Wingdings" pitchFamily="2" charset="2"/>
              <a:buChar char="u"/>
            </a:pPr>
            <a:r>
              <a:rPr lang="zh-TW" altLang="en-US" sz="2800" b="1" smtClean="0">
                <a:solidFill>
                  <a:srgbClr val="660066"/>
                </a:solidFill>
                <a:latin typeface="新細明體" pitchFamily="18" charset="-120"/>
              </a:rPr>
              <a:t>貨幣的中立性</a:t>
            </a:r>
            <a:r>
              <a:rPr lang="zh-TW" altLang="en-US" sz="2800" smtClean="0">
                <a:latin typeface="新細明體" pitchFamily="18" charset="-120"/>
              </a:rPr>
              <a:t>作為政策目標：貨幣政策不應改變商品的相對價格和人的經濟行動。</a:t>
            </a:r>
            <a:endParaRPr lang="en-US" altLang="zh-TW" sz="2800" smtClean="0">
              <a:latin typeface="新細明體" pitchFamily="18" charset="-120"/>
            </a:endParaRPr>
          </a:p>
          <a:p>
            <a:pPr marL="609600" indent="-609600">
              <a:buClr>
                <a:srgbClr val="006600"/>
              </a:buClr>
              <a:buSzTx/>
              <a:buFont typeface="Wingdings" pitchFamily="2" charset="2"/>
              <a:buChar char="u"/>
            </a:pPr>
            <a:r>
              <a:rPr lang="zh-TW" altLang="en-US" sz="2800" b="1" smtClean="0">
                <a:solidFill>
                  <a:srgbClr val="660066"/>
                </a:solidFill>
                <a:latin typeface="新細明體" pitchFamily="18" charset="-120"/>
              </a:rPr>
              <a:t>貨幣中立性的隱性假設</a:t>
            </a:r>
            <a:r>
              <a:rPr lang="zh-TW" altLang="en-US" sz="2800" smtClean="0">
                <a:latin typeface="新細明體" pitchFamily="18" charset="-120"/>
              </a:rPr>
              <a:t>：</a:t>
            </a:r>
            <a:r>
              <a:rPr lang="zh-TW" altLang="en-US" sz="2400" smtClean="0">
                <a:latin typeface="新細明體" pitchFamily="18" charset="-120"/>
              </a:rPr>
              <a:t>市場不用貨幣也能交易，僅視貨幣為一種計價單位。</a:t>
            </a:r>
          </a:p>
          <a:p>
            <a:pPr marL="609600" indent="-609600">
              <a:buClr>
                <a:srgbClr val="006600"/>
              </a:buClr>
              <a:buSzTx/>
              <a:buFont typeface="Wingdings" pitchFamily="2" charset="2"/>
              <a:buChar char="u"/>
            </a:pPr>
            <a:r>
              <a:rPr lang="zh-TW" altLang="en-US" sz="2800" smtClean="0">
                <a:latin typeface="新細明體" pitchFamily="18" charset="-120"/>
              </a:rPr>
              <a:t>交易方程式：</a:t>
            </a:r>
            <a:r>
              <a:rPr lang="en-US" altLang="zh-TW" sz="2800" smtClean="0">
                <a:latin typeface="新細明體" pitchFamily="18" charset="-120"/>
              </a:rPr>
              <a:t>Mv=pT</a:t>
            </a:r>
            <a:r>
              <a:rPr lang="zh-TW" altLang="en-US" sz="2800" smtClean="0">
                <a:latin typeface="新細明體" pitchFamily="18" charset="-120"/>
              </a:rPr>
              <a:t>。</a:t>
            </a:r>
          </a:p>
          <a:p>
            <a:pPr marL="990600" lvl="1" indent="-533400">
              <a:buClr>
                <a:srgbClr val="006600"/>
              </a:buClr>
              <a:buFont typeface="Wingdings" pitchFamily="2" charset="2"/>
              <a:buChar char="n"/>
            </a:pPr>
            <a:r>
              <a:rPr lang="zh-TW" altLang="en-US" sz="2400" smtClean="0">
                <a:latin typeface="新細明體" pitchFamily="18" charset="-120"/>
              </a:rPr>
              <a:t>方程式中的各變數都是代表全社會的變數，而不是個人所面對的經濟變數。</a:t>
            </a:r>
          </a:p>
          <a:p>
            <a:pPr marL="609600" indent="-609600">
              <a:buSzTx/>
              <a:buFont typeface="Wingdings" pitchFamily="2" charset="2"/>
              <a:buChar char="u"/>
            </a:pPr>
            <a:endParaRPr lang="zh-TW" altLang="en-US" sz="2800" smtClean="0">
              <a:latin typeface="新細明體" pitchFamily="18" charset="-120"/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7C919D4-FA8D-473A-8531-41BBEEA683E1}" type="slidenum">
              <a:rPr lang="en-US" altLang="zh-TW"/>
              <a:pPr>
                <a:defRPr/>
              </a:pPr>
              <a:t>5</a:t>
            </a:fld>
            <a:endParaRPr lang="en-US" altLang="zh-TW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082675" y="0"/>
            <a:ext cx="7604125" cy="144145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1.3  </a:t>
            </a:r>
            <a:r>
              <a:rPr lang="en-US" altLang="zh-TW" sz="4000" b="1" dirty="0" err="1" smtClean="0">
                <a:solidFill>
                  <a:srgbClr val="660066"/>
                </a:solidFill>
                <a:latin typeface="新細明體" pitchFamily="18" charset="-120"/>
              </a:rPr>
              <a:t>Mises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對貨幣中立性的批評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1279525" y="1417638"/>
            <a:ext cx="7102475" cy="5276850"/>
          </a:xfrm>
        </p:spPr>
        <p:txBody>
          <a:bodyPr/>
          <a:lstStyle/>
          <a:p>
            <a:pPr marL="609600" indent="-609600">
              <a:buClr>
                <a:srgbClr val="006600"/>
              </a:buClr>
              <a:buSzTx/>
              <a:buFont typeface="Wingdings" pitchFamily="2" charset="2"/>
              <a:buAutoNum type="arabicParenR"/>
            </a:pPr>
            <a:r>
              <a:rPr lang="zh-TW" altLang="en-US" sz="2800" smtClean="0"/>
              <a:t>個別家庭在不同的時間感受到貨幣數量變化的程度不同，影響他們對價值的不同判斷程度。</a:t>
            </a:r>
          </a:p>
          <a:p>
            <a:pPr marL="609600" indent="-609600">
              <a:buClr>
                <a:srgbClr val="006600"/>
              </a:buClr>
              <a:buSzTx/>
              <a:buFont typeface="Wingdings" pitchFamily="2" charset="2"/>
              <a:buAutoNum type="arabicParenR"/>
            </a:pPr>
            <a:r>
              <a:rPr lang="zh-TW" altLang="en-US" sz="2800" smtClean="0"/>
              <a:t>新發行的貨幣在第一時間進入每個人口袋的方式和數量都不相同。</a:t>
            </a:r>
          </a:p>
          <a:p>
            <a:pPr marL="609600" indent="-609600">
              <a:buClr>
                <a:srgbClr val="006600"/>
              </a:buClr>
              <a:buSzTx/>
              <a:buFont typeface="Wingdings" pitchFamily="2" charset="2"/>
              <a:buChar char="u"/>
            </a:pPr>
            <a:r>
              <a:rPr lang="zh-TW" altLang="en-US" sz="2400" smtClean="0"/>
              <a:t>貨幣增加時，先握有貨幣的人會購買需要的商品，提高這些商品價格和從業人員的薪資；但並不是所有商品價格和薪資會全面上漲，也不是同幅上漲。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BA7F0E-A7A7-46D0-B095-0E7A3E53CAC0}" type="slidenum">
              <a:rPr lang="en-US" altLang="zh-TW"/>
              <a:pPr>
                <a:defRPr/>
              </a:pPr>
              <a:t>6</a:t>
            </a:fld>
            <a:endParaRPr lang="en-US" altLang="zh-TW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1096963" y="198438"/>
            <a:ext cx="7391400" cy="97472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1.4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通貨膨脹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1082675" y="1524000"/>
            <a:ext cx="7789863" cy="4600575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zh-TW" altLang="en-US" sz="2800" smtClean="0">
                <a:latin typeface="新細明體" pitchFamily="18" charset="-120"/>
              </a:rPr>
              <a:t>通貨膨脹：貨幣（和銀行券）供給過多。</a:t>
            </a:r>
          </a:p>
          <a:p>
            <a:pPr lvl="1">
              <a:lnSpc>
                <a:spcPct val="130000"/>
              </a:lnSpc>
            </a:pPr>
            <a:r>
              <a:rPr lang="zh-TW" altLang="en-US" sz="2400" smtClean="0">
                <a:latin typeface="新細明體" pitchFamily="18" charset="-120"/>
              </a:rPr>
              <a:t>除此外的其它定義都會誤導。</a:t>
            </a:r>
          </a:p>
          <a:p>
            <a:pPr>
              <a:lnSpc>
                <a:spcPct val="130000"/>
              </a:lnSpc>
            </a:pPr>
            <a:r>
              <a:rPr lang="zh-TW" altLang="en-US" sz="2800" smtClean="0"/>
              <a:t>在</a:t>
            </a:r>
            <a:r>
              <a:rPr lang="zh-TW" altLang="en-US" sz="2800" smtClean="0">
                <a:latin typeface="新細明體" pitchFamily="18" charset="-120"/>
              </a:rPr>
              <a:t>通貨膨脹下，</a:t>
            </a:r>
            <a:r>
              <a:rPr lang="zh-TW" altLang="en-US" sz="2800" smtClean="0"/>
              <a:t>先獲得發行貨幣者，將先收割特殊的利得，是</a:t>
            </a:r>
            <a:r>
              <a:rPr lang="zh-TW" altLang="en-US" sz="2800" smtClean="0">
                <a:latin typeface="新細明體" pitchFamily="18" charset="-120"/>
              </a:rPr>
              <a:t>通貨膨脹的</a:t>
            </a:r>
            <a:r>
              <a:rPr lang="zh-TW" altLang="en-US" sz="2800" smtClean="0"/>
              <a:t>獲利者；相對地，後獲得者已無利得可收，是損失者。</a:t>
            </a:r>
            <a:endParaRPr lang="en-US" altLang="zh-TW" sz="2800" smtClean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4AEE58-99BC-4AF7-83FA-72DD47E000BF}" type="slidenum">
              <a:rPr lang="en-US" altLang="zh-TW"/>
              <a:pPr>
                <a:defRPr/>
              </a:pPr>
              <a:t>7</a:t>
            </a:fld>
            <a:endParaRPr lang="en-US" altLang="zh-TW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112838" y="182563"/>
            <a:ext cx="7573962" cy="11953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1.5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價格變動的傳遞過程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1235075" y="1554163"/>
            <a:ext cx="7554913" cy="5038725"/>
          </a:xfrm>
        </p:spPr>
        <p:txBody>
          <a:bodyPr/>
          <a:lstStyle/>
          <a:p>
            <a:pPr marL="533400" indent="-533400">
              <a:lnSpc>
                <a:spcPct val="110000"/>
              </a:lnSpc>
              <a:buClr>
                <a:srgbClr val="006600"/>
              </a:buClr>
              <a:buSzTx/>
              <a:buFont typeface="Wingdings" pitchFamily="2" charset="2"/>
              <a:buAutoNum type="arabicParenR"/>
            </a:pPr>
            <a:r>
              <a:rPr lang="zh-TW" altLang="en-US" sz="2800" smtClean="0">
                <a:latin typeface="新細明體" pitchFamily="18" charset="-120"/>
              </a:rPr>
              <a:t>通膨發生時，商品與服務價格的變動是，緩慢地從一群商品擴散到另一群，直到波及所有價格為止。</a:t>
            </a:r>
          </a:p>
          <a:p>
            <a:pPr marL="533400" indent="-533400">
              <a:lnSpc>
                <a:spcPct val="110000"/>
              </a:lnSpc>
              <a:buClr>
                <a:srgbClr val="006600"/>
              </a:buClr>
              <a:buSzTx/>
              <a:buFont typeface="Wingdings" pitchFamily="2" charset="2"/>
              <a:buAutoNum type="arabicParenR"/>
            </a:pPr>
            <a:r>
              <a:rPr lang="zh-TW" altLang="en-US" sz="2800" smtClean="0">
                <a:latin typeface="新細明體" pitchFamily="18" charset="-120"/>
              </a:rPr>
              <a:t>受價格影響的從業人員之所得，也一波一波地受到影響，不會呈現一致現象。</a:t>
            </a:r>
          </a:p>
          <a:p>
            <a:pPr marL="533400" indent="-533400">
              <a:lnSpc>
                <a:spcPct val="110000"/>
              </a:lnSpc>
              <a:buClr>
                <a:srgbClr val="006600"/>
              </a:buClr>
              <a:buSzTx/>
              <a:buFont typeface="Wingdings" pitchFamily="2" charset="2"/>
              <a:buAutoNum type="arabicParenR"/>
            </a:pPr>
            <a:r>
              <a:rPr lang="zh-TW" altLang="en-US" sz="2800" smtClean="0">
                <a:latin typeface="新細明體" pitchFamily="18" charset="-120"/>
              </a:rPr>
              <a:t>若相對價格正負相抵，物價水準就看不出變動。通膨嚴重時，因物價波段輪漲，物價水準會被低估。</a:t>
            </a:r>
            <a:endParaRPr lang="en-US" altLang="zh-TW" sz="2800" smtClean="0">
              <a:latin typeface="新細明體" pitchFamily="18" charset="-120"/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535002-5A55-42C5-A75F-DC4A3DDB9BA0}" type="slidenum">
              <a:rPr lang="en-US" altLang="zh-TW"/>
              <a:pPr>
                <a:defRPr/>
              </a:pPr>
              <a:t>8</a:t>
            </a:fld>
            <a:endParaRPr lang="en-US" altLang="zh-TW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1096963" y="274638"/>
            <a:ext cx="7589837" cy="112712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altLang="zh-TW" sz="4000" b="1" dirty="0" smtClean="0">
                <a:solidFill>
                  <a:srgbClr val="660066"/>
                </a:solidFill>
                <a:latin typeface="新細明體" pitchFamily="18" charset="-120"/>
              </a:rPr>
              <a:t>1.6  </a:t>
            </a:r>
            <a:r>
              <a:rPr lang="zh-TW" altLang="en-US" sz="4000" b="1" dirty="0" smtClean="0">
                <a:solidFill>
                  <a:srgbClr val="660066"/>
                </a:solidFill>
                <a:latin typeface="新細明體" pitchFamily="18" charset="-120"/>
              </a:rPr>
              <a:t>通膨下沒有穩定政策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1311275" y="1616075"/>
            <a:ext cx="7489825" cy="5068888"/>
          </a:xfrm>
        </p:spPr>
        <p:txBody>
          <a:bodyPr/>
          <a:lstStyle/>
          <a:p>
            <a:pPr marL="609600" indent="-609600">
              <a:lnSpc>
                <a:spcPct val="110000"/>
              </a:lnSpc>
              <a:buClr>
                <a:srgbClr val="006600"/>
              </a:buClr>
              <a:buSzTx/>
              <a:buFont typeface="Wingdings" pitchFamily="2" charset="2"/>
              <a:buAutoNum type="arabicParenR"/>
            </a:pPr>
            <a:r>
              <a:rPr lang="zh-TW" altLang="en-US" sz="2800" smtClean="0">
                <a:latin typeface="新細明體" pitchFamily="18" charset="-120"/>
              </a:rPr>
              <a:t>通膨後，價格結構將改變，而不是價格水準的倍數變動。</a:t>
            </a:r>
            <a:r>
              <a:rPr lang="zh-TW" altLang="en-US" sz="2800" smtClean="0"/>
              <a:t>因此，穩定政策的提議是出於貨幣中立性的錯誤認識。</a:t>
            </a:r>
          </a:p>
          <a:p>
            <a:pPr marL="609600" indent="-609600">
              <a:lnSpc>
                <a:spcPct val="110000"/>
              </a:lnSpc>
              <a:buClr>
                <a:srgbClr val="006600"/>
              </a:buClr>
              <a:buSzTx/>
              <a:buFont typeface="Wingdings" pitchFamily="2" charset="2"/>
              <a:buAutoNum type="arabicParenR"/>
            </a:pPr>
            <a:r>
              <a:rPr lang="zh-TW" altLang="en-US" sz="2800" smtClean="0"/>
              <a:t>穩定政策不僅無法把受通膨影響的社會還原，反而雪上加霜，添加新的變動。</a:t>
            </a:r>
            <a:endParaRPr lang="en-US" altLang="zh-TW" sz="2800" smtClean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15169C-00C8-4B7B-9420-3DA8680F608A}" type="slidenum">
              <a:rPr lang="en-US" altLang="zh-TW"/>
              <a:pPr>
                <a:defRPr/>
              </a:pPr>
              <a:t>9</a:t>
            </a:fld>
            <a:endParaRPr lang="en-US" altLang="zh-TW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市鎮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AE05-Entrepreneurship-201710</Template>
  <TotalTime>3841</TotalTime>
  <Words>2917</Words>
  <Application>Microsoft Office PowerPoint</Application>
  <PresentationFormat>如螢幕大小 (4:3)</PresentationFormat>
  <Paragraphs>497</Paragraphs>
  <Slides>49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49</vt:i4>
      </vt:variant>
    </vt:vector>
  </HeadingPairs>
  <TitlesOfParts>
    <vt:vector size="60" baseType="lpstr">
      <vt:lpstr>Arial</vt:lpstr>
      <vt:lpstr>新細明體</vt:lpstr>
      <vt:lpstr>Gill Sans MT</vt:lpstr>
      <vt:lpstr>微軟正黑體</vt:lpstr>
      <vt:lpstr>Wingdings 2</vt:lpstr>
      <vt:lpstr>Verdana</vt:lpstr>
      <vt:lpstr>Arial Black</vt:lpstr>
      <vt:lpstr>Wingdings</vt:lpstr>
      <vt:lpstr>Times New Roman</vt:lpstr>
      <vt:lpstr>Palatino Linotype</vt:lpstr>
      <vt:lpstr>夏至</vt:lpstr>
      <vt:lpstr>ECON5171 奧地利學派經濟理論 八.  景氣循環理論                                  </vt:lpstr>
      <vt:lpstr>章節內容</vt:lpstr>
      <vt:lpstr>1. 貨幣</vt:lpstr>
      <vt:lpstr>1.1  貨幣是一種制度</vt:lpstr>
      <vt:lpstr>1.2 貨幣的中立性</vt:lpstr>
      <vt:lpstr>1.3  Mises對貨幣中立性的批評 </vt:lpstr>
      <vt:lpstr>1.4  通貨膨脹</vt:lpstr>
      <vt:lpstr>1.5  價格變動的傳遞過程</vt:lpstr>
      <vt:lpstr>1.6  通膨下沒有穩定政策</vt:lpstr>
      <vt:lpstr>2.  可貸資金理論</vt:lpstr>
      <vt:lpstr>2. 1  資金的需要</vt:lpstr>
      <vt:lpstr>2.2  資金的供給</vt:lpstr>
      <vt:lpstr>2.3  流量與存量</vt:lpstr>
      <vt:lpstr>2.4  使用權與所有權的交易市場</vt:lpstr>
      <vt:lpstr>2.5  資金（資本）的流動</vt:lpstr>
      <vt:lpstr>3.  日本的失落</vt:lpstr>
      <vt:lpstr>3.1  廣場協議 (Plaza Accord）</vt:lpstr>
      <vt:lpstr>3.2 日本順差繼續</vt:lpstr>
      <vt:lpstr>3.3  日本的低率政策</vt:lpstr>
      <vt:lpstr>3.4  日本的泡沫繁榮</vt:lpstr>
      <vt:lpstr>3.5  日本的景氣逆轉</vt:lpstr>
      <vt:lpstr>3.6  美國啟動繁榮</vt:lpstr>
      <vt:lpstr>3.7   Reverse Plaza Accord (of 1995)</vt:lpstr>
      <vt:lpstr>3.8  RPA之後</vt:lpstr>
      <vt:lpstr>3.  政治景氣循環</vt:lpstr>
      <vt:lpstr>4.  新經濟時代</vt:lpstr>
      <vt:lpstr>4.1  瘋狂的.com繁榮  </vt:lpstr>
      <vt:lpstr>4.2  繁榮的泡沫</vt:lpstr>
      <vt:lpstr>4.3  Netscape 傳奇</vt:lpstr>
      <vt:lpstr>4.4   逆轉與崩盤 2000-2002</vt:lpstr>
      <vt:lpstr>5.  景氣循環</vt:lpstr>
      <vt:lpstr>5.1  ABCT 理論之信念</vt:lpstr>
      <vt:lpstr>5.2  ABCT 理論之概念</vt:lpstr>
      <vt:lpstr>5.3  ABCT的基本假設</vt:lpstr>
      <vt:lpstr>5.4  信用擴張政策</vt:lpstr>
      <vt:lpstr>5.5  傳統經濟循環圖</vt:lpstr>
      <vt:lpstr>5.6  奧派經濟循環</vt:lpstr>
      <vt:lpstr>5.7  信用擴張</vt:lpstr>
      <vt:lpstr>5.8   工資上漲</vt:lpstr>
      <vt:lpstr>5.9  繁榮開始</vt:lpstr>
      <vt:lpstr>5.10  繁榮期</vt:lpstr>
      <vt:lpstr>5.11  景氣逆轉</vt:lpstr>
      <vt:lpstr>5.12  景氣逆轉</vt:lpstr>
      <vt:lpstr>5.13  利率回升</vt:lpstr>
      <vt:lpstr>5.14  蕭條來臨</vt:lpstr>
      <vt:lpstr>5.15  經濟危機</vt:lpstr>
      <vt:lpstr>5.16   經濟危機</vt:lpstr>
      <vt:lpstr>6.  Hayek’s Triangle</vt:lpstr>
      <vt:lpstr>6.1  Garrison’s Structure Of Production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csh</dc:creator>
  <cp:lastModifiedBy>cs1101</cp:lastModifiedBy>
  <cp:revision>430</cp:revision>
  <dcterms:created xsi:type="dcterms:W3CDTF">2007-04-05T20:12:20Z</dcterms:created>
  <dcterms:modified xsi:type="dcterms:W3CDTF">2017-11-09T12:29:51Z</dcterms:modified>
</cp:coreProperties>
</file>