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63"/>
  </p:notesMasterIdLst>
  <p:sldIdLst>
    <p:sldId id="706" r:id="rId2"/>
    <p:sldId id="625" r:id="rId3"/>
    <p:sldId id="626" r:id="rId4"/>
    <p:sldId id="627" r:id="rId5"/>
    <p:sldId id="628" r:id="rId6"/>
    <p:sldId id="622" r:id="rId7"/>
    <p:sldId id="630" r:id="rId8"/>
    <p:sldId id="632" r:id="rId9"/>
    <p:sldId id="637" r:id="rId10"/>
    <p:sldId id="638" r:id="rId11"/>
    <p:sldId id="639" r:id="rId12"/>
    <p:sldId id="640" r:id="rId13"/>
    <p:sldId id="652" r:id="rId14"/>
    <p:sldId id="653" r:id="rId15"/>
    <p:sldId id="654" r:id="rId16"/>
    <p:sldId id="655" r:id="rId17"/>
    <p:sldId id="565" r:id="rId18"/>
    <p:sldId id="562" r:id="rId19"/>
    <p:sldId id="563" r:id="rId20"/>
    <p:sldId id="564" r:id="rId21"/>
    <p:sldId id="566" r:id="rId22"/>
    <p:sldId id="567" r:id="rId23"/>
    <p:sldId id="569" r:id="rId24"/>
    <p:sldId id="571" r:id="rId25"/>
    <p:sldId id="664" r:id="rId26"/>
    <p:sldId id="572" r:id="rId27"/>
    <p:sldId id="610" r:id="rId28"/>
    <p:sldId id="698" r:id="rId29"/>
    <p:sldId id="549" r:id="rId30"/>
    <p:sldId id="624" r:id="rId31"/>
    <p:sldId id="623" r:id="rId32"/>
    <p:sldId id="552" r:id="rId33"/>
    <p:sldId id="553" r:id="rId34"/>
    <p:sldId id="554" r:id="rId35"/>
    <p:sldId id="556" r:id="rId36"/>
    <p:sldId id="672" r:id="rId37"/>
    <p:sldId id="673" r:id="rId38"/>
    <p:sldId id="674" r:id="rId39"/>
    <p:sldId id="675" r:id="rId40"/>
    <p:sldId id="676" r:id="rId41"/>
    <p:sldId id="677" r:id="rId42"/>
    <p:sldId id="678" r:id="rId43"/>
    <p:sldId id="679" r:id="rId44"/>
    <p:sldId id="680" r:id="rId45"/>
    <p:sldId id="681" r:id="rId46"/>
    <p:sldId id="682" r:id="rId47"/>
    <p:sldId id="683" r:id="rId48"/>
    <p:sldId id="684" r:id="rId49"/>
    <p:sldId id="685" r:id="rId50"/>
    <p:sldId id="686" r:id="rId51"/>
    <p:sldId id="687" r:id="rId52"/>
    <p:sldId id="688" r:id="rId53"/>
    <p:sldId id="690" r:id="rId54"/>
    <p:sldId id="691" r:id="rId55"/>
    <p:sldId id="692" r:id="rId56"/>
    <p:sldId id="693" r:id="rId57"/>
    <p:sldId id="695" r:id="rId58"/>
    <p:sldId id="668" r:id="rId59"/>
    <p:sldId id="669" r:id="rId60"/>
    <p:sldId id="670" r:id="rId61"/>
    <p:sldId id="671" r:id="rId62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9966"/>
    <a:srgbClr val="135322"/>
    <a:srgbClr val="3333FF"/>
    <a:srgbClr val="800000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645" autoAdjust="0"/>
    <p:restoredTop sz="96344" autoAdjust="0"/>
  </p:normalViewPr>
  <p:slideViewPr>
    <p:cSldViewPr>
      <p:cViewPr varScale="1">
        <p:scale>
          <a:sx n="76" d="100"/>
          <a:sy n="76" d="100"/>
        </p:scale>
        <p:origin x="-389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46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5941C2A1-5446-444E-89A1-ADEF84C7D00D}" type="datetimeFigureOut">
              <a:rPr lang="zh-TW" altLang="en-US"/>
              <a:pPr>
                <a:defRPr/>
              </a:pPr>
              <a:t>2017/12/11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452B5FBB-8044-4FC8-BCA8-E89814BEA90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89BE39-5EAC-41F1-A409-3BBDA26FEC7F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EAE803-24CB-4E74-8AD2-648F3516FE5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77282-A2CF-426F-B903-9AE4D08B2789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44D2B-EBF1-485A-8E9F-689CB34F732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74C27-9486-409D-9204-C3D1681DA5F3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917D7-B30A-4A88-A992-EA33027C597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0DBB4-BA38-4D2A-97EF-B2A9036D6FF5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5BBB1-14D7-49CB-A45C-CEA2D1F3D6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6EA86-A63A-4301-A494-31FA7EC685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CCACA-278E-48A8-84CA-1732D44A45A2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908C7-FBA7-4344-95C7-58491A78646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6CA33-987A-4E38-8D06-3812377F7F36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51E7E-83B9-47C2-B841-3F87CE9EBFA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5477F-EDA5-407D-8527-196E97EE0B04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556A-5C75-43D7-814D-3ACDC274953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15D8E-AC48-4E05-A773-988C5292BAC5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0C1EB-2BE6-4826-8FFA-14F6444CE8D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9EBC9-7BD3-4A95-83C9-51ACF955D545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F78B-3F6B-4332-BC10-C0EA7777A8E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70AED-3EE6-4F1A-BD1B-0784E7A1A372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388FC-D718-484C-B9BA-050AA5601C0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35E4D-48F0-487C-A185-2E1206DE722D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886FA-6231-49EC-AC24-34B7E72B2EE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FF0F9-5D31-4D64-93E4-786593A3D8BD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D56EC-6BA6-42F3-9B06-27497CB0E0C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 smtClean="0"/>
            </a:lvl1pPr>
          </a:lstStyle>
          <a:p>
            <a:pPr>
              <a:defRPr/>
            </a:pPr>
            <a:fld id="{581550A0-6324-4AB5-B9A6-15F10A23880C}" type="datetime1">
              <a:rPr lang="zh-TW" altLang="en-US"/>
              <a:pPr>
                <a:defRPr/>
              </a:pPr>
              <a:t>2017/12/11</a:t>
            </a:fld>
            <a:endParaRPr lang="en-US" altLang="zh-TW"/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37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 smtClean="0"/>
            </a:lvl1pPr>
          </a:lstStyle>
          <a:p>
            <a:pPr>
              <a:defRPr/>
            </a:pPr>
            <a:fld id="{9765881B-4574-4B9D-9F72-0090B366AD0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0378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8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79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0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381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2CC09F-0E50-4961-989D-75DB4C128FC8}" type="slidenum">
              <a:rPr lang="zh-TW" altLang="en-US"/>
              <a:pPr/>
              <a:t>1</a:t>
            </a:fld>
            <a:endParaRPr lang="en-US" altLang="zh-TW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692696"/>
            <a:ext cx="7056462" cy="2016223"/>
          </a:xfrm>
        </p:spPr>
        <p:txBody>
          <a:bodyPr/>
          <a:lstStyle/>
          <a:p>
            <a:pPr algn="l" eaLnBrk="1" fontAlgn="ctr" hangingPunct="1"/>
            <a:r>
              <a:rPr lang="zh-TW" altLang="en-US" sz="2800" dirty="0" smtClean="0">
                <a:solidFill>
                  <a:srgbClr val="660066"/>
                </a:solidFill>
                <a:latin typeface="+mn-lt"/>
              </a:rPr>
              <a:t>經濟學</a:t>
            </a:r>
            <a:r>
              <a:rPr lang="en-US" altLang="zh-TW" sz="2800" dirty="0" smtClean="0">
                <a:solidFill>
                  <a:srgbClr val="660066"/>
                </a:solidFill>
                <a:latin typeface="+mn-lt"/>
              </a:rPr>
              <a:t/>
            </a:r>
            <a:br>
              <a:rPr lang="en-US" altLang="zh-TW" sz="2800" dirty="0" smtClean="0">
                <a:solidFill>
                  <a:srgbClr val="660066"/>
                </a:solidFill>
                <a:latin typeface="+mn-lt"/>
              </a:rPr>
            </a:br>
            <a:r>
              <a:rPr lang="zh-TW" altLang="en-US" sz="2800" dirty="0" smtClean="0">
                <a:solidFill>
                  <a:srgbClr val="660066"/>
                </a:solidFill>
                <a:latin typeface="+mn-lt"/>
              </a:rPr>
              <a:t/>
            </a:r>
            <a:br>
              <a:rPr lang="zh-TW" altLang="en-US" sz="2800" dirty="0" smtClean="0">
                <a:solidFill>
                  <a:srgbClr val="660066"/>
                </a:solidFill>
                <a:latin typeface="+mn-lt"/>
              </a:rPr>
            </a:br>
            <a:r>
              <a:rPr lang="en-US" altLang="zh-TW" sz="6000" dirty="0" smtClean="0">
                <a:solidFill>
                  <a:srgbClr val="660066"/>
                </a:solidFill>
                <a:latin typeface="+mn-lt"/>
              </a:rPr>
              <a:t>10</a:t>
            </a:r>
            <a:r>
              <a:rPr lang="zh-TW" altLang="en-US" sz="6000" dirty="0" smtClean="0">
                <a:solidFill>
                  <a:srgbClr val="660066"/>
                </a:solidFill>
                <a:latin typeface="+mn-lt"/>
              </a:rPr>
              <a:t> 政府職能</a:t>
            </a:r>
          </a:p>
        </p:txBody>
      </p:sp>
      <p:sp>
        <p:nvSpPr>
          <p:cNvPr id="5" name="矩形 4"/>
          <p:cNvSpPr/>
          <p:nvPr/>
        </p:nvSpPr>
        <p:spPr>
          <a:xfrm>
            <a:off x="3419872" y="3573016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kern="0" dirty="0" smtClean="0">
                <a:solidFill>
                  <a:srgbClr val="660066"/>
                </a:solidFill>
                <a:latin typeface="Arial"/>
                <a:ea typeface="新細明體"/>
                <a:cs typeface="+mj-cs"/>
              </a:rPr>
              <a:t>黃春興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122239"/>
            <a:ext cx="7571184" cy="930498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2.1  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 政府規模</a:t>
            </a:r>
            <a:endParaRPr lang="zh-TW" altLang="en-US" sz="4000" dirty="0" smtClean="0"/>
          </a:p>
        </p:txBody>
      </p:sp>
      <p:sp>
        <p:nvSpPr>
          <p:cNvPr id="61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55FA86-D589-4BD1-BA72-038A2EF96E4A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1813" y="1262063"/>
          <a:ext cx="7963383" cy="4906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4461"/>
                <a:gridCol w="2654461"/>
                <a:gridCol w="2654461"/>
              </a:tblGrid>
              <a:tr h="619290">
                <a:tc>
                  <a:txBody>
                    <a:bodyPr/>
                    <a:lstStyle/>
                    <a:p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2015</a:t>
                      </a:r>
                      <a:r>
                        <a:rPr lang="zh-TW" altLang="en-US" sz="2400" dirty="0" smtClean="0"/>
                        <a:t>年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2005</a:t>
                      </a:r>
                      <a:r>
                        <a:rPr lang="zh-TW" altLang="en-US" sz="2400" dirty="0" smtClean="0"/>
                        <a:t>年</a:t>
                      </a:r>
                      <a:endParaRPr lang="zh-TW" altLang="en-US" sz="2400" dirty="0"/>
                    </a:p>
                  </a:txBody>
                  <a:tcPr/>
                </a:tc>
              </a:tr>
              <a:tr h="765765"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GDP</a:t>
                      </a:r>
                    </a:p>
                    <a:p>
                      <a:r>
                        <a:rPr lang="zh-TW" altLang="en-US" sz="2400" dirty="0" smtClean="0"/>
                        <a:t>新台幣兆元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15.7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11.7</a:t>
                      </a:r>
                      <a:endParaRPr lang="zh-TW" altLang="en-US" sz="2400" dirty="0"/>
                    </a:p>
                  </a:txBody>
                  <a:tcPr/>
                </a:tc>
              </a:tr>
              <a:tr h="765765"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中央政府支出</a:t>
                      </a:r>
                      <a:endParaRPr lang="en-US" altLang="zh-TW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/>
                        <a:t>新台幣兆元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2.0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1.6</a:t>
                      </a:r>
                      <a:endParaRPr lang="zh-TW" altLang="en-US" sz="2000" dirty="0"/>
                    </a:p>
                  </a:txBody>
                  <a:tcPr/>
                </a:tc>
              </a:tr>
              <a:tr h="8005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中央政府支出對</a:t>
                      </a:r>
                      <a:r>
                        <a:rPr lang="en-US" altLang="zh-TW" sz="2400" dirty="0" smtClean="0"/>
                        <a:t>GDP</a:t>
                      </a:r>
                      <a:r>
                        <a:rPr lang="zh-TW" altLang="en-US" sz="2400" dirty="0" smtClean="0"/>
                        <a:t>占比</a:t>
                      </a:r>
                      <a:r>
                        <a:rPr lang="zh-TW" altLang="en-US" sz="2400" baseline="0" dirty="0" smtClean="0"/>
                        <a:t> ％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12.5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13.4</a:t>
                      </a:r>
                      <a:endParaRPr lang="zh-TW" altLang="en-US" sz="2400" dirty="0"/>
                    </a:p>
                  </a:txBody>
                  <a:tcPr/>
                </a:tc>
              </a:tr>
              <a:tr h="765765"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各級政府支出</a:t>
                      </a:r>
                      <a:endParaRPr lang="en-US" altLang="zh-TW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/>
                        <a:t>新台幣兆元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2.8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2.3</a:t>
                      </a:r>
                      <a:endParaRPr lang="zh-TW" altLang="en-US" sz="2000" dirty="0"/>
                    </a:p>
                  </a:txBody>
                  <a:tcPr/>
                </a:tc>
              </a:tr>
              <a:tr h="11094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各級政府支出對</a:t>
                      </a:r>
                      <a:r>
                        <a:rPr lang="en-US" altLang="zh-TW" sz="2400" dirty="0" smtClean="0"/>
                        <a:t>GDP</a:t>
                      </a:r>
                      <a:r>
                        <a:rPr lang="zh-TW" altLang="en-US" sz="2400" dirty="0" smtClean="0"/>
                        <a:t>占比</a:t>
                      </a:r>
                      <a:r>
                        <a:rPr lang="zh-TW" altLang="en-US" sz="2400" baseline="0" dirty="0" smtClean="0"/>
                        <a:t> ％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17.9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19.5</a:t>
                      </a:r>
                      <a:endParaRPr lang="zh-TW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3A09F6-5106-4D53-AD7A-3A6529FF75F3}" type="slidenum">
              <a:rPr lang="en-US" altLang="zh-TW" smtClean="0"/>
              <a:pPr/>
              <a:t>11</a:t>
            </a:fld>
            <a:endParaRPr lang="en-US" altLang="zh-TW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5738"/>
            <a:ext cx="8343900" cy="78105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2.2  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中央政府歲出</a:t>
            </a:r>
            <a:r>
              <a:rPr lang="zh-TW" altLang="en-US" sz="2800" dirty="0" smtClean="0">
                <a:latin typeface="新細明體" pitchFamily="18" charset="-120"/>
              </a:rPr>
              <a:t>（總預算案）</a:t>
            </a:r>
          </a:p>
        </p:txBody>
      </p:sp>
      <p:graphicFrame>
        <p:nvGraphicFramePr>
          <p:cNvPr id="652492" name="Group 204"/>
          <p:cNvGraphicFramePr>
            <a:graphicFrameLocks noGrp="1"/>
          </p:cNvGraphicFramePr>
          <p:nvPr>
            <p:ph idx="1"/>
          </p:nvPr>
        </p:nvGraphicFramePr>
        <p:xfrm>
          <a:off x="481013" y="1230313"/>
          <a:ext cx="8229599" cy="5345615"/>
        </p:xfrm>
        <a:graphic>
          <a:graphicData uri="http://schemas.openxmlformats.org/drawingml/2006/table">
            <a:tbl>
              <a:tblPr/>
              <a:tblGrid>
                <a:gridCol w="3083528"/>
                <a:gridCol w="1921397"/>
                <a:gridCol w="2013995"/>
                <a:gridCol w="1210679"/>
              </a:tblGrid>
              <a:tr h="76091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項目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新細明體" pitchFamily="18" charset="-120"/>
                        </a:rPr>
                        <a:t>104</a:t>
                      </a: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新細明體" pitchFamily="18" charset="-120"/>
                        </a:rPr>
                        <a:t>年度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金額</a:t>
                      </a:r>
                      <a:endParaRPr lang="en-US" altLang="zh-TW" sz="2000" b="1" dirty="0" smtClean="0">
                        <a:latin typeface="新細明體" pitchFamily="18" charset="-12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（億元新台幣）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新細明體" pitchFamily="18" charset="-120"/>
                        </a:rPr>
                        <a:t>101</a:t>
                      </a: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新細明體" pitchFamily="18" charset="-120"/>
                        </a:rPr>
                        <a:t>年</a:t>
                      </a:r>
                      <a:r>
                        <a:rPr lang="zh-TW" altLang="en-US" sz="2000" b="1" dirty="0" smtClean="0">
                          <a:latin typeface="新細明體" pitchFamily="18" charset="-120"/>
                        </a:rPr>
                        <a:t>度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金額</a:t>
                      </a:r>
                      <a:endParaRPr lang="en-US" altLang="zh-TW" sz="2000" b="1" dirty="0" smtClean="0">
                        <a:latin typeface="新細明體" pitchFamily="18" charset="-12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（億元新台幣）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zh-TW" sz="2000" b="1" dirty="0" smtClean="0">
                          <a:latin typeface="新細明體" pitchFamily="18" charset="-120"/>
                        </a:rPr>
                        <a:t>101</a:t>
                      </a:r>
                      <a:r>
                        <a:rPr lang="zh-TW" altLang="en-US" sz="2000" b="1" dirty="0" smtClean="0">
                          <a:latin typeface="新細明體" pitchFamily="18" charset="-120"/>
                        </a:rPr>
                        <a:t>年度</a:t>
                      </a:r>
                      <a:endParaRPr lang="en-US" altLang="zh-TW" sz="2000" b="1" dirty="0" smtClean="0">
                        <a:latin typeface="新細明體" pitchFamily="18" charset="-12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百分比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n"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歲出部份合計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19597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19390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100.0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社會福利支出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4416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4072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21.0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教育科學文化支出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3856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3674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18.9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國防支出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3123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3096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16.0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經濟發展支出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2709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2766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14.3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一般政務支出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1826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1870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9.6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退休撫卹支出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1419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1387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7.2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債務支出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1270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1301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6.7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一般補助及其他支出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806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5.4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社區發展及環境保護支出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173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183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0.9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DD8999-DAF7-42BA-B5FD-9FF2F34CFB59}" type="slidenum">
              <a:rPr lang="en-US" altLang="zh-TW" smtClean="0"/>
              <a:pPr/>
              <a:t>12</a:t>
            </a:fld>
            <a:endParaRPr lang="en-US" altLang="zh-TW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005763" cy="1152525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2.3  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各級政府歲出</a:t>
            </a:r>
            <a:r>
              <a:rPr lang="zh-TW" altLang="en-US" sz="3200" dirty="0" smtClean="0">
                <a:solidFill>
                  <a:srgbClr val="800080"/>
                </a:solidFill>
                <a:latin typeface="新細明體" pitchFamily="18" charset="-120"/>
              </a:rPr>
              <a:t> </a:t>
            </a:r>
            <a:r>
              <a:rPr lang="en-US" altLang="zh-TW" sz="3200" dirty="0" smtClean="0">
                <a:solidFill>
                  <a:srgbClr val="800080"/>
                </a:solidFill>
                <a:latin typeface="新細明體" pitchFamily="18" charset="-120"/>
              </a:rPr>
              <a:t/>
            </a:r>
            <a:br>
              <a:rPr lang="en-US" altLang="zh-TW" sz="3200" dirty="0" smtClean="0">
                <a:solidFill>
                  <a:srgbClr val="800080"/>
                </a:solidFill>
                <a:latin typeface="新細明體" pitchFamily="18" charset="-120"/>
              </a:rPr>
            </a:br>
            <a:r>
              <a:rPr lang="zh-TW" altLang="en-US" sz="2800" dirty="0" smtClean="0">
                <a:solidFill>
                  <a:srgbClr val="800080"/>
                </a:solidFill>
              </a:rPr>
              <a:t>（ </a:t>
            </a:r>
            <a:r>
              <a:rPr lang="en-US" altLang="zh-TW" sz="2800" dirty="0" smtClean="0">
                <a:solidFill>
                  <a:srgbClr val="800080"/>
                </a:solidFill>
                <a:latin typeface="新細明體" pitchFamily="18" charset="-120"/>
              </a:rPr>
              <a:t>101</a:t>
            </a:r>
            <a:r>
              <a:rPr lang="zh-TW" altLang="en-US" sz="2800" dirty="0" smtClean="0">
                <a:solidFill>
                  <a:srgbClr val="800080"/>
                </a:solidFill>
                <a:latin typeface="新細明體" pitchFamily="18" charset="-120"/>
              </a:rPr>
              <a:t>年度總預算案</a:t>
            </a:r>
            <a:r>
              <a:rPr lang="en-US" altLang="zh-TW" sz="2800" dirty="0" smtClean="0">
                <a:solidFill>
                  <a:srgbClr val="800080"/>
                </a:solidFill>
              </a:rPr>
              <a:t>    </a:t>
            </a:r>
            <a:r>
              <a:rPr lang="zh-TW" altLang="en-US" sz="2800" dirty="0" smtClean="0">
                <a:solidFill>
                  <a:srgbClr val="800080"/>
                </a:solidFill>
              </a:rPr>
              <a:t>億元新台幣）</a:t>
            </a:r>
          </a:p>
        </p:txBody>
      </p:sp>
      <p:graphicFrame>
        <p:nvGraphicFramePr>
          <p:cNvPr id="655411" name="Group 51"/>
          <p:cNvGraphicFramePr>
            <a:graphicFrameLocks noGrp="1"/>
          </p:cNvGraphicFramePr>
          <p:nvPr>
            <p:ph idx="1"/>
          </p:nvPr>
        </p:nvGraphicFramePr>
        <p:xfrm>
          <a:off x="301625" y="1457325"/>
          <a:ext cx="8449518" cy="5029200"/>
        </p:xfrm>
        <a:graphic>
          <a:graphicData uri="http://schemas.openxmlformats.org/drawingml/2006/table">
            <a:tbl>
              <a:tblPr/>
              <a:tblGrid>
                <a:gridCol w="3622875"/>
                <a:gridCol w="1608881"/>
                <a:gridCol w="1599676"/>
                <a:gridCol w="1618086"/>
              </a:tblGrid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項目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各級政府</a:t>
                      </a: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中央政府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地方政府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n"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歲出部份合計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2,7742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19390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8342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社會福利支出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5589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4072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1517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教育科學文化支出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6256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3674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2582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國防支出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3096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3096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經濟發展支出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3920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2766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1154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一般政務支出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4008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1870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2138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退休撫卹支出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2226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1387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839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債務支出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1444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1301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一般補助及其他支出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-641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社區發展及環境保護支出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803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183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620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F604AE-3AD6-4A54-B570-C652A52F2B4C}" type="slidenum">
              <a:rPr lang="en-US" altLang="zh-TW" smtClean="0"/>
              <a:pPr/>
              <a:t>13</a:t>
            </a:fld>
            <a:endParaRPr lang="en-US" altLang="zh-TW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234950" y="258763"/>
            <a:ext cx="7637463" cy="8001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2.4  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政府總預算</a:t>
            </a:r>
            <a:r>
              <a:rPr lang="zh-TW" altLang="en-US" sz="3200" dirty="0" smtClean="0">
                <a:solidFill>
                  <a:srgbClr val="800080"/>
                </a:solidFill>
                <a:latin typeface="新細明體" pitchFamily="18" charset="-120"/>
              </a:rPr>
              <a:t>（</a:t>
            </a:r>
            <a:r>
              <a:rPr lang="en-US" altLang="zh-TW" sz="3200" dirty="0" smtClean="0">
                <a:solidFill>
                  <a:srgbClr val="800080"/>
                </a:solidFill>
                <a:latin typeface="新細明體" pitchFamily="18" charset="-120"/>
              </a:rPr>
              <a:t>101</a:t>
            </a:r>
            <a:r>
              <a:rPr lang="zh-TW" altLang="en-US" sz="3200" dirty="0" smtClean="0">
                <a:solidFill>
                  <a:srgbClr val="800080"/>
                </a:solidFill>
                <a:latin typeface="新細明體" pitchFamily="18" charset="-120"/>
              </a:rPr>
              <a:t>年度總預算案）</a:t>
            </a:r>
          </a:p>
        </p:txBody>
      </p:sp>
      <p:graphicFrame>
        <p:nvGraphicFramePr>
          <p:cNvPr id="659459" name="Group 3"/>
          <p:cNvGraphicFramePr>
            <a:graphicFrameLocks noGrp="1"/>
          </p:cNvGraphicFramePr>
          <p:nvPr>
            <p:ph idx="1"/>
          </p:nvPr>
        </p:nvGraphicFramePr>
        <p:xfrm>
          <a:off x="563563" y="1725613"/>
          <a:ext cx="6351587" cy="1889760"/>
        </p:xfrm>
        <a:graphic>
          <a:graphicData uri="http://schemas.openxmlformats.org/drawingml/2006/table">
            <a:tbl>
              <a:tblPr/>
              <a:tblGrid>
                <a:gridCol w="3248025"/>
                <a:gridCol w="3103562"/>
              </a:tblGrid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中央政府</a:t>
                      </a:r>
                      <a:endParaRPr kumimoji="1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金額（億元新台幣）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一、歲入部份合計</a:t>
                      </a: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  <a:cs typeface="Rod" pitchFamily="49" charset="-79"/>
                        </a:rPr>
                        <a:t>1,7294.7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二、歲出部份合計</a:t>
                      </a: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  <a:cs typeface="Rod" pitchFamily="49" charset="-79"/>
                        </a:rPr>
                        <a:t>1,9389.7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細明體" pitchFamily="49" charset="-120"/>
                          <a:ea typeface="細明體" pitchFamily="49" charset="-120"/>
                        </a:rPr>
                        <a:t>三、歲入淨額</a:t>
                      </a:r>
                      <a:endParaRPr kumimoji="1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+mn-lt"/>
                          <a:ea typeface="新細明體" pitchFamily="18" charset="-120"/>
                          <a:cs typeface="Rod" pitchFamily="49" charset="-79"/>
                        </a:rPr>
                        <a:t>-2095.0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497" name="Rectangle 18"/>
          <p:cNvSpPr>
            <a:spLocks noChangeArrowheads="1"/>
          </p:cNvSpPr>
          <p:nvPr/>
        </p:nvSpPr>
        <p:spPr bwMode="auto">
          <a:xfrm>
            <a:off x="1103313" y="3721100"/>
            <a:ext cx="749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800" b="1">
                <a:solidFill>
                  <a:schemeClr val="tx2"/>
                </a:solidFill>
              </a:rPr>
              <a:t>http://www.dgbas.gov.tw/ct.asp?xItem=29790&amp;CtNode=5602&amp;mp=1</a:t>
            </a:r>
          </a:p>
        </p:txBody>
      </p:sp>
      <p:graphicFrame>
        <p:nvGraphicFramePr>
          <p:cNvPr id="659475" name="Group 19"/>
          <p:cNvGraphicFramePr>
            <a:graphicFrameLocks noGrp="1"/>
          </p:cNvGraphicFramePr>
          <p:nvPr/>
        </p:nvGraphicFramePr>
        <p:xfrm>
          <a:off x="484188" y="4275138"/>
          <a:ext cx="6477000" cy="1999488"/>
        </p:xfrm>
        <a:graphic>
          <a:graphicData uri="http://schemas.openxmlformats.org/drawingml/2006/table">
            <a:tbl>
              <a:tblPr/>
              <a:tblGrid>
                <a:gridCol w="3297237"/>
                <a:gridCol w="3179763"/>
              </a:tblGrid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各級政府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金額（億元新台幣）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一、歲入部份合計</a:t>
                      </a: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2,4200.9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二、歲出部份合計</a:t>
                      </a: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2,7742.0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細明體" pitchFamily="49" charset="-120"/>
                          <a:ea typeface="細明體" pitchFamily="49" charset="-120"/>
                        </a:rPr>
                        <a:t>三、歲入淨額</a:t>
                      </a: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+mn-lt"/>
                          <a:ea typeface="新細明體" pitchFamily="18" charset="-120"/>
                          <a:cs typeface="Arial" charset="0"/>
                        </a:rPr>
                        <a:t>-3541.1</a:t>
                      </a:r>
                      <a:endParaRPr kumimoji="1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+mn-lt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11" name="Rectangle 34"/>
          <p:cNvSpPr>
            <a:spLocks noChangeArrowheads="1"/>
          </p:cNvSpPr>
          <p:nvPr/>
        </p:nvSpPr>
        <p:spPr bwMode="auto">
          <a:xfrm>
            <a:off x="6967538" y="1993900"/>
            <a:ext cx="201295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ctr">
              <a:lnSpc>
                <a:spcPct val="130000"/>
              </a:lnSpc>
            </a:pPr>
            <a:r>
              <a:rPr lang="zh-TW" altLang="en-US" sz="2400">
                <a:latin typeface="新細明體" pitchFamily="18" charset="-120"/>
              </a:rPr>
              <a:t>財政赤字</a:t>
            </a:r>
          </a:p>
          <a:p>
            <a:pPr fontAlgn="ctr">
              <a:lnSpc>
                <a:spcPct val="130000"/>
              </a:lnSpc>
            </a:pPr>
            <a:r>
              <a:rPr lang="zh-TW" altLang="en-US" sz="2400">
                <a:latin typeface="新細明體" pitchFamily="18" charset="-120"/>
              </a:rPr>
              <a:t>占歲入百分比</a:t>
            </a:r>
          </a:p>
          <a:p>
            <a:pPr fontAlgn="ctr">
              <a:lnSpc>
                <a:spcPct val="130000"/>
              </a:lnSpc>
            </a:pPr>
            <a:r>
              <a:rPr lang="zh-TW" altLang="en-US" sz="2400">
                <a:latin typeface="新細明體" pitchFamily="18" charset="-120"/>
              </a:rPr>
              <a:t>＝</a:t>
            </a:r>
            <a:r>
              <a:rPr lang="en-US" altLang="zh-TW" sz="2400">
                <a:latin typeface="新細明體" pitchFamily="18" charset="-120"/>
              </a:rPr>
              <a:t>12.1%</a:t>
            </a:r>
          </a:p>
        </p:txBody>
      </p:sp>
      <p:sp>
        <p:nvSpPr>
          <p:cNvPr id="20512" name="Rectangle 35"/>
          <p:cNvSpPr>
            <a:spLocks noChangeArrowheads="1"/>
          </p:cNvSpPr>
          <p:nvPr/>
        </p:nvSpPr>
        <p:spPr bwMode="auto">
          <a:xfrm>
            <a:off x="7131050" y="4624388"/>
            <a:ext cx="2012950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ctr">
              <a:lnSpc>
                <a:spcPct val="130000"/>
              </a:lnSpc>
            </a:pPr>
            <a:r>
              <a:rPr lang="zh-TW" altLang="en-US" sz="2400">
                <a:latin typeface="新細明體" pitchFamily="18" charset="-120"/>
              </a:rPr>
              <a:t>財政赤字</a:t>
            </a:r>
          </a:p>
          <a:p>
            <a:pPr fontAlgn="ctr">
              <a:lnSpc>
                <a:spcPct val="130000"/>
              </a:lnSpc>
            </a:pPr>
            <a:r>
              <a:rPr lang="zh-TW" altLang="en-US" sz="2400">
                <a:latin typeface="新細明體" pitchFamily="18" charset="-120"/>
              </a:rPr>
              <a:t>占歲入百分比</a:t>
            </a:r>
          </a:p>
          <a:p>
            <a:pPr fontAlgn="ctr">
              <a:lnSpc>
                <a:spcPct val="130000"/>
              </a:lnSpc>
            </a:pPr>
            <a:r>
              <a:rPr lang="zh-TW" altLang="en-US" sz="2400">
                <a:latin typeface="新細明體" pitchFamily="18" charset="-120"/>
              </a:rPr>
              <a:t>＝</a:t>
            </a:r>
            <a:r>
              <a:rPr lang="en-US" altLang="zh-TW" sz="2400">
                <a:latin typeface="新細明體" pitchFamily="18" charset="-120"/>
              </a:rPr>
              <a:t>14.6%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CBE3E2-5E79-4C7C-AA50-571EBB0D82B2}" type="slidenum">
              <a:rPr lang="en-US" altLang="zh-TW" smtClean="0"/>
              <a:pPr/>
              <a:t>14</a:t>
            </a:fld>
            <a:endParaRPr lang="en-US" altLang="zh-TW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20688" y="185738"/>
            <a:ext cx="7543800" cy="815975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2. 5  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政府融資情形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3" y="1563688"/>
            <a:ext cx="8321675" cy="4937125"/>
          </a:xfrm>
        </p:spPr>
        <p:txBody>
          <a:bodyPr/>
          <a:lstStyle/>
          <a:p>
            <a:pPr marL="400050" indent="-400050">
              <a:lnSpc>
                <a:spcPct val="120000"/>
              </a:lnSpc>
            </a:pPr>
            <a:r>
              <a:rPr lang="en-US" altLang="zh-TW" sz="2800" smtClean="0">
                <a:latin typeface="新細明體" pitchFamily="18" charset="-120"/>
              </a:rPr>
              <a:t>2010 </a:t>
            </a:r>
            <a:r>
              <a:rPr lang="zh-TW" altLang="en-US" sz="2800" smtClean="0">
                <a:latin typeface="新細明體" pitchFamily="18" charset="-120"/>
              </a:rPr>
              <a:t>年各級政府歲入歲出淨額收支相抵後，</a:t>
            </a:r>
          </a:p>
          <a:p>
            <a:pPr marL="725488" lvl="1" indent="-381000">
              <a:lnSpc>
                <a:spcPct val="120000"/>
              </a:lnSpc>
              <a:buClr>
                <a:srgbClr val="66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差短 </a:t>
            </a:r>
            <a:r>
              <a:rPr lang="en-US" altLang="zh-TW" sz="2800" smtClean="0">
                <a:latin typeface="新細明體" pitchFamily="18" charset="-120"/>
              </a:rPr>
              <a:t>4513</a:t>
            </a:r>
            <a:r>
              <a:rPr lang="zh-TW" altLang="en-US" sz="2800" smtClean="0">
                <a:latin typeface="新細明體" pitchFamily="18" charset="-120"/>
              </a:rPr>
              <a:t>億元，</a:t>
            </a:r>
          </a:p>
          <a:p>
            <a:pPr marL="725488" lvl="1" indent="-381000">
              <a:lnSpc>
                <a:spcPct val="120000"/>
              </a:lnSpc>
              <a:buClr>
                <a:srgbClr val="66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另應償還債本 </a:t>
            </a:r>
            <a:r>
              <a:rPr lang="en-US" altLang="zh-TW" sz="2800" smtClean="0">
                <a:latin typeface="新細明體" pitchFamily="18" charset="-120"/>
              </a:rPr>
              <a:t>2067</a:t>
            </a:r>
            <a:r>
              <a:rPr lang="zh-TW" altLang="en-US" sz="2800" smtClean="0">
                <a:latin typeface="新細明體" pitchFamily="18" charset="-120"/>
              </a:rPr>
              <a:t>億元，</a:t>
            </a:r>
          </a:p>
          <a:p>
            <a:pPr marL="725488" lvl="1" indent="-381000">
              <a:lnSpc>
                <a:spcPct val="120000"/>
              </a:lnSpc>
            </a:pPr>
            <a:r>
              <a:rPr lang="zh-TW" altLang="en-US" sz="2800" smtClean="0">
                <a:solidFill>
                  <a:srgbClr val="FF0066"/>
                </a:solidFill>
                <a:latin typeface="新細明體" pitchFamily="18" charset="-120"/>
              </a:rPr>
              <a:t>合計融資需求 </a:t>
            </a:r>
            <a:r>
              <a:rPr lang="en-US" altLang="zh-TW" sz="2800" smtClean="0">
                <a:solidFill>
                  <a:srgbClr val="FF0066"/>
                </a:solidFill>
                <a:latin typeface="新細明體" pitchFamily="18" charset="-120"/>
              </a:rPr>
              <a:t>6580</a:t>
            </a:r>
            <a:r>
              <a:rPr lang="zh-TW" altLang="en-US" sz="2800" smtClean="0">
                <a:solidFill>
                  <a:srgbClr val="FF0066"/>
                </a:solidFill>
                <a:latin typeface="新細明體" pitchFamily="18" charset="-120"/>
              </a:rPr>
              <a:t>億元。</a:t>
            </a:r>
          </a:p>
          <a:p>
            <a:pPr marL="400050" indent="-400050">
              <a:lnSpc>
                <a:spcPct val="120000"/>
              </a:lnSpc>
            </a:pPr>
            <a:r>
              <a:rPr lang="zh-TW" altLang="en-US" sz="2800" smtClean="0">
                <a:latin typeface="新細明體" pitchFamily="18" charset="-120"/>
              </a:rPr>
              <a:t>融資需求：</a:t>
            </a:r>
          </a:p>
          <a:p>
            <a:pPr marL="725488" lvl="1" indent="-381000">
              <a:lnSpc>
                <a:spcPct val="120000"/>
              </a:lnSpc>
              <a:buClr>
                <a:srgbClr val="80008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發行公債收入 </a:t>
            </a:r>
            <a:r>
              <a:rPr lang="en-US" altLang="zh-TW" sz="2800" smtClean="0">
                <a:latin typeface="新細明體" pitchFamily="18" charset="-120"/>
              </a:rPr>
              <a:t>2502</a:t>
            </a:r>
            <a:r>
              <a:rPr lang="zh-TW" altLang="en-US" sz="2800" smtClean="0">
                <a:latin typeface="新細明體" pitchFamily="18" charset="-120"/>
              </a:rPr>
              <a:t>億元</a:t>
            </a:r>
          </a:p>
          <a:p>
            <a:pPr marL="725488" lvl="1" indent="-381000">
              <a:lnSpc>
                <a:spcPct val="120000"/>
              </a:lnSpc>
              <a:buClr>
                <a:srgbClr val="80008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賒借收入 </a:t>
            </a:r>
            <a:r>
              <a:rPr lang="en-US" altLang="zh-TW" sz="2800" smtClean="0">
                <a:latin typeface="新細明體" pitchFamily="18" charset="-120"/>
              </a:rPr>
              <a:t>4184</a:t>
            </a:r>
            <a:r>
              <a:rPr lang="zh-TW" altLang="en-US" sz="2800" smtClean="0">
                <a:latin typeface="新細明體" pitchFamily="18" charset="-120"/>
              </a:rPr>
              <a:t>億元</a:t>
            </a:r>
          </a:p>
          <a:p>
            <a:pPr marL="725488" lvl="1" indent="-381000">
              <a:lnSpc>
                <a:spcPct val="120000"/>
              </a:lnSpc>
              <a:buClr>
                <a:srgbClr val="80008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移用以前年度歲計賸餘 </a:t>
            </a:r>
            <a:r>
              <a:rPr lang="en-US" altLang="zh-TW" sz="2800" smtClean="0">
                <a:latin typeface="新細明體" pitchFamily="18" charset="-120"/>
              </a:rPr>
              <a:t>66</a:t>
            </a:r>
            <a:r>
              <a:rPr lang="zh-TW" altLang="en-US" sz="2800" smtClean="0">
                <a:latin typeface="新細明體" pitchFamily="18" charset="-120"/>
              </a:rPr>
              <a:t>億元。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36D22F-4949-4084-B399-79CB8FA08245}" type="slidenum">
              <a:rPr lang="en-US" altLang="zh-TW" smtClean="0"/>
              <a:pPr/>
              <a:t>15</a:t>
            </a:fld>
            <a:endParaRPr lang="en-US" altLang="zh-TW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62025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7030A0"/>
                </a:solidFill>
                <a:latin typeface="新細明體" pitchFamily="18" charset="-120"/>
              </a:rPr>
              <a:t>2.6 </a:t>
            </a:r>
            <a:r>
              <a:rPr lang="zh-TW" altLang="en-US" sz="4000" dirty="0" smtClean="0">
                <a:solidFill>
                  <a:srgbClr val="7030A0"/>
                </a:solidFill>
                <a:latin typeface="新細明體" pitchFamily="18" charset="-120"/>
              </a:rPr>
              <a:t> 政府債務：發行之國債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9738" y="1643063"/>
            <a:ext cx="8477250" cy="4356100"/>
          </a:xfrm>
        </p:spPr>
        <p:txBody>
          <a:bodyPr/>
          <a:lstStyle/>
          <a:p>
            <a:pPr marL="625475" indent="-625475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zh-TW" altLang="en-US" sz="2800" dirty="0" smtClean="0">
                <a:latin typeface="新細明體" pitchFamily="18" charset="-120"/>
              </a:rPr>
              <a:t>至</a:t>
            </a:r>
            <a:r>
              <a:rPr lang="en-US" altLang="zh-TW" sz="2800" dirty="0" smtClean="0">
                <a:latin typeface="新細明體" pitchFamily="18" charset="-120"/>
              </a:rPr>
              <a:t>2011</a:t>
            </a:r>
            <a:r>
              <a:rPr lang="zh-TW" altLang="en-US" sz="2800" dirty="0" smtClean="0">
                <a:latin typeface="新細明體" pitchFamily="18" charset="-120"/>
              </a:rPr>
              <a:t>年</a:t>
            </a:r>
            <a:r>
              <a:rPr lang="en-US" altLang="zh-TW" sz="2800" dirty="0" smtClean="0">
                <a:latin typeface="新細明體" pitchFamily="18" charset="-120"/>
              </a:rPr>
              <a:t>5</a:t>
            </a:r>
            <a:r>
              <a:rPr lang="zh-TW" altLang="en-US" sz="2800" dirty="0" smtClean="0">
                <a:latin typeface="新細明體" pitchFamily="18" charset="-120"/>
              </a:rPr>
              <a:t>月為止，中央政府所發行的一年以上國債總額為 </a:t>
            </a:r>
            <a:r>
              <a:rPr lang="en-US" altLang="zh-TW" sz="2800" b="1" dirty="0" smtClean="0">
                <a:solidFill>
                  <a:srgbClr val="800080"/>
                </a:solidFill>
                <a:latin typeface="新細明體" pitchFamily="18" charset="-120"/>
              </a:rPr>
              <a:t>4</a:t>
            </a:r>
            <a:r>
              <a:rPr lang="zh-TW" altLang="en-US" sz="2800" b="1" dirty="0" smtClean="0">
                <a:solidFill>
                  <a:srgbClr val="800080"/>
                </a:solidFill>
                <a:latin typeface="新細明體" pitchFamily="18" charset="-120"/>
              </a:rPr>
              <a:t>兆</a:t>
            </a:r>
            <a:r>
              <a:rPr lang="en-US" altLang="zh-TW" sz="2800" b="1" dirty="0" smtClean="0">
                <a:solidFill>
                  <a:srgbClr val="800080"/>
                </a:solidFill>
                <a:latin typeface="新細明體" pitchFamily="18" charset="-120"/>
              </a:rPr>
              <a:t>6285</a:t>
            </a:r>
            <a:r>
              <a:rPr lang="zh-TW" altLang="en-US" sz="2800" b="1" dirty="0" smtClean="0">
                <a:solidFill>
                  <a:srgbClr val="800080"/>
                </a:solidFill>
                <a:latin typeface="新細明體" pitchFamily="18" charset="-120"/>
              </a:rPr>
              <a:t>億</a:t>
            </a:r>
            <a:r>
              <a:rPr lang="zh-TW" altLang="en-US" sz="2800" dirty="0" smtClean="0">
                <a:latin typeface="新細明體" pitchFamily="18" charset="-120"/>
              </a:rPr>
              <a:t>新台幣，短期國債金額為</a:t>
            </a:r>
            <a:r>
              <a:rPr lang="en-US" altLang="zh-TW" sz="2800" dirty="0" smtClean="0">
                <a:latin typeface="新細明體" pitchFamily="18" charset="-120"/>
              </a:rPr>
              <a:t>2600</a:t>
            </a:r>
            <a:r>
              <a:rPr lang="zh-TW" altLang="en-US" sz="2800" dirty="0" smtClean="0">
                <a:latin typeface="新細明體" pitchFamily="18" charset="-120"/>
              </a:rPr>
              <a:t>億新台幣。（平均每位國民負債</a:t>
            </a:r>
            <a:r>
              <a:rPr lang="en-US" altLang="zh-TW" sz="2800" dirty="0" smtClean="0">
                <a:latin typeface="新細明體" pitchFamily="18" charset="-120"/>
              </a:rPr>
              <a:t>21.1</a:t>
            </a:r>
            <a:r>
              <a:rPr lang="zh-TW" altLang="en-US" sz="2800" dirty="0" smtClean="0">
                <a:latin typeface="新細明體" pitchFamily="18" charset="-120"/>
              </a:rPr>
              <a:t>萬新台幣） 。</a:t>
            </a:r>
            <a:r>
              <a:rPr lang="en-US" altLang="zh-TW" sz="2800" dirty="0" smtClean="0">
                <a:latin typeface="新細明體" pitchFamily="18" charset="-120"/>
              </a:rPr>
              <a:t>2014</a:t>
            </a:r>
            <a:r>
              <a:rPr lang="zh-TW" altLang="en-US" sz="2800" dirty="0" smtClean="0">
                <a:latin typeface="新細明體" pitchFamily="18" charset="-120"/>
              </a:rPr>
              <a:t>年</a:t>
            </a:r>
            <a:r>
              <a:rPr lang="en-US" altLang="zh-TW" sz="2800" dirty="0" smtClean="0">
                <a:latin typeface="新細明體" pitchFamily="18" charset="-120"/>
              </a:rPr>
              <a:t>5</a:t>
            </a:r>
            <a:r>
              <a:rPr lang="zh-TW" altLang="en-US" sz="2800" dirty="0" smtClean="0">
                <a:latin typeface="新細明體" pitchFamily="18" charset="-120"/>
              </a:rPr>
              <a:t>月的數據：</a:t>
            </a:r>
            <a:r>
              <a:rPr lang="zh-TW" altLang="en-US" sz="2800" dirty="0" smtClean="0"/>
              <a:t>中央政府</a:t>
            </a:r>
            <a:r>
              <a:rPr lang="zh-TW" altLang="en-US" sz="2800" dirty="0" smtClean="0">
                <a:latin typeface="新細明體" pitchFamily="18" charset="-120"/>
              </a:rPr>
              <a:t>為</a:t>
            </a:r>
            <a:r>
              <a:rPr lang="en-US" altLang="zh-TW" sz="2800" dirty="0" smtClean="0"/>
              <a:t>5</a:t>
            </a:r>
            <a:r>
              <a:rPr lang="zh-TW" altLang="en-US" sz="2800" b="1" dirty="0" smtClean="0">
                <a:solidFill>
                  <a:srgbClr val="800080"/>
                </a:solidFill>
                <a:latin typeface="新細明體" pitchFamily="18" charset="-120"/>
              </a:rPr>
              <a:t>兆</a:t>
            </a:r>
            <a:r>
              <a:rPr lang="en-US" altLang="zh-TW" sz="2800" dirty="0" smtClean="0"/>
              <a:t>4984</a:t>
            </a:r>
            <a:r>
              <a:rPr lang="zh-TW" altLang="en-US" sz="2800" b="1" dirty="0" smtClean="0">
                <a:solidFill>
                  <a:srgbClr val="800080"/>
                </a:solidFill>
                <a:latin typeface="新細明體" pitchFamily="18" charset="-120"/>
              </a:rPr>
              <a:t>億</a:t>
            </a:r>
            <a:r>
              <a:rPr lang="zh-TW" altLang="en-US" sz="2800" dirty="0" smtClean="0">
                <a:latin typeface="新細明體" pitchFamily="18" charset="-120"/>
              </a:rPr>
              <a:t>新台幣、</a:t>
            </a:r>
            <a:r>
              <a:rPr lang="zh-TW" altLang="en-US" sz="2800" dirty="0" smtClean="0"/>
              <a:t>地方政府</a:t>
            </a:r>
            <a:r>
              <a:rPr lang="zh-TW" altLang="en-US" sz="2800" dirty="0" smtClean="0">
                <a:latin typeface="新細明體" pitchFamily="18" charset="-120"/>
              </a:rPr>
              <a:t>為</a:t>
            </a:r>
            <a:r>
              <a:rPr lang="en-US" altLang="zh-TW" sz="2800" dirty="0" smtClean="0"/>
              <a:t>9146</a:t>
            </a:r>
            <a:r>
              <a:rPr lang="zh-TW" altLang="en-US" sz="2800" b="1" dirty="0" smtClean="0">
                <a:solidFill>
                  <a:srgbClr val="800080"/>
                </a:solidFill>
                <a:latin typeface="新細明體" pitchFamily="18" charset="-120"/>
              </a:rPr>
              <a:t>億</a:t>
            </a:r>
            <a:r>
              <a:rPr lang="zh-TW" altLang="en-US" sz="2800" dirty="0" smtClean="0">
                <a:latin typeface="新細明體" pitchFamily="18" charset="-120"/>
              </a:rPr>
              <a:t>新台幣。</a:t>
            </a:r>
          </a:p>
          <a:p>
            <a:pPr marL="625475" indent="-625475">
              <a:defRPr/>
            </a:pPr>
            <a:r>
              <a:rPr lang="zh-TW" altLang="en-US" sz="2800" dirty="0" smtClean="0">
                <a:latin typeface="新細明體" pitchFamily="18" charset="-120"/>
              </a:rPr>
              <a:t>至</a:t>
            </a:r>
            <a:r>
              <a:rPr lang="en-US" altLang="zh-TW" sz="2800" dirty="0" smtClean="0">
                <a:latin typeface="新細明體" pitchFamily="18" charset="-120"/>
              </a:rPr>
              <a:t>2010</a:t>
            </a:r>
            <a:r>
              <a:rPr lang="zh-TW" altLang="en-US" sz="2800" dirty="0" smtClean="0">
                <a:latin typeface="新細明體" pitchFamily="18" charset="-120"/>
              </a:rPr>
              <a:t>年底止，各級政府累積債務為</a:t>
            </a:r>
            <a:r>
              <a:rPr lang="en-US" altLang="zh-TW" sz="2800" b="1" dirty="0" smtClean="0">
                <a:solidFill>
                  <a:srgbClr val="800080"/>
                </a:solidFill>
                <a:latin typeface="新細明體" pitchFamily="18" charset="-120"/>
              </a:rPr>
              <a:t>5</a:t>
            </a:r>
            <a:r>
              <a:rPr lang="zh-TW" altLang="en-US" sz="2800" b="1" dirty="0" smtClean="0">
                <a:solidFill>
                  <a:srgbClr val="800080"/>
                </a:solidFill>
                <a:latin typeface="新細明體" pitchFamily="18" charset="-120"/>
              </a:rPr>
              <a:t>兆</a:t>
            </a:r>
            <a:r>
              <a:rPr lang="en-US" altLang="zh-TW" sz="2800" b="1" dirty="0" smtClean="0">
                <a:solidFill>
                  <a:srgbClr val="800080"/>
                </a:solidFill>
                <a:latin typeface="新細明體" pitchFamily="18" charset="-120"/>
              </a:rPr>
              <a:t>1,923</a:t>
            </a:r>
            <a:r>
              <a:rPr lang="zh-TW" altLang="en-US" sz="2800" b="1" dirty="0" smtClean="0">
                <a:solidFill>
                  <a:srgbClr val="800080"/>
                </a:solidFill>
                <a:latin typeface="新細明體" pitchFamily="18" charset="-120"/>
              </a:rPr>
              <a:t>億元</a:t>
            </a:r>
            <a:r>
              <a:rPr lang="zh-TW" altLang="en-US" sz="2800" dirty="0" smtClean="0">
                <a:latin typeface="新細明體" pitchFamily="18" charset="-120"/>
              </a:rPr>
              <a:t>，占</a:t>
            </a:r>
            <a:r>
              <a:rPr lang="en-US" altLang="zh-TW" sz="2800" b="1" dirty="0" smtClean="0">
                <a:solidFill>
                  <a:srgbClr val="800080"/>
                </a:solidFill>
                <a:latin typeface="新細明體" pitchFamily="18" charset="-120"/>
              </a:rPr>
              <a:t>GNP</a:t>
            </a:r>
            <a:r>
              <a:rPr lang="zh-TW" altLang="en-US" sz="2800" dirty="0" smtClean="0">
                <a:latin typeface="新細明體" pitchFamily="18" charset="-120"/>
              </a:rPr>
              <a:t>比率為</a:t>
            </a:r>
            <a:r>
              <a:rPr lang="en-US" altLang="zh-TW" sz="2800" dirty="0" smtClean="0">
                <a:latin typeface="新細明體" pitchFamily="18" charset="-120"/>
              </a:rPr>
              <a:t>39.9%</a:t>
            </a:r>
            <a:r>
              <a:rPr lang="zh-TW" altLang="en-US" sz="2800" dirty="0" smtClean="0">
                <a:latin typeface="新細明體" pitchFamily="18" charset="-120"/>
              </a:rPr>
              <a:t>，未超過</a:t>
            </a:r>
            <a:r>
              <a:rPr lang="en-US" altLang="zh-TW" sz="2800" dirty="0" smtClean="0">
                <a:latin typeface="新細明體" pitchFamily="18" charset="-120"/>
              </a:rPr>
              <a:t>48%</a:t>
            </a:r>
            <a:r>
              <a:rPr lang="zh-TW" altLang="en-US" sz="2800" dirty="0" smtClean="0">
                <a:latin typeface="新細明體" pitchFamily="18" charset="-120"/>
              </a:rPr>
              <a:t>的法定上限。其中，中央政府債務為</a:t>
            </a:r>
            <a:r>
              <a:rPr lang="en-US" altLang="zh-TW" sz="2800" dirty="0" smtClean="0">
                <a:latin typeface="新細明體" pitchFamily="18" charset="-120"/>
              </a:rPr>
              <a:t>4</a:t>
            </a:r>
            <a:r>
              <a:rPr lang="zh-TW" altLang="en-US" sz="2800" dirty="0" smtClean="0">
                <a:latin typeface="新細明體" pitchFamily="18" charset="-120"/>
              </a:rPr>
              <a:t>兆</a:t>
            </a:r>
            <a:r>
              <a:rPr lang="en-US" altLang="zh-TW" sz="2800" dirty="0" smtClean="0">
                <a:latin typeface="新細明體" pitchFamily="18" charset="-120"/>
              </a:rPr>
              <a:t>5,419</a:t>
            </a:r>
            <a:r>
              <a:rPr lang="zh-TW" altLang="en-US" sz="2800" dirty="0" smtClean="0">
                <a:latin typeface="新細明體" pitchFamily="18" charset="-120"/>
              </a:rPr>
              <a:t>億元， 占</a:t>
            </a:r>
            <a:r>
              <a:rPr lang="en-US" altLang="zh-TW" sz="2800" dirty="0" smtClean="0">
                <a:latin typeface="新細明體" pitchFamily="18" charset="-120"/>
              </a:rPr>
              <a:t>GNP</a:t>
            </a:r>
            <a:r>
              <a:rPr lang="zh-TW" altLang="en-US" sz="2800" dirty="0" smtClean="0">
                <a:latin typeface="新細明體" pitchFamily="18" charset="-120"/>
              </a:rPr>
              <a:t>比率為</a:t>
            </a:r>
            <a:r>
              <a:rPr lang="en-US" altLang="zh-TW" sz="2800" dirty="0" smtClean="0">
                <a:latin typeface="新細明體" pitchFamily="18" charset="-120"/>
              </a:rPr>
              <a:t>34.9%</a:t>
            </a:r>
            <a:r>
              <a:rPr lang="zh-TW" altLang="en-US" sz="2800" dirty="0" smtClean="0">
                <a:latin typeface="新細明體" pitchFamily="18" charset="-120"/>
              </a:rPr>
              <a:t>，未超過</a:t>
            </a:r>
            <a:r>
              <a:rPr lang="en-US" altLang="zh-TW" sz="2800" dirty="0" smtClean="0">
                <a:latin typeface="新細明體" pitchFamily="18" charset="-120"/>
              </a:rPr>
              <a:t>40%</a:t>
            </a:r>
            <a:r>
              <a:rPr lang="zh-TW" altLang="en-US" sz="2800" dirty="0" smtClean="0">
                <a:latin typeface="新細明體" pitchFamily="18" charset="-120"/>
              </a:rPr>
              <a:t>的法定上限。</a:t>
            </a:r>
            <a:endParaRPr lang="en-US" altLang="zh-TW" sz="2800" dirty="0" smtClean="0">
              <a:latin typeface="新細明體" pitchFamily="18" charset="-120"/>
            </a:endParaRPr>
          </a:p>
          <a:p>
            <a:pPr>
              <a:defRPr/>
            </a:pPr>
            <a:endParaRPr lang="zh-TW" altLang="en-US" sz="28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5C8B0F-6E88-4553-B086-80FAEB2B9F45}" type="slidenum">
              <a:rPr lang="en-US" altLang="zh-TW" smtClean="0"/>
              <a:pPr/>
              <a:t>16</a:t>
            </a:fld>
            <a:endParaRPr lang="en-US" altLang="zh-TW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30275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2.7 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 政府債務：隱藏性債務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411662"/>
          </a:xfrm>
        </p:spPr>
        <p:txBody>
          <a:bodyPr/>
          <a:lstStyle/>
          <a:p>
            <a:pPr marL="495300" indent="-495300">
              <a:lnSpc>
                <a:spcPct val="90000"/>
              </a:lnSpc>
            </a:pPr>
            <a:r>
              <a:rPr lang="zh-TW" altLang="en-US" sz="2800" smtClean="0">
                <a:latin typeface="新細明體" pitchFamily="18" charset="-120"/>
              </a:rPr>
              <a:t>根據監察院</a:t>
            </a:r>
            <a:r>
              <a:rPr lang="en-US" altLang="zh-TW" sz="2800" smtClean="0">
                <a:latin typeface="新細明體" pitchFamily="18" charset="-120"/>
              </a:rPr>
              <a:t>2011</a:t>
            </a:r>
            <a:r>
              <a:rPr lang="zh-TW" altLang="en-US" sz="2800" smtClean="0">
                <a:latin typeface="新細明體" pitchFamily="18" charset="-120"/>
              </a:rPr>
              <a:t>年</a:t>
            </a:r>
            <a:r>
              <a:rPr lang="en-US" altLang="zh-TW" sz="2800" smtClean="0">
                <a:latin typeface="新細明體" pitchFamily="18" charset="-120"/>
              </a:rPr>
              <a:t>10</a:t>
            </a:r>
            <a:r>
              <a:rPr lang="zh-TW" altLang="en-US" sz="2800" smtClean="0">
                <a:latin typeface="新細明體" pitchFamily="18" charset="-120"/>
              </a:rPr>
              <a:t>月文，中央政府穩藏性債務，合計達</a:t>
            </a:r>
            <a:r>
              <a:rPr lang="en-US" altLang="zh-TW" sz="2800" smtClean="0">
                <a:solidFill>
                  <a:srgbClr val="800080"/>
                </a:solidFill>
                <a:latin typeface="新細明體" pitchFamily="18" charset="-120"/>
              </a:rPr>
              <a:t>15</a:t>
            </a:r>
            <a:r>
              <a:rPr lang="zh-TW" altLang="en-US" sz="2800" smtClean="0">
                <a:solidFill>
                  <a:srgbClr val="800080"/>
                </a:solidFill>
                <a:latin typeface="新細明體" pitchFamily="18" charset="-120"/>
              </a:rPr>
              <a:t>兆</a:t>
            </a:r>
            <a:r>
              <a:rPr lang="en-US" altLang="zh-TW" sz="2800" smtClean="0">
                <a:solidFill>
                  <a:srgbClr val="800080"/>
                </a:solidFill>
                <a:latin typeface="新細明體" pitchFamily="18" charset="-120"/>
              </a:rPr>
              <a:t>7090</a:t>
            </a:r>
            <a:r>
              <a:rPr lang="zh-TW" altLang="en-US" sz="2800" smtClean="0">
                <a:latin typeface="新細明體" pitchFamily="18" charset="-120"/>
              </a:rPr>
              <a:t>億元：</a:t>
            </a:r>
          </a:p>
          <a:p>
            <a:pPr marL="763588" lvl="1" indent="-419100">
              <a:lnSpc>
                <a:spcPct val="90000"/>
              </a:lnSpc>
              <a:buClr>
                <a:srgbClr val="66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軍公教退休人員退休金為</a:t>
            </a:r>
            <a:r>
              <a:rPr lang="en-US" altLang="zh-TW" sz="2800" smtClean="0">
                <a:latin typeface="新細明體" pitchFamily="18" charset="-120"/>
              </a:rPr>
              <a:t>8</a:t>
            </a:r>
            <a:r>
              <a:rPr lang="zh-TW" altLang="en-US" sz="2800" smtClean="0">
                <a:latin typeface="新細明體" pitchFamily="18" charset="-120"/>
              </a:rPr>
              <a:t>兆</a:t>
            </a:r>
            <a:r>
              <a:rPr lang="en-US" altLang="zh-TW" sz="2800" smtClean="0">
                <a:latin typeface="新細明體" pitchFamily="18" charset="-120"/>
              </a:rPr>
              <a:t>6</a:t>
            </a:r>
            <a:r>
              <a:rPr lang="zh-TW" altLang="en-US" sz="2800" smtClean="0">
                <a:latin typeface="新細明體" pitchFamily="18" charset="-120"/>
              </a:rPr>
              <a:t>千多億元</a:t>
            </a:r>
          </a:p>
          <a:p>
            <a:pPr marL="763588" lvl="1" indent="-419100">
              <a:lnSpc>
                <a:spcPct val="90000"/>
              </a:lnSpc>
              <a:buClr>
                <a:srgbClr val="66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社會保險提存不足部份為</a:t>
            </a:r>
            <a:r>
              <a:rPr lang="en-US" altLang="zh-TW" sz="2800" smtClean="0">
                <a:latin typeface="新細明體" pitchFamily="18" charset="-120"/>
              </a:rPr>
              <a:t>4</a:t>
            </a:r>
            <a:r>
              <a:rPr lang="zh-TW" altLang="en-US" sz="2800" smtClean="0">
                <a:latin typeface="新細明體" pitchFamily="18" charset="-120"/>
              </a:rPr>
              <a:t>兆</a:t>
            </a:r>
            <a:r>
              <a:rPr lang="en-US" altLang="zh-TW" sz="2800" smtClean="0">
                <a:latin typeface="新細明體" pitchFamily="18" charset="-120"/>
              </a:rPr>
              <a:t>8</a:t>
            </a:r>
            <a:r>
              <a:rPr lang="zh-TW" altLang="en-US" sz="2800" smtClean="0">
                <a:latin typeface="新細明體" pitchFamily="18" charset="-120"/>
              </a:rPr>
              <a:t>千多億元</a:t>
            </a:r>
          </a:p>
          <a:p>
            <a:pPr marL="763588" lvl="1" indent="-419100">
              <a:lnSpc>
                <a:spcPct val="90000"/>
              </a:lnSpc>
              <a:buClr>
                <a:srgbClr val="66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積欠社會保險之保費補助款為</a:t>
            </a:r>
            <a:r>
              <a:rPr lang="en-US" altLang="zh-TW" sz="2800" smtClean="0">
                <a:latin typeface="新細明體" pitchFamily="18" charset="-120"/>
              </a:rPr>
              <a:t>1</a:t>
            </a:r>
            <a:r>
              <a:rPr lang="zh-TW" altLang="en-US" sz="2800" smtClean="0">
                <a:latin typeface="新細明體" pitchFamily="18" charset="-120"/>
              </a:rPr>
              <a:t>千</a:t>
            </a:r>
            <a:r>
              <a:rPr lang="en-US" altLang="zh-TW" sz="2800" smtClean="0">
                <a:latin typeface="新細明體" pitchFamily="18" charset="-120"/>
              </a:rPr>
              <a:t>2</a:t>
            </a:r>
            <a:r>
              <a:rPr lang="zh-TW" altLang="en-US" sz="2800" smtClean="0">
                <a:latin typeface="新細明體" pitchFamily="18" charset="-120"/>
              </a:rPr>
              <a:t>百多億元</a:t>
            </a:r>
          </a:p>
          <a:p>
            <a:pPr marL="763588" lvl="1" indent="-419100">
              <a:lnSpc>
                <a:spcPct val="90000"/>
              </a:lnSpc>
              <a:buClr>
                <a:srgbClr val="66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道路徵收補償費為</a:t>
            </a:r>
            <a:r>
              <a:rPr lang="en-US" altLang="zh-TW" sz="2800" smtClean="0">
                <a:latin typeface="新細明體" pitchFamily="18" charset="-120"/>
              </a:rPr>
              <a:t>2</a:t>
            </a:r>
            <a:r>
              <a:rPr lang="zh-TW" altLang="en-US" sz="2800" smtClean="0">
                <a:latin typeface="新細明體" pitchFamily="18" charset="-120"/>
              </a:rPr>
              <a:t>兆元</a:t>
            </a:r>
          </a:p>
          <a:p>
            <a:pPr marL="495300" indent="-495300">
              <a:lnSpc>
                <a:spcPct val="90000"/>
              </a:lnSpc>
            </a:pPr>
            <a:r>
              <a:rPr lang="zh-TW" altLang="en-US" sz="2800" smtClean="0">
                <a:latin typeface="新細明體" pitchFamily="18" charset="-120"/>
              </a:rPr>
              <a:t>根據「公平稅改聯盟」， </a:t>
            </a:r>
            <a:r>
              <a:rPr lang="en-US" altLang="zh-TW" sz="2800" smtClean="0">
                <a:latin typeface="新細明體" pitchFamily="18" charset="-120"/>
              </a:rPr>
              <a:t>2011</a:t>
            </a:r>
            <a:r>
              <a:rPr lang="zh-TW" altLang="en-US" sz="2800" smtClean="0">
                <a:latin typeface="新細明體" pitchFamily="18" charset="-120"/>
              </a:rPr>
              <a:t>年中央政府隱藏性債務高達</a:t>
            </a:r>
            <a:r>
              <a:rPr lang="en-US" altLang="zh-TW" sz="2800" smtClean="0">
                <a:latin typeface="新細明體" pitchFamily="18" charset="-120"/>
              </a:rPr>
              <a:t>15</a:t>
            </a:r>
            <a:r>
              <a:rPr lang="zh-TW" altLang="en-US" sz="2800" smtClean="0">
                <a:latin typeface="新細明體" pitchFamily="18" charset="-120"/>
              </a:rPr>
              <a:t>兆</a:t>
            </a:r>
            <a:r>
              <a:rPr lang="en-US" altLang="zh-TW" sz="2800" smtClean="0">
                <a:latin typeface="新細明體" pitchFamily="18" charset="-120"/>
              </a:rPr>
              <a:t>7,090</a:t>
            </a:r>
            <a:r>
              <a:rPr lang="zh-TW" altLang="en-US" sz="2800" smtClean="0">
                <a:latin typeface="新細明體" pitchFamily="18" charset="-120"/>
              </a:rPr>
              <a:t>億新台幣，加上已公開債務</a:t>
            </a:r>
            <a:r>
              <a:rPr lang="en-US" altLang="zh-TW" sz="2800" smtClean="0">
                <a:latin typeface="新細明體" pitchFamily="18" charset="-120"/>
              </a:rPr>
              <a:t>4</a:t>
            </a:r>
            <a:r>
              <a:rPr lang="zh-TW" altLang="en-US" sz="2800" smtClean="0">
                <a:latin typeface="新細明體" pitchFamily="18" charset="-120"/>
              </a:rPr>
              <a:t>兆</a:t>
            </a:r>
            <a:r>
              <a:rPr lang="en-US" altLang="zh-TW" sz="2800" smtClean="0">
                <a:latin typeface="新細明體" pitchFamily="18" charset="-120"/>
              </a:rPr>
              <a:t>6,285</a:t>
            </a:r>
            <a:r>
              <a:rPr lang="zh-TW" altLang="en-US" sz="2800" smtClean="0">
                <a:latin typeface="新細明體" pitchFamily="18" charset="-120"/>
              </a:rPr>
              <a:t>億元，合計實際國債金額為</a:t>
            </a:r>
            <a:r>
              <a:rPr lang="en-US" altLang="zh-TW" sz="2800" smtClean="0">
                <a:solidFill>
                  <a:srgbClr val="800080"/>
                </a:solidFill>
                <a:latin typeface="新細明體" pitchFamily="18" charset="-120"/>
              </a:rPr>
              <a:t>21</a:t>
            </a:r>
            <a:r>
              <a:rPr lang="zh-TW" altLang="en-US" sz="2800" smtClean="0">
                <a:solidFill>
                  <a:srgbClr val="800080"/>
                </a:solidFill>
                <a:latin typeface="新細明體" pitchFamily="18" charset="-120"/>
              </a:rPr>
              <a:t>兆</a:t>
            </a:r>
            <a:r>
              <a:rPr lang="en-US" altLang="zh-TW" sz="2800" smtClean="0">
                <a:solidFill>
                  <a:srgbClr val="800080"/>
                </a:solidFill>
                <a:latin typeface="新細明體" pitchFamily="18" charset="-120"/>
              </a:rPr>
              <a:t>1370</a:t>
            </a:r>
            <a:r>
              <a:rPr lang="zh-TW" altLang="en-US" sz="2800" smtClean="0">
                <a:solidFill>
                  <a:srgbClr val="800080"/>
                </a:solidFill>
                <a:latin typeface="新細明體" pitchFamily="18" charset="-120"/>
              </a:rPr>
              <a:t>億新台幣</a:t>
            </a:r>
            <a:r>
              <a:rPr lang="zh-TW" altLang="en-US" sz="2800" smtClean="0">
                <a:latin typeface="新細明體" pitchFamily="18" charset="-120"/>
              </a:rPr>
              <a:t>。（平均每位國民背負</a:t>
            </a:r>
            <a:r>
              <a:rPr lang="en-US" altLang="zh-TW" sz="2800" smtClean="0">
                <a:latin typeface="新細明體" pitchFamily="18" charset="-120"/>
              </a:rPr>
              <a:t>91</a:t>
            </a:r>
            <a:r>
              <a:rPr lang="zh-TW" altLang="en-US" sz="2800" smtClean="0">
                <a:latin typeface="新細明體" pitchFamily="18" charset="-120"/>
              </a:rPr>
              <a:t>萬</a:t>
            </a:r>
            <a:r>
              <a:rPr lang="en-US" altLang="zh-TW" sz="2800" smtClean="0">
                <a:latin typeface="新細明體" pitchFamily="18" charset="-120"/>
              </a:rPr>
              <a:t>9000</a:t>
            </a:r>
            <a:r>
              <a:rPr lang="zh-TW" altLang="en-US" sz="2800" smtClean="0">
                <a:latin typeface="新細明體" pitchFamily="18" charset="-120"/>
              </a:rPr>
              <a:t>元新台幣） </a:t>
            </a: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1949450" y="6067425"/>
            <a:ext cx="583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800"/>
              <a:t>http://zh.wikipedia.org/wiki/%E5%9B%BD%E5%80%BA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85F8C8-C7A1-4B4C-9EE0-CD4238528CA4}" type="slidenum">
              <a:rPr lang="en-US" altLang="zh-TW" smtClean="0"/>
              <a:pPr/>
              <a:t>17</a:t>
            </a:fld>
            <a:endParaRPr lang="en-US" altLang="zh-TW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/>
            <a:r>
              <a:rPr lang="en-US" altLang="zh-TW" dirty="0" smtClean="0">
                <a:solidFill>
                  <a:srgbClr val="FF0000"/>
                </a:solidFill>
              </a:rPr>
              <a:t>3.</a:t>
            </a: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政府收入</a:t>
            </a:r>
            <a:endParaRPr lang="zh-TW" altLang="en-US" sz="5000" dirty="0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380312" y="332656"/>
            <a:ext cx="1584176" cy="2050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一、村落的公共建設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二、鄉村的人情關係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三、現代的公共建設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四、國防個案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</a:rPr>
              <a:t>五、教育個案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新細明體" pitchFamily="18" charset="-120"/>
              </a:rPr>
              <a:t>六、政府提供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新細明體" pitchFamily="18" charset="-120"/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rgbClr val="0070C0"/>
                </a:solidFill>
              </a:rPr>
              <a:t>七、政府收入</a:t>
            </a:r>
            <a:endParaRPr lang="en-US" altLang="zh-TW" sz="1200" dirty="0" smtClean="0">
              <a:solidFill>
                <a:srgbClr val="0070C0"/>
              </a:solidFill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</a:rPr>
              <a:t>八、市場化問題</a:t>
            </a: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7441A2-EE20-47C0-B923-BDA40E0BE7AA}" type="slidenum">
              <a:rPr lang="en-US" altLang="zh-TW" smtClean="0"/>
              <a:pPr/>
              <a:t>18</a:t>
            </a:fld>
            <a:endParaRPr lang="en-US" altLang="zh-TW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214313"/>
            <a:ext cx="7447805" cy="838423"/>
          </a:xfrm>
        </p:spPr>
        <p:txBody>
          <a:bodyPr/>
          <a:lstStyle/>
          <a:p>
            <a:pPr marL="666750" indent="-666750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3.1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政府歲入 </a:t>
            </a:r>
            <a:r>
              <a:rPr lang="en-US" altLang="zh-TW" sz="2800" dirty="0" smtClean="0">
                <a:solidFill>
                  <a:srgbClr val="800080"/>
                </a:solidFill>
                <a:latin typeface="新細明體" pitchFamily="18" charset="-120"/>
              </a:rPr>
              <a:t>(101</a:t>
            </a:r>
            <a:r>
              <a:rPr lang="zh-TW" altLang="en-US" sz="2800" dirty="0" smtClean="0">
                <a:solidFill>
                  <a:srgbClr val="800080"/>
                </a:solidFill>
                <a:latin typeface="新細明體" pitchFamily="18" charset="-120"/>
              </a:rPr>
              <a:t>年度總預算案</a:t>
            </a:r>
            <a:r>
              <a:rPr lang="en-US" altLang="zh-TW" sz="2800" dirty="0" smtClean="0">
                <a:solidFill>
                  <a:srgbClr val="800080"/>
                </a:solidFill>
                <a:latin typeface="新細明體" pitchFamily="18" charset="-120"/>
              </a:rPr>
              <a:t>)</a:t>
            </a:r>
          </a:p>
        </p:txBody>
      </p:sp>
      <p:graphicFrame>
        <p:nvGraphicFramePr>
          <p:cNvPr id="650679" name="Group 439"/>
          <p:cNvGraphicFramePr>
            <a:graphicFrameLocks noGrp="1"/>
          </p:cNvGraphicFramePr>
          <p:nvPr>
            <p:ph idx="1"/>
          </p:nvPr>
        </p:nvGraphicFramePr>
        <p:xfrm>
          <a:off x="455613" y="1736725"/>
          <a:ext cx="8299450" cy="4443984"/>
        </p:xfrm>
        <a:graphic>
          <a:graphicData uri="http://schemas.openxmlformats.org/drawingml/2006/table">
            <a:tbl>
              <a:tblPr/>
              <a:tblGrid>
                <a:gridCol w="3325812"/>
                <a:gridCol w="1787525"/>
                <a:gridCol w="1068388"/>
                <a:gridCol w="2117725"/>
              </a:tblGrid>
              <a:tr h="9763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項目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中央政府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總稅入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各級政府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總稅入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一、歲入合計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1,7294.7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100.0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2,4200.9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1.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稅課收入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1,2501.0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72.3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1,7589.4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2.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營業盈餘及事業收入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2624.0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15.2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3055.0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3.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規費及罰款收入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1136.0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6.6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1663.2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4.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財產收入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923.1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5.3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1198.3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5.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其他收入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110.5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0.6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694.9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CCBE86-E2D7-4793-A47B-0993B624BC7F}" type="slidenum">
              <a:rPr lang="en-US" altLang="zh-TW" smtClean="0"/>
              <a:pPr/>
              <a:t>19</a:t>
            </a:fld>
            <a:endParaRPr lang="en-US" altLang="zh-TW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176" cy="93049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3.2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賦稅與關稅收入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188" y="1360488"/>
            <a:ext cx="8294687" cy="5364162"/>
          </a:xfrm>
        </p:spPr>
        <p:txBody>
          <a:bodyPr/>
          <a:lstStyle/>
          <a:p>
            <a:pPr marL="571500" indent="-571500"/>
            <a:r>
              <a:rPr lang="zh-TW" altLang="en-US" sz="2800" dirty="0" smtClean="0"/>
              <a:t>就各稅目別：</a:t>
            </a:r>
          </a:p>
          <a:p>
            <a:pPr marL="839788" lvl="1" indent="-495300">
              <a:buSzPct val="90000"/>
              <a:buFont typeface="Wingdings" pitchFamily="2" charset="2"/>
              <a:buAutoNum type="circleNumWdWhitePlain"/>
            </a:pPr>
            <a:r>
              <a:rPr lang="zh-TW" altLang="en-US" sz="2800" dirty="0" smtClean="0"/>
              <a:t>所得稅所      </a:t>
            </a:r>
            <a:r>
              <a:rPr lang="en-US" altLang="zh-TW" sz="2800" dirty="0" smtClean="0"/>
              <a:t>36.4%</a:t>
            </a:r>
          </a:p>
          <a:p>
            <a:pPr marL="839788" lvl="1" indent="-495300">
              <a:buSzPct val="90000"/>
              <a:buFont typeface="Wingdings" pitchFamily="2" charset="2"/>
              <a:buAutoNum type="circleNumWdWhitePlain"/>
            </a:pPr>
            <a:r>
              <a:rPr lang="zh-TW" altLang="en-US" sz="2800" dirty="0" smtClean="0"/>
              <a:t>營業稅          </a:t>
            </a:r>
            <a:r>
              <a:rPr lang="en-US" altLang="zh-TW" sz="2800" dirty="0" smtClean="0"/>
              <a:t>16.5%</a:t>
            </a:r>
          </a:p>
          <a:p>
            <a:pPr marL="839788" lvl="1" indent="-495300">
              <a:buSzPct val="90000"/>
              <a:buFont typeface="Wingdings" pitchFamily="2" charset="2"/>
              <a:buAutoNum type="circleNumWdWhitePlain"/>
            </a:pPr>
            <a:r>
              <a:rPr lang="zh-TW" altLang="en-US" sz="2800" dirty="0" smtClean="0"/>
              <a:t>貨物稅            </a:t>
            </a:r>
            <a:r>
              <a:rPr lang="en-US" altLang="zh-TW" sz="2800" dirty="0" smtClean="0"/>
              <a:t>9.3%</a:t>
            </a:r>
          </a:p>
          <a:p>
            <a:pPr marL="839788" lvl="1" indent="-495300">
              <a:buSzPct val="90000"/>
              <a:buFont typeface="Wingdings" pitchFamily="2" charset="2"/>
              <a:buAutoNum type="circleNumWdWhitePlain"/>
            </a:pPr>
            <a:r>
              <a:rPr lang="zh-TW" altLang="en-US" sz="2800" dirty="0" smtClean="0"/>
              <a:t>土地稅            </a:t>
            </a:r>
            <a:r>
              <a:rPr lang="en-US" altLang="zh-TW" sz="2800" dirty="0" smtClean="0"/>
              <a:t>8.4%</a:t>
            </a:r>
          </a:p>
          <a:p>
            <a:pPr marL="839788" lvl="1" indent="-495300">
              <a:buSzPct val="90000"/>
              <a:buFont typeface="Wingdings" pitchFamily="2" charset="2"/>
              <a:buAutoNum type="circleNumWdWhitePlain"/>
            </a:pPr>
            <a:r>
              <a:rPr lang="zh-TW" altLang="en-US" sz="2800" dirty="0" smtClean="0"/>
              <a:t>證券交易稅    </a:t>
            </a:r>
            <a:r>
              <a:rPr lang="en-US" altLang="zh-TW" sz="2800" dirty="0" smtClean="0"/>
              <a:t>6.4 %</a:t>
            </a:r>
          </a:p>
          <a:p>
            <a:pPr marL="839788" lvl="1" indent="-495300">
              <a:buSzPct val="90000"/>
              <a:buFont typeface="Wingdings" pitchFamily="2" charset="2"/>
              <a:buAutoNum type="circleNumWdWhitePlain"/>
            </a:pPr>
            <a:r>
              <a:rPr lang="zh-TW" altLang="en-US" sz="2800" dirty="0" smtClean="0"/>
              <a:t>關稅                </a:t>
            </a:r>
            <a:r>
              <a:rPr lang="en-US" altLang="zh-TW" sz="2800" dirty="0" smtClean="0"/>
              <a:t>5.5%</a:t>
            </a:r>
            <a:r>
              <a:rPr lang="zh-TW" altLang="en-US" sz="2800" dirty="0" smtClean="0"/>
              <a:t>。</a:t>
            </a:r>
          </a:p>
          <a:p>
            <a:pPr marL="839788" lvl="1" indent="-495300">
              <a:buSzPct val="90000"/>
              <a:buFont typeface="Wingdings" pitchFamily="2" charset="2"/>
              <a:buAutoNum type="circleNumWdWhitePlain"/>
            </a:pPr>
            <a:r>
              <a:rPr lang="zh-TW" altLang="en-US" sz="2800" dirty="0" smtClean="0"/>
              <a:t>其他              </a:t>
            </a:r>
            <a:r>
              <a:rPr lang="en-US" altLang="zh-TW" sz="2800" dirty="0" smtClean="0"/>
              <a:t>17.5%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F60412-8E03-41A9-A3FF-B149A375CCCB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0000"/>
                </a:solidFill>
              </a:rPr>
              <a:t>1.</a:t>
            </a: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  <a:latin typeface="新細明體" pitchFamily="18" charset="-120"/>
              </a:rPr>
              <a:t>公共財的提供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71184" cy="786482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3.3  </a:t>
            </a:r>
            <a:r>
              <a:rPr lang="zh-TW" altLang="en-US" sz="4000" dirty="0" smtClean="0">
                <a:solidFill>
                  <a:srgbClr val="7030A0"/>
                </a:solidFill>
              </a:rPr>
              <a:t>各國稅賦：</a:t>
            </a:r>
            <a:r>
              <a:rPr lang="en-US" altLang="zh-TW" sz="2400" dirty="0" smtClean="0">
                <a:solidFill>
                  <a:srgbClr val="7030A0"/>
                </a:solidFill>
              </a:rPr>
              <a:t>TAX/GDP, %, 2011</a:t>
            </a:r>
            <a:r>
              <a:rPr lang="zh-TW" altLang="en-US" sz="2400" dirty="0" smtClean="0">
                <a:solidFill>
                  <a:srgbClr val="7030A0"/>
                </a:solidFill>
              </a:rPr>
              <a:t>年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95536" y="1268760"/>
          <a:ext cx="7510287" cy="4914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3429"/>
                <a:gridCol w="2503429"/>
                <a:gridCol w="2503429"/>
              </a:tblGrid>
              <a:tr h="549675">
                <a:tc>
                  <a:txBody>
                    <a:bodyPr/>
                    <a:lstStyle/>
                    <a:p>
                      <a:r>
                        <a:rPr lang="en-US" altLang="zh-TW" sz="2800" baseline="0" dirty="0" smtClean="0">
                          <a:solidFill>
                            <a:srgbClr val="7030A0"/>
                          </a:solidFill>
                        </a:rPr>
                        <a:t>  </a:t>
                      </a:r>
                      <a:endParaRPr lang="zh-TW" alt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b="1" dirty="0" smtClean="0">
                          <a:solidFill>
                            <a:srgbClr val="7030A0"/>
                          </a:solidFill>
                        </a:rPr>
                        <a:t>含社會安全類</a:t>
                      </a:r>
                      <a:endParaRPr lang="zh-TW" alt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7030A0"/>
                          </a:solidFill>
                        </a:rPr>
                        <a:t>不含社會安全類</a:t>
                      </a:r>
                      <a:endParaRPr lang="zh-TW" alt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5007"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OECD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34.1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25.0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5007"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Taiwan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18.5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12.9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5007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日本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28.6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16.8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5007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韓國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25.9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19.8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5007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美國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24.0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18.5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5007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德國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36.9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22.7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5007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法國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44.1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27.4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5007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瑞典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44.2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34.1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5007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新加坡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？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13.8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67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C6B488-4E1E-402F-A379-D69CB84E15CA}" type="slidenum">
              <a:rPr lang="en-US" altLang="zh-TW" smtClean="0"/>
              <a:pPr/>
              <a:t>20</a:t>
            </a:fld>
            <a:endParaRPr lang="en-US" altLang="zh-TW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122239"/>
            <a:ext cx="7571184" cy="85849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3.4  </a:t>
            </a:r>
            <a:r>
              <a:rPr lang="zh-TW" altLang="en-US" sz="4000" dirty="0" smtClean="0">
                <a:solidFill>
                  <a:srgbClr val="7030A0"/>
                </a:solidFill>
              </a:rPr>
              <a:t>稅制問題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196752"/>
            <a:ext cx="6969968" cy="504212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TW" altLang="en-US" sz="2800" dirty="0" smtClean="0"/>
              <a:t>公平問題：</a:t>
            </a:r>
            <a:endParaRPr lang="en-US" altLang="zh-TW" sz="2800" dirty="0" smtClean="0"/>
          </a:p>
          <a:p>
            <a:pPr marL="858837" lvl="1" indent="-514350">
              <a:buFont typeface="+mj-lt"/>
              <a:buAutoNum type="arabicPeriod"/>
              <a:defRPr/>
            </a:pPr>
            <a:r>
              <a:rPr lang="zh-TW" altLang="en-US" sz="2400" dirty="0" smtClean="0"/>
              <a:t>負擔的公平性</a:t>
            </a:r>
            <a:endParaRPr lang="en-US" altLang="zh-TW" sz="2400" dirty="0" smtClean="0"/>
          </a:p>
          <a:p>
            <a:pPr marL="858837" lvl="1" indent="-514350">
              <a:buFont typeface="+mj-lt"/>
              <a:buAutoNum type="arabicPeriod"/>
              <a:defRPr/>
            </a:pPr>
            <a:r>
              <a:rPr lang="zh-TW" altLang="en-US" sz="2400" dirty="0" smtClean="0"/>
              <a:t>重分配的效果</a:t>
            </a:r>
            <a:endParaRPr lang="en-US" altLang="zh-TW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TW" altLang="en-US" sz="2800" dirty="0" smtClean="0"/>
              <a:t>效率問題：</a:t>
            </a:r>
            <a:endParaRPr lang="en-US" altLang="zh-TW" sz="2800" dirty="0" smtClean="0"/>
          </a:p>
          <a:p>
            <a:pPr marL="863600" lvl="1" indent="-514350">
              <a:buFont typeface="+mj-lt"/>
              <a:buAutoNum type="arabicPeriod"/>
              <a:defRPr/>
            </a:pPr>
            <a:r>
              <a:rPr lang="zh-TW" altLang="en-US" sz="2400" dirty="0" smtClean="0"/>
              <a:t>對價格的干擾</a:t>
            </a:r>
            <a:endParaRPr lang="en-US" altLang="zh-TW" sz="2400" dirty="0" smtClean="0"/>
          </a:p>
          <a:p>
            <a:pPr marL="863600" lvl="1" indent="-514350">
              <a:buFont typeface="+mj-lt"/>
              <a:buAutoNum type="arabicPeriod"/>
              <a:defRPr/>
            </a:pPr>
            <a:r>
              <a:rPr lang="zh-TW" altLang="en-US" sz="2400" dirty="0" smtClean="0"/>
              <a:t>稅制的穩定性</a:t>
            </a:r>
            <a:endParaRPr lang="en-US" altLang="zh-TW" sz="2400" dirty="0" smtClean="0"/>
          </a:p>
          <a:p>
            <a:pPr marL="863600" lvl="1" indent="-514350">
              <a:buFont typeface="+mj-lt"/>
              <a:buAutoNum type="arabicPeriod"/>
              <a:defRPr/>
            </a:pPr>
            <a:r>
              <a:rPr lang="zh-TW" altLang="en-US" sz="2400" dirty="0" smtClean="0"/>
              <a:t>作為總體政策的效果</a:t>
            </a:r>
            <a:endParaRPr lang="en-US" altLang="zh-TW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TW" altLang="en-US" sz="2800" dirty="0" smtClean="0"/>
              <a:t>稽徵成本：</a:t>
            </a:r>
            <a:endParaRPr lang="en-US" altLang="zh-TW" sz="2800" dirty="0" smtClean="0"/>
          </a:p>
          <a:p>
            <a:pPr marL="863600" lvl="1" indent="-514350">
              <a:buFont typeface="+mj-lt"/>
              <a:buAutoNum type="arabicPeriod"/>
              <a:defRPr/>
            </a:pPr>
            <a:r>
              <a:rPr lang="zh-TW" altLang="en-US" sz="2400" dirty="0" smtClean="0"/>
              <a:t>行政成本</a:t>
            </a:r>
            <a:endParaRPr lang="en-US" altLang="zh-TW" sz="2400" dirty="0" smtClean="0"/>
          </a:p>
          <a:p>
            <a:pPr marL="863600" lvl="1" indent="-514350">
              <a:buFont typeface="+mj-lt"/>
              <a:buAutoNum type="arabicPeriod"/>
              <a:defRPr/>
            </a:pPr>
            <a:r>
              <a:rPr lang="zh-TW" altLang="en-US" sz="2400" dirty="0" smtClean="0"/>
              <a:t>民間的遵循成本</a:t>
            </a:r>
            <a:endParaRPr lang="zh-TW" altLang="en-US" sz="2400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B03FE2-E39C-4C8F-A2D0-2948DE7FEBAE}" type="slidenum">
              <a:rPr lang="en-US" altLang="zh-TW" smtClean="0"/>
              <a:pPr/>
              <a:t>21</a:t>
            </a:fld>
            <a:endParaRPr lang="en-US" altLang="zh-TW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465798-B615-4F3C-8323-41B6487C6393}" type="slidenum">
              <a:rPr lang="en-US" altLang="zh-TW" smtClean="0"/>
              <a:pPr/>
              <a:t>22</a:t>
            </a:fld>
            <a:endParaRPr lang="en-US" altLang="zh-TW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27168" cy="930498"/>
          </a:xfrm>
        </p:spPr>
        <p:txBody>
          <a:bodyPr/>
          <a:lstStyle/>
          <a:p>
            <a:pPr>
              <a:defRPr/>
            </a:pPr>
            <a:r>
              <a:rPr lang="en-US" altLang="zh-TW" sz="4000" dirty="0" smtClean="0">
                <a:solidFill>
                  <a:srgbClr val="7030A0"/>
                </a:solidFill>
                <a:latin typeface="+mn-lt"/>
              </a:rPr>
              <a:t>3.5 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租稅的經濟問題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268760"/>
            <a:ext cx="7920880" cy="3195067"/>
          </a:xfrm>
        </p:spPr>
        <p:txBody>
          <a:bodyPr/>
          <a:lstStyle/>
          <a:p>
            <a:pPr marL="571500" indent="-571500"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租稅改變相對價格，扭曲交易</a:t>
            </a:r>
          </a:p>
          <a:p>
            <a:pPr marL="571500" indent="-571500"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逃稅與避稅：租稅帶來黑暗</a:t>
            </a:r>
          </a:p>
          <a:p>
            <a:pPr marL="571500" indent="-571500"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無謂損失 （</a:t>
            </a:r>
            <a:r>
              <a:rPr lang="en-US" altLang="zh-TW" sz="2800" dirty="0" smtClean="0"/>
              <a:t>Dead weight loss</a:t>
            </a:r>
            <a:r>
              <a:rPr lang="zh-TW" altLang="en-US" sz="2800" dirty="0" smtClean="0"/>
              <a:t>、稅率的平方）</a:t>
            </a:r>
            <a:endParaRPr lang="en-US" altLang="zh-TW" sz="2800" dirty="0" smtClean="0"/>
          </a:p>
          <a:p>
            <a:pPr marL="571500" indent="-571500"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最適稅率：</a:t>
            </a:r>
            <a:r>
              <a:rPr lang="en-US" altLang="zh-TW" sz="2800" dirty="0" err="1" smtClean="0"/>
              <a:t>Luffer</a:t>
            </a:r>
            <a:r>
              <a:rPr lang="en-US" altLang="zh-TW" sz="2800" dirty="0" smtClean="0"/>
              <a:t> </a:t>
            </a:r>
            <a:r>
              <a:rPr lang="zh-TW" altLang="en-US" sz="2800" dirty="0" smtClean="0"/>
              <a:t>曲線</a:t>
            </a:r>
          </a:p>
          <a:p>
            <a:pPr marL="571500" indent="-5715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endParaRPr lang="zh-TW" altLang="en-US" sz="2400" dirty="0" smtClean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4242048" y="3994274"/>
            <a:ext cx="17463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V="1">
            <a:off x="4259511" y="5889749"/>
            <a:ext cx="3105150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7" name="Freeform 7"/>
          <p:cNvSpPr>
            <a:spLocks/>
          </p:cNvSpPr>
          <p:nvPr/>
        </p:nvSpPr>
        <p:spPr bwMode="auto">
          <a:xfrm>
            <a:off x="4265861" y="4233986"/>
            <a:ext cx="2789237" cy="1687513"/>
          </a:xfrm>
          <a:custGeom>
            <a:avLst/>
            <a:gdLst>
              <a:gd name="T0" fmla="*/ 0 w 1757"/>
              <a:gd name="T1" fmla="*/ 1687512 h 1063"/>
              <a:gd name="T2" fmla="*/ 1228725 w 1757"/>
              <a:gd name="T3" fmla="*/ 6350 h 1063"/>
              <a:gd name="T4" fmla="*/ 2789238 w 1757"/>
              <a:gd name="T5" fmla="*/ 1649412 h 1063"/>
              <a:gd name="T6" fmla="*/ 0 60000 65536"/>
              <a:gd name="T7" fmla="*/ 0 60000 65536"/>
              <a:gd name="T8" fmla="*/ 0 60000 65536"/>
              <a:gd name="T9" fmla="*/ 0 w 1757"/>
              <a:gd name="T10" fmla="*/ 0 h 1063"/>
              <a:gd name="T11" fmla="*/ 1757 w 1757"/>
              <a:gd name="T12" fmla="*/ 1063 h 10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7" h="1063">
                <a:moveTo>
                  <a:pt x="0" y="1063"/>
                </a:moveTo>
                <a:cubicBezTo>
                  <a:pt x="240" y="535"/>
                  <a:pt x="481" y="8"/>
                  <a:pt x="774" y="4"/>
                </a:cubicBezTo>
                <a:cubicBezTo>
                  <a:pt x="1067" y="0"/>
                  <a:pt x="1412" y="519"/>
                  <a:pt x="1757" y="1039"/>
                </a:cubicBezTo>
              </a:path>
            </a:pathLst>
          </a:custGeom>
          <a:noFill/>
          <a:ln w="57150" cmpd="sng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7424986" y="5562724"/>
            <a:ext cx="1250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b="1">
                <a:latin typeface="新細明體" pitchFamily="18" charset="-120"/>
              </a:rPr>
              <a:t>稅率％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987824" y="4005064"/>
            <a:ext cx="1250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b="1" dirty="0">
                <a:latin typeface="新細明體" pitchFamily="18" charset="-120"/>
              </a:rPr>
              <a:t>稅收＄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4099173" y="5959599"/>
            <a:ext cx="350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latin typeface="新細明體" pitchFamily="18" charset="-120"/>
              </a:rPr>
              <a:t>0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926511" y="5997699"/>
            <a:ext cx="6842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latin typeface="新細明體" pitchFamily="18" charset="-120"/>
              </a:rPr>
              <a:t>100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85048" y="5967536"/>
            <a:ext cx="3540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 b="1">
                <a:latin typeface="新細明體" pitchFamily="18" charset="-120"/>
              </a:rPr>
              <a:t>?</a:t>
            </a: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5504111" y="4175249"/>
            <a:ext cx="44450" cy="17907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5004048" y="3645024"/>
            <a:ext cx="1962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dirty="0">
                <a:latin typeface="新細明體" pitchFamily="18" charset="-120"/>
              </a:rPr>
              <a:t>最高稅收點</a:t>
            </a:r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5400923" y="4154611"/>
            <a:ext cx="166688" cy="149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5456486" y="5799261"/>
            <a:ext cx="166687" cy="149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E319E1-1F86-4C84-8E3C-2BE153A7E239}" type="slidenum">
              <a:rPr lang="en-US" altLang="zh-TW" smtClean="0"/>
              <a:pPr/>
              <a:t>23</a:t>
            </a:fld>
            <a:endParaRPr lang="en-US" altLang="zh-TW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7543800" cy="917575"/>
          </a:xfrm>
        </p:spPr>
        <p:txBody>
          <a:bodyPr/>
          <a:lstStyle/>
          <a:p>
            <a:pPr>
              <a:defRPr/>
            </a:pPr>
            <a:r>
              <a:rPr lang="en-US" altLang="zh-TW" sz="4000" dirty="0" smtClean="0">
                <a:solidFill>
                  <a:srgbClr val="7030A0"/>
                </a:solidFill>
                <a:latin typeface="+mn-lt"/>
              </a:rPr>
              <a:t>3.6  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稅制的公平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268760"/>
            <a:ext cx="7434088" cy="5205065"/>
          </a:xfrm>
        </p:spPr>
        <p:txBody>
          <a:bodyPr/>
          <a:lstStyle/>
          <a:p>
            <a:pPr marL="571500" indent="-571500">
              <a:lnSpc>
                <a:spcPct val="13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公平原則：</a:t>
            </a:r>
          </a:p>
          <a:p>
            <a:pPr marL="839788" lvl="1" indent="-495300">
              <a:lnSpc>
                <a:spcPct val="130000"/>
              </a:lnSpc>
              <a:buClr>
                <a:srgbClr val="660033"/>
              </a:buClr>
              <a:buSzPct val="90000"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水平公平</a:t>
            </a:r>
            <a:r>
              <a:rPr lang="en-US" altLang="zh-TW" sz="2400" dirty="0" smtClean="0">
                <a:latin typeface="新細明體" pitchFamily="18" charset="-120"/>
              </a:rPr>
              <a:t>—</a:t>
            </a:r>
            <a:r>
              <a:rPr lang="zh-TW" altLang="en-US" sz="2400" dirty="0" smtClean="0">
                <a:latin typeface="新細明體" pitchFamily="18" charset="-120"/>
              </a:rPr>
              <a:t>相同稅基的人，得課相同的稅。</a:t>
            </a:r>
          </a:p>
          <a:p>
            <a:pPr marL="839788" lvl="1" indent="-495300">
              <a:lnSpc>
                <a:spcPct val="130000"/>
              </a:lnSpc>
              <a:buClr>
                <a:srgbClr val="660033"/>
              </a:buClr>
              <a:buSzPct val="90000"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垂直公平</a:t>
            </a:r>
            <a:r>
              <a:rPr lang="en-US" altLang="zh-TW" sz="2400" dirty="0" smtClean="0">
                <a:latin typeface="新細明體" pitchFamily="18" charset="-120"/>
              </a:rPr>
              <a:t>— </a:t>
            </a:r>
            <a:r>
              <a:rPr lang="zh-TW" altLang="en-US" sz="2400" dirty="0" smtClean="0">
                <a:latin typeface="新細明體" pitchFamily="18" charset="-120"/>
              </a:rPr>
              <a:t>不同稅基的人，得課不同的稅。</a:t>
            </a:r>
          </a:p>
          <a:p>
            <a:pPr marL="571500" indent="-571500">
              <a:lnSpc>
                <a:spcPct val="13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稅基的選擇：所得、財產、交易</a:t>
            </a:r>
          </a:p>
          <a:p>
            <a:pPr marL="571500" indent="-571500">
              <a:lnSpc>
                <a:spcPct val="13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稅率結構：累進稅、累退稅、等比例稅</a:t>
            </a:r>
          </a:p>
          <a:p>
            <a:pPr marL="571500" indent="-571500">
              <a:lnSpc>
                <a:spcPct val="130000"/>
              </a:lnSpc>
              <a:buFont typeface="Wingdings" pitchFamily="2" charset="2"/>
              <a:buNone/>
            </a:pPr>
            <a:endParaRPr lang="en-US" altLang="zh-TW" sz="28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2449D8-392A-47B6-AFF7-957D95023A32}" type="slidenum">
              <a:rPr lang="en-US" altLang="zh-TW" smtClean="0"/>
              <a:pPr/>
              <a:t>24</a:t>
            </a:fld>
            <a:endParaRPr lang="en-US" altLang="zh-TW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08863" cy="925512"/>
          </a:xfrm>
        </p:spPr>
        <p:txBody>
          <a:bodyPr/>
          <a:lstStyle/>
          <a:p>
            <a:pPr>
              <a:defRPr/>
            </a:pPr>
            <a:r>
              <a:rPr lang="en-US" altLang="zh-TW" sz="4000" dirty="0" smtClean="0">
                <a:solidFill>
                  <a:srgbClr val="7030A0"/>
                </a:solidFill>
                <a:latin typeface="+mn-lt"/>
              </a:rPr>
              <a:t>3.8 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個別稅賦的爭議 </a:t>
            </a:r>
          </a:p>
        </p:txBody>
      </p:sp>
      <p:graphicFrame>
        <p:nvGraphicFramePr>
          <p:cNvPr id="631906" name="Group 98"/>
          <p:cNvGraphicFramePr>
            <a:graphicFrameLocks noGrp="1"/>
          </p:cNvGraphicFramePr>
          <p:nvPr>
            <p:ph sz="half" idx="2"/>
          </p:nvPr>
        </p:nvGraphicFramePr>
        <p:xfrm>
          <a:off x="846138" y="1698625"/>
          <a:ext cx="7269162" cy="3886582"/>
        </p:xfrm>
        <a:graphic>
          <a:graphicData uri="http://schemas.openxmlformats.org/drawingml/2006/table">
            <a:tbl>
              <a:tblPr/>
              <a:tblGrid>
                <a:gridCol w="3160712"/>
                <a:gridCol w="4108450"/>
              </a:tblGrid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個別稅賦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爭議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所得稅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累進稅？比例稅？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貨物稅＋菸酒稅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奢侈稅？</a:t>
                      </a:r>
                      <a:endParaRPr kumimoji="1" lang="zh-TW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營業稅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徵稅成本（統一發票）</a:t>
                      </a:r>
                      <a:endParaRPr kumimoji="1" lang="zh-TW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證券交易稅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交易稅？所得稅？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遺產及贈與稅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富人稅？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關稅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產業保護？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751451-6AD7-479E-B759-87B30DB9D724}" type="slidenum">
              <a:rPr lang="en-US" altLang="zh-TW" smtClean="0"/>
              <a:pPr/>
              <a:t>25</a:t>
            </a:fld>
            <a:endParaRPr lang="en-US" altLang="zh-TW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25450" y="179388"/>
            <a:ext cx="7481888" cy="976312"/>
          </a:xfrm>
        </p:spPr>
        <p:txBody>
          <a:bodyPr/>
          <a:lstStyle/>
          <a:p>
            <a:pPr>
              <a:defRPr/>
            </a:pPr>
            <a:r>
              <a:rPr lang="en-US" altLang="zh-TW" sz="4000" dirty="0" smtClean="0">
                <a:solidFill>
                  <a:srgbClr val="7030A0"/>
                </a:solidFill>
                <a:latin typeface="+mn-lt"/>
              </a:rPr>
              <a:t>3.9 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專款專用的爭議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1639888"/>
            <a:ext cx="7964488" cy="5064125"/>
          </a:xfrm>
        </p:spPr>
        <p:txBody>
          <a:bodyPr/>
          <a:lstStyle/>
          <a:p>
            <a:pPr marL="571500" indent="-571500">
              <a:lnSpc>
                <a:spcPct val="110000"/>
              </a:lnSpc>
            </a:pPr>
            <a:r>
              <a:rPr lang="zh-TW" altLang="en-US" sz="3200" smtClean="0">
                <a:latin typeface="新細明體" pitchFamily="18" charset="-120"/>
              </a:rPr>
              <a:t>統收統支</a:t>
            </a:r>
          </a:p>
          <a:p>
            <a:pPr marL="839788" lvl="1" indent="-495300">
              <a:lnSpc>
                <a:spcPct val="110000"/>
              </a:lnSpc>
            </a:pPr>
            <a:r>
              <a:rPr lang="zh-TW" altLang="en-US" sz="2800" smtClean="0">
                <a:latin typeface="新細明體" pitchFamily="18" charset="-120"/>
              </a:rPr>
              <a:t>提升支出效率</a:t>
            </a:r>
            <a:endParaRPr lang="en-US" altLang="zh-TW" sz="2800" smtClean="0">
              <a:latin typeface="新細明體" pitchFamily="18" charset="-120"/>
            </a:endParaRPr>
          </a:p>
          <a:p>
            <a:pPr marL="839788" lvl="1" indent="-495300">
              <a:lnSpc>
                <a:spcPct val="110000"/>
              </a:lnSpc>
            </a:pPr>
            <a:r>
              <a:rPr lang="zh-TW" altLang="en-US" sz="2800" smtClean="0">
                <a:latin typeface="新細明體" pitchFamily="18" charset="-120"/>
              </a:rPr>
              <a:t>無法反應徵稅成本</a:t>
            </a:r>
          </a:p>
          <a:p>
            <a:pPr marL="571500" indent="-571500">
              <a:lnSpc>
                <a:spcPct val="110000"/>
              </a:lnSpc>
            </a:pPr>
            <a:r>
              <a:rPr lang="zh-TW" altLang="en-US" sz="3200" smtClean="0">
                <a:latin typeface="新細明體" pitchFamily="18" charset="-120"/>
              </a:rPr>
              <a:t>專款專用</a:t>
            </a:r>
          </a:p>
          <a:p>
            <a:pPr marL="839788" lvl="1" indent="-495300">
              <a:lnSpc>
                <a:spcPct val="110000"/>
              </a:lnSpc>
            </a:pPr>
            <a:r>
              <a:rPr lang="zh-TW" altLang="en-US" sz="2800" smtClean="0">
                <a:latin typeface="新細明體" pitchFamily="18" charset="-120"/>
              </a:rPr>
              <a:t>政府能開源，就無法節流</a:t>
            </a:r>
          </a:p>
          <a:p>
            <a:pPr marL="839788" lvl="1" indent="-495300">
              <a:lnSpc>
                <a:spcPct val="110000"/>
              </a:lnSpc>
            </a:pPr>
            <a:r>
              <a:rPr lang="zh-TW" altLang="en-US" sz="2800" smtClean="0">
                <a:latin typeface="新細明體" pitchFamily="18" charset="-120"/>
              </a:rPr>
              <a:t>限制支出的成長</a:t>
            </a:r>
          </a:p>
          <a:p>
            <a:pPr marL="571500" indent="-571500">
              <a:lnSpc>
                <a:spcPct val="110000"/>
              </a:lnSpc>
              <a:buFont typeface="Wingdings" pitchFamily="2" charset="2"/>
              <a:buNone/>
            </a:pPr>
            <a:endParaRPr lang="zh-TW" altLang="en-US" sz="2800" b="1" smtClean="0">
              <a:latin typeface="新細明體" pitchFamily="18" charset="-120"/>
            </a:endParaRPr>
          </a:p>
          <a:p>
            <a:pPr marL="839788" lvl="1" indent="-495300">
              <a:lnSpc>
                <a:spcPct val="110000"/>
              </a:lnSpc>
            </a:pPr>
            <a:endParaRPr lang="en-US" altLang="zh-TW" sz="280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660ED0-FA0B-49C2-AA81-8F32B2B2A795}" type="slidenum">
              <a:rPr lang="en-US" altLang="zh-TW" smtClean="0"/>
              <a:pPr/>
              <a:t>26</a:t>
            </a:fld>
            <a:endParaRPr lang="en-US" altLang="zh-TW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481013" y="141288"/>
            <a:ext cx="7543800" cy="917575"/>
          </a:xfrm>
        </p:spPr>
        <p:txBody>
          <a:bodyPr/>
          <a:lstStyle/>
          <a:p>
            <a:pPr>
              <a:defRPr/>
            </a:pPr>
            <a:r>
              <a:rPr lang="en-US" altLang="zh-TW" sz="4000" dirty="0" smtClean="0">
                <a:solidFill>
                  <a:srgbClr val="7030A0"/>
                </a:solidFill>
                <a:latin typeface="+mn-lt"/>
              </a:rPr>
              <a:t>3.10   </a:t>
            </a:r>
            <a:r>
              <a:rPr lang="zh-TW" altLang="en-US" sz="4000" dirty="0" smtClean="0">
                <a:solidFill>
                  <a:srgbClr val="7030A0"/>
                </a:solidFill>
                <a:latin typeface="+mn-lt"/>
              </a:rPr>
              <a:t>稅制改革 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025" y="1557338"/>
            <a:ext cx="8043863" cy="4916487"/>
          </a:xfrm>
        </p:spPr>
        <p:txBody>
          <a:bodyPr/>
          <a:lstStyle/>
          <a:p>
            <a:pPr marL="571500" indent="-571500">
              <a:lnSpc>
                <a:spcPct val="13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稅制</a:t>
            </a:r>
            <a:r>
              <a:rPr lang="en-US" altLang="zh-TW" sz="2800" dirty="0" smtClean="0">
                <a:latin typeface="新細明體" pitchFamily="18" charset="-120"/>
              </a:rPr>
              <a:t>=</a:t>
            </a:r>
            <a:r>
              <a:rPr lang="zh-TW" altLang="en-US" sz="2800" dirty="0" smtClean="0">
                <a:latin typeface="新細明體" pitchFamily="18" charset="-120"/>
              </a:rPr>
              <a:t>拔鵝毛的方式。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571500" indent="-571500">
              <a:lnSpc>
                <a:spcPct val="13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稅制改革：讓鵝比較不痛，卻又能拔得更多。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571500" indent="-571500">
              <a:lnSpc>
                <a:spcPct val="13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稅制改革之政治經濟學：</a:t>
            </a:r>
          </a:p>
          <a:p>
            <a:pPr marL="839788" lvl="1" indent="-495300">
              <a:lnSpc>
                <a:spcPct val="130000"/>
              </a:lnSpc>
              <a:buClr>
                <a:srgbClr val="66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執政黨：稅收不足。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839788" lvl="1" indent="-495300">
              <a:lnSpc>
                <a:spcPct val="130000"/>
              </a:lnSpc>
              <a:buClr>
                <a:srgbClr val="660033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反對黨：稅收不公。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5279D1-AF69-4027-A93D-2335FE1F121D}" type="slidenum">
              <a:rPr lang="en-US" altLang="zh-TW" smtClean="0"/>
              <a:pPr/>
              <a:t>27</a:t>
            </a:fld>
            <a:endParaRPr lang="en-US" altLang="zh-TW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0213" y="1535113"/>
            <a:ext cx="6932612" cy="2644775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0000"/>
                </a:solidFill>
              </a:rPr>
              <a:t>4.</a:t>
            </a: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國防個案</a:t>
            </a:r>
            <a:endParaRPr lang="zh-TW" altLang="en-US" sz="5000" dirty="0" smtClean="0">
              <a:solidFill>
                <a:srgbClr val="FF0000"/>
              </a:solidFill>
              <a:latin typeface="新細明體" pitchFamily="18" charset="-12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380312" y="188640"/>
            <a:ext cx="1584176" cy="2050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一、村落的公共建設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二、鄉村的人情關係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三、現代的公共建設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rgbClr val="0070C0"/>
                </a:solidFill>
                <a:latin typeface="+mn-ea"/>
                <a:ea typeface="+mn-ea"/>
              </a:rPr>
              <a:t>四、國防個案</a:t>
            </a:r>
            <a:endParaRPr lang="en-US" altLang="zh-TW" sz="1200" dirty="0" smtClean="0">
              <a:solidFill>
                <a:srgbClr val="0070C0"/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</a:rPr>
              <a:t>五、教育個案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新細明體" pitchFamily="18" charset="-120"/>
              </a:rPr>
              <a:t>六、政府提供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新細明體" pitchFamily="18" charset="-120"/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</a:rPr>
              <a:t>七、政府收入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</a:rPr>
              <a:t>八、市場化問題</a:t>
            </a: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6F99DF-E5E0-4AC7-B498-4D71E40E528B}" type="slidenum">
              <a:rPr lang="en-US" altLang="zh-TW" smtClean="0"/>
              <a:pPr/>
              <a:t>28</a:t>
            </a:fld>
            <a:endParaRPr lang="en-US" altLang="zh-TW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214313"/>
            <a:ext cx="7440613" cy="863600"/>
          </a:xfrm>
        </p:spPr>
        <p:txBody>
          <a:bodyPr/>
          <a:lstStyle/>
          <a:p>
            <a:pPr marL="742950" indent="-742950" eaLnBrk="1" hangingPunct="1"/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4.</a:t>
            </a:r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1</a:t>
            </a:r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  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各國國防支出（</a:t>
            </a:r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2010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年）</a:t>
            </a:r>
          </a:p>
        </p:txBody>
      </p:sp>
      <p:graphicFrame>
        <p:nvGraphicFramePr>
          <p:cNvPr id="545980" name="Group 188"/>
          <p:cNvGraphicFramePr>
            <a:graphicFrameLocks noGrp="1"/>
          </p:cNvGraphicFramePr>
          <p:nvPr>
            <p:ph idx="1"/>
          </p:nvPr>
        </p:nvGraphicFramePr>
        <p:xfrm>
          <a:off x="538163" y="1455738"/>
          <a:ext cx="8229600" cy="4653915"/>
        </p:xfrm>
        <a:graphic>
          <a:graphicData uri="http://schemas.openxmlformats.org/drawingml/2006/table">
            <a:tbl>
              <a:tblPr/>
              <a:tblGrid>
                <a:gridCol w="2590800"/>
                <a:gridCol w="1524000"/>
                <a:gridCol w="2057400"/>
                <a:gridCol w="20574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估計值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十億美元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佔</a:t>
                      </a: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GDP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比例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十年來增率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美國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698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4.8%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81.3%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中國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2.1%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189.0%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英國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2.7%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21.9%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法國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2.3%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  3.3%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俄羅斯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4.0%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82.4%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日本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1.0%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  1.7%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沙烏地阿拉伯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10.4%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63.0%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德國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1.3%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  2.7%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印度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2.7%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54.3%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義大利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1.8%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   5.8%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08" name="Rectangle 186"/>
          <p:cNvSpPr>
            <a:spLocks noChangeArrowheads="1"/>
          </p:cNvSpPr>
          <p:nvPr/>
        </p:nvSpPr>
        <p:spPr bwMode="auto">
          <a:xfrm>
            <a:off x="544513" y="6340475"/>
            <a:ext cx="833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800" b="1">
                <a:solidFill>
                  <a:schemeClr val="tx2"/>
                </a:solidFill>
                <a:latin typeface="Times New Roman" pitchFamily="18" charset="0"/>
              </a:rPr>
              <a:t>http://big5.eastday.com:82/gate/big5/mil.eastday.com/m/20110421/u1a5850505.html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37D1D4-8898-472D-8C4C-5882DB80284F}" type="slidenum">
              <a:rPr lang="en-US" altLang="zh-TW" smtClean="0"/>
              <a:pPr/>
              <a:t>29</a:t>
            </a:fld>
            <a:endParaRPr lang="en-US" altLang="zh-TW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71184" cy="85849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4.2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國防的最適提供 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124744"/>
            <a:ext cx="8003232" cy="5487194"/>
          </a:xfrm>
        </p:spPr>
        <p:txBody>
          <a:bodyPr/>
          <a:lstStyle/>
          <a:p>
            <a:pPr marL="571500" indent="-571500" eaLnBrk="1" hangingPunct="1">
              <a:buClr>
                <a:srgbClr val="0000FF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最</a:t>
            </a:r>
            <a:r>
              <a:rPr lang="zh-TW" altLang="en-US" sz="2800" dirty="0" smtClean="0"/>
              <a:t>適的防衛方式？</a:t>
            </a:r>
          </a:p>
          <a:p>
            <a:pPr marL="839788" lvl="1" indent="-495300" eaLnBrk="1" hangingPunct="1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自衛</a:t>
            </a:r>
          </a:p>
          <a:p>
            <a:pPr marL="839788" lvl="1" indent="-495300" eaLnBrk="1" hangingPunct="1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全面作戰</a:t>
            </a:r>
          </a:p>
          <a:p>
            <a:pPr marL="839788" lvl="1" indent="-495300" eaLnBrk="1" hangingPunct="1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最後</a:t>
            </a:r>
            <a:r>
              <a:rPr lang="zh-TW" altLang="en-US" sz="2400" dirty="0" smtClean="0"/>
              <a:t>反擊</a:t>
            </a:r>
          </a:p>
          <a:p>
            <a:pPr marL="571500" indent="-571500" eaLnBrk="1" hangingPunct="1">
              <a:buClr>
                <a:srgbClr val="0000FF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人員與武器的最適組合？</a:t>
            </a:r>
          </a:p>
          <a:p>
            <a:pPr marL="839788" lvl="1" indent="-495300" eaLnBrk="1" hangingPunct="1">
              <a:buClr>
                <a:srgbClr val="0000FF"/>
              </a:buClr>
              <a:buSzTx/>
              <a:buFont typeface="Arial" pitchFamily="34" charset="0"/>
              <a:buChar char="•"/>
            </a:pPr>
            <a:r>
              <a:rPr lang="en-US" altLang="zh-TW" sz="2400" dirty="0" smtClean="0"/>
              <a:t>X=F</a:t>
            </a:r>
            <a:r>
              <a:rPr lang="zh-TW" altLang="en-US" sz="2400" dirty="0" smtClean="0"/>
              <a:t>（</a:t>
            </a:r>
            <a:r>
              <a:rPr lang="en-US" altLang="zh-TW" sz="2400" dirty="0" smtClean="0"/>
              <a:t>K, L</a:t>
            </a:r>
            <a:r>
              <a:rPr lang="zh-TW" altLang="en-US" sz="2400" dirty="0" smtClean="0"/>
              <a:t>）：</a:t>
            </a:r>
            <a:r>
              <a:rPr lang="en-US" altLang="zh-TW" sz="2400" dirty="0" smtClean="0"/>
              <a:t>K…</a:t>
            </a:r>
            <a:r>
              <a:rPr lang="zh-TW" altLang="en-US" sz="2400" dirty="0" smtClean="0"/>
              <a:t>武器，</a:t>
            </a:r>
            <a:r>
              <a:rPr lang="en-US" altLang="zh-TW" sz="2400" dirty="0" smtClean="0"/>
              <a:t>L…</a:t>
            </a:r>
            <a:r>
              <a:rPr lang="zh-TW" altLang="en-US" sz="2400" dirty="0" smtClean="0"/>
              <a:t>軍事人員</a:t>
            </a:r>
          </a:p>
          <a:p>
            <a:pPr marL="839788" lvl="1" indent="-495300" eaLnBrk="1" hangingPunct="1">
              <a:buClr>
                <a:srgbClr val="0000FF"/>
              </a:buClr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台灣的軍事人員支出佔國防預算</a:t>
            </a:r>
            <a:r>
              <a:rPr lang="en-US" altLang="zh-TW" sz="2400" dirty="0" smtClean="0"/>
              <a:t>50%</a:t>
            </a:r>
            <a:r>
              <a:rPr lang="zh-TW" altLang="en-US" sz="2400" dirty="0" smtClean="0"/>
              <a:t>以上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509588" indent="-514350" eaLnBrk="1" hangingPunct="1">
              <a:buClr>
                <a:srgbClr val="0000FF"/>
              </a:buClr>
              <a:buSzTx/>
              <a:buFont typeface="+mj-lt"/>
              <a:buAutoNum type="arabicParenR"/>
            </a:pPr>
            <a:r>
              <a:rPr lang="zh-TW" altLang="en-US" sz="2800" dirty="0" smtClean="0"/>
              <a:t>國防</a:t>
            </a:r>
            <a:r>
              <a:rPr lang="zh-TW" altLang="en-US" sz="2800" dirty="0" smtClean="0"/>
              <a:t>預算</a:t>
            </a:r>
            <a:r>
              <a:rPr lang="en-US" altLang="zh-TW" sz="2800" dirty="0" smtClean="0"/>
              <a:t>/GDP</a:t>
            </a:r>
            <a:r>
              <a:rPr lang="zh-TW" altLang="en-US" sz="2800" dirty="0" smtClean="0"/>
              <a:t>的最適比例為何？</a:t>
            </a:r>
          </a:p>
          <a:p>
            <a:pPr marL="839788" lvl="1" indent="-495300" eaLnBrk="1" hangingPunct="1">
              <a:buClr>
                <a:srgbClr val="0000FF"/>
              </a:buClr>
              <a:buSzTx/>
              <a:buFont typeface="Arial" pitchFamily="34" charset="0"/>
              <a:buChar char="•"/>
            </a:pPr>
            <a:endParaRPr lang="zh-TW" alt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77B72B-3F38-42F9-8F9B-08D089F5D7BC}" type="slidenum">
              <a:rPr lang="zh-TW" altLang="en-US"/>
              <a:pPr/>
              <a:t>3</a:t>
            </a:fld>
            <a:endParaRPr lang="en-US" altLang="zh-TW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41288"/>
            <a:ext cx="7543800" cy="954087"/>
          </a:xfrm>
        </p:spPr>
        <p:txBody>
          <a:bodyPr/>
          <a:lstStyle/>
          <a:p>
            <a:pPr eaLnBrk="1" hangingPunct="1"/>
            <a:r>
              <a:rPr lang="en-US" altLang="zh-TW" sz="4400" dirty="0" smtClean="0">
                <a:solidFill>
                  <a:srgbClr val="800080"/>
                </a:solidFill>
                <a:latin typeface="+mn-lt"/>
              </a:rPr>
              <a:t>1.1 </a:t>
            </a:r>
            <a:r>
              <a:rPr lang="zh-TW" altLang="en-US" sz="4400" dirty="0" smtClean="0">
                <a:solidFill>
                  <a:srgbClr val="800080"/>
                </a:solidFill>
                <a:latin typeface="+mn-lt"/>
              </a:rPr>
              <a:t>公共財的定義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844824"/>
            <a:ext cx="8208912" cy="4514602"/>
          </a:xfrm>
        </p:spPr>
        <p:txBody>
          <a:bodyPr/>
          <a:lstStyle/>
          <a:p>
            <a:pPr marL="85725" lvl="1" indent="-33338" eaLnBrk="1" hangingPunct="1"/>
            <a:r>
              <a:rPr lang="zh-TW" altLang="en-US" sz="2800" dirty="0" smtClean="0"/>
              <a:t> 共有資源（</a:t>
            </a:r>
            <a:r>
              <a:rPr lang="en-US" altLang="zh-TW" sz="2800" dirty="0" smtClean="0"/>
              <a:t>common resource</a:t>
            </a:r>
            <a:r>
              <a:rPr lang="zh-TW" altLang="en-US" sz="2800" dirty="0" smtClean="0"/>
              <a:t>）：先於人群存在。</a:t>
            </a:r>
          </a:p>
          <a:p>
            <a:pPr marL="85725" lvl="1" indent="-33338" eaLnBrk="1" hangingPunct="1"/>
            <a:r>
              <a:rPr lang="zh-TW" altLang="en-US" sz="2800" dirty="0" smtClean="0"/>
              <a:t> 公共財（</a:t>
            </a:r>
            <a:r>
              <a:rPr lang="en-US" altLang="zh-TW" sz="2800" dirty="0" smtClean="0"/>
              <a:t>public goods</a:t>
            </a:r>
            <a:r>
              <a:rPr lang="zh-TW" altLang="en-US" sz="2800" dirty="0" smtClean="0"/>
              <a:t>）：人群興建出來。</a:t>
            </a:r>
            <a:endParaRPr lang="en-US" altLang="zh-TW" sz="2800" dirty="0" smtClean="0"/>
          </a:p>
          <a:p>
            <a:pPr marL="920750" lvl="1" indent="-571500" eaLnBrk="1" hangingPunct="1">
              <a:buSzTx/>
              <a:buFont typeface="Wingdings" pitchFamily="2" charset="2"/>
              <a:buAutoNum type="arabicParenR"/>
            </a:pPr>
            <a:r>
              <a:rPr lang="zh-TW" altLang="en-US" sz="2400" dirty="0" smtClean="0"/>
              <a:t>公共</a:t>
            </a:r>
            <a:r>
              <a:rPr lang="en-US" altLang="zh-TW" sz="2400" dirty="0" smtClean="0"/>
              <a:t>--</a:t>
            </a:r>
            <a:r>
              <a:rPr lang="zh-TW" altLang="en-US" sz="2400" dirty="0" smtClean="0"/>
              <a:t>指多數居民都會使用到，而非政府。</a:t>
            </a:r>
          </a:p>
          <a:p>
            <a:pPr marL="920750" lvl="1" indent="-571500" eaLnBrk="1" hangingPunct="1">
              <a:buSzTx/>
              <a:buFont typeface="Wingdings" pitchFamily="2" charset="2"/>
              <a:buAutoNum type="arabicParenR"/>
            </a:pPr>
            <a:r>
              <a:rPr lang="zh-TW" altLang="en-US" sz="2400" dirty="0" smtClean="0"/>
              <a:t>公共建設是人們由無中所創造出來。</a:t>
            </a:r>
          </a:p>
          <a:p>
            <a:pPr marL="1216025" lvl="2" indent="-571500" eaLnBrk="1" hangingPunct="1">
              <a:buSzTx/>
            </a:pPr>
            <a:r>
              <a:rPr lang="zh-TW" altLang="en-US" sz="2100" dirty="0" smtClean="0"/>
              <a:t>創造過程需要花費人的時間、勞累、物質資源等各種成本。</a:t>
            </a:r>
          </a:p>
          <a:p>
            <a:pPr marL="920750" lvl="1" indent="-571500" eaLnBrk="1" hangingPunct="1">
              <a:buSzTx/>
              <a:buFont typeface="Wingdings" pitchFamily="2" charset="2"/>
              <a:buAutoNum type="arabicParenR"/>
            </a:pPr>
            <a:r>
              <a:rPr lang="zh-TW" altLang="en-US" sz="2400" dirty="0" smtClean="0"/>
              <a:t>過去的知識是共有資源，現在的知識是公共財。</a:t>
            </a:r>
          </a:p>
          <a:p>
            <a:pPr marL="920750" lvl="1" indent="-571500" eaLnBrk="1" hangingPunct="1">
              <a:buSzTx/>
              <a:buFont typeface="Wingdings" pitchFamily="2" charset="2"/>
              <a:buAutoNum type="arabicParenR"/>
            </a:pPr>
            <a:r>
              <a:rPr lang="zh-TW" altLang="en-US" sz="2400" dirty="0" smtClean="0"/>
              <a:t>提供者可以不是生產者。</a:t>
            </a:r>
          </a:p>
          <a:p>
            <a:pPr marL="85725" lvl="1" indent="-33338" eaLnBrk="1" hangingPunct="1"/>
            <a:endParaRPr lang="zh-TW" altLang="en-US" sz="2800" dirty="0" smtClean="0"/>
          </a:p>
          <a:p>
            <a:pPr marL="571500" indent="-571500" eaLnBrk="1" hangingPunct="1">
              <a:buFont typeface="Wingdings" pitchFamily="2" charset="2"/>
              <a:buNone/>
            </a:pPr>
            <a:endParaRPr lang="zh-TW" altLang="en-US" sz="2800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6B4E74-5D27-4532-B58E-D28D9C79A2DE}" type="slidenum">
              <a:rPr lang="en-US" altLang="zh-TW" smtClean="0"/>
              <a:pPr/>
              <a:t>30</a:t>
            </a:fld>
            <a:endParaRPr lang="en-US" altLang="zh-TW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930498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4.3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 生產因素</a:t>
            </a:r>
            <a:r>
              <a:rPr lang="zh-TW" altLang="en-US" sz="4000" dirty="0" smtClean="0">
                <a:solidFill>
                  <a:srgbClr val="800080"/>
                </a:solidFill>
              </a:rPr>
              <a:t>的提供</a:t>
            </a:r>
            <a:endParaRPr lang="zh-TW" altLang="en-US" sz="4000" dirty="0" smtClean="0">
              <a:solidFill>
                <a:srgbClr val="800080"/>
              </a:solidFill>
              <a:latin typeface="+mn-lt"/>
            </a:endParaRP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196752"/>
            <a:ext cx="7920880" cy="5472608"/>
          </a:xfrm>
        </p:spPr>
        <p:txBody>
          <a:bodyPr/>
          <a:lstStyle/>
          <a:p>
            <a:pPr marL="571500" indent="-571500" eaLnBrk="1" hangingPunct="1"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solidFill>
                  <a:srgbClr val="800080"/>
                </a:solidFill>
              </a:rPr>
              <a:t>武器的生產與提供</a:t>
            </a:r>
          </a:p>
          <a:p>
            <a:pPr marL="920750" lvl="1" indent="-571500" eaLnBrk="1" hangingPunct="1">
              <a:buClr>
                <a:srgbClr val="006600"/>
              </a:buClr>
              <a:buSzTx/>
            </a:pPr>
            <a:r>
              <a:rPr lang="zh-TW" altLang="en-US" sz="2400" dirty="0" smtClean="0"/>
              <a:t>武器由政府提供，但未必要由政府生產。</a:t>
            </a:r>
          </a:p>
          <a:p>
            <a:pPr marL="920750" lvl="1" indent="-571500" eaLnBrk="1" hangingPunct="1">
              <a:buClr>
                <a:srgbClr val="006600"/>
              </a:buClr>
              <a:buSzTx/>
            </a:pPr>
            <a:r>
              <a:rPr lang="zh-TW" altLang="en-US" sz="2400" dirty="0" smtClean="0"/>
              <a:t>由私人生產或由政府生產的考慮：效率、保密性、維修、昇級。</a:t>
            </a:r>
          </a:p>
          <a:p>
            <a:pPr marL="571500" indent="-571500" eaLnBrk="1" hangingPunct="1">
              <a:buClr>
                <a:srgbClr val="0000FF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solidFill>
                  <a:srgbClr val="800080"/>
                </a:solidFill>
              </a:rPr>
              <a:t>軍事人員的提供</a:t>
            </a:r>
            <a:endParaRPr lang="en-US" altLang="zh-TW" sz="2800" dirty="0" smtClean="0">
              <a:solidFill>
                <a:srgbClr val="800080"/>
              </a:solidFill>
            </a:endParaRPr>
          </a:p>
          <a:p>
            <a:pPr marL="839788" lvl="1" indent="-495300" eaLnBrk="1" hangingPunct="1">
              <a:buClr>
                <a:srgbClr val="0000F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傭兵：</a:t>
            </a:r>
            <a:r>
              <a:rPr lang="zh-TW" altLang="en-US" sz="2400" dirty="0" smtClean="0"/>
              <a:t>忠貞。</a:t>
            </a:r>
            <a:endParaRPr lang="en-US" altLang="zh-TW" sz="2400" dirty="0" smtClean="0"/>
          </a:p>
          <a:p>
            <a:pPr marL="839788" lvl="1" indent="-495300" eaLnBrk="1" hangingPunct="1">
              <a:buClr>
                <a:srgbClr val="0000F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民團</a:t>
            </a:r>
            <a:r>
              <a:rPr lang="zh-TW" altLang="en-US" sz="2400" dirty="0" smtClean="0"/>
              <a:t>：</a:t>
            </a:r>
            <a:r>
              <a:rPr lang="zh-TW" altLang="en-US" sz="2400" dirty="0" smtClean="0"/>
              <a:t>效率</a:t>
            </a:r>
            <a:r>
              <a:rPr lang="zh-TW" altLang="en-US" sz="2400" dirty="0" smtClean="0"/>
              <a:t>。</a:t>
            </a:r>
            <a:endParaRPr lang="zh-TW" altLang="en-US" sz="2400" dirty="0" smtClean="0"/>
          </a:p>
          <a:p>
            <a:pPr marL="1135063" lvl="2" indent="-495300" eaLnBrk="1" hangingPunct="1">
              <a:buClr>
                <a:srgbClr val="0000FF"/>
              </a:buClr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亞當史密斯的軍隊專業化：國民兵</a:t>
            </a:r>
            <a:r>
              <a:rPr lang="en-US" altLang="zh-TW" sz="2400" dirty="0" smtClean="0"/>
              <a:t>&gt;</a:t>
            </a:r>
            <a:r>
              <a:rPr lang="zh-TW" altLang="en-US" sz="2400" dirty="0" smtClean="0"/>
              <a:t>傭兵</a:t>
            </a:r>
            <a:r>
              <a:rPr lang="en-US" altLang="zh-TW" sz="2400" dirty="0" smtClean="0"/>
              <a:t>&gt;</a:t>
            </a:r>
            <a:r>
              <a:rPr lang="zh-TW" altLang="en-US" sz="2400" dirty="0" smtClean="0"/>
              <a:t>民團。</a:t>
            </a:r>
          </a:p>
          <a:p>
            <a:pPr marL="839788" lvl="1" indent="-495300" eaLnBrk="1" hangingPunct="1">
              <a:buClr>
                <a:srgbClr val="0000F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徵兵（義務、國民兵）：</a:t>
            </a:r>
            <a:endParaRPr lang="en-US" altLang="zh-TW" sz="2400" dirty="0" smtClean="0"/>
          </a:p>
          <a:p>
            <a:pPr marL="1135063" lvl="2" indent="-495300" eaLnBrk="1" hangingPunct="1">
              <a:buClr>
                <a:srgbClr val="0000FF"/>
              </a:buClr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徵兵制的公平性。</a:t>
            </a:r>
          </a:p>
          <a:p>
            <a:pPr marL="1135063" lvl="2" indent="-495300" eaLnBrk="1" hangingPunct="1">
              <a:buClr>
                <a:srgbClr val="0000FF"/>
              </a:buClr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兵源過多改為國防役，但是否違憲否？</a:t>
            </a:r>
            <a:endParaRPr lang="en-US" altLang="zh-TW" sz="2400" dirty="0" smtClean="0"/>
          </a:p>
          <a:p>
            <a:pPr marL="839788" lvl="1" indent="-495300" eaLnBrk="1" hangingPunct="1">
              <a:buClr>
                <a:srgbClr val="0000F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募兵</a:t>
            </a:r>
            <a:r>
              <a:rPr lang="zh-TW" altLang="en-US" sz="2400" dirty="0" smtClean="0"/>
              <a:t>：人員</a:t>
            </a:r>
            <a:r>
              <a:rPr lang="zh-TW" altLang="en-US" sz="2400" dirty="0" smtClean="0"/>
              <a:t>素質、財政負擔。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5279D1-AF69-4027-A93D-2335FE1F121D}" type="slidenum">
              <a:rPr lang="en-US" altLang="zh-TW" smtClean="0"/>
              <a:pPr/>
              <a:t>31</a:t>
            </a:fld>
            <a:endParaRPr lang="en-US" altLang="zh-TW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0213" y="1535113"/>
            <a:ext cx="6932612" cy="2644775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0000"/>
                </a:solidFill>
              </a:rPr>
              <a:t>5.</a:t>
            </a: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教育個案</a:t>
            </a:r>
            <a:endParaRPr lang="zh-TW" altLang="en-US" sz="5000" dirty="0" smtClean="0">
              <a:solidFill>
                <a:srgbClr val="FF0000"/>
              </a:solidFill>
              <a:latin typeface="新細明體" pitchFamily="18" charset="-12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380312" y="260648"/>
            <a:ext cx="1584176" cy="2050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一、村落的公共建設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二、鄉村的人情關係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三、現代的公共建設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四、國防個案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rgbClr val="0070C0"/>
                </a:solidFill>
              </a:rPr>
              <a:t>五、教育個案</a:t>
            </a:r>
            <a:endParaRPr lang="en-US" altLang="zh-TW" sz="1200" dirty="0" smtClean="0">
              <a:solidFill>
                <a:srgbClr val="0070C0"/>
              </a:solidFill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  <a:latin typeface="新細明體" pitchFamily="18" charset="-120"/>
              </a:rPr>
              <a:t>六、政府提供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新細明體" pitchFamily="18" charset="-120"/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</a:rPr>
              <a:t>七、政府收入</a:t>
            </a:r>
            <a:endParaRPr lang="en-US" altLang="zh-TW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1200" dirty="0" smtClean="0">
                <a:solidFill>
                  <a:schemeClr val="accent5">
                    <a:lumMod val="50000"/>
                  </a:schemeClr>
                </a:solidFill>
              </a:rPr>
              <a:t>八、市場化問題</a:t>
            </a:r>
          </a:p>
          <a:p>
            <a:pPr defTabSz="7620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endParaRPr lang="en-US" altLang="zh-TW" sz="1200" dirty="0" smtClean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359662-69E4-49C9-90DC-31EB7D981E26}" type="slidenum">
              <a:rPr lang="en-US" altLang="zh-TW" smtClean="0"/>
              <a:pPr/>
              <a:t>32</a:t>
            </a:fld>
            <a:endParaRPr lang="en-US" altLang="zh-TW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930498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5.1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教育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7" y="1196752"/>
            <a:ext cx="8012757" cy="5062761"/>
          </a:xfrm>
        </p:spPr>
        <p:txBody>
          <a:bodyPr/>
          <a:lstStyle/>
          <a:p>
            <a:pPr eaLnBrk="1" hangingPunct="1"/>
            <a:r>
              <a:rPr lang="zh-TW" altLang="en-US" sz="2800" dirty="0" smtClean="0"/>
              <a:t>教育預算</a:t>
            </a:r>
            <a:r>
              <a:rPr lang="en-US" altLang="zh-TW" sz="2800" dirty="0" smtClean="0"/>
              <a:t>/GDP ( UN 2005) </a:t>
            </a:r>
          </a:p>
          <a:p>
            <a:pPr lvl="1" eaLnBrk="1" hangingPunct="1"/>
            <a:r>
              <a:rPr lang="zh-TW" altLang="en-US" sz="2800" dirty="0" smtClean="0"/>
              <a:t>丹麥    （</a:t>
            </a:r>
            <a:r>
              <a:rPr lang="en-US" altLang="zh-TW" sz="2800" dirty="0" smtClean="0"/>
              <a:t>7.7%)</a:t>
            </a:r>
          </a:p>
          <a:p>
            <a:pPr lvl="1" eaLnBrk="1" hangingPunct="1"/>
            <a:r>
              <a:rPr lang="zh-TW" altLang="en-US" sz="2800" dirty="0" smtClean="0"/>
              <a:t>以色列（</a:t>
            </a:r>
            <a:r>
              <a:rPr lang="en-US" altLang="zh-TW" sz="2800" dirty="0" smtClean="0"/>
              <a:t>6.9%)</a:t>
            </a:r>
          </a:p>
          <a:p>
            <a:pPr lvl="1" eaLnBrk="1" hangingPunct="1"/>
            <a:r>
              <a:rPr lang="zh-TW" altLang="en-US" sz="2800" b="1" dirty="0" smtClean="0">
                <a:solidFill>
                  <a:srgbClr val="0000FF"/>
                </a:solidFill>
              </a:rPr>
              <a:t>台灣    （</a:t>
            </a:r>
            <a:r>
              <a:rPr lang="en-US" altLang="zh-TW" sz="2800" b="1" dirty="0" smtClean="0">
                <a:solidFill>
                  <a:srgbClr val="0000FF"/>
                </a:solidFill>
              </a:rPr>
              <a:t>6.8%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，台灣教育部資料</a:t>
            </a:r>
            <a:r>
              <a:rPr lang="en-US" altLang="zh-TW" sz="2800" b="1" dirty="0" smtClean="0">
                <a:solidFill>
                  <a:srgbClr val="0000FF"/>
                </a:solidFill>
              </a:rPr>
              <a:t>)</a:t>
            </a:r>
          </a:p>
          <a:p>
            <a:pPr lvl="1" eaLnBrk="1" hangingPunct="1"/>
            <a:r>
              <a:rPr lang="zh-TW" altLang="en-US" sz="2800" dirty="0" smtClean="0"/>
              <a:t>法國    （</a:t>
            </a:r>
            <a:r>
              <a:rPr lang="en-US" altLang="zh-TW" sz="2800" dirty="0" smtClean="0"/>
              <a:t>5.6%)</a:t>
            </a:r>
          </a:p>
          <a:p>
            <a:pPr lvl="1" eaLnBrk="1" hangingPunct="1"/>
            <a:r>
              <a:rPr lang="zh-TW" altLang="en-US" sz="2800" dirty="0" smtClean="0"/>
              <a:t>美國    （</a:t>
            </a:r>
            <a:r>
              <a:rPr lang="en-US" altLang="zh-TW" sz="2800" dirty="0" smtClean="0"/>
              <a:t>4.7%)</a:t>
            </a:r>
          </a:p>
          <a:p>
            <a:pPr lvl="1" eaLnBrk="1" hangingPunct="1"/>
            <a:r>
              <a:rPr lang="zh-TW" altLang="en-US" sz="2800" dirty="0" smtClean="0"/>
              <a:t>印度    （</a:t>
            </a:r>
            <a:r>
              <a:rPr lang="en-US" altLang="zh-TW" sz="2800" dirty="0" smtClean="0"/>
              <a:t>3.3%)</a:t>
            </a:r>
          </a:p>
          <a:p>
            <a:pPr lvl="1" eaLnBrk="1" hangingPunct="1"/>
            <a:r>
              <a:rPr lang="zh-TW" altLang="en-US" sz="2800" dirty="0" smtClean="0"/>
              <a:t>比利時（</a:t>
            </a:r>
            <a:r>
              <a:rPr lang="en-US" altLang="zh-TW" sz="2800" dirty="0" smtClean="0"/>
              <a:t>3.0%)</a:t>
            </a:r>
          </a:p>
          <a:p>
            <a:pPr lvl="1" eaLnBrk="1" hangingPunct="1"/>
            <a:r>
              <a:rPr lang="zh-TW" altLang="en-US" sz="2800" dirty="0" smtClean="0"/>
              <a:t>中國    （</a:t>
            </a:r>
            <a:r>
              <a:rPr lang="en-US" altLang="zh-TW" sz="2800" dirty="0" smtClean="0"/>
              <a:t>2.0%)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3065B1-0BD8-49D6-8B72-00CAE46B522E}" type="slidenum">
              <a:rPr lang="en-US" altLang="zh-TW" smtClean="0"/>
              <a:pPr/>
              <a:t>33</a:t>
            </a:fld>
            <a:endParaRPr lang="en-US" altLang="zh-TW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1184" cy="930498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5.2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義務教育的經濟問題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7" y="1340768"/>
            <a:ext cx="7272809" cy="5175920"/>
          </a:xfrm>
        </p:spPr>
        <p:txBody>
          <a:bodyPr/>
          <a:lstStyle/>
          <a:p>
            <a:pPr marL="571500" indent="-571500" eaLnBrk="1" hangingPunct="1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目的：讓孩童在成年之後具有基本的生存能力和與他人合作（生產與交易）的能力。</a:t>
            </a:r>
          </a:p>
          <a:p>
            <a:pPr marL="571500" indent="-571500" eaLnBrk="1" hangingPunct="1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基本的生存能力的問題：</a:t>
            </a:r>
          </a:p>
          <a:p>
            <a:pPr marL="839788" lvl="1" indent="-495300" eaLnBrk="1" hangingPunct="1">
              <a:lnSpc>
                <a:spcPct val="130000"/>
              </a:lnSpc>
            </a:pPr>
            <a:r>
              <a:rPr lang="zh-TW" altLang="en-US" sz="2400" dirty="0" smtClean="0"/>
              <a:t>是否強迫教育？</a:t>
            </a:r>
          </a:p>
          <a:p>
            <a:pPr marL="839788" lvl="1" indent="-495300" eaLnBrk="1" hangingPunct="1">
              <a:lnSpc>
                <a:spcPct val="130000"/>
              </a:lnSpc>
            </a:pPr>
            <a:r>
              <a:rPr lang="zh-TW" altLang="en-US" sz="2400" dirty="0" smtClean="0"/>
              <a:t>是否延伸到具有一技之長？</a:t>
            </a:r>
          </a:p>
          <a:p>
            <a:pPr marL="571500" indent="-571500" eaLnBrk="1" hangingPunct="1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國民義務教育年數？</a:t>
            </a:r>
          </a:p>
          <a:p>
            <a:pPr marL="839788" lvl="1" indent="-495300" eaLnBrk="1" hangingPunct="1">
              <a:lnSpc>
                <a:spcPct val="130000"/>
              </a:lnSpc>
            </a:pPr>
            <a:r>
              <a:rPr lang="en-US" altLang="zh-TW" sz="2400" dirty="0" smtClean="0"/>
              <a:t>6</a:t>
            </a:r>
            <a:r>
              <a:rPr lang="zh-TW" altLang="en-US" sz="2400" dirty="0" smtClean="0"/>
              <a:t>年？</a:t>
            </a:r>
            <a:r>
              <a:rPr lang="en-US" altLang="zh-TW" sz="2400" dirty="0" smtClean="0"/>
              <a:t>6+3</a:t>
            </a:r>
            <a:r>
              <a:rPr lang="zh-TW" altLang="en-US" sz="2400" dirty="0" smtClean="0"/>
              <a:t>年？</a:t>
            </a:r>
            <a:r>
              <a:rPr lang="en-US" altLang="zh-TW" sz="2400" dirty="0" smtClean="0"/>
              <a:t>6+3+3</a:t>
            </a:r>
            <a:r>
              <a:rPr lang="zh-TW" altLang="en-US" sz="2400" dirty="0" smtClean="0"/>
              <a:t>年</a:t>
            </a:r>
          </a:p>
          <a:p>
            <a:pPr marL="839788" lvl="1" indent="-495300" eaLnBrk="1" hangingPunct="1">
              <a:lnSpc>
                <a:spcPct val="130000"/>
              </a:lnSpc>
            </a:pPr>
            <a:r>
              <a:rPr lang="zh-TW" altLang="en-US" sz="2400" dirty="0" smtClean="0"/>
              <a:t>多民族或宗教的問題，如美國</a:t>
            </a:r>
            <a:r>
              <a:rPr lang="en-US" altLang="zh-TW" sz="2400" dirty="0" smtClean="0"/>
              <a:t>Amish </a:t>
            </a:r>
            <a:r>
              <a:rPr lang="zh-TW" altLang="en-US" sz="2400" dirty="0" smtClean="0"/>
              <a:t>人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AD674A-573E-4576-A4A7-1B7D8299A3F3}" type="slidenum">
              <a:rPr lang="en-US" altLang="zh-TW" smtClean="0"/>
              <a:pPr/>
              <a:t>34</a:t>
            </a:fld>
            <a:endParaRPr lang="en-US" altLang="zh-TW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2" y="163513"/>
            <a:ext cx="7551563" cy="889223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5.3 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經費分配與教育券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5188" y="1338263"/>
            <a:ext cx="7940675" cy="5051425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經費分配：</a:t>
            </a:r>
          </a:p>
          <a:p>
            <a:pPr marL="839788" lvl="1" indent="-495300" eaLnBrk="1" hangingPunct="1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特殊教育。</a:t>
            </a:r>
          </a:p>
          <a:p>
            <a:pPr marL="839788" lvl="1" indent="-495300" eaLnBrk="1" hangingPunct="1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一般教育。</a:t>
            </a:r>
          </a:p>
          <a:p>
            <a:pPr marL="839788" lvl="1" indent="-495300" eaLnBrk="1" hangingPunct="1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資優教育。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571500" indent="-571500" eaLnBrk="1" hangingPunct="1">
              <a:lnSpc>
                <a:spcPct val="11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教育券（</a:t>
            </a:r>
            <a:r>
              <a:rPr lang="en-US" altLang="zh-TW" sz="2800" dirty="0" smtClean="0">
                <a:latin typeface="新細明體" pitchFamily="18" charset="-120"/>
              </a:rPr>
              <a:t>Voucher </a:t>
            </a:r>
            <a:r>
              <a:rPr lang="zh-TW" altLang="en-US" sz="2800" dirty="0" smtClean="0">
                <a:latin typeface="新細明體" pitchFamily="18" charset="-120"/>
              </a:rPr>
              <a:t>）制度：</a:t>
            </a:r>
          </a:p>
          <a:p>
            <a:pPr marL="839788" lvl="1" indent="-495300" eaLnBrk="1" hangingPunct="1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政府直接補助孩童教育券。</a:t>
            </a:r>
          </a:p>
          <a:p>
            <a:pPr marL="839788" lvl="1" indent="-495300" eaLnBrk="1" hangingPunct="1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市場提供學校，收取教育券。</a:t>
            </a:r>
          </a:p>
          <a:p>
            <a:pPr marL="839788" lvl="1" indent="-495300" eaLnBrk="1" hangingPunct="1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教育市場的自由與競爭促進教育品質。</a:t>
            </a:r>
          </a:p>
          <a:p>
            <a:pPr marL="839788" lvl="1" indent="-495300" eaLnBrk="1" hangingPunct="1">
              <a:lnSpc>
                <a:spcPct val="110000"/>
              </a:lnSpc>
              <a:buSzTx/>
              <a:buFont typeface="Wingdings" pitchFamily="2" charset="2"/>
              <a:buAutoNum type="circleNumWdWhitePlain"/>
            </a:pPr>
            <a:endParaRPr lang="zh-TW" altLang="en-US" sz="2800" dirty="0" smtClean="0">
              <a:latin typeface="新細明體" pitchFamily="18" charset="-120"/>
            </a:endParaRPr>
          </a:p>
          <a:p>
            <a:pPr marL="571500" indent="-571500"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altLang="zh-TW" sz="28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DEBDCD-AC46-468E-B7EB-7345C64618A6}" type="slidenum">
              <a:rPr lang="en-US" altLang="zh-TW" smtClean="0"/>
              <a:pPr/>
              <a:t>35</a:t>
            </a:fld>
            <a:endParaRPr lang="en-US" altLang="zh-TW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51725" cy="865187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5.4 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高等教育的經濟問題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8800" y="1268761"/>
            <a:ext cx="7541592" cy="5324128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目的：人力資本的累積。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400" dirty="0" smtClean="0"/>
              <a:t>高等教育不是義務教育，也非全面教育，就效率或公平角度言，都不應由政府提供。</a:t>
            </a:r>
          </a:p>
          <a:p>
            <a:pPr marL="571500" indent="-571500" eaLnBrk="1" hangingPunct="1">
              <a:lnSpc>
                <a:spcPct val="11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亞當史密斯的問題：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400" dirty="0" smtClean="0"/>
              <a:t>市場是否能提供足夠的哲學、考古、數學等學科之專業人員？</a:t>
            </a:r>
          </a:p>
          <a:p>
            <a:pPr marL="571500" indent="-571500" eaLnBrk="1" hangingPunct="1">
              <a:lnSpc>
                <a:spcPct val="11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貧窮學生的就學問題？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400" dirty="0" smtClean="0"/>
              <a:t>貸款</a:t>
            </a:r>
            <a:r>
              <a:rPr lang="en-US" altLang="zh-TW" sz="2400" dirty="0" smtClean="0"/>
              <a:t>…</a:t>
            </a:r>
            <a:r>
              <a:rPr lang="zh-TW" altLang="en-US" sz="2400" dirty="0" smtClean="0"/>
              <a:t>還債計畫？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400" dirty="0" smtClean="0"/>
              <a:t>政府補助</a:t>
            </a:r>
            <a:r>
              <a:rPr lang="en-US" altLang="zh-TW" sz="2400" dirty="0" smtClean="0"/>
              <a:t>…</a:t>
            </a:r>
            <a:r>
              <a:rPr lang="zh-TW" altLang="en-US" sz="2400" dirty="0" smtClean="0"/>
              <a:t>價格便宜</a:t>
            </a:r>
            <a:r>
              <a:rPr lang="en-US" altLang="zh-TW" sz="2400" dirty="0" smtClean="0"/>
              <a:t>?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94D3FE-2209-4185-9888-524DFF6C4B0D}" type="slidenum">
              <a:rPr lang="en-US" altLang="zh-TW"/>
              <a:pPr/>
              <a:t>36</a:t>
            </a:fld>
            <a:endParaRPr lang="en-US" altLang="zh-TW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0000"/>
                </a:solidFill>
              </a:rPr>
              <a:t>6.</a:t>
            </a: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經濟管制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3785B9-052D-4B72-B48F-970AFE5B8370}" type="slidenum">
              <a:rPr lang="en-US" altLang="zh-TW"/>
              <a:pPr/>
              <a:t>37</a:t>
            </a:fld>
            <a:endParaRPr lang="en-US" altLang="zh-TW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86715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6.1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規則與管制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4428" y="1413450"/>
            <a:ext cx="8229600" cy="4835525"/>
          </a:xfrm>
        </p:spPr>
        <p:txBody>
          <a:bodyPr/>
          <a:lstStyle/>
          <a:p>
            <a:pPr marL="738188" indent="-742950" eaLnBrk="1" hangingPunct="1">
              <a:buClr>
                <a:srgbClr val="006600"/>
              </a:buClr>
              <a:buSzTx/>
              <a:buFont typeface="+mj-lt"/>
              <a:buAutoNum type="arabicParenR"/>
            </a:pPr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規則：</a:t>
            </a:r>
            <a:endParaRPr lang="en-US" altLang="zh-TW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39788" lvl="1" indent="-495300" eaLnBrk="1" hangingPunct="1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沒預設任何目標或範圍。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39788" lvl="1" indent="-495300" eaLnBrk="1" hangingPunct="1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存在一套相互約束的行為規範。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738188" indent="-742950" eaLnBrk="1" hangingPunct="1">
              <a:buClr>
                <a:srgbClr val="006600"/>
              </a:buClr>
              <a:buSzTx/>
              <a:buFont typeface="+mj-lt"/>
              <a:buAutoNum type="arabicParenR"/>
            </a:pPr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管制：</a:t>
            </a:r>
            <a:endParaRPr lang="en-US" altLang="zh-TW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39788" lvl="1" indent="-495300" eaLnBrk="1" hangingPunct="1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預設特定目標和其可接受之範圍。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39788" lvl="1" indent="-495300" eaLnBrk="1" hangingPunct="1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禁止超越範圍的強制權力。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738188" indent="-742950" eaLnBrk="1" hangingPunct="1">
              <a:buClr>
                <a:srgbClr val="006600"/>
              </a:buClr>
              <a:buSzTx/>
              <a:buFont typeface="+mj-lt"/>
              <a:buAutoNum type="arabicParenR"/>
            </a:pPr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計畫：</a:t>
            </a:r>
            <a:endParaRPr lang="en-US" altLang="zh-TW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39788" lvl="1" indent="-495300" eaLnBrk="1" hangingPunct="1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預設明確的目標。</a:t>
            </a:r>
          </a:p>
          <a:p>
            <a:pPr marL="839788" lvl="1" indent="-495300" eaLnBrk="1" hangingPunct="1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強制推動的權力。</a:t>
            </a:r>
          </a:p>
          <a:p>
            <a:pPr marL="839788" lvl="1" indent="-495300" eaLnBrk="1" hangingPunct="1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endParaRPr lang="zh-TW" alt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07643A-6232-43DD-BEF8-01042FD1A6E4}" type="slidenum">
              <a:rPr lang="en-US" altLang="zh-TW"/>
              <a:pPr/>
              <a:t>38</a:t>
            </a:fld>
            <a:endParaRPr lang="en-US" altLang="zh-TW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6726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6.2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 事前、事後與過程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7849" y="1417503"/>
            <a:ext cx="7788275" cy="4568825"/>
          </a:xfrm>
        </p:spPr>
        <p:txBody>
          <a:bodyPr/>
          <a:lstStyle/>
          <a:p>
            <a:pPr marL="571500" indent="-571500" eaLnBrk="1" hangingPunct="1">
              <a:buSzTx/>
              <a:buFont typeface="Wingdings" pitchFamily="2" charset="2"/>
              <a:buAutoNum type="arabicParenR"/>
            </a:pPr>
            <a:r>
              <a:rPr lang="zh-TW" altLang="en-US" sz="3200" dirty="0" smtClean="0"/>
              <a:t>事前：規則、計畫、管制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arenR"/>
            </a:pPr>
            <a:r>
              <a:rPr lang="zh-TW" altLang="en-US" sz="3200" dirty="0" smtClean="0"/>
              <a:t>事後：司法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arenR"/>
            </a:pPr>
            <a:r>
              <a:rPr lang="zh-TW" altLang="en-US" sz="3200" dirty="0" smtClean="0"/>
              <a:t>過程：管制、管理</a:t>
            </a:r>
            <a:endParaRPr lang="en-US" altLang="zh-TW" sz="3200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FEFA9A-0751-43E1-957A-B4AD0A6E00A6}" type="slidenum">
              <a:rPr lang="en-US" altLang="zh-TW"/>
              <a:pPr/>
              <a:t>39</a:t>
            </a:fld>
            <a:endParaRPr lang="en-US" altLang="zh-TW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43800" cy="957532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6.3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管制者的目標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349375"/>
            <a:ext cx="8229600" cy="5178425"/>
          </a:xfrm>
        </p:spPr>
        <p:txBody>
          <a:bodyPr/>
          <a:lstStyle/>
          <a:p>
            <a:pPr marL="839788" lvl="1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維護市場秩序</a:t>
            </a:r>
          </a:p>
          <a:p>
            <a:pPr marL="839788" lvl="1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保證產品安全</a:t>
            </a:r>
          </a:p>
          <a:p>
            <a:pPr marL="839788" lvl="1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維持社會穩定</a:t>
            </a:r>
          </a:p>
          <a:p>
            <a:pPr marL="839788" lvl="1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實現總體政策目標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548213-6675-4E89-8623-59F0FF096DB1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906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</a:rPr>
              <a:t>1.2  </a:t>
            </a:r>
            <a:r>
              <a:rPr lang="zh-TW" altLang="en-US" sz="4000" dirty="0" smtClean="0">
                <a:solidFill>
                  <a:srgbClr val="800080"/>
                </a:solidFill>
              </a:rPr>
              <a:t>公共財的例子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12875"/>
            <a:ext cx="7994650" cy="4386263"/>
          </a:xfrm>
        </p:spPr>
        <p:txBody>
          <a:bodyPr/>
          <a:lstStyle/>
          <a:p>
            <a:pPr marL="571500" indent="-571500" eaLnBrk="1" hangingPunct="1"/>
            <a:r>
              <a:rPr lang="zh-TW" altLang="en-US" sz="2800" dirty="0" smtClean="0"/>
              <a:t>樹林的小徑、土地公廟、街口深水井</a:t>
            </a:r>
            <a:r>
              <a:rPr lang="en-US" altLang="zh-TW" sz="2800" dirty="0" smtClean="0"/>
              <a:t>﹔</a:t>
            </a:r>
          </a:p>
          <a:p>
            <a:pPr marL="571500" indent="-571500" eaLnBrk="1" hangingPunct="1"/>
            <a:r>
              <a:rPr lang="zh-TW" altLang="en-US" sz="2800" dirty="0" smtClean="0"/>
              <a:t>村落的大廟、市集 </a:t>
            </a:r>
            <a:r>
              <a:rPr lang="en-US" altLang="zh-TW" sz="2800" dirty="0" smtClean="0"/>
              <a:t>﹔</a:t>
            </a:r>
          </a:p>
          <a:p>
            <a:pPr marL="571500" indent="-571500" eaLnBrk="1" hangingPunct="1"/>
            <a:r>
              <a:rPr lang="zh-TW" altLang="en-US" sz="2800" dirty="0" smtClean="0"/>
              <a:t>桃園大圳、網佈在整個屯墾區的灌溉溝渠；</a:t>
            </a:r>
          </a:p>
          <a:p>
            <a:pPr marL="571500" indent="-571500" eaLnBrk="1" hangingPunct="1"/>
            <a:r>
              <a:rPr lang="zh-TW" altLang="en-US" sz="2800" dirty="0" smtClean="0"/>
              <a:t>公園、森林、海灘、海岸線美景；</a:t>
            </a:r>
          </a:p>
          <a:p>
            <a:pPr marL="571500" indent="-571500" eaLnBrk="1" hangingPunct="1"/>
            <a:r>
              <a:rPr lang="zh-TW" altLang="en-US" sz="2800" dirty="0" smtClean="0"/>
              <a:t>縣立文化中心、省道、高速公路；</a:t>
            </a:r>
          </a:p>
          <a:p>
            <a:pPr marL="571500" indent="-571500" eaLnBrk="1" hangingPunct="1"/>
            <a:r>
              <a:rPr lang="zh-TW" altLang="en-US" sz="2800" dirty="0" smtClean="0"/>
              <a:t>消防隊、國防、治安； </a:t>
            </a:r>
          </a:p>
          <a:p>
            <a:pPr marL="571500" indent="-571500" eaLnBrk="1" hangingPunct="1"/>
            <a:r>
              <a:rPr lang="zh-TW" altLang="en-US" sz="2800" dirty="0" smtClean="0"/>
              <a:t>網路</a:t>
            </a:r>
            <a:r>
              <a:rPr lang="zh-TW" altLang="en-US" sz="2800" dirty="0" smtClean="0"/>
              <a:t>；</a:t>
            </a:r>
            <a:endParaRPr lang="zh-TW" altLang="en-US" sz="2800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FEFA9A-0751-43E1-957A-B4AD0A6E00A6}" type="slidenum">
              <a:rPr lang="en-US" altLang="zh-TW"/>
              <a:pPr/>
              <a:t>40</a:t>
            </a:fld>
            <a:endParaRPr lang="en-US" altLang="zh-TW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43800" cy="957532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6.4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 維護市場秩序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8485" y="1303507"/>
            <a:ext cx="7801786" cy="5000557"/>
          </a:xfrm>
        </p:spPr>
        <p:txBody>
          <a:bodyPr/>
          <a:lstStyle/>
          <a:p>
            <a:pPr marL="563563" indent="-514350" eaLnBrk="1" hangingPunct="1">
              <a:buFont typeface="+mj-lt"/>
              <a:buAutoNum type="arabicParenR"/>
            </a:pPr>
            <a:r>
              <a:rPr lang="zh-TW" altLang="en-US" sz="2800" dirty="0" smtClean="0"/>
              <a:t>價格管制：</a:t>
            </a:r>
            <a:endParaRPr lang="en-US" altLang="zh-TW" sz="2800" dirty="0" smtClean="0"/>
          </a:p>
          <a:p>
            <a:pPr marL="912813" lvl="1" indent="-514350" eaLnBrk="1" hangingPunct="1"/>
            <a:r>
              <a:rPr lang="zh-TW" altLang="en-US" sz="2400" dirty="0" smtClean="0"/>
              <a:t>房價、房租</a:t>
            </a:r>
            <a:endParaRPr lang="en-US" altLang="zh-TW" sz="2400" dirty="0" smtClean="0"/>
          </a:p>
          <a:p>
            <a:pPr marL="912813" lvl="1" indent="-514350" eaLnBrk="1" hangingPunct="1"/>
            <a:r>
              <a:rPr lang="zh-TW" altLang="en-US" sz="2400" dirty="0" smtClean="0"/>
              <a:t>油品價格</a:t>
            </a:r>
            <a:endParaRPr lang="en-US" altLang="zh-TW" sz="2400" dirty="0" smtClean="0"/>
          </a:p>
          <a:p>
            <a:pPr marL="912813" lvl="1" indent="-514350" eaLnBrk="1" hangingPunct="1"/>
            <a:r>
              <a:rPr lang="zh-TW" altLang="en-US" sz="2400" dirty="0" smtClean="0"/>
              <a:t>最低工資率</a:t>
            </a:r>
            <a:endParaRPr lang="en-US" altLang="zh-TW" sz="2400" dirty="0" smtClean="0"/>
          </a:p>
          <a:p>
            <a:pPr marL="563563" indent="-514350" eaLnBrk="1" hangingPunct="1">
              <a:buFont typeface="+mj-lt"/>
              <a:buAutoNum type="arabicParenR"/>
            </a:pPr>
            <a:r>
              <a:rPr lang="zh-TW" altLang="en-US" sz="2800" dirty="0" smtClean="0"/>
              <a:t>數量管制：</a:t>
            </a:r>
            <a:endParaRPr lang="en-US" altLang="zh-TW" sz="2800" dirty="0" smtClean="0"/>
          </a:p>
          <a:p>
            <a:pPr marL="912813" lvl="1" indent="-514350" eaLnBrk="1" hangingPunct="1"/>
            <a:r>
              <a:rPr lang="zh-TW" altLang="en-US" sz="2400" dirty="0" smtClean="0"/>
              <a:t>大學生</a:t>
            </a:r>
            <a:endParaRPr lang="en-US" altLang="zh-TW" sz="2400" dirty="0" smtClean="0"/>
          </a:p>
          <a:p>
            <a:pPr marL="912813" lvl="1" indent="-514350" eaLnBrk="1" hangingPunct="1"/>
            <a:r>
              <a:rPr lang="zh-TW" altLang="en-US" sz="2400" dirty="0" smtClean="0"/>
              <a:t>外匯</a:t>
            </a:r>
            <a:endParaRPr lang="en-US" altLang="zh-TW" sz="2400" dirty="0" smtClean="0"/>
          </a:p>
          <a:p>
            <a:pPr marL="912813" lvl="1" indent="-514350" eaLnBrk="1" hangingPunct="1"/>
            <a:r>
              <a:rPr lang="zh-TW" altLang="en-US" sz="2400" dirty="0" smtClean="0"/>
              <a:t>汽車數量</a:t>
            </a:r>
            <a:endParaRPr lang="en-US" altLang="zh-TW" sz="2400" dirty="0" smtClean="0"/>
          </a:p>
          <a:p>
            <a:pPr marL="563563" indent="-514350" eaLnBrk="1" hangingPunct="1">
              <a:buFont typeface="+mj-lt"/>
              <a:buAutoNum type="arabicParenR"/>
            </a:pPr>
            <a:r>
              <a:rPr lang="zh-TW" altLang="en-US" sz="2800" dirty="0" smtClean="0"/>
              <a:t>品質：</a:t>
            </a:r>
            <a:endParaRPr lang="en-US" altLang="zh-TW" sz="2800" dirty="0" smtClean="0"/>
          </a:p>
          <a:p>
            <a:pPr marL="912813" lvl="1" indent="-514350" eaLnBrk="1" hangingPunct="1"/>
            <a:r>
              <a:rPr lang="zh-TW" altLang="en-US" sz="2400" dirty="0" smtClean="0"/>
              <a:t>旅遊每日費用</a:t>
            </a:r>
            <a:endParaRPr lang="en-US" altLang="zh-TW" sz="2400" dirty="0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FEFA9A-0751-43E1-957A-B4AD0A6E00A6}" type="slidenum">
              <a:rPr lang="en-US" altLang="zh-TW"/>
              <a:pPr/>
              <a:t>41</a:t>
            </a:fld>
            <a:endParaRPr lang="en-US" altLang="zh-TW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43800" cy="889438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6.5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 </a:t>
            </a:r>
            <a:r>
              <a:rPr lang="zh-TW" altLang="en-US" sz="4000" dirty="0" smtClean="0">
                <a:solidFill>
                  <a:srgbClr val="800080"/>
                </a:solidFill>
              </a:rPr>
              <a:t>保證產品安全</a:t>
            </a:r>
            <a:endParaRPr lang="zh-TW" altLang="en-US" sz="4000" dirty="0" smtClean="0">
              <a:solidFill>
                <a:srgbClr val="800080"/>
              </a:solidFill>
              <a:latin typeface="+mn-lt"/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6306" y="1245141"/>
            <a:ext cx="7821241" cy="5146472"/>
          </a:xfrm>
        </p:spPr>
        <p:txBody>
          <a:bodyPr/>
          <a:lstStyle/>
          <a:p>
            <a:pPr marL="563563" indent="-514350" eaLnBrk="1" hangingPunct="1">
              <a:buFont typeface="+mj-lt"/>
              <a:buAutoNum type="arabicParenR"/>
            </a:pPr>
            <a:r>
              <a:rPr lang="zh-TW" altLang="en-US" sz="2800" dirty="0" smtClean="0"/>
              <a:t>成分管制：</a:t>
            </a:r>
            <a:endParaRPr lang="en-US" altLang="zh-TW" sz="2800" dirty="0" smtClean="0"/>
          </a:p>
          <a:p>
            <a:pPr marL="912813" lvl="1" indent="-514350" eaLnBrk="1" hangingPunct="1"/>
            <a:r>
              <a:rPr lang="zh-TW" altLang="en-US" sz="2400" dirty="0" smtClean="0"/>
              <a:t>食品安全相關</a:t>
            </a:r>
            <a:endParaRPr lang="en-US" altLang="zh-TW" sz="2400" dirty="0" smtClean="0"/>
          </a:p>
          <a:p>
            <a:pPr marL="563563" indent="-514350" eaLnBrk="1" hangingPunct="1">
              <a:buFont typeface="+mj-lt"/>
              <a:buAutoNum type="arabicParenR"/>
            </a:pPr>
            <a:r>
              <a:rPr lang="zh-TW" altLang="en-US" sz="2800" dirty="0" smtClean="0"/>
              <a:t>設計管制：</a:t>
            </a:r>
            <a:endParaRPr lang="en-US" altLang="zh-TW" sz="2800" dirty="0" smtClean="0"/>
          </a:p>
          <a:p>
            <a:pPr marL="912813" lvl="1" indent="-514350" eaLnBrk="1" hangingPunct="1"/>
            <a:r>
              <a:rPr lang="zh-TW" altLang="en-US" sz="2400" dirty="0" smtClean="0"/>
              <a:t>安全玩具</a:t>
            </a:r>
            <a:endParaRPr lang="en-US" altLang="zh-TW" sz="2400" dirty="0" smtClean="0"/>
          </a:p>
          <a:p>
            <a:pPr marL="912813" lvl="1" indent="-514350" eaLnBrk="1" hangingPunct="1"/>
            <a:r>
              <a:rPr lang="zh-TW" altLang="en-US" sz="2400" dirty="0" smtClean="0"/>
              <a:t>高樓噴水</a:t>
            </a:r>
            <a:endParaRPr lang="en-US" altLang="zh-TW" sz="2400" dirty="0" smtClean="0"/>
          </a:p>
          <a:p>
            <a:pPr marL="563563" indent="-514350" eaLnBrk="1" hangingPunct="1">
              <a:buFont typeface="+mj-lt"/>
              <a:buAutoNum type="arabicParenR"/>
            </a:pPr>
            <a:r>
              <a:rPr lang="zh-TW" altLang="en-US" sz="2800" dirty="0" smtClean="0"/>
              <a:t>生產過程管制：</a:t>
            </a:r>
            <a:endParaRPr lang="en-US" altLang="zh-TW" sz="2800" dirty="0" smtClean="0"/>
          </a:p>
          <a:p>
            <a:pPr marL="912813" lvl="1" indent="-514350" eaLnBrk="1" hangingPunct="1"/>
            <a:r>
              <a:rPr lang="zh-TW" altLang="en-US" sz="2400" dirty="0" smtClean="0"/>
              <a:t>工廠安全</a:t>
            </a:r>
            <a:endParaRPr lang="en-US" altLang="zh-TW" sz="2400" dirty="0" smtClean="0"/>
          </a:p>
          <a:p>
            <a:pPr marL="563563" indent="-514350" eaLnBrk="1" hangingPunct="1">
              <a:buFont typeface="+mj-lt"/>
              <a:buAutoNum type="arabicParenR"/>
            </a:pPr>
            <a:r>
              <a:rPr lang="zh-TW" altLang="en-US" sz="2800" dirty="0" smtClean="0"/>
              <a:t>執照管制：</a:t>
            </a:r>
            <a:endParaRPr lang="en-US" altLang="zh-TW" sz="2800" dirty="0" smtClean="0"/>
          </a:p>
          <a:p>
            <a:pPr marL="912813" lvl="1" indent="-514350" eaLnBrk="1" hangingPunct="1"/>
            <a:r>
              <a:rPr lang="zh-TW" altLang="en-US" sz="2400" dirty="0" smtClean="0"/>
              <a:t>教師執照</a:t>
            </a:r>
            <a:endParaRPr lang="en-US" altLang="zh-TW" sz="2400" dirty="0" smtClean="0"/>
          </a:p>
          <a:p>
            <a:pPr marL="912813" lvl="1" indent="-514350" eaLnBrk="1" hangingPunct="1"/>
            <a:r>
              <a:rPr lang="zh-TW" altLang="en-US" sz="2400" dirty="0" smtClean="0"/>
              <a:t>醫生執照</a:t>
            </a:r>
            <a:endParaRPr lang="en-US" altLang="zh-TW" sz="2400" dirty="0" smtClean="0"/>
          </a:p>
          <a:p>
            <a:pPr marL="912813" lvl="1" indent="-514350" eaLnBrk="1" hangingPunct="1"/>
            <a:r>
              <a:rPr lang="zh-TW" altLang="en-US" sz="2400" dirty="0" smtClean="0"/>
              <a:t>美容美髮執照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FEFA9A-0751-43E1-957A-B4AD0A6E00A6}" type="slidenum">
              <a:rPr lang="en-US" altLang="zh-TW"/>
              <a:pPr/>
              <a:t>42</a:t>
            </a:fld>
            <a:endParaRPr lang="en-US" altLang="zh-TW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43800" cy="908893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6.6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 </a:t>
            </a:r>
            <a:r>
              <a:rPr lang="zh-TW" altLang="en-US" sz="4000" dirty="0" smtClean="0">
                <a:solidFill>
                  <a:srgbClr val="800080"/>
                </a:solidFill>
              </a:rPr>
              <a:t>維持社會穩定</a:t>
            </a:r>
            <a:endParaRPr lang="zh-TW" altLang="en-US" sz="4000" dirty="0" smtClean="0">
              <a:solidFill>
                <a:srgbClr val="800080"/>
              </a:solidFill>
              <a:latin typeface="+mn-lt"/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130" y="1213188"/>
            <a:ext cx="8229600" cy="5178425"/>
          </a:xfrm>
        </p:spPr>
        <p:txBody>
          <a:bodyPr/>
          <a:lstStyle/>
          <a:p>
            <a:pPr marL="912813" lvl="1" indent="-514350" eaLnBrk="1" hangingPunct="1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/>
              <a:t>武器管制</a:t>
            </a:r>
            <a:endParaRPr lang="en-US" altLang="zh-TW" sz="2800" dirty="0" smtClean="0"/>
          </a:p>
          <a:p>
            <a:pPr marL="912813" lvl="1" indent="-514350" eaLnBrk="1" hangingPunct="1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/>
              <a:t>環境管制</a:t>
            </a:r>
            <a:endParaRPr lang="en-US" altLang="zh-TW" sz="2800" dirty="0" smtClean="0"/>
          </a:p>
          <a:p>
            <a:pPr marL="1131888" lvl="2" indent="-438150" eaLnBrk="1" hangingPunct="1">
              <a:lnSpc>
                <a:spcPct val="110000"/>
              </a:lnSpc>
            </a:pPr>
            <a:r>
              <a:rPr lang="zh-TW" altLang="en-US" sz="2400" dirty="0" smtClean="0"/>
              <a:t>山林管制</a:t>
            </a:r>
            <a:endParaRPr lang="en-US" altLang="zh-TW" sz="2400" dirty="0" smtClean="0"/>
          </a:p>
          <a:p>
            <a:pPr marL="1131888" lvl="2" indent="-438150" eaLnBrk="1" hangingPunct="1">
              <a:lnSpc>
                <a:spcPct val="110000"/>
              </a:lnSpc>
            </a:pPr>
            <a:r>
              <a:rPr lang="zh-TW" altLang="en-US" sz="2400" dirty="0" smtClean="0"/>
              <a:t>污水排放</a:t>
            </a:r>
            <a:endParaRPr lang="en-US" altLang="zh-TW" sz="2400" dirty="0" smtClean="0"/>
          </a:p>
          <a:p>
            <a:pPr marL="1131888" lvl="2" indent="-438150" eaLnBrk="1" hangingPunct="1">
              <a:lnSpc>
                <a:spcPct val="110000"/>
              </a:lnSpc>
            </a:pPr>
            <a:r>
              <a:rPr lang="zh-TW" altLang="en-US" sz="2400" dirty="0" smtClean="0"/>
              <a:t>瀕絕動物</a:t>
            </a:r>
            <a:endParaRPr lang="en-US" altLang="zh-TW" sz="2400" dirty="0" smtClean="0"/>
          </a:p>
          <a:p>
            <a:pPr marL="912813" lvl="1" indent="-514350" eaLnBrk="1" hangingPunct="1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/>
              <a:t>社會風氣管制</a:t>
            </a:r>
            <a:endParaRPr lang="en-US" altLang="zh-TW" sz="2800" dirty="0" smtClean="0"/>
          </a:p>
          <a:p>
            <a:pPr marL="1131888" lvl="2" indent="-438150" eaLnBrk="1" hangingPunct="1">
              <a:lnSpc>
                <a:spcPct val="110000"/>
              </a:lnSpc>
            </a:pPr>
            <a:r>
              <a:rPr lang="zh-TW" altLang="en-US" sz="2400" dirty="0" smtClean="0"/>
              <a:t>性別歧視</a:t>
            </a:r>
            <a:endParaRPr lang="en-US" altLang="zh-TW" sz="2400" dirty="0" smtClean="0"/>
          </a:p>
          <a:p>
            <a:pPr marL="1131888" lvl="2" indent="-438150" eaLnBrk="1" hangingPunct="1">
              <a:lnSpc>
                <a:spcPct val="110000"/>
              </a:lnSpc>
            </a:pPr>
            <a:r>
              <a:rPr lang="zh-TW" altLang="en-US" sz="2400" dirty="0" smtClean="0"/>
              <a:t>動物保護</a:t>
            </a:r>
            <a:endParaRPr lang="en-US" altLang="zh-TW" sz="2400" dirty="0" smtClean="0"/>
          </a:p>
          <a:p>
            <a:pPr marL="1131888" lvl="2" indent="-438150" eaLnBrk="1" hangingPunct="1">
              <a:lnSpc>
                <a:spcPct val="110000"/>
              </a:lnSpc>
            </a:pPr>
            <a:r>
              <a:rPr lang="zh-TW" altLang="en-US" sz="2400" dirty="0" smtClean="0"/>
              <a:t>兒童保護</a:t>
            </a:r>
            <a:endParaRPr lang="en-US" altLang="zh-TW" sz="2400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FEFA9A-0751-43E1-957A-B4AD0A6E00A6}" type="slidenum">
              <a:rPr lang="en-US" altLang="zh-TW"/>
              <a:pPr/>
              <a:t>43</a:t>
            </a:fld>
            <a:endParaRPr lang="en-US" altLang="zh-TW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43800" cy="957532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6.7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 </a:t>
            </a:r>
            <a:r>
              <a:rPr lang="zh-TW" altLang="en-US" sz="4000" dirty="0" smtClean="0">
                <a:solidFill>
                  <a:srgbClr val="800080"/>
                </a:solidFill>
              </a:rPr>
              <a:t>實現總體政策目標</a:t>
            </a:r>
            <a:endParaRPr lang="zh-TW" altLang="en-US" sz="4000" dirty="0" smtClean="0">
              <a:solidFill>
                <a:srgbClr val="800080"/>
              </a:solidFill>
              <a:latin typeface="+mn-lt"/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349375"/>
            <a:ext cx="8229600" cy="5178425"/>
          </a:xfrm>
        </p:spPr>
        <p:txBody>
          <a:bodyPr/>
          <a:lstStyle/>
          <a:p>
            <a:pPr marL="1208088" lvl="2" indent="-514350" eaLnBrk="1" hangingPunct="1">
              <a:lnSpc>
                <a:spcPct val="110000"/>
              </a:lnSpc>
              <a:buClr>
                <a:schemeClr val="tx1"/>
              </a:buClr>
              <a:buSzPct val="80000"/>
              <a:buFont typeface="+mj-lt"/>
              <a:buAutoNum type="arabicParenR"/>
            </a:pPr>
            <a:r>
              <a:rPr lang="zh-TW" altLang="en-US" sz="2800" dirty="0" smtClean="0"/>
              <a:t>金融與貨幣管制</a:t>
            </a:r>
            <a:endParaRPr lang="en-US" altLang="zh-TW" sz="2800" dirty="0" smtClean="0"/>
          </a:p>
          <a:p>
            <a:pPr marL="1501776" lvl="3" indent="-514350" eaLnBrk="1" hangingPunct="1">
              <a:lnSpc>
                <a:spcPct val="110000"/>
              </a:lnSpc>
            </a:pPr>
            <a:r>
              <a:rPr lang="zh-TW" altLang="en-US" sz="2500" dirty="0" smtClean="0"/>
              <a:t>熱錢管制</a:t>
            </a:r>
            <a:endParaRPr lang="en-US" altLang="zh-TW" sz="2500" dirty="0" smtClean="0"/>
          </a:p>
          <a:p>
            <a:pPr marL="1501776" lvl="3" indent="-514350" eaLnBrk="1" hangingPunct="1">
              <a:lnSpc>
                <a:spcPct val="110000"/>
              </a:lnSpc>
            </a:pPr>
            <a:r>
              <a:rPr lang="zh-TW" altLang="en-US" sz="2500" dirty="0" smtClean="0"/>
              <a:t>海外投資管制</a:t>
            </a:r>
            <a:endParaRPr lang="en-US" altLang="zh-TW" sz="2500" dirty="0" smtClean="0"/>
          </a:p>
          <a:p>
            <a:pPr marL="1501776" lvl="3" indent="-514350" eaLnBrk="1" hangingPunct="1">
              <a:lnSpc>
                <a:spcPct val="110000"/>
              </a:lnSpc>
            </a:pPr>
            <a:r>
              <a:rPr lang="zh-TW" altLang="en-US" sz="2500" dirty="0" smtClean="0"/>
              <a:t>利率管制</a:t>
            </a:r>
            <a:endParaRPr lang="en-US" altLang="zh-TW" sz="2500" dirty="0" smtClean="0"/>
          </a:p>
          <a:p>
            <a:pPr marL="1501776" lvl="3" indent="-514350" eaLnBrk="1" hangingPunct="1">
              <a:lnSpc>
                <a:spcPct val="110000"/>
              </a:lnSpc>
            </a:pPr>
            <a:r>
              <a:rPr lang="zh-TW" altLang="en-US" sz="2500" dirty="0" smtClean="0"/>
              <a:t>匯率管制</a:t>
            </a:r>
          </a:p>
          <a:p>
            <a:pPr marL="1208088" lvl="2" indent="-514350" eaLnBrk="1" hangingPunct="1">
              <a:lnSpc>
                <a:spcPct val="110000"/>
              </a:lnSpc>
              <a:buClr>
                <a:schemeClr val="tx1"/>
              </a:buClr>
              <a:buSzPct val="80000"/>
              <a:buFont typeface="+mj-lt"/>
              <a:buAutoNum type="arabicParenR"/>
            </a:pPr>
            <a:r>
              <a:rPr lang="zh-TW" altLang="en-US" sz="2800" dirty="0" smtClean="0"/>
              <a:t>商品與勞務進出口管制</a:t>
            </a:r>
            <a:endParaRPr lang="en-US" altLang="zh-TW" sz="2800" dirty="0" smtClean="0"/>
          </a:p>
          <a:p>
            <a:pPr marL="1208088" lvl="2" indent="-514350" eaLnBrk="1" hangingPunct="1">
              <a:lnSpc>
                <a:spcPct val="110000"/>
              </a:lnSpc>
              <a:buClr>
                <a:schemeClr val="tx1"/>
              </a:buClr>
              <a:buSzPct val="80000"/>
              <a:buNone/>
            </a:pPr>
            <a:endParaRPr lang="en-US" altLang="zh-TW" sz="2800" dirty="0" smtClean="0"/>
          </a:p>
          <a:p>
            <a:pPr marL="1208088" lvl="2" indent="-514350" eaLnBrk="1" hangingPunct="1">
              <a:lnSpc>
                <a:spcPct val="110000"/>
              </a:lnSpc>
              <a:buFont typeface="+mj-lt"/>
              <a:buAutoNum type="arabicParenR"/>
            </a:pPr>
            <a:endParaRPr lang="en-US" altLang="zh-TW" sz="2800" dirty="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94D3FE-2209-4185-9888-524DFF6C4B0D}" type="slidenum">
              <a:rPr lang="en-US" altLang="zh-TW"/>
              <a:pPr/>
              <a:t>44</a:t>
            </a:fld>
            <a:endParaRPr lang="en-US" altLang="zh-TW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0000"/>
                </a:solidFill>
              </a:rPr>
              <a:t>7.</a:t>
            </a: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管制爭議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FEFA9A-0751-43E1-957A-B4AD0A6E00A6}" type="slidenum">
              <a:rPr lang="en-US" altLang="zh-TW"/>
              <a:pPr/>
              <a:t>45</a:t>
            </a:fld>
            <a:endParaRPr lang="en-US" altLang="zh-TW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43800" cy="957532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7.1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管制者的說帖 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3931" y="1391055"/>
            <a:ext cx="8103343" cy="5136745"/>
          </a:xfrm>
        </p:spPr>
        <p:txBody>
          <a:bodyPr/>
          <a:lstStyle/>
          <a:p>
            <a:pPr marL="839788" lvl="1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妨害市場的勾結</a:t>
            </a:r>
            <a:endParaRPr lang="en-US" altLang="zh-TW" sz="2800" dirty="0" smtClean="0"/>
          </a:p>
          <a:p>
            <a:pPr marL="839788" lvl="1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資訊不對稱</a:t>
            </a:r>
            <a:endParaRPr lang="en-US" altLang="zh-TW" sz="2800" dirty="0" smtClean="0"/>
          </a:p>
          <a:p>
            <a:pPr marL="839788" lvl="1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市場中經濟理性的不足</a:t>
            </a:r>
            <a:endParaRPr lang="en-US" altLang="zh-TW" sz="2800" dirty="0" smtClean="0"/>
          </a:p>
          <a:p>
            <a:pPr marL="839788" lvl="1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外部性的存在</a:t>
            </a:r>
            <a:endParaRPr lang="en-US" altLang="zh-TW" sz="2800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38077"/>
          </a:xfrm>
        </p:spPr>
        <p:txBody>
          <a:bodyPr/>
          <a:lstStyle/>
          <a:p>
            <a:pPr lvl="1"/>
            <a:r>
              <a:rPr lang="en-US" altLang="zh-TW" sz="4000" dirty="0" smtClean="0">
                <a:solidFill>
                  <a:srgbClr val="800080"/>
                </a:solidFill>
              </a:rPr>
              <a:t>7.2  </a:t>
            </a:r>
            <a:r>
              <a:rPr lang="zh-TW" altLang="en-US" sz="4000" dirty="0" smtClean="0">
                <a:solidFill>
                  <a:srgbClr val="800080"/>
                </a:solidFill>
              </a:rPr>
              <a:t>妨害市場的勾結</a:t>
            </a:r>
            <a:endParaRPr lang="zh-TW" altLang="en-US" sz="4000" dirty="0">
              <a:solidFill>
                <a:srgbClr val="80008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00125" y="1214439"/>
            <a:ext cx="8143875" cy="4902200"/>
          </a:xfrm>
        </p:spPr>
        <p:txBody>
          <a:bodyPr/>
          <a:lstStyle/>
          <a:p>
            <a:pPr marL="490538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聯合壟斷</a:t>
            </a:r>
            <a:endParaRPr lang="en-US" altLang="zh-TW" sz="2800" dirty="0" smtClean="0"/>
          </a:p>
          <a:p>
            <a:pPr marL="490538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商品綑綁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6277E-19E6-48A5-AC3D-F8EDF9C4A710}" type="slidenum">
              <a:rPr lang="en-US" altLang="zh-TW" smtClean="0"/>
              <a:pPr>
                <a:defRPr/>
              </a:pPr>
              <a:t>46</a:t>
            </a:fld>
            <a:endParaRPr lang="en-US" altLang="zh-TW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5626"/>
          </a:xfrm>
        </p:spPr>
        <p:txBody>
          <a:bodyPr/>
          <a:lstStyle/>
          <a:p>
            <a:pPr lvl="1"/>
            <a:r>
              <a:rPr lang="en-US" altLang="zh-TW" sz="4000" dirty="0" smtClean="0">
                <a:solidFill>
                  <a:srgbClr val="800080"/>
                </a:solidFill>
              </a:rPr>
              <a:t>7.3  </a:t>
            </a:r>
            <a:r>
              <a:rPr lang="zh-TW" altLang="en-US" sz="4000" dirty="0" smtClean="0">
                <a:solidFill>
                  <a:srgbClr val="800080"/>
                </a:solidFill>
              </a:rPr>
              <a:t>資訊不對稱</a:t>
            </a:r>
            <a:endParaRPr lang="zh-TW" altLang="en-US" sz="4000" dirty="0">
              <a:solidFill>
                <a:srgbClr val="80008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14375" y="1485900"/>
            <a:ext cx="7972424" cy="4645025"/>
          </a:xfrm>
        </p:spPr>
        <p:txBody>
          <a:bodyPr/>
          <a:lstStyle/>
          <a:p>
            <a:pPr marL="509588" indent="-514350" eaLnBrk="1" hangingPunct="1">
              <a:lnSpc>
                <a:spcPct val="110000"/>
              </a:lnSpc>
              <a:buClr>
                <a:srgbClr val="660033"/>
              </a:buClr>
              <a:buSzTx/>
              <a:buFont typeface="+mj-lt"/>
              <a:buAutoNum type="arabicParenR"/>
            </a:pPr>
            <a:r>
              <a:rPr lang="en-US" altLang="zh-TW" sz="2800" dirty="0" smtClean="0"/>
              <a:t>Information Asymmetry</a:t>
            </a:r>
            <a:r>
              <a:rPr lang="zh-TW" altLang="en-US" sz="2800" dirty="0" smtClean="0"/>
              <a:t>：買方</a:t>
            </a:r>
            <a:r>
              <a:rPr lang="zh-TW" altLang="en-US" sz="2800" dirty="0" smtClean="0"/>
              <a:t>對商品</a:t>
            </a:r>
            <a:r>
              <a:rPr lang="zh-TW" altLang="en-US" sz="2800" dirty="0" smtClean="0"/>
              <a:t>的資訊不如賣方多。</a:t>
            </a:r>
            <a:endParaRPr lang="en-US" altLang="zh-TW" sz="2800" dirty="0" smtClean="0"/>
          </a:p>
          <a:p>
            <a:pPr marL="839788" lvl="1" indent="-495300" eaLnBrk="1" hangingPunct="1">
              <a:lnSpc>
                <a:spcPct val="110000"/>
              </a:lnSpc>
              <a:buClr>
                <a:srgbClr val="660033"/>
              </a:buClr>
              <a:buSzTx/>
            </a:pPr>
            <a:r>
              <a:rPr lang="zh-TW" altLang="en-US" sz="2400" dirty="0" smtClean="0"/>
              <a:t>沈默的社會：有不同意見者不願表達自己的意見。</a:t>
            </a:r>
            <a:endParaRPr lang="en-US" altLang="zh-TW" sz="2400" dirty="0" smtClean="0"/>
          </a:p>
          <a:p>
            <a:pPr marL="509588" indent="-514350" eaLnBrk="1" hangingPunct="1">
              <a:lnSpc>
                <a:spcPct val="110000"/>
              </a:lnSpc>
              <a:buClr>
                <a:srgbClr val="660033"/>
              </a:buClr>
              <a:buSzTx/>
              <a:buFont typeface="+mj-lt"/>
              <a:buAutoNum type="arabicParenR"/>
            </a:pPr>
            <a:r>
              <a:rPr lang="zh-TW" altLang="en-US" sz="2800" dirty="0" smtClean="0"/>
              <a:t>二手車</a:t>
            </a:r>
            <a:r>
              <a:rPr lang="zh-TW" altLang="en-US" sz="2800" dirty="0" smtClean="0"/>
              <a:t>市場 </a:t>
            </a:r>
            <a:r>
              <a:rPr lang="en-US" altLang="zh-TW" sz="2800" dirty="0" smtClean="0"/>
              <a:t>Lemon Car problem</a:t>
            </a:r>
            <a:r>
              <a:rPr lang="zh-TW" altLang="en-US" sz="2800" dirty="0" smtClean="0"/>
              <a:t>：公定價格下，出售汽車的品質都不如該價格的要求。</a:t>
            </a:r>
            <a:endParaRPr lang="en-US" altLang="zh-TW" sz="2800" dirty="0" smtClean="0"/>
          </a:p>
          <a:p>
            <a:pPr marL="509588" indent="-514350" eaLnBrk="1" hangingPunct="1">
              <a:lnSpc>
                <a:spcPct val="110000"/>
              </a:lnSpc>
              <a:buClr>
                <a:srgbClr val="660033"/>
              </a:buClr>
              <a:buSzTx/>
              <a:buFont typeface="+mj-lt"/>
              <a:buAutoNum type="arabicParenR"/>
            </a:pPr>
            <a:r>
              <a:rPr lang="zh-TW" altLang="en-US" sz="2800" dirty="0" smtClean="0"/>
              <a:t>逆向</a:t>
            </a:r>
            <a:r>
              <a:rPr lang="zh-TW" altLang="en-US" sz="2800" dirty="0" smtClean="0"/>
              <a:t>選擇 </a:t>
            </a:r>
            <a:r>
              <a:rPr lang="en-US" altLang="zh-TW" sz="2800" dirty="0" smtClean="0"/>
              <a:t>Adverse Selection </a:t>
            </a:r>
            <a:r>
              <a:rPr lang="zh-TW" altLang="en-US" sz="2800" dirty="0" smtClean="0"/>
              <a:t>：標示價格下，高風險者總是先投保。</a:t>
            </a:r>
            <a:endParaRPr lang="en-US" altLang="zh-TW" sz="2800" dirty="0" smtClean="0"/>
          </a:p>
          <a:p>
            <a:pPr marL="509588" indent="-514350" eaLnBrk="1" hangingPunct="1">
              <a:lnSpc>
                <a:spcPct val="110000"/>
              </a:lnSpc>
              <a:buClr>
                <a:srgbClr val="660033"/>
              </a:buClr>
              <a:buSzTx/>
              <a:buFont typeface="+mj-lt"/>
              <a:buAutoNum type="arabicParenR"/>
            </a:pPr>
            <a:r>
              <a:rPr lang="zh-TW" altLang="en-US" sz="2800" dirty="0" smtClean="0"/>
              <a:t>道德危機 </a:t>
            </a:r>
            <a:r>
              <a:rPr lang="en-US" altLang="zh-TW" sz="2800" dirty="0" smtClean="0"/>
              <a:t>Mora Hazard</a:t>
            </a:r>
            <a:r>
              <a:rPr lang="zh-TW" altLang="en-US" sz="2800" dirty="0" smtClean="0"/>
              <a:t>：投保後，更是膽大。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6277E-19E6-48A5-AC3D-F8EDF9C4A710}" type="slidenum">
              <a:rPr lang="en-US" altLang="zh-TW" smtClean="0"/>
              <a:pPr>
                <a:defRPr/>
              </a:pPr>
              <a:t>47</a:t>
            </a:fld>
            <a:endParaRPr lang="en-US" altLang="zh-TW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86715"/>
          </a:xfrm>
        </p:spPr>
        <p:txBody>
          <a:bodyPr/>
          <a:lstStyle/>
          <a:p>
            <a:pPr lvl="1"/>
            <a:r>
              <a:rPr lang="en-US" altLang="zh-TW" sz="4000" dirty="0" smtClean="0">
                <a:solidFill>
                  <a:srgbClr val="800080"/>
                </a:solidFill>
              </a:rPr>
              <a:t>7.4  </a:t>
            </a:r>
            <a:r>
              <a:rPr lang="zh-TW" altLang="en-US" sz="4000" dirty="0" smtClean="0">
                <a:solidFill>
                  <a:srgbClr val="800080"/>
                </a:solidFill>
              </a:rPr>
              <a:t>外部性的存在</a:t>
            </a:r>
            <a:endParaRPr lang="zh-TW" altLang="en-US" sz="4000" dirty="0">
              <a:solidFill>
                <a:srgbClr val="80008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6277E-19E6-48A5-AC3D-F8EDF9C4A710}" type="slidenum">
              <a:rPr lang="en-US" altLang="zh-TW" smtClean="0"/>
              <a:pPr>
                <a:defRPr/>
              </a:pPr>
              <a:t>48</a:t>
            </a:fld>
            <a:endParaRPr lang="en-US" altLang="zh-TW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36579" y="1500174"/>
            <a:ext cx="7307322" cy="4906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1" lang="zh-TW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外部：</a:t>
            </a:r>
          </a:p>
          <a:p>
            <a:pPr marL="692150" marR="0" lvl="1" indent="-347663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</a:rPr>
              <a:t>指行為的自然人或法人以外的其他人與法人。</a:t>
            </a:r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1" lang="zh-TW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外部效果：</a:t>
            </a:r>
          </a:p>
          <a:p>
            <a:pPr marL="692150" marR="0" lvl="1" indent="-347663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</a:rPr>
              <a:t>指一個行為人之行動外部的種種影響。</a:t>
            </a:r>
          </a:p>
          <a:p>
            <a:pPr marL="692150" marR="0" lvl="1" indent="-347663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</a:rPr>
              <a:t>外部效果又稱外部性（</a:t>
            </a:r>
            <a:r>
              <a:rPr kumimoji="1" lang="en-US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</a:rPr>
              <a:t>externality</a:t>
            </a: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</a:rPr>
              <a:t>）。</a:t>
            </a:r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1" lang="zh-TW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普遍存在的外部影響：</a:t>
            </a:r>
          </a:p>
          <a:p>
            <a:pPr marL="692150" marR="0" lvl="1" indent="-347663" algn="l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kumimoji="1" lang="zh-TW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</a:rPr>
              <a:t>個人是活動在社會內的存在，除了極少數的行為，如在森林中高歌一曲外，幾乎沒有不影響到外部。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F0CF01-AE15-420B-ABB7-CF23321C76BD}" type="slidenum">
              <a:rPr lang="en-US" altLang="zh-TW"/>
              <a:pPr/>
              <a:t>49</a:t>
            </a:fld>
            <a:endParaRPr lang="en-US" altLang="zh-TW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02525" cy="96726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7.5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外部效果的評價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9574" y="1342418"/>
            <a:ext cx="7957226" cy="4788508"/>
          </a:xfrm>
        </p:spPr>
        <p:txBody>
          <a:bodyPr/>
          <a:lstStyle/>
          <a:p>
            <a:pPr marL="571500" indent="-5715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外部效果決定於被影響者的評估，並非決定於行為者的評價。</a:t>
            </a:r>
          </a:p>
          <a:p>
            <a:pPr marL="839788" lvl="1" indent="-495300" eaLnBrk="1" hangingPunct="1">
              <a:lnSpc>
                <a:spcPct val="150000"/>
              </a:lnSpc>
            </a:pPr>
            <a:r>
              <a:rPr lang="zh-TW" altLang="en-US" sz="2400" dirty="0" smtClean="0"/>
              <a:t>第三團體只有在代理被影響者下，才能決定外部效果。</a:t>
            </a:r>
          </a:p>
          <a:p>
            <a:pPr marL="571500" indent="-5715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人們對產生噪音、污水、清潔環境、救濟孤兒等行為的評價較為接近，但對政府政策所產生之外部效果的評價則相差甚多。</a:t>
            </a:r>
            <a:endParaRPr lang="en-US" altLang="zh-TW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B5CFA7-CAC4-4D94-86B7-561437E68818}" type="slidenum">
              <a:rPr lang="zh-TW" altLang="en-US"/>
              <a:pPr/>
              <a:t>5</a:t>
            </a:fld>
            <a:endParaRPr lang="en-US" altLang="zh-TW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17587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1.3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平均成本的定義</a:t>
            </a:r>
            <a:endParaRPr lang="en-US" altLang="zh-TW" sz="4000" dirty="0" smtClean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00174"/>
            <a:ext cx="7389836" cy="4929222"/>
          </a:xfrm>
        </p:spPr>
        <p:txBody>
          <a:bodyPr/>
          <a:lstStyle/>
          <a:p>
            <a:pPr marL="571500" indent="-571500" eaLnBrk="1" hangingPunct="1">
              <a:buSzTx/>
            </a:pPr>
            <a:r>
              <a:rPr lang="zh-TW" altLang="en-US" sz="2400" dirty="0" smtClean="0">
                <a:latin typeface="新細明體" pitchFamily="18" charset="-120"/>
              </a:rPr>
              <a:t>在一段規模內，使用者愈多，平均單位提供成本愈低</a:t>
            </a:r>
            <a:r>
              <a:rPr lang="zh-TW" altLang="en-US" sz="2400" b="1" dirty="0" smtClean="0">
                <a:latin typeface="新細明體" pitchFamily="18" charset="-120"/>
              </a:rPr>
              <a:t>。</a:t>
            </a:r>
            <a:endParaRPr lang="en-US" altLang="zh-TW" sz="2400" b="1" dirty="0" smtClean="0">
              <a:latin typeface="新細明體" pitchFamily="18" charset="-120"/>
            </a:endParaRPr>
          </a:p>
          <a:p>
            <a:pPr marL="1076325" lvl="1" indent="-542925" eaLnBrk="1" hangingPunct="1"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瓦斯、自來水、電話、電視、公車。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1076325" lvl="1" indent="-542925" eaLnBrk="1" hangingPunct="1"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邊際成本隨使用者人數而遞減。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1076325" lvl="1" indent="-542925" eaLnBrk="1" hangingPunct="1"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零成本的時代</a:t>
            </a:r>
            <a:r>
              <a:rPr lang="zh-TW" altLang="en-US" sz="2400" dirty="0" smtClean="0">
                <a:latin typeface="新細明體" pitchFamily="18" charset="-120"/>
              </a:rPr>
              <a:t>？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571500" indent="-571500" eaLnBrk="1" hangingPunct="1"/>
            <a:r>
              <a:rPr lang="zh-TW" altLang="en-US" sz="2400" dirty="0" smtClean="0">
                <a:latin typeface="新細明體" pitchFamily="18" charset="-120"/>
              </a:rPr>
              <a:t>當公共財具有平均成本遞減時，如自來水或電話，使否該由公家（或一家）獨占經營？</a:t>
            </a:r>
          </a:p>
          <a:p>
            <a:pPr marL="839788" lvl="1" indent="-495300" eaLnBrk="1" hangingPunct="1"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任由私人開業競爭，每家都得不到邊際生產成本遞減的利得，以致使消費者必須負擔較高的費用？</a:t>
            </a:r>
          </a:p>
          <a:p>
            <a:pPr marL="839788" lvl="1" indent="-495300" eaLnBrk="1" hangingPunct="1"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多家存在的結果會導致惡性競爭，以致使質方面將不斷惡化？</a:t>
            </a:r>
          </a:p>
          <a:p>
            <a:pPr marL="1076325" lvl="1" indent="-542925" eaLnBrk="1" hangingPunct="1">
              <a:buSzTx/>
              <a:buFont typeface="Arial" pitchFamily="34" charset="0"/>
              <a:buChar char="•"/>
            </a:pPr>
            <a:endParaRPr lang="zh-TW" altLang="en-US" sz="2400" dirty="0" smtClean="0">
              <a:latin typeface="新細明體" pitchFamily="18" charset="-120"/>
            </a:endParaRPr>
          </a:p>
          <a:p>
            <a:pPr marL="571500" indent="-571500" eaLnBrk="1" hangingPunct="1">
              <a:buFont typeface="Wingdings" pitchFamily="2" charset="2"/>
              <a:buNone/>
            </a:pP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9F16C4-23B2-44EC-9E17-37FF89D68425}" type="slidenum">
              <a:rPr lang="en-US" altLang="zh-TW"/>
              <a:pPr/>
              <a:t>50</a:t>
            </a:fld>
            <a:endParaRPr lang="en-US" altLang="zh-TW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17587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7.6 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政府與外部效果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8325" y="1487488"/>
            <a:ext cx="8229600" cy="4411662"/>
          </a:xfrm>
        </p:spPr>
        <p:txBody>
          <a:bodyPr/>
          <a:lstStyle/>
          <a:p>
            <a:pPr marL="571500" indent="-571500" algn="just" eaLnBrk="1" hangingPunct="1">
              <a:lnSpc>
                <a:spcPct val="140000"/>
              </a:lnSpc>
              <a:spcBef>
                <a:spcPct val="0"/>
              </a:spcBef>
              <a:buClrTx/>
              <a:buSzTx/>
              <a:buFont typeface="Wingdings" pitchFamily="2" charset="2"/>
              <a:buChar char="n"/>
            </a:pPr>
            <a:r>
              <a:rPr lang="zh-TW" altLang="en-US" sz="2800" dirty="0" smtClean="0">
                <a:latin typeface="新細明體" pitchFamily="18" charset="-120"/>
              </a:rPr>
              <a:t>政府是社會上最大外部效果的製造者。</a:t>
            </a:r>
          </a:p>
          <a:p>
            <a:pPr marL="839788" lvl="1" indent="-495300" algn="just" eaLnBrk="1" hangingPunct="1">
              <a:lnSpc>
                <a:spcPct val="140000"/>
              </a:lnSpc>
              <a:spcBef>
                <a:spcPct val="0"/>
              </a:spcBef>
              <a:buClrTx/>
              <a:buSzTx/>
              <a:buFontTx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強大國防帶來的信心</a:t>
            </a:r>
          </a:p>
          <a:p>
            <a:pPr marL="839788" lvl="1" indent="-495300" algn="just" eaLnBrk="1" hangingPunct="1">
              <a:lnSpc>
                <a:spcPct val="140000"/>
              </a:lnSpc>
              <a:spcBef>
                <a:spcPct val="0"/>
              </a:spcBef>
              <a:buClrTx/>
              <a:buSzTx/>
              <a:buFontTx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金融制度的效率</a:t>
            </a:r>
          </a:p>
          <a:p>
            <a:pPr marL="839788" lvl="1" indent="-495300" algn="just" eaLnBrk="1" hangingPunct="1">
              <a:lnSpc>
                <a:spcPct val="140000"/>
              </a:lnSpc>
              <a:spcBef>
                <a:spcPct val="0"/>
              </a:spcBef>
              <a:buClrTx/>
              <a:buSzTx/>
              <a:buFontTx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司法體系的腐敗貪污</a:t>
            </a:r>
          </a:p>
          <a:p>
            <a:pPr marL="839788" lvl="1" indent="-495300" algn="just" eaLnBrk="1" hangingPunct="1">
              <a:lnSpc>
                <a:spcPct val="140000"/>
              </a:lnSpc>
              <a:spcBef>
                <a:spcPct val="0"/>
              </a:spcBef>
              <a:buClrTx/>
              <a:buSzTx/>
              <a:buFontTx/>
              <a:buAutoNum type="circleNumWdWhitePlain"/>
            </a:pPr>
            <a:r>
              <a:rPr lang="zh-TW" altLang="en-US" sz="2400" dirty="0" smtClean="0">
                <a:latin typeface="新細明體" pitchFamily="18" charset="-120"/>
              </a:rPr>
              <a:t>過高稅率引起的逃稅與避</a:t>
            </a:r>
            <a:r>
              <a:rPr lang="zh-TW" altLang="en-US" sz="2400" dirty="0" smtClean="0">
                <a:latin typeface="新細明體" pitchFamily="18" charset="-120"/>
              </a:rPr>
              <a:t>稅</a:t>
            </a: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E429F0-7378-490A-9403-3A0EF616AF17}" type="slidenum">
              <a:rPr lang="en-US" altLang="zh-TW"/>
              <a:pPr/>
              <a:t>51</a:t>
            </a:fld>
            <a:endParaRPr lang="en-US" altLang="zh-TW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81888" cy="928687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7.7 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污染問題的解決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33513"/>
            <a:ext cx="8229600" cy="5049837"/>
          </a:xfrm>
        </p:spPr>
        <p:txBody>
          <a:bodyPr/>
          <a:lstStyle/>
          <a:p>
            <a:pPr marL="571500" indent="-571500" eaLnBrk="1" hangingPunct="1">
              <a:lnSpc>
                <a:spcPct val="13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解決污染問題只有三類辨法：</a:t>
            </a:r>
          </a:p>
          <a:p>
            <a:pPr marL="839788" lvl="1" indent="-495300" eaLnBrk="1" hangingPunct="1">
              <a:lnSpc>
                <a:spcPct val="130000"/>
              </a:lnSpc>
              <a:buClr>
                <a:srgbClr val="0000FF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對污染源加以圍堵、排除，使其不排放。</a:t>
            </a:r>
          </a:p>
          <a:p>
            <a:pPr marL="1131888" lvl="2" indent="-438150" eaLnBrk="1" hangingPunct="1">
              <a:lnSpc>
                <a:spcPct val="130000"/>
              </a:lnSpc>
            </a:pPr>
            <a:r>
              <a:rPr lang="zh-TW" altLang="en-US" sz="2400" dirty="0" smtClean="0">
                <a:latin typeface="新細明體" pitchFamily="18" charset="-120"/>
              </a:rPr>
              <a:t>法律上的禁令</a:t>
            </a:r>
          </a:p>
          <a:p>
            <a:pPr marL="839788" lvl="1" indent="-495300" eaLnBrk="1" hangingPunct="1">
              <a:lnSpc>
                <a:spcPct val="130000"/>
              </a:lnSpc>
              <a:buClr>
                <a:srgbClr val="0000FF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對污染源課徵稅收，迫其減少排放。</a:t>
            </a:r>
          </a:p>
          <a:p>
            <a:pPr marL="1131888" lvl="2" indent="-438150" eaLnBrk="1" hangingPunct="1">
              <a:lnSpc>
                <a:spcPct val="130000"/>
              </a:lnSpc>
            </a:pPr>
            <a:r>
              <a:rPr lang="zh-TW" altLang="en-US" sz="2400" dirty="0" smtClean="0">
                <a:latin typeface="新細明體" pitchFamily="18" charset="-120"/>
              </a:rPr>
              <a:t>政府偏愛的庇古稅（</a:t>
            </a:r>
            <a:r>
              <a:rPr lang="en-US" altLang="zh-TW" sz="2400" dirty="0" err="1" smtClean="0">
                <a:latin typeface="新細明體" pitchFamily="18" charset="-120"/>
              </a:rPr>
              <a:t>Pigou</a:t>
            </a:r>
            <a:r>
              <a:rPr lang="en-US" altLang="zh-TW" sz="2400" dirty="0" smtClean="0">
                <a:latin typeface="新細明體" pitchFamily="18" charset="-120"/>
              </a:rPr>
              <a:t> Tax</a:t>
            </a:r>
            <a:r>
              <a:rPr lang="zh-TW" altLang="en-US" sz="2400" dirty="0" smtClean="0">
                <a:latin typeface="新細明體" pitchFamily="18" charset="-120"/>
              </a:rPr>
              <a:t>）</a:t>
            </a:r>
          </a:p>
          <a:p>
            <a:pPr marL="839788" lvl="1" indent="-495300" eaLnBrk="1" hangingPunct="1">
              <a:lnSpc>
                <a:spcPct val="130000"/>
              </a:lnSpc>
              <a:buClr>
                <a:srgbClr val="0000FF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調整被污染客體的配置，避免遭受污染。</a:t>
            </a:r>
          </a:p>
          <a:p>
            <a:pPr marL="1131888" lvl="2" indent="-438150" eaLnBrk="1" hangingPunct="1">
              <a:lnSpc>
                <a:spcPct val="130000"/>
              </a:lnSpc>
            </a:pPr>
            <a:r>
              <a:rPr lang="en-US" altLang="zh-TW" sz="2400" dirty="0" err="1" smtClean="0">
                <a:latin typeface="新細明體" pitchFamily="18" charset="-120"/>
              </a:rPr>
              <a:t>Coase</a:t>
            </a:r>
            <a:r>
              <a:rPr lang="en-US" altLang="zh-TW" sz="2400" dirty="0" smtClean="0">
                <a:latin typeface="新細明體" pitchFamily="18" charset="-120"/>
              </a:rPr>
              <a:t> </a:t>
            </a:r>
            <a:r>
              <a:rPr lang="zh-TW" altLang="en-US" sz="2400" dirty="0" smtClean="0">
                <a:latin typeface="新細明體" pitchFamily="18" charset="-120"/>
              </a:rPr>
              <a:t>定理下的協商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06171"/>
          </a:xfrm>
        </p:spPr>
        <p:txBody>
          <a:bodyPr/>
          <a:lstStyle/>
          <a:p>
            <a:pPr lvl="1"/>
            <a:r>
              <a:rPr lang="en-US" altLang="zh-TW" sz="4000" dirty="0" smtClean="0">
                <a:solidFill>
                  <a:srgbClr val="800080"/>
                </a:solidFill>
              </a:rPr>
              <a:t>7.8  </a:t>
            </a:r>
            <a:r>
              <a:rPr lang="zh-TW" altLang="en-US" sz="4000" dirty="0" smtClean="0">
                <a:solidFill>
                  <a:srgbClr val="800080"/>
                </a:solidFill>
              </a:rPr>
              <a:t>市場中經濟理性的不足</a:t>
            </a:r>
            <a:endParaRPr lang="zh-TW" altLang="en-US" sz="4000" dirty="0">
              <a:solidFill>
                <a:srgbClr val="80008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42963" y="1557337"/>
            <a:ext cx="7615238" cy="4573587"/>
          </a:xfrm>
        </p:spPr>
        <p:txBody>
          <a:bodyPr/>
          <a:lstStyle/>
          <a:p>
            <a:pPr marL="490538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消費者的消費知識未必充分。</a:t>
            </a:r>
            <a:endParaRPr lang="en-US" altLang="zh-TW" sz="2800" dirty="0" smtClean="0"/>
          </a:p>
          <a:p>
            <a:pPr marL="490538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消費者的選擇常出於框架。</a:t>
            </a:r>
            <a:endParaRPr lang="en-US" altLang="zh-TW" sz="2800" dirty="0" smtClean="0"/>
          </a:p>
          <a:p>
            <a:pPr marL="490538" indent="-495300" eaLnBrk="1" hangingPunct="1">
              <a:lnSpc>
                <a:spcPct val="110000"/>
              </a:lnSpc>
              <a:buClr>
                <a:srgbClr val="660033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消費者常受風潮所影響。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6277E-19E6-48A5-AC3D-F8EDF9C4A710}" type="slidenum">
              <a:rPr lang="en-US" altLang="zh-TW" smtClean="0"/>
              <a:pPr>
                <a:defRPr/>
              </a:pPr>
              <a:t>52</a:t>
            </a:fld>
            <a:endParaRPr lang="en-US" altLang="zh-TW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94D3FE-2209-4185-9888-524DFF6C4B0D}" type="slidenum">
              <a:rPr lang="en-US" altLang="zh-TW"/>
              <a:pPr/>
              <a:t>53</a:t>
            </a:fld>
            <a:endParaRPr lang="en-US" altLang="zh-TW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0000"/>
                </a:solidFill>
              </a:rPr>
              <a:t>8.</a:t>
            </a: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  <a:latin typeface="新細明體" pitchFamily="18" charset="-120"/>
              </a:rPr>
              <a:t>尋租行為</a:t>
            </a:r>
            <a:endParaRPr lang="zh-TW" alt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8944D2-7FE9-4887-A2B4-AE32A2C531B5}" type="slidenum">
              <a:rPr lang="en-US" altLang="zh-TW"/>
              <a:pPr/>
              <a:t>54</a:t>
            </a:fld>
            <a:endParaRPr lang="en-US" altLang="zh-TW" dirty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43800" cy="96726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8.1  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管制下的利益搶奪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7395" y="1571612"/>
            <a:ext cx="7550819" cy="4245528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  <a:buSzTx/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管制是對既有財產權的重新</a:t>
            </a:r>
            <a:r>
              <a:rPr lang="zh-TW" altLang="en-US" sz="2800" dirty="0" smtClean="0">
                <a:latin typeface="新細明體" pitchFamily="18" charset="-120"/>
              </a:rPr>
              <a:t>界定。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920750" lvl="1" indent="-571500" eaLnBrk="1" hangingPunct="1">
              <a:lnSpc>
                <a:spcPct val="120000"/>
              </a:lnSpc>
              <a:buSzTx/>
            </a:pPr>
            <a:r>
              <a:rPr lang="zh-TW" altLang="en-US" sz="2400" dirty="0" smtClean="0">
                <a:latin typeface="新細明體" pitchFamily="18" charset="-120"/>
              </a:rPr>
              <a:t>只要存在管制的可能性，就等於允許利益的重新分配。</a:t>
            </a:r>
          </a:p>
          <a:p>
            <a:pPr marL="920750" lvl="1" indent="-571500" eaLnBrk="1" hangingPunct="1">
              <a:lnSpc>
                <a:spcPct val="120000"/>
              </a:lnSpc>
              <a:buSzTx/>
            </a:pPr>
            <a:r>
              <a:rPr lang="zh-TW" altLang="en-US" sz="2400" dirty="0" smtClean="0">
                <a:latin typeface="新細明體" pitchFamily="18" charset="-120"/>
              </a:rPr>
              <a:t>個人會爭奪管制權力</a:t>
            </a:r>
            <a:r>
              <a:rPr lang="zh-TW" altLang="en-US" sz="2400" dirty="0" smtClean="0">
                <a:latin typeface="新細明體" pitchFamily="18" charset="-120"/>
              </a:rPr>
              <a:t>，搶奪</a:t>
            </a:r>
            <a:r>
              <a:rPr lang="zh-TW" altLang="en-US" sz="2400" dirty="0" smtClean="0">
                <a:latin typeface="新細明體" pitchFamily="18" charset="-120"/>
              </a:rPr>
              <a:t>利益。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571500" indent="-571500" eaLnBrk="1" hangingPunct="1">
              <a:lnSpc>
                <a:spcPct val="12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搶奪利益的方式</a:t>
            </a:r>
            <a:r>
              <a:rPr lang="zh-TW" altLang="en-US" sz="2800" dirty="0" smtClean="0">
                <a:latin typeface="新細明體" pitchFamily="18" charset="-120"/>
              </a:rPr>
              <a:t>：</a:t>
            </a:r>
            <a:endParaRPr lang="zh-TW" altLang="en-US" sz="2800" dirty="0" smtClean="0">
              <a:latin typeface="新細明體" pitchFamily="18" charset="-120"/>
            </a:endParaRPr>
          </a:p>
          <a:p>
            <a:pPr marL="920750" lvl="1" indent="-571500" eaLnBrk="1" hangingPunct="1">
              <a:lnSpc>
                <a:spcPct val="120000"/>
              </a:lnSpc>
              <a:buSzTx/>
            </a:pPr>
            <a:r>
              <a:rPr lang="zh-TW" altLang="en-US" sz="2400" dirty="0" smtClean="0">
                <a:latin typeface="新細明體" pitchFamily="18" charset="-120"/>
              </a:rPr>
              <a:t>非法的搶奪：賄賂、收賄、威脅、恐嚇等。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920750" lvl="1" indent="-571500" eaLnBrk="1" hangingPunct="1">
              <a:lnSpc>
                <a:spcPct val="120000"/>
              </a:lnSpc>
              <a:buSzTx/>
            </a:pPr>
            <a:r>
              <a:rPr lang="zh-TW" altLang="en-US" sz="2400" dirty="0" smtClean="0">
                <a:latin typeface="新細明體" pitchFamily="18" charset="-120"/>
              </a:rPr>
              <a:t>合法的搶奪：制度下的遊說與廣告。</a:t>
            </a:r>
            <a:endParaRPr lang="en-US" altLang="zh-TW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8944D2-7FE9-4887-A2B4-AE32A2C531B5}" type="slidenum">
              <a:rPr lang="en-US" altLang="zh-TW"/>
              <a:pPr/>
              <a:t>55</a:t>
            </a:fld>
            <a:endParaRPr lang="en-US" altLang="zh-TW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43800" cy="96726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8.2  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租與準租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655" y="1448375"/>
            <a:ext cx="8229600" cy="4633912"/>
          </a:xfrm>
        </p:spPr>
        <p:txBody>
          <a:bodyPr/>
          <a:lstStyle/>
          <a:p>
            <a:pPr marL="571500" lvl="1" indent="-571500" eaLnBrk="1" hangingPunct="1">
              <a:lnSpc>
                <a:spcPct val="120000"/>
              </a:lnSpc>
              <a:buClr>
                <a:schemeClr val="tx2"/>
              </a:buClr>
              <a:buSzTx/>
            </a:pPr>
            <a:r>
              <a:rPr lang="zh-TW" altLang="en-US" sz="2800" dirty="0" smtClean="0">
                <a:latin typeface="新細明體" pitchFamily="18" charset="-120"/>
              </a:rPr>
              <a:t>租（</a:t>
            </a:r>
            <a:r>
              <a:rPr lang="en-US" altLang="zh-TW" sz="2800" dirty="0" smtClean="0">
                <a:latin typeface="新細明體" pitchFamily="18" charset="-120"/>
              </a:rPr>
              <a:t>rent</a:t>
            </a:r>
            <a:r>
              <a:rPr lang="zh-TW" altLang="en-US" sz="2800" dirty="0" smtClean="0">
                <a:latin typeface="新細明體" pitchFamily="18" charset="-120"/>
              </a:rPr>
              <a:t>）：因</a:t>
            </a:r>
            <a:r>
              <a:rPr lang="zh-TW" altLang="en-US" sz="2800" dirty="0" smtClean="0">
                <a:latin typeface="新細明體" pitchFamily="18" charset="-120"/>
              </a:rPr>
              <a:t>持有權利而享有之</a:t>
            </a:r>
            <a:r>
              <a:rPr lang="zh-TW" altLang="en-US" sz="2800" dirty="0" smtClean="0">
                <a:latin typeface="新細明體" pitchFamily="18" charset="-120"/>
              </a:rPr>
              <a:t>收益。</a:t>
            </a:r>
            <a:endParaRPr lang="zh-TW" altLang="en-US" sz="2800" dirty="0" smtClean="0">
              <a:latin typeface="新細明體" pitchFamily="18" charset="-120"/>
            </a:endParaRPr>
          </a:p>
          <a:p>
            <a:pPr marL="920750" lvl="1" indent="-571500" eaLnBrk="1" hangingPunct="1">
              <a:lnSpc>
                <a:spcPct val="120000"/>
              </a:lnSpc>
              <a:buSzTx/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雖然獲取權利需要資源投入，但獲得之後，維護權利所需投入的資源相對少。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920750" lvl="1" indent="-571500" eaLnBrk="1" hangingPunct="1">
              <a:lnSpc>
                <a:spcPct val="120000"/>
              </a:lnSpc>
              <a:buSzTx/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享有之收益的數額幾乎全由市場所決定。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920750" lvl="1" indent="-571500" eaLnBrk="1" hangingPunct="1">
              <a:lnSpc>
                <a:spcPct val="120000"/>
              </a:lnSpc>
              <a:buSzTx/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例子：地租、準租（下頁說明）。</a:t>
            </a:r>
            <a:endParaRPr lang="en-US" altLang="zh-TW" sz="28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8944D2-7FE9-4887-A2B4-AE32A2C531B5}" type="slidenum">
              <a:rPr lang="en-US" altLang="zh-TW"/>
              <a:pPr/>
              <a:t>56</a:t>
            </a:fld>
            <a:endParaRPr lang="en-US" altLang="zh-TW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43800" cy="96726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8.3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  準租之例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1" y="1214422"/>
            <a:ext cx="7858180" cy="5500726"/>
          </a:xfrm>
        </p:spPr>
        <p:txBody>
          <a:bodyPr/>
          <a:lstStyle/>
          <a:p>
            <a:pPr marL="571500" lvl="1" indent="-571500"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zh-TW" altLang="en-US" sz="2400" dirty="0" smtClean="0">
                <a:latin typeface="新細明體" pitchFamily="18" charset="-120"/>
              </a:rPr>
              <a:t>殘障證：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866775" lvl="2" indent="-571500" eaLnBrk="1" hangingPunct="1">
              <a:buClr>
                <a:schemeClr val="tx2"/>
              </a:buClr>
              <a:buSzTx/>
            </a:pPr>
            <a:r>
              <a:rPr lang="zh-TW" altLang="en-US" sz="2000" dirty="0" smtClean="0">
                <a:latin typeface="新細明體" pitchFamily="18" charset="-120"/>
              </a:rPr>
              <a:t>可停車於保留</a:t>
            </a:r>
            <a:r>
              <a:rPr lang="zh-TW" altLang="en-US" sz="2000" dirty="0" smtClean="0">
                <a:latin typeface="新細明體" pitchFamily="18" charset="-120"/>
              </a:rPr>
              <a:t>位、限時</a:t>
            </a:r>
            <a:r>
              <a:rPr lang="zh-TW" altLang="en-US" sz="2000" dirty="0" smtClean="0">
                <a:latin typeface="新細明體" pitchFamily="18" charset="-120"/>
              </a:rPr>
              <a:t>免費</a:t>
            </a:r>
            <a:r>
              <a:rPr lang="zh-TW" altLang="en-US" sz="2000" dirty="0" smtClean="0">
                <a:latin typeface="新細明體" pitchFamily="18" charset="-120"/>
              </a:rPr>
              <a:t>停車。</a:t>
            </a:r>
            <a:endParaRPr lang="en-US" altLang="zh-TW" sz="2000" dirty="0" smtClean="0">
              <a:latin typeface="新細明體" pitchFamily="18" charset="-120"/>
            </a:endParaRPr>
          </a:p>
          <a:p>
            <a:pPr marL="866775" lvl="2" indent="-571500" eaLnBrk="1" hangingPunct="1">
              <a:buClr>
                <a:schemeClr val="tx2"/>
              </a:buClr>
              <a:buSzTx/>
            </a:pPr>
            <a:r>
              <a:rPr lang="zh-TW" altLang="en-US" sz="2000" dirty="0" smtClean="0">
                <a:latin typeface="新細明體" pitchFamily="18" charset="-120"/>
              </a:rPr>
              <a:t>汽車的牌照稅可減免。</a:t>
            </a:r>
            <a:endParaRPr lang="en-US" altLang="zh-TW" sz="2000" dirty="0" smtClean="0">
              <a:latin typeface="新細明體" pitchFamily="18" charset="-120"/>
            </a:endParaRPr>
          </a:p>
          <a:p>
            <a:pPr marL="866775" lvl="2" indent="-571500" eaLnBrk="1" hangingPunct="1">
              <a:buClr>
                <a:schemeClr val="tx2"/>
              </a:buClr>
              <a:buSzTx/>
            </a:pPr>
            <a:r>
              <a:rPr lang="zh-TW" altLang="en-US" sz="2000" dirty="0" smtClean="0">
                <a:latin typeface="新細明體" pitchFamily="18" charset="-120"/>
              </a:rPr>
              <a:t>可申請販賣彩券。</a:t>
            </a:r>
            <a:endParaRPr lang="en-US" altLang="zh-TW" sz="2000" dirty="0" smtClean="0">
              <a:latin typeface="新細明體" pitchFamily="18" charset="-120"/>
            </a:endParaRPr>
          </a:p>
          <a:p>
            <a:pPr marL="571500" lvl="1" indent="-571500"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zh-TW" altLang="en-US" sz="2400" dirty="0" smtClean="0">
                <a:latin typeface="新細明體" pitchFamily="18" charset="-120"/>
              </a:rPr>
              <a:t>開業執照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866775" lvl="2" indent="-571500" eaLnBrk="1" hangingPunct="1">
              <a:buClr>
                <a:schemeClr val="tx2"/>
              </a:buClr>
              <a:buSzTx/>
            </a:pPr>
            <a:r>
              <a:rPr lang="zh-TW" altLang="en-US" sz="2000" dirty="0" smtClean="0">
                <a:latin typeface="新細明體" pitchFamily="18" charset="-120"/>
              </a:rPr>
              <a:t>若發給太多，就不需要開業執照，因此開業執照數量總是太少，於是形成並保護部分的壟斷利潤。</a:t>
            </a:r>
            <a:endParaRPr lang="en-US" altLang="zh-TW" sz="2000" dirty="0" smtClean="0">
              <a:latin typeface="新細明體" pitchFamily="18" charset="-120"/>
            </a:endParaRPr>
          </a:p>
          <a:p>
            <a:pPr marL="866775" lvl="2" indent="-571500" eaLnBrk="1" hangingPunct="1">
              <a:buClr>
                <a:schemeClr val="tx2"/>
              </a:buClr>
              <a:buSzTx/>
            </a:pPr>
            <a:r>
              <a:rPr lang="zh-TW" altLang="en-US" sz="2000" dirty="0" smtClean="0">
                <a:latin typeface="新細明體" pitchFamily="18" charset="-120"/>
              </a:rPr>
              <a:t>開業執照常形成租借市場，如藥劑師、電工技師等。</a:t>
            </a:r>
            <a:endParaRPr lang="en-US" altLang="zh-TW" sz="2000" dirty="0" smtClean="0">
              <a:latin typeface="新細明體" pitchFamily="18" charset="-120"/>
            </a:endParaRPr>
          </a:p>
          <a:p>
            <a:pPr marL="866775" lvl="2" indent="-571500" eaLnBrk="1" hangingPunct="1">
              <a:buClr>
                <a:schemeClr val="tx2"/>
              </a:buClr>
              <a:buSzTx/>
            </a:pPr>
            <a:r>
              <a:rPr lang="zh-TW" altLang="en-US" sz="2000" dirty="0" smtClean="0">
                <a:latin typeface="新細明體" pitchFamily="18" charset="-120"/>
              </a:rPr>
              <a:t>即使非租借，也常是不完全的利用</a:t>
            </a:r>
            <a:r>
              <a:rPr lang="zh-TW" altLang="en-US" sz="2000" dirty="0" smtClean="0">
                <a:latin typeface="新細明體" pitchFamily="18" charset="-120"/>
              </a:rPr>
              <a:t>。</a:t>
            </a:r>
            <a:endParaRPr lang="en-US" altLang="zh-TW" sz="2000" dirty="0" smtClean="0">
              <a:latin typeface="新細明體" pitchFamily="18" charset="-120"/>
            </a:endParaRPr>
          </a:p>
          <a:p>
            <a:pPr marL="571500" lvl="1" indent="-571500"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zh-TW" altLang="en-US" sz="2400" dirty="0" smtClean="0">
                <a:latin typeface="新細明體" pitchFamily="18" charset="-120"/>
              </a:rPr>
              <a:t>車牌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1441450" lvl="2" indent="-633413" eaLnBrk="1" hangingPunct="1">
              <a:buClr>
                <a:schemeClr val="tx2"/>
              </a:buClr>
              <a:buSzTx/>
            </a:pPr>
            <a:r>
              <a:rPr lang="zh-TW" altLang="en-US" sz="2000" dirty="0" smtClean="0">
                <a:latin typeface="新細明體" pitchFamily="18" charset="-120"/>
              </a:rPr>
              <a:t>城市政府（巴黎</a:t>
            </a:r>
            <a:r>
              <a:rPr lang="en-US" altLang="zh-TW" sz="2000" dirty="0" smtClean="0">
                <a:latin typeface="新細明體" pitchFamily="18" charset="-120"/>
              </a:rPr>
              <a:t>2015/3</a:t>
            </a:r>
            <a:r>
              <a:rPr lang="zh-TW" altLang="en-US" sz="2000" dirty="0" smtClean="0">
                <a:latin typeface="新細明體" pitchFamily="18" charset="-120"/>
              </a:rPr>
              <a:t>）為降低空氣污染限制單號車牌僅能單日行駛，雙號車牌亦然。</a:t>
            </a:r>
            <a:endParaRPr lang="en-US" altLang="zh-TW" sz="2000" dirty="0" smtClean="0">
              <a:latin typeface="新細明體" pitchFamily="18" charset="-120"/>
            </a:endParaRPr>
          </a:p>
          <a:p>
            <a:pPr marL="1441450" lvl="2" indent="-633413" eaLnBrk="1" hangingPunct="1">
              <a:buClr>
                <a:schemeClr val="tx2"/>
              </a:buClr>
              <a:buSzTx/>
            </a:pPr>
            <a:r>
              <a:rPr lang="zh-TW" altLang="en-US" sz="2000" dirty="0" smtClean="0">
                <a:latin typeface="新細明體" pitchFamily="18" charset="-120"/>
              </a:rPr>
              <a:t>擁擠的高數公路或入城道路亦然。</a:t>
            </a:r>
            <a:endParaRPr lang="en-US" altLang="zh-TW" sz="2000" dirty="0" smtClean="0">
              <a:latin typeface="新細明體" pitchFamily="18" charset="-120"/>
            </a:endParaRPr>
          </a:p>
          <a:p>
            <a:pPr marL="571500" lvl="1" indent="-571500" eaLnBrk="1" hangingPunct="1">
              <a:buClr>
                <a:schemeClr val="tx2"/>
              </a:buClr>
              <a:buSzTx/>
              <a:buFont typeface="Wingdings" pitchFamily="2" charset="2"/>
              <a:buChar char="Ø"/>
            </a:pPr>
            <a:r>
              <a:rPr lang="zh-TW" altLang="en-US" sz="2400" dirty="0" smtClean="0">
                <a:latin typeface="新細明體" pitchFamily="18" charset="-120"/>
              </a:rPr>
              <a:t>紡織品</a:t>
            </a:r>
            <a:r>
              <a:rPr lang="zh-TW" altLang="en-US" sz="2400" dirty="0" smtClean="0">
                <a:latin typeface="新細明體" pitchFamily="18" charset="-120"/>
              </a:rPr>
              <a:t>配額</a:t>
            </a:r>
            <a:endParaRPr lang="en-US" altLang="zh-TW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8944D2-7FE9-4887-A2B4-AE32A2C531B5}" type="slidenum">
              <a:rPr lang="en-US" altLang="zh-TW"/>
              <a:pPr/>
              <a:t>57</a:t>
            </a:fld>
            <a:endParaRPr lang="en-US" altLang="zh-TW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543800" cy="96726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新細明體" pitchFamily="18" charset="-120"/>
              </a:rPr>
              <a:t>8.4  </a:t>
            </a:r>
            <a:r>
              <a:rPr lang="zh-TW" altLang="en-US" sz="4000" dirty="0" smtClean="0">
                <a:solidFill>
                  <a:srgbClr val="800080"/>
                </a:solidFill>
                <a:latin typeface="新細明體" pitchFamily="18" charset="-120"/>
              </a:rPr>
              <a:t>尋租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428736"/>
            <a:ext cx="8229600" cy="4633912"/>
          </a:xfrm>
        </p:spPr>
        <p:txBody>
          <a:bodyPr/>
          <a:lstStyle/>
          <a:p>
            <a:pPr marL="571500" indent="-571500" eaLnBrk="1" hangingPunct="1">
              <a:buSzTx/>
            </a:pPr>
            <a:r>
              <a:rPr lang="zh-TW" altLang="en-US" sz="2800" dirty="0" smtClean="0">
                <a:latin typeface="新細明體" pitchFamily="18" charset="-120"/>
              </a:rPr>
              <a:t>合法的權利爭奪行為，稱之尋租（</a:t>
            </a:r>
            <a:r>
              <a:rPr lang="en-US" altLang="zh-TW" sz="2800" dirty="0" smtClean="0">
                <a:latin typeface="新細明體" pitchFamily="18" charset="-120"/>
              </a:rPr>
              <a:t>rent seeking</a:t>
            </a:r>
            <a:r>
              <a:rPr lang="zh-TW" altLang="en-US" sz="2800" dirty="0" smtClean="0">
                <a:latin typeface="新細明體" pitchFamily="18" charset="-120"/>
              </a:rPr>
              <a:t>），因實際在爭奪伴隨權利擁有而存在的準租。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571500" indent="-571500" eaLnBrk="1" hangingPunct="1">
              <a:buSzTx/>
            </a:pPr>
            <a:r>
              <a:rPr lang="zh-TW" altLang="en-US" sz="2800" dirty="0" smtClean="0">
                <a:latin typeface="新細明體" pitchFamily="18" charset="-120"/>
              </a:rPr>
              <a:t>尋租行為並不會給社會創造新的產出，故又稱不生產的活動。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920750" lvl="1" indent="-571500" eaLnBrk="1" hangingPunct="1">
              <a:buSzTx/>
              <a:buFont typeface="+mj-lt"/>
              <a:buAutoNum type="arabicParenR"/>
            </a:pPr>
            <a:r>
              <a:rPr lang="zh-TW" altLang="en-US" sz="2400" dirty="0" smtClean="0">
                <a:latin typeface="新細明體" pitchFamily="18" charset="-120"/>
              </a:rPr>
              <a:t>尋租行為愈多，社會投入愈多的資源在不生產的活動。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920750" lvl="1" indent="-571500" eaLnBrk="1" hangingPunct="1">
              <a:buSzTx/>
              <a:buFont typeface="+mj-lt"/>
              <a:buAutoNum type="arabicParenR"/>
            </a:pPr>
            <a:r>
              <a:rPr lang="zh-TW" altLang="en-US" sz="2400" dirty="0" smtClean="0">
                <a:latin typeface="新細明體" pitchFamily="18" charset="-120"/>
              </a:rPr>
              <a:t>賭博、所得重分配政策也都是不生產的活動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571500" indent="-571500" eaLnBrk="1" hangingPunct="1">
              <a:buSzTx/>
            </a:pPr>
            <a:r>
              <a:rPr lang="zh-TW" altLang="en-US" sz="2800" dirty="0" smtClean="0">
                <a:solidFill>
                  <a:srgbClr val="800080"/>
                </a:solidFill>
                <a:latin typeface="新細明體" pitchFamily="18" charset="-120"/>
              </a:rPr>
              <a:t>出現尋租行為的環境</a:t>
            </a:r>
            <a:r>
              <a:rPr lang="zh-TW" altLang="en-US" sz="2800" dirty="0" smtClean="0"/>
              <a:t>立法和法規制訂</a:t>
            </a:r>
          </a:p>
          <a:p>
            <a:pPr marL="920750" lvl="1" indent="-571500" eaLnBrk="1" hangingPunct="1">
              <a:buSzTx/>
              <a:buFont typeface="+mj-lt"/>
              <a:buAutoNum type="arabicParenR"/>
            </a:pPr>
            <a:r>
              <a:rPr lang="zh-TW" altLang="en-US" sz="2400" dirty="0" smtClean="0"/>
              <a:t>執法過程</a:t>
            </a:r>
          </a:p>
          <a:p>
            <a:pPr marL="920750" lvl="1" indent="-571500" eaLnBrk="1" hangingPunct="1">
              <a:buSzTx/>
              <a:buFont typeface="+mj-lt"/>
              <a:buAutoNum type="arabicParenR"/>
            </a:pPr>
            <a:r>
              <a:rPr lang="zh-TW" altLang="en-US" sz="2400" dirty="0" smtClean="0"/>
              <a:t>資格審查</a:t>
            </a:r>
          </a:p>
          <a:p>
            <a:pPr marL="920750" lvl="1" indent="-571500" eaLnBrk="1" hangingPunct="1">
              <a:buSzTx/>
              <a:buFont typeface="+mj-lt"/>
              <a:buAutoNum type="arabicParenR"/>
            </a:pPr>
            <a:r>
              <a:rPr lang="zh-TW" altLang="en-US" sz="2400" dirty="0" smtClean="0"/>
              <a:t>金額裁奪</a:t>
            </a:r>
          </a:p>
          <a:p>
            <a:pPr marL="920750" lvl="1" indent="-571500" eaLnBrk="1" hangingPunct="1">
              <a:buSzTx/>
              <a:buFont typeface="+mj-lt"/>
              <a:buAutoNum type="arabicParenR"/>
            </a:pPr>
            <a:endParaRPr lang="zh-TW" altLang="en-US" sz="24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94D3FE-2209-4185-9888-524DFF6C4B0D}" type="slidenum">
              <a:rPr lang="en-US" altLang="zh-TW"/>
              <a:pPr/>
              <a:t>58</a:t>
            </a:fld>
            <a:endParaRPr lang="en-US" altLang="zh-TW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600201"/>
            <a:ext cx="6911975" cy="2520950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0000"/>
                </a:solidFill>
              </a:rPr>
              <a:t>9.</a:t>
            </a: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李光耀治理下的新加坡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0050" y="257175"/>
            <a:ext cx="7543800" cy="885825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C00000"/>
                </a:solidFill>
              </a:rPr>
              <a:t>9.1 Nanny State</a:t>
            </a:r>
            <a:r>
              <a:rPr lang="zh-TW" altLang="en-US" sz="4000" dirty="0" smtClean="0">
                <a:solidFill>
                  <a:srgbClr val="C00000"/>
                </a:solidFill>
              </a:rPr>
              <a:t>  與 </a:t>
            </a:r>
            <a:r>
              <a:rPr lang="en-US" altLang="zh-TW" sz="4000" dirty="0" smtClean="0">
                <a:solidFill>
                  <a:srgbClr val="C00000"/>
                </a:solidFill>
              </a:rPr>
              <a:t>Fine City</a:t>
            </a:r>
            <a:endParaRPr lang="zh-TW" altLang="en-US" sz="4000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4350" y="1471613"/>
            <a:ext cx="7943850" cy="4430712"/>
          </a:xfrm>
        </p:spPr>
        <p:txBody>
          <a:bodyPr/>
          <a:lstStyle/>
          <a:p>
            <a:r>
              <a:rPr lang="zh-TW" altLang="en-US" sz="2800" dirty="0" smtClean="0"/>
              <a:t>列寧：國家是超大型的工廠</a:t>
            </a:r>
            <a:endParaRPr lang="en-US" altLang="zh-TW" sz="2800" dirty="0" smtClean="0"/>
          </a:p>
          <a:p>
            <a:pPr marL="863600" lvl="1" indent="-514350">
              <a:buSzPct val="88000"/>
              <a:buFont typeface="+mj-lt"/>
              <a:buAutoNum type="arabicPeriod"/>
            </a:pPr>
            <a:r>
              <a:rPr lang="zh-TW" altLang="en-US" sz="2800" dirty="0" smtClean="0"/>
              <a:t>面對市場競爭：全面開放、絕對競爭</a:t>
            </a:r>
            <a:endParaRPr lang="en-US" altLang="zh-TW" sz="2800" dirty="0" smtClean="0"/>
          </a:p>
          <a:p>
            <a:pPr marL="863600" lvl="1" indent="-514350">
              <a:buSzPct val="88000"/>
              <a:buFont typeface="+mj-lt"/>
              <a:buAutoNum type="arabicPeriod"/>
            </a:pPr>
            <a:r>
              <a:rPr lang="zh-TW" altLang="en-US" sz="2800" dirty="0" smtClean="0"/>
              <a:t>高效率政府：高薪養廉、</a:t>
            </a:r>
            <a:r>
              <a:rPr lang="en-US" altLang="zh-TW" sz="2800" dirty="0" smtClean="0"/>
              <a:t>A+</a:t>
            </a:r>
            <a:r>
              <a:rPr lang="zh-TW" altLang="en-US" sz="2800" dirty="0" smtClean="0"/>
              <a:t>級官員</a:t>
            </a:r>
            <a:endParaRPr lang="en-US" altLang="zh-TW" sz="2800" dirty="0" smtClean="0"/>
          </a:p>
          <a:p>
            <a:pPr marL="863600" lvl="1" indent="-514350">
              <a:buSzPct val="88000"/>
              <a:buFont typeface="+mj-lt"/>
              <a:buAutoNum type="arabicPeriod"/>
            </a:pPr>
            <a:r>
              <a:rPr lang="zh-TW" altLang="en-US" sz="2800" dirty="0" smtClean="0"/>
              <a:t>高能力勞工：菁英制度、十八歲定終身、使用英語</a:t>
            </a:r>
            <a:endParaRPr lang="en-US" altLang="zh-TW" sz="2800" dirty="0" smtClean="0"/>
          </a:p>
          <a:p>
            <a:pPr marL="863600" lvl="1" indent="-514350">
              <a:buSzPct val="88000"/>
              <a:buFont typeface="+mj-lt"/>
              <a:buAutoNum type="arabicPeriod"/>
            </a:pPr>
            <a:r>
              <a:rPr lang="zh-TW" altLang="en-US" sz="2800" dirty="0" smtClean="0"/>
              <a:t>分紅制度：社會住宅、全民分紅</a:t>
            </a:r>
            <a:endParaRPr lang="en-US" altLang="zh-TW" sz="2800" dirty="0" smtClean="0"/>
          </a:p>
          <a:p>
            <a:pPr marL="863600" lvl="1" indent="-514350">
              <a:buSzPct val="88000"/>
              <a:buFont typeface="+mj-lt"/>
              <a:buAutoNum type="arabicPeriod"/>
            </a:pPr>
            <a:r>
              <a:rPr lang="zh-TW" altLang="en-US" sz="2800" dirty="0" smtClean="0"/>
              <a:t>高度執行力：境內全面管制、嚴厲懲罰（鞭刑）</a:t>
            </a:r>
            <a:endParaRPr lang="en-US" altLang="zh-TW" sz="2800" dirty="0" smtClean="0"/>
          </a:p>
          <a:p>
            <a:pPr marL="514350" indent="-514350">
              <a:buSzPct val="88000"/>
              <a:buFont typeface="+mj-lt"/>
              <a:buAutoNum type="arabicPeriod"/>
            </a:pPr>
            <a:endParaRPr lang="en-US" altLang="zh-TW" sz="2800" dirty="0" smtClean="0"/>
          </a:p>
          <a:p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6277E-19E6-48A5-AC3D-F8EDF9C4A710}" type="slidenum">
              <a:rPr lang="en-US" altLang="zh-TW" smtClean="0"/>
              <a:pPr>
                <a:defRPr/>
              </a:pPr>
              <a:t>59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B5CFA7-CAC4-4D94-86B7-561437E68818}" type="slidenum">
              <a:rPr lang="zh-TW" altLang="en-US"/>
              <a:pPr/>
              <a:t>6</a:t>
            </a:fld>
            <a:endParaRPr lang="en-US" altLang="zh-TW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786482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1.4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</a:t>
            </a:r>
            <a:r>
              <a:rPr lang="zh-TW" altLang="en-US" sz="4000" dirty="0" smtClean="0">
                <a:solidFill>
                  <a:srgbClr val="660066"/>
                </a:solidFill>
              </a:rPr>
              <a:t>新古典教科書的定義：</a:t>
            </a:r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  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7488832" cy="5472608"/>
          </a:xfrm>
        </p:spPr>
        <p:txBody>
          <a:bodyPr/>
          <a:lstStyle/>
          <a:p>
            <a:pPr marL="571500" indent="-571500" eaLnBrk="1" hangingPunct="1">
              <a:buSzTx/>
            </a:pPr>
            <a:r>
              <a:rPr lang="zh-TW" altLang="en-US" sz="2800" dirty="0" smtClean="0"/>
              <a:t>公共財：</a:t>
            </a:r>
            <a:r>
              <a:rPr lang="zh-TW" altLang="en-US" sz="2800" dirty="0" smtClean="0">
                <a:solidFill>
                  <a:srgbClr val="660066"/>
                </a:solidFill>
              </a:rPr>
              <a:t>具有非敵對性和非排他性的財貨。</a:t>
            </a:r>
            <a:endParaRPr lang="en-US" altLang="zh-TW" sz="2800" dirty="0" smtClean="0">
              <a:solidFill>
                <a:srgbClr val="660066"/>
              </a:solidFill>
            </a:endParaRPr>
          </a:p>
          <a:p>
            <a:pPr marL="571500" indent="-571500" eaLnBrk="1" hangingPunct="1">
              <a:buSzTx/>
              <a:buFont typeface="+mj-lt"/>
              <a:buAutoNum type="arabicParenR"/>
            </a:pPr>
            <a:r>
              <a:rPr lang="zh-TW" altLang="en-US" sz="2800" dirty="0" smtClean="0"/>
              <a:t>敵對</a:t>
            </a:r>
            <a:r>
              <a:rPr lang="zh-TW" altLang="en-US" sz="2800" dirty="0" smtClean="0"/>
              <a:t>性</a:t>
            </a:r>
            <a:r>
              <a:rPr lang="en-US" altLang="zh-TW" sz="2800" dirty="0" smtClean="0"/>
              <a:t>(rivalry)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marL="984250" lvl="1" indent="-495300" eaLnBrk="1" hangingPunct="1"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敵對性：不能同時共享，如食物。</a:t>
            </a:r>
            <a:endParaRPr lang="en-US" altLang="zh-TW" sz="2400" dirty="0" smtClean="0"/>
          </a:p>
          <a:p>
            <a:pPr marL="984250" lvl="1" indent="-495300" eaLnBrk="1" hangingPunct="1"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非敵對性：可以同時共享，如網路。</a:t>
            </a:r>
            <a:endParaRPr lang="en-US" altLang="zh-TW" sz="2400" dirty="0" smtClean="0"/>
          </a:p>
          <a:p>
            <a:pPr marL="571500" indent="-571500" eaLnBrk="1" hangingPunct="1">
              <a:buSzTx/>
              <a:buFont typeface="+mj-lt"/>
              <a:buAutoNum type="arabicParenR"/>
            </a:pPr>
            <a:r>
              <a:rPr lang="zh-TW" altLang="en-US" sz="2800" dirty="0" smtClean="0"/>
              <a:t>排他性</a:t>
            </a:r>
            <a:r>
              <a:rPr lang="en-US" altLang="zh-TW" sz="2800" dirty="0" smtClean="0"/>
              <a:t>(</a:t>
            </a:r>
            <a:r>
              <a:rPr lang="en-US" altLang="zh-TW" sz="2800" dirty="0" err="1" smtClean="0"/>
              <a:t>excludableness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marL="920750" lvl="2" indent="-469900" eaLnBrk="1" hangingPunct="1">
              <a:buClr>
                <a:schemeClr val="tx2"/>
              </a:buClr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排他性：管理者能以低成本排除特地人的使用，如職棒賽。</a:t>
            </a:r>
            <a:endParaRPr lang="en-US" altLang="zh-TW" sz="2400" dirty="0" smtClean="0"/>
          </a:p>
          <a:p>
            <a:pPr marL="920750" lvl="1" indent="-469900" eaLnBrk="1" hangingPunct="1">
              <a:buSzTx/>
              <a:buFont typeface="Arial" pitchFamily="34" charset="0"/>
              <a:buChar char="•"/>
            </a:pPr>
            <a:r>
              <a:rPr lang="zh-TW" altLang="en-US" sz="2400" dirty="0" smtClean="0"/>
              <a:t>非排他性：排除特地人使用的成本甚高，如數位媒體。</a:t>
            </a:r>
            <a:endParaRPr lang="en-US" altLang="zh-TW" sz="2400" dirty="0" smtClean="0"/>
          </a:p>
          <a:p>
            <a:pPr marL="635000" indent="-495300" eaLnBrk="1" hangingPunct="1">
              <a:buSzTx/>
            </a:pPr>
            <a:r>
              <a:rPr lang="zh-TW" altLang="en-US" sz="2800" dirty="0" smtClean="0"/>
              <a:t>地方性</a:t>
            </a:r>
            <a:r>
              <a:rPr lang="zh-TW" altLang="en-US" sz="2800" dirty="0" smtClean="0"/>
              <a:t>公共財：同時共享，但效用隨共享人數而遞減，或稱具擁擠性</a:t>
            </a:r>
            <a:r>
              <a:rPr lang="en-US" altLang="zh-TW" sz="2800" dirty="0" smtClean="0"/>
              <a:t>(congestion) </a:t>
            </a:r>
            <a:r>
              <a:rPr lang="zh-TW" altLang="en-US" sz="2800" dirty="0" smtClean="0"/>
              <a:t>。</a:t>
            </a:r>
            <a:endParaRPr lang="zh-TW" altLang="en-US" sz="28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7788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C00000"/>
                </a:solidFill>
              </a:rPr>
              <a:t>9.2 </a:t>
            </a:r>
            <a:r>
              <a:rPr lang="zh-TW" altLang="en-US" sz="4000" dirty="0" smtClean="0">
                <a:solidFill>
                  <a:srgbClr val="C00000"/>
                </a:solidFill>
              </a:rPr>
              <a:t>經濟發展 </a:t>
            </a:r>
            <a:endParaRPr lang="zh-TW" altLang="en-US" sz="4000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14387" y="1457325"/>
            <a:ext cx="7958137" cy="4602162"/>
          </a:xfrm>
        </p:spPr>
        <p:txBody>
          <a:bodyPr/>
          <a:lstStyle/>
          <a:p>
            <a:r>
              <a:rPr lang="zh-TW" altLang="en-US" sz="2800" dirty="0" smtClean="0"/>
              <a:t>經濟發展的前提：</a:t>
            </a:r>
            <a:endParaRPr lang="en-US" altLang="zh-TW" sz="2800" dirty="0" smtClean="0"/>
          </a:p>
          <a:p>
            <a:pPr marL="858837" lvl="1" indent="-514350">
              <a:buFont typeface="+mj-lt"/>
              <a:buAutoNum type="arabicPeriod"/>
            </a:pPr>
            <a:r>
              <a:rPr lang="zh-TW" altLang="en-US" sz="2800" dirty="0" smtClean="0"/>
              <a:t>保護私有財產權</a:t>
            </a:r>
            <a:endParaRPr lang="en-US" altLang="zh-TW" sz="2800" dirty="0" smtClean="0"/>
          </a:p>
          <a:p>
            <a:pPr marL="858837" lvl="1" indent="-514350">
              <a:buFont typeface="+mj-lt"/>
              <a:buAutoNum type="arabicPeriod"/>
            </a:pPr>
            <a:r>
              <a:rPr lang="zh-TW" altLang="en-US" sz="2800" dirty="0" smtClean="0"/>
              <a:t>自由貿易（進出與交易模式）</a:t>
            </a:r>
            <a:endParaRPr lang="en-US" altLang="zh-TW" sz="2800" dirty="0" smtClean="0"/>
          </a:p>
          <a:p>
            <a:pPr marL="858837" lvl="1" indent="-514350"/>
            <a:r>
              <a:rPr lang="zh-TW" altLang="en-US" sz="2800" dirty="0" smtClean="0"/>
              <a:t>提供創業家的自由空間。</a:t>
            </a:r>
            <a:endParaRPr lang="en-US" altLang="zh-TW" sz="2800" dirty="0" smtClean="0"/>
          </a:p>
          <a:p>
            <a:pPr marL="858837" lvl="1" indent="-514350"/>
            <a:r>
              <a:rPr lang="zh-TW" altLang="en-US" sz="2800" dirty="0" smtClean="0"/>
              <a:t>獨裁不是問題，只要開放市場即可。</a:t>
            </a:r>
            <a:endParaRPr lang="en-US" altLang="zh-TW" sz="2800" dirty="0" smtClean="0"/>
          </a:p>
          <a:p>
            <a:pPr marL="509587" indent="-514350"/>
            <a:r>
              <a:rPr lang="zh-TW" altLang="en-US" sz="2800" dirty="0" smtClean="0"/>
              <a:t>競爭政策：</a:t>
            </a:r>
            <a:endParaRPr lang="en-US" altLang="zh-TW" sz="2800" dirty="0" smtClean="0"/>
          </a:p>
          <a:p>
            <a:pPr marL="858837" lvl="1" indent="-514350">
              <a:buFont typeface="+mj-lt"/>
              <a:buAutoNum type="arabicPeriod"/>
            </a:pPr>
            <a:r>
              <a:rPr lang="zh-TW" altLang="en-US" sz="2800" dirty="0" smtClean="0"/>
              <a:t>吸引各國頂尖人才</a:t>
            </a:r>
            <a:endParaRPr lang="en-US" altLang="zh-TW" sz="2800" dirty="0" smtClean="0"/>
          </a:p>
          <a:p>
            <a:pPr marL="858837" lvl="1" indent="-514350">
              <a:buFont typeface="+mj-lt"/>
              <a:buAutoNum type="arabicPeriod"/>
            </a:pPr>
            <a:r>
              <a:rPr lang="zh-TW" altLang="en-US" sz="2800" dirty="0" smtClean="0"/>
              <a:t>強化人民對政府政策的認同</a:t>
            </a:r>
            <a:r>
              <a:rPr lang="zh-TW" altLang="en-US" sz="2800" smtClean="0"/>
              <a:t>與信心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6277E-19E6-48A5-AC3D-F8EDF9C4A710}" type="slidenum">
              <a:rPr lang="en-US" altLang="zh-TW" smtClean="0"/>
              <a:pPr>
                <a:defRPr/>
              </a:pPr>
              <a:t>60</a:t>
            </a:fld>
            <a:endParaRPr lang="en-US" altLang="zh-TW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0075" y="1343025"/>
            <a:ext cx="7872414" cy="298608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外籍人士占總人口數四分之一。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國民的失業率高於有居留權的外籍人士。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貧富懸殊</a:t>
            </a:r>
            <a:r>
              <a:rPr lang="zh-TW" altLang="en-US" sz="2800" dirty="0" smtClean="0">
                <a:sym typeface="Wingdings" pitchFamily="2" charset="2"/>
              </a:rPr>
              <a:t>：五分位倍數比。</a:t>
            </a:r>
            <a:endParaRPr lang="en-US" altLang="zh-TW" sz="2800" dirty="0" smtClean="0">
              <a:sym typeface="Wingdings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ym typeface="Wingdings" pitchFamily="2" charset="2"/>
              </a:rPr>
              <a:t>人民的幸福感居於全球末端。</a:t>
            </a:r>
            <a:endParaRPr lang="en-US" altLang="zh-TW" sz="2800" dirty="0" smtClean="0">
              <a:sym typeface="Wingdings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ym typeface="Wingdings" pitchFamily="2" charset="2"/>
              </a:rPr>
              <a:t>年青人對於民主的要求（不再認同追求富裕的代價）。</a:t>
            </a:r>
            <a:endParaRPr lang="en-US" altLang="zh-TW" sz="2800" dirty="0" smtClean="0">
              <a:sym typeface="Wingdings" pitchFamily="2" charset="2"/>
            </a:endParaRP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6277E-19E6-48A5-AC3D-F8EDF9C4A710}" type="slidenum">
              <a:rPr lang="en-US" altLang="zh-TW" smtClean="0"/>
              <a:pPr>
                <a:defRPr/>
              </a:pPr>
              <a:t>61</a:t>
            </a:fld>
            <a:endParaRPr lang="en-US" altLang="zh-TW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350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C00000"/>
                </a:solidFill>
              </a:rPr>
              <a:t>9.3  </a:t>
            </a:r>
            <a:r>
              <a:rPr lang="zh-TW" altLang="en-US" sz="4000" dirty="0" smtClean="0">
                <a:solidFill>
                  <a:srgbClr val="C00000"/>
                </a:solidFill>
              </a:rPr>
              <a:t>李光耀留下的問題</a:t>
            </a:r>
            <a:endParaRPr lang="zh-TW" altLang="en-US" sz="4000" dirty="0">
              <a:solidFill>
                <a:srgbClr val="C00000"/>
              </a:solidFill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100137" y="4583113"/>
          <a:ext cx="67056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1120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  <a:sym typeface="Wingdings" pitchFamily="2" charset="2"/>
                        </a:rPr>
                        <a:t>五分位</a:t>
                      </a:r>
                      <a:endParaRPr lang="en-US" altLang="zh-TW" sz="1800" dirty="0" smtClean="0">
                        <a:solidFill>
                          <a:srgbClr val="C00000"/>
                        </a:solidFill>
                        <a:sym typeface="Wingdings" pitchFamily="2" charset="2"/>
                      </a:endParaRPr>
                    </a:p>
                    <a:p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  <a:sym typeface="Wingdings" pitchFamily="2" charset="2"/>
                        </a:rPr>
                        <a:t>倍數比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solidFill>
                            <a:srgbClr val="800080"/>
                          </a:solidFill>
                        </a:rPr>
                        <a:t>新加坡</a:t>
                      </a:r>
                      <a:endParaRPr lang="en-US" altLang="zh-TW" sz="2800" dirty="0" smtClean="0">
                        <a:solidFill>
                          <a:srgbClr val="8000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solidFill>
                            <a:srgbClr val="800080"/>
                          </a:solidFill>
                        </a:rPr>
                        <a:t>台灣</a:t>
                      </a:r>
                      <a:endParaRPr lang="zh-TW" altLang="en-US" sz="2800" dirty="0">
                        <a:solidFill>
                          <a:srgbClr val="8000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solidFill>
                            <a:srgbClr val="800080"/>
                          </a:solidFill>
                        </a:rPr>
                        <a:t>日本</a:t>
                      </a:r>
                      <a:endParaRPr lang="zh-TW" altLang="en-US" sz="2800" dirty="0">
                        <a:solidFill>
                          <a:srgbClr val="8000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solidFill>
                            <a:srgbClr val="800080"/>
                          </a:solidFill>
                        </a:rPr>
                        <a:t>美國</a:t>
                      </a:r>
                      <a:endParaRPr lang="zh-TW" altLang="en-US" sz="2800" dirty="0">
                        <a:solidFill>
                          <a:srgbClr val="80008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rgbClr val="800080"/>
                          </a:solidFill>
                        </a:rPr>
                        <a:t>1994</a:t>
                      </a:r>
                      <a:endParaRPr lang="zh-TW" altLang="en-US" sz="2800" dirty="0">
                        <a:solidFill>
                          <a:srgbClr val="8000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chemeClr val="tx1"/>
                          </a:solidFill>
                        </a:rPr>
                        <a:t>13.8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chemeClr val="tx1"/>
                          </a:solidFill>
                        </a:rPr>
                        <a:t>5.4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chemeClr val="tx1"/>
                          </a:solidFill>
                        </a:rPr>
                        <a:t>4.7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chemeClr val="tx1"/>
                          </a:solidFill>
                        </a:rPr>
                        <a:t>  8.6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rgbClr val="800080"/>
                          </a:solidFill>
                        </a:rPr>
                        <a:t>2006</a:t>
                      </a:r>
                      <a:endParaRPr lang="zh-TW" altLang="en-US" sz="2800" dirty="0">
                        <a:solidFill>
                          <a:srgbClr val="8000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chemeClr val="tx1"/>
                          </a:solidFill>
                        </a:rPr>
                        <a:t>31.9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chemeClr val="tx1"/>
                          </a:solidFill>
                        </a:rPr>
                        <a:t>6.1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chemeClr val="tx1"/>
                          </a:solidFill>
                        </a:rPr>
                        <a:t>6.2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chemeClr val="tx1"/>
                          </a:solidFill>
                        </a:rPr>
                        <a:t>11.1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ABC703-E747-45BA-B9DC-89C6B8526827}" type="slidenum">
              <a:rPr lang="zh-TW" altLang="en-US"/>
              <a:pPr/>
              <a:t>7</a:t>
            </a:fld>
            <a:endParaRPr lang="en-US" altLang="zh-TW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7488832" cy="792088"/>
          </a:xfrm>
        </p:spPr>
        <p:txBody>
          <a:bodyPr/>
          <a:lstStyle/>
          <a:p>
            <a:pPr eaLnBrk="1" hangingPunct="1"/>
            <a:r>
              <a:rPr lang="en-US" altLang="zh-TW" sz="4400" dirty="0" smtClean="0">
                <a:solidFill>
                  <a:srgbClr val="800080"/>
                </a:solidFill>
                <a:latin typeface="+mn-lt"/>
              </a:rPr>
              <a:t>1.5  </a:t>
            </a:r>
            <a:r>
              <a:rPr lang="zh-TW" altLang="en-US" sz="4400" dirty="0" smtClean="0">
                <a:solidFill>
                  <a:srgbClr val="800080"/>
                </a:solidFill>
                <a:latin typeface="+mn-lt"/>
              </a:rPr>
              <a:t>公共財的問題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4838" y="1366838"/>
            <a:ext cx="8072437" cy="4384675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提供的數量是否過少？過多？最適？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800" dirty="0" smtClean="0"/>
              <a:t>偏好顯示問題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800" dirty="0" smtClean="0"/>
              <a:t>蚊子館</a:t>
            </a:r>
          </a:p>
          <a:p>
            <a:pPr marL="571500" indent="-571500" eaLnBrk="1" hangingPunct="1">
              <a:lnSpc>
                <a:spcPct val="11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誰來分攤營建與運作的費用？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800" dirty="0" smtClean="0"/>
              <a:t>白搭便車問題</a:t>
            </a:r>
          </a:p>
          <a:p>
            <a:pPr marL="571500" indent="-571500" eaLnBrk="1" hangingPunct="1">
              <a:lnSpc>
                <a:spcPct val="11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公共財與私有財的相對比重？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800" dirty="0" smtClean="0"/>
              <a:t>「富裕的貧窮」社會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159584-617F-4BFA-8997-48E6A7E403D7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89012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800080"/>
                </a:solidFill>
                <a:latin typeface="+mn-lt"/>
              </a:rPr>
              <a:t>1.6  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個人對共同</a:t>
            </a:r>
            <a:r>
              <a:rPr lang="zh-TW" altLang="en-US" sz="4000" dirty="0" smtClean="0">
                <a:solidFill>
                  <a:srgbClr val="800080"/>
                </a:solidFill>
                <a:latin typeface="+mn-lt"/>
              </a:rPr>
              <a:t>使用的計算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268760"/>
            <a:ext cx="7560840" cy="4968552"/>
          </a:xfrm>
        </p:spPr>
        <p:txBody>
          <a:bodyPr/>
          <a:lstStyle/>
          <a:p>
            <a:pPr marL="571500" indent="-571500" eaLnBrk="1" hangingPunct="1"/>
            <a:r>
              <a:rPr lang="zh-TW" altLang="en-US" sz="2800" dirty="0" smtClean="0"/>
              <a:t>個人會比較三方面的計算：</a:t>
            </a:r>
          </a:p>
          <a:p>
            <a:pPr marL="839788" lvl="1" indent="-495300" eaLnBrk="1" hangingPunct="1"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400" dirty="0" smtClean="0"/>
              <a:t>不消費此財貨時之效用。</a:t>
            </a:r>
          </a:p>
          <a:p>
            <a:pPr marL="839788" lvl="1" indent="-495300" eaLnBrk="1" hangingPunct="1"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400" dirty="0" smtClean="0"/>
              <a:t>自己一個人使用時的效用。</a:t>
            </a:r>
          </a:p>
          <a:p>
            <a:pPr marL="839788" lvl="1" indent="-495300" eaLnBrk="1" hangingPunct="1"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400" dirty="0" smtClean="0"/>
              <a:t>與他人共同使用的效用。</a:t>
            </a:r>
            <a:endParaRPr lang="en-US" altLang="zh-TW" sz="2400" dirty="0" smtClean="0"/>
          </a:p>
          <a:p>
            <a:pPr marL="571500" indent="-571500" eaLnBrk="1" hangingPunct="1"/>
            <a:r>
              <a:rPr lang="zh-TW" altLang="en-US" sz="2800" dirty="0" smtClean="0">
                <a:solidFill>
                  <a:srgbClr val="800080"/>
                </a:solidFill>
              </a:rPr>
              <a:t>所得影響共同使用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marL="817563" lvl="1" indent="-571500" eaLnBrk="1" hangingPunct="1">
              <a:buFont typeface="+mj-lt"/>
              <a:buAutoNum type="arabicParenR"/>
            </a:pPr>
            <a:r>
              <a:rPr lang="zh-TW" altLang="en-US" sz="2400" dirty="0" smtClean="0">
                <a:latin typeface="新細明體" pitchFamily="18" charset="-120"/>
              </a:rPr>
              <a:t>花園、游泳池、網球場，都是可以供多人使用，而供多人使用也的確會減輕每一個使用者的成本分擔的財貨。</a:t>
            </a:r>
          </a:p>
          <a:p>
            <a:pPr marL="817563" lvl="1" indent="-571500" eaLnBrk="1" hangingPunct="1">
              <a:buFont typeface="+mj-lt"/>
              <a:buAutoNum type="arabicParenR"/>
            </a:pPr>
            <a:r>
              <a:rPr lang="zh-TW" altLang="en-US" sz="2400" dirty="0" smtClean="0">
                <a:latin typeface="新細明體" pitchFamily="18" charset="-120"/>
              </a:rPr>
              <a:t>但由於所得的提升，人們獨自使用這些財貨的機會成本降低了。</a:t>
            </a:r>
          </a:p>
          <a:p>
            <a:pPr marL="817563" lvl="1" indent="-571500" eaLnBrk="1" hangingPunct="1">
              <a:buFont typeface="+mj-lt"/>
              <a:buAutoNum type="arabicParenR"/>
            </a:pPr>
            <a:r>
              <a:rPr lang="zh-TW" altLang="en-US" sz="2400" dirty="0" smtClean="0">
                <a:latin typeface="新細明體" pitchFamily="18" charset="-120"/>
              </a:rPr>
              <a:t>家庭裡的廁所、電視、與電腦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zh-TW" altLang="en-US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5279D1-AF69-4027-A93D-2335FE1F121D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0213" y="1535113"/>
            <a:ext cx="6932612" cy="2644775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0000"/>
                </a:solidFill>
              </a:rPr>
              <a:t>2.</a:t>
            </a: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  <a:latin typeface="新細明體" pitchFamily="18" charset="-120"/>
              </a:rPr>
              <a:t>政府的公共服務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econ1003-03-exchange and market-2011-1001</Template>
  <TotalTime>1758</TotalTime>
  <Words>3412</Words>
  <Application>Microsoft Office PowerPoint</Application>
  <PresentationFormat>如螢幕大小 (4:3)</PresentationFormat>
  <Paragraphs>708</Paragraphs>
  <Slides>61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61</vt:i4>
      </vt:variant>
    </vt:vector>
  </HeadingPairs>
  <TitlesOfParts>
    <vt:vector size="62" baseType="lpstr">
      <vt:lpstr>Network</vt:lpstr>
      <vt:lpstr>經濟學  10 政府職能</vt:lpstr>
      <vt:lpstr>1.  公共財的提供</vt:lpstr>
      <vt:lpstr>1.1 公共財的定義</vt:lpstr>
      <vt:lpstr>1.2  公共財的例子</vt:lpstr>
      <vt:lpstr>1.3 平均成本的定義</vt:lpstr>
      <vt:lpstr>1.4  新古典教科書的定義：  </vt:lpstr>
      <vt:lpstr>1.5  公共財的問題</vt:lpstr>
      <vt:lpstr>1.6  個人對共同使用的計算</vt:lpstr>
      <vt:lpstr>2.  政府的公共服務</vt:lpstr>
      <vt:lpstr>2.1   政府規模</vt:lpstr>
      <vt:lpstr>2.2  中央政府歲出（總預算案）</vt:lpstr>
      <vt:lpstr>2.3  各級政府歲出  （ 101年度總預算案    億元新台幣）</vt:lpstr>
      <vt:lpstr>2.4  政府總預算（101年度總預算案）</vt:lpstr>
      <vt:lpstr>2. 5  政府融資情形</vt:lpstr>
      <vt:lpstr>2.6  政府債務：發行之國債</vt:lpstr>
      <vt:lpstr>2.7  政府債務：隱藏性債務</vt:lpstr>
      <vt:lpstr>3.  政府收入</vt:lpstr>
      <vt:lpstr>3.1 政府歲入 (101年度總預算案)</vt:lpstr>
      <vt:lpstr>3.2  賦稅與關稅收入</vt:lpstr>
      <vt:lpstr>3.3  各國稅賦：TAX/GDP, %, 2011年</vt:lpstr>
      <vt:lpstr>3.4  稅制問題</vt:lpstr>
      <vt:lpstr>3.5  租稅的經濟問題</vt:lpstr>
      <vt:lpstr>3.6   稅制的公平</vt:lpstr>
      <vt:lpstr>3.8  個別稅賦的爭議 </vt:lpstr>
      <vt:lpstr>3.9  專款專用的爭議</vt:lpstr>
      <vt:lpstr>3.10   稅制改革 </vt:lpstr>
      <vt:lpstr>4.  國防個案</vt:lpstr>
      <vt:lpstr>4.1  各國國防支出（2010年）</vt:lpstr>
      <vt:lpstr>4.2  國防的最適提供 </vt:lpstr>
      <vt:lpstr>4.3 生產因素的提供</vt:lpstr>
      <vt:lpstr>5.  教育個案</vt:lpstr>
      <vt:lpstr>5.1  教育</vt:lpstr>
      <vt:lpstr>5.2  義務教育的經濟問題</vt:lpstr>
      <vt:lpstr>5.3   經費分配與教育券</vt:lpstr>
      <vt:lpstr>5.4   高等教育的經濟問題</vt:lpstr>
      <vt:lpstr>6.  經濟管制</vt:lpstr>
      <vt:lpstr>6.1 規則與管制</vt:lpstr>
      <vt:lpstr>6.2  事前、事後與過程</vt:lpstr>
      <vt:lpstr>6.3  管制者的目標</vt:lpstr>
      <vt:lpstr>6.4  維護市場秩序</vt:lpstr>
      <vt:lpstr>6.5  保證產品安全</vt:lpstr>
      <vt:lpstr>6.6  維持社會穩定</vt:lpstr>
      <vt:lpstr>6.7  實現總體政策目標</vt:lpstr>
      <vt:lpstr>7.  管制爭議</vt:lpstr>
      <vt:lpstr>7.1 管制者的說帖 </vt:lpstr>
      <vt:lpstr>7.2  妨害市場的勾結</vt:lpstr>
      <vt:lpstr>7.3  資訊不對稱</vt:lpstr>
      <vt:lpstr>7.4  外部性的存在</vt:lpstr>
      <vt:lpstr>7.5  外部效果的評價</vt:lpstr>
      <vt:lpstr>7.6   政府與外部效果</vt:lpstr>
      <vt:lpstr>7.7   污染問題的解決</vt:lpstr>
      <vt:lpstr>7.8  市場中經濟理性的不足</vt:lpstr>
      <vt:lpstr>8.  尋租行為</vt:lpstr>
      <vt:lpstr>8.1  管制下的利益搶奪 </vt:lpstr>
      <vt:lpstr>8.2  租與準租</vt:lpstr>
      <vt:lpstr>8.3  準租之例</vt:lpstr>
      <vt:lpstr>8.4  尋租</vt:lpstr>
      <vt:lpstr>9.  李光耀治理下的新加坡</vt:lpstr>
      <vt:lpstr>9.1 Nanny State  與 Fine City</vt:lpstr>
      <vt:lpstr>9.2 經濟發展 </vt:lpstr>
      <vt:lpstr>9.3  李光耀留下的問題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 good and choice</dc:title>
  <dc:creator>cs</dc:creator>
  <cp:lastModifiedBy>hcs1101</cp:lastModifiedBy>
  <cp:revision>258</cp:revision>
  <dcterms:created xsi:type="dcterms:W3CDTF">2010-09-27T06:48:18Z</dcterms:created>
  <dcterms:modified xsi:type="dcterms:W3CDTF">2017-12-11T06:58:00Z</dcterms:modified>
</cp:coreProperties>
</file>