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595" r:id="rId4"/>
    <p:sldId id="572" r:id="rId5"/>
    <p:sldId id="258" r:id="rId6"/>
    <p:sldId id="536" r:id="rId7"/>
    <p:sldId id="517" r:id="rId8"/>
    <p:sldId id="573" r:id="rId9"/>
    <p:sldId id="563" r:id="rId10"/>
    <p:sldId id="493" r:id="rId11"/>
    <p:sldId id="538" r:id="rId12"/>
    <p:sldId id="578" r:id="rId13"/>
    <p:sldId id="524" r:id="rId14"/>
    <p:sldId id="503" r:id="rId15"/>
    <p:sldId id="579" r:id="rId16"/>
    <p:sldId id="546" r:id="rId17"/>
    <p:sldId id="583" r:id="rId18"/>
    <p:sldId id="584" r:id="rId19"/>
    <p:sldId id="585" r:id="rId20"/>
    <p:sldId id="570" r:id="rId21"/>
    <p:sldId id="586" r:id="rId22"/>
    <p:sldId id="587" r:id="rId23"/>
    <p:sldId id="588" r:id="rId24"/>
    <p:sldId id="528" r:id="rId25"/>
    <p:sldId id="590" r:id="rId26"/>
    <p:sldId id="589" r:id="rId27"/>
    <p:sldId id="591" r:id="rId28"/>
    <p:sldId id="533" r:id="rId29"/>
    <p:sldId id="592" r:id="rId30"/>
    <p:sldId id="593" r:id="rId31"/>
    <p:sldId id="594"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66B3"/>
    <a:srgbClr val="95B6DF"/>
    <a:srgbClr val="B5C8FD"/>
    <a:srgbClr val="B10B2D"/>
    <a:srgbClr val="E7E6DD"/>
    <a:srgbClr val="4B7520"/>
    <a:srgbClr val="B9D3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8394" autoAdjust="0"/>
    <p:restoredTop sz="97654" autoAdjust="0"/>
  </p:normalViewPr>
  <p:slideViewPr>
    <p:cSldViewPr>
      <p:cViewPr>
        <p:scale>
          <a:sx n="75" d="100"/>
          <a:sy n="75" d="100"/>
        </p:scale>
        <p:origin x="-1002" y="-72"/>
      </p:cViewPr>
      <p:guideLst>
        <p:guide orient="horz" pos="432"/>
        <p:guide pos="28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B2C9516-3AC7-45AB-B0E1-A2BA0C268FD2}" type="datetimeFigureOut">
              <a:rPr lang="en-US"/>
              <a:pPr>
                <a:defRPr/>
              </a:pPr>
              <a:t>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B503C24-5296-40A4-889A-55D7AE3B4378}" type="slidenum">
              <a:rPr lang="en-US"/>
              <a:pPr>
                <a:defRPr/>
              </a:pPr>
              <a:t>‹#›</a:t>
            </a:fld>
            <a:endParaRPr lang="en-US"/>
          </a:p>
        </p:txBody>
      </p:sp>
    </p:spTree>
    <p:extLst>
      <p:ext uri="{BB962C8B-B14F-4D97-AF65-F5344CB8AC3E}">
        <p14:creationId xmlns:p14="http://schemas.microsoft.com/office/powerpoint/2010/main" val="21588212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p:spPr>
      </p:sp>
      <p:sp>
        <p:nvSpPr>
          <p:cNvPr id="7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01B5DD0-E6B1-4B47-8E82-2DCAB308406C}"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3DA9CD-FA57-4769-91FE-561E5BA873D3}"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C25839-5487-46FE-9DA1-2040C779616A}"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B28030-4C85-4B19-84BD-AAE8BAF06A89}"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18080F-8C02-4F41-8DC3-8E0B358C1909}"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0E865D-EFCB-4CED-A4AD-81A33978B2D4}" type="slidenum">
              <a:rPr lang="en-US">
                <a:cs typeface="Arial" charset="0"/>
              </a:rPr>
              <a:pPr fontAlgn="base">
                <a:spcBef>
                  <a:spcPct val="0"/>
                </a:spcBef>
                <a:spcAft>
                  <a:spcPct val="0"/>
                </a:spcAft>
                <a:defRPr/>
              </a:pPr>
              <a:t>23</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44AC09-A129-4064-BC0B-B72D217308AA}" type="slidenum">
              <a:rPr lang="en-US">
                <a:cs typeface="Arial" charset="0"/>
              </a:rPr>
              <a:pPr fontAlgn="base">
                <a:spcBef>
                  <a:spcPct val="0"/>
                </a:spcBef>
                <a:spcAft>
                  <a:spcPct val="0"/>
                </a:spcAft>
                <a:defRPr/>
              </a:pPr>
              <a:t>24</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0BA4DA-E8FE-4CA9-9E7B-AD65CCE9CF6F}" type="slidenum">
              <a:rPr lang="en-US">
                <a:cs typeface="Arial" charset="0"/>
              </a:rPr>
              <a:pPr fontAlgn="base">
                <a:spcBef>
                  <a:spcPct val="0"/>
                </a:spcBef>
                <a:spcAft>
                  <a:spcPct val="0"/>
                </a:spcAft>
                <a:defRPr/>
              </a:pPr>
              <a:t>27</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8DCB73-6A54-4AFE-9406-7DEC2FBDB98C}" type="slidenum">
              <a:rPr lang="en-US">
                <a:cs typeface="Arial" charset="0"/>
              </a:rPr>
              <a:pPr fontAlgn="base">
                <a:spcBef>
                  <a:spcPct val="0"/>
                </a:spcBef>
                <a:spcAft>
                  <a:spcPct val="0"/>
                </a:spcAft>
                <a:defRPr/>
              </a:pPr>
              <a:t>28</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C2E2F0-0970-46D5-9741-80A67AC433FE}" type="slidenum">
              <a:rPr lang="en-US">
                <a:cs typeface="Arial" charset="0"/>
              </a:rPr>
              <a:pPr fontAlgn="base">
                <a:spcBef>
                  <a:spcPct val="0"/>
                </a:spcBef>
                <a:spcAft>
                  <a:spcPct val="0"/>
                </a:spcAft>
                <a:defRPr/>
              </a:pPr>
              <a:t>29</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02E6CF-EDEF-4220-9F58-767B157E8706}" type="slidenum">
              <a:rPr lang="en-US">
                <a:cs typeface="Arial" charset="0"/>
              </a:rPr>
              <a:pPr fontAlgn="base">
                <a:spcBef>
                  <a:spcPct val="0"/>
                </a:spcBef>
                <a:spcAft>
                  <a:spcPct val="0"/>
                </a:spcAft>
                <a:defRPr/>
              </a:pPr>
              <a:t>30</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2C615D-7AAF-48E1-86C9-29ECAEE8E909}"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07596C-A397-40D2-9B64-9D9D8D0963E6}" type="slidenum">
              <a:rPr lang="en-US">
                <a:cs typeface="Arial" charset="0"/>
              </a:rPr>
              <a:pPr fontAlgn="base">
                <a:spcBef>
                  <a:spcPct val="0"/>
                </a:spcBef>
                <a:spcAft>
                  <a:spcPct val="0"/>
                </a:spcAft>
                <a:defRPr/>
              </a:pPr>
              <a:t>31</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D2E9EF-BCA0-4FDF-B431-2167D4FD2DF2}"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55B26C-FF2D-4DE7-B7F1-758BEA7825A4}"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731088-048B-4CE1-B151-3976E1547C09}"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EC5400-414E-46C0-A349-AC8FC7586289}"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5F597D-C66F-484F-80A9-C82E2B4E4B24}" type="slidenum">
              <a:rPr lang="en-US">
                <a:cs typeface="Arial" charset="0"/>
              </a:rPr>
              <a:pPr fontAlgn="base">
                <a:spcBef>
                  <a:spcPct val="0"/>
                </a:spcBef>
                <a:spcAft>
                  <a:spcPct val="0"/>
                </a:spcAft>
                <a:defRPr/>
              </a:pPr>
              <a:t>11</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CCD16C-A5B4-4F86-B719-4095643152D0}"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5FD2FB-0B58-45C3-A59A-FF99E2D0E01A}"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w="9525">
            <a:noFill/>
            <a:miter lim="800000"/>
            <a:headEnd/>
            <a:tailEnd/>
          </a:ln>
          <a:effectLst/>
        </p:spPr>
        <p:txBody>
          <a:bodyPr anchor="ctr" anchorCtr="1"/>
          <a:lstStyle/>
          <a:p>
            <a:pPr algn="r" fontAlgn="auto">
              <a:spcBef>
                <a:spcPts val="0"/>
              </a:spcBef>
              <a:spcAft>
                <a:spcPts val="0"/>
              </a:spcAft>
              <a:defRPr/>
            </a:pPr>
            <a:fld id="{9C2DF402-BB9E-4637-B74A-E4C3C29EB117}"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30</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a:solidFill>
                  <a:schemeClr val="bg2"/>
                </a:solidFill>
              </a:rPr>
              <a:t>© 2013 Pearson Education, Inc. Publishing as Prentice Hall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w="9525">
            <a:noFill/>
            <a:miter lim="800000"/>
            <a:headEnd/>
            <a:tailEnd/>
          </a:ln>
          <a:effectLst/>
        </p:spPr>
        <p:txBody>
          <a:bodyPr anchor="ctr" anchorCtr="1"/>
          <a:lstStyle/>
          <a:p>
            <a:pPr algn="r" fontAlgn="auto">
              <a:spcBef>
                <a:spcPts val="0"/>
              </a:spcBef>
              <a:spcAft>
                <a:spcPts val="0"/>
              </a:spcAft>
              <a:defRPr/>
            </a:pPr>
            <a:fld id="{EDB89D7E-6848-4951-9553-3ADB2E325553}"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30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3" r:id="rId3"/>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gif"/><Relationship Id="rId7"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gif"/><Relationship Id="rId3" Type="http://schemas.openxmlformats.org/officeDocument/2006/relationships/image" Target="../media/image17.gif"/><Relationship Id="rId7" Type="http://schemas.openxmlformats.org/officeDocument/2006/relationships/image" Target="../media/image21.png"/><Relationship Id="rId12" Type="http://schemas.openxmlformats.org/officeDocument/2006/relationships/image" Target="../media/image26.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gif"/><Relationship Id="rId9" Type="http://schemas.openxmlformats.org/officeDocument/2006/relationships/image" Target="../media/image23.png"/><Relationship Id="rId1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4.gif"/><Relationship Id="rId13" Type="http://schemas.openxmlformats.org/officeDocument/2006/relationships/image" Target="../media/image39.gif"/><Relationship Id="rId3" Type="http://schemas.openxmlformats.org/officeDocument/2006/relationships/image" Target="../media/image29.png"/><Relationship Id="rId7" Type="http://schemas.openxmlformats.org/officeDocument/2006/relationships/image" Target="../media/image33.gif"/><Relationship Id="rId12" Type="http://schemas.openxmlformats.org/officeDocument/2006/relationships/image" Target="../media/image38.gi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gif"/><Relationship Id="rId5" Type="http://schemas.openxmlformats.org/officeDocument/2006/relationships/image" Target="../media/image31.png"/><Relationship Id="rId15" Type="http://schemas.openxmlformats.org/officeDocument/2006/relationships/image" Target="../media/image41.gif"/><Relationship Id="rId10" Type="http://schemas.openxmlformats.org/officeDocument/2006/relationships/image" Target="../media/image36.gif"/><Relationship Id="rId4" Type="http://schemas.openxmlformats.org/officeDocument/2006/relationships/image" Target="../media/image30.png"/><Relationship Id="rId9" Type="http://schemas.openxmlformats.org/officeDocument/2006/relationships/image" Target="../media/image35.gif"/><Relationship Id="rId14" Type="http://schemas.openxmlformats.org/officeDocument/2006/relationships/image" Target="../media/image40.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119313" y="407988"/>
            <a:ext cx="4905375" cy="1344612"/>
          </a:xfrm>
          <a:prstGeom prst="rect">
            <a:avLst/>
          </a:prstGeom>
        </p:spPr>
        <p:txBody>
          <a:bodyPr/>
          <a:lstStyle/>
          <a:p>
            <a:pPr algn="ctr" eaLnBrk="0" fontAlgn="auto" hangingPunct="0">
              <a:lnSpc>
                <a:spcPts val="6000"/>
              </a:lnSpc>
              <a:spcBef>
                <a:spcPts val="0"/>
              </a:spcBef>
              <a:spcAft>
                <a:spcPts val="0"/>
              </a:spcAft>
              <a:defRPr/>
            </a:pPr>
            <a:r>
              <a:rPr lang="en-US" sz="2000" kern="0" dirty="0">
                <a:latin typeface="Futura Md BT" pitchFamily="34" charset="0"/>
                <a:cs typeface="Arial" pitchFamily="34" charset="0"/>
              </a:rPr>
              <a:t>R. GLENN</a:t>
            </a:r>
            <a:r>
              <a:rPr lang="en-US" sz="2000" b="1" kern="0" dirty="0">
                <a:latin typeface="Arial" pitchFamily="34" charset="0"/>
                <a:cs typeface="Arial" pitchFamily="34" charset="0"/>
              </a:rPr>
              <a:t/>
            </a:r>
            <a:br>
              <a:rPr lang="en-US" sz="2000" b="1" kern="0" dirty="0">
                <a:latin typeface="Arial" pitchFamily="34" charset="0"/>
                <a:cs typeface="Arial" pitchFamily="34" charset="0"/>
              </a:rPr>
            </a:br>
            <a:r>
              <a:rPr lang="en-US" sz="6500" b="1" kern="0" dirty="0">
                <a:latin typeface="Futura Md BT" pitchFamily="34" charset="0"/>
                <a:ea typeface="+mj-ea"/>
                <a:cs typeface="Arial" pitchFamily="34" charset="0"/>
              </a:rPr>
              <a:t>HUBBARD</a:t>
            </a:r>
          </a:p>
        </p:txBody>
      </p:sp>
      <p:sp>
        <p:nvSpPr>
          <p:cNvPr id="13" name="Title 1"/>
          <p:cNvSpPr txBox="1">
            <a:spLocks/>
          </p:cNvSpPr>
          <p:nvPr/>
        </p:nvSpPr>
        <p:spPr bwMode="auto">
          <a:xfrm>
            <a:off x="2514600" y="5253038"/>
            <a:ext cx="4114800" cy="901700"/>
          </a:xfrm>
          <a:prstGeom prst="rect">
            <a:avLst/>
          </a:prstGeom>
          <a:noFill/>
          <a:ln w="9525">
            <a:noFill/>
            <a:miter lim="800000"/>
            <a:headEnd/>
            <a:tailEnd/>
          </a:ln>
        </p:spPr>
        <p:txBody>
          <a:bodyPr/>
          <a:lstStyle/>
          <a:p>
            <a:pPr algn="ctr"/>
            <a:r>
              <a:rPr lang="en-US" sz="4200" b="1">
                <a:solidFill>
                  <a:srgbClr val="80C342"/>
                </a:solidFill>
                <a:latin typeface="AvantGarde-Demi"/>
              </a:rPr>
              <a:t>Economics</a:t>
            </a:r>
          </a:p>
          <a:p>
            <a:pPr algn="ctr"/>
            <a:r>
              <a:rPr lang="en-US" sz="1600">
                <a:solidFill>
                  <a:srgbClr val="939598"/>
                </a:solidFill>
                <a:latin typeface="AvantGarde-Book"/>
              </a:rPr>
              <a:t>FOURTH  EDITION</a:t>
            </a:r>
          </a:p>
        </p:txBody>
      </p:sp>
      <p:pic>
        <p:nvPicPr>
          <p:cNvPr id="14" name="Picture 13" descr="HO4e_Covers_grayline_ppt.gif"/>
          <p:cNvPicPr>
            <a:picLocks noChangeAspect="1"/>
          </p:cNvPicPr>
          <p:nvPr/>
        </p:nvPicPr>
        <p:blipFill>
          <a:blip r:embed="rId3" cstate="print"/>
          <a:srcRect/>
          <a:stretch>
            <a:fillRect/>
          </a:stretch>
        </p:blipFill>
        <p:spPr bwMode="auto">
          <a:xfrm>
            <a:off x="2928938" y="3216275"/>
            <a:ext cx="3286125" cy="2009775"/>
          </a:xfrm>
          <a:prstGeom prst="rect">
            <a:avLst/>
          </a:prstGeom>
          <a:noFill/>
          <a:ln w="9525">
            <a:noFill/>
            <a:miter lim="800000"/>
            <a:headEnd/>
            <a:tailEnd/>
          </a:ln>
        </p:spPr>
      </p:pic>
      <p:pic>
        <p:nvPicPr>
          <p:cNvPr id="15" name="Picture 14" descr="HO4e_Covers_greeneconline_ppt.gif"/>
          <p:cNvPicPr>
            <a:picLocks noChangeAspect="1"/>
          </p:cNvPicPr>
          <p:nvPr/>
        </p:nvPicPr>
        <p:blipFill>
          <a:blip r:embed="rId4" cstate="print"/>
          <a:srcRect/>
          <a:stretch>
            <a:fillRect/>
          </a:stretch>
        </p:blipFill>
        <p:spPr bwMode="auto">
          <a:xfrm>
            <a:off x="2928938" y="3216275"/>
            <a:ext cx="3286125" cy="2009775"/>
          </a:xfrm>
          <a:prstGeom prst="rect">
            <a:avLst/>
          </a:prstGeom>
          <a:noFill/>
          <a:ln w="9525">
            <a:noFill/>
            <a:miter lim="800000"/>
            <a:headEnd/>
            <a:tailEnd/>
          </a:ln>
        </p:spPr>
      </p:pic>
      <p:sp>
        <p:nvSpPr>
          <p:cNvPr id="16" name="TextBox 15"/>
          <p:cNvSpPr txBox="1"/>
          <p:nvPr/>
        </p:nvSpPr>
        <p:spPr>
          <a:xfrm>
            <a:off x="2497138" y="1612900"/>
            <a:ext cx="4149725" cy="1639888"/>
          </a:xfrm>
          <a:prstGeom prst="rect">
            <a:avLst/>
          </a:prstGeom>
          <a:noFill/>
        </p:spPr>
        <p:txBody>
          <a:bodyPr>
            <a:spAutoFit/>
          </a:bodyPr>
          <a:lstStyle/>
          <a:p>
            <a:pPr algn="ctr" eaLnBrk="0" fontAlgn="auto" hangingPunct="0">
              <a:lnSpc>
                <a:spcPts val="6000"/>
              </a:lnSpc>
              <a:spcBef>
                <a:spcPts val="0"/>
              </a:spcBef>
              <a:spcAft>
                <a:spcPts val="0"/>
              </a:spcAft>
              <a:defRPr/>
            </a:pPr>
            <a:r>
              <a:rPr lang="en-US" sz="2000" kern="0" dirty="0">
                <a:latin typeface="Futura Md BT" pitchFamily="34" charset="0"/>
                <a:cs typeface="Arial" pitchFamily="34" charset="0"/>
              </a:rPr>
              <a:t>ANTHONY PATRICK</a:t>
            </a:r>
            <a:r>
              <a:rPr lang="en-US" sz="2000" b="1" kern="0" dirty="0">
                <a:latin typeface="Arial" pitchFamily="34" charset="0"/>
                <a:cs typeface="Arial" pitchFamily="34" charset="0"/>
              </a:rPr>
              <a:t/>
            </a:r>
            <a:br>
              <a:rPr lang="en-US" sz="2000" b="1" kern="0" dirty="0">
                <a:latin typeface="Arial" pitchFamily="34" charset="0"/>
                <a:cs typeface="Arial" pitchFamily="34" charset="0"/>
              </a:rPr>
            </a:br>
            <a:r>
              <a:rPr lang="en-US" sz="6600" b="1" kern="0" dirty="0">
                <a:latin typeface="Futura Md BT" pitchFamily="34" charset="0"/>
                <a:cs typeface="Arial" pitchFamily="34" charset="0"/>
              </a:rPr>
              <a:t>O’BRIEN</a:t>
            </a:r>
            <a:endParaRPr lang="en-US" sz="6600" dirty="0">
              <a:latin typeface="Futura Md BT" pitchFamily="34" charset="0"/>
              <a:cs typeface="+mn-cs"/>
            </a:endParaRPr>
          </a:p>
        </p:txBody>
      </p:sp>
      <p:pic>
        <p:nvPicPr>
          <p:cNvPr id="6150" name="Picture 11" descr="iPad_DESIGN_ppt.gif"/>
          <p:cNvPicPr>
            <a:picLocks noChangeAspect="1"/>
          </p:cNvPicPr>
          <p:nvPr/>
        </p:nvPicPr>
        <p:blipFill>
          <a:blip r:embed="rId5" cstate="print"/>
          <a:srcRect/>
          <a:stretch>
            <a:fillRect/>
          </a:stretch>
        </p:blipFill>
        <p:spPr bwMode="auto">
          <a:xfrm>
            <a:off x="30163" y="0"/>
            <a:ext cx="908367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6"/>
                                        </p:tgtEl>
                                        <p:attrNameLst>
                                          <p:attrName>style.visibility</p:attrName>
                                        </p:attrNameLst>
                                      </p:cBhvr>
                                      <p:to>
                                        <p:strVal val="visible"/>
                                      </p:to>
                                    </p:set>
                                    <p:anim calcmode="discrete" valueType="clr">
                                      <p:cBhvr override="childStyle">
                                        <p:cTn id="12" dur="80"/>
                                        <p:tgtEl>
                                          <p:spTgt spid="16"/>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16"/>
                                        </p:tgtEl>
                                        <p:attrNameLst>
                                          <p:attrName>fillcolor</p:attrName>
                                        </p:attrNameLst>
                                      </p:cBhvr>
                                      <p:tavLst>
                                        <p:tav tm="0">
                                          <p:val>
                                            <p:clrVal>
                                              <a:schemeClr val="accent2"/>
                                            </p:clrVal>
                                          </p:val>
                                        </p:tav>
                                        <p:tav tm="50000">
                                          <p:val>
                                            <p:clrVal>
                                              <a:schemeClr val="hlink"/>
                                            </p:clrVal>
                                          </p:val>
                                        </p:tav>
                                      </p:tavLst>
                                    </p:anim>
                                    <p:set>
                                      <p:cBhvr>
                                        <p:cTn id="14" dur="80"/>
                                        <p:tgtEl>
                                          <p:spTgt spid="16"/>
                                        </p:tgtEl>
                                        <p:attrNameLst>
                                          <p:attrName>fill.type</p:attrName>
                                        </p:attrNameLst>
                                      </p:cBhvr>
                                      <p:to>
                                        <p:strVal val="solid"/>
                                      </p:to>
                                    </p:set>
                                  </p:childTnLst>
                                </p:cTn>
                              </p:par>
                            </p:childTnLst>
                          </p:cTn>
                        </p:par>
                        <p:par>
                          <p:cTn id="15" fill="hold">
                            <p:stCondLst>
                              <p:cond delay="88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380"/>
                            </p:stCondLst>
                            <p:childTnLst>
                              <p:par>
                                <p:cTn id="20" presetID="22" presetClass="entr" presetSubtype="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18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3"/>
                                        </p:tgtEl>
                                        <p:attrNameLst>
                                          <p:attrName>ppt_y</p:attrName>
                                        </p:attrNameLst>
                                      </p:cBhvr>
                                      <p:tavLst>
                                        <p:tav tm="0">
                                          <p:val>
                                            <p:strVal val="#ppt_y"/>
                                          </p:val>
                                        </p:tav>
                                        <p:tav tm="100000">
                                          <p:val>
                                            <p:strVal val="#ppt_y"/>
                                          </p:val>
                                        </p:tav>
                                      </p:tavLst>
                                    </p:anim>
                                    <p:anim calcmode="lin" valueType="num">
                                      <p:cBhvr>
                                        <p:cTn id="2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rev="1"/>
      <p:bldP spid="13" grpId="0"/>
      <p:bldP spid="16" grpId="0" rev="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
          <p:cNvSpPr txBox="1">
            <a:spLocks noChangeArrowheads="1"/>
          </p:cNvSpPr>
          <p:nvPr/>
        </p:nvSpPr>
        <p:spPr bwMode="auto">
          <a:xfrm>
            <a:off x="1628775" y="1219200"/>
            <a:ext cx="5791200" cy="369332"/>
          </a:xfrm>
          <a:prstGeom prst="rect">
            <a:avLst/>
          </a:prstGeom>
          <a:noFill/>
          <a:ln w="9525" algn="ctr">
            <a:noFill/>
            <a:miter lim="800000"/>
            <a:headEnd/>
            <a:tailEnd/>
          </a:ln>
        </p:spPr>
        <p:txBody>
          <a:bodyPr>
            <a:spAutoFit/>
          </a:bodyPr>
          <a:lstStyle/>
          <a:p>
            <a:pPr>
              <a:spcBef>
                <a:spcPct val="10000"/>
              </a:spcBef>
              <a:spcAft>
                <a:spcPct val="10000"/>
              </a:spcAft>
            </a:pPr>
            <a:r>
              <a:rPr lang="en-US" b="1" dirty="0"/>
              <a:t>Average Total Cost Curve for a Natural Monopoly</a:t>
            </a:r>
          </a:p>
        </p:txBody>
      </p:sp>
      <p:sp>
        <p:nvSpPr>
          <p:cNvPr id="27" name="Text Box 4"/>
          <p:cNvSpPr txBox="1">
            <a:spLocks noChangeArrowheads="1"/>
          </p:cNvSpPr>
          <p:nvPr/>
        </p:nvSpPr>
        <p:spPr bwMode="auto">
          <a:xfrm>
            <a:off x="447675" y="1262063"/>
            <a:ext cx="1176338" cy="338137"/>
          </a:xfrm>
          <a:prstGeom prst="rect">
            <a:avLst/>
          </a:prstGeom>
          <a:solidFill>
            <a:srgbClr val="B9D2C1"/>
          </a:solidFill>
          <a:ln w="9525" algn="ctr">
            <a:noFill/>
            <a:miter lim="800000"/>
            <a:headEnd/>
            <a:tailEnd/>
          </a:ln>
        </p:spPr>
        <p:txBody>
          <a:bodyPr wrap="none" lIns="45720" rIns="45720">
            <a:spAutoFit/>
          </a:bodyPr>
          <a:lstStyle/>
          <a:p>
            <a:pPr>
              <a:spcBef>
                <a:spcPct val="10000"/>
              </a:spcBef>
              <a:spcAft>
                <a:spcPct val="10000"/>
              </a:spcAft>
            </a:pPr>
            <a:r>
              <a:rPr lang="en-US" sz="1600" b="1"/>
              <a:t>Figure 15.1</a:t>
            </a:r>
          </a:p>
        </p:txBody>
      </p:sp>
      <p:sp>
        <p:nvSpPr>
          <p:cNvPr id="28" name="Text Box 8"/>
          <p:cNvSpPr txBox="1">
            <a:spLocks noChangeArrowheads="1"/>
          </p:cNvSpPr>
          <p:nvPr/>
        </p:nvSpPr>
        <p:spPr bwMode="auto">
          <a:xfrm>
            <a:off x="352425" y="1676400"/>
            <a:ext cx="8562975" cy="4770438"/>
          </a:xfrm>
          <a:prstGeom prst="rect">
            <a:avLst/>
          </a:prstGeom>
          <a:noFill/>
          <a:ln w="9525" algn="ctr">
            <a:noFill/>
            <a:miter lim="800000"/>
            <a:headEnd/>
            <a:tailEnd/>
          </a:ln>
        </p:spPr>
        <p:txBody>
          <a:bodyPr>
            <a:spAutoFit/>
          </a:bodyPr>
          <a:lstStyle/>
          <a:p>
            <a:r>
              <a:rPr lang="en-US" sz="1600" dirty="0"/>
              <a:t>With a natural monopoly, </a:t>
            </a:r>
          </a:p>
          <a:p>
            <a:r>
              <a:rPr lang="en-US" sz="1600" dirty="0"/>
              <a:t>the average total cost curve </a:t>
            </a:r>
            <a:br>
              <a:rPr lang="en-US" sz="1600" dirty="0"/>
            </a:br>
            <a:r>
              <a:rPr lang="en-US" sz="1600" dirty="0"/>
              <a:t>is still falling when it crosses </a:t>
            </a:r>
            <a:br>
              <a:rPr lang="en-US" sz="1600" dirty="0"/>
            </a:br>
            <a:r>
              <a:rPr lang="en-US" sz="1600" dirty="0"/>
              <a:t>the demand curve (point </a:t>
            </a:r>
            <a:r>
              <a:rPr lang="en-US" sz="1600" i="1" dirty="0"/>
              <a:t>A</a:t>
            </a:r>
            <a:r>
              <a:rPr lang="en-US" sz="1600" dirty="0"/>
              <a:t>). </a:t>
            </a:r>
          </a:p>
          <a:p>
            <a:r>
              <a:rPr lang="en-US" sz="1600" dirty="0"/>
              <a:t>If only one firm is producing </a:t>
            </a:r>
            <a:br>
              <a:rPr lang="en-US" sz="1600" dirty="0"/>
            </a:br>
            <a:r>
              <a:rPr lang="en-US" sz="1600" dirty="0"/>
              <a:t>electric power in the market, </a:t>
            </a:r>
          </a:p>
          <a:p>
            <a:r>
              <a:rPr lang="en-US" sz="1600" dirty="0"/>
              <a:t>and it produces where the </a:t>
            </a:r>
            <a:br>
              <a:rPr lang="en-US" sz="1600" dirty="0"/>
            </a:br>
            <a:r>
              <a:rPr lang="en-US" sz="1600" dirty="0"/>
              <a:t>average cost curve </a:t>
            </a:r>
            <a:br>
              <a:rPr lang="en-US" sz="1600" dirty="0"/>
            </a:br>
            <a:r>
              <a:rPr lang="en-US" sz="1600" dirty="0"/>
              <a:t>intersects the demand curve, </a:t>
            </a:r>
          </a:p>
          <a:p>
            <a:r>
              <a:rPr lang="en-US" sz="1600" dirty="0"/>
              <a:t>average total cost will equal </a:t>
            </a:r>
            <a:br>
              <a:rPr lang="en-US" sz="1600" dirty="0"/>
            </a:br>
            <a:r>
              <a:rPr lang="en-US" sz="1600" dirty="0"/>
              <a:t>$0.04 per kilowatt-hour of </a:t>
            </a:r>
            <a:br>
              <a:rPr lang="en-US" sz="1600" dirty="0"/>
            </a:br>
            <a:r>
              <a:rPr lang="en-US" sz="1600" dirty="0"/>
              <a:t>electricity produced. </a:t>
            </a:r>
          </a:p>
          <a:p>
            <a:r>
              <a:rPr lang="en-US" sz="1600" dirty="0"/>
              <a:t>If the market is divided </a:t>
            </a:r>
            <a:br>
              <a:rPr lang="en-US" sz="1600" dirty="0"/>
            </a:br>
            <a:r>
              <a:rPr lang="en-US" sz="1600" dirty="0"/>
              <a:t>between two firms, </a:t>
            </a:r>
          </a:p>
          <a:p>
            <a:r>
              <a:rPr lang="en-US" sz="1600" dirty="0"/>
              <a:t>each producing 15 billion </a:t>
            </a:r>
            <a:br>
              <a:rPr lang="en-US" sz="1600" dirty="0"/>
            </a:br>
            <a:r>
              <a:rPr lang="en-US" sz="1600" dirty="0"/>
              <a:t>kilowatt-hours, </a:t>
            </a:r>
          </a:p>
          <a:p>
            <a:r>
              <a:rPr lang="en-US" sz="1600" dirty="0"/>
              <a:t>the average cost of producing electricity rises to $0.06 per kilowatt-hour (point </a:t>
            </a:r>
            <a:r>
              <a:rPr lang="en-US" sz="1600" i="1" dirty="0"/>
              <a:t>B</a:t>
            </a:r>
            <a:r>
              <a:rPr lang="en-US" sz="1600" dirty="0"/>
              <a:t>). </a:t>
            </a:r>
          </a:p>
          <a:p>
            <a:r>
              <a:rPr lang="en-US" sz="1600" dirty="0"/>
              <a:t>In this case, if one firm expands production, it can move down the average total cost curve,</a:t>
            </a:r>
          </a:p>
          <a:p>
            <a:r>
              <a:rPr lang="en-US" sz="1600" dirty="0"/>
              <a:t>lower its price, and drive the other firm out of business.</a:t>
            </a:r>
          </a:p>
        </p:txBody>
      </p:sp>
      <p:cxnSp>
        <p:nvCxnSpPr>
          <p:cNvPr id="39" name="Straight Connector 38"/>
          <p:cNvCxnSpPr>
            <a:cxnSpLocks noChangeShapeType="1"/>
          </p:cNvCxnSpPr>
          <p:nvPr/>
        </p:nvCxnSpPr>
        <p:spPr bwMode="auto">
          <a:xfrm>
            <a:off x="428625" y="6524625"/>
            <a:ext cx="8181975" cy="0"/>
          </a:xfrm>
          <a:prstGeom prst="line">
            <a:avLst/>
          </a:prstGeom>
          <a:noFill/>
          <a:ln w="50800" algn="ctr">
            <a:solidFill>
              <a:srgbClr val="B9D3C2"/>
            </a:solidFill>
            <a:round/>
            <a:headEnd/>
            <a:tailEnd/>
          </a:ln>
        </p:spPr>
      </p:cxnSp>
      <p:pic>
        <p:nvPicPr>
          <p:cNvPr id="9" name="Picture 13" descr="Fig14-1-1"/>
          <p:cNvPicPr>
            <a:picLocks noChangeAspect="1" noChangeArrowheads="1"/>
          </p:cNvPicPr>
          <p:nvPr/>
        </p:nvPicPr>
        <p:blipFill>
          <a:blip r:embed="rId3" cstate="print"/>
          <a:srcRect/>
          <a:stretch>
            <a:fillRect/>
          </a:stretch>
        </p:blipFill>
        <p:spPr bwMode="auto">
          <a:xfrm>
            <a:off x="3200400" y="1733550"/>
            <a:ext cx="5524500" cy="3829050"/>
          </a:xfrm>
          <a:prstGeom prst="rect">
            <a:avLst/>
          </a:prstGeom>
          <a:noFill/>
          <a:ln w="9525">
            <a:noFill/>
            <a:miter lim="800000"/>
            <a:headEnd/>
            <a:tailEnd/>
          </a:ln>
        </p:spPr>
      </p:pic>
      <p:pic>
        <p:nvPicPr>
          <p:cNvPr id="10" name="Picture 14" descr="Fig14-1-2"/>
          <p:cNvPicPr>
            <a:picLocks noChangeAspect="1" noChangeArrowheads="1"/>
          </p:cNvPicPr>
          <p:nvPr/>
        </p:nvPicPr>
        <p:blipFill>
          <a:blip r:embed="rId4" cstate="print"/>
          <a:srcRect/>
          <a:stretch>
            <a:fillRect/>
          </a:stretch>
        </p:blipFill>
        <p:spPr bwMode="auto">
          <a:xfrm>
            <a:off x="3200400" y="1733550"/>
            <a:ext cx="5524500" cy="3829050"/>
          </a:xfrm>
          <a:prstGeom prst="rect">
            <a:avLst/>
          </a:prstGeom>
          <a:noFill/>
          <a:ln w="9525">
            <a:noFill/>
            <a:miter lim="800000"/>
            <a:headEnd/>
            <a:tailEnd/>
          </a:ln>
        </p:spPr>
      </p:pic>
      <p:pic>
        <p:nvPicPr>
          <p:cNvPr id="11" name="Picture 15" descr="Fig14-1-3"/>
          <p:cNvPicPr>
            <a:picLocks noChangeAspect="1" noChangeArrowheads="1"/>
          </p:cNvPicPr>
          <p:nvPr/>
        </p:nvPicPr>
        <p:blipFill>
          <a:blip r:embed="rId5" cstate="print"/>
          <a:srcRect/>
          <a:stretch>
            <a:fillRect/>
          </a:stretch>
        </p:blipFill>
        <p:spPr bwMode="auto">
          <a:xfrm>
            <a:off x="3200400" y="1733550"/>
            <a:ext cx="5524500" cy="3829050"/>
          </a:xfrm>
          <a:prstGeom prst="rect">
            <a:avLst/>
          </a:prstGeom>
          <a:noFill/>
          <a:ln w="9525">
            <a:noFill/>
            <a:miter lim="800000"/>
            <a:headEnd/>
            <a:tailEnd/>
          </a:ln>
        </p:spPr>
      </p:pic>
      <p:pic>
        <p:nvPicPr>
          <p:cNvPr id="12" name="Picture 16" descr="Fig14-1-4"/>
          <p:cNvPicPr>
            <a:picLocks noChangeAspect="1" noChangeArrowheads="1"/>
          </p:cNvPicPr>
          <p:nvPr/>
        </p:nvPicPr>
        <p:blipFill>
          <a:blip r:embed="rId6" cstate="print"/>
          <a:srcRect/>
          <a:stretch>
            <a:fillRect/>
          </a:stretch>
        </p:blipFill>
        <p:spPr bwMode="auto">
          <a:xfrm>
            <a:off x="3200400" y="1733550"/>
            <a:ext cx="5524500" cy="3829050"/>
          </a:xfrm>
          <a:prstGeom prst="rect">
            <a:avLst/>
          </a:prstGeom>
          <a:noFill/>
          <a:ln w="9525">
            <a:noFill/>
            <a:miter lim="800000"/>
            <a:headEnd/>
            <a:tailEnd/>
          </a:ln>
        </p:spPr>
      </p:pic>
      <p:pic>
        <p:nvPicPr>
          <p:cNvPr id="13" name="Picture 17" descr="Fig14-1-5"/>
          <p:cNvPicPr>
            <a:picLocks noChangeAspect="1" noChangeArrowheads="1"/>
          </p:cNvPicPr>
          <p:nvPr/>
        </p:nvPicPr>
        <p:blipFill>
          <a:blip r:embed="rId7" cstate="print"/>
          <a:srcRect/>
          <a:stretch>
            <a:fillRect/>
          </a:stretch>
        </p:blipFill>
        <p:spPr bwMode="auto">
          <a:xfrm>
            <a:off x="3200400" y="1733550"/>
            <a:ext cx="5524500" cy="3829050"/>
          </a:xfrm>
          <a:prstGeom prst="rect">
            <a:avLst/>
          </a:prstGeom>
          <a:noFill/>
          <a:ln w="9525">
            <a:noFill/>
            <a:miter lim="800000"/>
            <a:headEnd/>
            <a:tailEnd/>
          </a:ln>
        </p:spPr>
      </p:pic>
      <p:sp>
        <p:nvSpPr>
          <p:cNvPr id="14" name="Rectangle 6"/>
          <p:cNvSpPr>
            <a:spLocks noChangeArrowheads="1"/>
          </p:cNvSpPr>
          <p:nvPr/>
        </p:nvSpPr>
        <p:spPr bwMode="auto">
          <a:xfrm>
            <a:off x="447675" y="173206"/>
            <a:ext cx="8467725" cy="1015663"/>
          </a:xfrm>
          <a:prstGeom prst="rect">
            <a:avLst/>
          </a:prstGeom>
          <a:noFill/>
          <a:ln w="9525">
            <a:noFill/>
            <a:miter lim="800000"/>
            <a:headEnd/>
            <a:tailEnd/>
          </a:ln>
        </p:spPr>
        <p:txBody>
          <a:bodyPr anchor="ctr">
            <a:spAutoFit/>
          </a:bodyPr>
          <a:lstStyle/>
          <a:p>
            <a:pPr marL="1588" lvl="1" indent="-1588"/>
            <a:r>
              <a:rPr lang="en-US" sz="2000" b="1" dirty="0"/>
              <a:t>Natural </a:t>
            </a:r>
            <a:r>
              <a:rPr lang="en-US" sz="2000" b="1" dirty="0" smtClean="0"/>
              <a:t>monopoly</a:t>
            </a:r>
            <a:r>
              <a:rPr lang="zh-TW" altLang="en-US" sz="2000" b="1" dirty="0" smtClean="0"/>
              <a:t> </a:t>
            </a:r>
            <a:r>
              <a:rPr lang="en-US" altLang="zh-TW" sz="2000" b="1" dirty="0" smtClean="0"/>
              <a:t>(</a:t>
            </a:r>
            <a:r>
              <a:rPr lang="zh-TW" altLang="en-US" sz="2000" b="1" dirty="0" smtClean="0">
                <a:latin typeface="標楷體" pitchFamily="65" charset="-120"/>
                <a:ea typeface="標楷體" pitchFamily="65" charset="-120"/>
              </a:rPr>
              <a:t>自然獨占</a:t>
            </a:r>
            <a:r>
              <a:rPr lang="en-US" altLang="zh-TW" sz="2000" b="1" dirty="0" smtClean="0"/>
              <a:t>)</a:t>
            </a:r>
            <a:r>
              <a:rPr lang="en-US" sz="2000" dirty="0" smtClean="0"/>
              <a:t>  </a:t>
            </a:r>
            <a:r>
              <a:rPr lang="en-US" sz="2000" dirty="0"/>
              <a:t>A situation in which economies of scale are so large that one firm can supply the entire market at a lower average total cost than can two or more firms.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28">
                                            <p:txEl>
                                              <p:pRg st="0" end="0"/>
                                            </p:txEl>
                                          </p:spTgt>
                                        </p:tgtEl>
                                        <p:attrNameLst>
                                          <p:attrName>style.visibility</p:attrName>
                                        </p:attrNameLst>
                                      </p:cBhvr>
                                      <p:to>
                                        <p:strVal val="visible"/>
                                      </p:to>
                                    </p:set>
                                    <p:animEffect transition="in" filter="wipe(left)">
                                      <p:cBhvr>
                                        <p:cTn id="36" dur="500"/>
                                        <p:tgtEl>
                                          <p:spTgt spid="28">
                                            <p:txEl>
                                              <p:pRg st="0" end="0"/>
                                            </p:txEl>
                                          </p:spTgt>
                                        </p:tgtEl>
                                      </p:cBhvr>
                                    </p:animEffect>
                                  </p:childTnLst>
                                </p:cTn>
                              </p:par>
                            </p:childTnLst>
                          </p:cTn>
                        </p:par>
                        <p:par>
                          <p:cTn id="37" fill="hold">
                            <p:stCondLst>
                              <p:cond delay="5000"/>
                            </p:stCondLst>
                            <p:childTnLst>
                              <p:par>
                                <p:cTn id="38" presetID="22" presetClass="entr" presetSubtype="8" fill="hold" grpId="0" nodeType="afterEffect">
                                  <p:stCondLst>
                                    <p:cond delay="0"/>
                                  </p:stCondLst>
                                  <p:childTnLst>
                                    <p:set>
                                      <p:cBhvr>
                                        <p:cTn id="39" dur="1" fill="hold">
                                          <p:stCondLst>
                                            <p:cond delay="0"/>
                                          </p:stCondLst>
                                        </p:cTn>
                                        <p:tgtEl>
                                          <p:spTgt spid="28">
                                            <p:txEl>
                                              <p:pRg st="1" end="1"/>
                                            </p:txEl>
                                          </p:spTgt>
                                        </p:tgtEl>
                                        <p:attrNameLst>
                                          <p:attrName>style.visibility</p:attrName>
                                        </p:attrNameLst>
                                      </p:cBhvr>
                                      <p:to>
                                        <p:strVal val="visible"/>
                                      </p:to>
                                    </p:set>
                                    <p:animEffect transition="in" filter="wipe(left)">
                                      <p:cBhvr>
                                        <p:cTn id="40" dur="500"/>
                                        <p:tgtEl>
                                          <p:spTgt spid="28">
                                            <p:txEl>
                                              <p:pRg st="1" end="1"/>
                                            </p:txEl>
                                          </p:spTgt>
                                        </p:tgtEl>
                                      </p:cBhvr>
                                    </p:animEffect>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28">
                                            <p:txEl>
                                              <p:pRg st="2" end="2"/>
                                            </p:txEl>
                                          </p:spTgt>
                                        </p:tgtEl>
                                        <p:attrNameLst>
                                          <p:attrName>style.visibility</p:attrName>
                                        </p:attrNameLst>
                                      </p:cBhvr>
                                      <p:to>
                                        <p:strVal val="visible"/>
                                      </p:to>
                                    </p:set>
                                    <p:animEffect transition="in" filter="wipe(left)">
                                      <p:cBhvr>
                                        <p:cTn id="44" dur="500"/>
                                        <p:tgtEl>
                                          <p:spTgt spid="28">
                                            <p:txEl>
                                              <p:pRg st="2" end="2"/>
                                            </p:txEl>
                                          </p:spTgt>
                                        </p:tgtEl>
                                      </p:cBhvr>
                                    </p:animEffect>
                                  </p:childTnLst>
                                </p:cTn>
                              </p:par>
                            </p:childTnLst>
                          </p:cTn>
                        </p:par>
                        <p:par>
                          <p:cTn id="45" fill="hold">
                            <p:stCondLst>
                              <p:cond delay="6000"/>
                            </p:stCondLst>
                            <p:childTnLst>
                              <p:par>
                                <p:cTn id="46" presetID="22" presetClass="entr" presetSubtype="8" fill="hold" grpId="0" nodeType="afterEffect">
                                  <p:stCondLst>
                                    <p:cond delay="0"/>
                                  </p:stCondLst>
                                  <p:childTnLst>
                                    <p:set>
                                      <p:cBhvr>
                                        <p:cTn id="47" dur="1" fill="hold">
                                          <p:stCondLst>
                                            <p:cond delay="0"/>
                                          </p:stCondLst>
                                        </p:cTn>
                                        <p:tgtEl>
                                          <p:spTgt spid="28">
                                            <p:txEl>
                                              <p:pRg st="3" end="3"/>
                                            </p:txEl>
                                          </p:spTgt>
                                        </p:tgtEl>
                                        <p:attrNameLst>
                                          <p:attrName>style.visibility</p:attrName>
                                        </p:attrNameLst>
                                      </p:cBhvr>
                                      <p:to>
                                        <p:strVal val="visible"/>
                                      </p:to>
                                    </p:set>
                                    <p:animEffect transition="in" filter="wipe(left)">
                                      <p:cBhvr>
                                        <p:cTn id="48" dur="500"/>
                                        <p:tgtEl>
                                          <p:spTgt spid="28">
                                            <p:txEl>
                                              <p:pRg st="3" end="3"/>
                                            </p:txEl>
                                          </p:spTgt>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28">
                                            <p:txEl>
                                              <p:pRg st="4" end="4"/>
                                            </p:txEl>
                                          </p:spTgt>
                                        </p:tgtEl>
                                        <p:attrNameLst>
                                          <p:attrName>style.visibility</p:attrName>
                                        </p:attrNameLst>
                                      </p:cBhvr>
                                      <p:to>
                                        <p:strVal val="visible"/>
                                      </p:to>
                                    </p:set>
                                    <p:animEffect transition="in" filter="wipe(left)">
                                      <p:cBhvr>
                                        <p:cTn id="52" dur="500"/>
                                        <p:tgtEl>
                                          <p:spTgt spid="28">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1000"/>
                                        <p:tgtEl>
                                          <p:spTgt spid="13"/>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28">
                                            <p:txEl>
                                              <p:pRg st="5" end="5"/>
                                            </p:txEl>
                                          </p:spTgt>
                                        </p:tgtEl>
                                        <p:attrNameLst>
                                          <p:attrName>style.visibility</p:attrName>
                                        </p:attrNameLst>
                                      </p:cBhvr>
                                      <p:to>
                                        <p:strVal val="visible"/>
                                      </p:to>
                                    </p:set>
                                    <p:animEffect transition="in" filter="wipe(left)">
                                      <p:cBhvr>
                                        <p:cTn id="61" dur="500"/>
                                        <p:tgtEl>
                                          <p:spTgt spid="28">
                                            <p:txEl>
                                              <p:pRg st="5" end="5"/>
                                            </p:txEl>
                                          </p:spTgt>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8">
                                            <p:txEl>
                                              <p:pRg st="6" end="6"/>
                                            </p:txEl>
                                          </p:spTgt>
                                        </p:tgtEl>
                                        <p:attrNameLst>
                                          <p:attrName>style.visibility</p:attrName>
                                        </p:attrNameLst>
                                      </p:cBhvr>
                                      <p:to>
                                        <p:strVal val="visible"/>
                                      </p:to>
                                    </p:set>
                                    <p:animEffect transition="in" filter="wipe(left)">
                                      <p:cBhvr>
                                        <p:cTn id="65" dur="500"/>
                                        <p:tgtEl>
                                          <p:spTgt spid="28">
                                            <p:txEl>
                                              <p:pRg st="6" end="6"/>
                                            </p:txEl>
                                          </p:spTgt>
                                        </p:tgtEl>
                                      </p:cBhvr>
                                    </p:animEffect>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28">
                                            <p:txEl>
                                              <p:pRg st="7" end="7"/>
                                            </p:txEl>
                                          </p:spTgt>
                                        </p:tgtEl>
                                        <p:attrNameLst>
                                          <p:attrName>style.visibility</p:attrName>
                                        </p:attrNameLst>
                                      </p:cBhvr>
                                      <p:to>
                                        <p:strVal val="visible"/>
                                      </p:to>
                                    </p:set>
                                    <p:animEffect transition="in" filter="wipe(left)">
                                      <p:cBhvr>
                                        <p:cTn id="69" dur="500"/>
                                        <p:tgtEl>
                                          <p:spTgt spid="28">
                                            <p:txEl>
                                              <p:pRg st="7" end="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8">
                                            <p:txEl>
                                              <p:pRg st="8" end="8"/>
                                            </p:txEl>
                                          </p:spTgt>
                                        </p:tgtEl>
                                        <p:attrNameLst>
                                          <p:attrName>style.visibility</p:attrName>
                                        </p:attrNameLst>
                                      </p:cBhvr>
                                      <p:to>
                                        <p:strVal val="visible"/>
                                      </p:to>
                                    </p:set>
                                    <p:animEffect transition="in" filter="wipe(left)">
                                      <p:cBhvr>
                                        <p:cTn id="74" dur="500"/>
                                        <p:tgtEl>
                                          <p:spTgt spid="28">
                                            <p:txEl>
                                              <p:pRg st="8" end="8"/>
                                            </p:txEl>
                                          </p:spTgt>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8">
                                            <p:txEl>
                                              <p:pRg st="9" end="9"/>
                                            </p:txEl>
                                          </p:spTgt>
                                        </p:tgtEl>
                                        <p:attrNameLst>
                                          <p:attrName>style.visibility</p:attrName>
                                        </p:attrNameLst>
                                      </p:cBhvr>
                                      <p:to>
                                        <p:strVal val="visible"/>
                                      </p:to>
                                    </p:set>
                                    <p:animEffect transition="in" filter="wipe(left)">
                                      <p:cBhvr>
                                        <p:cTn id="78" dur="500"/>
                                        <p:tgtEl>
                                          <p:spTgt spid="28">
                                            <p:txEl>
                                              <p:pRg st="9" end="9"/>
                                            </p:txEl>
                                          </p:spTgt>
                                        </p:tgtEl>
                                      </p:cBhvr>
                                    </p:animEffect>
                                  </p:childTnLst>
                                </p:cTn>
                              </p:par>
                            </p:childTnLst>
                          </p:cTn>
                        </p:par>
                        <p:par>
                          <p:cTn id="79" fill="hold">
                            <p:stCondLst>
                              <p:cond delay="1000"/>
                            </p:stCondLst>
                            <p:childTnLst>
                              <p:par>
                                <p:cTn id="80" presetID="22" presetClass="entr" presetSubtype="8" fill="hold" nodeType="after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left)">
                                      <p:cBhvr>
                                        <p:cTn id="8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uiExpand="1" build="p"/>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52425" y="2743200"/>
            <a:ext cx="8105775" cy="443198"/>
          </a:xfrm>
          <a:prstGeom prst="rect">
            <a:avLst/>
          </a:prstGeom>
          <a:noFill/>
          <a:ln w="9525">
            <a:noFill/>
            <a:miter lim="800000"/>
            <a:headEnd/>
            <a:tailEnd/>
          </a:ln>
        </p:spPr>
        <p:txBody>
          <a:bodyPr>
            <a:spAutoFit/>
          </a:bodyPr>
          <a:lstStyle/>
          <a:p>
            <a:pPr>
              <a:lnSpc>
                <a:spcPct val="95000"/>
              </a:lnSpc>
            </a:pPr>
            <a:r>
              <a:rPr lang="en-US" sz="2400">
                <a:solidFill>
                  <a:srgbClr val="0066B3"/>
                </a:solidFill>
              </a:rPr>
              <a:t>Explain how a monopoly chooses price and output.</a:t>
            </a:r>
          </a:p>
        </p:txBody>
      </p:sp>
      <p:sp>
        <p:nvSpPr>
          <p:cNvPr id="7" name="Text Box 9"/>
          <p:cNvSpPr txBox="1">
            <a:spLocks noChangeArrowheads="1"/>
          </p:cNvSpPr>
          <p:nvPr/>
        </p:nvSpPr>
        <p:spPr bwMode="auto">
          <a:xfrm>
            <a:off x="452438" y="2404547"/>
            <a:ext cx="4348162" cy="369332"/>
          </a:xfrm>
          <a:prstGeom prst="rect">
            <a:avLst/>
          </a:prstGeom>
          <a:solidFill>
            <a:srgbClr val="0066B3"/>
          </a:solidFill>
          <a:ln w="9525">
            <a:noFill/>
            <a:miter lim="800000"/>
            <a:headEnd/>
            <a:tailEnd/>
          </a:ln>
        </p:spPr>
        <p:txBody>
          <a:bodyPr wrap="square" lIns="45720" rIns="45720" anchor="ctr">
            <a:spAutoFit/>
          </a:bodyPr>
          <a:lstStyle/>
          <a:p>
            <a:r>
              <a:rPr lang="en-US" b="1">
                <a:solidFill>
                  <a:schemeClr val="bg1"/>
                </a:solidFill>
              </a:rPr>
              <a:t>15.3 LEARNING</a:t>
            </a:r>
            <a:r>
              <a:rPr lang="en-US">
                <a:solidFill>
                  <a:schemeClr val="bg1"/>
                </a:solidFill>
              </a:rPr>
              <a:t> OBJECTIVE</a:t>
            </a:r>
            <a:endParaRPr lang="en-US" b="1">
              <a:solidFill>
                <a:schemeClr val="bg1"/>
              </a:solidFill>
            </a:endParaRPr>
          </a:p>
        </p:txBody>
      </p:sp>
      <p:sp>
        <p:nvSpPr>
          <p:cNvPr id="4" name="TextBox 3"/>
          <p:cNvSpPr txBox="1">
            <a:spLocks noChangeArrowheads="1"/>
          </p:cNvSpPr>
          <p:nvPr/>
        </p:nvSpPr>
        <p:spPr bwMode="auto">
          <a:xfrm>
            <a:off x="447675" y="236538"/>
            <a:ext cx="8239125" cy="954107"/>
          </a:xfrm>
          <a:prstGeom prst="rect">
            <a:avLst/>
          </a:prstGeom>
          <a:noFill/>
          <a:ln w="9525">
            <a:noFill/>
            <a:miter lim="800000"/>
            <a:headEnd/>
            <a:tailEnd/>
          </a:ln>
        </p:spPr>
        <p:txBody>
          <a:bodyPr>
            <a:spAutoFit/>
          </a:bodyPr>
          <a:lstStyle/>
          <a:p>
            <a:r>
              <a:rPr lang="en-US" sz="2800" b="1" dirty="0">
                <a:solidFill>
                  <a:srgbClr val="0066B3"/>
                </a:solidFill>
              </a:rPr>
              <a:t>How Does a Monopoly Choose Price and Output?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500"/>
                                        <p:tgtEl>
                                          <p:spTgt spid="7"/>
                                        </p:tgtEl>
                                      </p:cBhvr>
                                    </p:animEffect>
                                  </p:childTnLst>
                                </p:cTn>
                              </p:par>
                            </p:childTnLst>
                          </p:cTn>
                        </p:par>
                        <p:par>
                          <p:cTn id="14" fill="hold">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457200" y="1322388"/>
            <a:ext cx="8239125" cy="457200"/>
          </a:xfrm>
          <a:prstGeom prst="rect">
            <a:avLst/>
          </a:prstGeom>
          <a:noFill/>
          <a:ln w="9525">
            <a:noFill/>
            <a:miter lim="800000"/>
            <a:headEnd/>
            <a:tailEnd/>
          </a:ln>
        </p:spPr>
        <p:txBody>
          <a:bodyPr anchor="ctr"/>
          <a:lstStyle/>
          <a:p>
            <a:pPr marL="342900" indent="-342900">
              <a:spcBef>
                <a:spcPct val="20000"/>
              </a:spcBef>
            </a:pPr>
            <a:r>
              <a:rPr lang="en-US" sz="2400" b="1" dirty="0"/>
              <a:t>Marginal Revenue Once Again</a:t>
            </a:r>
          </a:p>
        </p:txBody>
      </p:sp>
      <p:sp>
        <p:nvSpPr>
          <p:cNvPr id="11" name="Rectangle 5"/>
          <p:cNvSpPr>
            <a:spLocks noChangeArrowheads="1"/>
          </p:cNvSpPr>
          <p:nvPr/>
        </p:nvSpPr>
        <p:spPr bwMode="auto">
          <a:xfrm>
            <a:off x="447675" y="276474"/>
            <a:ext cx="8467725" cy="769441"/>
          </a:xfrm>
          <a:prstGeom prst="rect">
            <a:avLst/>
          </a:prstGeom>
          <a:noFill/>
          <a:ln w="9525">
            <a:noFill/>
            <a:miter lim="800000"/>
            <a:headEnd/>
            <a:tailEnd/>
          </a:ln>
        </p:spPr>
        <p:txBody>
          <a:bodyPr anchor="ctr">
            <a:spAutoFit/>
          </a:bodyPr>
          <a:lstStyle/>
          <a:p>
            <a:r>
              <a:rPr lang="en-US" sz="2200" dirty="0"/>
              <a:t>A monopoly differs from other firms in that </a:t>
            </a:r>
            <a:r>
              <a:rPr lang="en-US" sz="2200" i="1" dirty="0"/>
              <a:t>a monopoly’s demand curve is the same as the demand curve for the product</a:t>
            </a:r>
            <a:r>
              <a:rPr lang="en-US" sz="2200" dirty="0"/>
              <a:t>.</a:t>
            </a:r>
          </a:p>
        </p:txBody>
      </p:sp>
      <p:sp>
        <p:nvSpPr>
          <p:cNvPr id="12" name="Rectangle 5"/>
          <p:cNvSpPr>
            <a:spLocks noChangeArrowheads="1"/>
          </p:cNvSpPr>
          <p:nvPr/>
        </p:nvSpPr>
        <p:spPr bwMode="auto">
          <a:xfrm>
            <a:off x="457200" y="1690025"/>
            <a:ext cx="8467725" cy="4832092"/>
          </a:xfrm>
          <a:prstGeom prst="rect">
            <a:avLst/>
          </a:prstGeom>
          <a:noFill/>
          <a:ln w="9525">
            <a:noFill/>
            <a:miter lim="800000"/>
            <a:headEnd/>
            <a:tailEnd/>
          </a:ln>
        </p:spPr>
        <p:txBody>
          <a:bodyPr anchor="ctr">
            <a:spAutoFit/>
          </a:bodyPr>
          <a:lstStyle/>
          <a:p>
            <a:pPr>
              <a:spcBef>
                <a:spcPts val="0"/>
              </a:spcBef>
              <a:defRPr/>
            </a:pPr>
            <a:r>
              <a:rPr lang="en-US" sz="2000" dirty="0"/>
              <a:t>Recall that firms in perfectly competitive markets are </a:t>
            </a:r>
            <a:r>
              <a:rPr lang="en-US" sz="2000" i="1" dirty="0"/>
              <a:t>price takers</a:t>
            </a:r>
            <a:r>
              <a:rPr lang="en-US" sz="2000" dirty="0"/>
              <a:t> because they face horizontal demand curves. </a:t>
            </a:r>
          </a:p>
          <a:p>
            <a:pPr>
              <a:spcBef>
                <a:spcPts val="0"/>
              </a:spcBef>
              <a:defRPr/>
            </a:pPr>
            <a:endParaRPr lang="en-US" dirty="0"/>
          </a:p>
          <a:p>
            <a:pPr>
              <a:spcBef>
                <a:spcPts val="0"/>
              </a:spcBef>
              <a:defRPr/>
            </a:pPr>
            <a:r>
              <a:rPr lang="en-US" sz="2000" dirty="0"/>
              <a:t>All other firms, including monopolies, are </a:t>
            </a:r>
            <a:r>
              <a:rPr lang="en-US" sz="2000" i="1" dirty="0"/>
              <a:t>price makers</a:t>
            </a:r>
            <a:r>
              <a:rPr lang="en-US" sz="2000" dirty="0"/>
              <a:t> because they face a downward-sloping demand curve as well as a downward-sloping marginal revenue curve.</a:t>
            </a:r>
          </a:p>
          <a:p>
            <a:pPr>
              <a:spcBef>
                <a:spcPts val="0"/>
              </a:spcBef>
              <a:defRPr/>
            </a:pPr>
            <a:endParaRPr lang="en-US" dirty="0"/>
          </a:p>
          <a:p>
            <a:pPr>
              <a:spcBef>
                <a:spcPts val="0"/>
              </a:spcBef>
              <a:defRPr/>
            </a:pPr>
            <a:r>
              <a:rPr lang="en-US" sz="2000" dirty="0"/>
              <a:t>Remember that when a firm cuts the price of a product, one good thing happens,</a:t>
            </a:r>
          </a:p>
          <a:p>
            <a:pPr>
              <a:spcBef>
                <a:spcPts val="0"/>
              </a:spcBef>
              <a:defRPr/>
            </a:pPr>
            <a:r>
              <a:rPr lang="en-US" sz="2000" dirty="0"/>
              <a:t>and one bad thing happens:</a:t>
            </a:r>
          </a:p>
          <a:p>
            <a:pPr>
              <a:spcBef>
                <a:spcPts val="0"/>
              </a:spcBef>
              <a:defRPr/>
            </a:pPr>
            <a:endParaRPr lang="en-US" dirty="0"/>
          </a:p>
          <a:p>
            <a:pPr marL="342900" indent="-342900">
              <a:spcBef>
                <a:spcPts val="0"/>
              </a:spcBef>
              <a:buFont typeface="Arial" pitchFamily="34" charset="0"/>
              <a:buChar char="•"/>
              <a:defRPr/>
            </a:pPr>
            <a:r>
              <a:rPr lang="en-US" sz="2000" b="1" i="1" dirty="0"/>
              <a:t>The good thing.</a:t>
            </a:r>
            <a:r>
              <a:rPr lang="en-US" sz="2000" dirty="0"/>
              <a:t> It sells more units of the product.</a:t>
            </a:r>
          </a:p>
          <a:p>
            <a:pPr marL="342900" indent="-342900">
              <a:spcBef>
                <a:spcPts val="0"/>
              </a:spcBef>
              <a:buFont typeface="Arial" pitchFamily="34" charset="0"/>
              <a:buChar char="•"/>
              <a:defRPr/>
            </a:pPr>
            <a:endParaRPr lang="en-US" sz="2400" dirty="0"/>
          </a:p>
          <a:p>
            <a:pPr marL="342900" indent="-342900">
              <a:spcBef>
                <a:spcPts val="0"/>
              </a:spcBef>
              <a:buFont typeface="Arial" pitchFamily="34" charset="0"/>
              <a:buChar char="•"/>
              <a:defRPr/>
            </a:pPr>
            <a:r>
              <a:rPr lang="en-US" sz="2000" b="1" i="1" dirty="0"/>
              <a:t>The bad thing.</a:t>
            </a:r>
            <a:r>
              <a:rPr lang="en-US" sz="2000" dirty="0"/>
              <a:t> It receives less revenue from each unit than it would have received at the higher price.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wipe(left)">
                                      <p:cBhvr>
                                        <p:cTn id="21" dur="500"/>
                                        <p:tgtEl>
                                          <p:spTgt spid="1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animEffect transition="in" filter="wipe(left)">
                                      <p:cBhvr>
                                        <p:cTn id="26" dur="500"/>
                                        <p:tgtEl>
                                          <p:spTgt spid="12">
                                            <p:txEl>
                                              <p:pRg st="4" end="4"/>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2">
                                            <p:txEl>
                                              <p:pRg st="5" end="5"/>
                                            </p:txEl>
                                          </p:spTgt>
                                        </p:tgtEl>
                                        <p:attrNameLst>
                                          <p:attrName>style.visibility</p:attrName>
                                        </p:attrNameLst>
                                      </p:cBhvr>
                                      <p:to>
                                        <p:strVal val="visible"/>
                                      </p:to>
                                    </p:set>
                                    <p:animEffect transition="in" filter="wipe(left)">
                                      <p:cBhvr>
                                        <p:cTn id="30" dur="500"/>
                                        <p:tgtEl>
                                          <p:spTgt spid="1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wipe(left)">
                                      <p:cBhvr>
                                        <p:cTn id="35" dur="500"/>
                                        <p:tgtEl>
                                          <p:spTgt spid="12">
                                            <p:txEl>
                                              <p:pRg st="7" end="7"/>
                                            </p:tx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2">
                                            <p:txEl>
                                              <p:pRg st="9" end="9"/>
                                            </p:txEl>
                                          </p:spTgt>
                                        </p:tgtEl>
                                        <p:attrNameLst>
                                          <p:attrName>style.visibility</p:attrName>
                                        </p:attrNameLst>
                                      </p:cBhvr>
                                      <p:to>
                                        <p:strVal val="visible"/>
                                      </p:to>
                                    </p:set>
                                    <p:animEffect transition="in" filter="wipe(left)">
                                      <p:cBhvr>
                                        <p:cTn id="39"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uild="p"/>
      <p:bldP spid="1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628775" y="255558"/>
            <a:ext cx="6477000" cy="400110"/>
          </a:xfrm>
          <a:prstGeom prst="rect">
            <a:avLst/>
          </a:prstGeom>
          <a:noFill/>
          <a:ln w="9525" algn="ctr">
            <a:noFill/>
            <a:miter lim="800000"/>
            <a:headEnd/>
            <a:tailEnd/>
          </a:ln>
        </p:spPr>
        <p:txBody>
          <a:bodyPr anchor="ctr">
            <a:spAutoFit/>
          </a:bodyPr>
          <a:lstStyle/>
          <a:p>
            <a:pPr>
              <a:spcBef>
                <a:spcPct val="10000"/>
              </a:spcBef>
              <a:spcAft>
                <a:spcPct val="10000"/>
              </a:spcAft>
            </a:pPr>
            <a:r>
              <a:rPr lang="en-US" sz="2000" b="1" dirty="0"/>
              <a:t>Calculating a Monopoly’s Revenue</a:t>
            </a:r>
          </a:p>
        </p:txBody>
      </p:sp>
      <p:sp>
        <p:nvSpPr>
          <p:cNvPr id="8" name="Text Box 3"/>
          <p:cNvSpPr txBox="1">
            <a:spLocks noChangeArrowheads="1"/>
          </p:cNvSpPr>
          <p:nvPr/>
        </p:nvSpPr>
        <p:spPr bwMode="auto">
          <a:xfrm>
            <a:off x="447675" y="301625"/>
            <a:ext cx="1176338" cy="301625"/>
          </a:xfrm>
          <a:prstGeom prst="rect">
            <a:avLst/>
          </a:prstGeom>
          <a:solidFill>
            <a:srgbClr val="B9D2C1"/>
          </a:solidFill>
          <a:ln w="9525" algn="ctr">
            <a:noFill/>
            <a:miter lim="800000"/>
            <a:headEnd/>
            <a:tailEnd/>
          </a:ln>
        </p:spPr>
        <p:txBody>
          <a:bodyPr wrap="none" lIns="45720" tIns="18288" rIns="45720" bIns="27432">
            <a:spAutoFit/>
          </a:bodyPr>
          <a:lstStyle/>
          <a:p>
            <a:pPr>
              <a:spcBef>
                <a:spcPct val="10000"/>
              </a:spcBef>
              <a:spcAft>
                <a:spcPct val="10000"/>
              </a:spcAft>
            </a:pPr>
            <a:r>
              <a:rPr lang="en-US" sz="1600" b="1"/>
              <a:t>Figure 15.2</a:t>
            </a:r>
          </a:p>
        </p:txBody>
      </p:sp>
      <p:sp>
        <p:nvSpPr>
          <p:cNvPr id="9" name="Text Box 10"/>
          <p:cNvSpPr txBox="1">
            <a:spLocks noChangeArrowheads="1"/>
          </p:cNvSpPr>
          <p:nvPr/>
        </p:nvSpPr>
        <p:spPr bwMode="auto">
          <a:xfrm>
            <a:off x="361950" y="601165"/>
            <a:ext cx="3524250" cy="5847755"/>
          </a:xfrm>
          <a:prstGeom prst="rect">
            <a:avLst/>
          </a:prstGeom>
          <a:noFill/>
          <a:ln w="9525" algn="ctr">
            <a:noFill/>
            <a:miter lim="800000"/>
            <a:headEnd/>
            <a:tailEnd/>
          </a:ln>
        </p:spPr>
        <p:txBody>
          <a:bodyPr anchor="ctr">
            <a:spAutoFit/>
          </a:bodyPr>
          <a:lstStyle/>
          <a:p>
            <a:r>
              <a:rPr lang="en-US" sz="1600" dirty="0"/>
              <a:t>Time Warner Cable faces a downward-sloping demand curve for subscriptions to basic cable. </a:t>
            </a:r>
          </a:p>
          <a:p>
            <a:r>
              <a:rPr lang="en-US" sz="1600" dirty="0"/>
              <a:t>To sell more subscriptions, it must cut the price. </a:t>
            </a:r>
          </a:p>
          <a:p>
            <a:r>
              <a:rPr lang="en-US" sz="1600" dirty="0"/>
              <a:t>When this happens, it gains revenue from selling more subscriptions but loses revenue from selling them at a lower price than it could have. </a:t>
            </a:r>
          </a:p>
          <a:p>
            <a:r>
              <a:rPr lang="en-US" sz="1600" dirty="0"/>
              <a:t>The firm’s marginal revenue is the change in revenue from selling another subscription.</a:t>
            </a:r>
          </a:p>
          <a:p>
            <a:r>
              <a:rPr lang="en-US" sz="1600" dirty="0"/>
              <a:t>We can calculate marginal revenue by subtracting the revenue lost as a result of a price cut from the revenue gained. </a:t>
            </a:r>
          </a:p>
          <a:p>
            <a:r>
              <a:rPr lang="en-US" sz="1600" dirty="0"/>
              <a:t>The table shows that Time Warner’s marginal revenue is less than the price for every subscription sold after the first subscription. </a:t>
            </a:r>
          </a:p>
          <a:p>
            <a:r>
              <a:rPr lang="en-US" sz="1600" dirty="0"/>
              <a:t>Therefore, Time Warner’s marginal revenue curve will be below its demand curve.</a:t>
            </a:r>
          </a:p>
        </p:txBody>
      </p:sp>
      <p:cxnSp>
        <p:nvCxnSpPr>
          <p:cNvPr id="16" name="Straight Connector 15"/>
          <p:cNvCxnSpPr>
            <a:cxnSpLocks noChangeShapeType="1"/>
          </p:cNvCxnSpPr>
          <p:nvPr/>
        </p:nvCxnSpPr>
        <p:spPr bwMode="auto">
          <a:xfrm>
            <a:off x="428625" y="6477000"/>
            <a:ext cx="3381375" cy="0"/>
          </a:xfrm>
          <a:prstGeom prst="line">
            <a:avLst/>
          </a:prstGeom>
          <a:noFill/>
          <a:ln w="50800" algn="ctr">
            <a:solidFill>
              <a:srgbClr val="B9D3C2"/>
            </a:solidFill>
            <a:round/>
            <a:headEnd/>
            <a:tailEnd/>
          </a:ln>
        </p:spPr>
      </p:cxnSp>
      <p:pic>
        <p:nvPicPr>
          <p:cNvPr id="13" name="Picture 12" descr="Fig14-2_graph_1.gif"/>
          <p:cNvPicPr>
            <a:picLocks noChangeAspect="1"/>
          </p:cNvPicPr>
          <p:nvPr/>
        </p:nvPicPr>
        <p:blipFill>
          <a:blip r:embed="rId3" cstate="print"/>
          <a:srcRect/>
          <a:stretch>
            <a:fillRect/>
          </a:stretch>
        </p:blipFill>
        <p:spPr bwMode="auto">
          <a:xfrm>
            <a:off x="3810000" y="3009900"/>
            <a:ext cx="5114925" cy="3600450"/>
          </a:xfrm>
          <a:prstGeom prst="rect">
            <a:avLst/>
          </a:prstGeom>
          <a:noFill/>
          <a:ln w="9525">
            <a:noFill/>
            <a:miter lim="800000"/>
            <a:headEnd/>
            <a:tailEnd/>
          </a:ln>
        </p:spPr>
      </p:pic>
      <p:pic>
        <p:nvPicPr>
          <p:cNvPr id="15" name="Picture 14" descr="Fig14-2_graph_2.gif"/>
          <p:cNvPicPr>
            <a:picLocks noChangeAspect="1"/>
          </p:cNvPicPr>
          <p:nvPr/>
        </p:nvPicPr>
        <p:blipFill>
          <a:blip r:embed="rId4" cstate="print"/>
          <a:srcRect/>
          <a:stretch>
            <a:fillRect/>
          </a:stretch>
        </p:blipFill>
        <p:spPr bwMode="auto">
          <a:xfrm>
            <a:off x="3810000" y="3009900"/>
            <a:ext cx="5114925" cy="3600450"/>
          </a:xfrm>
          <a:prstGeom prst="rect">
            <a:avLst/>
          </a:prstGeom>
          <a:noFill/>
          <a:ln w="9525">
            <a:noFill/>
            <a:miter lim="800000"/>
            <a:headEnd/>
            <a:tailEnd/>
          </a:ln>
        </p:spPr>
      </p:pic>
      <p:pic>
        <p:nvPicPr>
          <p:cNvPr id="18" name="Picture 17" descr="Fig14-2_graph_4.gif"/>
          <p:cNvPicPr>
            <a:picLocks noChangeAspect="1"/>
          </p:cNvPicPr>
          <p:nvPr/>
        </p:nvPicPr>
        <p:blipFill>
          <a:blip r:embed="rId5" cstate="print"/>
          <a:srcRect/>
          <a:stretch>
            <a:fillRect/>
          </a:stretch>
        </p:blipFill>
        <p:spPr bwMode="auto">
          <a:xfrm>
            <a:off x="3810000" y="3009900"/>
            <a:ext cx="5114925" cy="3600450"/>
          </a:xfrm>
          <a:prstGeom prst="rect">
            <a:avLst/>
          </a:prstGeom>
          <a:noFill/>
          <a:ln w="9525">
            <a:noFill/>
            <a:miter lim="800000"/>
            <a:headEnd/>
            <a:tailEnd/>
          </a:ln>
        </p:spPr>
      </p:pic>
      <p:pic>
        <p:nvPicPr>
          <p:cNvPr id="19" name="Picture 18" descr="Fig14-2_graph_5.gif"/>
          <p:cNvPicPr>
            <a:picLocks noChangeAspect="1"/>
          </p:cNvPicPr>
          <p:nvPr/>
        </p:nvPicPr>
        <p:blipFill>
          <a:blip r:embed="rId6" cstate="print"/>
          <a:srcRect/>
          <a:stretch>
            <a:fillRect/>
          </a:stretch>
        </p:blipFill>
        <p:spPr bwMode="auto">
          <a:xfrm>
            <a:off x="3810000" y="3009900"/>
            <a:ext cx="5114925" cy="3600450"/>
          </a:xfrm>
          <a:prstGeom prst="rect">
            <a:avLst/>
          </a:prstGeom>
          <a:noFill/>
          <a:ln w="9525">
            <a:noFill/>
            <a:miter lim="800000"/>
            <a:headEnd/>
            <a:tailEnd/>
          </a:ln>
        </p:spPr>
      </p:pic>
      <p:pic>
        <p:nvPicPr>
          <p:cNvPr id="29" name="Picture 28" descr="Fig15-2_table_PPT.gif"/>
          <p:cNvPicPr>
            <a:picLocks noChangeAspect="1"/>
          </p:cNvPicPr>
          <p:nvPr/>
        </p:nvPicPr>
        <p:blipFill>
          <a:blip r:embed="rId7" cstate="print"/>
          <a:srcRect/>
          <a:stretch>
            <a:fillRect/>
          </a:stretch>
        </p:blipFill>
        <p:spPr bwMode="auto">
          <a:xfrm>
            <a:off x="4191000" y="533400"/>
            <a:ext cx="4800600" cy="2514600"/>
          </a:xfrm>
          <a:prstGeom prst="rect">
            <a:avLst/>
          </a:prstGeom>
          <a:noFill/>
          <a:ln w="9525">
            <a:noFill/>
            <a:miter lim="800000"/>
            <a:headEnd/>
            <a:tailEnd/>
          </a:ln>
        </p:spPr>
      </p:pic>
      <p:pic>
        <p:nvPicPr>
          <p:cNvPr id="30" name="Picture 29" descr="Fig15-2_graph_PPT3.gif"/>
          <p:cNvPicPr>
            <a:picLocks noChangeAspect="1"/>
          </p:cNvPicPr>
          <p:nvPr/>
        </p:nvPicPr>
        <p:blipFill>
          <a:blip r:embed="rId8" cstate="print"/>
          <a:srcRect/>
          <a:stretch>
            <a:fillRect/>
          </a:stretch>
        </p:blipFill>
        <p:spPr bwMode="auto">
          <a:xfrm>
            <a:off x="3810000" y="3009900"/>
            <a:ext cx="5114925" cy="3600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par>
                                <p:cTn id="19" presetID="22" presetClass="entr" presetSubtype="8"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1000"/>
                                        <p:tgtEl>
                                          <p:spTgt spid="30"/>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left)">
                                      <p:cBhvr>
                                        <p:cTn id="29" dur="500"/>
                                        <p:tgtEl>
                                          <p:spTgt spid="9">
                                            <p:txEl>
                                              <p:pRg st="0" end="0"/>
                                            </p:txEl>
                                          </p:spTgt>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wipe(left)">
                                      <p:cBhvr>
                                        <p:cTn id="33" dur="500"/>
                                        <p:tgtEl>
                                          <p:spTgt spid="9">
                                            <p:txEl>
                                              <p:pRg st="1" end="1"/>
                                            </p:txEl>
                                          </p:spTgt>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wipe(left)">
                                      <p:cBhvr>
                                        <p:cTn id="37" dur="500"/>
                                        <p:tgtEl>
                                          <p:spTgt spid="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wipe(left)">
                                      <p:cBhvr>
                                        <p:cTn id="42" dur="500"/>
                                        <p:tgtEl>
                                          <p:spTgt spid="9">
                                            <p:txEl>
                                              <p:pRg st="3" end="3"/>
                                            </p:tx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9">
                                            <p:txEl>
                                              <p:pRg st="4" end="4"/>
                                            </p:txEl>
                                          </p:spTgt>
                                        </p:tgtEl>
                                        <p:attrNameLst>
                                          <p:attrName>style.visibility</p:attrName>
                                        </p:attrNameLst>
                                      </p:cBhvr>
                                      <p:to>
                                        <p:strVal val="visible"/>
                                      </p:to>
                                    </p:set>
                                    <p:animEffect transition="in" filter="wipe(left)">
                                      <p:cBhvr>
                                        <p:cTn id="46" dur="500"/>
                                        <p:tgtEl>
                                          <p:spTgt spid="9">
                                            <p:txEl>
                                              <p:pRg st="4" end="4"/>
                                            </p:txEl>
                                          </p:spTgt>
                                        </p:tgtEl>
                                      </p:cBhvr>
                                    </p:animEffect>
                                  </p:childTnLst>
                                </p:cTn>
                              </p:par>
                            </p:childTnLst>
                          </p:cTn>
                        </p:par>
                        <p:par>
                          <p:cTn id="47" fill="hold">
                            <p:stCondLst>
                              <p:cond delay="1000"/>
                            </p:stCondLst>
                            <p:childTnLst>
                              <p:par>
                                <p:cTn id="48" presetID="22" presetClass="entr" presetSubtype="1"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up)">
                                      <p:cBhvr>
                                        <p:cTn id="50" dur="1000"/>
                                        <p:tgtEl>
                                          <p:spTgt spid="29"/>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9">
                                            <p:txEl>
                                              <p:pRg st="5" end="5"/>
                                            </p:txEl>
                                          </p:spTgt>
                                        </p:tgtEl>
                                        <p:attrNameLst>
                                          <p:attrName>style.visibility</p:attrName>
                                        </p:attrNameLst>
                                      </p:cBhvr>
                                      <p:to>
                                        <p:strVal val="visible"/>
                                      </p:to>
                                    </p:set>
                                    <p:animEffect transition="in" filter="wipe(left)">
                                      <p:cBhvr>
                                        <p:cTn id="54" dur="500"/>
                                        <p:tgtEl>
                                          <p:spTgt spid="9">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1000"/>
                                        <p:tgtEl>
                                          <p:spTgt spid="18"/>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9">
                                            <p:txEl>
                                              <p:pRg st="6" end="6"/>
                                            </p:txEl>
                                          </p:spTgt>
                                        </p:tgtEl>
                                        <p:attrNameLst>
                                          <p:attrName>style.visibility</p:attrName>
                                        </p:attrNameLst>
                                      </p:cBhvr>
                                      <p:to>
                                        <p:strVal val="visible"/>
                                      </p:to>
                                    </p:set>
                                    <p:animEffect transition="in" filter="wipe(left)">
                                      <p:cBhvr>
                                        <p:cTn id="63" dur="500"/>
                                        <p:tgtEl>
                                          <p:spTgt spid="9">
                                            <p:txEl>
                                              <p:pRg st="6" end="6"/>
                                            </p:txEl>
                                          </p:spTgt>
                                        </p:tgtEl>
                                      </p:cBhvr>
                                    </p:animEffect>
                                  </p:childTnLst>
                                </p:cTn>
                              </p:par>
                            </p:childTnLst>
                          </p:cTn>
                        </p:par>
                        <p:par>
                          <p:cTn id="64" fill="hold">
                            <p:stCondLst>
                              <p:cond delay="1500"/>
                            </p:stCondLst>
                            <p:childTnLst>
                              <p:par>
                                <p:cTn id="65" presetID="22" presetClass="entr" presetSubtype="8"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Fig15-3ab-9a.gif"/>
          <p:cNvPicPr>
            <a:picLocks noChangeAspect="1"/>
          </p:cNvPicPr>
          <p:nvPr/>
        </p:nvPicPr>
        <p:blipFill>
          <a:blip r:embed="rId3" cstate="print"/>
          <a:srcRect/>
          <a:stretch>
            <a:fillRect/>
          </a:stretch>
        </p:blipFill>
        <p:spPr bwMode="auto">
          <a:xfrm>
            <a:off x="361950" y="561975"/>
            <a:ext cx="8591550" cy="3952875"/>
          </a:xfrm>
          <a:prstGeom prst="rect">
            <a:avLst/>
          </a:prstGeom>
          <a:noFill/>
          <a:ln w="9525">
            <a:noFill/>
            <a:miter lim="800000"/>
            <a:headEnd/>
            <a:tailEnd/>
          </a:ln>
        </p:spPr>
      </p:pic>
      <p:pic>
        <p:nvPicPr>
          <p:cNvPr id="29" name="Picture 28" descr="Fig15-3ab-5.gif"/>
          <p:cNvPicPr>
            <a:picLocks noChangeAspect="1"/>
          </p:cNvPicPr>
          <p:nvPr/>
        </p:nvPicPr>
        <p:blipFill>
          <a:blip r:embed="rId4" cstate="print"/>
          <a:srcRect/>
          <a:stretch>
            <a:fillRect/>
          </a:stretch>
        </p:blipFill>
        <p:spPr bwMode="auto">
          <a:xfrm>
            <a:off x="361950" y="561975"/>
            <a:ext cx="8591550" cy="3952875"/>
          </a:xfrm>
          <a:prstGeom prst="rect">
            <a:avLst/>
          </a:prstGeom>
          <a:noFill/>
          <a:ln w="9525">
            <a:noFill/>
            <a:miter lim="800000"/>
            <a:headEnd/>
            <a:tailEnd/>
          </a:ln>
        </p:spPr>
      </p:pic>
      <p:sp>
        <p:nvSpPr>
          <p:cNvPr id="6" name="Text Box 3"/>
          <p:cNvSpPr txBox="1">
            <a:spLocks noChangeArrowheads="1"/>
          </p:cNvSpPr>
          <p:nvPr/>
        </p:nvSpPr>
        <p:spPr bwMode="auto">
          <a:xfrm>
            <a:off x="1628775" y="196335"/>
            <a:ext cx="6134100" cy="369332"/>
          </a:xfrm>
          <a:prstGeom prst="rect">
            <a:avLst/>
          </a:prstGeom>
          <a:noFill/>
          <a:ln w="9525" algn="ctr">
            <a:noFill/>
            <a:miter lim="800000"/>
            <a:headEnd/>
            <a:tailEnd/>
          </a:ln>
        </p:spPr>
        <p:txBody>
          <a:bodyPr anchor="ctr">
            <a:spAutoFit/>
          </a:bodyPr>
          <a:lstStyle/>
          <a:p>
            <a:pPr>
              <a:spcBef>
                <a:spcPct val="10000"/>
              </a:spcBef>
              <a:spcAft>
                <a:spcPct val="10000"/>
              </a:spcAft>
            </a:pPr>
            <a:r>
              <a:rPr lang="en-US" b="1" dirty="0"/>
              <a:t>Profit-Maximizing Price and Output for a Monopoly</a:t>
            </a:r>
          </a:p>
        </p:txBody>
      </p:sp>
      <p:sp>
        <p:nvSpPr>
          <p:cNvPr id="8" name="Text Box 4"/>
          <p:cNvSpPr txBox="1">
            <a:spLocks noChangeArrowheads="1"/>
          </p:cNvSpPr>
          <p:nvPr/>
        </p:nvSpPr>
        <p:spPr bwMode="auto">
          <a:xfrm>
            <a:off x="447675" y="227013"/>
            <a:ext cx="1176338" cy="301625"/>
          </a:xfrm>
          <a:prstGeom prst="rect">
            <a:avLst/>
          </a:prstGeom>
          <a:solidFill>
            <a:srgbClr val="B9D2C1"/>
          </a:solidFill>
          <a:ln w="9525" algn="ctr">
            <a:noFill/>
            <a:miter lim="800000"/>
            <a:headEnd/>
            <a:tailEnd/>
          </a:ln>
        </p:spPr>
        <p:txBody>
          <a:bodyPr wrap="none" lIns="45720" tIns="18288" rIns="45720" bIns="27432">
            <a:spAutoFit/>
          </a:bodyPr>
          <a:lstStyle/>
          <a:p>
            <a:pPr>
              <a:spcBef>
                <a:spcPct val="10000"/>
              </a:spcBef>
              <a:spcAft>
                <a:spcPct val="10000"/>
              </a:spcAft>
            </a:pPr>
            <a:r>
              <a:rPr lang="en-US" sz="1600" b="1"/>
              <a:t>Figure 15.3</a:t>
            </a:r>
          </a:p>
        </p:txBody>
      </p:sp>
      <p:sp>
        <p:nvSpPr>
          <p:cNvPr id="12" name="Text Box 8"/>
          <p:cNvSpPr txBox="1">
            <a:spLocks noChangeArrowheads="1"/>
          </p:cNvSpPr>
          <p:nvPr/>
        </p:nvSpPr>
        <p:spPr bwMode="auto">
          <a:xfrm>
            <a:off x="352425" y="4491038"/>
            <a:ext cx="8334375" cy="2062162"/>
          </a:xfrm>
          <a:prstGeom prst="rect">
            <a:avLst/>
          </a:prstGeom>
          <a:noFill/>
          <a:ln w="9525" algn="ctr">
            <a:noFill/>
            <a:miter lim="800000"/>
            <a:headEnd/>
            <a:tailEnd/>
          </a:ln>
        </p:spPr>
        <p:txBody>
          <a:bodyPr anchor="ctr">
            <a:spAutoFit/>
          </a:bodyPr>
          <a:lstStyle/>
          <a:p>
            <a:r>
              <a:rPr lang="en-US" sz="1600"/>
              <a:t>Panel (a) shows that to maximize profit, Time Warner should sell subscriptions up to the point where the marginal revenue from selling the last subscription equals its marginal cost (point </a:t>
            </a:r>
            <a:r>
              <a:rPr lang="en-US" sz="1600" i="1"/>
              <a:t>A</a:t>
            </a:r>
            <a:r>
              <a:rPr lang="en-US" sz="1600"/>
              <a:t>). In this case, the marginal revenue from selling the sixth subscription and the marginal cost are both $27. Time Warner maximizes profit by selling 6 subscriptions per month and charging a price of $42 (point </a:t>
            </a:r>
            <a:r>
              <a:rPr lang="en-US" sz="1600" i="1"/>
              <a:t>B</a:t>
            </a:r>
            <a:r>
              <a:rPr lang="en-US" sz="1600"/>
              <a:t>). </a:t>
            </a:r>
          </a:p>
          <a:p>
            <a:r>
              <a:rPr lang="en-US" sz="1600"/>
              <a:t>In panel (b), the green box represents Time Warner’s profit. The box has a height equal to $12, which is the price of $42 minus the average total cost of $30, and a base equal to the quantity of 6 cable subscriptions. Time Warner’s profit therefore equals $12 × 6 = $72.</a:t>
            </a:r>
          </a:p>
        </p:txBody>
      </p:sp>
      <p:cxnSp>
        <p:nvCxnSpPr>
          <p:cNvPr id="13" name="Straight Connector 12"/>
          <p:cNvCxnSpPr>
            <a:cxnSpLocks noChangeShapeType="1"/>
          </p:cNvCxnSpPr>
          <p:nvPr/>
        </p:nvCxnSpPr>
        <p:spPr bwMode="auto">
          <a:xfrm>
            <a:off x="428625" y="6581775"/>
            <a:ext cx="8001000" cy="0"/>
          </a:xfrm>
          <a:prstGeom prst="line">
            <a:avLst/>
          </a:prstGeom>
          <a:noFill/>
          <a:ln w="50800" algn="ctr">
            <a:solidFill>
              <a:srgbClr val="B9D3C2"/>
            </a:solidFill>
            <a:round/>
            <a:headEnd/>
            <a:tailEnd/>
          </a:ln>
        </p:spPr>
      </p:cxnSp>
      <p:pic>
        <p:nvPicPr>
          <p:cNvPr id="15" name="Picture 10" descr="Fig14-3ab-1"/>
          <p:cNvPicPr>
            <a:picLocks noChangeAspect="1" noChangeArrowheads="1"/>
          </p:cNvPicPr>
          <p:nvPr/>
        </p:nvPicPr>
        <p:blipFill>
          <a:blip r:embed="rId5" cstate="print"/>
          <a:srcRect/>
          <a:stretch>
            <a:fillRect/>
          </a:stretch>
        </p:blipFill>
        <p:spPr bwMode="auto">
          <a:xfrm>
            <a:off x="361950" y="561975"/>
            <a:ext cx="8591550" cy="3952875"/>
          </a:xfrm>
          <a:prstGeom prst="rect">
            <a:avLst/>
          </a:prstGeom>
          <a:noFill/>
          <a:ln w="9525">
            <a:noFill/>
            <a:miter lim="800000"/>
            <a:headEnd/>
            <a:tailEnd/>
          </a:ln>
        </p:spPr>
      </p:pic>
      <p:pic>
        <p:nvPicPr>
          <p:cNvPr id="20" name="Picture 11" descr="Fig14-3ab-2"/>
          <p:cNvPicPr>
            <a:picLocks noChangeAspect="1" noChangeArrowheads="1"/>
          </p:cNvPicPr>
          <p:nvPr/>
        </p:nvPicPr>
        <p:blipFill>
          <a:blip r:embed="rId6" cstate="print"/>
          <a:srcRect/>
          <a:stretch>
            <a:fillRect/>
          </a:stretch>
        </p:blipFill>
        <p:spPr bwMode="auto">
          <a:xfrm>
            <a:off x="361950" y="561975"/>
            <a:ext cx="8591550" cy="3952875"/>
          </a:xfrm>
          <a:prstGeom prst="rect">
            <a:avLst/>
          </a:prstGeom>
          <a:noFill/>
          <a:ln w="9525">
            <a:noFill/>
            <a:miter lim="800000"/>
            <a:headEnd/>
            <a:tailEnd/>
          </a:ln>
        </p:spPr>
      </p:pic>
      <p:pic>
        <p:nvPicPr>
          <p:cNvPr id="21" name="Picture 12" descr="Fig14-3ab-3"/>
          <p:cNvPicPr>
            <a:picLocks noChangeAspect="1" noChangeArrowheads="1"/>
          </p:cNvPicPr>
          <p:nvPr/>
        </p:nvPicPr>
        <p:blipFill>
          <a:blip r:embed="rId7" cstate="print"/>
          <a:srcRect/>
          <a:stretch>
            <a:fillRect/>
          </a:stretch>
        </p:blipFill>
        <p:spPr bwMode="auto">
          <a:xfrm>
            <a:off x="361950" y="561975"/>
            <a:ext cx="8591550" cy="3952875"/>
          </a:xfrm>
          <a:prstGeom prst="rect">
            <a:avLst/>
          </a:prstGeom>
          <a:noFill/>
          <a:ln w="9525">
            <a:noFill/>
            <a:miter lim="800000"/>
            <a:headEnd/>
            <a:tailEnd/>
          </a:ln>
        </p:spPr>
      </p:pic>
      <p:pic>
        <p:nvPicPr>
          <p:cNvPr id="22" name="Picture 13" descr="Fig14-3ab-4"/>
          <p:cNvPicPr>
            <a:picLocks noChangeAspect="1" noChangeArrowheads="1"/>
          </p:cNvPicPr>
          <p:nvPr/>
        </p:nvPicPr>
        <p:blipFill>
          <a:blip r:embed="rId8" cstate="print"/>
          <a:srcRect/>
          <a:stretch>
            <a:fillRect/>
          </a:stretch>
        </p:blipFill>
        <p:spPr bwMode="auto">
          <a:xfrm>
            <a:off x="361950" y="561975"/>
            <a:ext cx="8591550" cy="3952875"/>
          </a:xfrm>
          <a:prstGeom prst="rect">
            <a:avLst/>
          </a:prstGeom>
          <a:noFill/>
          <a:ln w="9525">
            <a:noFill/>
            <a:miter lim="800000"/>
            <a:headEnd/>
            <a:tailEnd/>
          </a:ln>
        </p:spPr>
      </p:pic>
      <p:pic>
        <p:nvPicPr>
          <p:cNvPr id="24" name="Picture 15" descr="Fig14-3ab-6"/>
          <p:cNvPicPr>
            <a:picLocks noChangeAspect="1" noChangeArrowheads="1"/>
          </p:cNvPicPr>
          <p:nvPr/>
        </p:nvPicPr>
        <p:blipFill>
          <a:blip r:embed="rId9" cstate="print"/>
          <a:srcRect/>
          <a:stretch>
            <a:fillRect/>
          </a:stretch>
        </p:blipFill>
        <p:spPr bwMode="auto">
          <a:xfrm>
            <a:off x="361950" y="561975"/>
            <a:ext cx="8591550" cy="3952875"/>
          </a:xfrm>
          <a:prstGeom prst="rect">
            <a:avLst/>
          </a:prstGeom>
          <a:noFill/>
          <a:ln w="9525">
            <a:noFill/>
            <a:miter lim="800000"/>
            <a:headEnd/>
            <a:tailEnd/>
          </a:ln>
        </p:spPr>
      </p:pic>
      <p:pic>
        <p:nvPicPr>
          <p:cNvPr id="27" name="Picture 18" descr="Fig14-3ab-8"/>
          <p:cNvPicPr>
            <a:picLocks noChangeAspect="1" noChangeArrowheads="1"/>
          </p:cNvPicPr>
          <p:nvPr/>
        </p:nvPicPr>
        <p:blipFill>
          <a:blip r:embed="rId10" cstate="print"/>
          <a:srcRect/>
          <a:stretch>
            <a:fillRect/>
          </a:stretch>
        </p:blipFill>
        <p:spPr bwMode="auto">
          <a:xfrm>
            <a:off x="361950" y="561975"/>
            <a:ext cx="8591550" cy="3952875"/>
          </a:xfrm>
          <a:prstGeom prst="rect">
            <a:avLst/>
          </a:prstGeom>
          <a:noFill/>
          <a:ln w="9525">
            <a:noFill/>
            <a:miter lim="800000"/>
            <a:headEnd/>
            <a:tailEnd/>
          </a:ln>
        </p:spPr>
      </p:pic>
      <p:pic>
        <p:nvPicPr>
          <p:cNvPr id="28" name="Picture 19" descr="Fig14-3ab-9"/>
          <p:cNvPicPr>
            <a:picLocks noChangeAspect="1" noChangeArrowheads="1"/>
          </p:cNvPicPr>
          <p:nvPr/>
        </p:nvPicPr>
        <p:blipFill>
          <a:blip r:embed="rId11" cstate="print"/>
          <a:srcRect/>
          <a:stretch>
            <a:fillRect/>
          </a:stretch>
        </p:blipFill>
        <p:spPr bwMode="auto">
          <a:xfrm>
            <a:off x="361950" y="561975"/>
            <a:ext cx="8591550" cy="3952875"/>
          </a:xfrm>
          <a:prstGeom prst="rect">
            <a:avLst/>
          </a:prstGeom>
          <a:noFill/>
          <a:ln w="9525">
            <a:noFill/>
            <a:miter lim="800000"/>
            <a:headEnd/>
            <a:tailEnd/>
          </a:ln>
        </p:spPr>
      </p:pic>
      <p:pic>
        <p:nvPicPr>
          <p:cNvPr id="30" name="Picture 29" descr="Fig15-3ab-6.gif"/>
          <p:cNvPicPr>
            <a:picLocks noChangeAspect="1"/>
          </p:cNvPicPr>
          <p:nvPr/>
        </p:nvPicPr>
        <p:blipFill>
          <a:blip r:embed="rId12" cstate="print"/>
          <a:srcRect/>
          <a:stretch>
            <a:fillRect/>
          </a:stretch>
        </p:blipFill>
        <p:spPr bwMode="auto">
          <a:xfrm>
            <a:off x="361950" y="571500"/>
            <a:ext cx="8582025" cy="3943350"/>
          </a:xfrm>
          <a:prstGeom prst="rect">
            <a:avLst/>
          </a:prstGeom>
          <a:noFill/>
          <a:ln w="9525">
            <a:noFill/>
            <a:miter lim="800000"/>
            <a:headEnd/>
            <a:tailEnd/>
          </a:ln>
        </p:spPr>
      </p:pic>
      <p:pic>
        <p:nvPicPr>
          <p:cNvPr id="31" name="Picture 30" descr="Fig15-3ab-7.gif"/>
          <p:cNvPicPr>
            <a:picLocks noChangeAspect="1"/>
          </p:cNvPicPr>
          <p:nvPr/>
        </p:nvPicPr>
        <p:blipFill>
          <a:blip r:embed="rId13" cstate="print"/>
          <a:srcRect/>
          <a:stretch>
            <a:fillRect/>
          </a:stretch>
        </p:blipFill>
        <p:spPr bwMode="auto">
          <a:xfrm>
            <a:off x="361950" y="571500"/>
            <a:ext cx="8582025" cy="3943350"/>
          </a:xfrm>
          <a:prstGeom prst="rect">
            <a:avLst/>
          </a:prstGeom>
          <a:noFill/>
          <a:ln w="9525">
            <a:noFill/>
            <a:miter lim="800000"/>
            <a:headEnd/>
            <a:tailEnd/>
          </a:ln>
        </p:spPr>
      </p:pic>
      <p:pic>
        <p:nvPicPr>
          <p:cNvPr id="26" name="Picture 17" descr="Fig14-3ab-7a"/>
          <p:cNvPicPr>
            <a:picLocks noChangeAspect="1" noChangeArrowheads="1"/>
          </p:cNvPicPr>
          <p:nvPr/>
        </p:nvPicPr>
        <p:blipFill>
          <a:blip r:embed="rId14" cstate="print"/>
          <a:srcRect/>
          <a:stretch>
            <a:fillRect/>
          </a:stretch>
        </p:blipFill>
        <p:spPr bwMode="auto">
          <a:xfrm>
            <a:off x="361950" y="561975"/>
            <a:ext cx="8591550" cy="3952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2000"/>
                                        <p:tgtEl>
                                          <p:spTgt spid="20"/>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2000"/>
                                        <p:tgtEl>
                                          <p:spTgt spid="21"/>
                                        </p:tgtEl>
                                      </p:cBhvr>
                                    </p:animEffect>
                                  </p:childTnLst>
                                </p:cTn>
                              </p:par>
                            </p:childTnLst>
                          </p:cTn>
                        </p:par>
                        <p:par>
                          <p:cTn id="24" fill="hold">
                            <p:stCondLst>
                              <p:cond delay="5500"/>
                            </p:stCondLst>
                            <p:childTnLst>
                              <p:par>
                                <p:cTn id="25" presetID="22" presetClass="entr" presetSubtype="4"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1000"/>
                                        <p:tgtEl>
                                          <p:spTgt spid="22"/>
                                        </p:tgtEl>
                                      </p:cBhvr>
                                    </p:animEffect>
                                  </p:childTnLst>
                                </p:cTn>
                              </p:par>
                            </p:childTnLst>
                          </p:cTn>
                        </p:par>
                        <p:par>
                          <p:cTn id="28" fill="hold">
                            <p:stCondLst>
                              <p:cond delay="6500"/>
                            </p:stCondLst>
                            <p:childTnLst>
                              <p:par>
                                <p:cTn id="29" presetID="22" presetClass="entr" presetSubtype="8" fill="hold" grpId="0" nodeType="after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wipe(left)">
                                      <p:cBhvr>
                                        <p:cTn id="31" dur="500"/>
                                        <p:tgtEl>
                                          <p:spTgt spid="1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2000"/>
                                        <p:tgtEl>
                                          <p:spTgt spid="24"/>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2000"/>
                                        <p:tgtEl>
                                          <p:spTgt spid="30"/>
                                        </p:tgtEl>
                                      </p:cBhvr>
                                    </p:animEffect>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1000"/>
                                        <p:tgtEl>
                                          <p:spTgt spid="26"/>
                                        </p:tgtEl>
                                      </p:cBhvr>
                                    </p:animEffect>
                                  </p:childTnLst>
                                </p:cTn>
                              </p:par>
                              <p:par>
                                <p:cTn id="49" presetID="2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1000"/>
                                        <p:tgtEl>
                                          <p:spTgt spid="27"/>
                                        </p:tgtEl>
                                      </p:cBhvr>
                                    </p:animEffect>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2000"/>
                                        <p:tgtEl>
                                          <p:spTgt spid="31"/>
                                        </p:tgtEl>
                                      </p:cBhvr>
                                    </p:animEffect>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1000"/>
                                        <p:tgtEl>
                                          <p:spTgt spid="28"/>
                                        </p:tgtEl>
                                      </p:cBhvr>
                                    </p:animEffect>
                                  </p:childTnLst>
                                </p:cTn>
                              </p:par>
                            </p:childTnLst>
                          </p:cTn>
                        </p:par>
                        <p:par>
                          <p:cTn id="60" fill="hold">
                            <p:stCondLst>
                              <p:cond delay="8500"/>
                            </p:stCondLst>
                            <p:childTnLst>
                              <p:par>
                                <p:cTn id="61" presetID="22" presetClass="entr" presetSubtype="8"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childTnLst>
                          </p:cTn>
                        </p:par>
                        <p:par>
                          <p:cTn id="64" fill="hold">
                            <p:stCondLst>
                              <p:cond delay="9500"/>
                            </p:stCondLst>
                            <p:childTnLst>
                              <p:par>
                                <p:cTn id="65" presetID="22" presetClass="entr" presetSubtype="8" fill="hold" grpId="0" nodeType="afterEffect">
                                  <p:stCondLst>
                                    <p:cond delay="0"/>
                                  </p:stCondLst>
                                  <p:childTnLst>
                                    <p:set>
                                      <p:cBhvr>
                                        <p:cTn id="66" dur="1" fill="hold">
                                          <p:stCondLst>
                                            <p:cond delay="0"/>
                                          </p:stCondLst>
                                        </p:cTn>
                                        <p:tgtEl>
                                          <p:spTgt spid="12">
                                            <p:txEl>
                                              <p:pRg st="1" end="1"/>
                                            </p:txEl>
                                          </p:spTgt>
                                        </p:tgtEl>
                                        <p:attrNameLst>
                                          <p:attrName>style.visibility</p:attrName>
                                        </p:attrNameLst>
                                      </p:cBhvr>
                                      <p:to>
                                        <p:strVal val="visible"/>
                                      </p:to>
                                    </p:set>
                                    <p:animEffect transition="in" filter="wipe(left)">
                                      <p:cBhvr>
                                        <p:cTn id="67" dur="500"/>
                                        <p:tgtEl>
                                          <p:spTgt spid="12">
                                            <p:txEl>
                                              <p:pRg st="1" end="1"/>
                                            </p:txEl>
                                          </p:spTgt>
                                        </p:tgtEl>
                                      </p:cBhvr>
                                    </p:animEffect>
                                  </p:childTnLst>
                                </p:cTn>
                              </p:par>
                            </p:childTnLst>
                          </p:cTn>
                        </p:par>
                        <p:par>
                          <p:cTn id="68" fill="hold">
                            <p:stCondLst>
                              <p:cond delay="10000"/>
                            </p:stCondLst>
                            <p:childTnLst>
                              <p:par>
                                <p:cTn id="69" presetID="22" presetClass="entr" presetSubtype="8"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left)">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447675" y="538073"/>
            <a:ext cx="8467725" cy="1200329"/>
          </a:xfrm>
          <a:prstGeom prst="rect">
            <a:avLst/>
          </a:prstGeom>
          <a:noFill/>
          <a:ln w="9525">
            <a:noFill/>
            <a:miter lim="800000"/>
            <a:headEnd/>
            <a:tailEnd/>
          </a:ln>
        </p:spPr>
        <p:txBody>
          <a:bodyPr anchor="ctr">
            <a:spAutoFit/>
          </a:bodyPr>
          <a:lstStyle/>
          <a:p>
            <a:r>
              <a:rPr lang="en-US" sz="2400" dirty="0"/>
              <a:t>If other factors remain unchanged, monopolists can continue to earn economic profits, even in the long run, without facing competition; new firms will </a:t>
            </a:r>
            <a:r>
              <a:rPr lang="en-US" sz="2400" i="1" dirty="0"/>
              <a:t>not</a:t>
            </a:r>
            <a:r>
              <a:rPr lang="en-US" sz="2400" dirty="0"/>
              <a:t> enter the market.</a:t>
            </a:r>
          </a:p>
        </p:txBody>
      </p:sp>
      <p:sp>
        <p:nvSpPr>
          <p:cNvPr id="3" name="Text Box 7"/>
          <p:cNvSpPr txBox="1">
            <a:spLocks noChangeArrowheads="1"/>
          </p:cNvSpPr>
          <p:nvPr/>
        </p:nvSpPr>
        <p:spPr bwMode="auto">
          <a:xfrm>
            <a:off x="447675" y="3352800"/>
            <a:ext cx="8074025" cy="1450975"/>
          </a:xfrm>
          <a:prstGeom prst="rect">
            <a:avLst/>
          </a:prstGeom>
          <a:solidFill>
            <a:schemeClr val="bg2">
              <a:alpha val="14902"/>
            </a:schemeClr>
          </a:solidFill>
          <a:ln w="9525">
            <a:noFill/>
            <a:miter lim="800000"/>
            <a:headEnd/>
            <a:tailEnd/>
          </a:ln>
        </p:spPr>
        <p:txBody>
          <a:bodyPr/>
          <a:lstStyle/>
          <a:p>
            <a:r>
              <a:rPr lang="en-US" sz="2000" dirty="0">
                <a:solidFill>
                  <a:srgbClr val="B10B2D"/>
                </a:solidFill>
              </a:rPr>
              <a:t>Don’t Let This Happen to You</a:t>
            </a:r>
          </a:p>
          <a:p>
            <a:r>
              <a:rPr lang="en-US" dirty="0"/>
              <a:t>Don’t Assume That Charging a Higher Price Is Always More Profitable for a Monopolist</a:t>
            </a:r>
          </a:p>
          <a:p>
            <a:endParaRPr lang="en-US" sz="500" dirty="0"/>
          </a:p>
          <a:p>
            <a:r>
              <a:rPr lang="en-US" sz="1600" dirty="0"/>
              <a:t>In addition to marginal revenue and marginal cost, a monopolist must pay attention to consumer demand to determine whether the price is maximizing profit</a:t>
            </a:r>
            <a:r>
              <a:rPr lang="en-US" sz="1600" dirty="0" smtClean="0"/>
              <a:t>.</a:t>
            </a:r>
          </a:p>
        </p:txBody>
      </p:sp>
      <p:sp>
        <p:nvSpPr>
          <p:cNvPr id="4" name="Rectangle 3"/>
          <p:cNvSpPr>
            <a:spLocks noChangeArrowheads="1"/>
          </p:cNvSpPr>
          <p:nvPr/>
        </p:nvSpPr>
        <p:spPr bwMode="auto">
          <a:xfrm>
            <a:off x="446088" y="3362324"/>
            <a:ext cx="8078787" cy="1971675"/>
          </a:xfrm>
          <a:prstGeom prst="rect">
            <a:avLst/>
          </a:prstGeom>
          <a:noFill/>
          <a:ln w="9525" algn="ctr">
            <a:solidFill>
              <a:schemeClr val="bg2"/>
            </a:solidFill>
            <a:round/>
            <a:headEnd/>
            <a:tailEnd/>
          </a:ln>
        </p:spPr>
        <p:txBody>
          <a:bodyPr/>
          <a:lstStyle/>
          <a:p>
            <a:endParaRPr lang="en-US"/>
          </a:p>
        </p:txBody>
      </p:sp>
      <p:grpSp>
        <p:nvGrpSpPr>
          <p:cNvPr id="6" name="Group 5"/>
          <p:cNvGrpSpPr>
            <a:grpSpLocks/>
          </p:cNvGrpSpPr>
          <p:nvPr/>
        </p:nvGrpSpPr>
        <p:grpSpPr bwMode="auto">
          <a:xfrm>
            <a:off x="419100" y="4779347"/>
            <a:ext cx="8191500" cy="402253"/>
            <a:chOff x="756471" y="6048375"/>
            <a:chExt cx="8191500" cy="402254"/>
          </a:xfrm>
        </p:grpSpPr>
        <p:sp>
          <p:nvSpPr>
            <p:cNvPr id="29701" name="Rectangle 14"/>
            <p:cNvSpPr>
              <a:spLocks noChangeArrowheads="1"/>
            </p:cNvSpPr>
            <p:nvPr/>
          </p:nvSpPr>
          <p:spPr bwMode="auto">
            <a:xfrm>
              <a:off x="1811337" y="6048375"/>
              <a:ext cx="7136634" cy="373063"/>
            </a:xfrm>
            <a:prstGeom prst="rect">
              <a:avLst/>
            </a:prstGeom>
            <a:noFill/>
            <a:ln w="9525">
              <a:noFill/>
              <a:miter lim="800000"/>
              <a:headEnd/>
              <a:tailEnd/>
            </a:ln>
          </p:spPr>
          <p:txBody>
            <a:bodyPr/>
            <a:lstStyle/>
            <a:p>
              <a:pPr marL="115888" lvl="1" indent="-1588">
                <a:spcBef>
                  <a:spcPct val="20000"/>
                </a:spcBef>
              </a:pPr>
              <a:r>
                <a:rPr lang="en-US" sz="1600" b="1" dirty="0">
                  <a:solidFill>
                    <a:srgbClr val="B10B2D"/>
                  </a:solidFill>
                </a:rPr>
                <a:t>Your Turn:</a:t>
              </a:r>
              <a:r>
                <a:rPr lang="en-US" sz="2000" b="1" dirty="0"/>
                <a:t> </a:t>
              </a:r>
              <a:r>
                <a:rPr lang="en-US" sz="1400" b="1" dirty="0"/>
                <a:t>Test your understanding by doing related problem 3.8 at the end of this chapter.</a:t>
              </a:r>
            </a:p>
          </p:txBody>
        </p:sp>
        <p:sp>
          <p:nvSpPr>
            <p:cNvPr id="29702" name="TextBox 28"/>
            <p:cNvSpPr txBox="1">
              <a:spLocks noChangeArrowheads="1"/>
            </p:cNvSpPr>
            <p:nvPr/>
          </p:nvSpPr>
          <p:spPr bwMode="auto">
            <a:xfrm>
              <a:off x="756471" y="6081296"/>
              <a:ext cx="1402948" cy="369333"/>
            </a:xfrm>
            <a:prstGeom prst="rect">
              <a:avLst/>
            </a:prstGeom>
            <a:noFill/>
            <a:ln w="9525">
              <a:noFill/>
              <a:miter lim="800000"/>
              <a:headEnd/>
              <a:tailEnd/>
            </a:ln>
          </p:spPr>
          <p:txBody>
            <a:bodyPr wrap="none">
              <a:spAutoFit/>
            </a:bodyPr>
            <a:lstStyle/>
            <a:p>
              <a:r>
                <a:rPr lang="en-US">
                  <a:solidFill>
                    <a:srgbClr val="00A15F"/>
                  </a:solidFill>
                </a:rPr>
                <a:t>My</a:t>
              </a:r>
              <a:r>
                <a:rPr lang="en-US">
                  <a:solidFill>
                    <a:srgbClr val="808285"/>
                  </a:solidFill>
                </a:rPr>
                <a:t>Econ</a:t>
              </a:r>
              <a:r>
                <a:rPr lang="en-US">
                  <a:solidFill>
                    <a:srgbClr val="00A15F"/>
                  </a:solidFill>
                </a:rPr>
                <a:t>Lab</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9"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0" dur="500"/>
                                        <p:tgtEl>
                                          <p:spTgt spid="3">
                                            <p:txEl>
                                              <p:pRg st="0" end="0"/>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1000"/>
                                        <p:tgtEl>
                                          <p:spTgt spid="3">
                                            <p:txEl>
                                              <p:pRg st="1" end="1"/>
                                            </p:tx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500"/>
                                        <p:tgtEl>
                                          <p:spTgt spid="3">
                                            <p:txEl>
                                              <p:pRg st="3" end="3"/>
                                            </p:txEl>
                                          </p:spTgt>
                                        </p:tgtEl>
                                      </p:cBhvr>
                                    </p:animEffect>
                                  </p:childTnLst>
                                </p:cTn>
                              </p:par>
                            </p:childTnLst>
                          </p:cTn>
                        </p:par>
                        <p:par>
                          <p:cTn id="29" fill="hold">
                            <p:stCondLst>
                              <p:cond delay="2000"/>
                            </p:stCondLst>
                            <p:childTnLst>
                              <p:par>
                                <p:cTn id="30" presetID="12" presetClass="entr" presetSubtype="2"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2"/>
      <p:bldP spid="3" grpId="0" uiExpand="1" build="p" animBg="1"/>
      <p:bldP spid="4" grpId="0" uiExpan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352425" y="2743200"/>
            <a:ext cx="8305800" cy="794064"/>
          </a:xfrm>
          <a:prstGeom prst="rect">
            <a:avLst/>
          </a:prstGeom>
          <a:noFill/>
          <a:ln w="9525">
            <a:noFill/>
            <a:miter lim="800000"/>
            <a:headEnd/>
            <a:tailEnd/>
          </a:ln>
        </p:spPr>
        <p:txBody>
          <a:bodyPr>
            <a:spAutoFit/>
          </a:bodyPr>
          <a:lstStyle/>
          <a:p>
            <a:pPr>
              <a:lnSpc>
                <a:spcPct val="95000"/>
              </a:lnSpc>
            </a:pPr>
            <a:r>
              <a:rPr lang="en-US" sz="2400">
                <a:solidFill>
                  <a:srgbClr val="0066B3"/>
                </a:solidFill>
              </a:rPr>
              <a:t>Use a graph to illustrate how a monopoly affects economic efficiency.</a:t>
            </a:r>
          </a:p>
        </p:txBody>
      </p:sp>
      <p:sp>
        <p:nvSpPr>
          <p:cNvPr id="10" name="Text Box 9"/>
          <p:cNvSpPr txBox="1">
            <a:spLocks noChangeArrowheads="1"/>
          </p:cNvSpPr>
          <p:nvPr/>
        </p:nvSpPr>
        <p:spPr bwMode="auto">
          <a:xfrm>
            <a:off x="452438" y="2404547"/>
            <a:ext cx="3281362" cy="369332"/>
          </a:xfrm>
          <a:prstGeom prst="rect">
            <a:avLst/>
          </a:prstGeom>
          <a:solidFill>
            <a:srgbClr val="0066B3"/>
          </a:solidFill>
          <a:ln w="9525">
            <a:noFill/>
            <a:miter lim="800000"/>
            <a:headEnd/>
            <a:tailEnd/>
          </a:ln>
        </p:spPr>
        <p:txBody>
          <a:bodyPr wrap="square" lIns="45720" rIns="45720" anchor="ctr">
            <a:spAutoFit/>
          </a:bodyPr>
          <a:lstStyle/>
          <a:p>
            <a:r>
              <a:rPr lang="en-US" b="1">
                <a:solidFill>
                  <a:schemeClr val="bg1"/>
                </a:solidFill>
              </a:rPr>
              <a:t>15.4 LEARNING</a:t>
            </a:r>
            <a:r>
              <a:rPr lang="en-US">
                <a:solidFill>
                  <a:schemeClr val="bg1"/>
                </a:solidFill>
              </a:rPr>
              <a:t> OBJECTIVE</a:t>
            </a:r>
            <a:endParaRPr lang="en-US" b="1">
              <a:solidFill>
                <a:schemeClr val="bg1"/>
              </a:solidFill>
            </a:endParaRPr>
          </a:p>
        </p:txBody>
      </p:sp>
      <p:sp>
        <p:nvSpPr>
          <p:cNvPr id="12" name="TextBox 11"/>
          <p:cNvSpPr txBox="1">
            <a:spLocks noChangeArrowheads="1"/>
          </p:cNvSpPr>
          <p:nvPr/>
        </p:nvSpPr>
        <p:spPr bwMode="auto">
          <a:xfrm>
            <a:off x="447675" y="258297"/>
            <a:ext cx="8239125" cy="523220"/>
          </a:xfrm>
          <a:prstGeom prst="rect">
            <a:avLst/>
          </a:prstGeom>
          <a:noFill/>
          <a:ln w="9525">
            <a:noFill/>
            <a:miter lim="800000"/>
            <a:headEnd/>
            <a:tailEnd/>
          </a:ln>
        </p:spPr>
        <p:txBody>
          <a:bodyPr anchor="ctr">
            <a:spAutoFit/>
          </a:bodyPr>
          <a:lstStyle/>
          <a:p>
            <a:r>
              <a:rPr lang="en-US" sz="2800" b="1">
                <a:solidFill>
                  <a:srgbClr val="0066B3"/>
                </a:solidFill>
              </a:rPr>
              <a:t>Does Monopoly Reduce Economic Efficiency?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2"/>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3" dur="500"/>
                                        <p:tgtEl>
                                          <p:spTgt spid="10"/>
                                        </p:tgtEl>
                                      </p:cBhvr>
                                    </p:animEffect>
                                  </p:childTnLst>
                                </p:cTn>
                              </p:par>
                            </p:childTnLst>
                          </p:cTn>
                        </p:par>
                        <p:par>
                          <p:cTn id="14" fill="hold">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457200" y="2806700"/>
            <a:ext cx="8239125" cy="457200"/>
          </a:xfrm>
          <a:prstGeom prst="rect">
            <a:avLst/>
          </a:prstGeom>
          <a:noFill/>
          <a:ln w="9525">
            <a:noFill/>
            <a:miter lim="800000"/>
            <a:headEnd/>
            <a:tailEnd/>
          </a:ln>
        </p:spPr>
        <p:txBody>
          <a:bodyPr anchor="ctr"/>
          <a:lstStyle/>
          <a:p>
            <a:pPr marL="342900" indent="-342900" algn="ctr">
              <a:spcBef>
                <a:spcPct val="20000"/>
              </a:spcBef>
            </a:pPr>
            <a:r>
              <a:rPr lang="en-US" sz="2800" b="1" dirty="0"/>
              <a:t>Comparing Monopoly and Perfect </a:t>
            </a:r>
            <a:r>
              <a:rPr lang="en-US" sz="2800" b="1" dirty="0" smtClean="0"/>
              <a:t>Competition</a:t>
            </a:r>
            <a:r>
              <a:rPr lang="zh-TW" altLang="en-US" sz="2800" b="1" dirty="0" smtClean="0"/>
              <a:t> </a:t>
            </a:r>
            <a:r>
              <a:rPr lang="zh-TW" altLang="en-US" sz="2800" b="1" dirty="0" smtClean="0">
                <a:latin typeface="標楷體" pitchFamily="65" charset="-120"/>
                <a:ea typeface="標楷體" pitchFamily="65" charset="-120"/>
              </a:rPr>
              <a:t>比較獨佔跟完全競爭</a:t>
            </a:r>
            <a:endParaRPr lang="en-US" sz="2800" b="1" dirty="0">
              <a:latin typeface="標楷體" pitchFamily="65" charset="-120"/>
              <a:ea typeface="標楷體" pitchFamily="65" charset="-120"/>
            </a:endParaRPr>
          </a:p>
        </p:txBody>
      </p:sp>
      <p:sp>
        <p:nvSpPr>
          <p:cNvPr id="11" name="Rectangle 5"/>
          <p:cNvSpPr>
            <a:spLocks noChangeArrowheads="1"/>
          </p:cNvSpPr>
          <p:nvPr/>
        </p:nvSpPr>
        <p:spPr bwMode="auto">
          <a:xfrm>
            <a:off x="447675" y="538073"/>
            <a:ext cx="8239125" cy="1200329"/>
          </a:xfrm>
          <a:prstGeom prst="rect">
            <a:avLst/>
          </a:prstGeom>
          <a:noFill/>
          <a:ln w="9525">
            <a:noFill/>
            <a:miter lim="800000"/>
            <a:headEnd/>
            <a:tailEnd/>
          </a:ln>
        </p:spPr>
        <p:txBody>
          <a:bodyPr anchor="ctr">
            <a:spAutoFit/>
          </a:bodyPr>
          <a:lstStyle/>
          <a:p>
            <a:r>
              <a:rPr lang="en-US" sz="2400" i="1" dirty="0"/>
              <a:t>Equilibrium in a perfectly competitive market results in the greatest amount of economic surplus, or total benefit to society, from the production of a good or service.</a:t>
            </a:r>
          </a:p>
        </p:txBody>
      </p:sp>
      <p:sp>
        <p:nvSpPr>
          <p:cNvPr id="12" name="Rectangle 5"/>
          <p:cNvSpPr>
            <a:spLocks noChangeArrowheads="1"/>
          </p:cNvSpPr>
          <p:nvPr/>
        </p:nvSpPr>
        <p:spPr bwMode="auto">
          <a:xfrm>
            <a:off x="447675" y="4194880"/>
            <a:ext cx="8239125" cy="1200329"/>
          </a:xfrm>
          <a:prstGeom prst="rect">
            <a:avLst/>
          </a:prstGeom>
          <a:noFill/>
          <a:ln w="9525">
            <a:noFill/>
            <a:miter lim="800000"/>
            <a:headEnd/>
            <a:tailEnd/>
          </a:ln>
        </p:spPr>
        <p:txBody>
          <a:bodyPr anchor="ctr">
            <a:spAutoFit/>
          </a:bodyPr>
          <a:lstStyle/>
          <a:p>
            <a:r>
              <a:rPr lang="en-US" sz="2400" i="1" dirty="0"/>
              <a:t>A monopoly will produce less and charge a higher price than would a perfectly competitive industry producing the same good.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Fig15-4b_PPT8.gif"/>
          <p:cNvPicPr>
            <a:picLocks noChangeAspect="1"/>
          </p:cNvPicPr>
          <p:nvPr/>
        </p:nvPicPr>
        <p:blipFill>
          <a:blip r:embed="rId3" cstate="print"/>
          <a:srcRect/>
          <a:stretch>
            <a:fillRect/>
          </a:stretch>
        </p:blipFill>
        <p:spPr bwMode="auto">
          <a:xfrm>
            <a:off x="4229100" y="1009650"/>
            <a:ext cx="4600575" cy="3181350"/>
          </a:xfrm>
          <a:prstGeom prst="rect">
            <a:avLst/>
          </a:prstGeom>
          <a:noFill/>
          <a:ln w="9525">
            <a:noFill/>
            <a:miter lim="800000"/>
            <a:headEnd/>
            <a:tailEnd/>
          </a:ln>
        </p:spPr>
      </p:pic>
      <p:sp>
        <p:nvSpPr>
          <p:cNvPr id="6" name="Text Box 3"/>
          <p:cNvSpPr txBox="1">
            <a:spLocks noChangeArrowheads="1"/>
          </p:cNvSpPr>
          <p:nvPr/>
        </p:nvSpPr>
        <p:spPr bwMode="auto">
          <a:xfrm>
            <a:off x="1628775" y="199122"/>
            <a:ext cx="7058025" cy="646331"/>
          </a:xfrm>
          <a:prstGeom prst="rect">
            <a:avLst/>
          </a:prstGeom>
          <a:noFill/>
          <a:ln w="9525" algn="ctr">
            <a:noFill/>
            <a:miter lim="800000"/>
            <a:headEnd/>
            <a:tailEnd/>
          </a:ln>
        </p:spPr>
        <p:txBody>
          <a:bodyPr anchor="ctr">
            <a:spAutoFit/>
          </a:bodyPr>
          <a:lstStyle/>
          <a:p>
            <a:pPr>
              <a:spcBef>
                <a:spcPct val="10000"/>
              </a:spcBef>
              <a:spcAft>
                <a:spcPct val="10000"/>
              </a:spcAft>
            </a:pPr>
            <a:r>
              <a:rPr lang="en-US" b="1"/>
              <a:t>What Happens If a Perfectly Competitive Industry Becomes a Monopoly?</a:t>
            </a:r>
          </a:p>
        </p:txBody>
      </p:sp>
      <p:sp>
        <p:nvSpPr>
          <p:cNvPr id="8" name="Text Box 4"/>
          <p:cNvSpPr txBox="1">
            <a:spLocks noChangeArrowheads="1"/>
          </p:cNvSpPr>
          <p:nvPr/>
        </p:nvSpPr>
        <p:spPr bwMode="auto">
          <a:xfrm>
            <a:off x="447675" y="377825"/>
            <a:ext cx="1176338" cy="292100"/>
          </a:xfrm>
          <a:prstGeom prst="rect">
            <a:avLst/>
          </a:prstGeom>
          <a:solidFill>
            <a:srgbClr val="B9D2C1"/>
          </a:solidFill>
          <a:ln w="9525" algn="ctr">
            <a:noFill/>
            <a:miter lim="800000"/>
            <a:headEnd/>
            <a:tailEnd/>
          </a:ln>
        </p:spPr>
        <p:txBody>
          <a:bodyPr wrap="none" lIns="45720" tIns="18288" rIns="45720" bIns="27432">
            <a:spAutoFit/>
          </a:bodyPr>
          <a:lstStyle/>
          <a:p>
            <a:pPr>
              <a:spcBef>
                <a:spcPct val="10000"/>
              </a:spcBef>
              <a:spcAft>
                <a:spcPct val="10000"/>
              </a:spcAft>
            </a:pPr>
            <a:r>
              <a:rPr lang="en-US" sz="1600" b="1"/>
              <a:t>Figure 15.4</a:t>
            </a:r>
          </a:p>
        </p:txBody>
      </p:sp>
      <p:sp>
        <p:nvSpPr>
          <p:cNvPr id="12" name="Text Box 8"/>
          <p:cNvSpPr txBox="1">
            <a:spLocks noChangeArrowheads="1"/>
          </p:cNvSpPr>
          <p:nvPr/>
        </p:nvSpPr>
        <p:spPr bwMode="auto">
          <a:xfrm>
            <a:off x="352425" y="4495800"/>
            <a:ext cx="8562975" cy="1816100"/>
          </a:xfrm>
          <a:prstGeom prst="rect">
            <a:avLst/>
          </a:prstGeom>
          <a:noFill/>
          <a:ln w="9525" algn="ctr">
            <a:noFill/>
            <a:miter lim="800000"/>
            <a:headEnd/>
            <a:tailEnd/>
          </a:ln>
        </p:spPr>
        <p:txBody>
          <a:bodyPr anchor="ctr">
            <a:spAutoFit/>
          </a:bodyPr>
          <a:lstStyle/>
          <a:p>
            <a:r>
              <a:rPr lang="en-US" sz="1600"/>
              <a:t>In panel (a), the market for tablet computers is perfectly competitive, and price and quantity are determined by the intersection of the demand and supply curves. </a:t>
            </a:r>
          </a:p>
          <a:p>
            <a:r>
              <a:rPr lang="en-US" sz="1600"/>
              <a:t>In panel (b), the perfectly competitive tablet computer industry becomes a monopoly. </a:t>
            </a:r>
          </a:p>
          <a:p>
            <a:r>
              <a:rPr lang="en-US" sz="1600"/>
              <a:t>As a result:</a:t>
            </a:r>
          </a:p>
          <a:p>
            <a:r>
              <a:rPr lang="en-US" sz="1600"/>
              <a:t>1. The industry supply curve becomes the monopolist’s marginal cost curve.</a:t>
            </a:r>
          </a:p>
          <a:p>
            <a:r>
              <a:rPr lang="en-US" sz="1600"/>
              <a:t>2. The monopolist reduces output to where marginal revenue equals marginal cost, </a:t>
            </a:r>
            <a:r>
              <a:rPr lang="en-US" sz="1600" i="1"/>
              <a:t>Q</a:t>
            </a:r>
            <a:r>
              <a:rPr lang="en-US" sz="1600" baseline="-25000"/>
              <a:t>M</a:t>
            </a:r>
            <a:r>
              <a:rPr lang="en-US" sz="1600"/>
              <a:t>.</a:t>
            </a:r>
          </a:p>
          <a:p>
            <a:r>
              <a:rPr lang="en-US" sz="1600"/>
              <a:t>3. The monopolist raises the price from </a:t>
            </a:r>
            <a:r>
              <a:rPr lang="en-US" sz="1600" i="1"/>
              <a:t>P</a:t>
            </a:r>
            <a:r>
              <a:rPr lang="en-US" sz="1600" baseline="-25000"/>
              <a:t>C</a:t>
            </a:r>
            <a:r>
              <a:rPr lang="en-US" sz="1600"/>
              <a:t> to </a:t>
            </a:r>
            <a:r>
              <a:rPr lang="en-US" sz="1600" i="1"/>
              <a:t>P</a:t>
            </a:r>
            <a:r>
              <a:rPr lang="en-US" sz="1600" baseline="-25000"/>
              <a:t>M</a:t>
            </a:r>
            <a:r>
              <a:rPr lang="en-US" sz="1600"/>
              <a:t>.</a:t>
            </a:r>
          </a:p>
        </p:txBody>
      </p:sp>
      <p:cxnSp>
        <p:nvCxnSpPr>
          <p:cNvPr id="13" name="Straight Connector 12"/>
          <p:cNvCxnSpPr>
            <a:cxnSpLocks noChangeShapeType="1"/>
          </p:cNvCxnSpPr>
          <p:nvPr/>
        </p:nvCxnSpPr>
        <p:spPr bwMode="auto">
          <a:xfrm>
            <a:off x="428625" y="6429375"/>
            <a:ext cx="8258175" cy="0"/>
          </a:xfrm>
          <a:prstGeom prst="line">
            <a:avLst/>
          </a:prstGeom>
          <a:noFill/>
          <a:ln w="50800" algn="ctr">
            <a:solidFill>
              <a:srgbClr val="B9D3C2"/>
            </a:solidFill>
            <a:round/>
            <a:headEnd/>
            <a:tailEnd/>
          </a:ln>
        </p:spPr>
      </p:cxnSp>
      <p:pic>
        <p:nvPicPr>
          <p:cNvPr id="45" name="Picture 44" descr="Fig15-4a_PPT1.gif"/>
          <p:cNvPicPr>
            <a:picLocks noChangeAspect="1"/>
          </p:cNvPicPr>
          <p:nvPr/>
        </p:nvPicPr>
        <p:blipFill>
          <a:blip r:embed="rId4" cstate="print"/>
          <a:srcRect/>
          <a:stretch>
            <a:fillRect/>
          </a:stretch>
        </p:blipFill>
        <p:spPr bwMode="auto">
          <a:xfrm>
            <a:off x="381000" y="1009650"/>
            <a:ext cx="3743325" cy="3181350"/>
          </a:xfrm>
          <a:prstGeom prst="rect">
            <a:avLst/>
          </a:prstGeom>
          <a:noFill/>
          <a:ln w="9525">
            <a:noFill/>
            <a:miter lim="800000"/>
            <a:headEnd/>
            <a:tailEnd/>
          </a:ln>
        </p:spPr>
      </p:pic>
      <p:pic>
        <p:nvPicPr>
          <p:cNvPr id="46" name="Picture 45" descr="Fig15-4a_PPT2.gif"/>
          <p:cNvPicPr>
            <a:picLocks noChangeAspect="1"/>
          </p:cNvPicPr>
          <p:nvPr/>
        </p:nvPicPr>
        <p:blipFill>
          <a:blip r:embed="rId5" cstate="print"/>
          <a:srcRect/>
          <a:stretch>
            <a:fillRect/>
          </a:stretch>
        </p:blipFill>
        <p:spPr bwMode="auto">
          <a:xfrm>
            <a:off x="381000" y="1009650"/>
            <a:ext cx="3743325" cy="3181350"/>
          </a:xfrm>
          <a:prstGeom prst="rect">
            <a:avLst/>
          </a:prstGeom>
          <a:noFill/>
          <a:ln w="9525">
            <a:noFill/>
            <a:miter lim="800000"/>
            <a:headEnd/>
            <a:tailEnd/>
          </a:ln>
        </p:spPr>
      </p:pic>
      <p:pic>
        <p:nvPicPr>
          <p:cNvPr id="47" name="Picture 46" descr="Fig15-4a_PPT3.gif"/>
          <p:cNvPicPr>
            <a:picLocks noChangeAspect="1"/>
          </p:cNvPicPr>
          <p:nvPr/>
        </p:nvPicPr>
        <p:blipFill>
          <a:blip r:embed="rId6" cstate="print"/>
          <a:srcRect/>
          <a:stretch>
            <a:fillRect/>
          </a:stretch>
        </p:blipFill>
        <p:spPr bwMode="auto">
          <a:xfrm>
            <a:off x="381000" y="1009650"/>
            <a:ext cx="3743325" cy="3181350"/>
          </a:xfrm>
          <a:prstGeom prst="rect">
            <a:avLst/>
          </a:prstGeom>
          <a:noFill/>
          <a:ln w="9525">
            <a:noFill/>
            <a:miter lim="800000"/>
            <a:headEnd/>
            <a:tailEnd/>
          </a:ln>
        </p:spPr>
      </p:pic>
      <p:pic>
        <p:nvPicPr>
          <p:cNvPr id="48" name="Picture 47" descr="Fig15-4a_PPT4.gif"/>
          <p:cNvPicPr>
            <a:picLocks noChangeAspect="1"/>
          </p:cNvPicPr>
          <p:nvPr/>
        </p:nvPicPr>
        <p:blipFill>
          <a:blip r:embed="rId7" cstate="print"/>
          <a:srcRect/>
          <a:stretch>
            <a:fillRect/>
          </a:stretch>
        </p:blipFill>
        <p:spPr bwMode="auto">
          <a:xfrm>
            <a:off x="381000" y="1009650"/>
            <a:ext cx="3743325" cy="3181350"/>
          </a:xfrm>
          <a:prstGeom prst="rect">
            <a:avLst/>
          </a:prstGeom>
          <a:noFill/>
          <a:ln w="9525">
            <a:noFill/>
            <a:miter lim="800000"/>
            <a:headEnd/>
            <a:tailEnd/>
          </a:ln>
        </p:spPr>
      </p:pic>
      <p:pic>
        <p:nvPicPr>
          <p:cNvPr id="49" name="Picture 48" descr="Fig15-4b_PPT1.gif"/>
          <p:cNvPicPr>
            <a:picLocks noChangeAspect="1"/>
          </p:cNvPicPr>
          <p:nvPr/>
        </p:nvPicPr>
        <p:blipFill>
          <a:blip r:embed="rId8" cstate="print"/>
          <a:srcRect/>
          <a:stretch>
            <a:fillRect/>
          </a:stretch>
        </p:blipFill>
        <p:spPr bwMode="auto">
          <a:xfrm>
            <a:off x="4229100" y="1009650"/>
            <a:ext cx="4600575" cy="3181350"/>
          </a:xfrm>
          <a:prstGeom prst="rect">
            <a:avLst/>
          </a:prstGeom>
          <a:noFill/>
          <a:ln w="9525">
            <a:noFill/>
            <a:miter lim="800000"/>
            <a:headEnd/>
            <a:tailEnd/>
          </a:ln>
        </p:spPr>
      </p:pic>
      <p:pic>
        <p:nvPicPr>
          <p:cNvPr id="50" name="Picture 49" descr="Fig15-4b_PPT2.gif"/>
          <p:cNvPicPr>
            <a:picLocks noChangeAspect="1"/>
          </p:cNvPicPr>
          <p:nvPr/>
        </p:nvPicPr>
        <p:blipFill>
          <a:blip r:embed="rId9" cstate="print"/>
          <a:srcRect/>
          <a:stretch>
            <a:fillRect/>
          </a:stretch>
        </p:blipFill>
        <p:spPr bwMode="auto">
          <a:xfrm>
            <a:off x="4229100" y="1009650"/>
            <a:ext cx="4600575" cy="3181350"/>
          </a:xfrm>
          <a:prstGeom prst="rect">
            <a:avLst/>
          </a:prstGeom>
          <a:noFill/>
          <a:ln w="9525">
            <a:noFill/>
            <a:miter lim="800000"/>
            <a:headEnd/>
            <a:tailEnd/>
          </a:ln>
        </p:spPr>
      </p:pic>
      <p:pic>
        <p:nvPicPr>
          <p:cNvPr id="51" name="Picture 50" descr="Fig15-4b_PPT3.gif"/>
          <p:cNvPicPr>
            <a:picLocks noChangeAspect="1"/>
          </p:cNvPicPr>
          <p:nvPr/>
        </p:nvPicPr>
        <p:blipFill>
          <a:blip r:embed="rId10" cstate="print"/>
          <a:srcRect/>
          <a:stretch>
            <a:fillRect/>
          </a:stretch>
        </p:blipFill>
        <p:spPr bwMode="auto">
          <a:xfrm>
            <a:off x="4229100" y="1009650"/>
            <a:ext cx="4600575" cy="3181350"/>
          </a:xfrm>
          <a:prstGeom prst="rect">
            <a:avLst/>
          </a:prstGeom>
          <a:noFill/>
          <a:ln w="9525">
            <a:noFill/>
            <a:miter lim="800000"/>
            <a:headEnd/>
            <a:tailEnd/>
          </a:ln>
        </p:spPr>
      </p:pic>
      <p:pic>
        <p:nvPicPr>
          <p:cNvPr id="52" name="Picture 51" descr="Fig15-4b_PPT4.gif"/>
          <p:cNvPicPr>
            <a:picLocks noChangeAspect="1"/>
          </p:cNvPicPr>
          <p:nvPr/>
        </p:nvPicPr>
        <p:blipFill>
          <a:blip r:embed="rId11" cstate="print"/>
          <a:srcRect/>
          <a:stretch>
            <a:fillRect/>
          </a:stretch>
        </p:blipFill>
        <p:spPr bwMode="auto">
          <a:xfrm>
            <a:off x="4229100" y="1009650"/>
            <a:ext cx="4600575" cy="3181350"/>
          </a:xfrm>
          <a:prstGeom prst="rect">
            <a:avLst/>
          </a:prstGeom>
          <a:noFill/>
          <a:ln w="9525">
            <a:noFill/>
            <a:miter lim="800000"/>
            <a:headEnd/>
            <a:tailEnd/>
          </a:ln>
        </p:spPr>
      </p:pic>
      <p:pic>
        <p:nvPicPr>
          <p:cNvPr id="53" name="Picture 52" descr="Fig15-4b_PPT5.gif"/>
          <p:cNvPicPr>
            <a:picLocks noChangeAspect="1"/>
          </p:cNvPicPr>
          <p:nvPr/>
        </p:nvPicPr>
        <p:blipFill>
          <a:blip r:embed="rId12" cstate="print"/>
          <a:srcRect/>
          <a:stretch>
            <a:fillRect/>
          </a:stretch>
        </p:blipFill>
        <p:spPr bwMode="auto">
          <a:xfrm>
            <a:off x="4229100" y="1009650"/>
            <a:ext cx="4600575" cy="3181350"/>
          </a:xfrm>
          <a:prstGeom prst="rect">
            <a:avLst/>
          </a:prstGeom>
          <a:noFill/>
          <a:ln w="9525">
            <a:noFill/>
            <a:miter lim="800000"/>
            <a:headEnd/>
            <a:tailEnd/>
          </a:ln>
        </p:spPr>
      </p:pic>
      <p:pic>
        <p:nvPicPr>
          <p:cNvPr id="54" name="Picture 53" descr="Fig15-4b_PPT6.gif"/>
          <p:cNvPicPr>
            <a:picLocks noChangeAspect="1"/>
          </p:cNvPicPr>
          <p:nvPr/>
        </p:nvPicPr>
        <p:blipFill>
          <a:blip r:embed="rId13" cstate="print"/>
          <a:srcRect/>
          <a:stretch>
            <a:fillRect/>
          </a:stretch>
        </p:blipFill>
        <p:spPr bwMode="auto">
          <a:xfrm>
            <a:off x="4229100" y="1009650"/>
            <a:ext cx="4610100" cy="3181350"/>
          </a:xfrm>
          <a:prstGeom prst="rect">
            <a:avLst/>
          </a:prstGeom>
          <a:noFill/>
          <a:ln w="9525">
            <a:noFill/>
            <a:miter lim="800000"/>
            <a:headEnd/>
            <a:tailEnd/>
          </a:ln>
        </p:spPr>
      </p:pic>
      <p:pic>
        <p:nvPicPr>
          <p:cNvPr id="55" name="Picture 54" descr="Fig15-4b_PPT7.gif"/>
          <p:cNvPicPr>
            <a:picLocks noChangeAspect="1"/>
          </p:cNvPicPr>
          <p:nvPr/>
        </p:nvPicPr>
        <p:blipFill>
          <a:blip r:embed="rId14" cstate="print"/>
          <a:srcRect/>
          <a:stretch>
            <a:fillRect/>
          </a:stretch>
        </p:blipFill>
        <p:spPr bwMode="auto">
          <a:xfrm>
            <a:off x="4229100" y="1009650"/>
            <a:ext cx="4600575" cy="3181350"/>
          </a:xfrm>
          <a:prstGeom prst="rect">
            <a:avLst/>
          </a:prstGeom>
          <a:noFill/>
          <a:ln w="9525">
            <a:noFill/>
            <a:miter lim="800000"/>
            <a:headEnd/>
            <a:tailEnd/>
          </a:ln>
        </p:spPr>
      </p:pic>
      <p:pic>
        <p:nvPicPr>
          <p:cNvPr id="57" name="Picture 56" descr="Fig15-4b_PPT9.gif"/>
          <p:cNvPicPr>
            <a:picLocks noChangeAspect="1"/>
          </p:cNvPicPr>
          <p:nvPr/>
        </p:nvPicPr>
        <p:blipFill>
          <a:blip r:embed="rId15" cstate="print"/>
          <a:srcRect/>
          <a:stretch>
            <a:fillRect/>
          </a:stretch>
        </p:blipFill>
        <p:spPr bwMode="auto">
          <a:xfrm>
            <a:off x="4229100" y="1009650"/>
            <a:ext cx="4600575" cy="3181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4500"/>
                            </p:stCondLst>
                            <p:childTnLst>
                              <p:par>
                                <p:cTn id="13" presetID="2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1000"/>
                                        <p:tgtEl>
                                          <p:spTgt spid="46"/>
                                        </p:tgtEl>
                                      </p:cBhvr>
                                    </p:animEffect>
                                  </p:childTnLst>
                                </p:cTn>
                              </p:par>
                            </p:childTnLst>
                          </p:cTn>
                        </p:par>
                        <p:par>
                          <p:cTn id="20" fill="hold">
                            <p:stCondLst>
                              <p:cond delay="6000"/>
                            </p:stCondLst>
                            <p:childTnLst>
                              <p:par>
                                <p:cTn id="21" presetID="22" presetClass="entr" presetSubtype="8"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1000"/>
                                        <p:tgtEl>
                                          <p:spTgt spid="47"/>
                                        </p:tgtEl>
                                      </p:cBhvr>
                                    </p:animEffect>
                                  </p:childTnLst>
                                </p:cTn>
                              </p:par>
                            </p:childTnLst>
                          </p:cTn>
                        </p:par>
                        <p:par>
                          <p:cTn id="24" fill="hold">
                            <p:stCondLst>
                              <p:cond delay="7000"/>
                            </p:stCondLst>
                            <p:childTnLst>
                              <p:par>
                                <p:cTn id="25" presetID="22" presetClass="entr" presetSubtype="4"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1000"/>
                                        <p:tgtEl>
                                          <p:spTgt spid="48"/>
                                        </p:tgtEl>
                                      </p:cBhvr>
                                    </p:animEffect>
                                  </p:childTnLst>
                                </p:cTn>
                              </p:par>
                            </p:childTnLst>
                          </p:cTn>
                        </p:par>
                        <p:par>
                          <p:cTn id="28" fill="hold">
                            <p:stCondLst>
                              <p:cond delay="8000"/>
                            </p:stCondLst>
                            <p:childTnLst>
                              <p:par>
                                <p:cTn id="29" presetID="22" presetClass="entr" presetSubtype="8" fill="hold" grpId="0" nodeType="after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wipe(left)">
                                      <p:cBhvr>
                                        <p:cTn id="31" dur="500"/>
                                        <p:tgtEl>
                                          <p:spTgt spid="1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left)">
                                      <p:cBhvr>
                                        <p:cTn id="36" dur="500"/>
                                        <p:tgtEl>
                                          <p:spTgt spid="49"/>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1000"/>
                                        <p:tgtEl>
                                          <p:spTgt spid="50"/>
                                        </p:tgtEl>
                                      </p:cBhvr>
                                    </p:animEffect>
                                  </p:childTnLst>
                                </p:cTn>
                              </p:par>
                            </p:childTnLst>
                          </p:cTn>
                        </p:par>
                        <p:par>
                          <p:cTn id="41" fill="hold">
                            <p:stCondLst>
                              <p:cond delay="1500"/>
                            </p:stCondLst>
                            <p:childTnLst>
                              <p:par>
                                <p:cTn id="42" presetID="22" presetClass="entr" presetSubtype="4"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down)">
                                      <p:cBhvr>
                                        <p:cTn id="44" dur="1000"/>
                                        <p:tgtEl>
                                          <p:spTgt spid="51"/>
                                        </p:tgtEl>
                                      </p:cBhvr>
                                    </p:animEffect>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12">
                                            <p:txEl>
                                              <p:pRg st="1" end="1"/>
                                            </p:txEl>
                                          </p:spTgt>
                                        </p:tgtEl>
                                        <p:attrNameLst>
                                          <p:attrName>style.visibility</p:attrName>
                                        </p:attrNameLst>
                                      </p:cBhvr>
                                      <p:to>
                                        <p:strVal val="visible"/>
                                      </p:to>
                                    </p:set>
                                    <p:animEffect transition="in" filter="wipe(left)">
                                      <p:cBhvr>
                                        <p:cTn id="48" dur="500"/>
                                        <p:tgtEl>
                                          <p:spTgt spid="12">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xEl>
                                              <p:pRg st="2" end="2"/>
                                            </p:txEl>
                                          </p:spTgt>
                                        </p:tgtEl>
                                        <p:attrNameLst>
                                          <p:attrName>style.visibility</p:attrName>
                                        </p:attrNameLst>
                                      </p:cBhvr>
                                      <p:to>
                                        <p:strVal val="visible"/>
                                      </p:to>
                                    </p:set>
                                    <p:animEffect transition="in" filter="wipe(left)">
                                      <p:cBhvr>
                                        <p:cTn id="53" dur="500"/>
                                        <p:tgtEl>
                                          <p:spTgt spid="12">
                                            <p:txEl>
                                              <p:pRg st="2" end="2"/>
                                            </p:txEl>
                                          </p:spTgt>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2">
                                            <p:txEl>
                                              <p:pRg st="3" end="3"/>
                                            </p:txEl>
                                          </p:spTgt>
                                        </p:tgtEl>
                                        <p:attrNameLst>
                                          <p:attrName>style.visibility</p:attrName>
                                        </p:attrNameLst>
                                      </p:cBhvr>
                                      <p:to>
                                        <p:strVal val="visible"/>
                                      </p:to>
                                    </p:set>
                                    <p:animEffect transition="in" filter="wipe(left)">
                                      <p:cBhvr>
                                        <p:cTn id="61" dur="500"/>
                                        <p:tgtEl>
                                          <p:spTgt spid="12">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up)">
                                      <p:cBhvr>
                                        <p:cTn id="66" dur="1000"/>
                                        <p:tgtEl>
                                          <p:spTgt spid="53"/>
                                        </p:tgtEl>
                                      </p:cBhvr>
                                    </p:animEffect>
                                  </p:childTnLst>
                                </p:cTn>
                              </p:par>
                            </p:childTnLst>
                          </p:cTn>
                        </p:par>
                        <p:par>
                          <p:cTn id="67" fill="hold">
                            <p:stCondLst>
                              <p:cond delay="1000"/>
                            </p:stCondLst>
                            <p:childTnLst>
                              <p:par>
                                <p:cTn id="68" presetID="22" presetClass="entr" presetSubtype="2"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right)">
                                      <p:cBhvr>
                                        <p:cTn id="70" dur="1000"/>
                                        <p:tgtEl>
                                          <p:spTgt spid="54"/>
                                        </p:tgtEl>
                                      </p:cBhvr>
                                    </p:animEffect>
                                  </p:childTnLst>
                                </p:cTn>
                              </p:par>
                            </p:childTnLst>
                          </p:cTn>
                        </p:par>
                        <p:par>
                          <p:cTn id="71" fill="hold">
                            <p:stCondLst>
                              <p:cond delay="2000"/>
                            </p:stCondLst>
                            <p:childTnLst>
                              <p:par>
                                <p:cTn id="72" presetID="22" presetClass="entr" presetSubtype="4" fill="hold" nodeType="after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wipe(down)">
                                      <p:cBhvr>
                                        <p:cTn id="74" dur="1000"/>
                                        <p:tgtEl>
                                          <p:spTgt spid="55"/>
                                        </p:tgtEl>
                                      </p:cBhvr>
                                    </p:animEffect>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12">
                                            <p:txEl>
                                              <p:pRg st="4" end="4"/>
                                            </p:txEl>
                                          </p:spTgt>
                                        </p:tgtEl>
                                        <p:attrNameLst>
                                          <p:attrName>style.visibility</p:attrName>
                                        </p:attrNameLst>
                                      </p:cBhvr>
                                      <p:to>
                                        <p:strVal val="visible"/>
                                      </p:to>
                                    </p:set>
                                    <p:animEffect transition="in" filter="wipe(left)">
                                      <p:cBhvr>
                                        <p:cTn id="78" dur="500"/>
                                        <p:tgtEl>
                                          <p:spTgt spid="1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wipe(down)">
                                      <p:cBhvr>
                                        <p:cTn id="83" dur="1000"/>
                                        <p:tgtEl>
                                          <p:spTgt spid="56"/>
                                        </p:tgtEl>
                                      </p:cBhvr>
                                    </p:animEffect>
                                  </p:childTnLst>
                                </p:cTn>
                              </p:par>
                            </p:childTnLst>
                          </p:cTn>
                        </p:par>
                        <p:par>
                          <p:cTn id="84" fill="hold">
                            <p:stCondLst>
                              <p:cond delay="1000"/>
                            </p:stCondLst>
                            <p:childTnLst>
                              <p:par>
                                <p:cTn id="85" presetID="22" presetClass="entr" presetSubtype="8" fill="hold"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left)">
                                      <p:cBhvr>
                                        <p:cTn id="87" dur="1000"/>
                                        <p:tgtEl>
                                          <p:spTgt spid="57"/>
                                        </p:tgtEl>
                                      </p:cBhvr>
                                    </p:animEffect>
                                  </p:childTnLst>
                                </p:cTn>
                              </p:par>
                            </p:childTnLst>
                          </p:cTn>
                        </p:par>
                        <p:par>
                          <p:cTn id="88" fill="hold">
                            <p:stCondLst>
                              <p:cond delay="2000"/>
                            </p:stCondLst>
                            <p:childTnLst>
                              <p:par>
                                <p:cTn id="89" presetID="22" presetClass="entr" presetSubtype="8" fill="hold" grpId="0" nodeType="afterEffect">
                                  <p:stCondLst>
                                    <p:cond delay="0"/>
                                  </p:stCondLst>
                                  <p:childTnLst>
                                    <p:set>
                                      <p:cBhvr>
                                        <p:cTn id="90" dur="1" fill="hold">
                                          <p:stCondLst>
                                            <p:cond delay="0"/>
                                          </p:stCondLst>
                                        </p:cTn>
                                        <p:tgtEl>
                                          <p:spTgt spid="12">
                                            <p:txEl>
                                              <p:pRg st="5" end="5"/>
                                            </p:txEl>
                                          </p:spTgt>
                                        </p:tgtEl>
                                        <p:attrNameLst>
                                          <p:attrName>style.visibility</p:attrName>
                                        </p:attrNameLst>
                                      </p:cBhvr>
                                      <p:to>
                                        <p:strVal val="visible"/>
                                      </p:to>
                                    </p:set>
                                    <p:animEffect transition="in" filter="wipe(left)">
                                      <p:cBhvr>
                                        <p:cTn id="91" dur="500"/>
                                        <p:tgtEl>
                                          <p:spTgt spid="12">
                                            <p:txEl>
                                              <p:pRg st="5" end="5"/>
                                            </p:txEl>
                                          </p:spTgt>
                                        </p:tgtEl>
                                      </p:cBhvr>
                                    </p:animEffect>
                                  </p:childTnLst>
                                </p:cTn>
                              </p:par>
                            </p:childTnLst>
                          </p:cTn>
                        </p:par>
                        <p:par>
                          <p:cTn id="92" fill="hold">
                            <p:stCondLst>
                              <p:cond delay="2500"/>
                            </p:stCondLst>
                            <p:childTnLst>
                              <p:par>
                                <p:cTn id="93" presetID="22" presetClass="entr" presetSubtype="8" fill="hold"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left)">
                                      <p:cBhvr>
                                        <p:cTn id="9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447675" y="381000"/>
            <a:ext cx="8239125" cy="457200"/>
          </a:xfrm>
          <a:prstGeom prst="rect">
            <a:avLst/>
          </a:prstGeom>
          <a:noFill/>
          <a:ln w="9525">
            <a:noFill/>
            <a:miter lim="800000"/>
            <a:headEnd/>
            <a:tailEnd/>
          </a:ln>
        </p:spPr>
        <p:txBody>
          <a:bodyPr anchor="ctr"/>
          <a:lstStyle/>
          <a:p>
            <a:pPr marL="342900" indent="-342900" algn="ctr">
              <a:spcBef>
                <a:spcPct val="20000"/>
              </a:spcBef>
            </a:pPr>
            <a:r>
              <a:rPr lang="en-US" sz="2400" b="1" dirty="0"/>
              <a:t>Measuring the Efficiency Losses from </a:t>
            </a:r>
            <a:r>
              <a:rPr lang="en-US" sz="2400" b="1" dirty="0" smtClean="0"/>
              <a:t>Monopoly</a:t>
            </a:r>
            <a:r>
              <a:rPr lang="zh-TW" altLang="en-US" sz="2400" b="1" dirty="0" smtClean="0"/>
              <a:t> </a:t>
            </a:r>
            <a:endParaRPr lang="en-US" altLang="zh-TW" sz="2400" b="1" dirty="0" smtClean="0"/>
          </a:p>
          <a:p>
            <a:pPr marL="342900" indent="-342900" algn="ctr">
              <a:spcBef>
                <a:spcPct val="20000"/>
              </a:spcBef>
            </a:pPr>
            <a:r>
              <a:rPr lang="zh-TW" altLang="en-US" sz="2400" b="1" dirty="0" smtClean="0">
                <a:latin typeface="標楷體" pitchFamily="65" charset="-120"/>
                <a:ea typeface="標楷體" pitchFamily="65" charset="-120"/>
              </a:rPr>
              <a:t>衡量因獨占的效率損失</a:t>
            </a:r>
            <a:endParaRPr lang="en-US" sz="2400" b="1" dirty="0">
              <a:latin typeface="標楷體" pitchFamily="65" charset="-120"/>
              <a:ea typeface="標楷體" pitchFamily="65" charset="-120"/>
            </a:endParaRPr>
          </a:p>
        </p:txBody>
      </p:sp>
      <p:sp>
        <p:nvSpPr>
          <p:cNvPr id="11" name="Rectangle 5"/>
          <p:cNvSpPr>
            <a:spLocks noChangeArrowheads="1"/>
          </p:cNvSpPr>
          <p:nvPr/>
        </p:nvSpPr>
        <p:spPr bwMode="auto">
          <a:xfrm>
            <a:off x="447675" y="1091022"/>
            <a:ext cx="8391525" cy="5201424"/>
          </a:xfrm>
          <a:prstGeom prst="rect">
            <a:avLst/>
          </a:prstGeom>
          <a:noFill/>
          <a:ln w="9525">
            <a:noFill/>
            <a:miter lim="800000"/>
            <a:headEnd/>
            <a:tailEnd/>
          </a:ln>
        </p:spPr>
        <p:txBody>
          <a:bodyPr anchor="ctr">
            <a:spAutoFit/>
          </a:bodyPr>
          <a:lstStyle/>
          <a:p>
            <a:pPr>
              <a:spcBef>
                <a:spcPts val="0"/>
              </a:spcBef>
              <a:defRPr/>
            </a:pPr>
            <a:r>
              <a:rPr lang="en-US" sz="2000" dirty="0"/>
              <a:t>Recall that </a:t>
            </a:r>
            <a:r>
              <a:rPr lang="en-US" sz="2000" i="1" dirty="0"/>
              <a:t>consumer surplus</a:t>
            </a:r>
            <a:r>
              <a:rPr lang="en-US" sz="2000" dirty="0"/>
              <a:t> measures the net benefit received by consumers from purchasing a good or service, and that </a:t>
            </a:r>
            <a:r>
              <a:rPr lang="en-US" sz="2000" i="1" dirty="0"/>
              <a:t>producer surplus</a:t>
            </a:r>
            <a:r>
              <a:rPr lang="en-US" sz="2000" dirty="0"/>
              <a:t> measures the net benefit to producers from selling a good or service.</a:t>
            </a:r>
          </a:p>
          <a:p>
            <a:pPr>
              <a:spcBef>
                <a:spcPts val="0"/>
              </a:spcBef>
              <a:defRPr/>
            </a:pPr>
            <a:endParaRPr lang="en-US" dirty="0"/>
          </a:p>
          <a:p>
            <a:pPr>
              <a:spcBef>
                <a:spcPts val="0"/>
              </a:spcBef>
              <a:defRPr/>
            </a:pPr>
            <a:r>
              <a:rPr lang="en-US" sz="2000" dirty="0"/>
              <a:t>The sum of </a:t>
            </a:r>
            <a:r>
              <a:rPr lang="fr-FR" sz="2000" dirty="0"/>
              <a:t>consumer surplus plus </a:t>
            </a:r>
            <a:r>
              <a:rPr lang="fr-FR" sz="2000" dirty="0" err="1"/>
              <a:t>producer</a:t>
            </a:r>
            <a:r>
              <a:rPr lang="fr-FR" sz="2000" dirty="0"/>
              <a:t> surplus</a:t>
            </a:r>
            <a:r>
              <a:rPr lang="en-US" sz="2000" dirty="0"/>
              <a:t> equals economic surplus, </a:t>
            </a:r>
          </a:p>
          <a:p>
            <a:pPr>
              <a:spcBef>
                <a:spcPts val="0"/>
              </a:spcBef>
              <a:defRPr/>
            </a:pPr>
            <a:r>
              <a:rPr lang="en-US" sz="2000" dirty="0"/>
              <a:t>a reduction in which is called </a:t>
            </a:r>
            <a:r>
              <a:rPr lang="en-US" sz="2000" i="1" dirty="0"/>
              <a:t>deadweight loss</a:t>
            </a:r>
            <a:r>
              <a:rPr lang="en-US" sz="2000" dirty="0"/>
              <a:t> and represents the loss of economic efficiency.</a:t>
            </a:r>
          </a:p>
          <a:p>
            <a:pPr>
              <a:spcBef>
                <a:spcPts val="0"/>
              </a:spcBef>
              <a:defRPr/>
            </a:pPr>
            <a:endParaRPr lang="en-US" dirty="0"/>
          </a:p>
          <a:p>
            <a:pPr>
              <a:spcBef>
                <a:spcPts val="0"/>
              </a:spcBef>
              <a:defRPr/>
            </a:pPr>
            <a:r>
              <a:rPr lang="en-US" sz="2000" dirty="0"/>
              <a:t>We can summarize the effects of monopoly as follows:</a:t>
            </a:r>
          </a:p>
          <a:p>
            <a:pPr>
              <a:spcBef>
                <a:spcPts val="0"/>
              </a:spcBef>
              <a:defRPr/>
            </a:pPr>
            <a:endParaRPr lang="en-US" dirty="0"/>
          </a:p>
          <a:p>
            <a:pPr marL="342900" indent="-342900">
              <a:spcBef>
                <a:spcPts val="0"/>
              </a:spcBef>
              <a:defRPr/>
            </a:pPr>
            <a:r>
              <a:rPr lang="en-US" sz="2000" b="1" dirty="0"/>
              <a:t>1.</a:t>
            </a:r>
            <a:r>
              <a:rPr lang="en-US" sz="2000" dirty="0"/>
              <a:t>	Monopoly causes a reduction in consumer surplus.</a:t>
            </a:r>
          </a:p>
          <a:p>
            <a:pPr marL="342900" indent="-342900">
              <a:spcBef>
                <a:spcPts val="0"/>
              </a:spcBef>
              <a:buFontTx/>
              <a:buAutoNum type="arabicPeriod"/>
              <a:defRPr/>
            </a:pPr>
            <a:endParaRPr lang="en-US" dirty="0"/>
          </a:p>
          <a:p>
            <a:pPr marL="342900" indent="-342900">
              <a:spcBef>
                <a:spcPts val="0"/>
              </a:spcBef>
              <a:defRPr/>
            </a:pPr>
            <a:r>
              <a:rPr lang="en-US" sz="2000" b="1" dirty="0"/>
              <a:t>2.</a:t>
            </a:r>
            <a:r>
              <a:rPr lang="en-US" sz="2000" dirty="0"/>
              <a:t>	Monopoly causes an increase in producer surplus.</a:t>
            </a:r>
          </a:p>
          <a:p>
            <a:pPr marL="342900" indent="-342900">
              <a:spcBef>
                <a:spcPts val="0"/>
              </a:spcBef>
              <a:buFontTx/>
              <a:buAutoNum type="arabicPeriod"/>
              <a:defRPr/>
            </a:pPr>
            <a:endParaRPr lang="en-US" dirty="0"/>
          </a:p>
          <a:p>
            <a:pPr marL="342900" indent="-342900">
              <a:spcBef>
                <a:spcPts val="0"/>
              </a:spcBef>
              <a:defRPr/>
            </a:pPr>
            <a:r>
              <a:rPr lang="en-US" sz="2000" b="1" dirty="0"/>
              <a:t>3.</a:t>
            </a:r>
            <a:r>
              <a:rPr lang="en-US" sz="2000" dirty="0"/>
              <a:t>	Monopoly causes a deadweight loss, which represents a reduction in economic efficiency.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wipe(left)">
                                      <p:cBhvr>
                                        <p:cTn id="16" dur="500"/>
                                        <p:tgtEl>
                                          <p:spTgt spid="11">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Effect transition="in" filter="wipe(left)">
                                      <p:cBhvr>
                                        <p:cTn id="25" dur="500"/>
                                        <p:tgtEl>
                                          <p:spTgt spid="11">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xEl>
                                              <p:pRg st="7" end="7"/>
                                            </p:txEl>
                                          </p:spTgt>
                                        </p:tgtEl>
                                        <p:attrNameLst>
                                          <p:attrName>style.visibility</p:attrName>
                                        </p:attrNameLst>
                                      </p:cBhvr>
                                      <p:to>
                                        <p:strVal val="visible"/>
                                      </p:to>
                                    </p:set>
                                    <p:animEffect transition="in" filter="wipe(left)">
                                      <p:cBhvr>
                                        <p:cTn id="30" dur="500"/>
                                        <p:tgtEl>
                                          <p:spTgt spid="11">
                                            <p:txEl>
                                              <p:pRg st="7" end="7"/>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1">
                                            <p:txEl>
                                              <p:pRg st="9" end="9"/>
                                            </p:txEl>
                                          </p:spTgt>
                                        </p:tgtEl>
                                        <p:attrNameLst>
                                          <p:attrName>style.visibility</p:attrName>
                                        </p:attrNameLst>
                                      </p:cBhvr>
                                      <p:to>
                                        <p:strVal val="visible"/>
                                      </p:to>
                                    </p:set>
                                    <p:animEffect transition="in" filter="wipe(left)">
                                      <p:cBhvr>
                                        <p:cTn id="34" dur="500"/>
                                        <p:tgtEl>
                                          <p:spTgt spid="11">
                                            <p:txEl>
                                              <p:pRg st="9" end="9"/>
                                            </p:txEl>
                                          </p:spTgt>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1">
                                            <p:txEl>
                                              <p:pRg st="11" end="11"/>
                                            </p:txEl>
                                          </p:spTgt>
                                        </p:tgtEl>
                                        <p:attrNameLst>
                                          <p:attrName>style.visibility</p:attrName>
                                        </p:attrNameLst>
                                      </p:cBhvr>
                                      <p:to>
                                        <p:strVal val="visible"/>
                                      </p:to>
                                    </p:set>
                                    <p:animEffect transition="in" filter="wipe(left)">
                                      <p:cBhvr>
                                        <p:cTn id="38" dur="5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a:spLocks noChangeArrowheads="1"/>
          </p:cNvSpPr>
          <p:nvPr/>
        </p:nvSpPr>
        <p:spPr bwMode="auto">
          <a:xfrm>
            <a:off x="381000" y="1828800"/>
            <a:ext cx="3886200" cy="954107"/>
          </a:xfrm>
          <a:prstGeom prst="rect">
            <a:avLst/>
          </a:prstGeom>
          <a:noFill/>
          <a:ln w="9525">
            <a:noFill/>
            <a:miter lim="800000"/>
            <a:headEnd/>
            <a:tailEnd/>
          </a:ln>
        </p:spPr>
        <p:txBody>
          <a:bodyPr>
            <a:spAutoFit/>
          </a:bodyPr>
          <a:lstStyle/>
          <a:p>
            <a:r>
              <a:rPr lang="en-US" sz="2800" b="1" dirty="0">
                <a:solidFill>
                  <a:srgbClr val="0066B3"/>
                </a:solidFill>
              </a:rPr>
              <a:t>Chapter Outline </a:t>
            </a:r>
            <a:r>
              <a:rPr lang="en-US" sz="2800" dirty="0"/>
              <a:t>and</a:t>
            </a:r>
          </a:p>
          <a:p>
            <a:r>
              <a:rPr lang="en-US" sz="2800" b="1" dirty="0">
                <a:solidFill>
                  <a:srgbClr val="0066B3"/>
                </a:solidFill>
              </a:rPr>
              <a:t>  Learning Objectives</a:t>
            </a:r>
            <a:endParaRPr lang="en-US" sz="2800" dirty="0">
              <a:solidFill>
                <a:srgbClr val="0066B3"/>
              </a:solidFill>
            </a:endParaRPr>
          </a:p>
        </p:txBody>
      </p:sp>
      <p:graphicFrame>
        <p:nvGraphicFramePr>
          <p:cNvPr id="21" name="Group 499"/>
          <p:cNvGraphicFramePr>
            <a:graphicFrameLocks noGrp="1"/>
          </p:cNvGraphicFramePr>
          <p:nvPr/>
        </p:nvGraphicFramePr>
        <p:xfrm>
          <a:off x="381000" y="2895600"/>
          <a:ext cx="4038600" cy="3416756"/>
        </p:xfrm>
        <a:graphic>
          <a:graphicData uri="http://schemas.openxmlformats.org/drawingml/2006/table">
            <a:tbl>
              <a:tblPr/>
              <a:tblGrid>
                <a:gridCol w="717119"/>
                <a:gridCol w="3321481"/>
              </a:tblGrid>
              <a:tr h="669213">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rPr>
                        <a:t>15.1</a:t>
                      </a:r>
                    </a:p>
                  </a:txBody>
                  <a:tcPr marL="0" marR="0" marT="91427"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rPr>
                        <a:t>Is Any Firm Ever Really a Monopoly?</a:t>
                      </a:r>
                    </a:p>
                  </a:txBody>
                  <a:tcPr marL="0" marR="0" marT="91427" marB="0" horzOverflow="overflow">
                    <a:lnL>
                      <a:noFill/>
                    </a:lnL>
                    <a:lnR cap="flat">
                      <a:noFill/>
                    </a:lnR>
                    <a:lnT cap="flat">
                      <a:noFill/>
                    </a:lnT>
                    <a:lnB>
                      <a:noFill/>
                    </a:lnB>
                    <a:lnTlToBr>
                      <a:noFill/>
                    </a:lnTlToBr>
                    <a:lnBlToTr>
                      <a:noFill/>
                    </a:lnBlToTr>
                    <a:noFill/>
                  </a:tcPr>
                </a:tc>
              </a:tr>
              <a:tr h="64958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rPr>
                        <a:t>15.2</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rPr>
                        <a:t>Where Do Monopolies Come From?</a:t>
                      </a:r>
                    </a:p>
                  </a:txBody>
                  <a:tcPr marL="0" marR="0" marT="91427" marB="0" horzOverflow="overflow">
                    <a:lnL>
                      <a:noFill/>
                    </a:lnL>
                    <a:lnR cap="flat">
                      <a:noFill/>
                    </a:lnR>
                    <a:lnT>
                      <a:noFill/>
                    </a:lnT>
                    <a:lnB>
                      <a:noFill/>
                    </a:lnB>
                    <a:lnTlToBr>
                      <a:noFill/>
                    </a:lnTlToBr>
                    <a:lnBlToTr>
                      <a:noFill/>
                    </a:lnBlToTr>
                    <a:noFill/>
                  </a:tcPr>
                </a:tc>
              </a:tr>
              <a:tr h="640995">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rPr>
                        <a:t>15.3</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2000" b="1" i="0" u="none" strike="noStrike" cap="none" normalizeH="0" baseline="0" dirty="0" smtClean="0">
                          <a:ln>
                            <a:noFill/>
                          </a:ln>
                          <a:solidFill>
                            <a:srgbClr val="0066B3"/>
                          </a:solidFill>
                          <a:effectLst/>
                          <a:latin typeface="Arial" charset="0"/>
                        </a:rPr>
                        <a:t>How Does a Monopoly Choose Price and Output?</a:t>
                      </a:r>
                    </a:p>
                  </a:txBody>
                  <a:tcPr marL="0" marR="0" marT="91427" marB="0" horzOverflow="overflow">
                    <a:lnL>
                      <a:noFill/>
                    </a:lnL>
                    <a:lnR cap="flat">
                      <a:noFill/>
                    </a:lnR>
                    <a:lnT>
                      <a:noFill/>
                    </a:lnT>
                    <a:lnB>
                      <a:noFill/>
                    </a:lnB>
                    <a:lnTlToBr>
                      <a:noFill/>
                    </a:lnTlToBr>
                    <a:lnBlToTr>
                      <a:noFill/>
                    </a:lnBlToTr>
                    <a:noFill/>
                  </a:tcPr>
                </a:tc>
              </a:tr>
              <a:tr h="68580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rPr>
                        <a:t>15.4</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2000" b="1" i="0" u="none" strike="noStrike" cap="none" normalizeH="0" baseline="0" dirty="0" smtClean="0">
                          <a:ln>
                            <a:noFill/>
                          </a:ln>
                          <a:solidFill>
                            <a:srgbClr val="0066B3"/>
                          </a:solidFill>
                          <a:effectLst/>
                          <a:latin typeface="Arial" charset="0"/>
                        </a:rPr>
                        <a:t>Does Monopoly Reduce Economic Efficiency?</a:t>
                      </a:r>
                    </a:p>
                  </a:txBody>
                  <a:tcPr marL="0" marR="0" marT="91427" marB="0" horzOverflow="overflow">
                    <a:lnL>
                      <a:noFill/>
                    </a:lnL>
                    <a:lnR cap="flat">
                      <a:noFill/>
                    </a:lnR>
                    <a:lnT>
                      <a:noFill/>
                    </a:lnT>
                    <a:lnB>
                      <a:noFill/>
                    </a:lnB>
                    <a:lnTlToBr>
                      <a:noFill/>
                    </a:lnTlToBr>
                    <a:lnBlToTr>
                      <a:noFill/>
                    </a:lnBlToTr>
                    <a:noFill/>
                  </a:tcPr>
                </a:tc>
              </a:tr>
              <a:tr h="612127">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rPr>
                        <a:t>15.5</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2000" b="1" i="0" u="none" strike="noStrike" cap="none" normalizeH="0" baseline="0" dirty="0" smtClean="0">
                          <a:ln>
                            <a:noFill/>
                          </a:ln>
                          <a:solidFill>
                            <a:srgbClr val="0066B3"/>
                          </a:solidFill>
                          <a:effectLst/>
                          <a:latin typeface="Arial" charset="0"/>
                        </a:rPr>
                        <a:t>Government Policy toward Monopoly</a:t>
                      </a:r>
                    </a:p>
                  </a:txBody>
                  <a:tcPr marL="0" marR="0" marT="91427" marB="0" horzOverflow="overflow">
                    <a:lnL>
                      <a:noFill/>
                    </a:lnL>
                    <a:lnR cap="flat">
                      <a:noFill/>
                    </a:lnR>
                    <a:lnT>
                      <a:noFill/>
                    </a:lnT>
                    <a:lnB>
                      <a:noFill/>
                    </a:lnB>
                    <a:lnTlToBr>
                      <a:noFill/>
                    </a:lnTlToBr>
                    <a:lnBlToTr>
                      <a:noFill/>
                    </a:lnBlToTr>
                    <a:noFill/>
                  </a:tcPr>
                </a:tc>
              </a:tr>
            </a:tbl>
          </a:graphicData>
        </a:graphic>
      </p:graphicFrame>
      <p:cxnSp>
        <p:nvCxnSpPr>
          <p:cNvPr id="5" name="Straight Connector 4"/>
          <p:cNvCxnSpPr/>
          <p:nvPr/>
        </p:nvCxnSpPr>
        <p:spPr>
          <a:xfrm>
            <a:off x="457200" y="2667000"/>
            <a:ext cx="3886200" cy="0"/>
          </a:xfrm>
          <a:prstGeom prst="line">
            <a:avLst/>
          </a:prstGeom>
          <a:ln>
            <a:solidFill>
              <a:srgbClr val="231F2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0"/>
            <a:ext cx="2171700" cy="1695450"/>
          </a:xfrm>
          <a:prstGeom prst="rect">
            <a:avLst/>
          </a:prstGeom>
          <a:solidFill>
            <a:srgbClr val="00847D"/>
          </a:solidFill>
          <a:ln w="25400" cap="flat" cmpd="sng" algn="ctr">
            <a:noFill/>
            <a:prstDash val="solid"/>
          </a:ln>
          <a:effectLst/>
        </p:spPr>
        <p:txBody>
          <a:bodyPr anchor="ctr"/>
          <a:lstStyle/>
          <a:p>
            <a:pPr algn="ctr" fontAlgn="auto">
              <a:spcBef>
                <a:spcPts val="0"/>
              </a:spcBef>
              <a:spcAft>
                <a:spcPts val="0"/>
              </a:spcAft>
              <a:defRPr/>
            </a:pPr>
            <a:endParaRPr lang="en-US" kern="0">
              <a:solidFill>
                <a:srgbClr val="FFFFFF"/>
              </a:solidFill>
              <a:latin typeface="Arial"/>
              <a:cs typeface="+mn-cs"/>
            </a:endParaRPr>
          </a:p>
        </p:txBody>
      </p:sp>
      <p:pic>
        <p:nvPicPr>
          <p:cNvPr id="18" name="Picture 4"/>
          <p:cNvPicPr>
            <a:picLocks noChangeAspect="1" noChangeArrowheads="1"/>
          </p:cNvPicPr>
          <p:nvPr/>
        </p:nvPicPr>
        <p:blipFill>
          <a:blip r:embed="rId2" cstate="print"/>
          <a:srcRect/>
          <a:stretch>
            <a:fillRect/>
          </a:stretch>
        </p:blipFill>
        <p:spPr bwMode="auto">
          <a:xfrm>
            <a:off x="2171700" y="0"/>
            <a:ext cx="6972300" cy="681038"/>
          </a:xfrm>
          <a:prstGeom prst="rect">
            <a:avLst/>
          </a:prstGeom>
          <a:noFill/>
          <a:ln w="9525">
            <a:noFill/>
            <a:miter lim="800000"/>
            <a:headEnd/>
            <a:tailEnd/>
          </a:ln>
        </p:spPr>
      </p:pic>
      <p:sp>
        <p:nvSpPr>
          <p:cNvPr id="20" name="TextBox 19"/>
          <p:cNvSpPr txBox="1">
            <a:spLocks noChangeArrowheads="1"/>
          </p:cNvSpPr>
          <p:nvPr/>
        </p:nvSpPr>
        <p:spPr bwMode="auto">
          <a:xfrm rot="-5400000">
            <a:off x="7144" y="950119"/>
            <a:ext cx="1171575" cy="338137"/>
          </a:xfrm>
          <a:prstGeom prst="rect">
            <a:avLst/>
          </a:prstGeom>
          <a:noFill/>
          <a:ln w="9525">
            <a:noFill/>
            <a:miter lim="800000"/>
            <a:headEnd/>
            <a:tailEnd/>
          </a:ln>
        </p:spPr>
        <p:txBody>
          <a:bodyPr wrap="none">
            <a:spAutoFit/>
          </a:bodyPr>
          <a:lstStyle/>
          <a:p>
            <a:pPr>
              <a:spcBef>
                <a:spcPct val="10000"/>
              </a:spcBef>
              <a:spcAft>
                <a:spcPct val="10000"/>
              </a:spcAft>
            </a:pPr>
            <a:r>
              <a:rPr lang="en-US" sz="1600" b="1">
                <a:solidFill>
                  <a:srgbClr val="6EBC94"/>
                </a:solidFill>
              </a:rPr>
              <a:t>CHAPTER</a:t>
            </a:r>
          </a:p>
        </p:txBody>
      </p:sp>
      <p:sp>
        <p:nvSpPr>
          <p:cNvPr id="22" name="TextBox 21"/>
          <p:cNvSpPr txBox="1">
            <a:spLocks noChangeArrowheads="1"/>
          </p:cNvSpPr>
          <p:nvPr/>
        </p:nvSpPr>
        <p:spPr bwMode="auto">
          <a:xfrm>
            <a:off x="460375" y="334963"/>
            <a:ext cx="1711325" cy="1570037"/>
          </a:xfrm>
          <a:prstGeom prst="rect">
            <a:avLst/>
          </a:prstGeom>
          <a:noFill/>
          <a:ln>
            <a:noFill/>
          </a:ln>
          <a:extLst/>
        </p:spPr>
        <p:txBody>
          <a:bodyPr>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algn="ctr" eaLnBrk="1" fontAlgn="auto" hangingPunct="1">
              <a:spcBef>
                <a:spcPts val="0"/>
              </a:spcBef>
              <a:spcAft>
                <a:spcPts val="0"/>
              </a:spcAft>
              <a:defRPr/>
            </a:pPr>
            <a:r>
              <a:rPr lang="en-US" sz="9600" b="1" kern="0" dirty="0" smtClean="0">
                <a:solidFill>
                  <a:srgbClr val="FFFFFF"/>
                </a:solidFill>
                <a:latin typeface="AvantGarde-Book" pitchFamily="2" charset="0"/>
              </a:rPr>
              <a:t>15</a:t>
            </a:r>
          </a:p>
        </p:txBody>
      </p:sp>
      <p:pic>
        <p:nvPicPr>
          <p:cNvPr id="1027" name="Picture 3"/>
          <p:cNvPicPr>
            <a:picLocks noChangeAspect="1" noChangeArrowheads="1"/>
          </p:cNvPicPr>
          <p:nvPr/>
        </p:nvPicPr>
        <p:blipFill>
          <a:blip r:embed="rId3" cstate="print"/>
          <a:srcRect/>
          <a:stretch>
            <a:fillRect/>
          </a:stretch>
        </p:blipFill>
        <p:spPr bwMode="auto">
          <a:xfrm>
            <a:off x="4333875" y="2124075"/>
            <a:ext cx="4343400" cy="3227388"/>
          </a:xfrm>
          <a:prstGeom prst="rect">
            <a:avLst/>
          </a:prstGeom>
          <a:noFill/>
          <a:ln w="9525">
            <a:noFill/>
            <a:miter lim="800000"/>
            <a:headEnd/>
            <a:tailEnd/>
          </a:ln>
        </p:spPr>
      </p:pic>
      <p:sp>
        <p:nvSpPr>
          <p:cNvPr id="12" name="TextBox 11"/>
          <p:cNvSpPr txBox="1">
            <a:spLocks noChangeArrowheads="1"/>
          </p:cNvSpPr>
          <p:nvPr/>
        </p:nvSpPr>
        <p:spPr bwMode="auto">
          <a:xfrm>
            <a:off x="2174875" y="323773"/>
            <a:ext cx="6854825" cy="1505027"/>
          </a:xfrm>
          <a:prstGeom prst="rect">
            <a:avLst/>
          </a:prstGeom>
          <a:noFill/>
          <a:ln w="9525">
            <a:noFill/>
            <a:miter lim="800000"/>
            <a:headEnd/>
            <a:tailEnd/>
          </a:ln>
        </p:spPr>
        <p:txBody>
          <a:bodyPr>
            <a:spAutoFit/>
          </a:bodyPr>
          <a:lstStyle/>
          <a:p>
            <a:pPr>
              <a:lnSpc>
                <a:spcPct val="85000"/>
              </a:lnSpc>
            </a:pPr>
            <a:r>
              <a:rPr lang="en-US" sz="5400" b="1" dirty="0"/>
              <a:t>Monopoly and </a:t>
            </a:r>
            <a:br>
              <a:rPr lang="en-US" sz="5400" b="1" dirty="0"/>
            </a:br>
            <a:r>
              <a:rPr lang="en-US" sz="5400" b="1" dirty="0"/>
              <a:t>Antitrust Policy</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1000"/>
                                        <p:tgtEl>
                                          <p:spTgt spid="20"/>
                                        </p:tgtEl>
                                      </p:cBhvr>
                                    </p:animEffect>
                                  </p:childTnLst>
                                </p:cTn>
                              </p:par>
                            </p:childTnLst>
                          </p:cTn>
                        </p:par>
                        <p:par>
                          <p:cTn id="11" fill="hold">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strVal val="#ppt_h"/>
                                          </p:val>
                                        </p:tav>
                                        <p:tav tm="100000">
                                          <p:val>
                                            <p:strVal val="#ppt_h"/>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1000"/>
                                        <p:tgtEl>
                                          <p:spTgt spid="1027"/>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p:stCondLst>
                              <p:cond delay="4500"/>
                            </p:stCondLst>
                            <p:childTnLst>
                              <p:par>
                                <p:cTn id="37" presetID="22" presetClass="entr" presetSubtype="1"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7" grpId="0" animBg="1"/>
      <p:bldP spid="20" grpId="0"/>
      <p:bldP spid="22"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19"/>
          <p:cNvSpPr txBox="1">
            <a:spLocks noChangeArrowheads="1"/>
          </p:cNvSpPr>
          <p:nvPr/>
        </p:nvSpPr>
        <p:spPr bwMode="auto">
          <a:xfrm>
            <a:off x="352425" y="704850"/>
            <a:ext cx="2543175" cy="5262563"/>
          </a:xfrm>
          <a:prstGeom prst="rect">
            <a:avLst/>
          </a:prstGeom>
          <a:noFill/>
          <a:ln w="9525" algn="ctr">
            <a:noFill/>
            <a:miter lim="800000"/>
            <a:headEnd/>
            <a:tailEnd/>
          </a:ln>
        </p:spPr>
        <p:txBody>
          <a:bodyPr anchor="ctr">
            <a:spAutoFit/>
          </a:bodyPr>
          <a:lstStyle/>
          <a:p>
            <a:r>
              <a:rPr lang="en-US" sz="1600"/>
              <a:t>A monopoly charges </a:t>
            </a:r>
            <a:br>
              <a:rPr lang="en-US" sz="1600"/>
            </a:br>
            <a:r>
              <a:rPr lang="en-US" sz="1600"/>
              <a:t>a higher price, </a:t>
            </a:r>
            <a:r>
              <a:rPr lang="en-US" sz="1600" i="1"/>
              <a:t>P</a:t>
            </a:r>
            <a:r>
              <a:rPr lang="en-US" sz="1600" baseline="-25000"/>
              <a:t>M</a:t>
            </a:r>
            <a:r>
              <a:rPr lang="en-US" sz="1600"/>
              <a:t>, </a:t>
            </a:r>
          </a:p>
          <a:p>
            <a:r>
              <a:rPr lang="en-US" sz="1600"/>
              <a:t>and produces a </a:t>
            </a:r>
            <a:br>
              <a:rPr lang="en-US" sz="1600"/>
            </a:br>
            <a:r>
              <a:rPr lang="en-US" sz="1600"/>
              <a:t>smaller quantity, </a:t>
            </a:r>
            <a:r>
              <a:rPr lang="en-US" sz="1600" i="1"/>
              <a:t>Q</a:t>
            </a:r>
            <a:r>
              <a:rPr lang="en-US" sz="1600" baseline="-25000"/>
              <a:t>M</a:t>
            </a:r>
            <a:r>
              <a:rPr lang="en-US" sz="1600"/>
              <a:t>, </a:t>
            </a:r>
          </a:p>
          <a:p>
            <a:r>
              <a:rPr lang="en-US" sz="1600"/>
              <a:t>than a perfectly competitive industry,</a:t>
            </a:r>
          </a:p>
          <a:p>
            <a:r>
              <a:rPr lang="en-US" sz="1600"/>
              <a:t>which charges price </a:t>
            </a:r>
            <a:r>
              <a:rPr lang="en-US" sz="1600" i="1"/>
              <a:t>P</a:t>
            </a:r>
            <a:r>
              <a:rPr lang="en-US" sz="1600" baseline="-25000"/>
              <a:t>C</a:t>
            </a:r>
            <a:r>
              <a:rPr lang="en-US" sz="1600"/>
              <a:t> and produces </a:t>
            </a:r>
            <a:r>
              <a:rPr lang="en-US" sz="1600" i="1"/>
              <a:t>Q</a:t>
            </a:r>
            <a:r>
              <a:rPr lang="en-US" sz="1600" baseline="-25000"/>
              <a:t>C</a:t>
            </a:r>
            <a:r>
              <a:rPr lang="en-US" sz="1600"/>
              <a:t>.</a:t>
            </a:r>
          </a:p>
          <a:p>
            <a:r>
              <a:rPr lang="en-US" sz="1600"/>
              <a:t>The higher price reduces consumer surplus by </a:t>
            </a:r>
            <a:br>
              <a:rPr lang="en-US" sz="1600"/>
            </a:br>
            <a:r>
              <a:rPr lang="en-US" sz="1600"/>
              <a:t>the area equal to the rectangle </a:t>
            </a:r>
            <a:r>
              <a:rPr lang="en-US" sz="1600" i="1"/>
              <a:t>A</a:t>
            </a:r>
            <a:r>
              <a:rPr lang="en-US" sz="1600"/>
              <a:t> and the triangle </a:t>
            </a:r>
            <a:r>
              <a:rPr lang="en-US" sz="1600" i="1"/>
              <a:t>B</a:t>
            </a:r>
            <a:r>
              <a:rPr lang="en-US" sz="1600"/>
              <a:t>. </a:t>
            </a:r>
          </a:p>
          <a:p>
            <a:r>
              <a:rPr lang="en-US" sz="1600"/>
              <a:t>Some of the reduction in consumer surplus is captured by the monopoly as producer surplus, </a:t>
            </a:r>
          </a:p>
          <a:p>
            <a:r>
              <a:rPr lang="en-US" sz="1600"/>
              <a:t>and some becomes deadweight loss, </a:t>
            </a:r>
          </a:p>
          <a:p>
            <a:r>
              <a:rPr lang="en-US" sz="1600"/>
              <a:t>which is the area equal </a:t>
            </a:r>
            <a:br>
              <a:rPr lang="en-US" sz="1600"/>
            </a:br>
            <a:r>
              <a:rPr lang="en-US" sz="1600"/>
              <a:t>to triangles </a:t>
            </a:r>
            <a:r>
              <a:rPr lang="en-US" sz="1600" i="1"/>
              <a:t>B</a:t>
            </a:r>
            <a:r>
              <a:rPr lang="en-US" sz="1600"/>
              <a:t> and </a:t>
            </a:r>
            <a:r>
              <a:rPr lang="en-US" sz="1600" i="1"/>
              <a:t>C</a:t>
            </a:r>
            <a:r>
              <a:rPr lang="en-US" sz="1600"/>
              <a:t>.</a:t>
            </a:r>
          </a:p>
        </p:txBody>
      </p:sp>
      <p:sp>
        <p:nvSpPr>
          <p:cNvPr id="47106" name="Text Box 3"/>
          <p:cNvSpPr txBox="1">
            <a:spLocks noChangeArrowheads="1"/>
          </p:cNvSpPr>
          <p:nvPr/>
        </p:nvSpPr>
        <p:spPr bwMode="auto">
          <a:xfrm>
            <a:off x="1638300" y="322233"/>
            <a:ext cx="5124450" cy="400110"/>
          </a:xfrm>
          <a:prstGeom prst="rect">
            <a:avLst/>
          </a:prstGeom>
          <a:noFill/>
          <a:ln w="9525" algn="ctr">
            <a:noFill/>
            <a:miter lim="800000"/>
            <a:headEnd/>
            <a:tailEnd/>
          </a:ln>
        </p:spPr>
        <p:txBody>
          <a:bodyPr anchor="ctr">
            <a:spAutoFit/>
          </a:bodyPr>
          <a:lstStyle/>
          <a:p>
            <a:pPr>
              <a:spcBef>
                <a:spcPct val="10000"/>
              </a:spcBef>
              <a:spcAft>
                <a:spcPct val="10000"/>
              </a:spcAft>
            </a:pPr>
            <a:r>
              <a:rPr lang="en-US" sz="2000" b="1" dirty="0"/>
              <a:t>The Inefficiency of Monopoly</a:t>
            </a:r>
          </a:p>
        </p:txBody>
      </p:sp>
      <p:sp>
        <p:nvSpPr>
          <p:cNvPr id="47107" name="Text Box 4"/>
          <p:cNvSpPr txBox="1">
            <a:spLocks noChangeArrowheads="1"/>
          </p:cNvSpPr>
          <p:nvPr/>
        </p:nvSpPr>
        <p:spPr bwMode="auto">
          <a:xfrm>
            <a:off x="457200" y="333375"/>
            <a:ext cx="1176338" cy="338138"/>
          </a:xfrm>
          <a:prstGeom prst="rect">
            <a:avLst/>
          </a:prstGeom>
          <a:solidFill>
            <a:srgbClr val="B9D2C1"/>
          </a:solidFill>
          <a:ln w="9525" algn="ctr">
            <a:noFill/>
            <a:miter lim="800000"/>
            <a:headEnd/>
            <a:tailEnd/>
          </a:ln>
        </p:spPr>
        <p:txBody>
          <a:bodyPr wrap="none" lIns="45720" rIns="45720">
            <a:spAutoFit/>
          </a:bodyPr>
          <a:lstStyle/>
          <a:p>
            <a:pPr>
              <a:spcBef>
                <a:spcPct val="10000"/>
              </a:spcBef>
              <a:spcAft>
                <a:spcPct val="10000"/>
              </a:spcAft>
            </a:pPr>
            <a:r>
              <a:rPr lang="en-US" sz="1600" b="1"/>
              <a:t>Figure 15.5</a:t>
            </a:r>
          </a:p>
        </p:txBody>
      </p:sp>
      <p:cxnSp>
        <p:nvCxnSpPr>
          <p:cNvPr id="13" name="Straight Connector 12"/>
          <p:cNvCxnSpPr>
            <a:cxnSpLocks noChangeShapeType="1"/>
          </p:cNvCxnSpPr>
          <p:nvPr/>
        </p:nvCxnSpPr>
        <p:spPr bwMode="auto">
          <a:xfrm>
            <a:off x="428625" y="6115050"/>
            <a:ext cx="2314575" cy="0"/>
          </a:xfrm>
          <a:prstGeom prst="line">
            <a:avLst/>
          </a:prstGeom>
          <a:noFill/>
          <a:ln w="50800" algn="ctr">
            <a:solidFill>
              <a:srgbClr val="B9D3C2"/>
            </a:solidFill>
            <a:round/>
            <a:headEnd/>
            <a:tailEnd/>
          </a:ln>
        </p:spPr>
      </p:cxnSp>
      <p:pic>
        <p:nvPicPr>
          <p:cNvPr id="19" name="Picture 19" descr="Fig14-5-7"/>
          <p:cNvPicPr>
            <a:picLocks noChangeAspect="1" noChangeArrowheads="1"/>
          </p:cNvPicPr>
          <p:nvPr/>
        </p:nvPicPr>
        <p:blipFill>
          <a:blip r:embed="rId2" cstate="print"/>
          <a:srcRect/>
          <a:stretch>
            <a:fillRect/>
          </a:stretch>
        </p:blipFill>
        <p:spPr bwMode="auto">
          <a:xfrm>
            <a:off x="3124200" y="1085850"/>
            <a:ext cx="5553075" cy="4686300"/>
          </a:xfrm>
          <a:prstGeom prst="rect">
            <a:avLst/>
          </a:prstGeom>
          <a:noFill/>
          <a:ln w="9525">
            <a:noFill/>
            <a:miter lim="800000"/>
            <a:headEnd/>
            <a:tailEnd/>
          </a:ln>
        </p:spPr>
      </p:pic>
      <p:pic>
        <p:nvPicPr>
          <p:cNvPr id="26" name="Picture 17" descr="Fig14-5-6"/>
          <p:cNvPicPr>
            <a:picLocks noChangeAspect="1" noChangeArrowheads="1"/>
          </p:cNvPicPr>
          <p:nvPr/>
        </p:nvPicPr>
        <p:blipFill>
          <a:blip r:embed="rId3" cstate="print"/>
          <a:srcRect/>
          <a:stretch>
            <a:fillRect/>
          </a:stretch>
        </p:blipFill>
        <p:spPr bwMode="auto">
          <a:xfrm>
            <a:off x="3124200" y="1085850"/>
            <a:ext cx="5553075" cy="4686300"/>
          </a:xfrm>
          <a:prstGeom prst="rect">
            <a:avLst/>
          </a:prstGeom>
          <a:noFill/>
          <a:ln w="9525">
            <a:noFill/>
            <a:miter lim="800000"/>
            <a:headEnd/>
            <a:tailEnd/>
          </a:ln>
        </p:spPr>
      </p:pic>
      <p:pic>
        <p:nvPicPr>
          <p:cNvPr id="27" name="Picture 12" descr="Fig14-5-1"/>
          <p:cNvPicPr>
            <a:picLocks noChangeAspect="1" noChangeArrowheads="1"/>
          </p:cNvPicPr>
          <p:nvPr/>
        </p:nvPicPr>
        <p:blipFill>
          <a:blip r:embed="rId4" cstate="print"/>
          <a:srcRect/>
          <a:stretch>
            <a:fillRect/>
          </a:stretch>
        </p:blipFill>
        <p:spPr bwMode="auto">
          <a:xfrm>
            <a:off x="3124200" y="1085850"/>
            <a:ext cx="5553075" cy="4686300"/>
          </a:xfrm>
          <a:prstGeom prst="rect">
            <a:avLst/>
          </a:prstGeom>
          <a:noFill/>
          <a:ln w="9525">
            <a:noFill/>
            <a:miter lim="800000"/>
            <a:headEnd/>
            <a:tailEnd/>
          </a:ln>
        </p:spPr>
      </p:pic>
      <p:pic>
        <p:nvPicPr>
          <p:cNvPr id="28" name="Picture 13" descr="Fig14-5-2"/>
          <p:cNvPicPr>
            <a:picLocks noChangeAspect="1" noChangeArrowheads="1"/>
          </p:cNvPicPr>
          <p:nvPr/>
        </p:nvPicPr>
        <p:blipFill>
          <a:blip r:embed="rId5" cstate="print"/>
          <a:srcRect/>
          <a:stretch>
            <a:fillRect/>
          </a:stretch>
        </p:blipFill>
        <p:spPr bwMode="auto">
          <a:xfrm>
            <a:off x="3124200" y="1085850"/>
            <a:ext cx="5553075" cy="4686300"/>
          </a:xfrm>
          <a:prstGeom prst="rect">
            <a:avLst/>
          </a:prstGeom>
          <a:noFill/>
          <a:ln w="9525">
            <a:noFill/>
            <a:miter lim="800000"/>
            <a:headEnd/>
            <a:tailEnd/>
          </a:ln>
        </p:spPr>
      </p:pic>
      <p:pic>
        <p:nvPicPr>
          <p:cNvPr id="34" name="Picture 14" descr="Fig14-5-3"/>
          <p:cNvPicPr>
            <a:picLocks noChangeAspect="1" noChangeArrowheads="1"/>
          </p:cNvPicPr>
          <p:nvPr/>
        </p:nvPicPr>
        <p:blipFill>
          <a:blip r:embed="rId6" cstate="print"/>
          <a:srcRect/>
          <a:stretch>
            <a:fillRect/>
          </a:stretch>
        </p:blipFill>
        <p:spPr bwMode="auto">
          <a:xfrm>
            <a:off x="3124200" y="1085850"/>
            <a:ext cx="5553075" cy="4686300"/>
          </a:xfrm>
          <a:prstGeom prst="rect">
            <a:avLst/>
          </a:prstGeom>
          <a:noFill/>
          <a:ln w="9525">
            <a:noFill/>
            <a:miter lim="800000"/>
            <a:headEnd/>
            <a:tailEnd/>
          </a:ln>
        </p:spPr>
      </p:pic>
      <p:pic>
        <p:nvPicPr>
          <p:cNvPr id="35" name="Picture 15" descr="Fig14-5-4"/>
          <p:cNvPicPr>
            <a:picLocks noChangeAspect="1" noChangeArrowheads="1"/>
          </p:cNvPicPr>
          <p:nvPr/>
        </p:nvPicPr>
        <p:blipFill>
          <a:blip r:embed="rId7" cstate="print"/>
          <a:srcRect/>
          <a:stretch>
            <a:fillRect/>
          </a:stretch>
        </p:blipFill>
        <p:spPr bwMode="auto">
          <a:xfrm>
            <a:off x="3124200" y="1085850"/>
            <a:ext cx="5553075" cy="4686300"/>
          </a:xfrm>
          <a:prstGeom prst="rect">
            <a:avLst/>
          </a:prstGeom>
          <a:noFill/>
          <a:ln w="9525">
            <a:noFill/>
            <a:miter lim="800000"/>
            <a:headEnd/>
            <a:tailEnd/>
          </a:ln>
        </p:spPr>
      </p:pic>
      <p:pic>
        <p:nvPicPr>
          <p:cNvPr id="36" name="Picture 16" descr="Fig14-5-5"/>
          <p:cNvPicPr>
            <a:picLocks noChangeAspect="1" noChangeArrowheads="1"/>
          </p:cNvPicPr>
          <p:nvPr/>
        </p:nvPicPr>
        <p:blipFill>
          <a:blip r:embed="rId8" cstate="print"/>
          <a:srcRect/>
          <a:stretch>
            <a:fillRect/>
          </a:stretch>
        </p:blipFill>
        <p:spPr bwMode="auto">
          <a:xfrm>
            <a:off x="3124200" y="1085850"/>
            <a:ext cx="5553075" cy="4686300"/>
          </a:xfrm>
          <a:prstGeom prst="rect">
            <a:avLst/>
          </a:prstGeom>
          <a:noFill/>
          <a:ln w="9525">
            <a:noFill/>
            <a:miter lim="800000"/>
            <a:headEnd/>
            <a:tailEnd/>
          </a:ln>
        </p:spPr>
      </p:pic>
      <p:pic>
        <p:nvPicPr>
          <p:cNvPr id="37" name="Picture 18" descr="Fig14-5-6a"/>
          <p:cNvPicPr>
            <a:picLocks noChangeAspect="1" noChangeArrowheads="1"/>
          </p:cNvPicPr>
          <p:nvPr/>
        </p:nvPicPr>
        <p:blipFill>
          <a:blip r:embed="rId9" cstate="print"/>
          <a:srcRect/>
          <a:stretch>
            <a:fillRect/>
          </a:stretch>
        </p:blipFill>
        <p:spPr bwMode="auto">
          <a:xfrm>
            <a:off x="3124200" y="1085850"/>
            <a:ext cx="5553075" cy="4686300"/>
          </a:xfrm>
          <a:prstGeom prst="rect">
            <a:avLst/>
          </a:prstGeom>
          <a:noFill/>
          <a:ln w="9525">
            <a:noFill/>
            <a:miter lim="800000"/>
            <a:headEnd/>
            <a:tailEnd/>
          </a:ln>
        </p:spPr>
      </p:pic>
      <p:pic>
        <p:nvPicPr>
          <p:cNvPr id="38" name="Picture 20" descr="Fig14-5-7a"/>
          <p:cNvPicPr>
            <a:picLocks noChangeAspect="1" noChangeArrowheads="1"/>
          </p:cNvPicPr>
          <p:nvPr/>
        </p:nvPicPr>
        <p:blipFill>
          <a:blip r:embed="rId10" cstate="print"/>
          <a:srcRect/>
          <a:stretch>
            <a:fillRect/>
          </a:stretch>
        </p:blipFill>
        <p:spPr bwMode="auto">
          <a:xfrm>
            <a:off x="3124200" y="1085850"/>
            <a:ext cx="5553075" cy="4686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wipe(left)">
                                      <p:cBhvr>
                                        <p:cTn id="7" dur="500"/>
                                        <p:tgtEl>
                                          <p:spTgt spid="4710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106"/>
                                        </p:tgtEl>
                                        <p:attrNameLst>
                                          <p:attrName>style.visibility</p:attrName>
                                        </p:attrNameLst>
                                      </p:cBhvr>
                                      <p:to>
                                        <p:strVal val="visible"/>
                                      </p:to>
                                    </p:set>
                                    <p:animEffect transition="in" filter="wipe(left)">
                                      <p:cBhvr>
                                        <p:cTn id="11" dur="500"/>
                                        <p:tgtEl>
                                          <p:spTgt spid="4710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2000"/>
                                        <p:tgtEl>
                                          <p:spTgt spid="28"/>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1000"/>
                                        <p:tgtEl>
                                          <p:spTgt spid="34"/>
                                        </p:tgtEl>
                                      </p:cBhvr>
                                    </p:animEffect>
                                  </p:childTnLst>
                                </p:cTn>
                              </p:par>
                            </p:childTnLst>
                          </p:cTn>
                        </p:par>
                        <p:par>
                          <p:cTn id="24" fill="hold">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wipe(left)">
                                      <p:cBhvr>
                                        <p:cTn id="27" dur="500"/>
                                        <p:tgtEl>
                                          <p:spTgt spid="32">
                                            <p:txEl>
                                              <p:pRg st="0" end="0"/>
                                            </p:txEl>
                                          </p:spTgt>
                                        </p:tgtEl>
                                      </p:cBhvr>
                                    </p:animEffect>
                                  </p:childTnLst>
                                </p:cTn>
                              </p:par>
                            </p:childTnLst>
                          </p:cTn>
                        </p:par>
                        <p:par>
                          <p:cTn id="28" fill="hold">
                            <p:stCondLst>
                              <p:cond delay="5000"/>
                            </p:stCondLst>
                            <p:childTnLst>
                              <p:par>
                                <p:cTn id="29" presetID="22" presetClass="entr" presetSubtype="8"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1000"/>
                                        <p:tgtEl>
                                          <p:spTgt spid="36"/>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32">
                                            <p:txEl>
                                              <p:pRg st="1" end="1"/>
                                            </p:txEl>
                                          </p:spTgt>
                                        </p:tgtEl>
                                        <p:attrNameLst>
                                          <p:attrName>style.visibility</p:attrName>
                                        </p:attrNameLst>
                                      </p:cBhvr>
                                      <p:to>
                                        <p:strVal val="visible"/>
                                      </p:to>
                                    </p:set>
                                    <p:animEffect transition="in" filter="wipe(left)">
                                      <p:cBhvr>
                                        <p:cTn id="35" dur="500"/>
                                        <p:tgtEl>
                                          <p:spTgt spid="32">
                                            <p:txEl>
                                              <p:pRg st="1" end="1"/>
                                            </p:txEl>
                                          </p:spTgt>
                                        </p:tgtEl>
                                      </p:cBhvr>
                                    </p:animEffect>
                                  </p:childTnLst>
                                </p:cTn>
                              </p:par>
                            </p:childTnLst>
                          </p:cTn>
                        </p:par>
                        <p:par>
                          <p:cTn id="36" fill="hold">
                            <p:stCondLst>
                              <p:cond delay="6500"/>
                            </p:stCondLst>
                            <p:childTnLst>
                              <p:par>
                                <p:cTn id="37" presetID="22" presetClass="entr" presetSubtype="8" fill="hold" grpId="0" nodeType="after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wipe(left)">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1000"/>
                                        <p:tgtEl>
                                          <p:spTgt spid="35"/>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32">
                                            <p:txEl>
                                              <p:pRg st="3" end="3"/>
                                            </p:txEl>
                                          </p:spTgt>
                                        </p:tgtEl>
                                        <p:attrNameLst>
                                          <p:attrName>style.visibility</p:attrName>
                                        </p:attrNameLst>
                                      </p:cBhvr>
                                      <p:to>
                                        <p:strVal val="visible"/>
                                      </p:to>
                                    </p:set>
                                    <p:animEffect transition="in" filter="wipe(left)">
                                      <p:cBhvr>
                                        <p:cTn id="48" dur="500"/>
                                        <p:tgtEl>
                                          <p:spTgt spid="32">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1000"/>
                                        <p:tgtEl>
                                          <p:spTgt spid="26"/>
                                        </p:tgtEl>
                                      </p:cBhvr>
                                    </p:animEffect>
                                  </p:childTnLst>
                                </p:cTn>
                              </p:par>
                            </p:childTnLst>
                          </p:cTn>
                        </p:par>
                        <p:par>
                          <p:cTn id="54" fill="hold">
                            <p:stCondLst>
                              <p:cond delay="1000"/>
                            </p:stCondLst>
                            <p:childTnLst>
                              <p:par>
                                <p:cTn id="55" presetID="22" presetClass="entr" presetSubtype="1"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1000"/>
                                        <p:tgtEl>
                                          <p:spTgt spid="19"/>
                                        </p:tgtEl>
                                      </p:cBhvr>
                                    </p:animEffect>
                                  </p:childTnLst>
                                </p:cTn>
                              </p:par>
                            </p:childTnLst>
                          </p:cTn>
                        </p:par>
                        <p:par>
                          <p:cTn id="58" fill="hold">
                            <p:stCondLst>
                              <p:cond delay="2000"/>
                            </p:stCondLst>
                            <p:childTnLst>
                              <p:par>
                                <p:cTn id="59" presetID="22" presetClass="entr" presetSubtype="8" fill="hold" grpId="0" nodeType="afterEffect">
                                  <p:stCondLst>
                                    <p:cond delay="0"/>
                                  </p:stCondLst>
                                  <p:childTnLst>
                                    <p:set>
                                      <p:cBhvr>
                                        <p:cTn id="60" dur="1" fill="hold">
                                          <p:stCondLst>
                                            <p:cond delay="0"/>
                                          </p:stCondLst>
                                        </p:cTn>
                                        <p:tgtEl>
                                          <p:spTgt spid="32">
                                            <p:txEl>
                                              <p:pRg st="4" end="4"/>
                                            </p:txEl>
                                          </p:spTgt>
                                        </p:tgtEl>
                                        <p:attrNameLst>
                                          <p:attrName>style.visibility</p:attrName>
                                        </p:attrNameLst>
                                      </p:cBhvr>
                                      <p:to>
                                        <p:strVal val="visible"/>
                                      </p:to>
                                    </p:set>
                                    <p:animEffect transition="in" filter="wipe(left)">
                                      <p:cBhvr>
                                        <p:cTn id="61" dur="500"/>
                                        <p:tgtEl>
                                          <p:spTgt spid="32">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up)">
                                      <p:cBhvr>
                                        <p:cTn id="66" dur="1000"/>
                                        <p:tgtEl>
                                          <p:spTgt spid="37"/>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32">
                                            <p:txEl>
                                              <p:pRg st="5" end="5"/>
                                            </p:txEl>
                                          </p:spTgt>
                                        </p:tgtEl>
                                        <p:attrNameLst>
                                          <p:attrName>style.visibility</p:attrName>
                                        </p:attrNameLst>
                                      </p:cBhvr>
                                      <p:to>
                                        <p:strVal val="visible"/>
                                      </p:to>
                                    </p:set>
                                    <p:animEffect transition="in" filter="wipe(left)">
                                      <p:cBhvr>
                                        <p:cTn id="70" dur="500"/>
                                        <p:tgtEl>
                                          <p:spTgt spid="32">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right)">
                                      <p:cBhvr>
                                        <p:cTn id="75" dur="1000"/>
                                        <p:tgtEl>
                                          <p:spTgt spid="38"/>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32">
                                            <p:txEl>
                                              <p:pRg st="6" end="6"/>
                                            </p:txEl>
                                          </p:spTgt>
                                        </p:tgtEl>
                                        <p:attrNameLst>
                                          <p:attrName>style.visibility</p:attrName>
                                        </p:attrNameLst>
                                      </p:cBhvr>
                                      <p:to>
                                        <p:strVal val="visible"/>
                                      </p:to>
                                    </p:set>
                                    <p:animEffect transition="in" filter="wipe(left)">
                                      <p:cBhvr>
                                        <p:cTn id="79" dur="500"/>
                                        <p:tgtEl>
                                          <p:spTgt spid="32">
                                            <p:txEl>
                                              <p:pRg st="6" end="6"/>
                                            </p:txEl>
                                          </p:spTgt>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32">
                                            <p:txEl>
                                              <p:pRg st="7" end="7"/>
                                            </p:txEl>
                                          </p:spTgt>
                                        </p:tgtEl>
                                        <p:attrNameLst>
                                          <p:attrName>style.visibility</p:attrName>
                                        </p:attrNameLst>
                                      </p:cBhvr>
                                      <p:to>
                                        <p:strVal val="visible"/>
                                      </p:to>
                                    </p:set>
                                    <p:animEffect transition="in" filter="wipe(left)">
                                      <p:cBhvr>
                                        <p:cTn id="83" dur="500"/>
                                        <p:tgtEl>
                                          <p:spTgt spid="32">
                                            <p:txEl>
                                              <p:pRg st="7" end="7"/>
                                            </p:txEl>
                                          </p:spTgt>
                                        </p:tgtEl>
                                      </p:cBhvr>
                                    </p:animEffect>
                                  </p:childTnLst>
                                </p:cTn>
                              </p:par>
                            </p:childTnLst>
                          </p:cTn>
                        </p:par>
                        <p:par>
                          <p:cTn id="84" fill="hold">
                            <p:stCondLst>
                              <p:cond delay="2000"/>
                            </p:stCondLst>
                            <p:childTnLst>
                              <p:par>
                                <p:cTn id="85" presetID="22" presetClass="entr" presetSubtype="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left)">
                                      <p:cBhvr>
                                        <p:cTn id="8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p:bldP spid="47106" grpId="0"/>
      <p:bldP spid="4710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447675" y="203657"/>
            <a:ext cx="8239125" cy="430887"/>
          </a:xfrm>
          <a:prstGeom prst="rect">
            <a:avLst/>
          </a:prstGeom>
          <a:noFill/>
          <a:ln w="9525" algn="ctr">
            <a:noFill/>
            <a:miter lim="800000"/>
            <a:headEnd/>
            <a:tailEnd/>
          </a:ln>
        </p:spPr>
        <p:txBody>
          <a:bodyPr anchor="ctr">
            <a:spAutoFit/>
          </a:bodyPr>
          <a:lstStyle/>
          <a:p>
            <a:r>
              <a:rPr lang="en-US" sz="2200" b="1" dirty="0"/>
              <a:t>How Large Are the Efficiency Losses Due to Monopoly</a:t>
            </a:r>
            <a:r>
              <a:rPr lang="en-US" sz="2200" b="1" dirty="0" smtClean="0"/>
              <a:t>?</a:t>
            </a:r>
            <a:endParaRPr lang="en-US" sz="2200" b="1" dirty="0"/>
          </a:p>
        </p:txBody>
      </p:sp>
      <p:sp>
        <p:nvSpPr>
          <p:cNvPr id="9" name="Rectangle 5"/>
          <p:cNvSpPr>
            <a:spLocks noChangeArrowheads="1"/>
          </p:cNvSpPr>
          <p:nvPr/>
        </p:nvSpPr>
        <p:spPr bwMode="auto">
          <a:xfrm>
            <a:off x="455613" y="1098006"/>
            <a:ext cx="8459787" cy="3231654"/>
          </a:xfrm>
          <a:prstGeom prst="rect">
            <a:avLst/>
          </a:prstGeom>
          <a:noFill/>
          <a:ln w="9525">
            <a:noFill/>
            <a:miter lim="800000"/>
            <a:headEnd/>
            <a:tailEnd/>
          </a:ln>
        </p:spPr>
        <p:txBody>
          <a:bodyPr anchor="ctr">
            <a:spAutoFit/>
          </a:bodyPr>
          <a:lstStyle/>
          <a:p>
            <a:r>
              <a:rPr lang="en-US" sz="2000" dirty="0"/>
              <a:t>The only firms that do not have market power are firms in perfectly competitive markets, which must charge a price equal to marginal cost. </a:t>
            </a:r>
          </a:p>
          <a:p>
            <a:endParaRPr lang="en-US" sz="1200" dirty="0"/>
          </a:p>
          <a:p>
            <a:r>
              <a:rPr lang="en-US" sz="2000" dirty="0"/>
              <a:t>Because few markets are perfectly competitive, </a:t>
            </a:r>
            <a:r>
              <a:rPr lang="en-US" sz="2000" i="1" dirty="0"/>
              <a:t>some loss of economic efficiency occurs in the market for nearly every good or service</a:t>
            </a:r>
            <a:r>
              <a:rPr lang="en-US" sz="2000" dirty="0"/>
              <a:t>, yet this loss is small since true monopolies are rare.</a:t>
            </a:r>
          </a:p>
          <a:p>
            <a:endParaRPr lang="en-US" sz="1200" dirty="0"/>
          </a:p>
          <a:p>
            <a:r>
              <a:rPr lang="en-US" sz="2000" dirty="0"/>
              <a:t>Competition keeps price much closer to marginal cost in most industries. </a:t>
            </a:r>
          </a:p>
          <a:p>
            <a:endParaRPr lang="en-US" sz="1200" dirty="0"/>
          </a:p>
          <a:p>
            <a:r>
              <a:rPr lang="en-US" sz="2000" dirty="0"/>
              <a:t>The closer price is to marginal cost, the smaller the size of the deadweight loss.</a:t>
            </a:r>
          </a:p>
        </p:txBody>
      </p:sp>
      <p:sp>
        <p:nvSpPr>
          <p:cNvPr id="10" name="Rectangle 6"/>
          <p:cNvSpPr>
            <a:spLocks noChangeArrowheads="1"/>
          </p:cNvSpPr>
          <p:nvPr/>
        </p:nvSpPr>
        <p:spPr bwMode="auto">
          <a:xfrm>
            <a:off x="447675" y="641241"/>
            <a:ext cx="8467725" cy="646331"/>
          </a:xfrm>
          <a:prstGeom prst="rect">
            <a:avLst/>
          </a:prstGeom>
          <a:noFill/>
          <a:ln w="9525">
            <a:noFill/>
            <a:miter lim="800000"/>
            <a:headEnd/>
            <a:tailEnd/>
          </a:ln>
        </p:spPr>
        <p:txBody>
          <a:bodyPr anchor="ctr">
            <a:spAutoFit/>
          </a:bodyPr>
          <a:lstStyle/>
          <a:p>
            <a:pPr marL="1588" lvl="1" indent="-1588">
              <a:spcBef>
                <a:spcPct val="20000"/>
              </a:spcBef>
            </a:pPr>
            <a:r>
              <a:rPr lang="en-US" b="1" dirty="0"/>
              <a:t>Market power</a:t>
            </a:r>
            <a:r>
              <a:rPr lang="en-US" dirty="0"/>
              <a:t> </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市場力量</a:t>
            </a:r>
            <a:r>
              <a:rPr lang="en-US" altLang="zh-TW" b="1" dirty="0" smtClean="0">
                <a:latin typeface="標楷體" pitchFamily="65" charset="-120"/>
                <a:ea typeface="標楷體" pitchFamily="65" charset="-120"/>
              </a:rPr>
              <a:t>)</a:t>
            </a:r>
            <a:r>
              <a:rPr lang="en-US" b="1" dirty="0" smtClean="0">
                <a:latin typeface="標楷體" pitchFamily="65" charset="-120"/>
                <a:ea typeface="標楷體" pitchFamily="65" charset="-120"/>
              </a:rPr>
              <a:t> </a:t>
            </a:r>
            <a:r>
              <a:rPr lang="en-US" dirty="0"/>
              <a:t>The ability of a firm to charge a price greater than marginal cost.</a:t>
            </a:r>
          </a:p>
        </p:txBody>
      </p:sp>
      <p:sp>
        <p:nvSpPr>
          <p:cNvPr id="11" name="Text Box 5"/>
          <p:cNvSpPr txBox="1">
            <a:spLocks noChangeArrowheads="1"/>
          </p:cNvSpPr>
          <p:nvPr/>
        </p:nvSpPr>
        <p:spPr bwMode="auto">
          <a:xfrm>
            <a:off x="447675" y="4278313"/>
            <a:ext cx="8239125" cy="400050"/>
          </a:xfrm>
          <a:prstGeom prst="rect">
            <a:avLst/>
          </a:prstGeom>
          <a:noFill/>
          <a:ln w="9525" algn="ctr">
            <a:noFill/>
            <a:miter lim="800000"/>
            <a:headEnd/>
            <a:tailEnd/>
          </a:ln>
        </p:spPr>
        <p:txBody>
          <a:bodyPr anchor="ctr">
            <a:spAutoFit/>
          </a:bodyPr>
          <a:lstStyle/>
          <a:p>
            <a:r>
              <a:rPr lang="en-US" sz="2000" b="1"/>
              <a:t>Market Power and Technological Change</a:t>
            </a:r>
          </a:p>
        </p:txBody>
      </p:sp>
      <p:sp>
        <p:nvSpPr>
          <p:cNvPr id="14" name="Rectangle 5"/>
          <p:cNvSpPr>
            <a:spLocks noChangeArrowheads="1"/>
          </p:cNvSpPr>
          <p:nvPr/>
        </p:nvSpPr>
        <p:spPr bwMode="auto">
          <a:xfrm>
            <a:off x="447675" y="4638884"/>
            <a:ext cx="8467725" cy="2123658"/>
          </a:xfrm>
          <a:prstGeom prst="rect">
            <a:avLst/>
          </a:prstGeom>
          <a:noFill/>
          <a:ln w="9525">
            <a:noFill/>
            <a:miter lim="800000"/>
            <a:headEnd/>
            <a:tailEnd/>
          </a:ln>
        </p:spPr>
        <p:txBody>
          <a:bodyPr anchor="ctr">
            <a:spAutoFit/>
          </a:bodyPr>
          <a:lstStyle/>
          <a:p>
            <a:r>
              <a:rPr lang="en-US" sz="2000" dirty="0"/>
              <a:t>Firms are often forced to rely on their profits to finance the research and development needed for new products, but smaller firms develop a number of new products themselves as well.</a:t>
            </a:r>
          </a:p>
          <a:p>
            <a:endParaRPr lang="en-US" sz="1200" dirty="0"/>
          </a:p>
          <a:p>
            <a:r>
              <a:rPr lang="en-US" sz="2000" dirty="0"/>
              <a:t>Government policymakers continue to struggle with the issue of whether, on balance, large firms with market power are good or bad for the economy.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wipe(left)">
                                      <p:cBhvr>
                                        <p:cTn id="26" dur="500"/>
                                        <p:tgtEl>
                                          <p:spTgt spid="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wipe(left)">
                                      <p:cBhvr>
                                        <p:cTn id="31" dur="500"/>
                                        <p:tgtEl>
                                          <p:spTgt spid="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wipe(left)">
                                      <p:cBhvr>
                                        <p:cTn id="40" dur="500"/>
                                        <p:tgtEl>
                                          <p:spTgt spid="1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xEl>
                                              <p:pRg st="2" end="2"/>
                                            </p:txEl>
                                          </p:spTgt>
                                        </p:tgtEl>
                                        <p:attrNameLst>
                                          <p:attrName>style.visibility</p:attrName>
                                        </p:attrNameLst>
                                      </p:cBhvr>
                                      <p:to>
                                        <p:strVal val="visible"/>
                                      </p:to>
                                    </p:set>
                                    <p:animEffect transition="in" filter="wipe(left)">
                                      <p:cBhvr>
                                        <p:cTn id="45"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uiExpand="1" build="p"/>
      <p:bldP spid="10" grpId="0" build="p"/>
      <p:bldP spid="11" grpId="0" autoUpdateAnimBg="0"/>
      <p:bldP spid="1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352425" y="2743200"/>
            <a:ext cx="8305800" cy="443198"/>
          </a:xfrm>
          <a:prstGeom prst="rect">
            <a:avLst/>
          </a:prstGeom>
          <a:noFill/>
          <a:ln w="9525">
            <a:noFill/>
            <a:miter lim="800000"/>
            <a:headEnd/>
            <a:tailEnd/>
          </a:ln>
        </p:spPr>
        <p:txBody>
          <a:bodyPr>
            <a:spAutoFit/>
          </a:bodyPr>
          <a:lstStyle/>
          <a:p>
            <a:pPr>
              <a:lnSpc>
                <a:spcPct val="95000"/>
              </a:lnSpc>
            </a:pPr>
            <a:r>
              <a:rPr lang="en-US" sz="2400">
                <a:solidFill>
                  <a:srgbClr val="0066B3"/>
                </a:solidFill>
              </a:rPr>
              <a:t>Discuss government policies toward monopoly.</a:t>
            </a:r>
          </a:p>
        </p:txBody>
      </p:sp>
      <p:sp>
        <p:nvSpPr>
          <p:cNvPr id="10" name="Text Box 9"/>
          <p:cNvSpPr txBox="1">
            <a:spLocks noChangeArrowheads="1"/>
          </p:cNvSpPr>
          <p:nvPr/>
        </p:nvSpPr>
        <p:spPr bwMode="auto">
          <a:xfrm>
            <a:off x="457200" y="2424499"/>
            <a:ext cx="3429000" cy="369332"/>
          </a:xfrm>
          <a:prstGeom prst="rect">
            <a:avLst/>
          </a:prstGeom>
          <a:solidFill>
            <a:srgbClr val="0066B3"/>
          </a:solidFill>
          <a:ln w="9525">
            <a:noFill/>
            <a:miter lim="800000"/>
            <a:headEnd/>
            <a:tailEnd/>
          </a:ln>
        </p:spPr>
        <p:txBody>
          <a:bodyPr wrap="square" lIns="45720" rIns="45720" anchor="ctr">
            <a:spAutoFit/>
          </a:bodyPr>
          <a:lstStyle/>
          <a:p>
            <a:r>
              <a:rPr lang="en-US" b="1">
                <a:solidFill>
                  <a:schemeClr val="bg1"/>
                </a:solidFill>
              </a:rPr>
              <a:t>15.5 LEARNING</a:t>
            </a:r>
            <a:r>
              <a:rPr lang="en-US">
                <a:solidFill>
                  <a:schemeClr val="bg1"/>
                </a:solidFill>
              </a:rPr>
              <a:t> OBJECTIVE</a:t>
            </a:r>
            <a:endParaRPr lang="en-US" b="1">
              <a:solidFill>
                <a:schemeClr val="bg1"/>
              </a:solidFill>
            </a:endParaRPr>
          </a:p>
        </p:txBody>
      </p:sp>
      <p:sp>
        <p:nvSpPr>
          <p:cNvPr id="12" name="TextBox 11"/>
          <p:cNvSpPr txBox="1">
            <a:spLocks noChangeArrowheads="1"/>
          </p:cNvSpPr>
          <p:nvPr/>
        </p:nvSpPr>
        <p:spPr bwMode="auto">
          <a:xfrm>
            <a:off x="447675" y="190035"/>
            <a:ext cx="8239125" cy="523220"/>
          </a:xfrm>
          <a:prstGeom prst="rect">
            <a:avLst/>
          </a:prstGeom>
          <a:noFill/>
          <a:ln w="9525">
            <a:noFill/>
            <a:miter lim="800000"/>
            <a:headEnd/>
            <a:tailEnd/>
          </a:ln>
        </p:spPr>
        <p:txBody>
          <a:bodyPr anchor="ctr">
            <a:spAutoFit/>
          </a:bodyPr>
          <a:lstStyle/>
          <a:p>
            <a:r>
              <a:rPr lang="en-US" sz="2800" b="1">
                <a:solidFill>
                  <a:srgbClr val="0066B3"/>
                </a:solidFill>
              </a:rPr>
              <a:t>Government Policy toward Monopoly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2"/>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3" dur="500"/>
                                        <p:tgtEl>
                                          <p:spTgt spid="10"/>
                                        </p:tgtEl>
                                      </p:cBhvr>
                                    </p:animEffect>
                                  </p:childTnLst>
                                </p:cTn>
                              </p:par>
                            </p:childTnLst>
                          </p:cTn>
                        </p:par>
                        <p:par>
                          <p:cTn id="14" fill="hold">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457200" y="1905000"/>
            <a:ext cx="8239125" cy="457200"/>
          </a:xfrm>
          <a:prstGeom prst="rect">
            <a:avLst/>
          </a:prstGeom>
          <a:noFill/>
          <a:ln w="9525">
            <a:noFill/>
            <a:miter lim="800000"/>
            <a:headEnd/>
            <a:tailEnd/>
          </a:ln>
        </p:spPr>
        <p:txBody>
          <a:bodyPr anchor="ctr"/>
          <a:lstStyle/>
          <a:p>
            <a:pPr marL="342900" indent="-342900">
              <a:spcBef>
                <a:spcPct val="20000"/>
              </a:spcBef>
            </a:pPr>
            <a:r>
              <a:rPr lang="en-US" sz="2400" b="1" dirty="0"/>
              <a:t>Antitrust Laws and Antitrust Enforcement</a:t>
            </a:r>
          </a:p>
        </p:txBody>
      </p:sp>
      <p:sp>
        <p:nvSpPr>
          <p:cNvPr id="11" name="Rectangle 5"/>
          <p:cNvSpPr>
            <a:spLocks noChangeArrowheads="1"/>
          </p:cNvSpPr>
          <p:nvPr/>
        </p:nvSpPr>
        <p:spPr bwMode="auto">
          <a:xfrm>
            <a:off x="447675" y="1051352"/>
            <a:ext cx="8239125" cy="830997"/>
          </a:xfrm>
          <a:prstGeom prst="rect">
            <a:avLst/>
          </a:prstGeom>
          <a:noFill/>
          <a:ln w="9525">
            <a:noFill/>
            <a:miter lim="800000"/>
            <a:headEnd/>
            <a:tailEnd/>
          </a:ln>
        </p:spPr>
        <p:txBody>
          <a:bodyPr anchor="ctr">
            <a:spAutoFit/>
          </a:bodyPr>
          <a:lstStyle/>
          <a:p>
            <a:r>
              <a:rPr lang="en-US" sz="2400"/>
              <a:t>In the United States, </a:t>
            </a:r>
            <a:r>
              <a:rPr lang="en-US" sz="2400" i="1"/>
              <a:t>antitrust laws</a:t>
            </a:r>
            <a:r>
              <a:rPr lang="en-US" sz="2400"/>
              <a:t> are designed to prevent monopolies and collusion.</a:t>
            </a:r>
          </a:p>
        </p:txBody>
      </p:sp>
      <p:sp>
        <p:nvSpPr>
          <p:cNvPr id="12" name="Rectangle 5"/>
          <p:cNvSpPr>
            <a:spLocks noChangeArrowheads="1"/>
          </p:cNvSpPr>
          <p:nvPr/>
        </p:nvSpPr>
        <p:spPr bwMode="auto">
          <a:xfrm>
            <a:off x="457200" y="2283790"/>
            <a:ext cx="8239125" cy="3477875"/>
          </a:xfrm>
          <a:prstGeom prst="rect">
            <a:avLst/>
          </a:prstGeom>
          <a:noFill/>
          <a:ln w="9525">
            <a:noFill/>
            <a:miter lim="800000"/>
            <a:headEnd/>
            <a:tailEnd/>
          </a:ln>
        </p:spPr>
        <p:txBody>
          <a:bodyPr anchor="ctr">
            <a:spAutoFit/>
          </a:bodyPr>
          <a:lstStyle/>
          <a:p>
            <a:r>
              <a:rPr lang="en-US" sz="2000" dirty="0"/>
              <a:t>Congress passed the Sherman Act in 1890 to promote competition and prevent the formation of monopolies.</a:t>
            </a:r>
          </a:p>
          <a:p>
            <a:endParaRPr lang="en-US" dirty="0"/>
          </a:p>
          <a:p>
            <a:r>
              <a:rPr lang="en-US" sz="2000" dirty="0"/>
              <a:t>The act targeted firms in several industries that had combined together to form “trusts,” the most notorious of which was the Standard Oil Trust, organized by John D. Rockefeller.</a:t>
            </a:r>
          </a:p>
          <a:p>
            <a:endParaRPr lang="en-US" dirty="0"/>
          </a:p>
          <a:p>
            <a:r>
              <a:rPr lang="en-US" sz="2000" dirty="0"/>
              <a:t>In a trust, the firms were operated independently but gave voting control to a board of trustees, which enforced collusive agreements for the firms to charge the same price and not to compete for each other’s customers.</a:t>
            </a:r>
          </a:p>
        </p:txBody>
      </p:sp>
      <p:sp>
        <p:nvSpPr>
          <p:cNvPr id="5" name="Rectangle 6"/>
          <p:cNvSpPr>
            <a:spLocks noChangeArrowheads="1"/>
          </p:cNvSpPr>
          <p:nvPr/>
        </p:nvSpPr>
        <p:spPr bwMode="auto">
          <a:xfrm>
            <a:off x="447675" y="136159"/>
            <a:ext cx="8239125" cy="830997"/>
          </a:xfrm>
          <a:prstGeom prst="rect">
            <a:avLst/>
          </a:prstGeom>
          <a:noFill/>
          <a:ln w="9525">
            <a:noFill/>
            <a:miter lim="800000"/>
            <a:headEnd/>
            <a:tailEnd/>
          </a:ln>
        </p:spPr>
        <p:txBody>
          <a:bodyPr anchor="ctr">
            <a:spAutoFit/>
          </a:bodyPr>
          <a:lstStyle/>
          <a:p>
            <a:pPr marL="1588" lvl="1" indent="-1588">
              <a:spcBef>
                <a:spcPct val="20000"/>
              </a:spcBef>
            </a:pPr>
            <a:r>
              <a:rPr lang="en-US" sz="2400" b="1" dirty="0"/>
              <a:t>Collusion</a:t>
            </a:r>
            <a:r>
              <a:rPr lang="en-US" sz="2400" dirty="0"/>
              <a:t> </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勾結</a:t>
            </a:r>
            <a:r>
              <a:rPr lang="en-US" altLang="zh-TW" sz="2400" b="1" dirty="0" smtClean="0">
                <a:latin typeface="標楷體" pitchFamily="65" charset="-120"/>
                <a:ea typeface="標楷體" pitchFamily="65" charset="-120"/>
              </a:rPr>
              <a:t>)</a:t>
            </a:r>
            <a:r>
              <a:rPr lang="en-US" sz="2400" b="1" dirty="0" smtClean="0">
                <a:latin typeface="標楷體" pitchFamily="65" charset="-120"/>
                <a:ea typeface="標楷體" pitchFamily="65" charset="-120"/>
              </a:rPr>
              <a:t> </a:t>
            </a:r>
            <a:r>
              <a:rPr lang="en-US" sz="2400" dirty="0"/>
              <a:t>An agreement among firms to charge the same price or otherwise not to compete.</a:t>
            </a:r>
          </a:p>
        </p:txBody>
      </p:sp>
      <p:sp>
        <p:nvSpPr>
          <p:cNvPr id="6" name="Rectangle 6"/>
          <p:cNvSpPr>
            <a:spLocks noChangeArrowheads="1"/>
          </p:cNvSpPr>
          <p:nvPr/>
        </p:nvSpPr>
        <p:spPr bwMode="auto">
          <a:xfrm>
            <a:off x="447675" y="5885726"/>
            <a:ext cx="8239125" cy="707886"/>
          </a:xfrm>
          <a:prstGeom prst="rect">
            <a:avLst/>
          </a:prstGeom>
          <a:noFill/>
          <a:ln w="9525">
            <a:noFill/>
            <a:miter lim="800000"/>
            <a:headEnd/>
            <a:tailEnd/>
          </a:ln>
        </p:spPr>
        <p:txBody>
          <a:bodyPr anchor="ctr">
            <a:spAutoFit/>
          </a:bodyPr>
          <a:lstStyle/>
          <a:p>
            <a:pPr marL="1588" lvl="1" indent="-1588">
              <a:spcBef>
                <a:spcPct val="20000"/>
              </a:spcBef>
            </a:pPr>
            <a:r>
              <a:rPr lang="en-US" sz="2000" b="1" dirty="0"/>
              <a:t>Antitrust laws</a:t>
            </a:r>
            <a:r>
              <a:rPr lang="en-US" sz="2000" dirty="0"/>
              <a:t> </a:t>
            </a:r>
            <a:r>
              <a:rPr lang="en-US"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反壟斷法</a:t>
            </a:r>
            <a:r>
              <a:rPr lang="en-US" sz="2000" b="1" dirty="0" smtClean="0">
                <a:latin typeface="標楷體" pitchFamily="65" charset="-120"/>
                <a:ea typeface="標楷體" pitchFamily="65" charset="-120"/>
              </a:rPr>
              <a:t>) </a:t>
            </a:r>
            <a:r>
              <a:rPr lang="en-US" sz="2000" dirty="0"/>
              <a:t>Laws aimed at eliminating collusion and promoting competition among firms.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wipe(left)">
                                      <p:cBhvr>
                                        <p:cTn id="21" dur="500"/>
                                        <p:tgtEl>
                                          <p:spTgt spid="1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Effect transition="in" filter="wipe(left)">
                                      <p:cBhvr>
                                        <p:cTn id="26" dur="500"/>
                                        <p:tgtEl>
                                          <p:spTgt spid="1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Effect transition="in" filter="wipe(left)">
                                      <p:cBhvr>
                                        <p:cTn id="31" dur="500"/>
                                        <p:tgtEl>
                                          <p:spTgt spid="1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left)">
                                      <p:cBhvr>
                                        <p:cTn id="3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uild="p"/>
      <p:bldP spid="12" grpId="0" uiExpand="1" build="p"/>
      <p:bldP spid="5" grpId="0" build="p"/>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7"/>
          <p:cNvSpPr txBox="1">
            <a:spLocks noChangeArrowheads="1"/>
          </p:cNvSpPr>
          <p:nvPr/>
        </p:nvSpPr>
        <p:spPr bwMode="auto">
          <a:xfrm>
            <a:off x="1524000" y="2450068"/>
            <a:ext cx="5267325" cy="369332"/>
          </a:xfrm>
          <a:prstGeom prst="rect">
            <a:avLst/>
          </a:prstGeom>
          <a:noFill/>
          <a:ln w="9525" algn="ctr">
            <a:noFill/>
            <a:miter lim="800000"/>
            <a:headEnd/>
            <a:tailEnd/>
          </a:ln>
        </p:spPr>
        <p:txBody>
          <a:bodyPr>
            <a:spAutoFit/>
          </a:bodyPr>
          <a:lstStyle/>
          <a:p>
            <a:pPr>
              <a:spcBef>
                <a:spcPct val="10000"/>
              </a:spcBef>
              <a:spcAft>
                <a:spcPct val="10000"/>
              </a:spcAft>
            </a:pPr>
            <a:r>
              <a:rPr lang="en-US" b="1" dirty="0"/>
              <a:t>Important U.S. Antitrust Laws</a:t>
            </a:r>
          </a:p>
        </p:txBody>
      </p:sp>
      <p:sp>
        <p:nvSpPr>
          <p:cNvPr id="15" name="Text Box 8"/>
          <p:cNvSpPr txBox="1">
            <a:spLocks noChangeArrowheads="1"/>
          </p:cNvSpPr>
          <p:nvPr/>
        </p:nvSpPr>
        <p:spPr bwMode="auto">
          <a:xfrm>
            <a:off x="447675" y="2481263"/>
            <a:ext cx="1069975" cy="338137"/>
          </a:xfrm>
          <a:prstGeom prst="rect">
            <a:avLst/>
          </a:prstGeom>
          <a:solidFill>
            <a:srgbClr val="B9D2C1"/>
          </a:solidFill>
          <a:ln w="9525" algn="ctr">
            <a:noFill/>
            <a:miter lim="800000"/>
            <a:headEnd/>
            <a:tailEnd/>
          </a:ln>
        </p:spPr>
        <p:txBody>
          <a:bodyPr wrap="none" lIns="45720" rIns="45720">
            <a:spAutoFit/>
          </a:bodyPr>
          <a:lstStyle/>
          <a:p>
            <a:pPr>
              <a:spcBef>
                <a:spcPct val="10000"/>
              </a:spcBef>
              <a:spcAft>
                <a:spcPct val="10000"/>
              </a:spcAft>
            </a:pPr>
            <a:r>
              <a:rPr lang="en-US" sz="1600" b="1"/>
              <a:t>Table 15.1</a:t>
            </a:r>
          </a:p>
        </p:txBody>
      </p:sp>
      <p:graphicFrame>
        <p:nvGraphicFramePr>
          <p:cNvPr id="6" name="Group 62"/>
          <p:cNvGraphicFramePr>
            <a:graphicFrameLocks/>
          </p:cNvGraphicFramePr>
          <p:nvPr/>
        </p:nvGraphicFramePr>
        <p:xfrm>
          <a:off x="638175" y="2801938"/>
          <a:ext cx="7867650" cy="3750629"/>
        </p:xfrm>
        <a:graphic>
          <a:graphicData uri="http://schemas.openxmlformats.org/drawingml/2006/table">
            <a:tbl>
              <a:tblPr/>
              <a:tblGrid>
                <a:gridCol w="2028825"/>
                <a:gridCol w="1066800"/>
                <a:gridCol w="4772025"/>
              </a:tblGrid>
              <a:tr h="192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64B3"/>
                          </a:solidFill>
                          <a:effectLst/>
                          <a:latin typeface="Arial" charset="0"/>
                          <a:cs typeface="Times New Roman" pitchFamily="18" charset="0"/>
                        </a:rPr>
                        <a:t>Law</a:t>
                      </a:r>
                      <a:endParaRPr kumimoji="0" lang="en-US" sz="1600" b="1" i="0" u="none" strike="noStrike" cap="none" normalizeH="0" baseline="0" dirty="0" smtClean="0">
                        <a:ln>
                          <a:noFill/>
                        </a:ln>
                        <a:solidFill>
                          <a:srgbClr val="0064B3"/>
                        </a:solidFill>
                        <a:effectLst/>
                        <a:latin typeface="Arial" charset="0"/>
                      </a:endParaRPr>
                    </a:p>
                  </a:txBody>
                  <a:tcPr marL="45720" marR="45720" anchor="b" horzOverflow="overflow">
                    <a:lnL cap="flat">
                      <a:noFill/>
                    </a:lnL>
                    <a:lnR>
                      <a:noFill/>
                    </a:lnR>
                    <a:lnT cap="flat">
                      <a:noFill/>
                    </a:lnT>
                    <a:lnB w="28575"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64B3"/>
                          </a:solidFill>
                          <a:effectLst/>
                          <a:latin typeface="Arial" charset="0"/>
                          <a:cs typeface="Times New Roman" pitchFamily="18" charset="0"/>
                        </a:rPr>
                        <a:t>Date Enacted </a:t>
                      </a:r>
                      <a:endParaRPr kumimoji="0" lang="en-US" sz="1600" b="1" i="0" u="none" strike="noStrike" cap="none" normalizeH="0" baseline="0" dirty="0" smtClean="0">
                        <a:ln>
                          <a:noFill/>
                        </a:ln>
                        <a:solidFill>
                          <a:srgbClr val="0064B3"/>
                        </a:solidFill>
                        <a:effectLst/>
                        <a:latin typeface="Arial" charset="0"/>
                      </a:endParaRPr>
                    </a:p>
                  </a:txBody>
                  <a:tcPr marL="45720" marR="45720" anchor="b" horzOverflow="overflow">
                    <a:lnL>
                      <a:noFill/>
                    </a:lnL>
                    <a:lnR>
                      <a:noFill/>
                    </a:lnR>
                    <a:lnT cap="flat">
                      <a:noFill/>
                    </a:lnT>
                    <a:lnB w="28575"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64B3"/>
                          </a:solidFill>
                          <a:effectLst/>
                          <a:latin typeface="Arial" charset="0"/>
                          <a:cs typeface="Times New Roman" pitchFamily="18" charset="0"/>
                        </a:rPr>
                        <a:t>Purpose</a:t>
                      </a:r>
                      <a:endParaRPr kumimoji="0" lang="en-US" sz="1600" b="1" i="0" u="none" strike="noStrike" cap="none" normalizeH="0" baseline="0" dirty="0" smtClean="0">
                        <a:ln>
                          <a:noFill/>
                        </a:ln>
                        <a:solidFill>
                          <a:srgbClr val="0064B3"/>
                        </a:solidFill>
                        <a:effectLst/>
                        <a:latin typeface="Arial" charset="0"/>
                      </a:endParaRPr>
                    </a:p>
                  </a:txBody>
                  <a:tcPr marR="45720" anchor="b" horzOverflow="overflow">
                    <a:lnL>
                      <a:noFill/>
                    </a:lnL>
                    <a:lnR cap="flat">
                      <a:noFill/>
                    </a:lnR>
                    <a:lnT cap="flat">
                      <a:noFill/>
                    </a:lnT>
                    <a:lnB w="28575" cap="flat" cmpd="sng" algn="ctr">
                      <a:solidFill>
                        <a:srgbClr val="95B6DF"/>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Sherman Act</a:t>
                      </a:r>
                      <a:endParaRPr kumimoji="0" lang="en-US" sz="1600" b="0" i="0" u="none" strike="noStrike" cap="none" normalizeH="0" baseline="0" dirty="0" smtClean="0">
                        <a:ln>
                          <a:noFill/>
                        </a:ln>
                        <a:solidFill>
                          <a:schemeClr val="tx1"/>
                        </a:solidFill>
                        <a:effectLst/>
                        <a:latin typeface="Arial" charset="0"/>
                      </a:endParaRPr>
                    </a:p>
                  </a:txBody>
                  <a:tcPr marL="45720" marR="45720" horzOverflow="overflow">
                    <a:lnL cap="flat">
                      <a:noFill/>
                    </a:lnL>
                    <a:lnR>
                      <a:noFill/>
                    </a:lnR>
                    <a:lnT w="28575"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1890</a:t>
                      </a:r>
                      <a:endParaRPr kumimoji="0" lang="en-US" sz="1600" b="0" i="0" u="none" strike="noStrike" cap="none" normalizeH="0" baseline="0" dirty="0" smtClean="0">
                        <a:ln>
                          <a:noFill/>
                        </a:ln>
                        <a:solidFill>
                          <a:schemeClr val="tx1"/>
                        </a:solidFill>
                        <a:effectLst/>
                        <a:latin typeface="Arial" charset="0"/>
                      </a:endParaRPr>
                    </a:p>
                  </a:txBody>
                  <a:tcPr marL="45720" marR="45720" horzOverflow="overflow">
                    <a:lnL>
                      <a:noFill/>
                    </a:lnL>
                    <a:lnR>
                      <a:noFill/>
                    </a:lnR>
                    <a:lnT w="28575"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Prohibited “restraint of trade,” including price fixing and collusion.  Also outlawed monopolization.</a:t>
                      </a:r>
                      <a:endParaRPr kumimoji="0" lang="en-US" sz="1600" b="0" i="0" u="none" strike="noStrike" cap="none" normalizeH="0" baseline="0" dirty="0" smtClean="0">
                        <a:ln>
                          <a:noFill/>
                        </a:ln>
                        <a:solidFill>
                          <a:schemeClr val="tx1"/>
                        </a:solidFill>
                        <a:effectLst/>
                        <a:latin typeface="Arial" charset="0"/>
                      </a:endParaRPr>
                    </a:p>
                  </a:txBody>
                  <a:tcPr marR="45720" horzOverflow="overflow">
                    <a:lnL>
                      <a:noFill/>
                    </a:lnL>
                    <a:lnR cap="flat">
                      <a:noFill/>
                    </a:lnR>
                    <a:lnT w="28575" cap="flat" cmpd="sng" algn="ctr">
                      <a:solidFill>
                        <a:srgbClr val="95B6DF"/>
                      </a:solidFill>
                      <a:prstDash val="solid"/>
                      <a:round/>
                      <a:headEnd type="none" w="med" len="med"/>
                      <a:tailEnd type="none" w="med" len="med"/>
                    </a:lnT>
                    <a:lnB>
                      <a:noFill/>
                    </a:lnB>
                    <a:lnTlToBr>
                      <a:noFill/>
                    </a:lnTlToBr>
                    <a:lnBlToTr>
                      <a:noFill/>
                    </a:lnBlToTr>
                    <a:noFill/>
                  </a:tcPr>
                </a:tc>
              </a:tr>
              <a:tr h="836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Clayton Act</a:t>
                      </a:r>
                      <a:endParaRPr kumimoji="0" lang="en-US" sz="1600" b="0" i="0" u="none" strike="noStrike" cap="none" normalizeH="0" baseline="0" dirty="0" smtClean="0">
                        <a:ln>
                          <a:noFill/>
                        </a:ln>
                        <a:solidFill>
                          <a:schemeClr val="tx1"/>
                        </a:solidFill>
                        <a:effectLst/>
                        <a:latin typeface="Arial" charset="0"/>
                      </a:endParaRPr>
                    </a:p>
                  </a:txBody>
                  <a:tcPr marL="45720" marR="4572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1914</a:t>
                      </a:r>
                      <a:endParaRPr kumimoji="0" lang="en-US" sz="1600" b="0" i="0" u="none" strike="noStrike" cap="none" normalizeH="0" baseline="0" dirty="0" smtClean="0">
                        <a:ln>
                          <a:noFill/>
                        </a:ln>
                        <a:solidFill>
                          <a:schemeClr val="tx1"/>
                        </a:solidFill>
                        <a:effectLst/>
                        <a:latin typeface="Arial" charset="0"/>
                      </a:endParaRPr>
                    </a:p>
                  </a:txBody>
                  <a:tcPr marL="45720" marR="457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Prohibited firms from buying stock in competitors and from having directors serve on the boards of competing firms.</a:t>
                      </a:r>
                      <a:endParaRPr kumimoji="0" lang="en-US" sz="1600" b="0" i="0" u="none" strike="noStrike" cap="none" normalizeH="0" baseline="0" dirty="0" smtClean="0">
                        <a:ln>
                          <a:noFill/>
                        </a:ln>
                        <a:solidFill>
                          <a:schemeClr val="tx1"/>
                        </a:solidFill>
                        <a:effectLst/>
                        <a:latin typeface="Arial" charset="0"/>
                      </a:endParaRPr>
                    </a:p>
                  </a:txBody>
                  <a:tcPr marR="45720" horzOverflow="overflow">
                    <a:lnL>
                      <a:noFill/>
                    </a:lnL>
                    <a:lnR cap="flat">
                      <a:noFill/>
                    </a:lnR>
                    <a:lnT>
                      <a:noFill/>
                    </a:lnT>
                    <a:lnB>
                      <a:noFill/>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Federal Trade Commission Act</a:t>
                      </a:r>
                      <a:endParaRPr kumimoji="0" lang="en-US" sz="1600" b="0" i="0" u="none" strike="noStrike" cap="none" normalizeH="0" baseline="0" smtClean="0">
                        <a:ln>
                          <a:noFill/>
                        </a:ln>
                        <a:solidFill>
                          <a:schemeClr val="tx1"/>
                        </a:solidFill>
                        <a:effectLst/>
                        <a:latin typeface="Arial" charset="0"/>
                      </a:endParaRPr>
                    </a:p>
                  </a:txBody>
                  <a:tcPr marL="45720" marR="4572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1914</a:t>
                      </a:r>
                      <a:endParaRPr kumimoji="0" lang="en-US" sz="1600" b="0" i="0" u="none" strike="noStrike" cap="none" normalizeH="0" baseline="0" dirty="0" smtClean="0">
                        <a:ln>
                          <a:noFill/>
                        </a:ln>
                        <a:solidFill>
                          <a:schemeClr val="tx1"/>
                        </a:solidFill>
                        <a:effectLst/>
                        <a:latin typeface="Arial" charset="0"/>
                      </a:endParaRPr>
                    </a:p>
                  </a:txBody>
                  <a:tcPr marL="45720" marR="457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Established the Federal Trade Commission (FTC) to help administer antitrust laws.</a:t>
                      </a:r>
                      <a:endParaRPr kumimoji="0" lang="en-US" sz="1600" b="0" i="0" u="none" strike="noStrike" cap="none" normalizeH="0" baseline="0" dirty="0" smtClean="0">
                        <a:ln>
                          <a:noFill/>
                        </a:ln>
                        <a:solidFill>
                          <a:schemeClr val="tx1"/>
                        </a:solidFill>
                        <a:effectLst/>
                        <a:latin typeface="Arial" charset="0"/>
                      </a:endParaRPr>
                    </a:p>
                  </a:txBody>
                  <a:tcPr marR="45720" horzOverflow="overflow">
                    <a:lnL>
                      <a:noFill/>
                    </a:lnL>
                    <a:lnR cap="flat">
                      <a:noFill/>
                    </a:lnR>
                    <a:lnT>
                      <a:noFill/>
                    </a:lnT>
                    <a:lnB>
                      <a:noFill/>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Robinson-Patman Act</a:t>
                      </a:r>
                      <a:endParaRPr kumimoji="0" lang="en-US" sz="1600" b="0" i="0" u="none" strike="noStrike" cap="none" normalizeH="0" baseline="0" smtClean="0">
                        <a:ln>
                          <a:noFill/>
                        </a:ln>
                        <a:solidFill>
                          <a:schemeClr val="tx1"/>
                        </a:solidFill>
                        <a:effectLst/>
                        <a:latin typeface="Arial" charset="0"/>
                      </a:endParaRPr>
                    </a:p>
                  </a:txBody>
                  <a:tcPr marL="45720" marR="4572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1936</a:t>
                      </a:r>
                      <a:endParaRPr kumimoji="0" lang="en-US" sz="1600" b="0" i="0" u="none" strike="noStrike" cap="none" normalizeH="0" baseline="0" dirty="0" smtClean="0">
                        <a:ln>
                          <a:noFill/>
                        </a:ln>
                        <a:solidFill>
                          <a:schemeClr val="tx1"/>
                        </a:solidFill>
                        <a:effectLst/>
                        <a:latin typeface="Arial" charset="0"/>
                      </a:endParaRPr>
                    </a:p>
                  </a:txBody>
                  <a:tcPr marL="45720" marR="457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Prohibited firms from charging buyers different prices if the result would reduce competition.</a:t>
                      </a:r>
                      <a:endParaRPr kumimoji="0" lang="en-US" sz="1600" b="0" i="0" u="none" strike="noStrike" cap="none" normalizeH="0" baseline="0" dirty="0" smtClean="0">
                        <a:ln>
                          <a:noFill/>
                        </a:ln>
                        <a:solidFill>
                          <a:schemeClr val="tx1"/>
                        </a:solidFill>
                        <a:effectLst/>
                        <a:latin typeface="Arial" charset="0"/>
                      </a:endParaRPr>
                    </a:p>
                  </a:txBody>
                  <a:tcPr marR="45720" horzOverflow="overflow">
                    <a:lnL>
                      <a:noFill/>
                    </a:lnL>
                    <a:lnR cap="flat">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Cellar-Kefauver Act</a:t>
                      </a:r>
                      <a:endParaRPr kumimoji="0" lang="en-US" sz="1600" b="0" i="0" u="none" strike="noStrike" cap="none" normalizeH="0" baseline="0" dirty="0" smtClean="0">
                        <a:ln>
                          <a:noFill/>
                        </a:ln>
                        <a:solidFill>
                          <a:schemeClr val="tx1"/>
                        </a:solidFill>
                        <a:effectLst/>
                        <a:latin typeface="Arial" charset="0"/>
                      </a:endParaRPr>
                    </a:p>
                  </a:txBody>
                  <a:tcPr marL="45720" marR="45720" horzOverflow="overflow">
                    <a:lnL cap="flat">
                      <a:noFill/>
                    </a:lnL>
                    <a:lnR>
                      <a:noFill/>
                    </a:lnR>
                    <a:lnT>
                      <a:noFill/>
                    </a:lnT>
                    <a:lnB w="28575"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1950</a:t>
                      </a:r>
                      <a:endParaRPr kumimoji="0" lang="en-US" sz="1600" b="0" i="0" u="none" strike="noStrike" cap="none" normalizeH="0" baseline="0" dirty="0" smtClean="0">
                        <a:ln>
                          <a:noFill/>
                        </a:ln>
                        <a:solidFill>
                          <a:schemeClr val="tx1"/>
                        </a:solidFill>
                        <a:effectLst/>
                        <a:latin typeface="Arial" charset="0"/>
                      </a:endParaRPr>
                    </a:p>
                  </a:txBody>
                  <a:tcPr marL="45720" marR="45720" horzOverflow="overflow">
                    <a:lnL>
                      <a:noFill/>
                    </a:lnL>
                    <a:lnR>
                      <a:noFill/>
                    </a:lnR>
                    <a:lnT>
                      <a:noFill/>
                    </a:lnT>
                    <a:lnB w="28575"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Toughened restrictions on mergers by prohibiting any mergers that would reduce competition.</a:t>
                      </a:r>
                      <a:endParaRPr kumimoji="0" lang="en-US" sz="1600" b="0" i="0" u="none" strike="noStrike" cap="none" normalizeH="0" baseline="0" dirty="0" smtClean="0">
                        <a:ln>
                          <a:noFill/>
                        </a:ln>
                        <a:solidFill>
                          <a:schemeClr val="tx1"/>
                        </a:solidFill>
                        <a:effectLst/>
                        <a:latin typeface="Arial" charset="0"/>
                      </a:endParaRPr>
                    </a:p>
                  </a:txBody>
                  <a:tcPr marR="45720" horzOverflow="overflow">
                    <a:lnL>
                      <a:noFill/>
                    </a:lnL>
                    <a:lnR cap="flat">
                      <a:noFill/>
                    </a:lnR>
                    <a:lnT>
                      <a:noFill/>
                    </a:lnT>
                    <a:lnB w="28575" cap="flat" cmpd="sng" algn="ctr">
                      <a:solidFill>
                        <a:srgbClr val="95B6DF"/>
                      </a:solidFill>
                      <a:prstDash val="solid"/>
                      <a:round/>
                      <a:headEnd type="none" w="med" len="med"/>
                      <a:tailEnd type="none" w="med" len="med"/>
                    </a:lnB>
                    <a:lnTlToBr>
                      <a:noFill/>
                    </a:lnTlToBr>
                    <a:lnBlToTr>
                      <a:noFill/>
                    </a:lnBlToTr>
                    <a:noFill/>
                  </a:tcPr>
                </a:tc>
              </a:tr>
            </a:tbl>
          </a:graphicData>
        </a:graphic>
      </p:graphicFrame>
      <p:sp>
        <p:nvSpPr>
          <p:cNvPr id="7" name="Rectangle 5"/>
          <p:cNvSpPr>
            <a:spLocks noChangeArrowheads="1"/>
          </p:cNvSpPr>
          <p:nvPr/>
        </p:nvSpPr>
        <p:spPr bwMode="auto">
          <a:xfrm>
            <a:off x="447675" y="118091"/>
            <a:ext cx="8239125" cy="2400657"/>
          </a:xfrm>
          <a:prstGeom prst="rect">
            <a:avLst/>
          </a:prstGeom>
          <a:noFill/>
          <a:ln w="9525">
            <a:noFill/>
            <a:miter lim="800000"/>
            <a:headEnd/>
            <a:tailEnd/>
          </a:ln>
        </p:spPr>
        <p:txBody>
          <a:bodyPr anchor="ctr">
            <a:spAutoFit/>
          </a:bodyPr>
          <a:lstStyle/>
          <a:p>
            <a:r>
              <a:rPr lang="en-US" sz="2000" dirty="0"/>
              <a:t>To address several loopholes in the Sherman Act, Congress passed the Clayton Act, under which a merger was illegal if its effect was “substantially to lessen competition, or to tend to create a monopoly,” and the Federal Trade Commission Act, which set up the Federal Trade Commission (FTC) to police unfair business practices. </a:t>
            </a:r>
          </a:p>
          <a:p>
            <a:endParaRPr lang="en-US" sz="1000" dirty="0"/>
          </a:p>
          <a:p>
            <a:r>
              <a:rPr lang="en-US" sz="2000" dirty="0"/>
              <a:t>Currently, both the Antitrust Division of the U.S. Department of Justice and the FTC are responsible for merger policy.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52399" y="235893"/>
            <a:ext cx="9144001" cy="461665"/>
          </a:xfrm>
          <a:prstGeom prst="rect">
            <a:avLst/>
          </a:prstGeom>
          <a:noFill/>
          <a:ln w="9525" algn="ctr">
            <a:noFill/>
            <a:miter lim="800000"/>
            <a:headEnd/>
            <a:tailEnd/>
          </a:ln>
        </p:spPr>
        <p:txBody>
          <a:bodyPr wrap="square" anchor="ctr">
            <a:spAutoFit/>
          </a:bodyPr>
          <a:lstStyle/>
          <a:p>
            <a:r>
              <a:rPr lang="en-US" sz="2400" b="1" dirty="0"/>
              <a:t>Mergers: The Trade-off between Market Power and Efficiency</a:t>
            </a:r>
          </a:p>
        </p:txBody>
      </p:sp>
      <p:sp>
        <p:nvSpPr>
          <p:cNvPr id="9" name="Rectangle 5"/>
          <p:cNvSpPr>
            <a:spLocks noChangeArrowheads="1"/>
          </p:cNvSpPr>
          <p:nvPr/>
        </p:nvSpPr>
        <p:spPr bwMode="auto">
          <a:xfrm>
            <a:off x="455613" y="2438332"/>
            <a:ext cx="8231187" cy="4216539"/>
          </a:xfrm>
          <a:prstGeom prst="rect">
            <a:avLst/>
          </a:prstGeom>
          <a:noFill/>
          <a:ln w="9525">
            <a:noFill/>
            <a:miter lim="800000"/>
            <a:headEnd/>
            <a:tailEnd/>
          </a:ln>
        </p:spPr>
        <p:txBody>
          <a:bodyPr anchor="ctr">
            <a:spAutoFit/>
          </a:bodyPr>
          <a:lstStyle/>
          <a:p>
            <a:pPr>
              <a:spcBef>
                <a:spcPts val="0"/>
              </a:spcBef>
              <a:defRPr/>
            </a:pPr>
            <a:r>
              <a:rPr lang="en-US" sz="2000" dirty="0"/>
              <a:t>Two factors can complicate regulating horizontal mergers:</a:t>
            </a:r>
          </a:p>
          <a:p>
            <a:pPr>
              <a:spcBef>
                <a:spcPts val="0"/>
              </a:spcBef>
              <a:defRPr/>
            </a:pPr>
            <a:endParaRPr lang="en-US" sz="1600" dirty="0"/>
          </a:p>
          <a:p>
            <a:pPr marL="342900" indent="-342900">
              <a:spcBef>
                <a:spcPts val="0"/>
              </a:spcBef>
              <a:buFontTx/>
              <a:buAutoNum type="arabicPeriod"/>
              <a:defRPr/>
            </a:pPr>
            <a:r>
              <a:rPr lang="en-US" sz="2000" dirty="0"/>
              <a:t>The “market” that firms are in is not always clear.</a:t>
            </a:r>
          </a:p>
          <a:p>
            <a:pPr marL="342900" indent="-342900">
              <a:spcBef>
                <a:spcPts val="0"/>
              </a:spcBef>
              <a:defRPr/>
            </a:pPr>
            <a:endParaRPr lang="en-US" sz="1600" dirty="0"/>
          </a:p>
          <a:p>
            <a:pPr marL="342900" indent="-342900">
              <a:spcBef>
                <a:spcPts val="0"/>
              </a:spcBef>
              <a:buFontTx/>
              <a:buAutoNum type="arabicPeriod" startAt="2"/>
              <a:defRPr/>
            </a:pPr>
            <a:r>
              <a:rPr lang="en-US" sz="2000" dirty="0"/>
              <a:t>There is the possibility that the newly merged firm might be more efficient than the merging firms were individually.</a:t>
            </a:r>
          </a:p>
          <a:p>
            <a:pPr marL="342900" indent="-342900">
              <a:spcBef>
                <a:spcPts val="0"/>
              </a:spcBef>
              <a:buFontTx/>
              <a:buAutoNum type="arabicPeriod" startAt="2"/>
              <a:defRPr/>
            </a:pPr>
            <a:endParaRPr lang="en-US" sz="1600" dirty="0"/>
          </a:p>
          <a:p>
            <a:pPr>
              <a:spcBef>
                <a:spcPts val="0"/>
              </a:spcBef>
              <a:defRPr/>
            </a:pPr>
            <a:r>
              <a:rPr lang="en-US" sz="2000" dirty="0"/>
              <a:t>In practice, the government defines the relevant market on the basis of whether there are close substitutes for the products being made by the merging firms.</a:t>
            </a:r>
          </a:p>
          <a:p>
            <a:pPr marL="342900" indent="-342900">
              <a:spcBef>
                <a:spcPts val="0"/>
              </a:spcBef>
              <a:buFontTx/>
              <a:buAutoNum type="arabicPeriod" startAt="2"/>
              <a:defRPr/>
            </a:pPr>
            <a:endParaRPr lang="en-US" sz="1600" dirty="0"/>
          </a:p>
          <a:p>
            <a:pPr>
              <a:spcBef>
                <a:spcPts val="0"/>
              </a:spcBef>
              <a:defRPr/>
            </a:pPr>
            <a:r>
              <a:rPr lang="en-US" sz="2000" dirty="0"/>
              <a:t>Even if a merged firm is more efficient and has lower costs, that may not offset the increased market power of the firm enough to increase consumer surplus and economic efficiency.</a:t>
            </a:r>
          </a:p>
        </p:txBody>
      </p:sp>
      <p:sp>
        <p:nvSpPr>
          <p:cNvPr id="10" name="Rectangle 6"/>
          <p:cNvSpPr>
            <a:spLocks noChangeArrowheads="1"/>
          </p:cNvSpPr>
          <p:nvPr/>
        </p:nvSpPr>
        <p:spPr bwMode="auto">
          <a:xfrm>
            <a:off x="164483" y="937389"/>
            <a:ext cx="8897145" cy="400110"/>
          </a:xfrm>
          <a:prstGeom prst="rect">
            <a:avLst/>
          </a:prstGeom>
          <a:noFill/>
          <a:ln w="9525">
            <a:noFill/>
            <a:miter lim="800000"/>
            <a:headEnd/>
            <a:tailEnd/>
          </a:ln>
        </p:spPr>
        <p:txBody>
          <a:bodyPr wrap="square" anchor="ctr">
            <a:spAutoFit/>
          </a:bodyPr>
          <a:lstStyle/>
          <a:p>
            <a:pPr marL="1588" lvl="1" indent="-1588">
              <a:spcBef>
                <a:spcPct val="20000"/>
              </a:spcBef>
            </a:pPr>
            <a:r>
              <a:rPr lang="en-US" sz="2000" b="1" dirty="0"/>
              <a:t>Horizontal merger</a:t>
            </a:r>
            <a:r>
              <a:rPr lang="en-US" sz="2000" dirty="0"/>
              <a:t> </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水平合併</a:t>
            </a:r>
            <a:r>
              <a:rPr lang="en-US" altLang="zh-TW" sz="2000" b="1" dirty="0" smtClean="0">
                <a:latin typeface="標楷體" pitchFamily="65" charset="-120"/>
                <a:ea typeface="標楷體" pitchFamily="65" charset="-120"/>
              </a:rPr>
              <a:t>)</a:t>
            </a:r>
            <a:r>
              <a:rPr lang="en-US" sz="2000" dirty="0" smtClean="0"/>
              <a:t> </a:t>
            </a:r>
            <a:r>
              <a:rPr lang="en-US" sz="2000" dirty="0"/>
              <a:t>A merger between firms in the same industry.</a:t>
            </a:r>
          </a:p>
        </p:txBody>
      </p:sp>
      <p:sp>
        <p:nvSpPr>
          <p:cNvPr id="7" name="Rectangle 6"/>
          <p:cNvSpPr>
            <a:spLocks noChangeArrowheads="1"/>
          </p:cNvSpPr>
          <p:nvPr/>
        </p:nvSpPr>
        <p:spPr bwMode="auto">
          <a:xfrm>
            <a:off x="164483" y="1577251"/>
            <a:ext cx="8897145" cy="707886"/>
          </a:xfrm>
          <a:prstGeom prst="rect">
            <a:avLst/>
          </a:prstGeom>
          <a:noFill/>
          <a:ln w="9525">
            <a:noFill/>
            <a:miter lim="800000"/>
            <a:headEnd/>
            <a:tailEnd/>
          </a:ln>
        </p:spPr>
        <p:txBody>
          <a:bodyPr wrap="square" anchor="ctr">
            <a:spAutoFit/>
          </a:bodyPr>
          <a:lstStyle/>
          <a:p>
            <a:pPr marL="1588" lvl="1" indent="-1588">
              <a:spcBef>
                <a:spcPct val="20000"/>
              </a:spcBef>
            </a:pPr>
            <a:r>
              <a:rPr lang="en-US" sz="2000" b="1" dirty="0"/>
              <a:t>Vertical </a:t>
            </a:r>
            <a:r>
              <a:rPr lang="en-US" sz="2000" b="1" dirty="0" smtClean="0"/>
              <a:t>merger</a:t>
            </a:r>
            <a:r>
              <a:rPr lang="zh-TW" altLang="en-US" sz="2000" b="1" dirty="0" smtClean="0"/>
              <a:t> </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垂直合併</a:t>
            </a:r>
            <a:r>
              <a:rPr lang="en-US" altLang="zh-TW" sz="2000" b="1" dirty="0" smtClean="0">
                <a:latin typeface="標楷體" pitchFamily="65" charset="-120"/>
                <a:ea typeface="標楷體" pitchFamily="65" charset="-120"/>
              </a:rPr>
              <a:t>)</a:t>
            </a:r>
            <a:r>
              <a:rPr lang="en-US" sz="2000" dirty="0" smtClean="0"/>
              <a:t>  </a:t>
            </a:r>
            <a:r>
              <a:rPr lang="en-US" sz="2000" dirty="0"/>
              <a:t>A merger between firms at different stages of </a:t>
            </a:r>
            <a:r>
              <a:rPr lang="en-US" sz="2000" dirty="0" smtClean="0"/>
              <a:t>production</a:t>
            </a:r>
            <a:r>
              <a:rPr lang="zh-TW" altLang="en-US" sz="2000" dirty="0" smtClean="0"/>
              <a:t> </a:t>
            </a:r>
            <a:r>
              <a:rPr lang="en-US" sz="2000" dirty="0" smtClean="0"/>
              <a:t>of </a:t>
            </a:r>
            <a:r>
              <a:rPr lang="en-US" sz="2000" dirty="0"/>
              <a:t>a good.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left)">
                                      <p:cBhvr>
                                        <p:cTn id="21" dur="500"/>
                                        <p:tgtEl>
                                          <p:spTgt spid="9">
                                            <p:txEl>
                                              <p:pRg st="0" end="0"/>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wipe(left)">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wipe(left)">
                                      <p:cBhvr>
                                        <p:cTn id="30" dur="5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wipe(left)">
                                      <p:cBhvr>
                                        <p:cTn id="35" dur="500"/>
                                        <p:tgtEl>
                                          <p:spTgt spid="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xEl>
                                              <p:pRg st="8" end="8"/>
                                            </p:txEl>
                                          </p:spTgt>
                                        </p:tgtEl>
                                        <p:attrNameLst>
                                          <p:attrName>style.visibility</p:attrName>
                                        </p:attrNameLst>
                                      </p:cBhvr>
                                      <p:to>
                                        <p:strVal val="visible"/>
                                      </p:to>
                                    </p:set>
                                    <p:animEffect transition="in" filter="wipe(left)">
                                      <p:cBhvr>
                                        <p:cTn id="40"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uiExpand="1" build="p"/>
      <p:bldP spid="10" grpId="0" build="p"/>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Fig15-6_PPT8.gif"/>
          <p:cNvPicPr>
            <a:picLocks noChangeAspect="1"/>
          </p:cNvPicPr>
          <p:nvPr/>
        </p:nvPicPr>
        <p:blipFill>
          <a:blip r:embed="rId2" cstate="print"/>
          <a:srcRect/>
          <a:stretch>
            <a:fillRect/>
          </a:stretch>
        </p:blipFill>
        <p:spPr bwMode="auto">
          <a:xfrm>
            <a:off x="4286250" y="752475"/>
            <a:ext cx="4391025" cy="4648200"/>
          </a:xfrm>
          <a:prstGeom prst="rect">
            <a:avLst/>
          </a:prstGeom>
          <a:noFill/>
          <a:ln w="9525">
            <a:noFill/>
            <a:miter lim="800000"/>
            <a:headEnd/>
            <a:tailEnd/>
          </a:ln>
        </p:spPr>
      </p:pic>
      <p:pic>
        <p:nvPicPr>
          <p:cNvPr id="43" name="Picture 42" descr="Fig15-6_PPT14.gif"/>
          <p:cNvPicPr>
            <a:picLocks noChangeAspect="1"/>
          </p:cNvPicPr>
          <p:nvPr/>
        </p:nvPicPr>
        <p:blipFill>
          <a:blip r:embed="rId3" cstate="print"/>
          <a:srcRect/>
          <a:stretch>
            <a:fillRect/>
          </a:stretch>
        </p:blipFill>
        <p:spPr bwMode="auto">
          <a:xfrm>
            <a:off x="4286250" y="752475"/>
            <a:ext cx="4391025" cy="4648200"/>
          </a:xfrm>
          <a:prstGeom prst="rect">
            <a:avLst/>
          </a:prstGeom>
          <a:noFill/>
          <a:ln w="9525">
            <a:noFill/>
            <a:miter lim="800000"/>
            <a:headEnd/>
            <a:tailEnd/>
          </a:ln>
        </p:spPr>
      </p:pic>
      <p:sp>
        <p:nvSpPr>
          <p:cNvPr id="32" name="Text Box 19"/>
          <p:cNvSpPr txBox="1">
            <a:spLocks noChangeArrowheads="1"/>
          </p:cNvSpPr>
          <p:nvPr/>
        </p:nvSpPr>
        <p:spPr bwMode="auto">
          <a:xfrm>
            <a:off x="152400" y="685086"/>
            <a:ext cx="4343400" cy="4801314"/>
          </a:xfrm>
          <a:prstGeom prst="rect">
            <a:avLst/>
          </a:prstGeom>
          <a:noFill/>
          <a:ln w="9525" algn="ctr">
            <a:noFill/>
            <a:miter lim="800000"/>
            <a:headEnd/>
            <a:tailEnd/>
          </a:ln>
        </p:spPr>
        <p:txBody>
          <a:bodyPr wrap="square" anchor="ctr">
            <a:spAutoFit/>
          </a:bodyPr>
          <a:lstStyle/>
          <a:p>
            <a:r>
              <a:rPr lang="en-US" dirty="0"/>
              <a:t>The figure shows the result of all the firms in a perfectly competitive industry merging to form a monopoly. </a:t>
            </a:r>
          </a:p>
          <a:p>
            <a:r>
              <a:rPr lang="en-US" dirty="0"/>
              <a:t>If costs are unaffected by the merger,</a:t>
            </a:r>
          </a:p>
          <a:p>
            <a:r>
              <a:rPr lang="en-US" dirty="0"/>
              <a:t>the result is the same as in Figure 15.5: </a:t>
            </a:r>
          </a:p>
          <a:p>
            <a:r>
              <a:rPr lang="en-US" dirty="0"/>
              <a:t>Price rises from </a:t>
            </a:r>
            <a:r>
              <a:rPr lang="en-US" i="1" dirty="0"/>
              <a:t>P</a:t>
            </a:r>
            <a:r>
              <a:rPr lang="en-US" baseline="-25000" dirty="0"/>
              <a:t>C</a:t>
            </a:r>
            <a:r>
              <a:rPr lang="en-US" dirty="0"/>
              <a:t> to </a:t>
            </a:r>
            <a:r>
              <a:rPr lang="en-US" i="1" dirty="0"/>
              <a:t>P</a:t>
            </a:r>
            <a:r>
              <a:rPr lang="en-US" baseline="-25000" dirty="0"/>
              <a:t>M</a:t>
            </a:r>
            <a:r>
              <a:rPr lang="en-US" dirty="0"/>
              <a:t>, quantity falls from </a:t>
            </a:r>
            <a:r>
              <a:rPr lang="en-US" i="1" dirty="0"/>
              <a:t>Q</a:t>
            </a:r>
            <a:r>
              <a:rPr lang="en-US" baseline="-25000" dirty="0"/>
              <a:t>C</a:t>
            </a:r>
            <a:r>
              <a:rPr lang="en-US" dirty="0"/>
              <a:t> to </a:t>
            </a:r>
            <a:r>
              <a:rPr lang="en-US" i="1" dirty="0"/>
              <a:t>Q</a:t>
            </a:r>
            <a:r>
              <a:rPr lang="en-US" baseline="-25000" dirty="0"/>
              <a:t>M</a:t>
            </a:r>
            <a:r>
              <a:rPr lang="en-US" dirty="0"/>
              <a:t>, consumer surplus declines, and a loss of economic efficiency results. </a:t>
            </a:r>
          </a:p>
          <a:p>
            <a:r>
              <a:rPr lang="en-US" dirty="0"/>
              <a:t>If, however, the monopoly has lower costs than the perfectly competitive firms, as shown by the marginal cost curve shifting to </a:t>
            </a:r>
            <a:r>
              <a:rPr lang="en-US" i="1" dirty="0"/>
              <a:t>MC</a:t>
            </a:r>
            <a:r>
              <a:rPr lang="en-US" dirty="0"/>
              <a:t> after the merger, </a:t>
            </a:r>
          </a:p>
          <a:p>
            <a:r>
              <a:rPr lang="en-US" dirty="0"/>
              <a:t>it is possible that the price will actually decline from </a:t>
            </a:r>
            <a:r>
              <a:rPr lang="en-US" i="1" dirty="0"/>
              <a:t>P</a:t>
            </a:r>
            <a:r>
              <a:rPr lang="en-US" baseline="-25000" dirty="0"/>
              <a:t>C</a:t>
            </a:r>
            <a:r>
              <a:rPr lang="en-US" dirty="0"/>
              <a:t> to </a:t>
            </a:r>
            <a:r>
              <a:rPr lang="en-US" i="1" dirty="0" err="1"/>
              <a:t>P</a:t>
            </a:r>
            <a:r>
              <a:rPr lang="en-US" baseline="-25000" dirty="0" err="1"/>
              <a:t>Merge</a:t>
            </a:r>
            <a:r>
              <a:rPr lang="en-US" dirty="0"/>
              <a:t> and that output will increase from </a:t>
            </a:r>
            <a:r>
              <a:rPr lang="en-US" i="1" dirty="0"/>
              <a:t>Q</a:t>
            </a:r>
            <a:r>
              <a:rPr lang="en-US" baseline="-25000" dirty="0"/>
              <a:t>C</a:t>
            </a:r>
            <a:r>
              <a:rPr lang="en-US" dirty="0"/>
              <a:t> to </a:t>
            </a:r>
            <a:r>
              <a:rPr lang="en-US" i="1" dirty="0" err="1"/>
              <a:t>Q</a:t>
            </a:r>
            <a:r>
              <a:rPr lang="en-US" baseline="-25000" dirty="0" err="1"/>
              <a:t>Merge</a:t>
            </a:r>
            <a:r>
              <a:rPr lang="en-US" dirty="0"/>
              <a:t> following the merger.</a:t>
            </a:r>
          </a:p>
        </p:txBody>
      </p:sp>
      <p:sp>
        <p:nvSpPr>
          <p:cNvPr id="47106" name="Text Box 3"/>
          <p:cNvSpPr txBox="1">
            <a:spLocks noChangeArrowheads="1"/>
          </p:cNvSpPr>
          <p:nvPr/>
        </p:nvSpPr>
        <p:spPr bwMode="auto">
          <a:xfrm>
            <a:off x="1638300" y="332860"/>
            <a:ext cx="5676900" cy="369332"/>
          </a:xfrm>
          <a:prstGeom prst="rect">
            <a:avLst/>
          </a:prstGeom>
          <a:noFill/>
          <a:ln w="9525" algn="ctr">
            <a:noFill/>
            <a:miter lim="800000"/>
            <a:headEnd/>
            <a:tailEnd/>
          </a:ln>
        </p:spPr>
        <p:txBody>
          <a:bodyPr anchor="ctr">
            <a:spAutoFit/>
          </a:bodyPr>
          <a:lstStyle/>
          <a:p>
            <a:pPr>
              <a:spcBef>
                <a:spcPct val="10000"/>
              </a:spcBef>
              <a:spcAft>
                <a:spcPct val="10000"/>
              </a:spcAft>
            </a:pPr>
            <a:r>
              <a:rPr lang="en-US" b="1" dirty="0"/>
              <a:t>A Merger That Makes Consumers Better Off</a:t>
            </a:r>
          </a:p>
        </p:txBody>
      </p:sp>
      <p:sp>
        <p:nvSpPr>
          <p:cNvPr id="47107" name="Text Box 4"/>
          <p:cNvSpPr txBox="1">
            <a:spLocks noChangeArrowheads="1"/>
          </p:cNvSpPr>
          <p:nvPr/>
        </p:nvSpPr>
        <p:spPr bwMode="auto">
          <a:xfrm>
            <a:off x="457200" y="338138"/>
            <a:ext cx="1176338" cy="338137"/>
          </a:xfrm>
          <a:prstGeom prst="rect">
            <a:avLst/>
          </a:prstGeom>
          <a:solidFill>
            <a:srgbClr val="B9D2C1"/>
          </a:solidFill>
          <a:ln w="9525" algn="ctr">
            <a:noFill/>
            <a:miter lim="800000"/>
            <a:headEnd/>
            <a:tailEnd/>
          </a:ln>
        </p:spPr>
        <p:txBody>
          <a:bodyPr wrap="none" lIns="45720" rIns="45720">
            <a:spAutoFit/>
          </a:bodyPr>
          <a:lstStyle/>
          <a:p>
            <a:pPr>
              <a:spcBef>
                <a:spcPct val="10000"/>
              </a:spcBef>
              <a:spcAft>
                <a:spcPct val="10000"/>
              </a:spcAft>
            </a:pPr>
            <a:r>
              <a:rPr lang="en-US" sz="1600" b="1"/>
              <a:t>Figure 15.6</a:t>
            </a:r>
          </a:p>
        </p:txBody>
      </p:sp>
      <p:cxnSp>
        <p:nvCxnSpPr>
          <p:cNvPr id="13" name="Straight Connector 12"/>
          <p:cNvCxnSpPr>
            <a:cxnSpLocks noChangeShapeType="1"/>
          </p:cNvCxnSpPr>
          <p:nvPr/>
        </p:nvCxnSpPr>
        <p:spPr bwMode="auto">
          <a:xfrm>
            <a:off x="457200" y="5486400"/>
            <a:ext cx="3609975" cy="0"/>
          </a:xfrm>
          <a:prstGeom prst="line">
            <a:avLst/>
          </a:prstGeom>
          <a:noFill/>
          <a:ln w="50800" algn="ctr">
            <a:solidFill>
              <a:srgbClr val="B9D3C2"/>
            </a:solidFill>
            <a:round/>
            <a:headEnd/>
            <a:tailEnd/>
          </a:ln>
        </p:spPr>
      </p:cxnSp>
      <p:pic>
        <p:nvPicPr>
          <p:cNvPr id="16" name="Picture 15" descr="Fig14-6_PPT_2.gif"/>
          <p:cNvPicPr>
            <a:picLocks noChangeAspect="1"/>
          </p:cNvPicPr>
          <p:nvPr/>
        </p:nvPicPr>
        <p:blipFill>
          <a:blip r:embed="rId4" cstate="print"/>
          <a:srcRect/>
          <a:stretch>
            <a:fillRect/>
          </a:stretch>
        </p:blipFill>
        <p:spPr bwMode="auto">
          <a:xfrm>
            <a:off x="4286250" y="752475"/>
            <a:ext cx="4391025" cy="4648200"/>
          </a:xfrm>
          <a:prstGeom prst="rect">
            <a:avLst/>
          </a:prstGeom>
          <a:noFill/>
          <a:ln w="9525">
            <a:noFill/>
            <a:miter lim="800000"/>
            <a:headEnd/>
            <a:tailEnd/>
          </a:ln>
        </p:spPr>
      </p:pic>
      <p:pic>
        <p:nvPicPr>
          <p:cNvPr id="17" name="Picture 16" descr="Fig14-6_PPT_6.gif"/>
          <p:cNvPicPr>
            <a:picLocks noChangeAspect="1"/>
          </p:cNvPicPr>
          <p:nvPr/>
        </p:nvPicPr>
        <p:blipFill>
          <a:blip r:embed="rId5" cstate="print"/>
          <a:srcRect/>
          <a:stretch>
            <a:fillRect/>
          </a:stretch>
        </p:blipFill>
        <p:spPr bwMode="auto">
          <a:xfrm>
            <a:off x="4286250" y="752475"/>
            <a:ext cx="4391025" cy="4648200"/>
          </a:xfrm>
          <a:prstGeom prst="rect">
            <a:avLst/>
          </a:prstGeom>
          <a:noFill/>
          <a:ln w="9525">
            <a:noFill/>
            <a:miter lim="800000"/>
            <a:headEnd/>
            <a:tailEnd/>
          </a:ln>
        </p:spPr>
      </p:pic>
      <p:pic>
        <p:nvPicPr>
          <p:cNvPr id="20" name="Picture 19" descr="Fig14-6_PPT_1.gif"/>
          <p:cNvPicPr>
            <a:picLocks noChangeAspect="1"/>
          </p:cNvPicPr>
          <p:nvPr/>
        </p:nvPicPr>
        <p:blipFill>
          <a:blip r:embed="rId6" cstate="print"/>
          <a:srcRect/>
          <a:stretch>
            <a:fillRect/>
          </a:stretch>
        </p:blipFill>
        <p:spPr bwMode="auto">
          <a:xfrm>
            <a:off x="4286250" y="752475"/>
            <a:ext cx="4391025" cy="4648200"/>
          </a:xfrm>
          <a:prstGeom prst="rect">
            <a:avLst/>
          </a:prstGeom>
          <a:noFill/>
          <a:ln w="9525">
            <a:noFill/>
            <a:miter lim="800000"/>
            <a:headEnd/>
            <a:tailEnd/>
          </a:ln>
        </p:spPr>
      </p:pic>
      <p:pic>
        <p:nvPicPr>
          <p:cNvPr id="23" name="Picture 22" descr="Fig14-6_PPT_3.gif"/>
          <p:cNvPicPr>
            <a:picLocks noChangeAspect="1"/>
          </p:cNvPicPr>
          <p:nvPr/>
        </p:nvPicPr>
        <p:blipFill>
          <a:blip r:embed="rId7" cstate="print"/>
          <a:srcRect/>
          <a:stretch>
            <a:fillRect/>
          </a:stretch>
        </p:blipFill>
        <p:spPr bwMode="auto">
          <a:xfrm>
            <a:off x="4286250" y="752475"/>
            <a:ext cx="4391025" cy="4648200"/>
          </a:xfrm>
          <a:prstGeom prst="rect">
            <a:avLst/>
          </a:prstGeom>
          <a:noFill/>
          <a:ln w="9525">
            <a:noFill/>
            <a:miter lim="800000"/>
            <a:headEnd/>
            <a:tailEnd/>
          </a:ln>
        </p:spPr>
      </p:pic>
      <p:pic>
        <p:nvPicPr>
          <p:cNvPr id="29" name="Picture 28" descr="Fig14-6_PPT_12.gif"/>
          <p:cNvPicPr>
            <a:picLocks noChangeAspect="1"/>
          </p:cNvPicPr>
          <p:nvPr/>
        </p:nvPicPr>
        <p:blipFill>
          <a:blip r:embed="rId8" cstate="print"/>
          <a:srcRect/>
          <a:stretch>
            <a:fillRect/>
          </a:stretch>
        </p:blipFill>
        <p:spPr bwMode="auto">
          <a:xfrm>
            <a:off x="4286250" y="752475"/>
            <a:ext cx="4391025" cy="4648200"/>
          </a:xfrm>
          <a:prstGeom prst="rect">
            <a:avLst/>
          </a:prstGeom>
          <a:noFill/>
          <a:ln w="9525">
            <a:noFill/>
            <a:miter lim="800000"/>
            <a:headEnd/>
            <a:tailEnd/>
          </a:ln>
        </p:spPr>
      </p:pic>
      <p:sp>
        <p:nvSpPr>
          <p:cNvPr id="31" name="Rectangle 5"/>
          <p:cNvSpPr>
            <a:spLocks noChangeArrowheads="1"/>
          </p:cNvSpPr>
          <p:nvPr/>
        </p:nvSpPr>
        <p:spPr bwMode="auto">
          <a:xfrm>
            <a:off x="457200" y="5562600"/>
            <a:ext cx="8459787" cy="1015663"/>
          </a:xfrm>
          <a:prstGeom prst="rect">
            <a:avLst/>
          </a:prstGeom>
          <a:noFill/>
          <a:ln w="9525">
            <a:noFill/>
            <a:miter lim="800000"/>
            <a:headEnd/>
            <a:tailEnd/>
          </a:ln>
        </p:spPr>
        <p:txBody>
          <a:bodyPr anchor="ctr">
            <a:spAutoFit/>
          </a:bodyPr>
          <a:lstStyle/>
          <a:p>
            <a:r>
              <a:rPr lang="en-US" sz="2000" i="1" dirty="0"/>
              <a:t>Although the newly merged firm has a great deal of market power, because it is more efficient, consumers are better off and economic efficiency is improved.</a:t>
            </a:r>
            <a:endParaRPr lang="en-US" sz="2000" dirty="0"/>
          </a:p>
        </p:txBody>
      </p:sp>
      <p:pic>
        <p:nvPicPr>
          <p:cNvPr id="39" name="Picture 38" descr="Fig15-6_PPT4.gif"/>
          <p:cNvPicPr>
            <a:picLocks noChangeAspect="1"/>
          </p:cNvPicPr>
          <p:nvPr/>
        </p:nvPicPr>
        <p:blipFill>
          <a:blip r:embed="rId9" cstate="print"/>
          <a:srcRect/>
          <a:stretch>
            <a:fillRect/>
          </a:stretch>
        </p:blipFill>
        <p:spPr bwMode="auto">
          <a:xfrm>
            <a:off x="4286250" y="752475"/>
            <a:ext cx="4391025" cy="4648200"/>
          </a:xfrm>
          <a:prstGeom prst="rect">
            <a:avLst/>
          </a:prstGeom>
          <a:noFill/>
          <a:ln w="9525">
            <a:noFill/>
            <a:miter lim="800000"/>
            <a:headEnd/>
            <a:tailEnd/>
          </a:ln>
        </p:spPr>
      </p:pic>
      <p:pic>
        <p:nvPicPr>
          <p:cNvPr id="41" name="Picture 40" descr="Fig15-6_PPT10.gif"/>
          <p:cNvPicPr>
            <a:picLocks noChangeAspect="1"/>
          </p:cNvPicPr>
          <p:nvPr/>
        </p:nvPicPr>
        <p:blipFill>
          <a:blip r:embed="rId10" cstate="print"/>
          <a:srcRect/>
          <a:stretch>
            <a:fillRect/>
          </a:stretch>
        </p:blipFill>
        <p:spPr bwMode="auto">
          <a:xfrm>
            <a:off x="4286250" y="752475"/>
            <a:ext cx="4391025" cy="4648200"/>
          </a:xfrm>
          <a:prstGeom prst="rect">
            <a:avLst/>
          </a:prstGeom>
          <a:noFill/>
          <a:ln w="9525">
            <a:noFill/>
            <a:miter lim="800000"/>
            <a:headEnd/>
            <a:tailEnd/>
          </a:ln>
        </p:spPr>
      </p:pic>
      <p:pic>
        <p:nvPicPr>
          <p:cNvPr id="42" name="Picture 41" descr="Fig15-6_PPT11.gif"/>
          <p:cNvPicPr>
            <a:picLocks noChangeAspect="1"/>
          </p:cNvPicPr>
          <p:nvPr/>
        </p:nvPicPr>
        <p:blipFill>
          <a:blip r:embed="rId11" cstate="print"/>
          <a:srcRect/>
          <a:stretch>
            <a:fillRect/>
          </a:stretch>
        </p:blipFill>
        <p:spPr bwMode="auto">
          <a:xfrm>
            <a:off x="4286250" y="752475"/>
            <a:ext cx="4391025" cy="4648200"/>
          </a:xfrm>
          <a:prstGeom prst="rect">
            <a:avLst/>
          </a:prstGeom>
          <a:noFill/>
          <a:ln w="9525">
            <a:noFill/>
            <a:miter lim="800000"/>
            <a:headEnd/>
            <a:tailEnd/>
          </a:ln>
        </p:spPr>
      </p:pic>
      <p:pic>
        <p:nvPicPr>
          <p:cNvPr id="30" name="Picture 29" descr="Fig14-6_PPT_11.gif"/>
          <p:cNvPicPr>
            <a:picLocks noChangeAspect="1"/>
          </p:cNvPicPr>
          <p:nvPr/>
        </p:nvPicPr>
        <p:blipFill>
          <a:blip r:embed="rId12" cstate="print"/>
          <a:srcRect/>
          <a:stretch>
            <a:fillRect/>
          </a:stretch>
        </p:blipFill>
        <p:spPr bwMode="auto">
          <a:xfrm>
            <a:off x="4286250" y="752475"/>
            <a:ext cx="4391025" cy="4648200"/>
          </a:xfrm>
          <a:prstGeom prst="rect">
            <a:avLst/>
          </a:prstGeom>
          <a:noFill/>
          <a:ln w="9525">
            <a:noFill/>
            <a:miter lim="800000"/>
            <a:headEnd/>
            <a:tailEnd/>
          </a:ln>
        </p:spPr>
      </p:pic>
      <p:pic>
        <p:nvPicPr>
          <p:cNvPr id="24" name="Picture 23" descr="Fig14-6_PPT_5.gif"/>
          <p:cNvPicPr>
            <a:picLocks noChangeAspect="1"/>
          </p:cNvPicPr>
          <p:nvPr/>
        </p:nvPicPr>
        <p:blipFill>
          <a:blip r:embed="rId13" cstate="print"/>
          <a:srcRect/>
          <a:stretch>
            <a:fillRect/>
          </a:stretch>
        </p:blipFill>
        <p:spPr bwMode="auto">
          <a:xfrm>
            <a:off x="4286250" y="752475"/>
            <a:ext cx="4391025" cy="4648200"/>
          </a:xfrm>
          <a:prstGeom prst="rect">
            <a:avLst/>
          </a:prstGeom>
          <a:noFill/>
          <a:ln w="9525">
            <a:noFill/>
            <a:miter lim="800000"/>
            <a:headEnd/>
            <a:tailEnd/>
          </a:ln>
        </p:spPr>
      </p:pic>
      <p:pic>
        <p:nvPicPr>
          <p:cNvPr id="22" name="Picture 21" descr="Fig14-6_PPT_9.gif"/>
          <p:cNvPicPr>
            <a:picLocks noChangeAspect="1"/>
          </p:cNvPicPr>
          <p:nvPr/>
        </p:nvPicPr>
        <p:blipFill>
          <a:blip r:embed="rId14" cstate="print"/>
          <a:srcRect/>
          <a:stretch>
            <a:fillRect/>
          </a:stretch>
        </p:blipFill>
        <p:spPr bwMode="auto">
          <a:xfrm>
            <a:off x="4286250" y="752475"/>
            <a:ext cx="4391025" cy="464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wipe(left)">
                                      <p:cBhvr>
                                        <p:cTn id="7" dur="500"/>
                                        <p:tgtEl>
                                          <p:spTgt spid="4710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106"/>
                                        </p:tgtEl>
                                        <p:attrNameLst>
                                          <p:attrName>style.visibility</p:attrName>
                                        </p:attrNameLst>
                                      </p:cBhvr>
                                      <p:to>
                                        <p:strVal val="visible"/>
                                      </p:to>
                                    </p:set>
                                    <p:animEffect transition="in" filter="wipe(left)">
                                      <p:cBhvr>
                                        <p:cTn id="11" dur="500"/>
                                        <p:tgtEl>
                                          <p:spTgt spid="4710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1000"/>
                                        <p:tgtEl>
                                          <p:spTgt spid="16"/>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left)">
                                      <p:cBhvr>
                                        <p:cTn id="23" dur="1000"/>
                                        <p:tgtEl>
                                          <p:spTgt spid="39"/>
                                        </p:tgtEl>
                                      </p:cBhvr>
                                    </p:animEffect>
                                  </p:childTnLst>
                                </p:cTn>
                              </p:par>
                            </p:childTnLst>
                          </p:cTn>
                        </p:par>
                        <p:par>
                          <p:cTn id="24" fill="hold">
                            <p:stCondLst>
                              <p:cond delay="3500"/>
                            </p:stCondLst>
                            <p:childTnLst>
                              <p:par>
                                <p:cTn id="25" presetID="22" presetClass="entr" presetSubtype="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1000"/>
                                        <p:tgtEl>
                                          <p:spTgt spid="22"/>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32">
                                            <p:txEl>
                                              <p:pRg st="0" end="0"/>
                                            </p:txEl>
                                          </p:spTgt>
                                        </p:tgtEl>
                                        <p:attrNameLst>
                                          <p:attrName>style.visibility</p:attrName>
                                        </p:attrNameLst>
                                      </p:cBhvr>
                                      <p:to>
                                        <p:strVal val="visible"/>
                                      </p:to>
                                    </p:set>
                                    <p:animEffect transition="in" filter="wipe(left)">
                                      <p:cBhvr>
                                        <p:cTn id="31" dur="500"/>
                                        <p:tgtEl>
                                          <p:spTgt spid="3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2">
                                            <p:txEl>
                                              <p:pRg st="1" end="1"/>
                                            </p:txEl>
                                          </p:spTgt>
                                        </p:tgtEl>
                                        <p:attrNameLst>
                                          <p:attrName>style.visibility</p:attrName>
                                        </p:attrNameLst>
                                      </p:cBhvr>
                                      <p:to>
                                        <p:strVal val="visible"/>
                                      </p:to>
                                    </p:set>
                                    <p:animEffect transition="in" filter="wipe(left)">
                                      <p:cBhvr>
                                        <p:cTn id="36" dur="500"/>
                                        <p:tgtEl>
                                          <p:spTgt spid="32">
                                            <p:txEl>
                                              <p:pRg st="1" end="1"/>
                                            </p:txEl>
                                          </p:spTgt>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32">
                                            <p:txEl>
                                              <p:pRg st="2" end="2"/>
                                            </p:txEl>
                                          </p:spTgt>
                                        </p:tgtEl>
                                        <p:attrNameLst>
                                          <p:attrName>style.visibility</p:attrName>
                                        </p:attrNameLst>
                                      </p:cBhvr>
                                      <p:to>
                                        <p:strVal val="visible"/>
                                      </p:to>
                                    </p:set>
                                    <p:animEffect transition="in" filter="wipe(left)">
                                      <p:cBhvr>
                                        <p:cTn id="40" dur="500"/>
                                        <p:tgtEl>
                                          <p:spTgt spid="32">
                                            <p:txEl>
                                              <p:pRg st="2" end="2"/>
                                            </p:txEl>
                                          </p:spTgt>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up)">
                                      <p:cBhvr>
                                        <p:cTn id="44" dur="1000"/>
                                        <p:tgtEl>
                                          <p:spTgt spid="23"/>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1000"/>
                                        <p:tgtEl>
                                          <p:spTgt spid="17"/>
                                        </p:tgtEl>
                                      </p:cBhvr>
                                    </p:animEffect>
                                  </p:childTnLst>
                                </p:cTn>
                              </p:par>
                              <p:par>
                                <p:cTn id="49" presetID="22" presetClass="entr" presetSubtype="1"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1000"/>
                                        <p:tgtEl>
                                          <p:spTgt spid="24"/>
                                        </p:tgtEl>
                                      </p:cBhvr>
                                    </p:animEffect>
                                  </p:childTnLst>
                                </p:cTn>
                              </p:par>
                            </p:childTnLst>
                          </p:cTn>
                        </p:par>
                        <p:par>
                          <p:cTn id="52" fill="hold">
                            <p:stCondLst>
                              <p:cond delay="3000"/>
                            </p:stCondLst>
                            <p:childTnLst>
                              <p:par>
                                <p:cTn id="53" presetID="22" presetClass="entr" presetSubtype="1"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up)">
                                      <p:cBhvr>
                                        <p:cTn id="55" dur="1000"/>
                                        <p:tgtEl>
                                          <p:spTgt spid="40"/>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32">
                                            <p:txEl>
                                              <p:pRg st="3" end="3"/>
                                            </p:txEl>
                                          </p:spTgt>
                                        </p:tgtEl>
                                        <p:attrNameLst>
                                          <p:attrName>style.visibility</p:attrName>
                                        </p:attrNameLst>
                                      </p:cBhvr>
                                      <p:to>
                                        <p:strVal val="visible"/>
                                      </p:to>
                                    </p:set>
                                    <p:animEffect transition="in" filter="wipe(left)">
                                      <p:cBhvr>
                                        <p:cTn id="59" dur="500"/>
                                        <p:tgtEl>
                                          <p:spTgt spid="32">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up)">
                                      <p:cBhvr>
                                        <p:cTn id="64" dur="1000"/>
                                        <p:tgtEl>
                                          <p:spTgt spid="41"/>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left)">
                                      <p:cBhvr>
                                        <p:cTn id="68" dur="1000"/>
                                        <p:tgtEl>
                                          <p:spTgt spid="42"/>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32">
                                            <p:txEl>
                                              <p:pRg st="4" end="4"/>
                                            </p:txEl>
                                          </p:spTgt>
                                        </p:tgtEl>
                                        <p:attrNameLst>
                                          <p:attrName>style.visibility</p:attrName>
                                        </p:attrNameLst>
                                      </p:cBhvr>
                                      <p:to>
                                        <p:strVal val="visible"/>
                                      </p:to>
                                    </p:set>
                                    <p:animEffect transition="in" filter="wipe(left)">
                                      <p:cBhvr>
                                        <p:cTn id="72" dur="500"/>
                                        <p:tgtEl>
                                          <p:spTgt spid="32">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left)">
                                      <p:cBhvr>
                                        <p:cTn id="77" dur="1000"/>
                                        <p:tgtEl>
                                          <p:spTgt spid="29"/>
                                        </p:tgtEl>
                                      </p:cBhvr>
                                    </p:animEffect>
                                  </p:childTnLst>
                                </p:cTn>
                              </p:par>
                              <p:par>
                                <p:cTn id="78" presetID="22" presetClass="entr" presetSubtype="1" fill="hold"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up)">
                                      <p:cBhvr>
                                        <p:cTn id="80" dur="1000"/>
                                        <p:tgtEl>
                                          <p:spTgt spid="30"/>
                                        </p:tgtEl>
                                      </p:cBhvr>
                                    </p:animEffect>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up)">
                                      <p:cBhvr>
                                        <p:cTn id="84" dur="1000"/>
                                        <p:tgtEl>
                                          <p:spTgt spid="43"/>
                                        </p:tgtEl>
                                      </p:cBhvr>
                                    </p:animEffect>
                                  </p:childTnLst>
                                </p:cTn>
                              </p:par>
                            </p:childTnLst>
                          </p:cTn>
                        </p:par>
                        <p:par>
                          <p:cTn id="85" fill="hold">
                            <p:stCondLst>
                              <p:cond delay="2000"/>
                            </p:stCondLst>
                            <p:childTnLst>
                              <p:par>
                                <p:cTn id="86" presetID="22" presetClass="entr" presetSubtype="8" fill="hold" grpId="0" nodeType="afterEffect">
                                  <p:stCondLst>
                                    <p:cond delay="0"/>
                                  </p:stCondLst>
                                  <p:childTnLst>
                                    <p:set>
                                      <p:cBhvr>
                                        <p:cTn id="87" dur="1" fill="hold">
                                          <p:stCondLst>
                                            <p:cond delay="0"/>
                                          </p:stCondLst>
                                        </p:cTn>
                                        <p:tgtEl>
                                          <p:spTgt spid="32">
                                            <p:txEl>
                                              <p:pRg st="5" end="5"/>
                                            </p:txEl>
                                          </p:spTgt>
                                        </p:tgtEl>
                                        <p:attrNameLst>
                                          <p:attrName>style.visibility</p:attrName>
                                        </p:attrNameLst>
                                      </p:cBhvr>
                                      <p:to>
                                        <p:strVal val="visible"/>
                                      </p:to>
                                    </p:set>
                                    <p:animEffect transition="in" filter="wipe(left)">
                                      <p:cBhvr>
                                        <p:cTn id="88" dur="500"/>
                                        <p:tgtEl>
                                          <p:spTgt spid="32">
                                            <p:txEl>
                                              <p:pRg st="5" end="5"/>
                                            </p:txEl>
                                          </p:spTgt>
                                        </p:tgtEl>
                                      </p:cBhvr>
                                    </p:animEffect>
                                  </p:childTnLst>
                                </p:cTn>
                              </p:par>
                            </p:childTnLst>
                          </p:cTn>
                        </p:par>
                        <p:par>
                          <p:cTn id="89" fill="hold">
                            <p:stCondLst>
                              <p:cond delay="2500"/>
                            </p:stCondLst>
                            <p:childTnLst>
                              <p:par>
                                <p:cTn id="90" presetID="22" presetClass="entr" presetSubtype="8" fill="hold"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left)">
                                      <p:cBhvr>
                                        <p:cTn id="92" dur="50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wipe(left)">
                                      <p:cBhvr>
                                        <p:cTn id="97"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p:bldP spid="47106" grpId="0"/>
      <p:bldP spid="47107" grpId="0" animBg="1"/>
      <p:bldP spid="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447675" y="219075"/>
            <a:ext cx="8239125" cy="457200"/>
          </a:xfrm>
          <a:prstGeom prst="rect">
            <a:avLst/>
          </a:prstGeom>
          <a:noFill/>
          <a:ln w="9525">
            <a:noFill/>
            <a:miter lim="800000"/>
            <a:headEnd/>
            <a:tailEnd/>
          </a:ln>
        </p:spPr>
        <p:txBody>
          <a:bodyPr anchor="ctr"/>
          <a:lstStyle/>
          <a:p>
            <a:pPr marL="342900" indent="-342900">
              <a:spcBef>
                <a:spcPct val="20000"/>
              </a:spcBef>
            </a:pPr>
            <a:r>
              <a:rPr lang="en-US" sz="2400" b="1" dirty="0"/>
              <a:t>The Department of Justice and FTC Merger Guidelines</a:t>
            </a:r>
          </a:p>
        </p:txBody>
      </p:sp>
      <p:sp>
        <p:nvSpPr>
          <p:cNvPr id="11" name="Rectangle 5"/>
          <p:cNvSpPr>
            <a:spLocks noChangeArrowheads="1"/>
          </p:cNvSpPr>
          <p:nvPr/>
        </p:nvSpPr>
        <p:spPr bwMode="auto">
          <a:xfrm>
            <a:off x="447675" y="891894"/>
            <a:ext cx="8239125" cy="5509200"/>
          </a:xfrm>
          <a:prstGeom prst="rect">
            <a:avLst/>
          </a:prstGeom>
          <a:noFill/>
          <a:ln w="9525">
            <a:noFill/>
            <a:miter lim="800000"/>
            <a:headEnd/>
            <a:tailEnd/>
          </a:ln>
        </p:spPr>
        <p:txBody>
          <a:bodyPr anchor="ctr">
            <a:spAutoFit/>
          </a:bodyPr>
          <a:lstStyle/>
          <a:p>
            <a:pPr>
              <a:spcBef>
                <a:spcPts val="0"/>
              </a:spcBef>
              <a:defRPr/>
            </a:pPr>
            <a:r>
              <a:rPr lang="en-US" sz="2200" dirty="0"/>
              <a:t>Economic analysis shaped antitrust policy after Donald Turner became the first Ph.D. economist to head the Antitrust Division of the Department of Justice in 1965 and the Economics Section of the Antitrust Division was established </a:t>
            </a:r>
            <a:br>
              <a:rPr lang="en-US" sz="2200" dirty="0"/>
            </a:br>
            <a:r>
              <a:rPr lang="en-US" sz="2200" dirty="0"/>
              <a:t>in 1973. </a:t>
            </a:r>
          </a:p>
          <a:p>
            <a:pPr>
              <a:spcBef>
                <a:spcPts val="0"/>
              </a:spcBef>
              <a:defRPr/>
            </a:pPr>
            <a:endParaRPr lang="en-US" sz="2200" dirty="0"/>
          </a:p>
          <a:p>
            <a:pPr>
              <a:spcBef>
                <a:spcPts val="0"/>
              </a:spcBef>
              <a:defRPr/>
            </a:pPr>
            <a:r>
              <a:rPr lang="en-US" sz="2200" dirty="0"/>
              <a:t>By 1982, economists played a major role in the development of merger guidelines by the Department of Justice and the FTC.</a:t>
            </a:r>
          </a:p>
          <a:p>
            <a:pPr>
              <a:spcBef>
                <a:spcPts val="0"/>
              </a:spcBef>
              <a:defRPr/>
            </a:pPr>
            <a:endParaRPr lang="en-US" sz="2200" dirty="0"/>
          </a:p>
          <a:p>
            <a:pPr>
              <a:spcBef>
                <a:spcPts val="0"/>
              </a:spcBef>
              <a:defRPr/>
            </a:pPr>
            <a:r>
              <a:rPr lang="en-US" sz="2200" dirty="0"/>
              <a:t>Modified in 2010, the guidelines have three main parts:</a:t>
            </a:r>
          </a:p>
          <a:p>
            <a:pPr>
              <a:spcBef>
                <a:spcPts val="0"/>
              </a:spcBef>
              <a:defRPr/>
            </a:pPr>
            <a:endParaRPr lang="en-US" sz="2200" dirty="0"/>
          </a:p>
          <a:p>
            <a:pPr marL="342900" indent="-342900">
              <a:spcBef>
                <a:spcPts val="0"/>
              </a:spcBef>
              <a:defRPr/>
            </a:pPr>
            <a:r>
              <a:rPr lang="en-US" sz="2200" dirty="0"/>
              <a:t>1.	Market definition</a:t>
            </a:r>
          </a:p>
          <a:p>
            <a:pPr marL="342900" indent="-342900">
              <a:spcBef>
                <a:spcPts val="0"/>
              </a:spcBef>
              <a:buFontTx/>
              <a:buAutoNum type="arabicPeriod"/>
              <a:defRPr/>
            </a:pPr>
            <a:endParaRPr lang="en-US" sz="2200" dirty="0"/>
          </a:p>
          <a:p>
            <a:pPr marL="342900" indent="-342900">
              <a:spcBef>
                <a:spcPts val="0"/>
              </a:spcBef>
              <a:defRPr/>
            </a:pPr>
            <a:r>
              <a:rPr lang="en-US" sz="2200" dirty="0"/>
              <a:t>2.	Measure of concentration</a:t>
            </a:r>
          </a:p>
          <a:p>
            <a:pPr marL="342900" indent="-342900">
              <a:spcBef>
                <a:spcPts val="0"/>
              </a:spcBef>
              <a:buFontTx/>
              <a:buAutoNum type="arabicPeriod"/>
              <a:defRPr/>
            </a:pPr>
            <a:endParaRPr lang="en-US" sz="2200" dirty="0"/>
          </a:p>
          <a:p>
            <a:pPr marL="342900" indent="-342900">
              <a:spcBef>
                <a:spcPts val="0"/>
              </a:spcBef>
              <a:defRPr/>
            </a:pPr>
            <a:r>
              <a:rPr lang="en-US" sz="2200" dirty="0"/>
              <a:t>3.	Merger standards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wipe(left)">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wipe(left)">
                                      <p:cBhvr>
                                        <p:cTn id="21" dur="500"/>
                                        <p:tgtEl>
                                          <p:spTgt spid="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Effect transition="in" filter="wipe(left)">
                                      <p:cBhvr>
                                        <p:cTn id="26" dur="500"/>
                                        <p:tgtEl>
                                          <p:spTgt spid="11">
                                            <p:txEl>
                                              <p:pRg st="6" end="6"/>
                                            </p:tx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1">
                                            <p:txEl>
                                              <p:pRg st="8" end="8"/>
                                            </p:txEl>
                                          </p:spTgt>
                                        </p:tgtEl>
                                        <p:attrNameLst>
                                          <p:attrName>style.visibility</p:attrName>
                                        </p:attrNameLst>
                                      </p:cBhvr>
                                      <p:to>
                                        <p:strVal val="visible"/>
                                      </p:to>
                                    </p:set>
                                    <p:animEffect transition="in" filter="wipe(left)">
                                      <p:cBhvr>
                                        <p:cTn id="30" dur="500"/>
                                        <p:tgtEl>
                                          <p:spTgt spid="11">
                                            <p:txEl>
                                              <p:pRg st="8" end="8"/>
                                            </p:txEl>
                                          </p:spTgt>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1">
                                            <p:txEl>
                                              <p:pRg st="10" end="10"/>
                                            </p:txEl>
                                          </p:spTgt>
                                        </p:tgtEl>
                                        <p:attrNameLst>
                                          <p:attrName>style.visibility</p:attrName>
                                        </p:attrNameLst>
                                      </p:cBhvr>
                                      <p:to>
                                        <p:strVal val="visible"/>
                                      </p:to>
                                    </p:set>
                                    <p:animEffect transition="in" filter="wipe(left)">
                                      <p:cBhvr>
                                        <p:cTn id="34"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a:xfrm>
            <a:off x="457200" y="3677107"/>
            <a:ext cx="8229600" cy="2893100"/>
          </a:xfrm>
          <a:prstGeom prst="rect">
            <a:avLst/>
          </a:prstGeom>
          <a:noFill/>
        </p:spPr>
        <p:txBody>
          <a:bodyPr anchor="ctr">
            <a:spAutoFit/>
          </a:bodyPr>
          <a:lstStyle/>
          <a:p>
            <a:pPr marL="0" lvl="1">
              <a:spcBef>
                <a:spcPts val="0"/>
              </a:spcBef>
              <a:defRPr/>
            </a:pPr>
            <a:r>
              <a:rPr lang="en-US" sz="2000" b="1" kern="0" dirty="0">
                <a:solidFill>
                  <a:srgbClr val="333333"/>
                </a:solidFill>
                <a:latin typeface="+mn-lt"/>
                <a:cs typeface="+mn-cs"/>
              </a:rPr>
              <a:t>Measure of </a:t>
            </a:r>
            <a:r>
              <a:rPr lang="en-US" sz="2000" b="1" kern="0" dirty="0">
                <a:latin typeface="+mn-lt"/>
                <a:cs typeface="+mn-cs"/>
              </a:rPr>
              <a:t>Concentration </a:t>
            </a:r>
            <a:r>
              <a:rPr lang="en-US" altLang="zh-TW" sz="2000" b="1" kern="0" dirty="0" smtClean="0">
                <a:latin typeface="標楷體" pitchFamily="65" charset="-120"/>
                <a:ea typeface="標楷體" pitchFamily="65" charset="-120"/>
                <a:cs typeface="+mn-cs"/>
              </a:rPr>
              <a:t>(</a:t>
            </a:r>
            <a:r>
              <a:rPr lang="zh-TW" altLang="en-US" sz="2000" b="1" kern="0" dirty="0" smtClean="0">
                <a:latin typeface="標楷體" pitchFamily="65" charset="-120"/>
                <a:ea typeface="標楷體" pitchFamily="65" charset="-120"/>
                <a:cs typeface="+mn-cs"/>
              </a:rPr>
              <a:t>衡量集中度</a:t>
            </a:r>
            <a:r>
              <a:rPr lang="en-US" altLang="zh-TW" sz="2000" b="1" kern="0" dirty="0" smtClean="0">
                <a:latin typeface="標楷體" pitchFamily="65" charset="-120"/>
                <a:ea typeface="標楷體" pitchFamily="65" charset="-120"/>
                <a:cs typeface="+mn-cs"/>
              </a:rPr>
              <a:t>)</a:t>
            </a:r>
            <a:r>
              <a:rPr lang="en-US" sz="2000" b="1" kern="0" dirty="0" smtClean="0">
                <a:latin typeface="+mn-lt"/>
                <a:cs typeface="+mn-cs"/>
              </a:rPr>
              <a:t> </a:t>
            </a:r>
            <a:r>
              <a:rPr lang="en-US" sz="2000" kern="0" dirty="0">
                <a:latin typeface="+mn-lt"/>
                <a:cs typeface="+mn-cs"/>
              </a:rPr>
              <a:t>A market is </a:t>
            </a:r>
            <a:r>
              <a:rPr lang="en-US" sz="2000" i="1" kern="0" dirty="0">
                <a:latin typeface="+mn-lt"/>
                <a:cs typeface="+mn-cs"/>
              </a:rPr>
              <a:t>concentrated</a:t>
            </a:r>
            <a:r>
              <a:rPr lang="en-US" sz="2000" kern="0" dirty="0">
                <a:latin typeface="+mn-lt"/>
                <a:cs typeface="+mn-cs"/>
              </a:rPr>
              <a:t> if a relatively small number of firms have a large share of total sales in the market. </a:t>
            </a:r>
          </a:p>
          <a:p>
            <a:pPr marL="0" lvl="1">
              <a:spcBef>
                <a:spcPts val="0"/>
              </a:spcBef>
              <a:defRPr/>
            </a:pPr>
            <a:endParaRPr lang="en-US" kern="0" dirty="0">
              <a:latin typeface="+mn-lt"/>
              <a:cs typeface="+mn-cs"/>
            </a:endParaRPr>
          </a:p>
          <a:p>
            <a:pPr marL="0" lvl="1">
              <a:spcBef>
                <a:spcPts val="0"/>
              </a:spcBef>
              <a:defRPr/>
            </a:pPr>
            <a:r>
              <a:rPr lang="en-US" sz="2000" kern="0" dirty="0">
                <a:latin typeface="+mn-lt"/>
                <a:cs typeface="+mn-cs"/>
              </a:rPr>
              <a:t>The higher a market’s concentration, the likelier a merger between firms in the industry will increase market power.</a:t>
            </a:r>
          </a:p>
          <a:p>
            <a:pPr marL="0" lvl="1">
              <a:spcBef>
                <a:spcPts val="0"/>
              </a:spcBef>
              <a:defRPr/>
            </a:pPr>
            <a:endParaRPr lang="en-US" kern="0" dirty="0">
              <a:latin typeface="+mn-lt"/>
              <a:cs typeface="+mn-cs"/>
            </a:endParaRPr>
          </a:p>
          <a:p>
            <a:pPr marL="0" lvl="1">
              <a:spcBef>
                <a:spcPts val="0"/>
              </a:spcBef>
              <a:defRPr/>
            </a:pPr>
            <a:r>
              <a:rPr lang="en-US" sz="2000" kern="0" dirty="0">
                <a:latin typeface="+mn-lt"/>
                <a:cs typeface="+mn-cs"/>
              </a:rPr>
              <a:t>The </a:t>
            </a:r>
            <a:r>
              <a:rPr lang="en-US" sz="2000" i="1" kern="0" dirty="0" err="1">
                <a:latin typeface="+mn-lt"/>
                <a:cs typeface="+mn-cs"/>
              </a:rPr>
              <a:t>Herfindahl</a:t>
            </a:r>
            <a:r>
              <a:rPr lang="en-US" sz="2000" i="1" kern="0" dirty="0">
                <a:latin typeface="+mn-lt"/>
                <a:cs typeface="+mn-cs"/>
              </a:rPr>
              <a:t>-Hirschman Index (HHI)</a:t>
            </a:r>
            <a:r>
              <a:rPr lang="en-US" sz="2000" kern="0" dirty="0">
                <a:latin typeface="+mn-lt"/>
                <a:cs typeface="+mn-cs"/>
              </a:rPr>
              <a:t> of concentration squares the market shares of each firm in the industry and adds up their values.</a:t>
            </a:r>
          </a:p>
        </p:txBody>
      </p:sp>
      <p:sp>
        <p:nvSpPr>
          <p:cNvPr id="9" name="Rectangle 5"/>
          <p:cNvSpPr>
            <a:spLocks noChangeArrowheads="1"/>
          </p:cNvSpPr>
          <p:nvPr/>
        </p:nvSpPr>
        <p:spPr bwMode="auto">
          <a:xfrm>
            <a:off x="455613" y="318979"/>
            <a:ext cx="8231187" cy="3108543"/>
          </a:xfrm>
          <a:prstGeom prst="rect">
            <a:avLst/>
          </a:prstGeom>
          <a:noFill/>
          <a:ln w="9525">
            <a:noFill/>
            <a:miter lim="800000"/>
            <a:headEnd/>
            <a:tailEnd/>
          </a:ln>
        </p:spPr>
        <p:txBody>
          <a:bodyPr anchor="ctr">
            <a:spAutoFit/>
          </a:bodyPr>
          <a:lstStyle/>
          <a:p>
            <a:pPr marL="0" lvl="1" fontAlgn="auto">
              <a:spcBef>
                <a:spcPts val="0"/>
              </a:spcBef>
              <a:spcAft>
                <a:spcPts val="0"/>
              </a:spcAft>
              <a:defRPr/>
            </a:pPr>
            <a:r>
              <a:rPr lang="en-US" sz="2000" b="1" kern="0" dirty="0">
                <a:solidFill>
                  <a:srgbClr val="333333"/>
                </a:solidFill>
                <a:latin typeface="+mn-lt"/>
                <a:cs typeface="+mn-cs"/>
              </a:rPr>
              <a:t>Market Definition</a:t>
            </a:r>
            <a:r>
              <a:rPr lang="en-US" sz="2000" kern="0" dirty="0">
                <a:latin typeface="+mn-lt"/>
                <a:cs typeface="+mn-cs"/>
              </a:rPr>
              <a:t> </a:t>
            </a:r>
            <a:r>
              <a:rPr lang="en-US" altLang="zh-TW" sz="2000" b="1" kern="0" dirty="0" smtClean="0">
                <a:latin typeface="標楷體" pitchFamily="65" charset="-120"/>
                <a:ea typeface="標楷體" pitchFamily="65" charset="-120"/>
                <a:cs typeface="+mn-cs"/>
              </a:rPr>
              <a:t>(</a:t>
            </a:r>
            <a:r>
              <a:rPr lang="zh-TW" altLang="en-US" sz="2000" b="1" kern="0" dirty="0" smtClean="0">
                <a:latin typeface="標楷體" pitchFamily="65" charset="-120"/>
                <a:ea typeface="標楷體" pitchFamily="65" charset="-120"/>
                <a:cs typeface="+mn-cs"/>
              </a:rPr>
              <a:t>市場定義</a:t>
            </a:r>
            <a:r>
              <a:rPr lang="en-US" altLang="zh-TW" sz="2000" b="1" kern="0" dirty="0" smtClean="0">
                <a:latin typeface="標楷體" pitchFamily="65" charset="-120"/>
                <a:ea typeface="標楷體" pitchFamily="65" charset="-120"/>
                <a:cs typeface="+mn-cs"/>
              </a:rPr>
              <a:t>)</a:t>
            </a:r>
            <a:r>
              <a:rPr lang="en-US" sz="2000" kern="0" dirty="0" smtClean="0">
                <a:latin typeface="+mn-lt"/>
                <a:cs typeface="+mn-cs"/>
              </a:rPr>
              <a:t> </a:t>
            </a:r>
            <a:r>
              <a:rPr lang="en-US" sz="2000" dirty="0">
                <a:latin typeface="+mn-lt"/>
                <a:cs typeface="+mn-cs"/>
              </a:rPr>
              <a:t>A market consists of all firms making products that consumers view as close substitutes, which can be identified by looking at the effect of a price increase.</a:t>
            </a:r>
          </a:p>
          <a:p>
            <a:pPr marL="0" lvl="1" fontAlgn="auto">
              <a:spcBef>
                <a:spcPts val="0"/>
              </a:spcBef>
              <a:spcAft>
                <a:spcPts val="0"/>
              </a:spcAft>
              <a:defRPr/>
            </a:pPr>
            <a:endParaRPr lang="en-US" dirty="0">
              <a:latin typeface="+mn-lt"/>
              <a:cs typeface="+mn-cs"/>
            </a:endParaRPr>
          </a:p>
          <a:p>
            <a:pPr marL="0" lvl="1" fontAlgn="auto">
              <a:spcBef>
                <a:spcPts val="0"/>
              </a:spcBef>
              <a:spcAft>
                <a:spcPts val="0"/>
              </a:spcAft>
              <a:defRPr/>
            </a:pPr>
            <a:r>
              <a:rPr lang="en-US" sz="2000" dirty="0">
                <a:latin typeface="+mn-lt"/>
                <a:cs typeface="+mn-cs"/>
              </a:rPr>
              <a:t>Beginning with a narrow definition of the industry, we identify the relevant market involved in a proposed merger if profits increase after a price increase.</a:t>
            </a:r>
          </a:p>
          <a:p>
            <a:pPr marL="0" lvl="1" fontAlgn="auto">
              <a:spcBef>
                <a:spcPts val="0"/>
              </a:spcBef>
              <a:spcAft>
                <a:spcPts val="0"/>
              </a:spcAft>
              <a:defRPr/>
            </a:pPr>
            <a:endParaRPr lang="en-US" dirty="0">
              <a:latin typeface="+mn-lt"/>
              <a:cs typeface="+mn-cs"/>
            </a:endParaRPr>
          </a:p>
          <a:p>
            <a:pPr marL="0" lvl="1" fontAlgn="auto">
              <a:spcBef>
                <a:spcPts val="0"/>
              </a:spcBef>
              <a:spcAft>
                <a:spcPts val="0"/>
              </a:spcAft>
              <a:defRPr/>
            </a:pPr>
            <a:r>
              <a:rPr lang="en-US" sz="2000" dirty="0">
                <a:latin typeface="+mn-lt"/>
                <a:cs typeface="+mn-cs"/>
              </a:rPr>
              <a:t>If profits decrease, we consider a broader definition, continuing the process until a market has been identified.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wipe(left)">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a:xfrm>
            <a:off x="447675" y="416457"/>
            <a:ext cx="8229600" cy="6063198"/>
          </a:xfrm>
          <a:prstGeom prst="rect">
            <a:avLst/>
          </a:prstGeom>
          <a:noFill/>
        </p:spPr>
        <p:txBody>
          <a:bodyPr anchor="ctr">
            <a:spAutoFit/>
          </a:bodyPr>
          <a:lstStyle/>
          <a:p>
            <a:pPr marL="0" lvl="1">
              <a:spcBef>
                <a:spcPts val="0"/>
              </a:spcBef>
              <a:defRPr/>
            </a:pPr>
            <a:r>
              <a:rPr lang="en-US" sz="2400" kern="0" dirty="0">
                <a:latin typeface="+mn-lt"/>
                <a:cs typeface="+mn-cs"/>
              </a:rPr>
              <a:t>The following are some examples of calculating HHI:</a:t>
            </a:r>
          </a:p>
          <a:p>
            <a:pPr marL="0" lvl="1">
              <a:spcBef>
                <a:spcPts val="0"/>
              </a:spcBef>
              <a:defRPr/>
            </a:pPr>
            <a:endParaRPr lang="en-US" sz="2000" kern="0" dirty="0">
              <a:latin typeface="+mn-lt"/>
              <a:cs typeface="+mn-cs"/>
            </a:endParaRPr>
          </a:p>
          <a:p>
            <a:pPr marL="228600" lvl="1" indent="-228600">
              <a:spcBef>
                <a:spcPts val="0"/>
              </a:spcBef>
              <a:defRPr/>
            </a:pPr>
            <a:r>
              <a:rPr lang="en-US" sz="2400" kern="0" dirty="0">
                <a:latin typeface="+mn-lt"/>
                <a:cs typeface="+mn-cs"/>
              </a:rPr>
              <a:t>•	1 firm, with 100 percent market share (a monopoly):</a:t>
            </a:r>
          </a:p>
          <a:p>
            <a:pPr marL="0" lvl="1">
              <a:spcBef>
                <a:spcPts val="0"/>
              </a:spcBef>
              <a:defRPr/>
            </a:pPr>
            <a:endParaRPr lang="en-US" kern="0" dirty="0">
              <a:latin typeface="+mn-lt"/>
              <a:cs typeface="+mn-cs"/>
            </a:endParaRPr>
          </a:p>
          <a:p>
            <a:pPr marL="0" lvl="1" algn="ctr">
              <a:spcBef>
                <a:spcPts val="0"/>
              </a:spcBef>
              <a:defRPr/>
            </a:pPr>
            <a:r>
              <a:rPr lang="en-US" sz="2400" kern="0" dirty="0">
                <a:latin typeface="+mn-lt"/>
                <a:cs typeface="+mn-cs"/>
              </a:rPr>
              <a:t>HHI = 100</a:t>
            </a:r>
            <a:r>
              <a:rPr lang="en-US" sz="2400" kern="0" baseline="30000" dirty="0">
                <a:latin typeface="+mn-lt"/>
                <a:cs typeface="+mn-cs"/>
              </a:rPr>
              <a:t>2</a:t>
            </a:r>
            <a:r>
              <a:rPr lang="en-US" sz="2400" kern="0" dirty="0">
                <a:latin typeface="+mn-lt"/>
                <a:cs typeface="+mn-cs"/>
              </a:rPr>
              <a:t> = 10,000</a:t>
            </a:r>
          </a:p>
          <a:p>
            <a:pPr marL="0" lvl="1" algn="ctr">
              <a:spcBef>
                <a:spcPts val="0"/>
              </a:spcBef>
              <a:defRPr/>
            </a:pPr>
            <a:endParaRPr lang="en-US" kern="0" dirty="0">
              <a:latin typeface="+mn-lt"/>
              <a:cs typeface="+mn-cs"/>
            </a:endParaRPr>
          </a:p>
          <a:p>
            <a:pPr marL="228600" lvl="1" indent="-228600">
              <a:spcBef>
                <a:spcPts val="0"/>
              </a:spcBef>
              <a:defRPr/>
            </a:pPr>
            <a:r>
              <a:rPr lang="en-US" sz="2400" kern="0" dirty="0">
                <a:latin typeface="+mn-lt"/>
                <a:cs typeface="+mn-cs"/>
              </a:rPr>
              <a:t>•	2 firms, each with a 50 percent market share:</a:t>
            </a:r>
          </a:p>
          <a:p>
            <a:pPr marL="0" lvl="1">
              <a:spcBef>
                <a:spcPts val="0"/>
              </a:spcBef>
              <a:defRPr/>
            </a:pPr>
            <a:endParaRPr lang="en-US" kern="0" dirty="0">
              <a:latin typeface="+mn-lt"/>
              <a:cs typeface="+mn-cs"/>
            </a:endParaRPr>
          </a:p>
          <a:p>
            <a:pPr marL="0" lvl="1" algn="ctr">
              <a:spcBef>
                <a:spcPts val="0"/>
              </a:spcBef>
              <a:defRPr/>
            </a:pPr>
            <a:r>
              <a:rPr lang="en-US" sz="2400" kern="0" dirty="0">
                <a:latin typeface="+mn-lt"/>
                <a:cs typeface="+mn-cs"/>
              </a:rPr>
              <a:t>HHI = 50</a:t>
            </a:r>
            <a:r>
              <a:rPr lang="en-US" sz="2400" kern="0" baseline="30000" dirty="0">
                <a:latin typeface="+mn-lt"/>
                <a:cs typeface="+mn-cs"/>
              </a:rPr>
              <a:t>2</a:t>
            </a:r>
            <a:r>
              <a:rPr lang="en-US" sz="2400" kern="0" dirty="0">
                <a:latin typeface="+mn-lt"/>
                <a:cs typeface="+mn-cs"/>
              </a:rPr>
              <a:t> + 50</a:t>
            </a:r>
            <a:r>
              <a:rPr lang="en-US" sz="2400" kern="0" baseline="30000" dirty="0">
                <a:latin typeface="+mn-lt"/>
                <a:cs typeface="+mn-cs"/>
              </a:rPr>
              <a:t>2</a:t>
            </a:r>
            <a:r>
              <a:rPr lang="en-US" sz="2400" kern="0" dirty="0">
                <a:latin typeface="+mn-lt"/>
                <a:cs typeface="+mn-cs"/>
              </a:rPr>
              <a:t> = 5,000</a:t>
            </a:r>
          </a:p>
          <a:p>
            <a:pPr marL="0" lvl="1" algn="ctr">
              <a:spcBef>
                <a:spcPts val="0"/>
              </a:spcBef>
              <a:defRPr/>
            </a:pPr>
            <a:endParaRPr lang="en-US" kern="0" dirty="0">
              <a:latin typeface="+mn-lt"/>
              <a:cs typeface="+mn-cs"/>
            </a:endParaRPr>
          </a:p>
          <a:p>
            <a:pPr marL="228600" lvl="1" indent="-228600">
              <a:spcBef>
                <a:spcPts val="0"/>
              </a:spcBef>
              <a:defRPr/>
            </a:pPr>
            <a:r>
              <a:rPr lang="en-US" sz="2400" kern="0" dirty="0">
                <a:latin typeface="+mn-lt"/>
                <a:cs typeface="+mn-cs"/>
              </a:rPr>
              <a:t>•	4 firms, with market shares of 30 percent, 30 percent, 20 percent, and 20 percent:</a:t>
            </a:r>
          </a:p>
          <a:p>
            <a:pPr marL="228600" lvl="1" indent="-228600">
              <a:spcBef>
                <a:spcPts val="0"/>
              </a:spcBef>
              <a:defRPr/>
            </a:pPr>
            <a:endParaRPr lang="en-US" kern="0" dirty="0">
              <a:latin typeface="+mn-lt"/>
              <a:cs typeface="+mn-cs"/>
            </a:endParaRPr>
          </a:p>
          <a:p>
            <a:pPr marL="0" lvl="1" algn="ctr">
              <a:spcBef>
                <a:spcPts val="0"/>
              </a:spcBef>
              <a:defRPr/>
            </a:pPr>
            <a:r>
              <a:rPr lang="en-US" sz="2400" kern="0" dirty="0">
                <a:latin typeface="+mn-lt"/>
                <a:cs typeface="+mn-cs"/>
              </a:rPr>
              <a:t>HHI = 30</a:t>
            </a:r>
            <a:r>
              <a:rPr lang="en-US" sz="2400" kern="0" baseline="30000" dirty="0">
                <a:latin typeface="+mn-lt"/>
                <a:cs typeface="+mn-cs"/>
              </a:rPr>
              <a:t>2</a:t>
            </a:r>
            <a:r>
              <a:rPr lang="en-US" sz="2400" kern="0" dirty="0">
                <a:latin typeface="+mn-lt"/>
                <a:cs typeface="+mn-cs"/>
              </a:rPr>
              <a:t> + 30</a:t>
            </a:r>
            <a:r>
              <a:rPr lang="en-US" sz="2400" kern="0" baseline="30000" dirty="0">
                <a:latin typeface="+mn-lt"/>
                <a:cs typeface="+mn-cs"/>
              </a:rPr>
              <a:t>2</a:t>
            </a:r>
            <a:r>
              <a:rPr lang="en-US" sz="2400" kern="0" dirty="0">
                <a:latin typeface="+mn-lt"/>
                <a:cs typeface="+mn-cs"/>
              </a:rPr>
              <a:t> + 20</a:t>
            </a:r>
            <a:r>
              <a:rPr lang="en-US" sz="2400" kern="0" baseline="30000" dirty="0">
                <a:latin typeface="+mn-lt"/>
                <a:cs typeface="+mn-cs"/>
              </a:rPr>
              <a:t>2</a:t>
            </a:r>
            <a:r>
              <a:rPr lang="en-US" sz="2400" kern="0" dirty="0">
                <a:latin typeface="+mn-lt"/>
                <a:cs typeface="+mn-cs"/>
              </a:rPr>
              <a:t> + 20</a:t>
            </a:r>
            <a:r>
              <a:rPr lang="en-US" sz="2400" kern="0" baseline="30000" dirty="0">
                <a:latin typeface="+mn-lt"/>
                <a:cs typeface="+mn-cs"/>
              </a:rPr>
              <a:t>2</a:t>
            </a:r>
            <a:r>
              <a:rPr lang="en-US" sz="2400" kern="0" dirty="0">
                <a:latin typeface="+mn-lt"/>
                <a:cs typeface="+mn-cs"/>
              </a:rPr>
              <a:t> = 2,600</a:t>
            </a:r>
          </a:p>
          <a:p>
            <a:pPr marL="0" lvl="1" algn="ctr">
              <a:spcBef>
                <a:spcPts val="0"/>
              </a:spcBef>
              <a:defRPr/>
            </a:pPr>
            <a:endParaRPr lang="en-US" kern="0" dirty="0">
              <a:latin typeface="+mn-lt"/>
              <a:cs typeface="+mn-cs"/>
            </a:endParaRPr>
          </a:p>
          <a:p>
            <a:pPr marL="228600" lvl="1" indent="-228600">
              <a:spcBef>
                <a:spcPts val="0"/>
              </a:spcBef>
              <a:defRPr/>
            </a:pPr>
            <a:r>
              <a:rPr lang="en-US" sz="2400" kern="0" dirty="0">
                <a:latin typeface="+mn-lt"/>
                <a:cs typeface="+mn-cs"/>
              </a:rPr>
              <a:t>•	10 firms, each with market shares of 10 percent:</a:t>
            </a:r>
          </a:p>
          <a:p>
            <a:pPr marL="0" lvl="1">
              <a:spcBef>
                <a:spcPts val="0"/>
              </a:spcBef>
              <a:defRPr/>
            </a:pPr>
            <a:endParaRPr lang="en-US" kern="0" dirty="0">
              <a:latin typeface="+mn-lt"/>
              <a:cs typeface="+mn-cs"/>
            </a:endParaRPr>
          </a:p>
          <a:p>
            <a:pPr marL="0" lvl="1" algn="ctr">
              <a:spcBef>
                <a:spcPts val="0"/>
              </a:spcBef>
              <a:defRPr/>
            </a:pPr>
            <a:r>
              <a:rPr lang="en-US" sz="2400" kern="0" dirty="0">
                <a:latin typeface="+mn-lt"/>
                <a:cs typeface="+mn-cs"/>
              </a:rPr>
              <a:t>HHI = 10 </a:t>
            </a:r>
            <a:r>
              <a:rPr lang="en-US" sz="2400" kern="0" dirty="0">
                <a:latin typeface="Arial"/>
                <a:cs typeface="Arial"/>
              </a:rPr>
              <a:t>×</a:t>
            </a:r>
            <a:r>
              <a:rPr lang="en-US" sz="2400" kern="0" dirty="0">
                <a:latin typeface="+mn-lt"/>
                <a:cs typeface="+mn-cs"/>
              </a:rPr>
              <a:t> (10</a:t>
            </a:r>
            <a:r>
              <a:rPr lang="en-US" sz="2400" kern="0" baseline="30000" dirty="0">
                <a:latin typeface="+mn-lt"/>
                <a:cs typeface="+mn-cs"/>
              </a:rPr>
              <a:t>2</a:t>
            </a:r>
            <a:r>
              <a:rPr lang="en-US" sz="2400" kern="0" dirty="0">
                <a:latin typeface="+mn-lt"/>
                <a:cs typeface="+mn-cs"/>
              </a:rPr>
              <a:t>) = 1,000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par>
                          <p:cTn id="12" fill="hold">
                            <p:stCondLst>
                              <p:cond delay="1500"/>
                            </p:stCondLst>
                            <p:childTnLst>
                              <p:par>
                                <p:cTn id="13" presetID="17" presetClass="entr" presetSubtype="10"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p:cTn id="1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wipe(left)">
                                      <p:cBhvr>
                                        <p:cTn id="21" dur="500"/>
                                        <p:tgtEl>
                                          <p:spTgt spid="5">
                                            <p:txEl>
                                              <p:pRg st="6" end="6"/>
                                            </p:txEl>
                                          </p:spTgt>
                                        </p:tgtEl>
                                      </p:cBhvr>
                                    </p:animEffect>
                                  </p:childTnLst>
                                </p:cTn>
                              </p:par>
                            </p:childTnLst>
                          </p:cTn>
                        </p:par>
                        <p:par>
                          <p:cTn id="22" fill="hold">
                            <p:stCondLst>
                              <p:cond delay="500"/>
                            </p:stCondLst>
                            <p:childTnLst>
                              <p:par>
                                <p:cTn id="23" presetID="17" presetClass="entr" presetSubtype="10" fill="hold" nodeType="after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 calcmode="lin" valueType="num">
                                      <p:cBhvr>
                                        <p:cTn id="25"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animEffect transition="in" filter="wipe(left)">
                                      <p:cBhvr>
                                        <p:cTn id="31" dur="500"/>
                                        <p:tgtEl>
                                          <p:spTgt spid="5">
                                            <p:txEl>
                                              <p:pRg st="10" end="10"/>
                                            </p:txEl>
                                          </p:spTgt>
                                        </p:tgtEl>
                                      </p:cBhvr>
                                    </p:animEffect>
                                  </p:childTnLst>
                                </p:cTn>
                              </p:par>
                            </p:childTnLst>
                          </p:cTn>
                        </p:par>
                        <p:par>
                          <p:cTn id="32" fill="hold">
                            <p:stCondLst>
                              <p:cond delay="500"/>
                            </p:stCondLst>
                            <p:childTnLst>
                              <p:par>
                                <p:cTn id="33" presetID="17" presetClass="entr" presetSubtype="10" fill="hold" nodeType="after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anim calcmode="lin" valueType="num">
                                      <p:cBhvr>
                                        <p:cTn id="35" dur="5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
                                            <p:txEl>
                                              <p:pRg st="14" end="14"/>
                                            </p:txEl>
                                          </p:spTgt>
                                        </p:tgtEl>
                                        <p:attrNameLst>
                                          <p:attrName>style.visibility</p:attrName>
                                        </p:attrNameLst>
                                      </p:cBhvr>
                                      <p:to>
                                        <p:strVal val="visible"/>
                                      </p:to>
                                    </p:set>
                                    <p:animEffect transition="in" filter="wipe(left)">
                                      <p:cBhvr>
                                        <p:cTn id="41" dur="500"/>
                                        <p:tgtEl>
                                          <p:spTgt spid="5">
                                            <p:txEl>
                                              <p:pRg st="14" end="14"/>
                                            </p:txEl>
                                          </p:spTgt>
                                        </p:tgtEl>
                                      </p:cBhvr>
                                    </p:animEffect>
                                  </p:childTnLst>
                                </p:cTn>
                              </p:par>
                            </p:childTnLst>
                          </p:cTn>
                        </p:par>
                        <p:par>
                          <p:cTn id="42" fill="hold">
                            <p:stCondLst>
                              <p:cond delay="500"/>
                            </p:stCondLst>
                            <p:childTnLst>
                              <p:par>
                                <p:cTn id="43" presetID="17" presetClass="entr" presetSubtype="10" fill="hold" nodeType="afterEffect">
                                  <p:stCondLst>
                                    <p:cond delay="0"/>
                                  </p:stCondLst>
                                  <p:childTnLst>
                                    <p:set>
                                      <p:cBhvr>
                                        <p:cTn id="44" dur="1" fill="hold">
                                          <p:stCondLst>
                                            <p:cond delay="0"/>
                                          </p:stCondLst>
                                        </p:cTn>
                                        <p:tgtEl>
                                          <p:spTgt spid="5">
                                            <p:txEl>
                                              <p:pRg st="16" end="16"/>
                                            </p:txEl>
                                          </p:spTgt>
                                        </p:tgtEl>
                                        <p:attrNameLst>
                                          <p:attrName>style.visibility</p:attrName>
                                        </p:attrNameLst>
                                      </p:cBhvr>
                                      <p:to>
                                        <p:strVal val="visible"/>
                                      </p:to>
                                    </p:set>
                                    <p:anim calcmode="lin" valueType="num">
                                      <p:cBhvr>
                                        <p:cTn id="45" dur="500" fill="hold"/>
                                        <p:tgtEl>
                                          <p:spTgt spid="5">
                                            <p:txEl>
                                              <p:pRg st="16" end="16"/>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16" end="1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81000" y="152400"/>
            <a:ext cx="2286000" cy="584775"/>
          </a:xfrm>
          <a:prstGeom prst="rect">
            <a:avLst/>
          </a:prstGeom>
          <a:noFill/>
        </p:spPr>
        <p:txBody>
          <a:bodyPr wrap="square" rtlCol="0">
            <a:spAutoFit/>
          </a:bodyPr>
          <a:lstStyle/>
          <a:p>
            <a:r>
              <a:rPr lang="zh-TW" altLang="en-US" sz="3200" b="1" dirty="0" smtClean="0">
                <a:latin typeface="標楷體" pitchFamily="65" charset="-120"/>
                <a:ea typeface="標楷體" pitchFamily="65" charset="-120"/>
              </a:rPr>
              <a:t>新聞時事</a:t>
            </a:r>
            <a:endParaRPr lang="zh-TW" altLang="en-US" sz="3200" b="1" dirty="0">
              <a:latin typeface="標楷體" pitchFamily="65" charset="-120"/>
              <a:ea typeface="標楷體" pitchFamily="65" charset="-120"/>
            </a:endParaRPr>
          </a:p>
        </p:txBody>
      </p:sp>
      <p:sp>
        <p:nvSpPr>
          <p:cNvPr id="3" name="文字方塊 2"/>
          <p:cNvSpPr txBox="1"/>
          <p:nvPr/>
        </p:nvSpPr>
        <p:spPr>
          <a:xfrm>
            <a:off x="1905000" y="914400"/>
            <a:ext cx="5638800" cy="461665"/>
          </a:xfrm>
          <a:prstGeom prst="rect">
            <a:avLst/>
          </a:prstGeom>
          <a:noFill/>
        </p:spPr>
        <p:txBody>
          <a:bodyPr wrap="square" rtlCol="0">
            <a:spAutoFit/>
          </a:bodyPr>
          <a:lstStyle/>
          <a:p>
            <a:pPr algn="ctr"/>
            <a:r>
              <a:rPr lang="zh-TW" altLang="en-US" sz="2400" dirty="0" smtClean="0">
                <a:latin typeface="標楷體" pitchFamily="65" charset="-120"/>
                <a:ea typeface="標楷體" pitchFamily="65" charset="-120"/>
              </a:rPr>
              <a:t>台灣各縣市有線電視</a:t>
            </a:r>
            <a:r>
              <a:rPr lang="zh-TW" altLang="en-US" sz="2400" dirty="0" smtClean="0">
                <a:latin typeface="標楷體" pitchFamily="65" charset="-120"/>
                <a:ea typeface="標楷體" pitchFamily="65" charset="-120"/>
              </a:rPr>
              <a:t>業者</a:t>
            </a:r>
            <a:endParaRPr lang="zh-TW" altLang="en-US" sz="2400" dirty="0">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534546390"/>
              </p:ext>
            </p:extLst>
          </p:nvPr>
        </p:nvGraphicFramePr>
        <p:xfrm>
          <a:off x="1981200" y="1376067"/>
          <a:ext cx="5791200" cy="4686727"/>
        </p:xfrm>
        <a:graphic>
          <a:graphicData uri="http://schemas.openxmlformats.org/drawingml/2006/table">
            <a:tbl>
              <a:tblPr firstRow="1">
                <a:tableStyleId>{21E4AEA4-8DFA-4A89-87EB-49C32662AFE0}</a:tableStyleId>
              </a:tblPr>
              <a:tblGrid>
                <a:gridCol w="2209800"/>
                <a:gridCol w="914400"/>
                <a:gridCol w="2667000"/>
              </a:tblGrid>
              <a:tr h="393436">
                <a:tc>
                  <a:txBody>
                    <a:bodyPr/>
                    <a:lstStyle/>
                    <a:p>
                      <a:pPr algn="ctr" fontAlgn="ctr"/>
                      <a:r>
                        <a:rPr lang="zh-TW" altLang="en-US" sz="2400" u="none" strike="noStrike" dirty="0">
                          <a:effectLst/>
                          <a:latin typeface="標楷體" pitchFamily="65" charset="-120"/>
                          <a:ea typeface="標楷體" pitchFamily="65" charset="-120"/>
                        </a:rPr>
                        <a:t>行政區</a:t>
                      </a:r>
                      <a:endParaRPr lang="zh-TW" altLang="en-US" sz="2400" b="0" i="0" u="none" strike="noStrike" dirty="0">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zh-TW" altLang="en-US" sz="2400" u="none" strike="noStrike" dirty="0">
                          <a:effectLst/>
                          <a:latin typeface="標楷體" pitchFamily="65" charset="-120"/>
                          <a:ea typeface="標楷體" pitchFamily="65" charset="-120"/>
                        </a:rPr>
                        <a:t>家數</a:t>
                      </a:r>
                      <a:endParaRPr lang="zh-TW" altLang="en-US" sz="2400" b="0" i="0" u="none" strike="noStrike" dirty="0">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zh-TW" altLang="en-US" sz="2400" u="none" strike="noStrike" dirty="0">
                          <a:effectLst/>
                          <a:latin typeface="標楷體" pitchFamily="65" charset="-120"/>
                          <a:ea typeface="標楷體" pitchFamily="65" charset="-120"/>
                        </a:rPr>
                        <a:t>業者名稱</a:t>
                      </a:r>
                      <a:endParaRPr lang="zh-TW" altLang="en-US" sz="2400" b="1" i="0" u="none" strike="noStrike" dirty="0">
                        <a:solidFill>
                          <a:srgbClr val="000000"/>
                        </a:solidFill>
                        <a:effectLst/>
                        <a:latin typeface="標楷體" pitchFamily="65" charset="-120"/>
                        <a:ea typeface="標楷體" pitchFamily="65" charset="-120"/>
                      </a:endParaRPr>
                    </a:p>
                  </a:txBody>
                  <a:tcPr marL="9525" marR="9525" marT="9525" marB="0" anchor="ctr"/>
                </a:tc>
              </a:tr>
              <a:tr h="564100">
                <a:tc>
                  <a:txBody>
                    <a:bodyPr/>
                    <a:lstStyle/>
                    <a:p>
                      <a:pPr algn="ctr" fontAlgn="ctr"/>
                      <a:r>
                        <a:rPr lang="zh-TW" altLang="en-US" sz="2400" u="none" strike="noStrike" dirty="0">
                          <a:effectLst/>
                          <a:latin typeface="標楷體" pitchFamily="65" charset="-120"/>
                          <a:ea typeface="標楷體" pitchFamily="65" charset="-120"/>
                        </a:rPr>
                        <a:t>基隆市</a:t>
                      </a:r>
                      <a:endParaRPr lang="zh-TW" altLang="en-US" sz="2400" b="0" i="0" u="none" strike="noStrike" dirty="0">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en-US" altLang="zh-TW" sz="2400" u="none" strike="noStrike">
                          <a:effectLst/>
                          <a:latin typeface="標楷體" pitchFamily="65" charset="-120"/>
                          <a:ea typeface="標楷體" pitchFamily="65" charset="-120"/>
                        </a:rPr>
                        <a:t>1</a:t>
                      </a:r>
                      <a:endParaRPr lang="en-US" altLang="zh-TW" sz="2400" b="0" i="0" u="none" strike="noStrike">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zh-TW" altLang="en-US" sz="2400" u="none" strike="noStrike" dirty="0">
                          <a:effectLst/>
                          <a:latin typeface="標楷體" pitchFamily="65" charset="-120"/>
                          <a:ea typeface="標楷體" pitchFamily="65" charset="-120"/>
                        </a:rPr>
                        <a:t>吉隆有線電視</a:t>
                      </a:r>
                      <a:endParaRPr lang="zh-TW" altLang="en-US" sz="2400" b="0" i="0" u="none" strike="noStrike" dirty="0">
                        <a:solidFill>
                          <a:srgbClr val="000000"/>
                        </a:solidFill>
                        <a:effectLst/>
                        <a:latin typeface="標楷體" pitchFamily="65" charset="-120"/>
                        <a:ea typeface="標楷體" pitchFamily="65" charset="-120"/>
                      </a:endParaRPr>
                    </a:p>
                  </a:txBody>
                  <a:tcPr marL="9525" marR="9525" marT="9525" marB="0" anchor="ctr"/>
                </a:tc>
              </a:tr>
              <a:tr h="591923">
                <a:tc>
                  <a:txBody>
                    <a:bodyPr/>
                    <a:lstStyle/>
                    <a:p>
                      <a:pPr algn="ctr" fontAlgn="ctr"/>
                      <a:r>
                        <a:rPr lang="zh-TW" altLang="en-US" sz="2400" u="none" strike="noStrike" dirty="0">
                          <a:effectLst/>
                          <a:latin typeface="標楷體" pitchFamily="65" charset="-120"/>
                          <a:ea typeface="標楷體" pitchFamily="65" charset="-120"/>
                        </a:rPr>
                        <a:t>新竹縣</a:t>
                      </a:r>
                      <a:endParaRPr lang="zh-TW" altLang="en-US" sz="2400" b="0" i="0" u="none" strike="noStrike" dirty="0">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en-US" altLang="zh-TW" sz="2400" u="none" strike="noStrike" dirty="0">
                          <a:effectLst/>
                          <a:latin typeface="標楷體" pitchFamily="65" charset="-120"/>
                          <a:ea typeface="標楷體" pitchFamily="65" charset="-120"/>
                        </a:rPr>
                        <a:t>1</a:t>
                      </a:r>
                      <a:endParaRPr lang="en-US" altLang="zh-TW" sz="2400" b="0" i="0" u="none" strike="noStrike" dirty="0">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zh-TW" altLang="en-US" sz="2400" u="none" strike="noStrike" dirty="0">
                          <a:effectLst/>
                          <a:latin typeface="標楷體" pitchFamily="65" charset="-120"/>
                          <a:ea typeface="標楷體" pitchFamily="65" charset="-120"/>
                        </a:rPr>
                        <a:t>北視有線電視</a:t>
                      </a:r>
                      <a:endParaRPr lang="zh-TW" altLang="en-US" sz="2400" b="0" i="0" u="none" strike="noStrike" dirty="0">
                        <a:solidFill>
                          <a:srgbClr val="000000"/>
                        </a:solidFill>
                        <a:effectLst/>
                        <a:latin typeface="標楷體" pitchFamily="65" charset="-120"/>
                        <a:ea typeface="標楷體" pitchFamily="65" charset="-120"/>
                      </a:endParaRPr>
                    </a:p>
                  </a:txBody>
                  <a:tcPr marL="9525" marR="9525" marT="9525" marB="0" anchor="ctr"/>
                </a:tc>
              </a:tr>
              <a:tr h="665912">
                <a:tc>
                  <a:txBody>
                    <a:bodyPr/>
                    <a:lstStyle/>
                    <a:p>
                      <a:pPr algn="ctr" fontAlgn="ctr"/>
                      <a:r>
                        <a:rPr lang="zh-TW" altLang="en-US" sz="2400" u="none" strike="noStrike" dirty="0">
                          <a:effectLst/>
                          <a:latin typeface="標楷體" pitchFamily="65" charset="-120"/>
                          <a:ea typeface="標楷體" pitchFamily="65" charset="-120"/>
                        </a:rPr>
                        <a:t>新竹市</a:t>
                      </a:r>
                      <a:endParaRPr lang="zh-TW" altLang="en-US" sz="2400" b="0" i="0" u="none" strike="noStrike" dirty="0">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en-US" altLang="zh-TW" sz="2400" u="none" strike="noStrike" dirty="0">
                          <a:effectLst/>
                          <a:latin typeface="標楷體" pitchFamily="65" charset="-120"/>
                          <a:ea typeface="標楷體" pitchFamily="65" charset="-120"/>
                        </a:rPr>
                        <a:t>1</a:t>
                      </a:r>
                      <a:endParaRPr lang="en-US" altLang="zh-TW" sz="2400" b="0" i="0" u="none" strike="noStrike" dirty="0">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zh-TW" altLang="en-US" sz="2400" u="none" strike="noStrike" dirty="0">
                          <a:effectLst/>
                          <a:latin typeface="標楷體" pitchFamily="65" charset="-120"/>
                          <a:ea typeface="標楷體" pitchFamily="65" charset="-120"/>
                        </a:rPr>
                        <a:t>新竹振道有線電視</a:t>
                      </a:r>
                      <a:endParaRPr lang="zh-TW" altLang="en-US" sz="2400" b="0" i="0" u="none" strike="noStrike" dirty="0">
                        <a:solidFill>
                          <a:srgbClr val="000000"/>
                        </a:solidFill>
                        <a:effectLst/>
                        <a:latin typeface="標楷體" pitchFamily="65" charset="-120"/>
                        <a:ea typeface="標楷體" pitchFamily="65" charset="-120"/>
                      </a:endParaRPr>
                    </a:p>
                  </a:txBody>
                  <a:tcPr marL="9525" marR="9525" marT="9525" marB="0" anchor="ctr"/>
                </a:tc>
              </a:tr>
              <a:tr h="591923">
                <a:tc>
                  <a:txBody>
                    <a:bodyPr/>
                    <a:lstStyle/>
                    <a:p>
                      <a:pPr algn="ctr" fontAlgn="ctr"/>
                      <a:r>
                        <a:rPr lang="zh-TW" altLang="en-US" sz="2400" u="none" strike="noStrike" dirty="0">
                          <a:effectLst/>
                          <a:latin typeface="標楷體" pitchFamily="65" charset="-120"/>
                          <a:ea typeface="標楷體" pitchFamily="65" charset="-120"/>
                        </a:rPr>
                        <a:t>南投縣</a:t>
                      </a:r>
                      <a:endParaRPr lang="zh-TW" altLang="en-US" sz="2400" b="0" i="0" u="none" strike="noStrike" dirty="0">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en-US" altLang="zh-TW" sz="2400" u="none" strike="noStrike" dirty="0">
                          <a:effectLst/>
                          <a:latin typeface="標楷體" pitchFamily="65" charset="-120"/>
                          <a:ea typeface="標楷體" pitchFamily="65" charset="-120"/>
                        </a:rPr>
                        <a:t>1</a:t>
                      </a:r>
                      <a:endParaRPr lang="en-US" altLang="zh-TW" sz="2400" b="0" i="0" u="none" strike="noStrike" dirty="0">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zh-TW" altLang="en-US" sz="2400" u="none" strike="noStrike" dirty="0">
                          <a:effectLst/>
                          <a:latin typeface="標楷體" pitchFamily="65" charset="-120"/>
                          <a:ea typeface="標楷體" pitchFamily="65" charset="-120"/>
                        </a:rPr>
                        <a:t>中投有線電視</a:t>
                      </a:r>
                      <a:endParaRPr lang="zh-TW" altLang="en-US" sz="2400" b="0" i="0" u="none" strike="noStrike" dirty="0">
                        <a:solidFill>
                          <a:srgbClr val="000000"/>
                        </a:solidFill>
                        <a:effectLst/>
                        <a:latin typeface="標楷體" pitchFamily="65" charset="-120"/>
                        <a:ea typeface="標楷體" pitchFamily="65" charset="-120"/>
                      </a:endParaRPr>
                    </a:p>
                  </a:txBody>
                  <a:tcPr marL="9525" marR="9525" marT="9525" marB="0" anchor="ctr"/>
                </a:tc>
              </a:tr>
              <a:tr h="517932">
                <a:tc>
                  <a:txBody>
                    <a:bodyPr/>
                    <a:lstStyle/>
                    <a:p>
                      <a:pPr algn="ctr" fontAlgn="ctr"/>
                      <a:r>
                        <a:rPr lang="zh-TW" altLang="en-US" sz="2400" u="none" strike="noStrike" dirty="0">
                          <a:effectLst/>
                          <a:latin typeface="標楷體" pitchFamily="65" charset="-120"/>
                          <a:ea typeface="標楷體" pitchFamily="65" charset="-120"/>
                        </a:rPr>
                        <a:t>嘉義市</a:t>
                      </a:r>
                      <a:endParaRPr lang="zh-TW" altLang="en-US" sz="2400" b="0" i="0" u="none" strike="noStrike" dirty="0">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en-US" altLang="zh-TW" sz="2400" u="none" strike="noStrike" dirty="0">
                          <a:effectLst/>
                          <a:latin typeface="標楷體" pitchFamily="65" charset="-120"/>
                          <a:ea typeface="標楷體" pitchFamily="65" charset="-120"/>
                        </a:rPr>
                        <a:t>1</a:t>
                      </a:r>
                      <a:endParaRPr lang="en-US" altLang="zh-TW" sz="2400" b="0" i="0" u="none" strike="noStrike" dirty="0">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zh-TW" altLang="en-US" sz="2400" u="none" strike="noStrike" dirty="0">
                          <a:effectLst/>
                          <a:latin typeface="標楷體" pitchFamily="65" charset="-120"/>
                          <a:ea typeface="標楷體" pitchFamily="65" charset="-120"/>
                        </a:rPr>
                        <a:t>世新有線電視</a:t>
                      </a:r>
                      <a:endParaRPr lang="zh-TW" altLang="en-US" sz="2400" b="0" i="0" u="none" strike="noStrike" dirty="0">
                        <a:solidFill>
                          <a:srgbClr val="000000"/>
                        </a:solidFill>
                        <a:effectLst/>
                        <a:latin typeface="標楷體" pitchFamily="65" charset="-120"/>
                        <a:ea typeface="標楷體" pitchFamily="65" charset="-120"/>
                      </a:endParaRPr>
                    </a:p>
                  </a:txBody>
                  <a:tcPr marL="9525" marR="9525" marT="9525" marB="0" anchor="ctr"/>
                </a:tc>
              </a:tr>
              <a:tr h="632707">
                <a:tc>
                  <a:txBody>
                    <a:bodyPr/>
                    <a:lstStyle/>
                    <a:p>
                      <a:pPr algn="ctr" fontAlgn="ctr"/>
                      <a:r>
                        <a:rPr lang="zh-TW" altLang="en-US" sz="2400" u="none" strike="noStrike" dirty="0">
                          <a:effectLst/>
                          <a:latin typeface="標楷體" pitchFamily="65" charset="-120"/>
                          <a:ea typeface="標楷體" pitchFamily="65" charset="-120"/>
                        </a:rPr>
                        <a:t>台東縣</a:t>
                      </a:r>
                      <a:endParaRPr lang="zh-TW" altLang="en-US" sz="2400" b="0" i="0" u="none" strike="noStrike" dirty="0">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en-US" altLang="zh-TW" sz="2400" u="none" strike="noStrike" dirty="0">
                          <a:effectLst/>
                          <a:latin typeface="標楷體" pitchFamily="65" charset="-120"/>
                          <a:ea typeface="標楷體" pitchFamily="65" charset="-120"/>
                        </a:rPr>
                        <a:t>1</a:t>
                      </a:r>
                      <a:endParaRPr lang="en-US" altLang="zh-TW" sz="2400" b="0" i="0" u="none" strike="noStrike" dirty="0">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zh-TW" altLang="en-US" sz="2400" u="none" strike="noStrike" dirty="0">
                          <a:effectLst/>
                          <a:latin typeface="標楷體" pitchFamily="65" charset="-120"/>
                          <a:ea typeface="標楷體" pitchFamily="65" charset="-120"/>
                        </a:rPr>
                        <a:t>東台有線電視</a:t>
                      </a:r>
                      <a:endParaRPr lang="zh-TW" altLang="en-US" sz="2400" b="0" i="0" u="none" strike="noStrike" dirty="0">
                        <a:solidFill>
                          <a:srgbClr val="000000"/>
                        </a:solidFill>
                        <a:effectLst/>
                        <a:latin typeface="標楷體" pitchFamily="65" charset="-120"/>
                        <a:ea typeface="標楷體" pitchFamily="65" charset="-120"/>
                      </a:endParaRPr>
                    </a:p>
                  </a:txBody>
                  <a:tcPr marL="9525" marR="9525" marT="9525" marB="0" anchor="ctr"/>
                </a:tc>
              </a:tr>
              <a:tr h="728794">
                <a:tc>
                  <a:txBody>
                    <a:bodyPr/>
                    <a:lstStyle/>
                    <a:p>
                      <a:pPr algn="ctr" fontAlgn="ctr"/>
                      <a:r>
                        <a:rPr lang="zh-TW" altLang="en-US" sz="2400" u="none" strike="noStrike" dirty="0">
                          <a:effectLst/>
                          <a:latin typeface="標楷體" pitchFamily="65" charset="-120"/>
                          <a:ea typeface="標楷體" pitchFamily="65" charset="-120"/>
                        </a:rPr>
                        <a:t>澎湖縣</a:t>
                      </a:r>
                      <a:endParaRPr lang="zh-TW" altLang="en-US" sz="2400" b="0" i="0" u="none" strike="noStrike" dirty="0">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en-US" altLang="zh-TW" sz="2400" u="none" strike="noStrike">
                          <a:effectLst/>
                          <a:latin typeface="標楷體" pitchFamily="65" charset="-120"/>
                          <a:ea typeface="標楷體" pitchFamily="65" charset="-120"/>
                        </a:rPr>
                        <a:t>1</a:t>
                      </a:r>
                      <a:endParaRPr lang="en-US" altLang="zh-TW" sz="2400" b="0" i="0" u="none" strike="noStrike">
                        <a:solidFill>
                          <a:srgbClr val="000000"/>
                        </a:solidFill>
                        <a:effectLst/>
                        <a:latin typeface="標楷體" pitchFamily="65" charset="-120"/>
                        <a:ea typeface="標楷體" pitchFamily="65" charset="-120"/>
                      </a:endParaRPr>
                    </a:p>
                  </a:txBody>
                  <a:tcPr marL="9525" marR="9525" marT="9525" marB="0" anchor="ctr"/>
                </a:tc>
                <a:tc>
                  <a:txBody>
                    <a:bodyPr/>
                    <a:lstStyle/>
                    <a:p>
                      <a:pPr algn="ctr" fontAlgn="ctr"/>
                      <a:r>
                        <a:rPr lang="zh-TW" altLang="en-US" sz="2400" u="none" strike="noStrike" dirty="0">
                          <a:effectLst/>
                          <a:latin typeface="標楷體" pitchFamily="65" charset="-120"/>
                          <a:ea typeface="標楷體" pitchFamily="65" charset="-120"/>
                        </a:rPr>
                        <a:t>澎湖有線電視</a:t>
                      </a:r>
                      <a:endParaRPr lang="zh-TW" altLang="en-US" sz="2400" b="0" i="0" u="none" strike="noStrike" dirty="0">
                        <a:solidFill>
                          <a:srgbClr val="000000"/>
                        </a:solidFill>
                        <a:effectLst/>
                        <a:latin typeface="標楷體" pitchFamily="65" charset="-120"/>
                        <a:ea typeface="標楷體" pitchFamily="65" charset="-120"/>
                      </a:endParaRPr>
                    </a:p>
                  </a:txBody>
                  <a:tcPr marL="9525" marR="9525" marT="9525" marB="0" anchor="ct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447675" y="-75682"/>
            <a:ext cx="8467725" cy="7017306"/>
          </a:xfrm>
          <a:prstGeom prst="rect">
            <a:avLst/>
          </a:prstGeom>
          <a:noFill/>
          <a:ln w="9525">
            <a:noFill/>
            <a:miter lim="800000"/>
            <a:headEnd/>
            <a:tailEnd/>
          </a:ln>
        </p:spPr>
        <p:txBody>
          <a:bodyPr anchor="ctr">
            <a:spAutoFit/>
          </a:bodyPr>
          <a:lstStyle/>
          <a:p>
            <a:pPr marL="0" lvl="1" fontAlgn="auto">
              <a:spcBef>
                <a:spcPts val="0"/>
              </a:spcBef>
              <a:spcAft>
                <a:spcPts val="0"/>
              </a:spcAft>
              <a:defRPr/>
            </a:pPr>
            <a:r>
              <a:rPr lang="en-US" sz="2000" b="1" kern="0" dirty="0">
                <a:solidFill>
                  <a:srgbClr val="333333"/>
                </a:solidFill>
                <a:latin typeface="+mn-lt"/>
                <a:cs typeface="+mn-cs"/>
              </a:rPr>
              <a:t>Merger Standards</a:t>
            </a:r>
            <a:r>
              <a:rPr lang="en-US" sz="2000" kern="0" dirty="0">
                <a:latin typeface="+mn-lt"/>
                <a:cs typeface="+mn-cs"/>
              </a:rPr>
              <a:t> </a:t>
            </a:r>
            <a:r>
              <a:rPr lang="en-US" altLang="zh-TW" sz="2000" b="1" kern="0" dirty="0" smtClean="0">
                <a:latin typeface="標楷體" pitchFamily="65" charset="-120"/>
                <a:ea typeface="標楷體" pitchFamily="65" charset="-120"/>
                <a:cs typeface="+mn-cs"/>
              </a:rPr>
              <a:t>(</a:t>
            </a:r>
            <a:r>
              <a:rPr lang="zh-TW" altLang="en-US" sz="2000" b="1" kern="0" dirty="0" smtClean="0">
                <a:latin typeface="標楷體" pitchFamily="65" charset="-120"/>
                <a:ea typeface="標楷體" pitchFamily="65" charset="-120"/>
                <a:cs typeface="+mn-cs"/>
              </a:rPr>
              <a:t>合併標準</a:t>
            </a:r>
            <a:r>
              <a:rPr lang="en-US" altLang="zh-TW" sz="2000" b="1" kern="0" dirty="0" smtClean="0">
                <a:latin typeface="標楷體" pitchFamily="65" charset="-120"/>
                <a:ea typeface="標楷體" pitchFamily="65" charset="-120"/>
                <a:cs typeface="+mn-cs"/>
              </a:rPr>
              <a:t>)</a:t>
            </a:r>
            <a:r>
              <a:rPr lang="en-US" sz="2000" kern="0" dirty="0" smtClean="0">
                <a:latin typeface="+mn-lt"/>
                <a:cs typeface="+mn-cs"/>
              </a:rPr>
              <a:t> </a:t>
            </a:r>
            <a:r>
              <a:rPr lang="en-US" sz="2000" dirty="0">
                <a:latin typeface="+mn-lt"/>
                <a:cs typeface="+mn-cs"/>
              </a:rPr>
              <a:t>The Department of Justice and the FTC use the HHI calculation for a market to evaluate proposed horizontal mergers according </a:t>
            </a:r>
            <a:br>
              <a:rPr lang="en-US" sz="2000" dirty="0">
                <a:latin typeface="+mn-lt"/>
                <a:cs typeface="+mn-cs"/>
              </a:rPr>
            </a:br>
            <a:r>
              <a:rPr lang="en-US" sz="2000" dirty="0">
                <a:latin typeface="+mn-lt"/>
                <a:cs typeface="+mn-cs"/>
              </a:rPr>
              <a:t>to these standards:</a:t>
            </a:r>
          </a:p>
          <a:p>
            <a:pPr marL="0" lvl="1" fontAlgn="auto">
              <a:spcBef>
                <a:spcPts val="0"/>
              </a:spcBef>
              <a:spcAft>
                <a:spcPts val="0"/>
              </a:spcAft>
              <a:defRPr/>
            </a:pPr>
            <a:endParaRPr lang="en-US" sz="1400" dirty="0">
              <a:latin typeface="+mn-lt"/>
              <a:cs typeface="+mn-cs"/>
            </a:endParaRPr>
          </a:p>
          <a:p>
            <a:pPr marL="228600" lvl="1" indent="-228600" fontAlgn="auto">
              <a:spcBef>
                <a:spcPts val="0"/>
              </a:spcBef>
              <a:spcAft>
                <a:spcPts val="0"/>
              </a:spcAft>
              <a:defRPr/>
            </a:pPr>
            <a:r>
              <a:rPr lang="en-US" sz="2000" dirty="0">
                <a:latin typeface="+mn-lt"/>
                <a:cs typeface="+mn-cs"/>
              </a:rPr>
              <a:t>•	</a:t>
            </a:r>
            <a:r>
              <a:rPr lang="en-US" sz="2000" b="1" i="1" dirty="0" err="1">
                <a:latin typeface="+mn-lt"/>
                <a:cs typeface="+mn-cs"/>
              </a:rPr>
              <a:t>Postmerger</a:t>
            </a:r>
            <a:r>
              <a:rPr lang="en-US" sz="2000" b="1" i="1" dirty="0">
                <a:latin typeface="+mn-lt"/>
                <a:cs typeface="+mn-cs"/>
              </a:rPr>
              <a:t> HHI below 1,500.</a:t>
            </a:r>
            <a:r>
              <a:rPr lang="en-US" sz="2000" dirty="0">
                <a:latin typeface="+mn-lt"/>
                <a:cs typeface="+mn-cs"/>
              </a:rPr>
              <a:t> These markets are not concentrated, </a:t>
            </a:r>
          </a:p>
          <a:p>
            <a:pPr marL="228600" lvl="1" indent="-228600" fontAlgn="auto">
              <a:spcBef>
                <a:spcPts val="0"/>
              </a:spcBef>
              <a:spcAft>
                <a:spcPts val="0"/>
              </a:spcAft>
              <a:defRPr/>
            </a:pPr>
            <a:r>
              <a:rPr lang="en-US" sz="2000" dirty="0">
                <a:latin typeface="+mn-lt"/>
                <a:cs typeface="+mn-cs"/>
              </a:rPr>
              <a:t>	so mergers in them are not challenged.</a:t>
            </a:r>
          </a:p>
          <a:p>
            <a:pPr marL="228600" lvl="1" indent="-228600" fontAlgn="auto">
              <a:spcBef>
                <a:spcPts val="0"/>
              </a:spcBef>
              <a:spcAft>
                <a:spcPts val="0"/>
              </a:spcAft>
              <a:defRPr/>
            </a:pPr>
            <a:endParaRPr lang="en-US" sz="1400" dirty="0">
              <a:latin typeface="+mn-lt"/>
              <a:cs typeface="+mn-cs"/>
            </a:endParaRPr>
          </a:p>
          <a:p>
            <a:pPr marL="228600" lvl="1" indent="-228600" fontAlgn="auto">
              <a:spcBef>
                <a:spcPts val="0"/>
              </a:spcBef>
              <a:spcAft>
                <a:spcPts val="0"/>
              </a:spcAft>
              <a:defRPr/>
            </a:pPr>
            <a:r>
              <a:rPr lang="en-US" sz="2000" dirty="0">
                <a:latin typeface="+mn-lt"/>
                <a:cs typeface="+mn-cs"/>
              </a:rPr>
              <a:t>•	</a:t>
            </a:r>
            <a:r>
              <a:rPr lang="en-US" sz="2000" b="1" i="1" dirty="0" err="1">
                <a:latin typeface="+mn-lt"/>
                <a:cs typeface="+mn-cs"/>
              </a:rPr>
              <a:t>Postmerger</a:t>
            </a:r>
            <a:r>
              <a:rPr lang="en-US" sz="2000" b="1" i="1" dirty="0">
                <a:latin typeface="+mn-lt"/>
                <a:cs typeface="+mn-cs"/>
              </a:rPr>
              <a:t> HHI between 1,500 and 2,500.</a:t>
            </a:r>
            <a:r>
              <a:rPr lang="en-US" sz="2000" dirty="0">
                <a:latin typeface="+mn-lt"/>
                <a:cs typeface="+mn-cs"/>
              </a:rPr>
              <a:t> These markets are moderately concentrated. Mergers that raise the HHI by less than 100 probably will not be challenged. Mergers that raise the HHI by more than 100 may be challenged.</a:t>
            </a:r>
          </a:p>
          <a:p>
            <a:pPr marL="228600" lvl="1" indent="-228600" fontAlgn="auto">
              <a:spcBef>
                <a:spcPts val="0"/>
              </a:spcBef>
              <a:spcAft>
                <a:spcPts val="0"/>
              </a:spcAft>
              <a:defRPr/>
            </a:pPr>
            <a:endParaRPr lang="en-US" sz="1400" dirty="0">
              <a:latin typeface="+mn-lt"/>
              <a:cs typeface="+mn-cs"/>
            </a:endParaRPr>
          </a:p>
          <a:p>
            <a:pPr marL="228600" lvl="1" indent="-228600" fontAlgn="auto">
              <a:spcBef>
                <a:spcPts val="0"/>
              </a:spcBef>
              <a:spcAft>
                <a:spcPts val="0"/>
              </a:spcAft>
              <a:defRPr/>
            </a:pPr>
            <a:r>
              <a:rPr lang="en-US" sz="2000" dirty="0">
                <a:latin typeface="+mn-lt"/>
                <a:cs typeface="+mn-cs"/>
              </a:rPr>
              <a:t>•	</a:t>
            </a:r>
            <a:r>
              <a:rPr lang="en-US" sz="2000" b="1" i="1" dirty="0" err="1">
                <a:latin typeface="+mn-lt"/>
                <a:cs typeface="+mn-cs"/>
              </a:rPr>
              <a:t>Postmerger</a:t>
            </a:r>
            <a:r>
              <a:rPr lang="en-US" sz="2000" b="1" i="1" dirty="0">
                <a:latin typeface="+mn-lt"/>
                <a:cs typeface="+mn-cs"/>
              </a:rPr>
              <a:t> HHI above 2,500.</a:t>
            </a:r>
            <a:r>
              <a:rPr lang="en-US" sz="2000" dirty="0">
                <a:latin typeface="+mn-lt"/>
                <a:cs typeface="+mn-cs"/>
              </a:rPr>
              <a:t> These markets are highly concentrated.</a:t>
            </a:r>
          </a:p>
          <a:p>
            <a:pPr marL="228600" lvl="1" indent="-228600" fontAlgn="auto">
              <a:spcBef>
                <a:spcPts val="0"/>
              </a:spcBef>
              <a:spcAft>
                <a:spcPts val="0"/>
              </a:spcAft>
              <a:defRPr/>
            </a:pPr>
            <a:r>
              <a:rPr lang="en-US" sz="2000" dirty="0">
                <a:latin typeface="+mn-lt"/>
                <a:cs typeface="+mn-cs"/>
              </a:rPr>
              <a:t>	Mergers that increase the HHI by less than 100 points will not be challenged.</a:t>
            </a:r>
          </a:p>
          <a:p>
            <a:pPr marL="228600" lvl="1" indent="-228600" fontAlgn="auto">
              <a:spcBef>
                <a:spcPts val="0"/>
              </a:spcBef>
              <a:spcAft>
                <a:spcPts val="0"/>
              </a:spcAft>
              <a:defRPr/>
            </a:pPr>
            <a:r>
              <a:rPr lang="en-US" sz="2000" dirty="0">
                <a:latin typeface="+mn-lt"/>
                <a:cs typeface="+mn-cs"/>
              </a:rPr>
              <a:t>	Mergers that increase the HHI by 100 to 200 points may be challenged.</a:t>
            </a:r>
          </a:p>
          <a:p>
            <a:pPr marL="228600" lvl="1" indent="-228600" fontAlgn="auto">
              <a:spcBef>
                <a:spcPts val="0"/>
              </a:spcBef>
              <a:spcAft>
                <a:spcPts val="0"/>
              </a:spcAft>
              <a:defRPr/>
            </a:pPr>
            <a:r>
              <a:rPr lang="en-US" sz="2000" dirty="0">
                <a:latin typeface="+mn-lt"/>
                <a:cs typeface="+mn-cs"/>
              </a:rPr>
              <a:t>	Mergers that increase the HHI by more than 200 points will likely be challenged.</a:t>
            </a:r>
          </a:p>
          <a:p>
            <a:pPr marL="0" lvl="1" fontAlgn="auto">
              <a:spcBef>
                <a:spcPts val="0"/>
              </a:spcBef>
              <a:spcAft>
                <a:spcPts val="0"/>
              </a:spcAft>
              <a:defRPr/>
            </a:pPr>
            <a:endParaRPr lang="en-US" sz="1400" dirty="0">
              <a:latin typeface="+mn-lt"/>
              <a:cs typeface="+mn-cs"/>
            </a:endParaRPr>
          </a:p>
          <a:p>
            <a:pPr marL="0" lvl="1" fontAlgn="auto">
              <a:spcBef>
                <a:spcPts val="0"/>
              </a:spcBef>
              <a:spcAft>
                <a:spcPts val="0"/>
              </a:spcAft>
              <a:defRPr/>
            </a:pPr>
            <a:r>
              <a:rPr lang="en-US" sz="2000" dirty="0">
                <a:latin typeface="+mn-lt"/>
                <a:cs typeface="+mn-cs"/>
              </a:rPr>
              <a:t>Increases in economic efficiency will be taken into account and can lead to approval of a merger that otherwise would be opposed, but the burden of </a:t>
            </a:r>
            <a:r>
              <a:rPr lang="en-US" sz="2000" dirty="0" smtClean="0">
                <a:latin typeface="+mn-lt"/>
                <a:cs typeface="+mn-cs"/>
              </a:rPr>
              <a:t>showing </a:t>
            </a:r>
            <a:r>
              <a:rPr lang="en-US" sz="2000" dirty="0">
                <a:latin typeface="+mn-lt"/>
                <a:cs typeface="+mn-cs"/>
              </a:rPr>
              <a:t>that the efficiencies exist lies with the merging firms.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wipe(left)">
                                      <p:cBhvr>
                                        <p:cTn id="11" dur="500"/>
                                        <p:tgtEl>
                                          <p:spTgt spid="9">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wipe(left)">
                                      <p:cBhvr>
                                        <p:cTn id="15" dur="500"/>
                                        <p:tgtEl>
                                          <p:spTgt spid="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animEffect transition="in" filter="wipe(left)">
                                      <p:cBhvr>
                                        <p:cTn id="20" dur="500"/>
                                        <p:tgtEl>
                                          <p:spTgt spid="9">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Effect transition="in" filter="wipe(left)">
                                      <p:cBhvr>
                                        <p:cTn id="25" dur="500"/>
                                        <p:tgtEl>
                                          <p:spTgt spid="9">
                                            <p:txEl>
                                              <p:pRg st="7" end="7"/>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animEffect transition="in" filter="wipe(left)">
                                      <p:cBhvr>
                                        <p:cTn id="29" dur="500"/>
                                        <p:tgtEl>
                                          <p:spTgt spid="9">
                                            <p:txEl>
                                              <p:pRg st="8" end="8"/>
                                            </p:txEl>
                                          </p:spTgt>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9">
                                            <p:txEl>
                                              <p:pRg st="9" end="9"/>
                                            </p:txEl>
                                          </p:spTgt>
                                        </p:tgtEl>
                                        <p:attrNameLst>
                                          <p:attrName>style.visibility</p:attrName>
                                        </p:attrNameLst>
                                      </p:cBhvr>
                                      <p:to>
                                        <p:strVal val="visible"/>
                                      </p:to>
                                    </p:set>
                                    <p:animEffect transition="in" filter="wipe(left)">
                                      <p:cBhvr>
                                        <p:cTn id="33" dur="500"/>
                                        <p:tgtEl>
                                          <p:spTgt spid="9">
                                            <p:txEl>
                                              <p:pRg st="9" end="9"/>
                                            </p:txEl>
                                          </p:spTgt>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Effect transition="in" filter="wipe(left)">
                                      <p:cBhvr>
                                        <p:cTn id="37" dur="500"/>
                                        <p:tgtEl>
                                          <p:spTgt spid="9">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xEl>
                                              <p:pRg st="12" end="12"/>
                                            </p:txEl>
                                          </p:spTgt>
                                        </p:tgtEl>
                                        <p:attrNameLst>
                                          <p:attrName>style.visibility</p:attrName>
                                        </p:attrNameLst>
                                      </p:cBhvr>
                                      <p:to>
                                        <p:strVal val="visible"/>
                                      </p:to>
                                    </p:set>
                                    <p:animEffect transition="in" filter="wipe(left)">
                                      <p:cBhvr>
                                        <p:cTn id="42"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
          <p:cNvSpPr txBox="1">
            <a:spLocks noChangeArrowheads="1"/>
          </p:cNvSpPr>
          <p:nvPr/>
        </p:nvSpPr>
        <p:spPr bwMode="auto">
          <a:xfrm>
            <a:off x="1628775" y="271463"/>
            <a:ext cx="5791200" cy="400110"/>
          </a:xfrm>
          <a:prstGeom prst="rect">
            <a:avLst/>
          </a:prstGeom>
          <a:noFill/>
          <a:ln w="9525" algn="ctr">
            <a:noFill/>
            <a:miter lim="800000"/>
            <a:headEnd/>
            <a:tailEnd/>
          </a:ln>
        </p:spPr>
        <p:txBody>
          <a:bodyPr>
            <a:spAutoFit/>
          </a:bodyPr>
          <a:lstStyle/>
          <a:p>
            <a:pPr>
              <a:spcBef>
                <a:spcPct val="10000"/>
              </a:spcBef>
              <a:spcAft>
                <a:spcPct val="10000"/>
              </a:spcAft>
            </a:pPr>
            <a:r>
              <a:rPr lang="en-US" sz="2000" b="1" dirty="0"/>
              <a:t>Regulating a Natural Monopoly</a:t>
            </a:r>
          </a:p>
        </p:txBody>
      </p:sp>
      <p:sp>
        <p:nvSpPr>
          <p:cNvPr id="27" name="Text Box 4"/>
          <p:cNvSpPr txBox="1">
            <a:spLocks noChangeArrowheads="1"/>
          </p:cNvSpPr>
          <p:nvPr/>
        </p:nvSpPr>
        <p:spPr bwMode="auto">
          <a:xfrm>
            <a:off x="447675" y="269875"/>
            <a:ext cx="1176338" cy="338138"/>
          </a:xfrm>
          <a:prstGeom prst="rect">
            <a:avLst/>
          </a:prstGeom>
          <a:solidFill>
            <a:srgbClr val="B9D2C1"/>
          </a:solidFill>
          <a:ln w="9525" algn="ctr">
            <a:noFill/>
            <a:miter lim="800000"/>
            <a:headEnd/>
            <a:tailEnd/>
          </a:ln>
        </p:spPr>
        <p:txBody>
          <a:bodyPr wrap="none" lIns="45720" rIns="45720">
            <a:spAutoFit/>
          </a:bodyPr>
          <a:lstStyle/>
          <a:p>
            <a:pPr>
              <a:spcBef>
                <a:spcPct val="10000"/>
              </a:spcBef>
              <a:spcAft>
                <a:spcPct val="10000"/>
              </a:spcAft>
            </a:pPr>
            <a:r>
              <a:rPr lang="en-US" sz="1600" b="1"/>
              <a:t>Figure 15.7</a:t>
            </a:r>
          </a:p>
        </p:txBody>
      </p:sp>
      <p:sp>
        <p:nvSpPr>
          <p:cNvPr id="28" name="Text Box 8"/>
          <p:cNvSpPr txBox="1">
            <a:spLocks noChangeArrowheads="1"/>
          </p:cNvSpPr>
          <p:nvPr/>
        </p:nvSpPr>
        <p:spPr bwMode="auto">
          <a:xfrm>
            <a:off x="352425" y="679450"/>
            <a:ext cx="8562975" cy="5016500"/>
          </a:xfrm>
          <a:prstGeom prst="rect">
            <a:avLst/>
          </a:prstGeom>
          <a:noFill/>
          <a:ln w="9525" algn="ctr">
            <a:noFill/>
            <a:miter lim="800000"/>
            <a:headEnd/>
            <a:tailEnd/>
          </a:ln>
        </p:spPr>
        <p:txBody>
          <a:bodyPr>
            <a:spAutoFit/>
          </a:bodyPr>
          <a:lstStyle/>
          <a:p>
            <a:r>
              <a:rPr lang="en-US" sz="1600"/>
              <a:t>A natural monopoly that </a:t>
            </a:r>
            <a:br>
              <a:rPr lang="en-US" sz="1600"/>
            </a:br>
            <a:r>
              <a:rPr lang="en-US" sz="1600"/>
              <a:t>is not subject to </a:t>
            </a:r>
            <a:br>
              <a:rPr lang="en-US" sz="1600"/>
            </a:br>
            <a:r>
              <a:rPr lang="en-US" sz="1600"/>
              <a:t>government regulation </a:t>
            </a:r>
            <a:br>
              <a:rPr lang="en-US" sz="1600"/>
            </a:br>
            <a:r>
              <a:rPr lang="en-US" sz="1600"/>
              <a:t>will charge a price equal </a:t>
            </a:r>
            <a:br>
              <a:rPr lang="en-US" sz="1600"/>
            </a:br>
            <a:r>
              <a:rPr lang="en-US" sz="1600"/>
              <a:t>to </a:t>
            </a:r>
            <a:r>
              <a:rPr lang="en-US" sz="1600" i="1"/>
              <a:t>P</a:t>
            </a:r>
            <a:r>
              <a:rPr lang="en-US" sz="1600" baseline="-25000"/>
              <a:t>M</a:t>
            </a:r>
            <a:r>
              <a:rPr lang="en-US" sz="1600"/>
              <a:t> and produce </a:t>
            </a:r>
            <a:r>
              <a:rPr lang="en-US" sz="1600" i="1"/>
              <a:t>Q</a:t>
            </a:r>
            <a:r>
              <a:rPr lang="en-US" sz="1600" baseline="-25000"/>
              <a:t>M</a:t>
            </a:r>
            <a:r>
              <a:rPr lang="en-US" sz="1600"/>
              <a:t>. </a:t>
            </a:r>
          </a:p>
          <a:p>
            <a:r>
              <a:rPr lang="en-US" sz="1600"/>
              <a:t>If government regulators </a:t>
            </a:r>
            <a:br>
              <a:rPr lang="en-US" sz="1600"/>
            </a:br>
            <a:r>
              <a:rPr lang="en-US" sz="1600"/>
              <a:t>want to achieve </a:t>
            </a:r>
            <a:br>
              <a:rPr lang="en-US" sz="1600"/>
            </a:br>
            <a:r>
              <a:rPr lang="en-US" sz="1600"/>
              <a:t>economic efficiency, </a:t>
            </a:r>
          </a:p>
          <a:p>
            <a:r>
              <a:rPr lang="en-US" sz="1600"/>
              <a:t>they will set the regulated </a:t>
            </a:r>
            <a:br>
              <a:rPr lang="en-US" sz="1600"/>
            </a:br>
            <a:r>
              <a:rPr lang="en-US" sz="1600"/>
              <a:t>price equal to </a:t>
            </a:r>
            <a:r>
              <a:rPr lang="en-US" sz="1600" i="1"/>
              <a:t>P</a:t>
            </a:r>
            <a:r>
              <a:rPr lang="en-US" sz="1600" baseline="-25000"/>
              <a:t>E</a:t>
            </a:r>
            <a:r>
              <a:rPr lang="en-US" sz="1600"/>
              <a:t>, </a:t>
            </a:r>
          </a:p>
          <a:p>
            <a:r>
              <a:rPr lang="en-US" sz="1600"/>
              <a:t>and the monopoly will </a:t>
            </a:r>
            <a:br>
              <a:rPr lang="en-US" sz="1600"/>
            </a:br>
            <a:r>
              <a:rPr lang="en-US" sz="1600"/>
              <a:t>produce </a:t>
            </a:r>
            <a:r>
              <a:rPr lang="en-US" sz="1600" i="1"/>
              <a:t>Q</a:t>
            </a:r>
            <a:r>
              <a:rPr lang="en-US" sz="1600" baseline="-25000"/>
              <a:t>E</a:t>
            </a:r>
            <a:r>
              <a:rPr lang="en-US" sz="1600"/>
              <a:t>. </a:t>
            </a:r>
          </a:p>
          <a:p>
            <a:r>
              <a:rPr lang="en-US" sz="1600"/>
              <a:t>Unfortunately, </a:t>
            </a:r>
            <a:r>
              <a:rPr lang="en-US" sz="1600" i="1"/>
              <a:t>P</a:t>
            </a:r>
            <a:r>
              <a:rPr lang="en-US" sz="1600" baseline="-25000"/>
              <a:t>E</a:t>
            </a:r>
            <a:r>
              <a:rPr lang="en-US" sz="1600"/>
              <a:t> is </a:t>
            </a:r>
            <a:br>
              <a:rPr lang="en-US" sz="1600"/>
            </a:br>
            <a:r>
              <a:rPr lang="en-US" sz="1600"/>
              <a:t>below average cost, </a:t>
            </a:r>
          </a:p>
          <a:p>
            <a:r>
              <a:rPr lang="en-US" sz="1600"/>
              <a:t>and the monopoly will </a:t>
            </a:r>
            <a:br>
              <a:rPr lang="en-US" sz="1600"/>
            </a:br>
            <a:r>
              <a:rPr lang="en-US" sz="1600"/>
              <a:t>suffer a loss, </a:t>
            </a:r>
          </a:p>
          <a:p>
            <a:r>
              <a:rPr lang="en-US" sz="1600"/>
              <a:t>shown by the shaded rectangle. </a:t>
            </a:r>
          </a:p>
          <a:p>
            <a:r>
              <a:rPr lang="en-US" sz="1600"/>
              <a:t>Because the monopoly will not continue to produce in the long run if it suffers a loss,</a:t>
            </a:r>
          </a:p>
          <a:p>
            <a:r>
              <a:rPr lang="en-US" sz="1600"/>
              <a:t>government regulators set a price equal to average cost, which is </a:t>
            </a:r>
            <a:r>
              <a:rPr lang="en-US" sz="1600" i="1"/>
              <a:t>P</a:t>
            </a:r>
            <a:r>
              <a:rPr lang="en-US" sz="1600" baseline="-25000"/>
              <a:t>R</a:t>
            </a:r>
            <a:r>
              <a:rPr lang="en-US" sz="1600"/>
              <a:t> in the figure. </a:t>
            </a:r>
          </a:p>
          <a:p>
            <a:r>
              <a:rPr lang="en-US" sz="1600"/>
              <a:t>The resulting production, </a:t>
            </a:r>
            <a:r>
              <a:rPr lang="en-US" sz="1600" i="1"/>
              <a:t>Q</a:t>
            </a:r>
            <a:r>
              <a:rPr lang="en-US" sz="1600" baseline="-25000"/>
              <a:t>R</a:t>
            </a:r>
            <a:r>
              <a:rPr lang="en-US" sz="1600"/>
              <a:t>, will be below the efficient level.</a:t>
            </a:r>
          </a:p>
        </p:txBody>
      </p:sp>
      <p:cxnSp>
        <p:nvCxnSpPr>
          <p:cNvPr id="39" name="Straight Connector 38"/>
          <p:cNvCxnSpPr>
            <a:cxnSpLocks noChangeShapeType="1"/>
          </p:cNvCxnSpPr>
          <p:nvPr/>
        </p:nvCxnSpPr>
        <p:spPr bwMode="auto">
          <a:xfrm>
            <a:off x="428625" y="5781675"/>
            <a:ext cx="7572375" cy="0"/>
          </a:xfrm>
          <a:prstGeom prst="line">
            <a:avLst/>
          </a:prstGeom>
          <a:noFill/>
          <a:ln w="50800" algn="ctr">
            <a:solidFill>
              <a:srgbClr val="B9D3C2"/>
            </a:solidFill>
            <a:round/>
            <a:headEnd/>
            <a:tailEnd/>
          </a:ln>
        </p:spPr>
      </p:cxnSp>
      <p:sp>
        <p:nvSpPr>
          <p:cNvPr id="15" name="Rectangle 5"/>
          <p:cNvSpPr>
            <a:spLocks noChangeArrowheads="1"/>
          </p:cNvSpPr>
          <p:nvPr/>
        </p:nvSpPr>
        <p:spPr bwMode="auto">
          <a:xfrm>
            <a:off x="455613" y="5814646"/>
            <a:ext cx="8459787" cy="830997"/>
          </a:xfrm>
          <a:prstGeom prst="rect">
            <a:avLst/>
          </a:prstGeom>
          <a:noFill/>
          <a:ln w="9525">
            <a:noFill/>
            <a:miter lim="800000"/>
            <a:headEnd/>
            <a:tailEnd/>
          </a:ln>
        </p:spPr>
        <p:txBody>
          <a:bodyPr anchor="ctr">
            <a:spAutoFit/>
          </a:bodyPr>
          <a:lstStyle/>
          <a:p>
            <a:r>
              <a:rPr lang="en-US" sz="2400" dirty="0"/>
              <a:t>Local or state </a:t>
            </a:r>
            <a:r>
              <a:rPr lang="en-US" sz="2400" i="1" dirty="0"/>
              <a:t>regulatory commissions</a:t>
            </a:r>
            <a:r>
              <a:rPr lang="en-US" sz="2400" dirty="0"/>
              <a:t> usually set the prices for natural monopolies.</a:t>
            </a:r>
          </a:p>
        </p:txBody>
      </p:sp>
      <p:pic>
        <p:nvPicPr>
          <p:cNvPr id="40" name="Picture 39" descr="Fig15-7-8.gif"/>
          <p:cNvPicPr>
            <a:picLocks noChangeAspect="1"/>
          </p:cNvPicPr>
          <p:nvPr/>
        </p:nvPicPr>
        <p:blipFill>
          <a:blip r:embed="rId3" cstate="print"/>
          <a:srcRect/>
          <a:stretch>
            <a:fillRect/>
          </a:stretch>
        </p:blipFill>
        <p:spPr bwMode="auto">
          <a:xfrm>
            <a:off x="2705100" y="744538"/>
            <a:ext cx="6381750" cy="3838575"/>
          </a:xfrm>
          <a:prstGeom prst="rect">
            <a:avLst/>
          </a:prstGeom>
          <a:noFill/>
          <a:ln w="9525">
            <a:noFill/>
            <a:miter lim="800000"/>
            <a:headEnd/>
            <a:tailEnd/>
          </a:ln>
        </p:spPr>
      </p:pic>
      <p:pic>
        <p:nvPicPr>
          <p:cNvPr id="41" name="Picture 40" descr="Fig15-7-2.gif"/>
          <p:cNvPicPr>
            <a:picLocks noChangeAspect="1"/>
          </p:cNvPicPr>
          <p:nvPr/>
        </p:nvPicPr>
        <p:blipFill>
          <a:blip r:embed="rId4" cstate="print"/>
          <a:srcRect/>
          <a:stretch>
            <a:fillRect/>
          </a:stretch>
        </p:blipFill>
        <p:spPr bwMode="auto">
          <a:xfrm>
            <a:off x="2705100" y="744538"/>
            <a:ext cx="6381750" cy="3838575"/>
          </a:xfrm>
          <a:prstGeom prst="rect">
            <a:avLst/>
          </a:prstGeom>
          <a:noFill/>
          <a:ln w="9525">
            <a:noFill/>
            <a:miter lim="800000"/>
            <a:headEnd/>
            <a:tailEnd/>
          </a:ln>
        </p:spPr>
      </p:pic>
      <p:pic>
        <p:nvPicPr>
          <p:cNvPr id="42" name="Picture 41" descr="Fig15-7-3.gif"/>
          <p:cNvPicPr>
            <a:picLocks noChangeAspect="1"/>
          </p:cNvPicPr>
          <p:nvPr/>
        </p:nvPicPr>
        <p:blipFill>
          <a:blip r:embed="rId5" cstate="print"/>
          <a:srcRect/>
          <a:stretch>
            <a:fillRect/>
          </a:stretch>
        </p:blipFill>
        <p:spPr bwMode="auto">
          <a:xfrm>
            <a:off x="2705100" y="744538"/>
            <a:ext cx="6381750" cy="3838575"/>
          </a:xfrm>
          <a:prstGeom prst="rect">
            <a:avLst/>
          </a:prstGeom>
          <a:noFill/>
          <a:ln w="9525">
            <a:noFill/>
            <a:miter lim="800000"/>
            <a:headEnd/>
            <a:tailEnd/>
          </a:ln>
        </p:spPr>
      </p:pic>
      <p:pic>
        <p:nvPicPr>
          <p:cNvPr id="43" name="Picture 42" descr="Fig15-7-4.gif"/>
          <p:cNvPicPr>
            <a:picLocks noChangeAspect="1"/>
          </p:cNvPicPr>
          <p:nvPr/>
        </p:nvPicPr>
        <p:blipFill>
          <a:blip r:embed="rId6" cstate="print"/>
          <a:srcRect/>
          <a:stretch>
            <a:fillRect/>
          </a:stretch>
        </p:blipFill>
        <p:spPr bwMode="auto">
          <a:xfrm>
            <a:off x="2705100" y="744538"/>
            <a:ext cx="6381750" cy="3838575"/>
          </a:xfrm>
          <a:prstGeom prst="rect">
            <a:avLst/>
          </a:prstGeom>
          <a:noFill/>
          <a:ln w="9525">
            <a:noFill/>
            <a:miter lim="800000"/>
            <a:headEnd/>
            <a:tailEnd/>
          </a:ln>
        </p:spPr>
      </p:pic>
      <p:pic>
        <p:nvPicPr>
          <p:cNvPr id="44" name="Picture 43" descr="Fig15-7-5.gif"/>
          <p:cNvPicPr>
            <a:picLocks noChangeAspect="1"/>
          </p:cNvPicPr>
          <p:nvPr/>
        </p:nvPicPr>
        <p:blipFill>
          <a:blip r:embed="rId7" cstate="print"/>
          <a:srcRect/>
          <a:stretch>
            <a:fillRect/>
          </a:stretch>
        </p:blipFill>
        <p:spPr bwMode="auto">
          <a:xfrm>
            <a:off x="2705100" y="744538"/>
            <a:ext cx="6381750" cy="3838575"/>
          </a:xfrm>
          <a:prstGeom prst="rect">
            <a:avLst/>
          </a:prstGeom>
          <a:noFill/>
          <a:ln w="9525">
            <a:noFill/>
            <a:miter lim="800000"/>
            <a:headEnd/>
            <a:tailEnd/>
          </a:ln>
        </p:spPr>
      </p:pic>
      <p:pic>
        <p:nvPicPr>
          <p:cNvPr id="46" name="Picture 45" descr="Fig15-7-7.gif"/>
          <p:cNvPicPr>
            <a:picLocks noChangeAspect="1"/>
          </p:cNvPicPr>
          <p:nvPr/>
        </p:nvPicPr>
        <p:blipFill>
          <a:blip r:embed="rId8" cstate="print"/>
          <a:srcRect/>
          <a:stretch>
            <a:fillRect/>
          </a:stretch>
        </p:blipFill>
        <p:spPr bwMode="auto">
          <a:xfrm>
            <a:off x="2705100" y="744538"/>
            <a:ext cx="6381750" cy="3838575"/>
          </a:xfrm>
          <a:prstGeom prst="rect">
            <a:avLst/>
          </a:prstGeom>
          <a:noFill/>
          <a:ln w="9525">
            <a:noFill/>
            <a:miter lim="800000"/>
            <a:headEnd/>
            <a:tailEnd/>
          </a:ln>
        </p:spPr>
      </p:pic>
      <p:pic>
        <p:nvPicPr>
          <p:cNvPr id="47" name="Picture 46" descr="Fig15-7-9.gif"/>
          <p:cNvPicPr>
            <a:picLocks noChangeAspect="1"/>
          </p:cNvPicPr>
          <p:nvPr/>
        </p:nvPicPr>
        <p:blipFill>
          <a:blip r:embed="rId9" cstate="print"/>
          <a:srcRect/>
          <a:stretch>
            <a:fillRect/>
          </a:stretch>
        </p:blipFill>
        <p:spPr bwMode="auto">
          <a:xfrm>
            <a:off x="2705100" y="744538"/>
            <a:ext cx="6381750" cy="3838575"/>
          </a:xfrm>
          <a:prstGeom prst="rect">
            <a:avLst/>
          </a:prstGeom>
          <a:noFill/>
          <a:ln w="9525">
            <a:noFill/>
            <a:miter lim="800000"/>
            <a:headEnd/>
            <a:tailEnd/>
          </a:ln>
        </p:spPr>
      </p:pic>
      <p:pic>
        <p:nvPicPr>
          <p:cNvPr id="48" name="Picture 47" descr="Fig15-7-1.gif"/>
          <p:cNvPicPr>
            <a:picLocks noChangeAspect="1"/>
          </p:cNvPicPr>
          <p:nvPr/>
        </p:nvPicPr>
        <p:blipFill>
          <a:blip r:embed="rId10" cstate="print"/>
          <a:srcRect/>
          <a:stretch>
            <a:fillRect/>
          </a:stretch>
        </p:blipFill>
        <p:spPr bwMode="auto">
          <a:xfrm>
            <a:off x="2705100" y="744538"/>
            <a:ext cx="6381750" cy="3838575"/>
          </a:xfrm>
          <a:prstGeom prst="rect">
            <a:avLst/>
          </a:prstGeom>
          <a:noFill/>
          <a:ln w="9525">
            <a:noFill/>
            <a:miter lim="800000"/>
            <a:headEnd/>
            <a:tailEnd/>
          </a:ln>
        </p:spPr>
      </p:pic>
      <p:pic>
        <p:nvPicPr>
          <p:cNvPr id="45" name="Picture 44" descr="Fig15-7-6.gif"/>
          <p:cNvPicPr>
            <a:picLocks noChangeAspect="1"/>
          </p:cNvPicPr>
          <p:nvPr/>
        </p:nvPicPr>
        <p:blipFill>
          <a:blip r:embed="rId11" cstate="print"/>
          <a:srcRect/>
          <a:stretch>
            <a:fillRect/>
          </a:stretch>
        </p:blipFill>
        <p:spPr bwMode="auto">
          <a:xfrm>
            <a:off x="2705100" y="744538"/>
            <a:ext cx="6381750" cy="3838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1000"/>
                                        <p:tgtEl>
                                          <p:spTgt spid="41"/>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000"/>
                                        <p:tgtEl>
                                          <p:spTgt spid="42"/>
                                        </p:tgtEl>
                                      </p:cBhvr>
                                    </p:animEffect>
                                  </p:childTnLst>
                                </p:cTn>
                              </p:par>
                              <p:par>
                                <p:cTn id="24" presetID="22" presetClass="entr" presetSubtype="1"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up)">
                                      <p:cBhvr>
                                        <p:cTn id="26" dur="1000"/>
                                        <p:tgtEl>
                                          <p:spTgt spid="43"/>
                                        </p:tgtEl>
                                      </p:cBhvr>
                                    </p:animEffect>
                                  </p:childTnLst>
                                </p:cTn>
                              </p:par>
                            </p:childTnLst>
                          </p:cTn>
                        </p:par>
                        <p:par>
                          <p:cTn id="27" fill="hold">
                            <p:stCondLst>
                              <p:cond delay="4500"/>
                            </p:stCondLst>
                            <p:childTnLst>
                              <p:par>
                                <p:cTn id="28" presetID="22" presetClass="entr" presetSubtype="8"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1000"/>
                                        <p:tgtEl>
                                          <p:spTgt spid="45"/>
                                        </p:tgtEl>
                                      </p:cBhvr>
                                    </p:animEffect>
                                  </p:childTnLst>
                                </p:cTn>
                              </p:par>
                            </p:childTnLst>
                          </p:cTn>
                        </p:par>
                        <p:par>
                          <p:cTn id="31" fill="hold">
                            <p:stCondLst>
                              <p:cond delay="5500"/>
                            </p:stCondLst>
                            <p:childTnLst>
                              <p:par>
                                <p:cTn id="32" presetID="22" presetClass="entr" presetSubtype="8" fill="hold" grpId="0" nodeType="afterEffect">
                                  <p:stCondLst>
                                    <p:cond delay="0"/>
                                  </p:stCondLst>
                                  <p:childTnLst>
                                    <p:set>
                                      <p:cBhvr>
                                        <p:cTn id="33" dur="1" fill="hold">
                                          <p:stCondLst>
                                            <p:cond delay="0"/>
                                          </p:stCondLst>
                                        </p:cTn>
                                        <p:tgtEl>
                                          <p:spTgt spid="28">
                                            <p:txEl>
                                              <p:pRg st="0" end="0"/>
                                            </p:txEl>
                                          </p:spTgt>
                                        </p:tgtEl>
                                        <p:attrNameLst>
                                          <p:attrName>style.visibility</p:attrName>
                                        </p:attrNameLst>
                                      </p:cBhvr>
                                      <p:to>
                                        <p:strVal val="visible"/>
                                      </p:to>
                                    </p:set>
                                    <p:animEffect transition="in" filter="wipe(left)">
                                      <p:cBhvr>
                                        <p:cTn id="34" dur="500"/>
                                        <p:tgtEl>
                                          <p:spTgt spid="2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1000"/>
                                        <p:tgtEl>
                                          <p:spTgt spid="46"/>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8">
                                            <p:txEl>
                                              <p:pRg st="1" end="1"/>
                                            </p:txEl>
                                          </p:spTgt>
                                        </p:tgtEl>
                                        <p:attrNameLst>
                                          <p:attrName>style.visibility</p:attrName>
                                        </p:attrNameLst>
                                      </p:cBhvr>
                                      <p:to>
                                        <p:strVal val="visible"/>
                                      </p:to>
                                    </p:set>
                                    <p:animEffect transition="in" filter="wipe(left)">
                                      <p:cBhvr>
                                        <p:cTn id="43" dur="500"/>
                                        <p:tgtEl>
                                          <p:spTgt spid="28">
                                            <p:txEl>
                                              <p:pRg st="1" end="1"/>
                                            </p:txEl>
                                          </p:spTgt>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8">
                                            <p:txEl>
                                              <p:pRg st="2" end="2"/>
                                            </p:txEl>
                                          </p:spTgt>
                                        </p:tgtEl>
                                        <p:attrNameLst>
                                          <p:attrName>style.visibility</p:attrName>
                                        </p:attrNameLst>
                                      </p:cBhvr>
                                      <p:to>
                                        <p:strVal val="visible"/>
                                      </p:to>
                                    </p:set>
                                    <p:animEffect transition="in" filter="wipe(left)">
                                      <p:cBhvr>
                                        <p:cTn id="47" dur="500"/>
                                        <p:tgtEl>
                                          <p:spTgt spid="28">
                                            <p:txEl>
                                              <p:pRg st="2" end="2"/>
                                            </p:txEl>
                                          </p:spTgt>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28">
                                            <p:txEl>
                                              <p:pRg st="3" end="3"/>
                                            </p:txEl>
                                          </p:spTgt>
                                        </p:tgtEl>
                                        <p:attrNameLst>
                                          <p:attrName>style.visibility</p:attrName>
                                        </p:attrNameLst>
                                      </p:cBhvr>
                                      <p:to>
                                        <p:strVal val="visible"/>
                                      </p:to>
                                    </p:set>
                                    <p:animEffect transition="in" filter="wipe(left)">
                                      <p:cBhvr>
                                        <p:cTn id="51" dur="500"/>
                                        <p:tgtEl>
                                          <p:spTgt spid="28">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1000"/>
                                        <p:tgtEl>
                                          <p:spTgt spid="4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8">
                                            <p:txEl>
                                              <p:pRg st="4" end="4"/>
                                            </p:txEl>
                                          </p:spTgt>
                                        </p:tgtEl>
                                        <p:attrNameLst>
                                          <p:attrName>style.visibility</p:attrName>
                                        </p:attrNameLst>
                                      </p:cBhvr>
                                      <p:to>
                                        <p:strVal val="visible"/>
                                      </p:to>
                                    </p:set>
                                    <p:animEffect transition="in" filter="wipe(left)">
                                      <p:cBhvr>
                                        <p:cTn id="60" dur="500"/>
                                        <p:tgtEl>
                                          <p:spTgt spid="28">
                                            <p:txEl>
                                              <p:pRg st="4" end="4"/>
                                            </p:txEl>
                                          </p:spTgt>
                                        </p:tgtEl>
                                      </p:cBhvr>
                                    </p:animEffect>
                                  </p:childTnLst>
                                </p:cTn>
                              </p:par>
                            </p:childTnLst>
                          </p:cTn>
                        </p:par>
                        <p:par>
                          <p:cTn id="61" fill="hold">
                            <p:stCondLst>
                              <p:cond delay="1500"/>
                            </p:stCondLst>
                            <p:childTnLst>
                              <p:par>
                                <p:cTn id="62" presetID="22" presetClass="entr" presetSubtype="8" fill="hold" grpId="0" nodeType="afterEffect">
                                  <p:stCondLst>
                                    <p:cond delay="0"/>
                                  </p:stCondLst>
                                  <p:childTnLst>
                                    <p:set>
                                      <p:cBhvr>
                                        <p:cTn id="63" dur="1" fill="hold">
                                          <p:stCondLst>
                                            <p:cond delay="0"/>
                                          </p:stCondLst>
                                        </p:cTn>
                                        <p:tgtEl>
                                          <p:spTgt spid="28">
                                            <p:txEl>
                                              <p:pRg st="5" end="5"/>
                                            </p:txEl>
                                          </p:spTgt>
                                        </p:tgtEl>
                                        <p:attrNameLst>
                                          <p:attrName>style.visibility</p:attrName>
                                        </p:attrNameLst>
                                      </p:cBhvr>
                                      <p:to>
                                        <p:strVal val="visible"/>
                                      </p:to>
                                    </p:set>
                                    <p:animEffect transition="in" filter="wipe(left)">
                                      <p:cBhvr>
                                        <p:cTn id="64" dur="500"/>
                                        <p:tgtEl>
                                          <p:spTgt spid="28">
                                            <p:txEl>
                                              <p:pRg st="5" end="5"/>
                                            </p:txEl>
                                          </p:spTgt>
                                        </p:tgtEl>
                                      </p:cBhvr>
                                    </p:animEffect>
                                  </p:childTnLst>
                                </p:cTn>
                              </p:par>
                            </p:childTnLst>
                          </p:cTn>
                        </p:par>
                        <p:par>
                          <p:cTn id="65" fill="hold">
                            <p:stCondLst>
                              <p:cond delay="2000"/>
                            </p:stCondLst>
                            <p:childTnLst>
                              <p:par>
                                <p:cTn id="66" presetID="22" presetClass="entr" presetSubtype="8" fill="hold"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left)">
                                      <p:cBhvr>
                                        <p:cTn id="68" dur="1000"/>
                                        <p:tgtEl>
                                          <p:spTgt spid="40"/>
                                        </p:tgtEl>
                                      </p:cBhvr>
                                    </p:animEffect>
                                  </p:childTnLst>
                                </p:cTn>
                              </p:par>
                            </p:childTnLst>
                          </p:cTn>
                        </p:par>
                        <p:par>
                          <p:cTn id="69" fill="hold">
                            <p:stCondLst>
                              <p:cond delay="3000"/>
                            </p:stCondLst>
                            <p:childTnLst>
                              <p:par>
                                <p:cTn id="70" presetID="22" presetClass="entr" presetSubtype="8" fill="hold" grpId="0" nodeType="afterEffect">
                                  <p:stCondLst>
                                    <p:cond delay="0"/>
                                  </p:stCondLst>
                                  <p:childTnLst>
                                    <p:set>
                                      <p:cBhvr>
                                        <p:cTn id="71" dur="1" fill="hold">
                                          <p:stCondLst>
                                            <p:cond delay="0"/>
                                          </p:stCondLst>
                                        </p:cTn>
                                        <p:tgtEl>
                                          <p:spTgt spid="28">
                                            <p:txEl>
                                              <p:pRg st="6" end="6"/>
                                            </p:txEl>
                                          </p:spTgt>
                                        </p:tgtEl>
                                        <p:attrNameLst>
                                          <p:attrName>style.visibility</p:attrName>
                                        </p:attrNameLst>
                                      </p:cBhvr>
                                      <p:to>
                                        <p:strVal val="visible"/>
                                      </p:to>
                                    </p:set>
                                    <p:animEffect transition="in" filter="wipe(left)">
                                      <p:cBhvr>
                                        <p:cTn id="72" dur="500"/>
                                        <p:tgtEl>
                                          <p:spTgt spid="28">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8">
                                            <p:txEl>
                                              <p:pRg st="7" end="7"/>
                                            </p:txEl>
                                          </p:spTgt>
                                        </p:tgtEl>
                                        <p:attrNameLst>
                                          <p:attrName>style.visibility</p:attrName>
                                        </p:attrNameLst>
                                      </p:cBhvr>
                                      <p:to>
                                        <p:strVal val="visible"/>
                                      </p:to>
                                    </p:set>
                                    <p:animEffect transition="in" filter="wipe(left)">
                                      <p:cBhvr>
                                        <p:cTn id="77" dur="500"/>
                                        <p:tgtEl>
                                          <p:spTgt spid="28">
                                            <p:txEl>
                                              <p:pRg st="7" end="7"/>
                                            </p:txEl>
                                          </p:spTgt>
                                        </p:tgtEl>
                                      </p:cBhvr>
                                    </p:animEffect>
                                  </p:childTnLst>
                                </p:cTn>
                              </p:par>
                            </p:childTnLst>
                          </p:cTn>
                        </p:par>
                        <p:par>
                          <p:cTn id="78" fill="hold">
                            <p:stCondLst>
                              <p:cond delay="500"/>
                            </p:stCondLst>
                            <p:childTnLst>
                              <p:par>
                                <p:cTn id="79" presetID="22" presetClass="entr" presetSubtype="8" fill="hold"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wipe(left)">
                                      <p:cBhvr>
                                        <p:cTn id="81" dur="1000"/>
                                        <p:tgtEl>
                                          <p:spTgt spid="47"/>
                                        </p:tgtEl>
                                      </p:cBhvr>
                                    </p:animEffect>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28">
                                            <p:txEl>
                                              <p:pRg st="8" end="8"/>
                                            </p:txEl>
                                          </p:spTgt>
                                        </p:tgtEl>
                                        <p:attrNameLst>
                                          <p:attrName>style.visibility</p:attrName>
                                        </p:attrNameLst>
                                      </p:cBhvr>
                                      <p:to>
                                        <p:strVal val="visible"/>
                                      </p:to>
                                    </p:set>
                                    <p:animEffect transition="in" filter="wipe(left)">
                                      <p:cBhvr>
                                        <p:cTn id="85" dur="500"/>
                                        <p:tgtEl>
                                          <p:spTgt spid="28">
                                            <p:txEl>
                                              <p:pRg st="8" end="8"/>
                                            </p:txEl>
                                          </p:spTgt>
                                        </p:tgtEl>
                                      </p:cBhvr>
                                    </p:animEffect>
                                  </p:childTnLst>
                                </p:cTn>
                              </p:par>
                            </p:childTnLst>
                          </p:cTn>
                        </p:par>
                        <p:par>
                          <p:cTn id="86" fill="hold">
                            <p:stCondLst>
                              <p:cond delay="2000"/>
                            </p:stCondLst>
                            <p:childTnLst>
                              <p:par>
                                <p:cTn id="87" presetID="22" presetClass="entr" presetSubtype="8" fill="hold" grpId="0" nodeType="afterEffect">
                                  <p:stCondLst>
                                    <p:cond delay="0"/>
                                  </p:stCondLst>
                                  <p:childTnLst>
                                    <p:set>
                                      <p:cBhvr>
                                        <p:cTn id="88" dur="1" fill="hold">
                                          <p:stCondLst>
                                            <p:cond delay="0"/>
                                          </p:stCondLst>
                                        </p:cTn>
                                        <p:tgtEl>
                                          <p:spTgt spid="28">
                                            <p:txEl>
                                              <p:pRg st="9" end="9"/>
                                            </p:txEl>
                                          </p:spTgt>
                                        </p:tgtEl>
                                        <p:attrNameLst>
                                          <p:attrName>style.visibility</p:attrName>
                                        </p:attrNameLst>
                                      </p:cBhvr>
                                      <p:to>
                                        <p:strVal val="visible"/>
                                      </p:to>
                                    </p:set>
                                    <p:animEffect transition="in" filter="wipe(left)">
                                      <p:cBhvr>
                                        <p:cTn id="89" dur="500"/>
                                        <p:tgtEl>
                                          <p:spTgt spid="28">
                                            <p:txEl>
                                              <p:pRg st="9" end="9"/>
                                            </p:txEl>
                                          </p:spTgt>
                                        </p:tgtEl>
                                      </p:cBhvr>
                                    </p:animEffect>
                                  </p:childTnLst>
                                </p:cTn>
                              </p:par>
                            </p:childTnLst>
                          </p:cTn>
                        </p:par>
                        <p:par>
                          <p:cTn id="90" fill="hold">
                            <p:stCondLst>
                              <p:cond delay="2500"/>
                            </p:stCondLst>
                            <p:childTnLst>
                              <p:par>
                                <p:cTn id="91" presetID="22" presetClass="entr" presetSubtype="8" fill="hold" nodeType="after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wipe(left)">
                                      <p:cBhvr>
                                        <p:cTn id="93" dur="500"/>
                                        <p:tgtEl>
                                          <p:spTgt spid="3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5">
                                            <p:txEl>
                                              <p:pRg st="0" end="0"/>
                                            </p:txEl>
                                          </p:spTgt>
                                        </p:tgtEl>
                                        <p:attrNameLst>
                                          <p:attrName>style.visibility</p:attrName>
                                        </p:attrNameLst>
                                      </p:cBhvr>
                                      <p:to>
                                        <p:strVal val="visible"/>
                                      </p:to>
                                    </p:set>
                                    <p:animEffect transition="in" filter="wipe(left)">
                                      <p:cBhvr>
                                        <p:cTn id="98"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uiExpand="1" build="p"/>
      <p:bldP spid="1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295275" y="533400"/>
            <a:ext cx="8696325" cy="5361468"/>
          </a:xfrm>
          <a:prstGeom prst="rect">
            <a:avLst/>
          </a:prstGeom>
          <a:noFill/>
          <a:ln w="9525">
            <a:noFill/>
            <a:miter lim="800000"/>
            <a:headEnd/>
            <a:tailEnd/>
          </a:ln>
        </p:spPr>
        <p:txBody>
          <a:bodyPr wrap="square">
            <a:spAutoFit/>
          </a:bodyPr>
          <a:lstStyle/>
          <a:p>
            <a:pPr>
              <a:spcBef>
                <a:spcPct val="20000"/>
              </a:spcBef>
            </a:pPr>
            <a:r>
              <a:rPr lang="en-US" sz="3200" dirty="0"/>
              <a:t>The economic model of monopoly provides a benchmark for the extreme where a firm is the only one in its market and, therefore, faces no competition from other firms supplying its product. </a:t>
            </a:r>
          </a:p>
          <a:p>
            <a:pPr>
              <a:spcBef>
                <a:spcPct val="20000"/>
              </a:spcBef>
            </a:pPr>
            <a:endParaRPr lang="en-US" sz="4000" dirty="0"/>
          </a:p>
          <a:p>
            <a:pPr>
              <a:spcBef>
                <a:spcPct val="20000"/>
              </a:spcBef>
            </a:pPr>
            <a:r>
              <a:rPr lang="en-US" sz="3200" dirty="0"/>
              <a:t>The monopoly model is also useful in analyzing situations in which firms agree to </a:t>
            </a:r>
            <a:r>
              <a:rPr lang="en-US" sz="3200" i="1" dirty="0"/>
              <a:t>collude</a:t>
            </a:r>
            <a:r>
              <a:rPr lang="en-US" sz="3200" dirty="0"/>
              <a:t>, or not compete, and act together as if they were a monopoly.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46075" y="2743200"/>
            <a:ext cx="7216775" cy="523220"/>
          </a:xfrm>
          <a:prstGeom prst="rect">
            <a:avLst/>
          </a:prstGeom>
          <a:noFill/>
          <a:ln w="9525">
            <a:noFill/>
            <a:miter lim="800000"/>
            <a:headEnd/>
            <a:tailEnd/>
          </a:ln>
        </p:spPr>
        <p:txBody>
          <a:bodyPr>
            <a:spAutoFit/>
          </a:bodyPr>
          <a:lstStyle/>
          <a:p>
            <a:r>
              <a:rPr lang="en-US" sz="2800">
                <a:solidFill>
                  <a:srgbClr val="0066B3"/>
                </a:solidFill>
              </a:rPr>
              <a:t>Define </a:t>
            </a:r>
            <a:r>
              <a:rPr lang="en-US" sz="2800" i="1">
                <a:solidFill>
                  <a:srgbClr val="0066B3"/>
                </a:solidFill>
              </a:rPr>
              <a:t>monopoly</a:t>
            </a:r>
            <a:r>
              <a:rPr lang="en-US" sz="2800">
                <a:solidFill>
                  <a:srgbClr val="0066B3"/>
                </a:solidFill>
              </a:rPr>
              <a:t>.</a:t>
            </a:r>
          </a:p>
        </p:txBody>
      </p:sp>
      <p:sp>
        <p:nvSpPr>
          <p:cNvPr id="7" name="Text Box 9"/>
          <p:cNvSpPr txBox="1">
            <a:spLocks noChangeArrowheads="1"/>
          </p:cNvSpPr>
          <p:nvPr/>
        </p:nvSpPr>
        <p:spPr bwMode="auto">
          <a:xfrm>
            <a:off x="452438" y="2389159"/>
            <a:ext cx="4119562" cy="400110"/>
          </a:xfrm>
          <a:prstGeom prst="rect">
            <a:avLst/>
          </a:prstGeom>
          <a:solidFill>
            <a:srgbClr val="0066B3"/>
          </a:solidFill>
          <a:ln w="9525">
            <a:noFill/>
            <a:miter lim="800000"/>
            <a:headEnd/>
            <a:tailEnd/>
          </a:ln>
        </p:spPr>
        <p:txBody>
          <a:bodyPr wrap="square" lIns="45720" rIns="45720" anchor="ctr">
            <a:spAutoFit/>
          </a:bodyPr>
          <a:lstStyle/>
          <a:p>
            <a:r>
              <a:rPr lang="en-US" sz="2000" b="1" dirty="0">
                <a:solidFill>
                  <a:schemeClr val="bg1"/>
                </a:solidFill>
              </a:rPr>
              <a:t>15.1 LEARNING</a:t>
            </a:r>
            <a:r>
              <a:rPr lang="en-US" sz="2000" dirty="0">
                <a:solidFill>
                  <a:schemeClr val="bg1"/>
                </a:solidFill>
              </a:rPr>
              <a:t> OBJECTIVE</a:t>
            </a:r>
            <a:endParaRPr lang="en-US" sz="2000" b="1" dirty="0">
              <a:solidFill>
                <a:schemeClr val="bg1"/>
              </a:solidFill>
            </a:endParaRPr>
          </a:p>
        </p:txBody>
      </p:sp>
      <p:sp>
        <p:nvSpPr>
          <p:cNvPr id="4" name="TextBox 3"/>
          <p:cNvSpPr txBox="1">
            <a:spLocks noChangeArrowheads="1"/>
          </p:cNvSpPr>
          <p:nvPr/>
        </p:nvSpPr>
        <p:spPr bwMode="auto">
          <a:xfrm>
            <a:off x="457200" y="236538"/>
            <a:ext cx="8239125" cy="584775"/>
          </a:xfrm>
          <a:prstGeom prst="rect">
            <a:avLst/>
          </a:prstGeom>
          <a:noFill/>
          <a:ln w="9525">
            <a:noFill/>
            <a:miter lim="800000"/>
            <a:headEnd/>
            <a:tailEnd/>
          </a:ln>
        </p:spPr>
        <p:txBody>
          <a:bodyPr>
            <a:spAutoFit/>
          </a:bodyPr>
          <a:lstStyle/>
          <a:p>
            <a:r>
              <a:rPr lang="en-US" sz="3200" b="1" dirty="0">
                <a:solidFill>
                  <a:srgbClr val="0066B3"/>
                </a:solidFill>
              </a:rPr>
              <a:t>Is Any Firm Ever Really a Monopoly?</a:t>
            </a:r>
          </a:p>
        </p:txBody>
      </p:sp>
      <p:sp>
        <p:nvSpPr>
          <p:cNvPr id="8" name="Rectangle 4"/>
          <p:cNvSpPr txBox="1">
            <a:spLocks noChangeArrowheads="1"/>
          </p:cNvSpPr>
          <p:nvPr/>
        </p:nvSpPr>
        <p:spPr>
          <a:xfrm>
            <a:off x="447675" y="4800600"/>
            <a:ext cx="8239125" cy="609600"/>
          </a:xfrm>
          <a:prstGeom prst="rect">
            <a:avLst/>
          </a:prstGeom>
          <a:noFill/>
        </p:spPr>
        <p:txBody>
          <a:bodyPr/>
          <a:lstStyle/>
          <a:p>
            <a:pPr marL="0" lvl="1">
              <a:spcBef>
                <a:spcPct val="20000"/>
              </a:spcBef>
              <a:defRPr/>
            </a:pPr>
            <a:r>
              <a:rPr lang="en-US" sz="2800" b="1" kern="0" dirty="0" smtClean="0">
                <a:latin typeface="+mn-lt"/>
                <a:cs typeface="+mn-cs"/>
              </a:rPr>
              <a:t>Monopoly</a:t>
            </a:r>
            <a:r>
              <a:rPr lang="zh-TW" altLang="en-US" sz="2800" b="1" kern="0" dirty="0" smtClean="0">
                <a:latin typeface="+mn-lt"/>
                <a:cs typeface="+mn-cs"/>
              </a:rPr>
              <a:t> </a:t>
            </a:r>
            <a:r>
              <a:rPr lang="en-US" altLang="zh-TW" sz="2800" b="1" kern="0" dirty="0" smtClean="0">
                <a:latin typeface="+mn-lt"/>
                <a:cs typeface="+mn-cs"/>
              </a:rPr>
              <a:t>(</a:t>
            </a:r>
            <a:r>
              <a:rPr lang="zh-TW" altLang="en-US" sz="2800" b="1" kern="0" dirty="0" smtClean="0">
                <a:latin typeface="標楷體" pitchFamily="65" charset="-120"/>
                <a:ea typeface="標楷體" pitchFamily="65" charset="-120"/>
                <a:cs typeface="+mn-cs"/>
              </a:rPr>
              <a:t>獨占</a:t>
            </a:r>
            <a:r>
              <a:rPr lang="en-US" altLang="zh-TW" sz="2800" b="1" kern="0" dirty="0" smtClean="0">
                <a:latin typeface="+mn-lt"/>
                <a:cs typeface="+mn-cs"/>
              </a:rPr>
              <a:t>)</a:t>
            </a:r>
            <a:r>
              <a:rPr lang="en-US" sz="2800" kern="0" dirty="0" smtClean="0">
                <a:latin typeface="+mn-lt"/>
                <a:cs typeface="+mn-cs"/>
              </a:rPr>
              <a:t> A </a:t>
            </a:r>
            <a:r>
              <a:rPr lang="en-US" sz="2800" kern="0" dirty="0">
                <a:latin typeface="+mn-lt"/>
                <a:cs typeface="+mn-cs"/>
              </a:rPr>
              <a:t>firm that is the only seller of a good or service that does not have a close substitute.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p:bldP spid="8" grpId="0" build="p" bldLvl="3"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46075" y="2743200"/>
            <a:ext cx="8340725" cy="443198"/>
          </a:xfrm>
          <a:prstGeom prst="rect">
            <a:avLst/>
          </a:prstGeom>
          <a:noFill/>
          <a:ln w="9525">
            <a:noFill/>
            <a:miter lim="800000"/>
            <a:headEnd/>
            <a:tailEnd/>
          </a:ln>
        </p:spPr>
        <p:txBody>
          <a:bodyPr>
            <a:spAutoFit/>
          </a:bodyPr>
          <a:lstStyle/>
          <a:p>
            <a:pPr>
              <a:lnSpc>
                <a:spcPct val="95000"/>
              </a:lnSpc>
            </a:pPr>
            <a:r>
              <a:rPr lang="en-US" sz="2400">
                <a:solidFill>
                  <a:srgbClr val="0064B3"/>
                </a:solidFill>
              </a:rPr>
              <a:t>Explain the four main reasons monopolies arise.</a:t>
            </a:r>
          </a:p>
        </p:txBody>
      </p:sp>
      <p:sp>
        <p:nvSpPr>
          <p:cNvPr id="7" name="Text Box 9"/>
          <p:cNvSpPr txBox="1">
            <a:spLocks noChangeArrowheads="1"/>
          </p:cNvSpPr>
          <p:nvPr/>
        </p:nvSpPr>
        <p:spPr bwMode="auto">
          <a:xfrm>
            <a:off x="452438" y="2404547"/>
            <a:ext cx="3586162" cy="369332"/>
          </a:xfrm>
          <a:prstGeom prst="rect">
            <a:avLst/>
          </a:prstGeom>
          <a:solidFill>
            <a:srgbClr val="0066B3"/>
          </a:solidFill>
          <a:ln w="9525">
            <a:noFill/>
            <a:miter lim="800000"/>
            <a:headEnd/>
            <a:tailEnd/>
          </a:ln>
        </p:spPr>
        <p:txBody>
          <a:bodyPr wrap="square" lIns="45720" rIns="45720" anchor="ctr">
            <a:spAutoFit/>
          </a:bodyPr>
          <a:lstStyle/>
          <a:p>
            <a:r>
              <a:rPr lang="en-US" b="1">
                <a:solidFill>
                  <a:schemeClr val="bg1"/>
                </a:solidFill>
              </a:rPr>
              <a:t>15.2 LEARNING</a:t>
            </a:r>
            <a:r>
              <a:rPr lang="en-US">
                <a:solidFill>
                  <a:schemeClr val="bg1"/>
                </a:solidFill>
              </a:rPr>
              <a:t> OBJECTIVE</a:t>
            </a:r>
            <a:endParaRPr lang="en-US" b="1">
              <a:solidFill>
                <a:schemeClr val="bg1"/>
              </a:solidFill>
            </a:endParaRPr>
          </a:p>
        </p:txBody>
      </p:sp>
      <p:sp>
        <p:nvSpPr>
          <p:cNvPr id="4" name="TextBox 3"/>
          <p:cNvSpPr txBox="1">
            <a:spLocks noChangeArrowheads="1"/>
          </p:cNvSpPr>
          <p:nvPr/>
        </p:nvSpPr>
        <p:spPr bwMode="auto">
          <a:xfrm>
            <a:off x="457200" y="246063"/>
            <a:ext cx="8239125" cy="523220"/>
          </a:xfrm>
          <a:prstGeom prst="rect">
            <a:avLst/>
          </a:prstGeom>
          <a:noFill/>
          <a:ln w="9525">
            <a:noFill/>
            <a:miter lim="800000"/>
            <a:headEnd/>
            <a:tailEnd/>
          </a:ln>
        </p:spPr>
        <p:txBody>
          <a:bodyPr>
            <a:spAutoFit/>
          </a:bodyPr>
          <a:lstStyle/>
          <a:p>
            <a:r>
              <a:rPr lang="en-US" sz="2800" b="1" dirty="0">
                <a:solidFill>
                  <a:srgbClr val="0066B3"/>
                </a:solidFill>
              </a:rPr>
              <a:t>Where Do Monopolies Come From?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381000" y="3810000"/>
            <a:ext cx="8239125" cy="457200"/>
          </a:xfrm>
          <a:prstGeom prst="rect">
            <a:avLst/>
          </a:prstGeom>
          <a:noFill/>
          <a:ln w="9525">
            <a:noFill/>
            <a:miter lim="800000"/>
            <a:headEnd/>
            <a:tailEnd/>
          </a:ln>
        </p:spPr>
        <p:txBody>
          <a:bodyPr anchor="ctr"/>
          <a:lstStyle/>
          <a:p>
            <a:pPr marL="342900" indent="-342900">
              <a:spcBef>
                <a:spcPct val="20000"/>
              </a:spcBef>
            </a:pPr>
            <a:r>
              <a:rPr lang="en-US" sz="2400" b="1" dirty="0"/>
              <a:t>Government Action Blocks Entry</a:t>
            </a:r>
          </a:p>
        </p:txBody>
      </p:sp>
      <p:sp>
        <p:nvSpPr>
          <p:cNvPr id="11" name="Rectangle 5"/>
          <p:cNvSpPr>
            <a:spLocks noChangeArrowheads="1"/>
          </p:cNvSpPr>
          <p:nvPr/>
        </p:nvSpPr>
        <p:spPr bwMode="auto">
          <a:xfrm>
            <a:off x="457200" y="0"/>
            <a:ext cx="8391525" cy="3693319"/>
          </a:xfrm>
          <a:prstGeom prst="rect">
            <a:avLst/>
          </a:prstGeom>
          <a:noFill/>
          <a:ln w="9525">
            <a:noFill/>
            <a:miter lim="800000"/>
            <a:headEnd/>
            <a:tailEnd/>
          </a:ln>
        </p:spPr>
        <p:txBody>
          <a:bodyPr anchor="ctr">
            <a:spAutoFit/>
          </a:bodyPr>
          <a:lstStyle/>
          <a:p>
            <a:pPr>
              <a:spcBef>
                <a:spcPts val="0"/>
              </a:spcBef>
              <a:defRPr/>
            </a:pPr>
            <a:r>
              <a:rPr lang="en-US" sz="2000" i="1" dirty="0"/>
              <a:t>Barriers to entry</a:t>
            </a:r>
            <a:r>
              <a:rPr lang="en-US" sz="2000" dirty="0"/>
              <a:t> may be high enough to keep out competing firms for four </a:t>
            </a:r>
            <a:br>
              <a:rPr lang="en-US" sz="2000" dirty="0"/>
            </a:br>
            <a:r>
              <a:rPr lang="en-US" sz="2000" dirty="0"/>
              <a:t>main reasons:</a:t>
            </a:r>
          </a:p>
          <a:p>
            <a:pPr>
              <a:spcBef>
                <a:spcPts val="0"/>
              </a:spcBef>
              <a:defRPr/>
            </a:pPr>
            <a:endParaRPr lang="en-US" sz="1200" dirty="0"/>
          </a:p>
          <a:p>
            <a:pPr marL="342900" indent="-342900">
              <a:spcBef>
                <a:spcPts val="0"/>
              </a:spcBef>
              <a:defRPr/>
            </a:pPr>
            <a:r>
              <a:rPr lang="en-US" sz="2000" b="1" dirty="0"/>
              <a:t>1.</a:t>
            </a:r>
            <a:r>
              <a:rPr lang="en-US" sz="2000" dirty="0"/>
              <a:t>	A government blocks the entry of more than one firm into a market.</a:t>
            </a:r>
          </a:p>
          <a:p>
            <a:pPr marL="342900" indent="-342900">
              <a:spcBef>
                <a:spcPts val="0"/>
              </a:spcBef>
              <a:buFontTx/>
              <a:buAutoNum type="arabicPeriod"/>
              <a:defRPr/>
            </a:pPr>
            <a:endParaRPr lang="en-US" sz="1400" dirty="0"/>
          </a:p>
          <a:p>
            <a:pPr marL="342900" indent="-342900">
              <a:spcBef>
                <a:spcPts val="0"/>
              </a:spcBef>
              <a:defRPr/>
            </a:pPr>
            <a:r>
              <a:rPr lang="en-US" sz="2000" b="1" dirty="0"/>
              <a:t>2.</a:t>
            </a:r>
            <a:r>
              <a:rPr lang="en-US" sz="2000" dirty="0"/>
              <a:t>	One firm has control of a key resource necessary to produce a good.</a:t>
            </a:r>
          </a:p>
          <a:p>
            <a:pPr marL="342900" indent="-342900">
              <a:spcBef>
                <a:spcPts val="0"/>
              </a:spcBef>
              <a:buFontTx/>
              <a:buAutoNum type="arabicPeriod"/>
              <a:defRPr/>
            </a:pPr>
            <a:endParaRPr lang="en-US" sz="1400" dirty="0"/>
          </a:p>
          <a:p>
            <a:pPr marL="342900" indent="-342900">
              <a:spcBef>
                <a:spcPts val="0"/>
              </a:spcBef>
              <a:defRPr/>
            </a:pPr>
            <a:r>
              <a:rPr lang="en-US" sz="2000" b="1" dirty="0"/>
              <a:t>3.</a:t>
            </a:r>
            <a:r>
              <a:rPr lang="en-US" sz="2000" dirty="0"/>
              <a:t>	There are important </a:t>
            </a:r>
            <a:r>
              <a:rPr lang="en-US" sz="2000" i="1" dirty="0"/>
              <a:t>network externalities</a:t>
            </a:r>
            <a:r>
              <a:rPr lang="en-US" sz="2000" dirty="0"/>
              <a:t> in supplying the good or service.</a:t>
            </a:r>
          </a:p>
          <a:p>
            <a:pPr marL="342900" indent="-342900">
              <a:spcBef>
                <a:spcPts val="0"/>
              </a:spcBef>
              <a:buFontTx/>
              <a:buAutoNum type="arabicPeriod"/>
              <a:defRPr/>
            </a:pPr>
            <a:endParaRPr lang="en-US" sz="1400" dirty="0"/>
          </a:p>
          <a:p>
            <a:pPr marL="342900" indent="-342900">
              <a:spcBef>
                <a:spcPts val="0"/>
              </a:spcBef>
              <a:defRPr/>
            </a:pPr>
            <a:r>
              <a:rPr lang="en-US" sz="2000" b="1" dirty="0"/>
              <a:t>4.</a:t>
            </a:r>
            <a:r>
              <a:rPr lang="en-US" sz="2000" dirty="0"/>
              <a:t>	Economies of scale are so large that one firm has a </a:t>
            </a:r>
            <a:r>
              <a:rPr lang="en-US" sz="2000" i="1" dirty="0"/>
              <a:t>natural monopoly</a:t>
            </a:r>
            <a:r>
              <a:rPr lang="en-US" sz="2000" dirty="0"/>
              <a:t>.</a:t>
            </a:r>
          </a:p>
        </p:txBody>
      </p:sp>
      <p:sp>
        <p:nvSpPr>
          <p:cNvPr id="12" name="Rectangle 5"/>
          <p:cNvSpPr>
            <a:spLocks noChangeArrowheads="1"/>
          </p:cNvSpPr>
          <p:nvPr/>
        </p:nvSpPr>
        <p:spPr bwMode="auto">
          <a:xfrm>
            <a:off x="447675" y="4249739"/>
            <a:ext cx="8391525" cy="2462213"/>
          </a:xfrm>
          <a:prstGeom prst="rect">
            <a:avLst/>
          </a:prstGeom>
          <a:noFill/>
          <a:ln w="9525">
            <a:noFill/>
            <a:miter lim="800000"/>
            <a:headEnd/>
            <a:tailEnd/>
          </a:ln>
        </p:spPr>
        <p:txBody>
          <a:bodyPr anchor="ctr">
            <a:spAutoFit/>
          </a:bodyPr>
          <a:lstStyle/>
          <a:p>
            <a:pPr>
              <a:spcBef>
                <a:spcPts val="0"/>
              </a:spcBef>
              <a:defRPr/>
            </a:pPr>
            <a:r>
              <a:rPr lang="en-US" sz="2000" dirty="0"/>
              <a:t>In the United States, governments block entry in two main ways:</a:t>
            </a:r>
          </a:p>
          <a:p>
            <a:pPr>
              <a:spcBef>
                <a:spcPts val="0"/>
              </a:spcBef>
              <a:defRPr/>
            </a:pPr>
            <a:endParaRPr lang="en-US" sz="1400" dirty="0"/>
          </a:p>
          <a:p>
            <a:pPr marL="342900" indent="-342900">
              <a:spcBef>
                <a:spcPts val="0"/>
              </a:spcBef>
              <a:defRPr/>
            </a:pPr>
            <a:r>
              <a:rPr lang="en-US" sz="2000" b="1" dirty="0"/>
              <a:t>1.</a:t>
            </a:r>
            <a:r>
              <a:rPr lang="en-US" sz="2000" dirty="0"/>
              <a:t>	By granting a </a:t>
            </a:r>
            <a:r>
              <a:rPr lang="en-US" sz="2000" i="1" dirty="0"/>
              <a:t>patent</a:t>
            </a:r>
            <a:r>
              <a:rPr lang="en-US" sz="2000" dirty="0"/>
              <a:t> or </a:t>
            </a:r>
            <a:r>
              <a:rPr lang="en-US" sz="2000" i="1" dirty="0"/>
              <a:t>copyright</a:t>
            </a:r>
            <a:r>
              <a:rPr lang="en-US" sz="2000" dirty="0"/>
              <a:t> to an individual or a firm, giving it the exclusive right to produce a product</a:t>
            </a:r>
          </a:p>
          <a:p>
            <a:pPr marL="342900" indent="-342900">
              <a:spcBef>
                <a:spcPts val="0"/>
              </a:spcBef>
              <a:buFontTx/>
              <a:buAutoNum type="arabicPeriod"/>
              <a:defRPr/>
            </a:pPr>
            <a:endParaRPr lang="en-US" sz="1400" dirty="0"/>
          </a:p>
          <a:p>
            <a:pPr marL="342900" indent="-342900">
              <a:spcBef>
                <a:spcPts val="0"/>
              </a:spcBef>
              <a:defRPr/>
            </a:pPr>
            <a:r>
              <a:rPr lang="en-US" sz="2000" b="1" dirty="0"/>
              <a:t>2.</a:t>
            </a:r>
            <a:r>
              <a:rPr lang="en-US" sz="2000" dirty="0"/>
              <a:t>	By granting a firm a </a:t>
            </a:r>
            <a:r>
              <a:rPr lang="en-US" sz="2000" i="1" dirty="0"/>
              <a:t>public franchise</a:t>
            </a:r>
            <a:r>
              <a:rPr lang="en-US" sz="2000" dirty="0"/>
              <a:t>, making it the exclusive legal provider </a:t>
            </a:r>
            <a:br>
              <a:rPr lang="en-US" sz="2000" dirty="0"/>
            </a:br>
            <a:r>
              <a:rPr lang="en-US" sz="2000" dirty="0"/>
              <a:t>of a good or service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wipe(left)">
                                      <p:cBhvr>
                                        <p:cTn id="11" dur="500"/>
                                        <p:tgtEl>
                                          <p:spTgt spid="1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wipe(left)">
                                      <p:cBhvr>
                                        <p:cTn id="16" dur="500"/>
                                        <p:tgtEl>
                                          <p:spTgt spid="11">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animEffect transition="in" filter="wipe(left)">
                                      <p:cBhvr>
                                        <p:cTn id="21" dur="500"/>
                                        <p:tgtEl>
                                          <p:spTgt spid="11">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xEl>
                                              <p:pRg st="8" end="8"/>
                                            </p:txEl>
                                          </p:spTgt>
                                        </p:tgtEl>
                                        <p:attrNameLst>
                                          <p:attrName>style.visibility</p:attrName>
                                        </p:attrNameLst>
                                      </p:cBhvr>
                                      <p:to>
                                        <p:strVal val="visible"/>
                                      </p:to>
                                    </p:set>
                                    <p:animEffect transition="in" filter="wipe(left)">
                                      <p:cBhvr>
                                        <p:cTn id="26" dur="500"/>
                                        <p:tgtEl>
                                          <p:spTgt spid="11">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wipe(left)">
                                      <p:cBhvr>
                                        <p:cTn id="35" dur="500"/>
                                        <p:tgtEl>
                                          <p:spTgt spid="1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xEl>
                                              <p:pRg st="2" end="2"/>
                                            </p:txEl>
                                          </p:spTgt>
                                        </p:tgtEl>
                                        <p:attrNameLst>
                                          <p:attrName>style.visibility</p:attrName>
                                        </p:attrNameLst>
                                      </p:cBhvr>
                                      <p:to>
                                        <p:strVal val="visible"/>
                                      </p:to>
                                    </p:set>
                                    <p:animEffect transition="in" filter="wipe(left)">
                                      <p:cBhvr>
                                        <p:cTn id="40" dur="500"/>
                                        <p:tgtEl>
                                          <p:spTgt spid="12">
                                            <p:txEl>
                                              <p:pRg st="2" end="2"/>
                                            </p:tx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2">
                                            <p:txEl>
                                              <p:pRg st="4" end="4"/>
                                            </p:txEl>
                                          </p:spTgt>
                                        </p:tgtEl>
                                        <p:attrNameLst>
                                          <p:attrName>style.visibility</p:attrName>
                                        </p:attrNameLst>
                                      </p:cBhvr>
                                      <p:to>
                                        <p:strVal val="visible"/>
                                      </p:to>
                                    </p:set>
                                    <p:animEffect transition="in" filter="wipe(left)">
                                      <p:cBhvr>
                                        <p:cTn id="44"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uiExpand="1" build="p"/>
      <p:bldP spid="1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a:xfrm>
            <a:off x="609600" y="90816"/>
            <a:ext cx="8458200" cy="523220"/>
          </a:xfrm>
          <a:prstGeom prst="rect">
            <a:avLst/>
          </a:prstGeom>
          <a:noFill/>
        </p:spPr>
        <p:txBody>
          <a:bodyPr anchor="ctr">
            <a:spAutoFit/>
          </a:bodyPr>
          <a:lstStyle/>
          <a:p>
            <a:pPr marL="0" lvl="1">
              <a:spcBef>
                <a:spcPct val="20000"/>
              </a:spcBef>
              <a:defRPr/>
            </a:pPr>
            <a:r>
              <a:rPr lang="en-US" sz="2800" b="1" kern="0" dirty="0">
                <a:solidFill>
                  <a:srgbClr val="333333"/>
                </a:solidFill>
                <a:latin typeface="+mn-lt"/>
                <a:cs typeface="+mn-cs"/>
              </a:rPr>
              <a:t>Patents, Copyrights, and Public Franchises</a:t>
            </a:r>
            <a:endParaRPr lang="en-US" sz="2800" kern="0" dirty="0">
              <a:solidFill>
                <a:srgbClr val="333333"/>
              </a:solidFill>
              <a:latin typeface="+mn-lt"/>
              <a:cs typeface="+mn-cs"/>
            </a:endParaRPr>
          </a:p>
        </p:txBody>
      </p:sp>
      <p:sp>
        <p:nvSpPr>
          <p:cNvPr id="8" name="Rectangle 6"/>
          <p:cNvSpPr>
            <a:spLocks noChangeArrowheads="1"/>
          </p:cNvSpPr>
          <p:nvPr/>
        </p:nvSpPr>
        <p:spPr bwMode="auto">
          <a:xfrm>
            <a:off x="381000" y="533400"/>
            <a:ext cx="8458200" cy="707886"/>
          </a:xfrm>
          <a:prstGeom prst="rect">
            <a:avLst/>
          </a:prstGeom>
          <a:noFill/>
          <a:ln w="9525">
            <a:noFill/>
            <a:miter lim="800000"/>
            <a:headEnd/>
            <a:tailEnd/>
          </a:ln>
        </p:spPr>
        <p:txBody>
          <a:bodyPr anchor="ctr">
            <a:spAutoFit/>
          </a:bodyPr>
          <a:lstStyle/>
          <a:p>
            <a:pPr marL="1588" lvl="1" indent="-1588">
              <a:spcBef>
                <a:spcPct val="20000"/>
              </a:spcBef>
            </a:pPr>
            <a:r>
              <a:rPr lang="en-US" sz="2000" b="1" dirty="0" smtClean="0"/>
              <a:t>Patent</a:t>
            </a:r>
            <a:r>
              <a:rPr lang="en-US" sz="2000" dirty="0" smtClean="0"/>
              <a:t> </a:t>
            </a:r>
            <a:r>
              <a:rPr lang="zh-TW" altLang="en-US" sz="2000" dirty="0" smtClean="0"/>
              <a:t> </a:t>
            </a:r>
            <a:r>
              <a:rPr lang="en-US" altLang="zh-TW" sz="2000" b="1" dirty="0" smtClean="0"/>
              <a:t>(</a:t>
            </a:r>
            <a:r>
              <a:rPr lang="zh-TW" altLang="en-US" sz="2000" b="1" dirty="0" smtClean="0">
                <a:latin typeface="標楷體" pitchFamily="65" charset="-120"/>
                <a:ea typeface="標楷體" pitchFamily="65" charset="-120"/>
              </a:rPr>
              <a:t>專利</a:t>
            </a:r>
            <a:r>
              <a:rPr lang="en-US" altLang="zh-TW" sz="2000" b="1" dirty="0" smtClean="0"/>
              <a:t>)</a:t>
            </a:r>
            <a:r>
              <a:rPr lang="en-US" sz="2000" b="1" dirty="0" smtClean="0"/>
              <a:t> </a:t>
            </a:r>
            <a:r>
              <a:rPr lang="en-US" sz="2000" dirty="0" smtClean="0"/>
              <a:t>The exclusive right to a product for a period of 20 years from the date the patent is filed with the government.</a:t>
            </a:r>
            <a:endParaRPr lang="en-US" sz="2000" dirty="0"/>
          </a:p>
        </p:txBody>
      </p:sp>
      <p:sp>
        <p:nvSpPr>
          <p:cNvPr id="10" name="Rectangle 6"/>
          <p:cNvSpPr>
            <a:spLocks noChangeArrowheads="1"/>
          </p:cNvSpPr>
          <p:nvPr/>
        </p:nvSpPr>
        <p:spPr bwMode="auto">
          <a:xfrm>
            <a:off x="381000" y="3657600"/>
            <a:ext cx="8467725" cy="707886"/>
          </a:xfrm>
          <a:prstGeom prst="rect">
            <a:avLst/>
          </a:prstGeom>
          <a:noFill/>
          <a:ln w="9525">
            <a:noFill/>
            <a:miter lim="800000"/>
            <a:headEnd/>
            <a:tailEnd/>
          </a:ln>
        </p:spPr>
        <p:txBody>
          <a:bodyPr anchor="ctr">
            <a:spAutoFit/>
          </a:bodyPr>
          <a:lstStyle/>
          <a:p>
            <a:pPr marL="1588" lvl="1" indent="-1588">
              <a:spcBef>
                <a:spcPct val="20000"/>
              </a:spcBef>
            </a:pPr>
            <a:r>
              <a:rPr lang="en-US" sz="2000" b="1" dirty="0"/>
              <a:t>Copyright</a:t>
            </a:r>
            <a:r>
              <a:rPr lang="en-US" sz="2000" dirty="0"/>
              <a:t> </a:t>
            </a:r>
            <a:r>
              <a:rPr lang="en-US" altLang="zh-TW" sz="2000" b="1" dirty="0" smtClean="0"/>
              <a:t>(</a:t>
            </a:r>
            <a:r>
              <a:rPr lang="zh-TW" altLang="en-US" sz="2000" b="1" dirty="0" smtClean="0">
                <a:latin typeface="標楷體" pitchFamily="65" charset="-120"/>
                <a:ea typeface="標楷體" pitchFamily="65" charset="-120"/>
              </a:rPr>
              <a:t>著作權</a:t>
            </a:r>
            <a:r>
              <a:rPr lang="en-US" altLang="zh-TW" sz="2000" b="1" dirty="0" smtClean="0"/>
              <a:t>)</a:t>
            </a:r>
            <a:r>
              <a:rPr lang="en-US" sz="2000" b="1" dirty="0" smtClean="0"/>
              <a:t> </a:t>
            </a:r>
            <a:r>
              <a:rPr lang="en-US" sz="2000" dirty="0"/>
              <a:t>A government-granted exclusive right to produce and sell a creation.</a:t>
            </a:r>
          </a:p>
        </p:txBody>
      </p:sp>
      <p:sp>
        <p:nvSpPr>
          <p:cNvPr id="11" name="Rectangle 6"/>
          <p:cNvSpPr>
            <a:spLocks noChangeArrowheads="1"/>
          </p:cNvSpPr>
          <p:nvPr/>
        </p:nvSpPr>
        <p:spPr bwMode="auto">
          <a:xfrm>
            <a:off x="457200" y="4800600"/>
            <a:ext cx="8467725" cy="707886"/>
          </a:xfrm>
          <a:prstGeom prst="rect">
            <a:avLst/>
          </a:prstGeom>
          <a:noFill/>
          <a:ln w="9525">
            <a:noFill/>
            <a:miter lim="800000"/>
            <a:headEnd/>
            <a:tailEnd/>
          </a:ln>
        </p:spPr>
        <p:txBody>
          <a:bodyPr anchor="ctr">
            <a:spAutoFit/>
          </a:bodyPr>
          <a:lstStyle/>
          <a:p>
            <a:pPr marL="1588" lvl="1" indent="-1588">
              <a:spcBef>
                <a:spcPct val="20000"/>
              </a:spcBef>
            </a:pPr>
            <a:r>
              <a:rPr lang="en-US" sz="2000" b="1" dirty="0"/>
              <a:t>Public franchise</a:t>
            </a:r>
            <a:r>
              <a:rPr lang="en-US" sz="2000" dirty="0"/>
              <a:t> </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公共特許經營權</a:t>
            </a:r>
            <a:r>
              <a:rPr lang="en-US" altLang="zh-TW" sz="2000" b="1" dirty="0" smtClean="0">
                <a:latin typeface="標楷體" pitchFamily="65" charset="-120"/>
                <a:ea typeface="標楷體" pitchFamily="65" charset="-120"/>
              </a:rPr>
              <a:t>)</a:t>
            </a:r>
            <a:r>
              <a:rPr lang="en-US" sz="2000" b="1" dirty="0" smtClean="0">
                <a:latin typeface="標楷體" pitchFamily="65" charset="-120"/>
                <a:ea typeface="標楷體" pitchFamily="65" charset="-120"/>
              </a:rPr>
              <a:t> </a:t>
            </a:r>
            <a:r>
              <a:rPr lang="en-US" sz="2000" dirty="0"/>
              <a:t>A government designation that a firm is the only legal provider of a good or service.</a:t>
            </a:r>
          </a:p>
        </p:txBody>
      </p:sp>
      <p:sp>
        <p:nvSpPr>
          <p:cNvPr id="12" name="Rectangle 5"/>
          <p:cNvSpPr>
            <a:spLocks noChangeArrowheads="1"/>
          </p:cNvSpPr>
          <p:nvPr/>
        </p:nvSpPr>
        <p:spPr bwMode="auto">
          <a:xfrm>
            <a:off x="381000" y="1144767"/>
            <a:ext cx="8686800" cy="2523768"/>
          </a:xfrm>
          <a:prstGeom prst="rect">
            <a:avLst/>
          </a:prstGeom>
          <a:noFill/>
          <a:ln w="9525">
            <a:noFill/>
            <a:miter lim="800000"/>
            <a:headEnd/>
            <a:tailEnd/>
          </a:ln>
        </p:spPr>
        <p:txBody>
          <a:bodyPr wrap="square" anchor="ctr">
            <a:spAutoFit/>
          </a:bodyPr>
          <a:lstStyle/>
          <a:p>
            <a:r>
              <a:rPr lang="en-US" sz="2000" dirty="0"/>
              <a:t>Pharmaceutical firms apply for patents about 10 years before they begin to sell a new prescription drug, after which most earn economic profits for 20 years.</a:t>
            </a:r>
          </a:p>
          <a:p>
            <a:endParaRPr lang="en-US" sz="1400" dirty="0"/>
          </a:p>
          <a:p>
            <a:r>
              <a:rPr lang="en-US" sz="2000" dirty="0"/>
              <a:t>After the patent has expired, other firms are free to legally produce chemically identical drugs called </a:t>
            </a:r>
            <a:r>
              <a:rPr lang="en-US" sz="2000" i="1" dirty="0"/>
              <a:t>generic drugs</a:t>
            </a:r>
            <a:r>
              <a:rPr lang="en-US" sz="2000" dirty="0"/>
              <a:t>, whose competition will eliminate the increasing profits the original firm had been earning during the time remaining on the patent, which is usually about 10 years.</a:t>
            </a:r>
          </a:p>
        </p:txBody>
      </p:sp>
      <p:sp>
        <p:nvSpPr>
          <p:cNvPr id="13" name="Rectangle 5"/>
          <p:cNvSpPr>
            <a:spLocks noChangeArrowheads="1"/>
          </p:cNvSpPr>
          <p:nvPr/>
        </p:nvSpPr>
        <p:spPr bwMode="auto">
          <a:xfrm>
            <a:off x="466725" y="5516731"/>
            <a:ext cx="8459788" cy="1015663"/>
          </a:xfrm>
          <a:prstGeom prst="rect">
            <a:avLst/>
          </a:prstGeom>
          <a:noFill/>
          <a:ln w="9525">
            <a:noFill/>
            <a:miter lim="800000"/>
            <a:headEnd/>
            <a:tailEnd/>
          </a:ln>
        </p:spPr>
        <p:txBody>
          <a:bodyPr anchor="ctr">
            <a:spAutoFit/>
          </a:bodyPr>
          <a:lstStyle/>
          <a:p>
            <a:r>
              <a:rPr lang="en-US" sz="2000" i="1" dirty="0"/>
              <a:t>Public enterprises</a:t>
            </a:r>
            <a:r>
              <a:rPr lang="en-US" sz="2000" dirty="0"/>
              <a:t>, through which governments may decide to provide certain services directly to consumers rather than rely on private firms, are more common in Europe than in the United States.</a:t>
            </a:r>
          </a:p>
        </p:txBody>
      </p:sp>
      <p:sp>
        <p:nvSpPr>
          <p:cNvPr id="14" name="Rectangle 5"/>
          <p:cNvSpPr>
            <a:spLocks noChangeArrowheads="1"/>
          </p:cNvSpPr>
          <p:nvPr/>
        </p:nvSpPr>
        <p:spPr bwMode="auto">
          <a:xfrm>
            <a:off x="381000" y="4267200"/>
            <a:ext cx="8839200" cy="400110"/>
          </a:xfrm>
          <a:prstGeom prst="rect">
            <a:avLst/>
          </a:prstGeom>
          <a:noFill/>
          <a:ln w="9525">
            <a:noFill/>
            <a:miter lim="800000"/>
            <a:headEnd/>
            <a:tailEnd/>
          </a:ln>
        </p:spPr>
        <p:txBody>
          <a:bodyPr wrap="square" anchor="ctr">
            <a:spAutoFit/>
          </a:bodyPr>
          <a:lstStyle/>
          <a:p>
            <a:r>
              <a:rPr lang="en-US" sz="2000" dirty="0"/>
              <a:t>After a creator’s death, his or her heirs retain this exclusive right for 70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wipe(left)">
                                      <p:cBhvr>
                                        <p:cTn id="21" dur="500"/>
                                        <p:tgtEl>
                                          <p:spTgt spid="1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left)">
                                      <p:cBhvr>
                                        <p:cTn id="26" dur="5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wipe(left)">
                                      <p:cBhvr>
                                        <p:cTn id="31" dur="500"/>
                                        <p:tgtEl>
                                          <p:spTgt spid="1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wipe(left)">
                                      <p:cBhvr>
                                        <p:cTn id="36" dur="5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left)">
                                      <p:cBhvr>
                                        <p:cTn id="4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10" grpId="0" build="p"/>
      <p:bldP spid="11" grpId="0" build="p"/>
      <p:bldP spid="12" grpId="0" uiExpand="1" build="p"/>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447675" y="208291"/>
            <a:ext cx="8239125" cy="523220"/>
          </a:xfrm>
          <a:prstGeom prst="rect">
            <a:avLst/>
          </a:prstGeom>
          <a:noFill/>
          <a:ln w="9525" algn="ctr">
            <a:noFill/>
            <a:miter lim="800000"/>
            <a:headEnd/>
            <a:tailEnd/>
          </a:ln>
        </p:spPr>
        <p:txBody>
          <a:bodyPr anchor="ctr">
            <a:spAutoFit/>
          </a:bodyPr>
          <a:lstStyle/>
          <a:p>
            <a:r>
              <a:rPr lang="en-US" sz="2800" b="1" dirty="0"/>
              <a:t>Control of a Key </a:t>
            </a:r>
            <a:r>
              <a:rPr lang="en-US" sz="2800" b="1" dirty="0" smtClean="0"/>
              <a:t>Resource</a:t>
            </a:r>
            <a:r>
              <a:rPr lang="zh-TW" altLang="en-US" sz="2800" b="1" dirty="0" smtClean="0"/>
              <a:t> </a:t>
            </a:r>
            <a:r>
              <a:rPr lang="zh-TW" altLang="en-US" sz="2800" b="1" dirty="0" smtClean="0">
                <a:latin typeface="標楷體" pitchFamily="65" charset="-120"/>
                <a:ea typeface="標楷體" pitchFamily="65" charset="-120"/>
              </a:rPr>
              <a:t>控制一個關鍵資源</a:t>
            </a:r>
            <a:endParaRPr lang="en-US" sz="2800" b="1" dirty="0">
              <a:latin typeface="標楷體" pitchFamily="65" charset="-120"/>
              <a:ea typeface="標楷體" pitchFamily="65" charset="-120"/>
            </a:endParaRPr>
          </a:p>
        </p:txBody>
      </p:sp>
      <p:sp>
        <p:nvSpPr>
          <p:cNvPr id="9" name="Rectangle 5"/>
          <p:cNvSpPr>
            <a:spLocks noChangeArrowheads="1"/>
          </p:cNvSpPr>
          <p:nvPr/>
        </p:nvSpPr>
        <p:spPr bwMode="auto">
          <a:xfrm>
            <a:off x="455613" y="802154"/>
            <a:ext cx="8239125" cy="1938992"/>
          </a:xfrm>
          <a:prstGeom prst="rect">
            <a:avLst/>
          </a:prstGeom>
          <a:noFill/>
          <a:ln w="9525">
            <a:noFill/>
            <a:miter lim="800000"/>
            <a:headEnd/>
            <a:tailEnd/>
          </a:ln>
        </p:spPr>
        <p:txBody>
          <a:bodyPr anchor="ctr">
            <a:spAutoFit/>
          </a:bodyPr>
          <a:lstStyle/>
          <a:p>
            <a:r>
              <a:rPr lang="en-US" sz="2400" dirty="0"/>
              <a:t>Most resources, including raw materials such as oil or iron ore, are widely available from a variety of suppliers, but before World War II, the Aluminum Company of America (Alcoa) and the International Nickel Company of Canada were two monopolies based on control of a key resource.</a:t>
            </a:r>
          </a:p>
        </p:txBody>
      </p:sp>
      <p:sp>
        <p:nvSpPr>
          <p:cNvPr id="10" name="Rectangle 6"/>
          <p:cNvSpPr>
            <a:spLocks noChangeArrowheads="1"/>
          </p:cNvSpPr>
          <p:nvPr/>
        </p:nvSpPr>
        <p:spPr bwMode="auto">
          <a:xfrm>
            <a:off x="447675" y="3499555"/>
            <a:ext cx="8239125" cy="1200329"/>
          </a:xfrm>
          <a:prstGeom prst="rect">
            <a:avLst/>
          </a:prstGeom>
          <a:noFill/>
          <a:ln w="9525">
            <a:noFill/>
            <a:miter lim="800000"/>
            <a:headEnd/>
            <a:tailEnd/>
          </a:ln>
        </p:spPr>
        <p:txBody>
          <a:bodyPr anchor="ctr">
            <a:spAutoFit/>
          </a:bodyPr>
          <a:lstStyle/>
          <a:p>
            <a:pPr marL="1588" lvl="1" indent="-1588">
              <a:spcBef>
                <a:spcPct val="20000"/>
              </a:spcBef>
            </a:pPr>
            <a:r>
              <a:rPr lang="en-US" sz="2400" b="1" dirty="0"/>
              <a:t>Network externalities</a:t>
            </a:r>
            <a:r>
              <a:rPr lang="en-US" sz="2400" dirty="0"/>
              <a:t>  A situation in which the usefulness of a product increases with the number of consumers who use it.</a:t>
            </a:r>
          </a:p>
        </p:txBody>
      </p:sp>
      <p:sp>
        <p:nvSpPr>
          <p:cNvPr id="11" name="Text Box 5"/>
          <p:cNvSpPr txBox="1">
            <a:spLocks noChangeArrowheads="1"/>
          </p:cNvSpPr>
          <p:nvPr/>
        </p:nvSpPr>
        <p:spPr bwMode="auto">
          <a:xfrm>
            <a:off x="447675" y="2813379"/>
            <a:ext cx="8239125" cy="523220"/>
          </a:xfrm>
          <a:prstGeom prst="rect">
            <a:avLst/>
          </a:prstGeom>
          <a:noFill/>
          <a:ln w="9525" algn="ctr">
            <a:noFill/>
            <a:miter lim="800000"/>
            <a:headEnd/>
            <a:tailEnd/>
          </a:ln>
        </p:spPr>
        <p:txBody>
          <a:bodyPr anchor="ctr">
            <a:spAutoFit/>
          </a:bodyPr>
          <a:lstStyle/>
          <a:p>
            <a:r>
              <a:rPr lang="en-US" sz="2800" b="1" dirty="0"/>
              <a:t>Network </a:t>
            </a:r>
            <a:r>
              <a:rPr lang="en-US" sz="2800" b="1" dirty="0" smtClean="0"/>
              <a:t>Externalities</a:t>
            </a:r>
            <a:r>
              <a:rPr lang="zh-TW" altLang="en-US" sz="2800" b="1" dirty="0" smtClean="0"/>
              <a:t> </a:t>
            </a:r>
            <a:r>
              <a:rPr lang="zh-TW" altLang="en-US" sz="2800" b="1" dirty="0" smtClean="0">
                <a:latin typeface="標楷體" pitchFamily="65" charset="-120"/>
                <a:ea typeface="標楷體" pitchFamily="65" charset="-120"/>
              </a:rPr>
              <a:t>網路外部性</a:t>
            </a:r>
            <a:endParaRPr lang="en-US" sz="2800" b="1" dirty="0">
              <a:latin typeface="標楷體" pitchFamily="65" charset="-120"/>
              <a:ea typeface="標楷體" pitchFamily="65" charset="-120"/>
            </a:endParaRPr>
          </a:p>
        </p:txBody>
      </p:sp>
      <p:sp>
        <p:nvSpPr>
          <p:cNvPr id="14" name="Rectangle 5"/>
          <p:cNvSpPr>
            <a:spLocks noChangeArrowheads="1"/>
          </p:cNvSpPr>
          <p:nvPr/>
        </p:nvSpPr>
        <p:spPr bwMode="auto">
          <a:xfrm>
            <a:off x="447675" y="4708893"/>
            <a:ext cx="8239125" cy="1631216"/>
          </a:xfrm>
          <a:prstGeom prst="rect">
            <a:avLst/>
          </a:prstGeom>
          <a:noFill/>
          <a:ln w="9525">
            <a:noFill/>
            <a:miter lim="800000"/>
            <a:headEnd/>
            <a:tailEnd/>
          </a:ln>
        </p:spPr>
        <p:txBody>
          <a:bodyPr anchor="ctr">
            <a:spAutoFit/>
          </a:bodyPr>
          <a:lstStyle/>
          <a:p>
            <a:r>
              <a:rPr lang="en-US" sz="2000" dirty="0"/>
              <a:t>From a firm’s point of view, network externalities can set off a </a:t>
            </a:r>
            <a:r>
              <a:rPr lang="en-US" sz="2000" i="1" dirty="0"/>
              <a:t>virtuous cycle</a:t>
            </a:r>
            <a:r>
              <a:rPr lang="en-US" sz="2000" dirty="0"/>
              <a:t>:</a:t>
            </a:r>
          </a:p>
          <a:p>
            <a:r>
              <a:rPr lang="en-US" sz="2000" dirty="0"/>
              <a:t>If a firm can attract enough customers initially, it can attract additional customers because the value of its product has been increased by more people using it, which attracts even more customers, and so 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left)">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wipe(left)">
                                      <p:cBhvr>
                                        <p:cTn id="25" dur="500"/>
                                        <p:tgtEl>
                                          <p:spTgt spid="14">
                                            <p:txEl>
                                              <p:pRg st="0" end="0"/>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Effect transition="in" filter="wipe(left)">
                                      <p:cBhvr>
                                        <p:cTn id="29"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build="p"/>
      <p:bldP spid="10" grpId="0" build="p"/>
      <p:bldP spid="11" grpId="0" autoUpdateAnimBg="0"/>
      <p:bldP spid="14" grpId="0" uiExpand="1" build="p"/>
    </p:bld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nSpc>
            <a:spcPts val="2400"/>
          </a:lnSpc>
          <a:defRPr b="1" dirty="0">
            <a:solidFill>
              <a:srgbClr val="7B0046"/>
            </a:solidFill>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70917</TotalTime>
  <Words>2577</Words>
  <Application>Microsoft Office PowerPoint</Application>
  <PresentationFormat>如螢幕大小 (4:3)</PresentationFormat>
  <Paragraphs>325</Paragraphs>
  <Slides>31</Slides>
  <Notes>20</Notes>
  <HiddenSlides>0</HiddenSlides>
  <MMClips>0</MMClips>
  <ScaleCrop>false</ScaleCrop>
  <HeadingPairs>
    <vt:vector size="4" baseType="variant">
      <vt:variant>
        <vt:lpstr>佈景主題</vt:lpstr>
      </vt:variant>
      <vt:variant>
        <vt:i4>1</vt:i4>
      </vt:variant>
      <vt:variant>
        <vt:lpstr>投影片標題</vt:lpstr>
      </vt:variant>
      <vt:variant>
        <vt:i4>31</vt:i4>
      </vt:variant>
    </vt:vector>
  </HeadingPairs>
  <TitlesOfParts>
    <vt:vector size="32" baseType="lpstr">
      <vt:lpstr>2_Custom Design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Manager>David Alexander</Manager>
  <Company>Pearson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Edition</dc:title>
  <dc:subject>Economics</dc:subject>
  <dc:creator>Fernando Quijano &amp; Shelly Tefft</dc:creator>
  <cp:lastModifiedBy>home</cp:lastModifiedBy>
  <cp:revision>2494</cp:revision>
  <dcterms:created xsi:type="dcterms:W3CDTF">2010-11-05T19:39:20Z</dcterms:created>
  <dcterms:modified xsi:type="dcterms:W3CDTF">2013-01-03T11:53:57Z</dcterms:modified>
</cp:coreProperties>
</file>