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72" r:id="rId4"/>
    <p:sldId id="258" r:id="rId5"/>
    <p:sldId id="259" r:id="rId6"/>
    <p:sldId id="260" r:id="rId7"/>
    <p:sldId id="263" r:id="rId8"/>
    <p:sldId id="262" r:id="rId9"/>
    <p:sldId id="264" r:id="rId10"/>
    <p:sldId id="261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3" r:id="rId20"/>
    <p:sldId id="274" r:id="rId21"/>
    <p:sldId id="278" r:id="rId22"/>
    <p:sldId id="276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9" autoAdjust="0"/>
  </p:normalViewPr>
  <p:slideViewPr>
    <p:cSldViewPr>
      <p:cViewPr>
        <p:scale>
          <a:sx n="75" d="100"/>
          <a:sy n="75" d="100"/>
        </p:scale>
        <p:origin x="-936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04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CB7AD-E23C-4FA0-A20C-B498D733B603}" type="datetimeFigureOut">
              <a:rPr lang="zh-TW" altLang="en-US" smtClean="0"/>
              <a:pPr/>
              <a:t>2012/9/18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40217-679B-452D-9143-54FAF772FC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990381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3B385-B955-4BBE-8BF5-88C41747AE8F}" type="datetimeFigureOut">
              <a:rPr lang="zh-TW" altLang="en-US" smtClean="0"/>
              <a:pPr/>
              <a:t>2012/9/18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5CE77-D030-4541-AC39-BC2C1F59B0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754104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5CE77-D030-4541-AC39-BC2C1F59B01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5" name="副標題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1" name="日期版面配置區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28E89BE-EB47-415F-8CEC-DCA38BDA736E}" type="datetime1">
              <a:rPr lang="zh-TW" altLang="en-US" smtClean="0"/>
              <a:pPr/>
              <a:t>2012/9/18</a:t>
            </a:fld>
            <a:endParaRPr lang="zh-TW" altLang="en-US"/>
          </a:p>
        </p:txBody>
      </p:sp>
      <p:sp>
        <p:nvSpPr>
          <p:cNvPr id="18" name="頁尾版面配置區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US" altLang="zh-TW" smtClean="0"/>
              <a:t>/  16</a:t>
            </a:r>
            <a:endParaRPr lang="zh-TW" alt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3E3B5A3-B04A-41DB-AE9C-BFBEA4327A2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D16940-1BB2-4037-B263-0BA85DD9DF21}" type="datetime1">
              <a:rPr lang="zh-TW" altLang="en-US" smtClean="0"/>
              <a:pPr/>
              <a:t>2012/9/18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/  16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E3B5A3-B04A-41DB-AE9C-BFBEA4327A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6428098-C0C5-432F-AEBD-076BB8E64C81}" type="datetime1">
              <a:rPr lang="zh-TW" altLang="en-US" smtClean="0"/>
              <a:pPr/>
              <a:t>2012/9/18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en-US" altLang="zh-TW" smtClean="0"/>
              <a:t>/  16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3E3B5A3-B04A-41DB-AE9C-BFBEA4327A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D1FC7-F520-4BA9-BA95-F2B115934A34}" type="datetime1">
              <a:rPr lang="zh-TW" altLang="en-US" smtClean="0"/>
              <a:pPr/>
              <a:t>2012/9/18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/  16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E3B5A3-B04A-41DB-AE9C-BFBEA4327A2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8EE2DD8-6B2A-43DD-8C1C-F98B25DE4ADF}" type="datetime1">
              <a:rPr lang="zh-TW" altLang="en-US" smtClean="0"/>
              <a:pPr/>
              <a:t>2012/9/18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TW" smtClean="0"/>
              <a:t>/  16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3E3B5A3-B04A-41DB-AE9C-BFBEA4327A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8B2E53-6293-43E3-8E65-1CBFB1D7D570}" type="datetime1">
              <a:rPr lang="zh-TW" altLang="en-US" smtClean="0"/>
              <a:pPr/>
              <a:t>2012/9/18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/  16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E3B5A3-B04A-41DB-AE9C-BFBEA4327A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43EB3-0200-40B7-9D99-F66B2F5BB559}" type="datetime1">
              <a:rPr lang="zh-TW" altLang="en-US" smtClean="0"/>
              <a:pPr/>
              <a:t>2012/9/18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/  16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E3B5A3-B04A-41DB-AE9C-BFBEA4327A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33CE9-833C-46C3-A441-468340460329}" type="datetime1">
              <a:rPr lang="zh-TW" altLang="en-US" smtClean="0"/>
              <a:pPr/>
              <a:t>2012/9/18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/  16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E3B5A3-B04A-41DB-AE9C-BFBEA4327A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0356EB6-227C-4A15-B00C-358FCE8EA291}" type="datetime1">
              <a:rPr lang="zh-TW" altLang="en-US" smtClean="0"/>
              <a:pPr/>
              <a:t>2012/9/18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TW" smtClean="0"/>
              <a:t>/  16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E3B5A3-B04A-41DB-AE9C-BFBEA4327A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FAFB26-70A9-466B-B7DA-1CCB1677F457}" type="datetime1">
              <a:rPr lang="zh-TW" altLang="en-US" smtClean="0"/>
              <a:pPr/>
              <a:t>2012/9/18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/  16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E3B5A3-B04A-41DB-AE9C-BFBEA4327A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59219F-5330-428B-8B8E-648336667924}" type="datetime1">
              <a:rPr lang="zh-TW" altLang="en-US" smtClean="0"/>
              <a:pPr/>
              <a:t>2012/9/18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/  16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E3B5A3-B04A-41DB-AE9C-BFBEA4327A2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圖片版面配置區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標題版面配置區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1" name="文字版面配置區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7" name="日期版面配置區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8EE2DD8-6B2A-43DD-8C1C-F98B25DE4ADF}" type="datetime1">
              <a:rPr lang="zh-TW" altLang="en-US" smtClean="0"/>
              <a:pPr/>
              <a:t>2012/9/18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TW" smtClean="0"/>
              <a:t>/  16</a:t>
            </a:r>
            <a:endParaRPr lang="zh-TW" altLang="en-US" dirty="0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3E3B5A3-B04A-41DB-AE9C-BFBEA4327A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Principles of Economics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課號：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ECON 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100102</a:t>
            </a: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2012/09/19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8679160" y="6309320"/>
            <a:ext cx="464840" cy="432048"/>
          </a:xfrm>
        </p:spPr>
        <p:txBody>
          <a:bodyPr>
            <a:normAutofit/>
          </a:bodyPr>
          <a:lstStyle/>
          <a:p>
            <a:r>
              <a:rPr lang="en-US" altLang="zh-TW" smtClean="0"/>
              <a:t>/  16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B5A3-B04A-41DB-AE9C-BFBEA4327A21}" type="slidenum">
              <a:rPr lang="zh-TW" altLang="en-US" smtClean="0">
                <a:latin typeface="Times New Roman" pitchFamily="18" charset="0"/>
                <a:cs typeface="Times New Roman" pitchFamily="18" charset="0"/>
              </a:rPr>
              <a:pPr/>
              <a:t>1</a:t>
            </a:fld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7864" y="2060848"/>
            <a:ext cx="56521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6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經濟學原理一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課程大綱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5.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Market Structure and Firm Strategy</a:t>
            </a:r>
            <a:endParaRPr lang="zh-TW" altLang="zh-TW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Competitive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Firm</a:t>
            </a:r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完全競爭下的廠商行為</a:t>
            </a: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Competitive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Markets</a:t>
            </a:r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完全競爭市場下的交易活動</a:t>
            </a: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Monopoly</a:t>
            </a:r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獨占市場下的交易活動</a:t>
            </a: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Oligopoly</a:t>
            </a:r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寡佔市場下的交易活動</a:t>
            </a: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Monopolistic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Competition</a:t>
            </a:r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壟斷性競爭下的交易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活動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理論套套看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  </a:t>
            </a:r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網路交易面面觀</a:t>
            </a:r>
          </a:p>
          <a:p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/  16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B5A3-B04A-41DB-AE9C-BFBEA4327A21}" type="slidenum">
              <a:rPr lang="zh-TW" altLang="en-US" smtClean="0"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指定用書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16832"/>
            <a:ext cx="7239000" cy="4538904"/>
          </a:xfrm>
        </p:spPr>
        <p:txBody>
          <a:bodyPr/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Economics, fourth edition by Glenn Hubbard and Anthony P. O’Brien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/  16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B5A3-B04A-41DB-AE9C-BFBEA4327A21}" type="slidenum">
              <a:rPr lang="zh-TW" altLang="en-US" smtClean="0"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96951"/>
            <a:ext cx="2520280" cy="3246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參考書籍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16832"/>
            <a:ext cx="7239000" cy="4538904"/>
          </a:xfrm>
        </p:spPr>
        <p:txBody>
          <a:bodyPr/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Economics, eighth edition by Michael </a:t>
            </a:r>
            <a:r>
              <a:rPr lang="en-US" altLang="zh-TW" dirty="0" err="1">
                <a:latin typeface="Times New Roman" pitchFamily="18" charset="0"/>
                <a:cs typeface="Times New Roman" pitchFamily="18" charset="0"/>
              </a:rPr>
              <a:t>Parkin</a:t>
            </a:r>
            <a:endParaRPr lang="zh-TW" altLang="zh-TW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Alan C. Stockman, Introduction to Economics, 2nd edition</a:t>
            </a:r>
            <a:endParaRPr lang="zh-TW" altLang="zh-TW" dirty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/  16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B5A3-B04A-41DB-AE9C-BFBEA4327A21}" type="slidenum">
              <a:rPr lang="zh-TW" altLang="en-US" smtClean="0"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68568">
            <a:off x="5524290" y="3662107"/>
            <a:ext cx="22098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73628">
            <a:off x="3767784" y="3864422"/>
            <a:ext cx="18478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評分方式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16832"/>
            <a:ext cx="7239000" cy="4538904"/>
          </a:xfrm>
        </p:spPr>
        <p:txBody>
          <a:bodyPr/>
          <a:lstStyle/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學期成績由作業成績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25%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，個人作業佔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10%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與小組報告作業佔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15%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、課堂表現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10%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、兩次小考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15%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、期中考成績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25%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與期末考成績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25%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加權平均而得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小組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報告作業請於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2012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12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28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日繳交，期中考定於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2012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16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日舉行，期末考定於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2013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16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日舉行。</a:t>
            </a: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/  16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B5A3-B04A-41DB-AE9C-BFBEA4327A21}" type="slidenum">
              <a:rPr lang="zh-TW" altLang="en-US" smtClean="0"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講義位址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060848"/>
            <a:ext cx="7239000" cy="4394888"/>
          </a:xfrm>
        </p:spPr>
        <p:txBody>
          <a:bodyPr/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http://www.econ.nthu.edu.tw/files/15-1172-16528,c4432-1.php</a:t>
            </a:r>
          </a:p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http://mx.nthu.edu.tw/~hlchuang/</a:t>
            </a: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/  16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B5A3-B04A-41DB-AE9C-BFBEA4327A21}" type="slidenum">
              <a:rPr lang="zh-TW" altLang="en-US" smtClean="0"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282008" cy="3120376"/>
          </a:xfrm>
        </p:spPr>
        <p:txBody>
          <a:bodyPr>
            <a:normAutofit/>
          </a:bodyPr>
          <a:lstStyle/>
          <a:p>
            <a:pPr algn="ctr"/>
            <a:r>
              <a:rPr lang="zh-TW" altLang="zh-TW" sz="5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「理論套套看</a:t>
            </a:r>
            <a:r>
              <a:rPr lang="en-US" altLang="zh-TW" sz="5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-</a:t>
            </a:r>
            <a:br>
              <a:rPr lang="en-US" altLang="zh-TW" sz="5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zh-TW" sz="5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去圖書館找查」</a:t>
            </a:r>
            <a:endParaRPr lang="zh-TW" altLang="en-US" sz="50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>
          <a:xfrm rot="10800000" flipV="1">
            <a:off x="982474" y="3356992"/>
            <a:ext cx="6278680" cy="1440160"/>
          </a:xfrm>
        </p:spPr>
        <p:txBody>
          <a:bodyPr>
            <a:normAutofit/>
          </a:bodyPr>
          <a:lstStyle/>
          <a:p>
            <a:pPr algn="ctr"/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zh-TW" sz="4000" dirty="0" smtClean="0">
                <a:latin typeface="標楷體" pitchFamily="65" charset="-120"/>
                <a:ea typeface="標楷體" pitchFamily="65" charset="-120"/>
              </a:rPr>
              <a:t>分組報告說明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/  16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B5A3-B04A-41DB-AE9C-BFBEA4327A21}" type="slidenum">
              <a:rPr lang="zh-TW" altLang="en-US" smtClean="0"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報告宗旨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57200" y="1988840"/>
            <a:ext cx="7239000" cy="4466896"/>
          </a:xfrm>
        </p:spPr>
        <p:txBody>
          <a:bodyPr/>
          <a:lstStyle/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藉由此簡報報告，檢視自己對經濟學分析模式之理解程度，並驗證經濟理論是否可以合理解釋小組所探討之課題。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/  16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B5A3-B04A-41DB-AE9C-BFBEA4327A21}" type="slidenum">
              <a:rPr lang="zh-TW" altLang="en-US" smtClean="0"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執行步驟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628800"/>
            <a:ext cx="7239000" cy="4846320"/>
          </a:xfrm>
        </p:spPr>
        <p:txBody>
          <a:bodyPr>
            <a:normAutofit/>
          </a:bodyPr>
          <a:lstStyle/>
          <a:p>
            <a:pPr lvl="0"/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請先找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3-5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位同學組成小組，並討論決定小組擬分析之課題。</a:t>
            </a:r>
          </a:p>
          <a:p>
            <a:pPr lvl="0"/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小組成員就所選定之課題，利用圖書館之經濟相關電子資料庫如經濟新報資料庫，收集相關統計資料與資訊，並做成基本資料紀錄表。</a:t>
            </a:r>
          </a:p>
          <a:p>
            <a:pPr lvl="0"/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針對小組各成員所收集之基本資料紀錄表進行經濟分析。例如利用市場供需模式分析、比較利益分析、價格彈性分析、政府政策影響分析等等。</a:t>
            </a:r>
          </a:p>
          <a:p>
            <a:pPr lvl="0"/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整合各組員之分析結果，做成完整的簡報報告。</a:t>
            </a:r>
          </a:p>
          <a:p>
            <a:pPr lvl="0"/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簡報報告將擇優於課堂上公開報告與表揚獎勵。</a:t>
            </a:r>
          </a:p>
          <a:p>
            <a:pPr lvl="0"/>
            <a:endParaRPr lang="zh-TW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/  16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B5A3-B04A-41DB-AE9C-BFBEA4327A21}" type="slidenum">
              <a:rPr lang="zh-TW" altLang="en-US" smtClean="0"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dirty="0" smtClean="0"/>
              <a:t>小組報告</a:t>
            </a:r>
            <a:r>
              <a:rPr lang="zh-TW" altLang="en-US" sz="6600" dirty="0"/>
              <a:t>案例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/  16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B5A3-B04A-41DB-AE9C-BFBEA4327A21}" type="slidenum">
              <a:rPr lang="zh-TW" altLang="en-US" smtClean="0"/>
              <a:pPr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674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標題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z="4800"/>
              <a:t>7-11</a:t>
            </a:r>
            <a:r>
              <a:rPr lang="zh-TW" altLang="en-US" sz="4800"/>
              <a:t>校內校外比比看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4294967295"/>
          </p:nvPr>
        </p:nvSpPr>
        <p:spPr>
          <a:xfrm>
            <a:off x="1778000" y="3889375"/>
            <a:ext cx="6045200" cy="1754188"/>
          </a:xfrm>
        </p:spPr>
        <p:txBody>
          <a:bodyPr/>
          <a:lstStyle/>
          <a:p>
            <a:pPr marL="0" indent="0" algn="r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/>
              <a:t>9930108</a:t>
            </a:r>
            <a:r>
              <a:rPr lang="zh-TW" altLang="en-US" sz="2400"/>
              <a:t>林奇君</a:t>
            </a:r>
          </a:p>
          <a:p>
            <a:pPr marL="0" indent="0" algn="r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/>
              <a:t>         </a:t>
            </a:r>
            <a:r>
              <a:rPr lang="en-US" altLang="zh-TW" sz="2400"/>
              <a:t>100071049</a:t>
            </a:r>
            <a:r>
              <a:rPr lang="zh-TW" altLang="en-US" sz="2400"/>
              <a:t>何天與</a:t>
            </a:r>
          </a:p>
          <a:p>
            <a:pPr marL="0" indent="0" algn="r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/>
              <a:t>        </a:t>
            </a:r>
            <a:r>
              <a:rPr lang="en-US" altLang="zh-TW" sz="2400"/>
              <a:t>100000037</a:t>
            </a:r>
            <a:r>
              <a:rPr lang="zh-TW" altLang="en-US" sz="2400"/>
              <a:t>陳勤文</a:t>
            </a:r>
          </a:p>
          <a:p>
            <a:pPr marL="0" indent="0" algn="r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/>
              <a:t>        </a:t>
            </a:r>
            <a:r>
              <a:rPr lang="en-US" altLang="zh-TW" sz="2400"/>
              <a:t>100000004</a:t>
            </a:r>
            <a:r>
              <a:rPr lang="zh-TW" altLang="en-US" sz="2400"/>
              <a:t>許巧薇</a:t>
            </a:r>
          </a:p>
        </p:txBody>
      </p:sp>
    </p:spTree>
    <p:extLst>
      <p:ext uri="{BB962C8B-B14F-4D97-AF65-F5344CB8AC3E}">
        <p14:creationId xmlns="" xmlns:p14="http://schemas.microsoft.com/office/powerpoint/2010/main" val="89427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87824" y="548680"/>
            <a:ext cx="5105400" cy="2868168"/>
          </a:xfrm>
        </p:spPr>
        <p:txBody>
          <a:bodyPr/>
          <a:lstStyle/>
          <a:p>
            <a:r>
              <a:rPr lang="zh-TW" altLang="zh-TW" sz="54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莊慧玲老師</a:t>
            </a:r>
            <a:endParaRPr lang="zh-TW" altLang="en-US" sz="5400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Hwei-Lin Chuang</a:t>
            </a:r>
            <a:endParaRPr lang="zh-TW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/  16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B5A3-B04A-41DB-AE9C-BFBEA4327A21}" type="slidenum">
              <a:rPr lang="zh-TW" altLang="en-US" smtClean="0"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/>
              <a:t>大綱</a:t>
            </a:r>
          </a:p>
        </p:txBody>
      </p:sp>
      <p:sp>
        <p:nvSpPr>
          <p:cNvPr id="14338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動機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校內外需求量變化及比較之前提假設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校內外需求量變化及比較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校內校外無異曲線之前提假設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校內校外無異曲線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結論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949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dirty="0" smtClean="0"/>
              <a:t>加分機會</a:t>
            </a:r>
            <a:endParaRPr lang="zh-TW" altLang="en-US" sz="6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/  16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B5A3-B04A-41DB-AE9C-BFBEA4327A21}" type="slidenum">
              <a:rPr lang="zh-TW" altLang="en-US" smtClean="0"/>
              <a:pPr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94495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/  16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B5A3-B04A-41DB-AE9C-BFBEA4327A21}" type="slidenum">
              <a:rPr lang="zh-TW" altLang="en-US" smtClean="0"/>
              <a:pPr/>
              <a:t>22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768" y="0"/>
            <a:ext cx="485245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31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2204864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 smtClean="0"/>
              <a:t>開學快樂</a:t>
            </a:r>
            <a:r>
              <a:rPr lang="en-US" altLang="zh-TW" sz="7200" dirty="0" smtClean="0"/>
              <a:t>!!!</a:t>
            </a:r>
            <a:endParaRPr lang="zh-TW" altLang="en-US" sz="72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/  16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B5A3-B04A-41DB-AE9C-BFBEA4327A21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17607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個人資料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學歷</a:t>
            </a:r>
            <a:r>
              <a:rPr lang="zh-TW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endParaRPr lang="zh-TW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1972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 福林國小畢業</a:t>
            </a: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1975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 成淵國中畢業</a:t>
            </a: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1978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 北一女中畢業</a:t>
            </a: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1982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 台灣大學畢業</a:t>
            </a:r>
          </a:p>
          <a:p>
            <a:pPr lvl="0"/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1990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Ohio State University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博士班畢業</a:t>
            </a:r>
          </a:p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/  16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B5A3-B04A-41DB-AE9C-BFBEA4327A21}" type="slidenum">
              <a:rPr lang="zh-TW" altLang="en-US" smtClean="0"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圖片 7" descr="新影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836712"/>
            <a:ext cx="2088232" cy="3110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課程主旨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本課之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主旨在介紹經濟學家如何探討個人在各種組織與市場結構之</a:t>
            </a:r>
            <a:r>
              <a:rPr lang="zh-TW" altLang="zh-TW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選擇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行為。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課程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內容包括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經濟學與經濟課題、市場如何運作、家戶選擇行為之探討、廠商選擇行為與市場結構、市場失靈與政府角色等。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/  16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B5A3-B04A-41DB-AE9C-BFBEA4327A21}" type="slidenum">
              <a:rPr lang="zh-TW" altLang="en-US" smtClean="0"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課程大綱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9416"/>
            <a:ext cx="7643192" cy="4846320"/>
          </a:xfrm>
        </p:spPr>
        <p:txBody>
          <a:bodyPr/>
          <a:lstStyle/>
          <a:p>
            <a:pPr lvl="0">
              <a:buNone/>
            </a:pPr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Basic Economic Concepts </a:t>
            </a:r>
            <a:endParaRPr lang="zh-TW" altLang="zh-TW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Core Economic Problem </a:t>
            </a:r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經濟學的核心問題</a:t>
            </a: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Foundations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and Models </a:t>
            </a:r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經濟學的基本概念與模型</a:t>
            </a:r>
          </a:p>
          <a:p>
            <a:pPr marL="0" indent="0">
              <a:buNone/>
            </a:pPr>
            <a:endParaRPr lang="zh-TW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理論</a:t>
            </a:r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套套看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  </a:t>
            </a:r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歐債危機下之經濟課題</a:t>
            </a:r>
          </a:p>
          <a:p>
            <a:endParaRPr lang="zh-TW" alt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/  16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B5A3-B04A-41DB-AE9C-BFBEA4327A21}" type="slidenum">
              <a:rPr lang="zh-TW" altLang="en-US" smtClean="0"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課程大綱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How Market Works </a:t>
            </a:r>
            <a:endParaRPr lang="zh-TW" altLang="zh-TW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Supply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and Demand </a:t>
            </a:r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供給與需求</a:t>
            </a: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Efficiency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and Equity </a:t>
            </a:r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效率與公平 </a:t>
            </a: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Markets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 Action </a:t>
            </a:r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市場機能的運作</a:t>
            </a: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Elasticity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of Supply and Demand</a:t>
            </a:r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供給與需求彈性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理論</a:t>
            </a:r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套套看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  </a:t>
            </a:r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油電雙漲對民生物價的影響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/  16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B5A3-B04A-41DB-AE9C-BFBEA4327A21}" type="slidenum">
              <a:rPr lang="zh-TW" altLang="en-US" smtClean="0"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課程大綱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3.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Market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Failure and Government</a:t>
            </a:r>
            <a:endParaRPr lang="zh-TW" altLang="zh-TW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Externality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and Public Goods </a:t>
            </a:r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外部性與公共財</a:t>
            </a: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Public Sector </a:t>
            </a:r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公部門的角色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</a:t>
            </a:r>
            <a:endParaRPr lang="zh-TW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Regulatory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Issues</a:t>
            </a:r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管制下與非管制下之市場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活動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理論</a:t>
            </a:r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套套看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環境保護</a:t>
            </a:r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與經濟發展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</a:t>
            </a:r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國光石化何去何從</a:t>
            </a:r>
          </a:p>
          <a:p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/  16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B5A3-B04A-41DB-AE9C-BFBEA4327A21}" type="slidenum">
              <a:rPr lang="zh-TW" altLang="en-US" smtClean="0"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課程大綱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9416"/>
            <a:ext cx="7787208" cy="484632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4.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Microeconomic Foundations: Consumers and Firms</a:t>
            </a:r>
            <a:endParaRPr lang="zh-TW" altLang="zh-TW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Utility and Demand </a:t>
            </a:r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由消費行為探討財貨需求的形成</a:t>
            </a: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Preference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and Choices </a:t>
            </a:r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偏好與選擇</a:t>
            </a: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Technology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Production and Costs </a:t>
            </a:r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廠商之生產決策</a:t>
            </a:r>
          </a:p>
          <a:p>
            <a:endParaRPr lang="zh-TW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理論套套看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  </a:t>
            </a:r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自由行陸客的消費行為</a:t>
            </a: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/  16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B5A3-B04A-41DB-AE9C-BFBEA4327A21}" type="slidenum">
              <a:rPr lang="zh-TW" altLang="en-US" smtClean="0"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華麗">
  <a:themeElements>
    <a:clrScheme name="華麗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華麗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華麗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357</TotalTime>
  <Words>725</Words>
  <Application>Microsoft Office PowerPoint</Application>
  <PresentationFormat>如螢幕大小 (4:3)</PresentationFormat>
  <Paragraphs>133</Paragraphs>
  <Slides>22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華麗</vt:lpstr>
      <vt:lpstr>投影片 1</vt:lpstr>
      <vt:lpstr>莊慧玲老師</vt:lpstr>
      <vt:lpstr>開學快樂!!!</vt:lpstr>
      <vt:lpstr>個人資料</vt:lpstr>
      <vt:lpstr>課程主旨</vt:lpstr>
      <vt:lpstr>課程大綱</vt:lpstr>
      <vt:lpstr>課程大綱</vt:lpstr>
      <vt:lpstr>課程大綱</vt:lpstr>
      <vt:lpstr>課程大綱</vt:lpstr>
      <vt:lpstr>課程大綱</vt:lpstr>
      <vt:lpstr>指定用書</vt:lpstr>
      <vt:lpstr>參考書籍</vt:lpstr>
      <vt:lpstr>評分方式</vt:lpstr>
      <vt:lpstr>講義位址</vt:lpstr>
      <vt:lpstr>「理論套套看- 去圖書館找查」</vt:lpstr>
      <vt:lpstr>報告宗旨</vt:lpstr>
      <vt:lpstr>執行步驟</vt:lpstr>
      <vt:lpstr>小組報告案例</vt:lpstr>
      <vt:lpstr>7-11校內校外比比看</vt:lpstr>
      <vt:lpstr>大綱</vt:lpstr>
      <vt:lpstr>加分機會</vt:lpstr>
      <vt:lpstr>投影片 22</vt:lpstr>
    </vt:vector>
  </TitlesOfParts>
  <Company>mychat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hlchuang</dc:creator>
  <cp:lastModifiedBy>hlchuang</cp:lastModifiedBy>
  <cp:revision>48</cp:revision>
  <dcterms:created xsi:type="dcterms:W3CDTF">2011-09-07T07:54:02Z</dcterms:created>
  <dcterms:modified xsi:type="dcterms:W3CDTF">2012-09-18T03:19:53Z</dcterms:modified>
</cp:coreProperties>
</file>