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560" r:id="rId4"/>
    <p:sldId id="561" r:id="rId5"/>
    <p:sldId id="562" r:id="rId6"/>
    <p:sldId id="522" r:id="rId7"/>
    <p:sldId id="258" r:id="rId8"/>
    <p:sldId id="517" r:id="rId9"/>
    <p:sldId id="524" r:id="rId10"/>
    <p:sldId id="525" r:id="rId11"/>
    <p:sldId id="526" r:id="rId12"/>
    <p:sldId id="528" r:id="rId13"/>
    <p:sldId id="530" r:id="rId14"/>
    <p:sldId id="531" r:id="rId15"/>
    <p:sldId id="533" r:id="rId16"/>
    <p:sldId id="536" r:id="rId17"/>
    <p:sldId id="537" r:id="rId18"/>
    <p:sldId id="516" r:id="rId19"/>
    <p:sldId id="543" r:id="rId20"/>
    <p:sldId id="544" r:id="rId21"/>
    <p:sldId id="545" r:id="rId22"/>
    <p:sldId id="546" r:id="rId23"/>
    <p:sldId id="550" r:id="rId24"/>
    <p:sldId id="547" r:id="rId25"/>
    <p:sldId id="548" r:id="rId26"/>
    <p:sldId id="549" r:id="rId27"/>
    <p:sldId id="551" r:id="rId28"/>
    <p:sldId id="552" r:id="rId29"/>
    <p:sldId id="553" r:id="rId30"/>
    <p:sldId id="554" r:id="rId31"/>
    <p:sldId id="555" r:id="rId32"/>
    <p:sldId id="556" r:id="rId33"/>
    <p:sldId id="557" r:id="rId34"/>
    <p:sldId id="558" r:id="rId35"/>
    <p:sldId id="559"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B10B2D"/>
    <a:srgbClr val="E7E6DD"/>
    <a:srgbClr val="4B7520"/>
    <a:srgbClr val="B9D3C2"/>
    <a:srgbClr val="6EBC94"/>
    <a:srgbClr val="007366"/>
    <a:srgbClr val="0066B3"/>
    <a:srgbClr val="8C005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01" autoAdjust="0"/>
    <p:restoredTop sz="97654" autoAdjust="0"/>
  </p:normalViewPr>
  <p:slideViewPr>
    <p:cSldViewPr>
      <p:cViewPr>
        <p:scale>
          <a:sx n="75" d="100"/>
          <a:sy n="75" d="100"/>
        </p:scale>
        <p:origin x="-1008" y="-450"/>
      </p:cViewPr>
      <p:guideLst>
        <p:guide orient="horz" pos="432"/>
        <p:guide pos="5424"/>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5.wmf"/><Relationship Id="rId1" Type="http://schemas.openxmlformats.org/officeDocument/2006/relationships/image" Target="../media/image7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EDAD67E-0A81-45FD-87BC-07DE476E8C9D}" type="datetimeFigureOut">
              <a:rPr lang="en-US"/>
              <a:pPr>
                <a:defRPr/>
              </a:pPr>
              <a:t>9/24/2012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3A44B70-5928-4115-A89F-AC21A0D2AF9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2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E149F8-A24C-4E99-94CB-09FB77B536B9}"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A12578-A81E-4C33-9084-F0E78CABACBA}" type="slidenum">
              <a:rPr lang="en-US">
                <a:cs typeface="Arial" charset="0"/>
              </a:rPr>
              <a:pPr fontAlgn="base">
                <a:spcBef>
                  <a:spcPct val="0"/>
                </a:spcBef>
                <a:spcAft>
                  <a:spcPct val="0"/>
                </a:spcAft>
                <a:defRPr/>
              </a:pPr>
              <a:t>16</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8909729-E1AF-4433-BD9F-8198AE1BD6C1}" type="slidenum">
              <a:rPr lang="en-US">
                <a:cs typeface="Arial" charset="0"/>
              </a:rPr>
              <a:pPr fontAlgn="base">
                <a:spcBef>
                  <a:spcPct val="0"/>
                </a:spcBef>
                <a:spcAft>
                  <a:spcPct val="0"/>
                </a:spcAft>
                <a:defRPr/>
              </a:pPr>
              <a:t>17</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3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A3D528-F7C2-4A6A-B82A-A5585F2E8135}"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E7F3B2-C4B4-4416-A78D-DED283F91BEC}"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006F78-B53B-4DD0-9DF9-3E70EBBBA2DB}"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895513-D504-4D42-B128-1EC97BA4470D}"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15B4CA-E0E4-4556-AB12-4A0A9888E0A6}"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04404C-AA8F-4431-A299-2D762EBB431F}"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A1106B-462E-4030-8BD7-8038105FCD0F}"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389158-7579-449A-99CE-C8F5F474F2FE}" type="slidenum">
              <a:rPr lang="en-US">
                <a:cs typeface="Arial" charset="0"/>
              </a:rPr>
              <a:pPr fontAlgn="base">
                <a:spcBef>
                  <a:spcPct val="0"/>
                </a:spcBef>
                <a:spcAft>
                  <a:spcPct val="0"/>
                </a:spcAft>
                <a:defRPr/>
              </a:pPr>
              <a:t>15</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ChangeArrowheads="1"/>
          </p:cNvSpPr>
          <p:nvPr userDrawn="1"/>
        </p:nvSpPr>
        <p:spPr bwMode="auto">
          <a:xfrm>
            <a:off x="8386763" y="6630988"/>
            <a:ext cx="762000" cy="228600"/>
          </a:xfrm>
          <a:prstGeom prst="rect">
            <a:avLst/>
          </a:prstGeom>
          <a:gradFill rotWithShape="1">
            <a:gsLst>
              <a:gs pos="0">
                <a:srgbClr val="B9D2C1"/>
              </a:gs>
              <a:gs pos="100000">
                <a:srgbClr val="00837D"/>
              </a:gs>
            </a:gsLst>
            <a:lin ang="5400000" scaled="1"/>
          </a:gradFill>
          <a:ln w="9525">
            <a:noFill/>
            <a:miter lim="800000"/>
            <a:headEnd/>
            <a:tailEnd/>
          </a:ln>
          <a:effectLst/>
        </p:spPr>
        <p:txBody>
          <a:bodyPr anchor="ctr" anchorCtr="1"/>
          <a:lstStyle/>
          <a:p>
            <a:pPr algn="r" fontAlgn="auto">
              <a:spcBef>
                <a:spcPts val="0"/>
              </a:spcBef>
              <a:spcAft>
                <a:spcPts val="0"/>
              </a:spcAft>
              <a:defRPr/>
            </a:pPr>
            <a:fld id="{4C3F9755-A8EE-42EC-944C-840B2172FA81}" type="slidenum">
              <a:rPr lang="en-US" sz="1200">
                <a:solidFill>
                  <a:schemeClr val="bg1"/>
                </a:solidFill>
                <a:cs typeface="+mn-cs"/>
              </a:rPr>
              <a:pPr algn="r" fontAlgn="auto">
                <a:spcBef>
                  <a:spcPts val="0"/>
                </a:spcBef>
                <a:spcAft>
                  <a:spcPts val="0"/>
                </a:spcAft>
                <a:defRPr/>
              </a:pPr>
              <a:t>‹#›</a:t>
            </a:fld>
            <a:r>
              <a:rPr lang="en-US" sz="1200" dirty="0">
                <a:solidFill>
                  <a:schemeClr val="bg1"/>
                </a:solidFill>
                <a:cs typeface="+mn-cs"/>
              </a:rPr>
              <a:t> of 34</a:t>
            </a:r>
          </a:p>
        </p:txBody>
      </p:sp>
      <p:sp>
        <p:nvSpPr>
          <p:cNvPr id="3" name="Rectangle 5"/>
          <p:cNvSpPr>
            <a:spLocks noChangeArrowheads="1"/>
          </p:cNvSpPr>
          <p:nvPr userDrawn="1"/>
        </p:nvSpPr>
        <p:spPr bwMode="auto">
          <a:xfrm>
            <a:off x="0" y="6623050"/>
            <a:ext cx="8420100" cy="234950"/>
          </a:xfrm>
          <a:prstGeom prst="rect">
            <a:avLst/>
          </a:prstGeom>
          <a:noFill/>
          <a:ln w="9525">
            <a:noFill/>
            <a:miter lim="800000"/>
            <a:headEnd/>
            <a:tailEnd/>
          </a:ln>
          <a:effectLst/>
        </p:spPr>
        <p:txBody>
          <a:bodyPr anchor="ctr"/>
          <a:lstStyle/>
          <a:p>
            <a:pPr eaLnBrk="0" hangingPunct="0"/>
            <a:r>
              <a:rPr lang="en-US" sz="900">
                <a:solidFill>
                  <a:schemeClr val="bg2"/>
                </a:solidFill>
              </a:rPr>
              <a:t>© 2013 Pearson Education, Inc. Publishing as Prentice Hall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Rectangle 4"/>
          <p:cNvSpPr>
            <a:spLocks noChangeArrowheads="1"/>
          </p:cNvSpPr>
          <p:nvPr userDrawn="1"/>
        </p:nvSpPr>
        <p:spPr bwMode="auto">
          <a:xfrm>
            <a:off x="8386763" y="6630988"/>
            <a:ext cx="762000" cy="228600"/>
          </a:xfrm>
          <a:prstGeom prst="rect">
            <a:avLst/>
          </a:prstGeom>
          <a:gradFill rotWithShape="1">
            <a:gsLst>
              <a:gs pos="0">
                <a:srgbClr val="B9D2C1"/>
              </a:gs>
              <a:gs pos="100000">
                <a:srgbClr val="00837D"/>
              </a:gs>
            </a:gsLst>
            <a:lin ang="5400000" scaled="1"/>
          </a:gradFill>
          <a:ln w="9525">
            <a:noFill/>
            <a:miter lim="800000"/>
            <a:headEnd/>
            <a:tailEnd/>
          </a:ln>
          <a:effectLst/>
        </p:spPr>
        <p:txBody>
          <a:bodyPr anchor="ctr" anchorCtr="1"/>
          <a:lstStyle/>
          <a:p>
            <a:pPr algn="r" fontAlgn="auto">
              <a:spcBef>
                <a:spcPts val="0"/>
              </a:spcBef>
              <a:spcAft>
                <a:spcPts val="0"/>
              </a:spcAft>
              <a:defRPr/>
            </a:pPr>
            <a:fld id="{0151A7AD-99F1-469D-B821-7E713D9C7C7A}" type="slidenum">
              <a:rPr lang="en-US" sz="1200">
                <a:solidFill>
                  <a:schemeClr val="bg1"/>
                </a:solidFill>
                <a:cs typeface="+mn-cs"/>
              </a:rPr>
              <a:pPr algn="r" fontAlgn="auto">
                <a:spcBef>
                  <a:spcPts val="0"/>
                </a:spcBef>
                <a:spcAft>
                  <a:spcPts val="0"/>
                </a:spcAft>
                <a:defRPr/>
              </a:pPr>
              <a:t>‹#›</a:t>
            </a:fld>
            <a:r>
              <a:rPr lang="en-US" sz="1200" dirty="0">
                <a:solidFill>
                  <a:schemeClr val="bg1"/>
                </a:solidFill>
                <a:cs typeface="+mn-cs"/>
              </a:rPr>
              <a:t> of 34</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4" r:id="rId1"/>
    <p:sldLayoutId id="2147483665" r:id="rId2"/>
    <p:sldLayoutId id="2147483663" r:id="rId3"/>
  </p:sldLayoutIdLst>
  <p:timing>
    <p:tnLst>
      <p:par>
        <p:cTn id="1" dur="indefinite" restart="never" nodeType="tmRoot"/>
      </p:par>
    </p:tnLst>
  </p:timing>
  <p:txStyles>
    <p:title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p:titleStyle>
    <p:bodyStyle>
      <a:lvl1pPr marL="342900" indent="-342900" algn="l" rtl="0" eaLnBrk="0" fontAlgn="base" hangingPunct="0">
        <a:spcBef>
          <a:spcPct val="20000"/>
        </a:spcBef>
        <a:spcAft>
          <a:spcPct val="0"/>
        </a:spcAft>
        <a:defRPr sz="2000" i="1">
          <a:solidFill>
            <a:schemeClr val="tx1"/>
          </a:solidFill>
          <a:latin typeface="+mn-lt"/>
          <a:ea typeface="+mn-ea"/>
          <a:cs typeface="+mn-cs"/>
        </a:defRPr>
      </a:lvl1pPr>
      <a:lvl2pPr marL="742950" indent="-285750" algn="l" rtl="0" eaLnBrk="0" fontAlgn="base" hangingPunct="0">
        <a:spcBef>
          <a:spcPct val="20000"/>
        </a:spcBef>
        <a:spcAft>
          <a:spcPct val="0"/>
        </a:spcAft>
        <a:defRPr i="1">
          <a:solidFill>
            <a:schemeClr val="tx1"/>
          </a:solidFill>
          <a:latin typeface="+mn-lt"/>
        </a:defRPr>
      </a:lvl2pPr>
      <a:lvl3pPr marL="1143000" indent="-228600" algn="l" rtl="0" eaLnBrk="0" fontAlgn="base" hangingPunct="0">
        <a:spcBef>
          <a:spcPct val="20000"/>
        </a:spcBef>
        <a:spcAft>
          <a:spcPct val="0"/>
        </a:spcAft>
        <a:defRPr sz="1600" i="1">
          <a:solidFill>
            <a:schemeClr val="tx1"/>
          </a:solidFill>
          <a:latin typeface="+mn-lt"/>
        </a:defRPr>
      </a:lvl3pPr>
      <a:lvl4pPr marL="1600200" indent="-228600" algn="l" rtl="0" eaLnBrk="0" fontAlgn="base" hangingPunct="0">
        <a:spcBef>
          <a:spcPct val="20000"/>
        </a:spcBef>
        <a:spcAft>
          <a:spcPct val="0"/>
        </a:spcAft>
        <a:defRPr sz="1600">
          <a:solidFill>
            <a:schemeClr val="tx1"/>
          </a:solidFill>
          <a:latin typeface="+mn-lt"/>
        </a:defRPr>
      </a:lvl4pPr>
      <a:lvl5pPr marL="2057400" indent="-228600" algn="l" rtl="0" eaLnBrk="0" fontAlgn="base" hangingPunct="0">
        <a:spcBef>
          <a:spcPct val="20000"/>
        </a:spcBef>
        <a:spcAft>
          <a:spcPct val="0"/>
        </a:spcAft>
        <a:defRPr sz="1600">
          <a:solidFill>
            <a:schemeClr val="tx1"/>
          </a:solidFill>
          <a:latin typeface="+mn-lt"/>
        </a:defRPr>
      </a:lvl5pPr>
      <a:lvl6pPr marL="2514600" indent="-228600" algn="l" rtl="0" fontAlgn="base">
        <a:spcBef>
          <a:spcPct val="20000"/>
        </a:spcBef>
        <a:spcAft>
          <a:spcPct val="0"/>
        </a:spcAft>
        <a:defRPr sz="1600">
          <a:solidFill>
            <a:schemeClr val="tx1"/>
          </a:solidFill>
          <a:latin typeface="+mn-lt"/>
        </a:defRPr>
      </a:lvl6pPr>
      <a:lvl7pPr marL="2971800" indent="-228600" algn="l" rtl="0" fontAlgn="base">
        <a:spcBef>
          <a:spcPct val="20000"/>
        </a:spcBef>
        <a:spcAft>
          <a:spcPct val="0"/>
        </a:spcAft>
        <a:defRPr sz="1600">
          <a:solidFill>
            <a:schemeClr val="tx1"/>
          </a:solidFill>
          <a:latin typeface="+mn-lt"/>
        </a:defRPr>
      </a:lvl7pPr>
      <a:lvl8pPr marL="3429000" indent="-228600" algn="l" rtl="0" fontAlgn="base">
        <a:spcBef>
          <a:spcPct val="20000"/>
        </a:spcBef>
        <a:spcAft>
          <a:spcPct val="0"/>
        </a:spcAft>
        <a:defRPr sz="1600">
          <a:solidFill>
            <a:schemeClr val="tx1"/>
          </a:solidFill>
          <a:latin typeface="+mn-lt"/>
        </a:defRPr>
      </a:lvl8pPr>
      <a:lvl9pPr marL="3886200" indent="-228600" algn="l" rtl="0" fontAlgn="base">
        <a:spcBef>
          <a:spcPct val="20000"/>
        </a:spcBef>
        <a:spcAft>
          <a:spcPct val="0"/>
        </a:spcAft>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image" Target="../media/image23.png"/><Relationship Id="rId1" Type="http://schemas.openxmlformats.org/officeDocument/2006/relationships/slideLayout" Target="../slideLayouts/slideLayout1.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s>
</file>

<file path=ppt/slides/_rels/slide2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36.png"/></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35.png"/><Relationship Id="rId7"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6.png"/></Relationships>
</file>

<file path=ppt/slides/_rels/slide2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1.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5.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42.png"/><Relationship Id="rId7" Type="http://schemas.openxmlformats.org/officeDocument/2006/relationships/image" Target="../media/image44.png"/><Relationship Id="rId2" Type="http://schemas.openxmlformats.org/officeDocument/2006/relationships/image" Target="../media/image40.png"/><Relationship Id="rId1" Type="http://schemas.openxmlformats.org/officeDocument/2006/relationships/slideLayout" Target="../slideLayouts/slideLayout1.xml"/><Relationship Id="rId6" Type="http://schemas.openxmlformats.org/officeDocument/2006/relationships/image" Target="../media/image41.png"/><Relationship Id="rId5" Type="http://schemas.openxmlformats.org/officeDocument/2006/relationships/image" Target="../media/image45.png"/><Relationship Id="rId4" Type="http://schemas.openxmlformats.org/officeDocument/2006/relationships/image" Target="../media/image43.png"/></Relationships>
</file>

<file path=ppt/slides/_rels/slide26.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42.png"/><Relationship Id="rId7"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1.xml"/><Relationship Id="rId6" Type="http://schemas.openxmlformats.org/officeDocument/2006/relationships/image" Target="../media/image45.png"/><Relationship Id="rId5" Type="http://schemas.openxmlformats.org/officeDocument/2006/relationships/image" Target="../media/image47.png"/><Relationship Id="rId10" Type="http://schemas.openxmlformats.org/officeDocument/2006/relationships/image" Target="../media/image48.png"/><Relationship Id="rId4" Type="http://schemas.openxmlformats.org/officeDocument/2006/relationships/image" Target="../media/image43.png"/><Relationship Id="rId9" Type="http://schemas.openxmlformats.org/officeDocument/2006/relationships/image" Target="../media/image46.png"/></Relationships>
</file>

<file path=ppt/slides/_rels/slide27.xml.rels><?xml version="1.0" encoding="UTF-8" standalone="yes"?>
<Relationships xmlns="http://schemas.openxmlformats.org/package/2006/relationships"><Relationship Id="rId8" Type="http://schemas.openxmlformats.org/officeDocument/2006/relationships/image" Target="../media/image55.png"/><Relationship Id="rId3" Type="http://schemas.openxmlformats.org/officeDocument/2006/relationships/image" Target="../media/image50.png"/><Relationship Id="rId7" Type="http://schemas.openxmlformats.org/officeDocument/2006/relationships/image" Target="../media/image54.png"/><Relationship Id="rId2" Type="http://schemas.openxmlformats.org/officeDocument/2006/relationships/image" Target="../media/image49.png"/><Relationship Id="rId1" Type="http://schemas.openxmlformats.org/officeDocument/2006/relationships/slideLayout" Target="../slideLayouts/slideLayout1.xml"/><Relationship Id="rId6" Type="http://schemas.openxmlformats.org/officeDocument/2006/relationships/image" Target="../media/image53.png"/><Relationship Id="rId5" Type="http://schemas.openxmlformats.org/officeDocument/2006/relationships/image" Target="../media/image52.png"/><Relationship Id="rId4" Type="http://schemas.openxmlformats.org/officeDocument/2006/relationships/image" Target="../media/image51.png"/><Relationship Id="rId9" Type="http://schemas.openxmlformats.org/officeDocument/2006/relationships/image" Target="../media/image56.png"/></Relationships>
</file>

<file path=ppt/slides/_rels/slide28.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57.png"/><Relationship Id="rId1" Type="http://schemas.openxmlformats.org/officeDocument/2006/relationships/slideLayout" Target="../slideLayouts/slideLayout1.xml"/><Relationship Id="rId5" Type="http://schemas.openxmlformats.org/officeDocument/2006/relationships/image" Target="../media/image60.png"/><Relationship Id="rId4" Type="http://schemas.openxmlformats.org/officeDocument/2006/relationships/image" Target="../media/image59.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67.png"/><Relationship Id="rId13" Type="http://schemas.openxmlformats.org/officeDocument/2006/relationships/image" Target="../media/image72.png"/><Relationship Id="rId3" Type="http://schemas.openxmlformats.org/officeDocument/2006/relationships/image" Target="../media/image62.png"/><Relationship Id="rId7" Type="http://schemas.openxmlformats.org/officeDocument/2006/relationships/image" Target="../media/image66.png"/><Relationship Id="rId12" Type="http://schemas.openxmlformats.org/officeDocument/2006/relationships/image" Target="../media/image71.png"/><Relationship Id="rId2" Type="http://schemas.openxmlformats.org/officeDocument/2006/relationships/image" Target="../media/image61.png"/><Relationship Id="rId1" Type="http://schemas.openxmlformats.org/officeDocument/2006/relationships/slideLayout" Target="../slideLayouts/slideLayout1.xml"/><Relationship Id="rId6" Type="http://schemas.openxmlformats.org/officeDocument/2006/relationships/image" Target="../media/image65.png"/><Relationship Id="rId11" Type="http://schemas.openxmlformats.org/officeDocument/2006/relationships/image" Target="../media/image70.png"/><Relationship Id="rId5" Type="http://schemas.openxmlformats.org/officeDocument/2006/relationships/image" Target="../media/image64.png"/><Relationship Id="rId10" Type="http://schemas.openxmlformats.org/officeDocument/2006/relationships/image" Target="../media/image69.png"/><Relationship Id="rId4" Type="http://schemas.openxmlformats.org/officeDocument/2006/relationships/image" Target="../media/image63.png"/><Relationship Id="rId9" Type="http://schemas.openxmlformats.org/officeDocument/2006/relationships/image" Target="../media/image68.png"/><Relationship Id="rId14" Type="http://schemas.openxmlformats.org/officeDocument/2006/relationships/image" Target="../media/image73.png"/></Relationships>
</file>

<file path=ppt/slides/_rels/slide31.xml.rels><?xml version="1.0" encoding="UTF-8" standalone="yes"?>
<Relationships xmlns="http://schemas.openxmlformats.org/package/2006/relationships"><Relationship Id="rId8" Type="http://schemas.openxmlformats.org/officeDocument/2006/relationships/image" Target="../media/image81.png"/><Relationship Id="rId13" Type="http://schemas.openxmlformats.org/officeDocument/2006/relationships/image" Target="../media/image86.png"/><Relationship Id="rId18" Type="http://schemas.openxmlformats.org/officeDocument/2006/relationships/oleObject" Target="../embeddings/oleObject5.bin"/><Relationship Id="rId3" Type="http://schemas.openxmlformats.org/officeDocument/2006/relationships/image" Target="../media/image76.png"/><Relationship Id="rId7" Type="http://schemas.openxmlformats.org/officeDocument/2006/relationships/image" Target="../media/image80.png"/><Relationship Id="rId12" Type="http://schemas.openxmlformats.org/officeDocument/2006/relationships/image" Target="../media/image85.png"/><Relationship Id="rId17" Type="http://schemas.openxmlformats.org/officeDocument/2006/relationships/oleObject" Target="../embeddings/oleObject4.bin"/><Relationship Id="rId2" Type="http://schemas.openxmlformats.org/officeDocument/2006/relationships/slideLayout" Target="../slideLayouts/slideLayout1.xml"/><Relationship Id="rId16" Type="http://schemas.openxmlformats.org/officeDocument/2006/relationships/image" Target="../media/image89.png"/><Relationship Id="rId1" Type="http://schemas.openxmlformats.org/officeDocument/2006/relationships/vmlDrawing" Target="../drawings/vmlDrawing3.vml"/><Relationship Id="rId6" Type="http://schemas.openxmlformats.org/officeDocument/2006/relationships/image" Target="../media/image79.png"/><Relationship Id="rId11" Type="http://schemas.openxmlformats.org/officeDocument/2006/relationships/image" Target="../media/image84.png"/><Relationship Id="rId5" Type="http://schemas.openxmlformats.org/officeDocument/2006/relationships/image" Target="../media/image78.png"/><Relationship Id="rId15" Type="http://schemas.openxmlformats.org/officeDocument/2006/relationships/image" Target="../media/image88.png"/><Relationship Id="rId10" Type="http://schemas.openxmlformats.org/officeDocument/2006/relationships/image" Target="../media/image83.png"/><Relationship Id="rId4" Type="http://schemas.openxmlformats.org/officeDocument/2006/relationships/image" Target="../media/image77.png"/><Relationship Id="rId9" Type="http://schemas.openxmlformats.org/officeDocument/2006/relationships/image" Target="../media/image82.png"/><Relationship Id="rId14" Type="http://schemas.openxmlformats.org/officeDocument/2006/relationships/image" Target="../media/image87.png"/></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4.vml"/></Relationships>
</file>

<file path=ppt/slides/_rels/slide33.xml.rels><?xml version="1.0" encoding="UTF-8" standalone="yes"?>
<Relationships xmlns="http://schemas.openxmlformats.org/package/2006/relationships"><Relationship Id="rId3" Type="http://schemas.openxmlformats.org/officeDocument/2006/relationships/image" Target="../media/image92.png"/><Relationship Id="rId7"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95.png"/><Relationship Id="rId5" Type="http://schemas.openxmlformats.org/officeDocument/2006/relationships/image" Target="../media/image94.png"/><Relationship Id="rId4" Type="http://schemas.openxmlformats.org/officeDocument/2006/relationships/image" Target="../media/image93.png"/></Relationships>
</file>

<file path=ppt/slides/_rels/slide34.xml.rels><?xml version="1.0" encoding="UTF-8" standalone="yes"?>
<Relationships xmlns="http://schemas.openxmlformats.org/package/2006/relationships"><Relationship Id="rId3" Type="http://schemas.openxmlformats.org/officeDocument/2006/relationships/image" Target="../media/image97.png"/><Relationship Id="rId7" Type="http://schemas.openxmlformats.org/officeDocument/2006/relationships/image" Target="../media/image100.png"/><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99.png"/><Relationship Id="rId5" Type="http://schemas.openxmlformats.org/officeDocument/2006/relationships/image" Target="../media/image98.png"/><Relationship Id="rId4" Type="http://schemas.openxmlformats.org/officeDocument/2006/relationships/oleObject" Target="../embeddings/oleObject8.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2119313" y="407988"/>
            <a:ext cx="4905375" cy="1344612"/>
          </a:xfrm>
          <a:prstGeom prst="rect">
            <a:avLst/>
          </a:prstGeom>
        </p:spPr>
        <p:txBody>
          <a:bodyPr/>
          <a:lstStyle/>
          <a:p>
            <a:pPr algn="ctr" eaLnBrk="0" fontAlgn="auto" hangingPunct="0">
              <a:lnSpc>
                <a:spcPts val="6000"/>
              </a:lnSpc>
              <a:spcBef>
                <a:spcPts val="0"/>
              </a:spcBef>
              <a:spcAft>
                <a:spcPts val="0"/>
              </a:spcAft>
              <a:defRPr/>
            </a:pPr>
            <a:r>
              <a:rPr lang="en-US" sz="2000" kern="0" dirty="0">
                <a:latin typeface="Futura Md BT" pitchFamily="34" charset="0"/>
                <a:cs typeface="Arial" pitchFamily="34" charset="0"/>
              </a:rPr>
              <a:t>R. GLENN</a:t>
            </a:r>
            <a:r>
              <a:rPr lang="en-US" sz="2000" b="1" kern="0" dirty="0">
                <a:latin typeface="Arial" pitchFamily="34" charset="0"/>
                <a:cs typeface="Arial" pitchFamily="34" charset="0"/>
              </a:rPr>
              <a:t/>
            </a:r>
            <a:br>
              <a:rPr lang="en-US" sz="2000" b="1" kern="0" dirty="0">
                <a:latin typeface="Arial" pitchFamily="34" charset="0"/>
                <a:cs typeface="Arial" pitchFamily="34" charset="0"/>
              </a:rPr>
            </a:br>
            <a:r>
              <a:rPr lang="en-US" sz="6500" b="1" kern="0" dirty="0">
                <a:latin typeface="Futura Md BT" pitchFamily="34" charset="0"/>
                <a:ea typeface="+mj-ea"/>
                <a:cs typeface="Arial" pitchFamily="34" charset="0"/>
              </a:rPr>
              <a:t>HUBBARD</a:t>
            </a:r>
          </a:p>
        </p:txBody>
      </p:sp>
      <p:sp>
        <p:nvSpPr>
          <p:cNvPr id="12" name="Title 1"/>
          <p:cNvSpPr txBox="1">
            <a:spLocks/>
          </p:cNvSpPr>
          <p:nvPr/>
        </p:nvSpPr>
        <p:spPr bwMode="auto">
          <a:xfrm>
            <a:off x="2514600" y="5253038"/>
            <a:ext cx="4114800" cy="901700"/>
          </a:xfrm>
          <a:prstGeom prst="rect">
            <a:avLst/>
          </a:prstGeom>
          <a:noFill/>
          <a:ln w="9525">
            <a:noFill/>
            <a:miter lim="800000"/>
            <a:headEnd/>
            <a:tailEnd/>
          </a:ln>
        </p:spPr>
        <p:txBody>
          <a:bodyPr/>
          <a:lstStyle/>
          <a:p>
            <a:pPr algn="ctr"/>
            <a:r>
              <a:rPr lang="en-US" sz="4200" b="1">
                <a:solidFill>
                  <a:srgbClr val="80C342"/>
                </a:solidFill>
                <a:latin typeface="AvantGarde-Demi"/>
              </a:rPr>
              <a:t>Economics</a:t>
            </a:r>
          </a:p>
          <a:p>
            <a:pPr algn="ctr"/>
            <a:r>
              <a:rPr lang="en-US" sz="1600">
                <a:solidFill>
                  <a:srgbClr val="939598"/>
                </a:solidFill>
                <a:latin typeface="AvantGarde-Book"/>
              </a:rPr>
              <a:t>FOURTH  EDITION</a:t>
            </a:r>
          </a:p>
        </p:txBody>
      </p:sp>
      <p:pic>
        <p:nvPicPr>
          <p:cNvPr id="13" name="Picture 12" descr="HO4e_Covers_grayline_ppt.gif"/>
          <p:cNvPicPr>
            <a:picLocks noChangeAspect="1"/>
          </p:cNvPicPr>
          <p:nvPr/>
        </p:nvPicPr>
        <p:blipFill>
          <a:blip r:embed="rId2" cstate="print"/>
          <a:srcRect/>
          <a:stretch>
            <a:fillRect/>
          </a:stretch>
        </p:blipFill>
        <p:spPr bwMode="auto">
          <a:xfrm>
            <a:off x="2928938" y="3216275"/>
            <a:ext cx="3286125" cy="2009775"/>
          </a:xfrm>
          <a:prstGeom prst="rect">
            <a:avLst/>
          </a:prstGeom>
          <a:noFill/>
          <a:ln w="9525">
            <a:noFill/>
            <a:miter lim="800000"/>
            <a:headEnd/>
            <a:tailEnd/>
          </a:ln>
        </p:spPr>
      </p:pic>
      <p:pic>
        <p:nvPicPr>
          <p:cNvPr id="14" name="Picture 13" descr="HO4e_Covers_greeneconline_ppt.gif"/>
          <p:cNvPicPr>
            <a:picLocks noChangeAspect="1"/>
          </p:cNvPicPr>
          <p:nvPr/>
        </p:nvPicPr>
        <p:blipFill>
          <a:blip r:embed="rId3" cstate="print"/>
          <a:srcRect/>
          <a:stretch>
            <a:fillRect/>
          </a:stretch>
        </p:blipFill>
        <p:spPr bwMode="auto">
          <a:xfrm>
            <a:off x="2928938" y="3216275"/>
            <a:ext cx="3286125" cy="2009775"/>
          </a:xfrm>
          <a:prstGeom prst="rect">
            <a:avLst/>
          </a:prstGeom>
          <a:noFill/>
          <a:ln w="9525">
            <a:noFill/>
            <a:miter lim="800000"/>
            <a:headEnd/>
            <a:tailEnd/>
          </a:ln>
        </p:spPr>
      </p:pic>
      <p:sp>
        <p:nvSpPr>
          <p:cNvPr id="15" name="TextBox 14"/>
          <p:cNvSpPr txBox="1"/>
          <p:nvPr/>
        </p:nvSpPr>
        <p:spPr>
          <a:xfrm>
            <a:off x="2497138" y="1612900"/>
            <a:ext cx="4149725" cy="1639888"/>
          </a:xfrm>
          <a:prstGeom prst="rect">
            <a:avLst/>
          </a:prstGeom>
          <a:noFill/>
        </p:spPr>
        <p:txBody>
          <a:bodyPr>
            <a:spAutoFit/>
          </a:bodyPr>
          <a:lstStyle/>
          <a:p>
            <a:pPr algn="ctr" eaLnBrk="0" fontAlgn="auto" hangingPunct="0">
              <a:lnSpc>
                <a:spcPts val="6000"/>
              </a:lnSpc>
              <a:spcBef>
                <a:spcPts val="0"/>
              </a:spcBef>
              <a:spcAft>
                <a:spcPts val="0"/>
              </a:spcAft>
              <a:defRPr/>
            </a:pPr>
            <a:r>
              <a:rPr lang="en-US" sz="2000" kern="0" dirty="0">
                <a:latin typeface="Futura Md BT" pitchFamily="34" charset="0"/>
                <a:cs typeface="Arial" pitchFamily="34" charset="0"/>
              </a:rPr>
              <a:t>ANTHONY PATRICK</a:t>
            </a:r>
            <a:r>
              <a:rPr lang="en-US" sz="2000" b="1" kern="0" dirty="0">
                <a:latin typeface="Arial" pitchFamily="34" charset="0"/>
                <a:cs typeface="Arial" pitchFamily="34" charset="0"/>
              </a:rPr>
              <a:t/>
            </a:r>
            <a:br>
              <a:rPr lang="en-US" sz="2000" b="1" kern="0" dirty="0">
                <a:latin typeface="Arial" pitchFamily="34" charset="0"/>
                <a:cs typeface="Arial" pitchFamily="34" charset="0"/>
              </a:rPr>
            </a:br>
            <a:r>
              <a:rPr lang="en-US" sz="6600" b="1" kern="0" dirty="0">
                <a:latin typeface="Futura Md BT" pitchFamily="34" charset="0"/>
                <a:cs typeface="Arial" pitchFamily="34" charset="0"/>
              </a:rPr>
              <a:t>O’BRIEN</a:t>
            </a:r>
            <a:endParaRPr lang="en-US" sz="6600" dirty="0">
              <a:latin typeface="Futura Md BT" pitchFamily="34" charset="0"/>
              <a:cs typeface="+mn-cs"/>
            </a:endParaRPr>
          </a:p>
        </p:txBody>
      </p:sp>
      <p:pic>
        <p:nvPicPr>
          <p:cNvPr id="60422" name="Picture 15" descr="iPad_DESIGN_ppt.gif"/>
          <p:cNvPicPr>
            <a:picLocks noChangeAspect="1"/>
          </p:cNvPicPr>
          <p:nvPr/>
        </p:nvPicPr>
        <p:blipFill>
          <a:blip r:embed="rId4" cstate="print"/>
          <a:srcRect/>
          <a:stretch>
            <a:fillRect/>
          </a:stretch>
        </p:blipFill>
        <p:spPr bwMode="auto">
          <a:xfrm>
            <a:off x="30163" y="0"/>
            <a:ext cx="9083675" cy="6858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8"/>
                                        </p:tgtEl>
                                        <p:attrNameLst>
                                          <p:attrName>style.visibility</p:attrName>
                                        </p:attrNameLst>
                                      </p:cBhvr>
                                      <p:to>
                                        <p:strVal val="visible"/>
                                      </p:to>
                                    </p:set>
                                    <p:anim calcmode="discrete" valueType="clr">
                                      <p:cBhvr override="childStyle">
                                        <p:cTn id="7" dur="80"/>
                                        <p:tgtEl>
                                          <p:spTgt spid="8"/>
                                        </p:tgtEl>
                                        <p:attrNameLst>
                                          <p:attrName>style.color</p:attrName>
                                        </p:attrNameLst>
                                      </p:cBhvr>
                                      <p:tavLst>
                                        <p:tav tm="0">
                                          <p:val>
                                            <p:clrVal>
                                              <a:schemeClr val="bg2"/>
                                            </p:clrVal>
                                          </p:val>
                                        </p:tav>
                                        <p:tav tm="50000">
                                          <p:val>
                                            <p:clrVal>
                                              <a:schemeClr val="folHlink"/>
                                            </p:clrVal>
                                          </p:val>
                                        </p:tav>
                                      </p:tavLst>
                                    </p:anim>
                                    <p:anim calcmode="discrete" valueType="clr">
                                      <p:cBhvr>
                                        <p:cTn id="8" dur="80"/>
                                        <p:tgtEl>
                                          <p:spTgt spid="8"/>
                                        </p:tgtEl>
                                        <p:attrNameLst>
                                          <p:attrName>fillcolor</p:attrName>
                                        </p:attrNameLst>
                                      </p:cBhvr>
                                      <p:tavLst>
                                        <p:tav tm="0">
                                          <p:val>
                                            <p:clrVal>
                                              <a:schemeClr val="accent2"/>
                                            </p:clrVal>
                                          </p:val>
                                        </p:tav>
                                        <p:tav tm="50000">
                                          <p:val>
                                            <p:clrVal>
                                              <a:schemeClr val="hlink"/>
                                            </p:clrVal>
                                          </p:val>
                                        </p:tav>
                                      </p:tavLst>
                                    </p:anim>
                                    <p:set>
                                      <p:cBhvr>
                                        <p:cTn id="9" dur="80"/>
                                        <p:tgtEl>
                                          <p:spTgt spid="8"/>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15"/>
                                        </p:tgtEl>
                                        <p:attrNameLst>
                                          <p:attrName>style.visibility</p:attrName>
                                        </p:attrNameLst>
                                      </p:cBhvr>
                                      <p:to>
                                        <p:strVal val="visible"/>
                                      </p:to>
                                    </p:set>
                                    <p:anim calcmode="discrete" valueType="clr">
                                      <p:cBhvr override="childStyle">
                                        <p:cTn id="12" dur="80"/>
                                        <p:tgtEl>
                                          <p:spTgt spid="15"/>
                                        </p:tgtEl>
                                        <p:attrNameLst>
                                          <p:attrName>style.color</p:attrName>
                                        </p:attrNameLst>
                                      </p:cBhvr>
                                      <p:tavLst>
                                        <p:tav tm="0">
                                          <p:val>
                                            <p:clrVal>
                                              <a:schemeClr val="bg2"/>
                                            </p:clrVal>
                                          </p:val>
                                        </p:tav>
                                        <p:tav tm="50000">
                                          <p:val>
                                            <p:clrVal>
                                              <a:schemeClr val="folHlink"/>
                                            </p:clrVal>
                                          </p:val>
                                        </p:tav>
                                      </p:tavLst>
                                    </p:anim>
                                    <p:anim calcmode="discrete" valueType="clr">
                                      <p:cBhvr>
                                        <p:cTn id="13" dur="80"/>
                                        <p:tgtEl>
                                          <p:spTgt spid="15"/>
                                        </p:tgtEl>
                                        <p:attrNameLst>
                                          <p:attrName>fillcolor</p:attrName>
                                        </p:attrNameLst>
                                      </p:cBhvr>
                                      <p:tavLst>
                                        <p:tav tm="0">
                                          <p:val>
                                            <p:clrVal>
                                              <a:schemeClr val="accent2"/>
                                            </p:clrVal>
                                          </p:val>
                                        </p:tav>
                                        <p:tav tm="50000">
                                          <p:val>
                                            <p:clrVal>
                                              <a:schemeClr val="hlink"/>
                                            </p:clrVal>
                                          </p:val>
                                        </p:tav>
                                      </p:tavLst>
                                    </p:anim>
                                    <p:set>
                                      <p:cBhvr>
                                        <p:cTn id="14" dur="80"/>
                                        <p:tgtEl>
                                          <p:spTgt spid="15"/>
                                        </p:tgtEl>
                                        <p:attrNameLst>
                                          <p:attrName>fill.type</p:attrName>
                                        </p:attrNameLst>
                                      </p:cBhvr>
                                      <p:to>
                                        <p:strVal val="solid"/>
                                      </p:to>
                                    </p:set>
                                  </p:childTnLst>
                                </p:cTn>
                              </p:par>
                            </p:childTnLst>
                          </p:cTn>
                        </p:par>
                        <p:par>
                          <p:cTn id="15" fill="hold">
                            <p:stCondLst>
                              <p:cond delay="880"/>
                            </p:stCondLst>
                            <p:childTnLst>
                              <p:par>
                                <p:cTn id="16" presetID="22" presetClass="entr" presetSubtype="8" fill="hold"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ipe(left)">
                                      <p:cBhvr>
                                        <p:cTn id="18" dur="500"/>
                                        <p:tgtEl>
                                          <p:spTgt spid="13"/>
                                        </p:tgtEl>
                                      </p:cBhvr>
                                    </p:animEffect>
                                  </p:childTnLst>
                                </p:cTn>
                              </p:par>
                            </p:childTnLst>
                          </p:cTn>
                        </p:par>
                        <p:par>
                          <p:cTn id="19" fill="hold">
                            <p:stCondLst>
                              <p:cond delay="1380"/>
                            </p:stCondLst>
                            <p:childTnLst>
                              <p:par>
                                <p:cTn id="20" presetID="22" presetClass="entr" presetSubtype="8" fill="hold" nodeType="after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left)">
                                      <p:cBhvr>
                                        <p:cTn id="22" dur="500"/>
                                        <p:tgtEl>
                                          <p:spTgt spid="14"/>
                                        </p:tgtEl>
                                      </p:cBhvr>
                                    </p:animEffect>
                                  </p:childTnLst>
                                </p:cTn>
                              </p:par>
                            </p:childTnLst>
                          </p:cTn>
                        </p:par>
                        <p:par>
                          <p:cTn id="23" fill="hold">
                            <p:stCondLst>
                              <p:cond delay="1880"/>
                            </p:stCondLst>
                            <p:childTnLst>
                              <p:par>
                                <p:cTn id="24" presetID="41" presetClass="entr" presetSubtype="0" fill="hold" grpId="0" nodeType="afterEffect">
                                  <p:stCondLst>
                                    <p:cond delay="0"/>
                                  </p:stCondLst>
                                  <p:iterate type="lt">
                                    <p:tmPct val="10000"/>
                                  </p:iterate>
                                  <p:childTnLst>
                                    <p:set>
                                      <p:cBhvr>
                                        <p:cTn id="25" dur="1" fill="hold">
                                          <p:stCondLst>
                                            <p:cond delay="0"/>
                                          </p:stCondLst>
                                        </p:cTn>
                                        <p:tgtEl>
                                          <p:spTgt spid="12"/>
                                        </p:tgtEl>
                                        <p:attrNameLst>
                                          <p:attrName>style.visibility</p:attrName>
                                        </p:attrNameLst>
                                      </p:cBhvr>
                                      <p:to>
                                        <p:strVal val="visible"/>
                                      </p:to>
                                    </p:set>
                                    <p:anim calcmode="lin" valueType="num">
                                      <p:cBhvr>
                                        <p:cTn id="26" dur="5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12"/>
                                        </p:tgtEl>
                                        <p:attrNameLst>
                                          <p:attrName>ppt_y</p:attrName>
                                        </p:attrNameLst>
                                      </p:cBhvr>
                                      <p:tavLst>
                                        <p:tav tm="0">
                                          <p:val>
                                            <p:strVal val="#ppt_y"/>
                                          </p:val>
                                        </p:tav>
                                        <p:tav tm="100000">
                                          <p:val>
                                            <p:strVal val="#ppt_y"/>
                                          </p:val>
                                        </p:tav>
                                      </p:tavLst>
                                    </p:anim>
                                    <p:anim calcmode="lin" valueType="num">
                                      <p:cBhvr>
                                        <p:cTn id="28" dur="5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rev="1"/>
      <p:bldP spid="12" grpId="0"/>
      <p:bldP spid="15" grpId="0" rev="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455613" y="344488"/>
            <a:ext cx="8242300" cy="1015663"/>
          </a:xfrm>
          <a:prstGeom prst="rect">
            <a:avLst/>
          </a:prstGeom>
          <a:noFill/>
          <a:ln w="9525">
            <a:noFill/>
            <a:miter lim="800000"/>
            <a:headEnd/>
            <a:tailEnd/>
          </a:ln>
        </p:spPr>
        <p:txBody>
          <a:bodyPr>
            <a:spAutoFit/>
          </a:bodyPr>
          <a:lstStyle/>
          <a:p>
            <a:pPr>
              <a:spcBef>
                <a:spcPct val="10000"/>
              </a:spcBef>
              <a:spcAft>
                <a:spcPct val="10000"/>
              </a:spcAft>
            </a:pPr>
            <a:r>
              <a:rPr lang="en-US" sz="2000" b="1" dirty="0"/>
              <a:t>Trade-off</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抵換關係</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The idea that because of scarcity, producing more of one good or service means producing less of another good or service. </a:t>
            </a:r>
          </a:p>
        </p:txBody>
      </p:sp>
      <p:sp>
        <p:nvSpPr>
          <p:cNvPr id="9" name="Text Box 3"/>
          <p:cNvSpPr txBox="1">
            <a:spLocks noChangeArrowheads="1"/>
          </p:cNvSpPr>
          <p:nvPr/>
        </p:nvSpPr>
        <p:spPr bwMode="auto">
          <a:xfrm>
            <a:off x="457200" y="2080181"/>
            <a:ext cx="8305800" cy="4473019"/>
          </a:xfrm>
          <a:prstGeom prst="rect">
            <a:avLst/>
          </a:prstGeom>
          <a:noFill/>
          <a:ln w="9525">
            <a:noFill/>
            <a:miter lim="800000"/>
            <a:headEnd/>
            <a:tailEnd/>
          </a:ln>
        </p:spPr>
        <p:txBody>
          <a:bodyPr wrap="square">
            <a:spAutoFit/>
          </a:bodyPr>
          <a:lstStyle/>
          <a:p>
            <a:pPr>
              <a:lnSpc>
                <a:spcPts val="2000"/>
              </a:lnSpc>
              <a:spcBef>
                <a:spcPct val="5000"/>
              </a:spcBef>
            </a:pPr>
            <a:r>
              <a:rPr lang="en-US" sz="2000" dirty="0"/>
              <a:t>Trade-offs force society to make choices when answering the following three fundamental questions:</a:t>
            </a:r>
          </a:p>
          <a:p>
            <a:pPr>
              <a:lnSpc>
                <a:spcPts val="2000"/>
              </a:lnSpc>
              <a:spcBef>
                <a:spcPct val="5000"/>
              </a:spcBef>
            </a:pPr>
            <a:endParaRPr lang="en-US" sz="2000" dirty="0"/>
          </a:p>
          <a:p>
            <a:pPr marL="342900" lvl="1" indent="-342900">
              <a:lnSpc>
                <a:spcPts val="2000"/>
              </a:lnSpc>
              <a:spcBef>
                <a:spcPts val="0"/>
              </a:spcBef>
              <a:spcAft>
                <a:spcPts val="600"/>
              </a:spcAft>
              <a:buClr>
                <a:srgbClr val="AC0C11"/>
              </a:buClr>
              <a:buFont typeface="Wingdings" pitchFamily="2" charset="2"/>
              <a:buNone/>
            </a:pPr>
            <a:r>
              <a:rPr lang="en-US" sz="2000" b="1" dirty="0"/>
              <a:t>1.</a:t>
            </a:r>
            <a:r>
              <a:rPr lang="en-US" sz="2000" b="1" i="1" dirty="0"/>
              <a:t>	What</a:t>
            </a:r>
            <a:r>
              <a:rPr lang="en-US" sz="2000" b="1" dirty="0"/>
              <a:t> goods and services will be produced?</a:t>
            </a:r>
            <a:r>
              <a:rPr lang="en-US" sz="2000" dirty="0"/>
              <a:t>  Consumers, firms, and the government face the problem of scarcity by trading off one good or service for another. Each choice made comes with an opportunity cost, measured by the value of the best alternative given up.</a:t>
            </a:r>
          </a:p>
          <a:p>
            <a:pPr marL="342900" lvl="1" indent="-342900">
              <a:lnSpc>
                <a:spcPts val="2000"/>
              </a:lnSpc>
              <a:spcBef>
                <a:spcPct val="10000"/>
              </a:spcBef>
              <a:spcAft>
                <a:spcPct val="40000"/>
              </a:spcAft>
              <a:buClr>
                <a:srgbClr val="AC0C11"/>
              </a:buClr>
              <a:buFont typeface="Wingdings" pitchFamily="2" charset="2"/>
              <a:buNone/>
            </a:pPr>
            <a:r>
              <a:rPr lang="en-US" sz="2000" b="1" dirty="0"/>
              <a:t>2.</a:t>
            </a:r>
            <a:r>
              <a:rPr lang="en-US" sz="2000" b="1" i="1" dirty="0"/>
              <a:t>	How</a:t>
            </a:r>
            <a:r>
              <a:rPr lang="en-US" sz="2000" b="1" dirty="0"/>
              <a:t> will the goods and services be produced?</a:t>
            </a:r>
            <a:r>
              <a:rPr lang="en-US" sz="2000" dirty="0"/>
              <a:t>  Firms choose how to produce the goods and services they sell, often facing a trade-off between using more workers or using more machines.</a:t>
            </a:r>
          </a:p>
          <a:p>
            <a:pPr marL="342900" lvl="1" indent="-342900">
              <a:lnSpc>
                <a:spcPts val="2000"/>
              </a:lnSpc>
              <a:spcBef>
                <a:spcPct val="10000"/>
              </a:spcBef>
              <a:spcAft>
                <a:spcPct val="40000"/>
              </a:spcAft>
              <a:buClr>
                <a:srgbClr val="AC0C11"/>
              </a:buClr>
              <a:buFont typeface="Wingdings" pitchFamily="2" charset="2"/>
              <a:buNone/>
            </a:pPr>
            <a:r>
              <a:rPr lang="en-US" sz="2000" b="1" dirty="0"/>
              <a:t>3.</a:t>
            </a:r>
            <a:r>
              <a:rPr lang="en-US" sz="2000" b="1" i="1" dirty="0"/>
              <a:t>	Who</a:t>
            </a:r>
            <a:r>
              <a:rPr lang="en-US" sz="2000" b="1" dirty="0"/>
              <a:t> will receive the goods and services produced?</a:t>
            </a:r>
            <a:r>
              <a:rPr lang="en-US" sz="2000" dirty="0"/>
              <a:t>  In the United States, who receives the goods and services produced depends largely on how income is distributed. There is disagreement over whether the current attempts to redistribute income are sufficient or whether there should be more or less redistribution.</a:t>
            </a:r>
          </a:p>
        </p:txBody>
      </p:sp>
      <p:sp>
        <p:nvSpPr>
          <p:cNvPr id="12" name="Text Box 6"/>
          <p:cNvSpPr txBox="1">
            <a:spLocks noChangeArrowheads="1"/>
          </p:cNvSpPr>
          <p:nvPr/>
        </p:nvSpPr>
        <p:spPr bwMode="auto">
          <a:xfrm>
            <a:off x="447675" y="1211263"/>
            <a:ext cx="8239125" cy="707886"/>
          </a:xfrm>
          <a:prstGeom prst="rect">
            <a:avLst/>
          </a:prstGeom>
          <a:noFill/>
          <a:ln w="9525">
            <a:noFill/>
            <a:miter lim="800000"/>
            <a:headEnd/>
            <a:tailEnd/>
          </a:ln>
        </p:spPr>
        <p:txBody>
          <a:bodyPr>
            <a:spAutoFit/>
          </a:bodyPr>
          <a:lstStyle/>
          <a:p>
            <a:pPr>
              <a:spcBef>
                <a:spcPct val="10000"/>
              </a:spcBef>
              <a:spcAft>
                <a:spcPct val="10000"/>
              </a:spcAft>
            </a:pPr>
            <a:r>
              <a:rPr lang="en-US" sz="2000" b="1" dirty="0"/>
              <a:t>Opportunity cost</a:t>
            </a:r>
            <a:r>
              <a:rPr lang="en-US" sz="2000" dirty="0"/>
              <a:t> </a:t>
            </a:r>
            <a:r>
              <a:rPr lang="en-US"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機會成本</a:t>
            </a:r>
            <a:r>
              <a:rPr lang="en-US" sz="2000" b="1" dirty="0" smtClean="0">
                <a:latin typeface="標楷體" pitchFamily="65" charset="-120"/>
                <a:ea typeface="標楷體" pitchFamily="65" charset="-120"/>
              </a:rPr>
              <a:t>) </a:t>
            </a:r>
            <a:r>
              <a:rPr lang="en-US" sz="2000" dirty="0"/>
              <a:t>The highest-valued alternative that must be given up to engage in an activity.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wipe(left)">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left)">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wipe(left)">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wipe(left)">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wipe(left)">
                                      <p:cBhvr>
                                        <p:cTn id="3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advAuto="0"/>
      <p:bldP spid="9" grpId="0" uiExpand="1" build="p" bldLvl="2"/>
      <p:bldP spid="12" grpId="0" build="p" autoUpdateAnimBg="0"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442913" y="1143000"/>
            <a:ext cx="8229600" cy="707886"/>
          </a:xfrm>
          <a:prstGeom prst="rect">
            <a:avLst/>
          </a:prstGeom>
          <a:noFill/>
          <a:ln w="9525">
            <a:noFill/>
            <a:miter lim="800000"/>
            <a:headEnd/>
            <a:tailEnd/>
          </a:ln>
        </p:spPr>
        <p:txBody>
          <a:bodyPr>
            <a:spAutoFit/>
          </a:bodyPr>
          <a:lstStyle/>
          <a:p>
            <a:pPr>
              <a:spcBef>
                <a:spcPct val="10000"/>
              </a:spcBef>
              <a:spcAft>
                <a:spcPct val="10000"/>
              </a:spcAft>
            </a:pPr>
            <a:r>
              <a:rPr lang="en-US" sz="2000" b="1" dirty="0"/>
              <a:t>Centrally planned economy</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中央規劃</a:t>
            </a:r>
            <a:r>
              <a:rPr lang="zh-TW" altLang="en-US" sz="2000" b="1" dirty="0" smtClean="0">
                <a:latin typeface="標楷體" pitchFamily="65" charset="-120"/>
                <a:ea typeface="標楷體" pitchFamily="65" charset="-120"/>
              </a:rPr>
              <a:t>經濟</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An economy in which the government decides how economic resources will be allocated. </a:t>
            </a:r>
          </a:p>
        </p:txBody>
      </p:sp>
      <p:sp>
        <p:nvSpPr>
          <p:cNvPr id="8" name="Text Box 5"/>
          <p:cNvSpPr txBox="1">
            <a:spLocks noChangeArrowheads="1"/>
          </p:cNvSpPr>
          <p:nvPr/>
        </p:nvSpPr>
        <p:spPr bwMode="auto">
          <a:xfrm>
            <a:off x="446088" y="2165350"/>
            <a:ext cx="8242300" cy="1015663"/>
          </a:xfrm>
          <a:prstGeom prst="rect">
            <a:avLst/>
          </a:prstGeom>
          <a:noFill/>
          <a:ln w="9525">
            <a:noFill/>
            <a:miter lim="800000"/>
            <a:headEnd/>
            <a:tailEnd/>
          </a:ln>
        </p:spPr>
        <p:txBody>
          <a:bodyPr>
            <a:spAutoFit/>
          </a:bodyPr>
          <a:lstStyle/>
          <a:p>
            <a:pPr>
              <a:spcBef>
                <a:spcPct val="10000"/>
              </a:spcBef>
              <a:spcAft>
                <a:spcPct val="10000"/>
              </a:spcAft>
            </a:pPr>
            <a:r>
              <a:rPr lang="en-US" sz="2000" b="1" dirty="0"/>
              <a:t>Market economy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市場經濟</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An economy in which the decisions of households and firms interacting in markets allocate economic resources. </a:t>
            </a:r>
          </a:p>
        </p:txBody>
      </p:sp>
      <p:sp>
        <p:nvSpPr>
          <p:cNvPr id="11" name="Rectangle 6"/>
          <p:cNvSpPr txBox="1">
            <a:spLocks noChangeArrowheads="1"/>
          </p:cNvSpPr>
          <p:nvPr/>
        </p:nvSpPr>
        <p:spPr bwMode="auto">
          <a:xfrm>
            <a:off x="447675" y="376238"/>
            <a:ext cx="8229600" cy="390525"/>
          </a:xfrm>
          <a:prstGeom prst="rect">
            <a:avLst/>
          </a:prstGeom>
          <a:noFill/>
          <a:ln w="9525">
            <a:noFill/>
            <a:miter lim="800000"/>
            <a:headEnd/>
            <a:tailEnd/>
          </a:ln>
        </p:spPr>
        <p:txBody>
          <a:bodyPr/>
          <a:lstStyle/>
          <a:p>
            <a:pPr>
              <a:spcBef>
                <a:spcPct val="20000"/>
              </a:spcBef>
            </a:pPr>
            <a:r>
              <a:rPr lang="en-US" sz="2200" b="1" dirty="0"/>
              <a:t>Centrally Planned Economies versus Market Economies</a:t>
            </a:r>
          </a:p>
        </p:txBody>
      </p:sp>
      <p:sp>
        <p:nvSpPr>
          <p:cNvPr id="7" name="Text Box 2"/>
          <p:cNvSpPr txBox="1">
            <a:spLocks noChangeArrowheads="1"/>
          </p:cNvSpPr>
          <p:nvPr/>
        </p:nvSpPr>
        <p:spPr bwMode="auto">
          <a:xfrm>
            <a:off x="438150" y="5334000"/>
            <a:ext cx="8239125" cy="1323439"/>
          </a:xfrm>
          <a:prstGeom prst="rect">
            <a:avLst/>
          </a:prstGeom>
          <a:noFill/>
          <a:ln w="9525">
            <a:noFill/>
            <a:miter lim="800000"/>
            <a:headEnd/>
            <a:tailEnd/>
          </a:ln>
        </p:spPr>
        <p:txBody>
          <a:bodyPr>
            <a:spAutoFit/>
          </a:bodyPr>
          <a:lstStyle/>
          <a:p>
            <a:pPr>
              <a:spcBef>
                <a:spcPct val="10000"/>
              </a:spcBef>
              <a:spcAft>
                <a:spcPct val="10000"/>
              </a:spcAft>
            </a:pPr>
            <a:r>
              <a:rPr lang="en-US" sz="2000" b="1" dirty="0"/>
              <a:t>Mixed economy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混合經濟</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An economy in which most economic decisions result  from the interaction of buyers and sellers in markets but in which the government plays a significant role in the allocation of resources. </a:t>
            </a:r>
          </a:p>
        </p:txBody>
      </p:sp>
      <p:sp>
        <p:nvSpPr>
          <p:cNvPr id="9" name="Rectangle 6"/>
          <p:cNvSpPr txBox="1">
            <a:spLocks noChangeArrowheads="1"/>
          </p:cNvSpPr>
          <p:nvPr/>
        </p:nvSpPr>
        <p:spPr bwMode="auto">
          <a:xfrm>
            <a:off x="447675" y="3187700"/>
            <a:ext cx="8229600" cy="419100"/>
          </a:xfrm>
          <a:prstGeom prst="rect">
            <a:avLst/>
          </a:prstGeom>
          <a:noFill/>
          <a:ln w="9525">
            <a:noFill/>
            <a:miter lim="800000"/>
            <a:headEnd/>
            <a:tailEnd/>
          </a:ln>
        </p:spPr>
        <p:txBody>
          <a:bodyPr/>
          <a:lstStyle/>
          <a:p>
            <a:pPr>
              <a:spcBef>
                <a:spcPct val="20000"/>
              </a:spcBef>
            </a:pPr>
            <a:r>
              <a:rPr lang="en-US" sz="2200" b="1" dirty="0"/>
              <a:t>The Modern “Mixed” Economy</a:t>
            </a:r>
          </a:p>
        </p:txBody>
      </p:sp>
      <p:sp>
        <p:nvSpPr>
          <p:cNvPr id="10" name="Rectangle 9"/>
          <p:cNvSpPr>
            <a:spLocks noChangeArrowheads="1"/>
          </p:cNvSpPr>
          <p:nvPr/>
        </p:nvSpPr>
        <p:spPr bwMode="auto">
          <a:xfrm>
            <a:off x="457200" y="3810000"/>
            <a:ext cx="8239125" cy="1323439"/>
          </a:xfrm>
          <a:prstGeom prst="rect">
            <a:avLst/>
          </a:prstGeom>
          <a:noFill/>
          <a:ln w="9525">
            <a:noFill/>
            <a:miter lim="800000"/>
            <a:headEnd/>
            <a:tailEnd/>
          </a:ln>
        </p:spPr>
        <p:txBody>
          <a:bodyPr>
            <a:spAutoFit/>
          </a:bodyPr>
          <a:lstStyle/>
          <a:p>
            <a:r>
              <a:rPr lang="en-US" sz="2000" dirty="0"/>
              <a:t>Some economists argue that the extent government intervention has expanded since the Great Depression of the 1930s makes it no longer accurate to refer to the U.S., Canadian, Japanese, and Western European economies as pure market economies.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left)">
                                      <p:cBhvr>
                                        <p:cTn id="11" dur="500"/>
                                        <p:tgtEl>
                                          <p:spTgt spid="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8">
                                            <p:txEl>
                                              <p:pRg st="0" end="0"/>
                                            </p:txEl>
                                          </p:spTgt>
                                        </p:tgtEl>
                                        <p:attrNameLst>
                                          <p:attrName>style.visibility</p:attrName>
                                        </p:attrNameLst>
                                      </p:cBhvr>
                                      <p:to>
                                        <p:strVal val="visible"/>
                                      </p:to>
                                    </p:set>
                                    <p:animEffect transition="in" filter="wipe(left)">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wipe(left)">
                                      <p:cBhvr>
                                        <p:cTn id="21" dur="500"/>
                                        <p:tgtEl>
                                          <p:spTgt spid="9">
                                            <p:txEl>
                                              <p:pRg st="0" end="0"/>
                                            </p:txEl>
                                          </p:spTgt>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left)">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7">
                                            <p:txEl>
                                              <p:pRg st="0" end="0"/>
                                            </p:txEl>
                                          </p:spTgt>
                                        </p:tgtEl>
                                        <p:attrNameLst>
                                          <p:attrName>style.visibility</p:attrName>
                                        </p:attrNameLst>
                                      </p:cBhvr>
                                      <p:to>
                                        <p:strVal val="visible"/>
                                      </p:to>
                                    </p:set>
                                    <p:animEffect transition="in" filter="wipe(left)">
                                      <p:cBhvr>
                                        <p:cTn id="30"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advAuto="0"/>
      <p:bldP spid="8" grpId="0" build="p" autoUpdateAnimBg="0" advAuto="0"/>
      <p:bldP spid="11" grpId="0" build="p"/>
      <p:bldP spid="7" grpId="0" build="p" autoUpdateAnimBg="0" advAuto="0"/>
      <p:bldP spid="9" grpId="0" build="p"/>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438150" y="923865"/>
            <a:ext cx="8239125" cy="707886"/>
          </a:xfrm>
          <a:prstGeom prst="rect">
            <a:avLst/>
          </a:prstGeom>
          <a:noFill/>
          <a:ln w="9525">
            <a:noFill/>
            <a:miter lim="800000"/>
            <a:headEnd/>
            <a:tailEnd/>
          </a:ln>
        </p:spPr>
        <p:txBody>
          <a:bodyPr>
            <a:spAutoFit/>
          </a:bodyPr>
          <a:lstStyle/>
          <a:p>
            <a:pPr>
              <a:spcBef>
                <a:spcPct val="10000"/>
              </a:spcBef>
              <a:spcAft>
                <a:spcPct val="10000"/>
              </a:spcAft>
            </a:pPr>
            <a:r>
              <a:rPr lang="en-US" sz="2000" b="1" dirty="0"/>
              <a:t>Productive efficiency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生產效率</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 situation in which a good or service is produced at the lowest possible cost. </a:t>
            </a:r>
          </a:p>
        </p:txBody>
      </p:sp>
      <p:sp>
        <p:nvSpPr>
          <p:cNvPr id="11" name="Rectangle 6"/>
          <p:cNvSpPr txBox="1">
            <a:spLocks noChangeArrowheads="1"/>
          </p:cNvSpPr>
          <p:nvPr/>
        </p:nvSpPr>
        <p:spPr bwMode="auto">
          <a:xfrm>
            <a:off x="447675" y="257175"/>
            <a:ext cx="8229600" cy="419100"/>
          </a:xfrm>
          <a:prstGeom prst="rect">
            <a:avLst/>
          </a:prstGeom>
          <a:noFill/>
          <a:ln w="9525">
            <a:noFill/>
            <a:miter lim="800000"/>
            <a:headEnd/>
            <a:tailEnd/>
          </a:ln>
        </p:spPr>
        <p:txBody>
          <a:bodyPr/>
          <a:lstStyle/>
          <a:p>
            <a:pPr>
              <a:spcBef>
                <a:spcPct val="20000"/>
              </a:spcBef>
            </a:pPr>
            <a:r>
              <a:rPr lang="en-US" sz="2000" b="1"/>
              <a:t>Efficiency and Equity</a:t>
            </a:r>
          </a:p>
        </p:txBody>
      </p:sp>
      <p:sp>
        <p:nvSpPr>
          <p:cNvPr id="5" name="Text Box 2"/>
          <p:cNvSpPr txBox="1">
            <a:spLocks noChangeArrowheads="1"/>
          </p:cNvSpPr>
          <p:nvPr/>
        </p:nvSpPr>
        <p:spPr bwMode="auto">
          <a:xfrm>
            <a:off x="438150" y="2028765"/>
            <a:ext cx="8239125" cy="1631216"/>
          </a:xfrm>
          <a:prstGeom prst="rect">
            <a:avLst/>
          </a:prstGeom>
          <a:noFill/>
          <a:ln w="9525">
            <a:noFill/>
            <a:miter lim="800000"/>
            <a:headEnd/>
            <a:tailEnd/>
          </a:ln>
        </p:spPr>
        <p:txBody>
          <a:bodyPr>
            <a:spAutoFit/>
          </a:bodyPr>
          <a:lstStyle/>
          <a:p>
            <a:pPr>
              <a:spcBef>
                <a:spcPct val="10000"/>
              </a:spcBef>
              <a:spcAft>
                <a:spcPct val="10000"/>
              </a:spcAft>
            </a:pPr>
            <a:r>
              <a:rPr lang="en-US" sz="2000" b="1" dirty="0" err="1"/>
              <a:t>Allocative</a:t>
            </a:r>
            <a:r>
              <a:rPr lang="en-US" sz="2000" b="1" dirty="0"/>
              <a:t> efficiency</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配置效率</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 state of the economy in which production is in accordance with consumer preferences; in particular, every good or service is produced up to the point where the last unit provides a marginal benefit to society equal to the marginal cost of producing it. </a:t>
            </a:r>
          </a:p>
        </p:txBody>
      </p:sp>
      <p:sp>
        <p:nvSpPr>
          <p:cNvPr id="7" name="Text Box 2"/>
          <p:cNvSpPr txBox="1">
            <a:spLocks noChangeArrowheads="1"/>
          </p:cNvSpPr>
          <p:nvPr/>
        </p:nvSpPr>
        <p:spPr bwMode="auto">
          <a:xfrm>
            <a:off x="438150" y="3687703"/>
            <a:ext cx="8239125" cy="1015663"/>
          </a:xfrm>
          <a:prstGeom prst="rect">
            <a:avLst/>
          </a:prstGeom>
          <a:noFill/>
          <a:ln w="9525">
            <a:noFill/>
            <a:miter lim="800000"/>
            <a:headEnd/>
            <a:tailEnd/>
          </a:ln>
        </p:spPr>
        <p:txBody>
          <a:bodyPr>
            <a:spAutoFit/>
          </a:bodyPr>
          <a:lstStyle/>
          <a:p>
            <a:pPr>
              <a:spcBef>
                <a:spcPct val="10000"/>
              </a:spcBef>
              <a:spcAft>
                <a:spcPct val="10000"/>
              </a:spcAft>
            </a:pPr>
            <a:r>
              <a:rPr lang="en-US" sz="2000" b="1" dirty="0"/>
              <a:t>Voluntary exchange</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自願交換</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 situation that occurs in markets when both the buyer and seller of a product are made better off by the transaction.</a:t>
            </a:r>
          </a:p>
        </p:txBody>
      </p:sp>
      <p:sp>
        <p:nvSpPr>
          <p:cNvPr id="8" name="Text Box 2"/>
          <p:cNvSpPr txBox="1">
            <a:spLocks noChangeArrowheads="1"/>
          </p:cNvSpPr>
          <p:nvPr/>
        </p:nvSpPr>
        <p:spPr bwMode="auto">
          <a:xfrm>
            <a:off x="438150" y="4792603"/>
            <a:ext cx="8239125" cy="400110"/>
          </a:xfrm>
          <a:prstGeom prst="rect">
            <a:avLst/>
          </a:prstGeom>
          <a:noFill/>
          <a:ln w="9525">
            <a:noFill/>
            <a:miter lim="800000"/>
            <a:headEnd/>
            <a:tailEnd/>
          </a:ln>
        </p:spPr>
        <p:txBody>
          <a:bodyPr>
            <a:spAutoFit/>
          </a:bodyPr>
          <a:lstStyle/>
          <a:p>
            <a:pPr>
              <a:spcBef>
                <a:spcPct val="10000"/>
              </a:spcBef>
              <a:spcAft>
                <a:spcPct val="10000"/>
              </a:spcAft>
            </a:pPr>
            <a:r>
              <a:rPr lang="en-US" sz="2000" b="1" dirty="0"/>
              <a:t>Equity</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公平</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The fair distribution of economic benefits.</a:t>
            </a:r>
          </a:p>
        </p:txBody>
      </p:sp>
      <p:sp>
        <p:nvSpPr>
          <p:cNvPr id="9" name="TextBox 8"/>
          <p:cNvSpPr txBox="1">
            <a:spLocks noChangeArrowheads="1"/>
          </p:cNvSpPr>
          <p:nvPr/>
        </p:nvSpPr>
        <p:spPr bwMode="auto">
          <a:xfrm>
            <a:off x="446088" y="5619690"/>
            <a:ext cx="6471836" cy="400110"/>
          </a:xfrm>
          <a:prstGeom prst="rect">
            <a:avLst/>
          </a:prstGeom>
          <a:noFill/>
          <a:ln w="9525">
            <a:noFill/>
            <a:miter lim="800000"/>
            <a:headEnd/>
            <a:tailEnd/>
          </a:ln>
        </p:spPr>
        <p:txBody>
          <a:bodyPr wrap="none">
            <a:spAutoFit/>
          </a:bodyPr>
          <a:lstStyle/>
          <a:p>
            <a:r>
              <a:rPr lang="en-US" sz="2000" i="1"/>
              <a:t>There is often a trade-off between efficiency and equity.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left)">
                                      <p:cBhvr>
                                        <p:cTn id="11" dur="500"/>
                                        <p:tgtEl>
                                          <p:spTgt spid="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wipe(left)">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Effect transition="in" filter="wipe(left)">
                                      <p:cBhvr>
                                        <p:cTn id="21" dur="500"/>
                                        <p:tgtEl>
                                          <p:spTgt spid="7">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8">
                                            <p:txEl>
                                              <p:pRg st="0" end="0"/>
                                            </p:txEl>
                                          </p:spTgt>
                                        </p:tgtEl>
                                        <p:attrNameLst>
                                          <p:attrName>style.visibility</p:attrName>
                                        </p:attrNameLst>
                                      </p:cBhvr>
                                      <p:to>
                                        <p:strVal val="visible"/>
                                      </p:to>
                                    </p:set>
                                    <p:animEffect transition="in" filter="wipe(left)">
                                      <p:cBhvr>
                                        <p:cTn id="26" dur="500"/>
                                        <p:tgtEl>
                                          <p:spTgt spid="8">
                                            <p:txEl>
                                              <p:pRg st="0" end="0"/>
                                            </p:txEl>
                                          </p:spTgt>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left)">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advAuto="0"/>
      <p:bldP spid="11" grpId="0" build="p"/>
      <p:bldP spid="5" grpId="0" build="p" autoUpdateAnimBg="0" advAuto="0"/>
      <p:bldP spid="7" grpId="0" build="p" autoUpdateAnimBg="0" advAuto="0"/>
      <p:bldP spid="8" grpId="0" build="p" autoUpdateAnimBg="0" advAuto="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381000" y="2743200"/>
            <a:ext cx="8305800" cy="443198"/>
          </a:xfrm>
          <a:prstGeom prst="rect">
            <a:avLst/>
          </a:prstGeom>
          <a:noFill/>
          <a:ln w="9525">
            <a:noFill/>
            <a:miter lim="800000"/>
            <a:headEnd/>
            <a:tailEnd/>
          </a:ln>
        </p:spPr>
        <p:txBody>
          <a:bodyPr wrap="square">
            <a:spAutoFit/>
          </a:bodyPr>
          <a:lstStyle/>
          <a:p>
            <a:pPr>
              <a:lnSpc>
                <a:spcPct val="95000"/>
              </a:lnSpc>
            </a:pPr>
            <a:r>
              <a:rPr lang="en-US" sz="2400" dirty="0">
                <a:solidFill>
                  <a:srgbClr val="0066B3"/>
                </a:solidFill>
              </a:rPr>
              <a:t>Understand the role of models in economic analysis.</a:t>
            </a:r>
          </a:p>
        </p:txBody>
      </p:sp>
      <p:sp>
        <p:nvSpPr>
          <p:cNvPr id="7" name="Text Box 9"/>
          <p:cNvSpPr txBox="1">
            <a:spLocks noChangeArrowheads="1"/>
          </p:cNvSpPr>
          <p:nvPr/>
        </p:nvSpPr>
        <p:spPr bwMode="auto">
          <a:xfrm>
            <a:off x="452438" y="2358380"/>
            <a:ext cx="4195762" cy="461665"/>
          </a:xfrm>
          <a:prstGeom prst="rect">
            <a:avLst/>
          </a:prstGeom>
          <a:solidFill>
            <a:srgbClr val="0066B3"/>
          </a:solidFill>
          <a:ln w="9525">
            <a:noFill/>
            <a:miter lim="800000"/>
            <a:headEnd/>
            <a:tailEnd/>
          </a:ln>
        </p:spPr>
        <p:txBody>
          <a:bodyPr wrap="square" lIns="45720" rIns="45720" anchor="ctr">
            <a:spAutoFit/>
          </a:bodyPr>
          <a:lstStyle/>
          <a:p>
            <a:r>
              <a:rPr lang="en-US" sz="2400" b="1">
                <a:solidFill>
                  <a:schemeClr val="bg1"/>
                </a:solidFill>
              </a:rPr>
              <a:t>1.3 LEARNING</a:t>
            </a:r>
            <a:r>
              <a:rPr lang="en-US" sz="2400">
                <a:solidFill>
                  <a:schemeClr val="bg1"/>
                </a:solidFill>
              </a:rPr>
              <a:t> OBJECTIVE</a:t>
            </a:r>
            <a:endParaRPr lang="en-US" sz="2400" b="1">
              <a:solidFill>
                <a:schemeClr val="bg1"/>
              </a:solidFill>
            </a:endParaRPr>
          </a:p>
        </p:txBody>
      </p:sp>
      <p:sp>
        <p:nvSpPr>
          <p:cNvPr id="4" name="TextBox 3"/>
          <p:cNvSpPr txBox="1">
            <a:spLocks noChangeArrowheads="1"/>
          </p:cNvSpPr>
          <p:nvPr/>
        </p:nvSpPr>
        <p:spPr bwMode="auto">
          <a:xfrm>
            <a:off x="447674" y="246063"/>
            <a:ext cx="4200525" cy="461665"/>
          </a:xfrm>
          <a:prstGeom prst="rect">
            <a:avLst/>
          </a:prstGeom>
          <a:noFill/>
          <a:ln w="9525">
            <a:noFill/>
            <a:miter lim="800000"/>
            <a:headEnd/>
            <a:tailEnd/>
          </a:ln>
        </p:spPr>
        <p:txBody>
          <a:bodyPr wrap="square">
            <a:spAutoFit/>
          </a:bodyPr>
          <a:lstStyle/>
          <a:p>
            <a:r>
              <a:rPr lang="en-US" sz="2400" b="1" dirty="0">
                <a:solidFill>
                  <a:srgbClr val="0066B3"/>
                </a:solidFill>
              </a:rPr>
              <a:t>Economic Models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50"/>
                                        <p:tgtEl>
                                          <p:spTgt spid="4"/>
                                        </p:tgtEl>
                                      </p:cBhvr>
                                    </p:animEffect>
                                  </p:childTnLst>
                                </p:cTn>
                              </p:par>
                            </p:childTnLst>
                          </p:cTn>
                        </p:par>
                        <p:par>
                          <p:cTn id="8" fill="hold">
                            <p:stCondLst>
                              <p:cond delay="75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p:stCondLst>
                              <p:cond delay="125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457200" y="258763"/>
            <a:ext cx="8001000" cy="2789237"/>
          </a:xfrm>
          <a:prstGeom prst="rect">
            <a:avLst/>
          </a:prstGeom>
          <a:noFill/>
          <a:ln w="9525">
            <a:noFill/>
            <a:miter lim="800000"/>
            <a:headEnd/>
            <a:tailEnd/>
          </a:ln>
        </p:spPr>
        <p:txBody>
          <a:bodyPr>
            <a:spAutoFit/>
          </a:bodyPr>
          <a:lstStyle/>
          <a:p>
            <a:pPr marL="342900" indent="-342900">
              <a:spcBef>
                <a:spcPct val="10000"/>
              </a:spcBef>
              <a:spcAft>
                <a:spcPct val="10000"/>
              </a:spcAft>
            </a:pPr>
            <a:r>
              <a:rPr lang="en-US" dirty="0"/>
              <a:t>To develop a model, economists generally follow these steps:</a:t>
            </a:r>
          </a:p>
          <a:p>
            <a:pPr lvl="1" indent="-342900">
              <a:spcBef>
                <a:spcPct val="10000"/>
              </a:spcBef>
              <a:spcAft>
                <a:spcPct val="10000"/>
              </a:spcAft>
            </a:pPr>
            <a:endParaRPr lang="en-US" sz="800" dirty="0"/>
          </a:p>
          <a:p>
            <a:pPr lvl="1" indent="-342900">
              <a:spcBef>
                <a:spcPct val="10000"/>
              </a:spcBef>
              <a:spcAft>
                <a:spcPct val="40000"/>
              </a:spcAft>
              <a:buClr>
                <a:schemeClr val="tx1"/>
              </a:buClr>
              <a:buFontTx/>
              <a:buAutoNum type="arabicPeriod"/>
            </a:pPr>
            <a:r>
              <a:rPr lang="en-US" dirty="0"/>
              <a:t>Decide on the assumptions to use in developing the model.</a:t>
            </a:r>
          </a:p>
          <a:p>
            <a:pPr lvl="1" indent="-342900">
              <a:spcBef>
                <a:spcPct val="10000"/>
              </a:spcBef>
              <a:spcAft>
                <a:spcPct val="40000"/>
              </a:spcAft>
              <a:buClr>
                <a:schemeClr val="tx1"/>
              </a:buClr>
              <a:buFontTx/>
              <a:buAutoNum type="arabicPeriod"/>
            </a:pPr>
            <a:r>
              <a:rPr lang="en-US" dirty="0"/>
              <a:t>Formulate a testable hypothesis.</a:t>
            </a:r>
          </a:p>
          <a:p>
            <a:pPr lvl="1" indent="-342900">
              <a:spcBef>
                <a:spcPct val="10000"/>
              </a:spcBef>
              <a:spcAft>
                <a:spcPct val="40000"/>
              </a:spcAft>
              <a:buClr>
                <a:schemeClr val="tx1"/>
              </a:buClr>
              <a:buFontTx/>
              <a:buAutoNum type="arabicPeriod"/>
            </a:pPr>
            <a:r>
              <a:rPr lang="en-US" dirty="0"/>
              <a:t>Use economic data to test the hypothesis.</a:t>
            </a:r>
          </a:p>
          <a:p>
            <a:pPr lvl="1" indent="-342900">
              <a:spcBef>
                <a:spcPct val="10000"/>
              </a:spcBef>
              <a:spcAft>
                <a:spcPct val="40000"/>
              </a:spcAft>
              <a:buClr>
                <a:schemeClr val="tx1"/>
              </a:buClr>
              <a:buFontTx/>
              <a:buAutoNum type="arabicPeriod"/>
            </a:pPr>
            <a:r>
              <a:rPr lang="en-US" dirty="0"/>
              <a:t>Revise the model if it fails to explain the economic data well.</a:t>
            </a:r>
          </a:p>
          <a:p>
            <a:pPr lvl="1" indent="-342900">
              <a:spcBef>
                <a:spcPct val="10000"/>
              </a:spcBef>
              <a:spcAft>
                <a:spcPct val="40000"/>
              </a:spcAft>
              <a:buClr>
                <a:schemeClr val="tx1"/>
              </a:buClr>
              <a:buFontTx/>
              <a:buAutoNum type="arabicPeriod"/>
            </a:pPr>
            <a:r>
              <a:rPr lang="en-US" dirty="0"/>
              <a:t>Retain the revised model to help answer similar economic questions in the future.</a:t>
            </a:r>
          </a:p>
        </p:txBody>
      </p:sp>
      <p:sp>
        <p:nvSpPr>
          <p:cNvPr id="4" name="Text Box 2"/>
          <p:cNvSpPr txBox="1">
            <a:spLocks noChangeArrowheads="1"/>
          </p:cNvSpPr>
          <p:nvPr/>
        </p:nvSpPr>
        <p:spPr bwMode="auto">
          <a:xfrm>
            <a:off x="457200" y="3640138"/>
            <a:ext cx="8229600" cy="646112"/>
          </a:xfrm>
          <a:prstGeom prst="rect">
            <a:avLst/>
          </a:prstGeom>
          <a:noFill/>
          <a:ln w="9525">
            <a:noFill/>
            <a:miter lim="800000"/>
            <a:headEnd/>
            <a:tailEnd/>
          </a:ln>
        </p:spPr>
        <p:txBody>
          <a:bodyPr>
            <a:spAutoFit/>
          </a:bodyPr>
          <a:lstStyle/>
          <a:p>
            <a:pPr>
              <a:spcBef>
                <a:spcPct val="10000"/>
              </a:spcBef>
              <a:spcAft>
                <a:spcPct val="10000"/>
              </a:spcAft>
            </a:pPr>
            <a:r>
              <a:rPr lang="en-US" dirty="0"/>
              <a:t>Economic models make behavioral assumptions about the motives of consumers and firms.</a:t>
            </a:r>
          </a:p>
        </p:txBody>
      </p:sp>
      <p:sp>
        <p:nvSpPr>
          <p:cNvPr id="5" name="Rectangle 5"/>
          <p:cNvSpPr txBox="1">
            <a:spLocks noChangeArrowheads="1"/>
          </p:cNvSpPr>
          <p:nvPr/>
        </p:nvSpPr>
        <p:spPr bwMode="auto">
          <a:xfrm>
            <a:off x="457200" y="3124200"/>
            <a:ext cx="8153400" cy="407988"/>
          </a:xfrm>
          <a:prstGeom prst="rect">
            <a:avLst/>
          </a:prstGeom>
          <a:noFill/>
          <a:ln w="9525">
            <a:noFill/>
            <a:miter lim="800000"/>
            <a:headEnd/>
            <a:tailEnd/>
          </a:ln>
        </p:spPr>
        <p:txBody>
          <a:bodyPr/>
          <a:lstStyle/>
          <a:p>
            <a:pPr marL="342900" indent="-342900">
              <a:spcBef>
                <a:spcPct val="20000"/>
              </a:spcBef>
            </a:pPr>
            <a:r>
              <a:rPr lang="en-US" sz="2000" b="1" dirty="0"/>
              <a:t>The Role of Assumptions in Economic </a:t>
            </a:r>
            <a:r>
              <a:rPr lang="en-US" sz="2000" b="1" dirty="0" smtClean="0"/>
              <a:t>Models</a:t>
            </a:r>
            <a:r>
              <a:rPr lang="zh-TW" altLang="en-US" sz="2000" b="1" dirty="0" smtClean="0">
                <a:latin typeface="標楷體" pitchFamily="65" charset="-120"/>
                <a:ea typeface="標楷體" pitchFamily="65" charset="-120"/>
              </a:rPr>
              <a:t>經濟模型假設的作用</a:t>
            </a:r>
            <a:endParaRPr lang="en-US" sz="2000" b="1" dirty="0">
              <a:latin typeface="標楷體" pitchFamily="65" charset="-120"/>
              <a:ea typeface="標楷體" pitchFamily="65" charset="-120"/>
            </a:endParaRPr>
          </a:p>
        </p:txBody>
      </p:sp>
      <p:sp>
        <p:nvSpPr>
          <p:cNvPr id="7" name="Text Box 6"/>
          <p:cNvSpPr txBox="1">
            <a:spLocks noChangeArrowheads="1"/>
          </p:cNvSpPr>
          <p:nvPr/>
        </p:nvSpPr>
        <p:spPr bwMode="auto">
          <a:xfrm>
            <a:off x="447675" y="4930775"/>
            <a:ext cx="8239125" cy="647700"/>
          </a:xfrm>
          <a:prstGeom prst="rect">
            <a:avLst/>
          </a:prstGeom>
          <a:noFill/>
          <a:ln w="9525">
            <a:noFill/>
            <a:miter lim="800000"/>
            <a:headEnd/>
            <a:tailEnd/>
          </a:ln>
        </p:spPr>
        <p:txBody>
          <a:bodyPr>
            <a:spAutoFit/>
          </a:bodyPr>
          <a:lstStyle/>
          <a:p>
            <a:pPr>
              <a:spcBef>
                <a:spcPct val="10000"/>
              </a:spcBef>
              <a:spcAft>
                <a:spcPct val="10000"/>
              </a:spcAft>
            </a:pPr>
            <a:r>
              <a:rPr lang="en-US" b="1" dirty="0"/>
              <a:t>Economic variable </a:t>
            </a:r>
            <a:r>
              <a:rPr lang="en-US" altLang="zh-TW" dirty="0" smtClean="0"/>
              <a:t>(</a:t>
            </a:r>
            <a:r>
              <a:rPr lang="zh-TW" altLang="en-US" dirty="0" smtClean="0"/>
              <a:t>經濟變數</a:t>
            </a:r>
            <a:r>
              <a:rPr lang="en-US" altLang="zh-TW" dirty="0" smtClean="0"/>
              <a:t>)</a:t>
            </a:r>
            <a:r>
              <a:rPr lang="en-US" dirty="0" smtClean="0"/>
              <a:t> </a:t>
            </a:r>
            <a:r>
              <a:rPr lang="en-US" dirty="0"/>
              <a:t>Something measurable that can have different values, such as the incomes of doctors. </a:t>
            </a:r>
          </a:p>
        </p:txBody>
      </p:sp>
      <p:sp>
        <p:nvSpPr>
          <p:cNvPr id="8" name="Rectangle 7"/>
          <p:cNvSpPr>
            <a:spLocks noChangeArrowheads="1"/>
          </p:cNvSpPr>
          <p:nvPr/>
        </p:nvSpPr>
        <p:spPr bwMode="auto">
          <a:xfrm>
            <a:off x="381000" y="4267200"/>
            <a:ext cx="7867650" cy="762000"/>
          </a:xfrm>
          <a:prstGeom prst="rect">
            <a:avLst/>
          </a:prstGeom>
          <a:noFill/>
          <a:ln w="9525">
            <a:noFill/>
            <a:miter lim="800000"/>
            <a:headEnd/>
            <a:tailEnd/>
          </a:ln>
        </p:spPr>
        <p:txBody>
          <a:bodyPr/>
          <a:lstStyle/>
          <a:p>
            <a:pPr marL="342900" indent="-342900">
              <a:spcBef>
                <a:spcPts val="0"/>
              </a:spcBef>
            </a:pPr>
            <a:r>
              <a:rPr lang="en-US" sz="2000" b="1" dirty="0"/>
              <a:t>Forming and Testing Hypotheses in Economic </a:t>
            </a:r>
            <a:r>
              <a:rPr lang="en-US" sz="2000" b="1" dirty="0" smtClean="0"/>
              <a:t>Models</a:t>
            </a:r>
          </a:p>
          <a:p>
            <a:pPr marL="342900" indent="-342900">
              <a:spcBef>
                <a:spcPts val="0"/>
              </a:spcBef>
            </a:pPr>
            <a:r>
              <a:rPr lang="zh-TW" altLang="en-US" sz="2000" b="1" dirty="0" smtClean="0"/>
              <a:t>                         </a:t>
            </a:r>
            <a:r>
              <a:rPr lang="zh-TW" altLang="en-US" sz="2000" b="1" dirty="0" smtClean="0">
                <a:latin typeface="標楷體" pitchFamily="65" charset="-120"/>
                <a:ea typeface="標楷體" pitchFamily="65" charset="-120"/>
              </a:rPr>
              <a:t>經濟模型</a:t>
            </a:r>
            <a:r>
              <a:rPr lang="zh-TW" altLang="en-US" sz="2000" b="1" dirty="0" smtClean="0">
                <a:latin typeface="標楷體" pitchFamily="65" charset="-120"/>
                <a:ea typeface="標楷體" pitchFamily="65" charset="-120"/>
              </a:rPr>
              <a:t>的</a:t>
            </a:r>
            <a:r>
              <a:rPr lang="zh-TW" altLang="en-US" sz="2000" b="1" dirty="0" smtClean="0">
                <a:latin typeface="標楷體" pitchFamily="65" charset="-120"/>
                <a:ea typeface="標楷體" pitchFamily="65" charset="-120"/>
              </a:rPr>
              <a:t>設定</a:t>
            </a:r>
            <a:r>
              <a:rPr lang="zh-TW" altLang="en-US" sz="2000" b="1" dirty="0" smtClean="0">
                <a:latin typeface="標楷體" pitchFamily="65" charset="-120"/>
                <a:ea typeface="標楷體" pitchFamily="65" charset="-120"/>
              </a:rPr>
              <a:t>與</a:t>
            </a:r>
            <a:r>
              <a:rPr lang="zh-TW" altLang="en-US" sz="2000" b="1" dirty="0" smtClean="0">
                <a:latin typeface="標楷體" pitchFamily="65" charset="-120"/>
                <a:ea typeface="標楷體" pitchFamily="65" charset="-120"/>
              </a:rPr>
              <a:t>假設檢定</a:t>
            </a:r>
            <a:endParaRPr lang="en-US" sz="2000" b="1" dirty="0">
              <a:latin typeface="標楷體" pitchFamily="65" charset="-120"/>
              <a:ea typeface="標楷體" pitchFamily="65" charset="-120"/>
            </a:endParaRPr>
          </a:p>
        </p:txBody>
      </p:sp>
      <p:sp>
        <p:nvSpPr>
          <p:cNvPr id="9" name="Text Box 2"/>
          <p:cNvSpPr txBox="1">
            <a:spLocks noChangeArrowheads="1"/>
          </p:cNvSpPr>
          <p:nvPr/>
        </p:nvSpPr>
        <p:spPr bwMode="auto">
          <a:xfrm>
            <a:off x="447675" y="5649913"/>
            <a:ext cx="8229600" cy="922337"/>
          </a:xfrm>
          <a:prstGeom prst="rect">
            <a:avLst/>
          </a:prstGeom>
          <a:noFill/>
          <a:ln w="9525">
            <a:noFill/>
            <a:miter lim="800000"/>
            <a:headEnd/>
            <a:tailEnd/>
          </a:ln>
        </p:spPr>
        <p:txBody>
          <a:bodyPr>
            <a:spAutoFit/>
          </a:bodyPr>
          <a:lstStyle/>
          <a:p>
            <a:pPr>
              <a:spcBef>
                <a:spcPct val="10000"/>
              </a:spcBef>
              <a:spcAft>
                <a:spcPct val="10000"/>
              </a:spcAft>
            </a:pPr>
            <a:r>
              <a:rPr lang="en-US" dirty="0"/>
              <a:t>The process of developing models, testing hypotheses, and revising models is often referred to as the </a:t>
            </a:r>
            <a:r>
              <a:rPr lang="en-US" i="1" dirty="0"/>
              <a:t>scientific method</a:t>
            </a:r>
            <a:r>
              <a:rPr lang="en-US" dirty="0"/>
              <a:t>, which economics applies to the study of the interactions among individuals.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Effect transition="in" filter="wipe(left)">
                                      <p:cBhvr>
                                        <p:cTn id="11" dur="500"/>
                                        <p:tgtEl>
                                          <p:spTgt spid="6">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wipe(left)">
                                      <p:cBhvr>
                                        <p:cTn id="16" dur="500"/>
                                        <p:tgtEl>
                                          <p:spTgt spid="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wipe(left)">
                                      <p:cBhvr>
                                        <p:cTn id="21" dur="500"/>
                                        <p:tgtEl>
                                          <p:spTgt spid="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wipe(left)">
                                      <p:cBhvr>
                                        <p:cTn id="26" dur="500"/>
                                        <p:tgtEl>
                                          <p:spTgt spid="6">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wipe(left)">
                                      <p:cBhvr>
                                        <p:cTn id="31" dur="500"/>
                                        <p:tgtEl>
                                          <p:spTgt spid="6">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5">
                                            <p:txEl>
                                              <p:pRg st="0" end="0"/>
                                            </p:txEl>
                                          </p:spTgt>
                                        </p:tgtEl>
                                        <p:attrNameLst>
                                          <p:attrName>style.visibility</p:attrName>
                                        </p:attrNameLst>
                                      </p:cBhvr>
                                      <p:to>
                                        <p:strVal val="visible"/>
                                      </p:to>
                                    </p:set>
                                    <p:animEffect transition="in" filter="wipe(left)">
                                      <p:cBhvr>
                                        <p:cTn id="36" dur="750"/>
                                        <p:tgtEl>
                                          <p:spTgt spid="5">
                                            <p:txEl>
                                              <p:pRg st="0" end="0"/>
                                            </p:txEl>
                                          </p:spTgt>
                                        </p:tgtEl>
                                      </p:cBhvr>
                                    </p:animEffect>
                                  </p:childTnLst>
                                </p:cTn>
                              </p:par>
                            </p:childTnLst>
                          </p:cTn>
                        </p:par>
                        <p:par>
                          <p:cTn id="37" fill="hold">
                            <p:stCondLst>
                              <p:cond delay="750"/>
                            </p:stCondLst>
                            <p:childTnLst>
                              <p:par>
                                <p:cTn id="38" presetID="22" presetClass="entr" presetSubtype="8" fill="hold" grpId="0" nodeType="afterEffect">
                                  <p:stCondLst>
                                    <p:cond delay="0"/>
                                  </p:stCondLst>
                                  <p:childTnLst>
                                    <p:set>
                                      <p:cBhvr>
                                        <p:cTn id="39" dur="1" fill="hold">
                                          <p:stCondLst>
                                            <p:cond delay="0"/>
                                          </p:stCondLst>
                                        </p:cTn>
                                        <p:tgtEl>
                                          <p:spTgt spid="4">
                                            <p:txEl>
                                              <p:pRg st="0" end="0"/>
                                            </p:txEl>
                                          </p:spTgt>
                                        </p:tgtEl>
                                        <p:attrNameLst>
                                          <p:attrName>style.visibility</p:attrName>
                                        </p:attrNameLst>
                                      </p:cBhvr>
                                      <p:to>
                                        <p:strVal val="visible"/>
                                      </p:to>
                                    </p:set>
                                    <p:animEffect transition="in" filter="wipe(left)">
                                      <p:cBhvr>
                                        <p:cTn id="40" dur="500"/>
                                        <p:tgtEl>
                                          <p:spTgt spid="4">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left)">
                                      <p:cBhvr>
                                        <p:cTn id="45" dur="500"/>
                                        <p:tgtEl>
                                          <p:spTgt spid="8"/>
                                        </p:tgtEl>
                                      </p:cBhvr>
                                    </p:animEffect>
                                  </p:childTnLst>
                                </p:cTn>
                              </p:par>
                            </p:childTnLst>
                          </p:cTn>
                        </p:par>
                        <p:par>
                          <p:cTn id="46" fill="hold">
                            <p:stCondLst>
                              <p:cond delay="500"/>
                            </p:stCondLst>
                            <p:childTnLst>
                              <p:par>
                                <p:cTn id="47" presetID="22" presetClass="entr" presetSubtype="8" fill="hold" grpId="0" nodeType="after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animEffect transition="in" filter="wipe(left)">
                                      <p:cBhvr>
                                        <p:cTn id="49" dur="500"/>
                                        <p:tgtEl>
                                          <p:spTgt spid="7">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9">
                                            <p:txEl>
                                              <p:pRg st="0" end="0"/>
                                            </p:txEl>
                                          </p:spTgt>
                                        </p:tgtEl>
                                        <p:attrNameLst>
                                          <p:attrName>style.visibility</p:attrName>
                                        </p:attrNameLst>
                                      </p:cBhvr>
                                      <p:to>
                                        <p:strVal val="visible"/>
                                      </p:to>
                                    </p:set>
                                    <p:animEffect transition="in" filter="wipe(left)">
                                      <p:cBhvr>
                                        <p:cTn id="54"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utoUpdateAnimBg="0" advAuto="0"/>
      <p:bldP spid="4" grpId="0" build="p" autoUpdateAnimBg="0" advAuto="0"/>
      <p:bldP spid="5" grpId="0" build="p"/>
      <p:bldP spid="7" grpId="0" build="p" autoUpdateAnimBg="0" advAuto="0"/>
      <p:bldP spid="8" grpId="0"/>
      <p:bldP spid="9" grpId="0" build="p" autoUpdateAnimBg="0"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438150" y="914400"/>
            <a:ext cx="7505700" cy="400110"/>
          </a:xfrm>
          <a:prstGeom prst="rect">
            <a:avLst/>
          </a:prstGeom>
          <a:noFill/>
          <a:ln w="9525">
            <a:noFill/>
            <a:miter lim="800000"/>
            <a:headEnd/>
            <a:tailEnd/>
          </a:ln>
        </p:spPr>
        <p:txBody>
          <a:bodyPr>
            <a:spAutoFit/>
          </a:bodyPr>
          <a:lstStyle/>
          <a:p>
            <a:pPr>
              <a:spcBef>
                <a:spcPct val="10000"/>
              </a:spcBef>
              <a:spcAft>
                <a:spcPct val="10000"/>
              </a:spcAft>
            </a:pPr>
            <a:r>
              <a:rPr lang="en-US" sz="2000" b="1" dirty="0"/>
              <a:t>Positive analysis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實是分析</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Analysis concerned with what is.</a:t>
            </a:r>
          </a:p>
        </p:txBody>
      </p:sp>
      <p:sp>
        <p:nvSpPr>
          <p:cNvPr id="5" name="Rectangle 5"/>
          <p:cNvSpPr txBox="1">
            <a:spLocks noChangeArrowheads="1"/>
          </p:cNvSpPr>
          <p:nvPr/>
        </p:nvSpPr>
        <p:spPr bwMode="auto">
          <a:xfrm>
            <a:off x="447675" y="285750"/>
            <a:ext cx="7867650" cy="390525"/>
          </a:xfrm>
          <a:prstGeom prst="rect">
            <a:avLst/>
          </a:prstGeom>
          <a:noFill/>
          <a:ln w="9525">
            <a:noFill/>
            <a:miter lim="800000"/>
            <a:headEnd/>
            <a:tailEnd/>
          </a:ln>
        </p:spPr>
        <p:txBody>
          <a:bodyPr/>
          <a:lstStyle/>
          <a:p>
            <a:pPr marL="342900" indent="-342900">
              <a:spcBef>
                <a:spcPct val="20000"/>
              </a:spcBef>
            </a:pPr>
            <a:r>
              <a:rPr lang="en-US" sz="2400" b="1" dirty="0"/>
              <a:t>Normative and Positive Analysis</a:t>
            </a:r>
          </a:p>
        </p:txBody>
      </p:sp>
      <p:sp>
        <p:nvSpPr>
          <p:cNvPr id="7" name="Text Box 6"/>
          <p:cNvSpPr txBox="1">
            <a:spLocks noChangeArrowheads="1"/>
          </p:cNvSpPr>
          <p:nvPr/>
        </p:nvSpPr>
        <p:spPr bwMode="auto">
          <a:xfrm>
            <a:off x="438150" y="1524000"/>
            <a:ext cx="8705850" cy="400110"/>
          </a:xfrm>
          <a:prstGeom prst="rect">
            <a:avLst/>
          </a:prstGeom>
          <a:noFill/>
          <a:ln w="9525">
            <a:noFill/>
            <a:miter lim="800000"/>
            <a:headEnd/>
            <a:tailEnd/>
          </a:ln>
        </p:spPr>
        <p:txBody>
          <a:bodyPr wrap="square">
            <a:spAutoFit/>
          </a:bodyPr>
          <a:lstStyle/>
          <a:p>
            <a:pPr>
              <a:spcBef>
                <a:spcPct val="10000"/>
              </a:spcBef>
              <a:spcAft>
                <a:spcPct val="10000"/>
              </a:spcAft>
            </a:pPr>
            <a:r>
              <a:rPr lang="en-US" sz="2000" b="1" dirty="0"/>
              <a:t>Normative analysis</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規範分析</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Analysis concerned with what ought to be.</a:t>
            </a:r>
          </a:p>
        </p:txBody>
      </p:sp>
      <p:sp>
        <p:nvSpPr>
          <p:cNvPr id="15" name="Text Box 2"/>
          <p:cNvSpPr txBox="1">
            <a:spLocks noChangeArrowheads="1"/>
          </p:cNvSpPr>
          <p:nvPr/>
        </p:nvSpPr>
        <p:spPr bwMode="auto">
          <a:xfrm>
            <a:off x="438150" y="3475038"/>
            <a:ext cx="8553450" cy="1631216"/>
          </a:xfrm>
          <a:prstGeom prst="rect">
            <a:avLst/>
          </a:prstGeom>
          <a:noFill/>
          <a:ln w="9525">
            <a:noFill/>
            <a:miter lim="800000"/>
            <a:headEnd/>
            <a:tailEnd/>
          </a:ln>
        </p:spPr>
        <p:txBody>
          <a:bodyPr wrap="square">
            <a:spAutoFit/>
          </a:bodyPr>
          <a:lstStyle/>
          <a:p>
            <a:pPr>
              <a:spcBef>
                <a:spcPct val="10000"/>
              </a:spcBef>
              <a:spcAft>
                <a:spcPct val="10000"/>
              </a:spcAft>
            </a:pPr>
            <a:r>
              <a:rPr lang="en-US" sz="2000" dirty="0"/>
              <a:t>Because economics studies the actions of individuals, it is a social science. Economics is therefore similar to other social science disciplines, such as psychology, political science, and sociology. As a social science, economics considers human behavior—particularly decision-making behavior—in every context, not just in the context of business.</a:t>
            </a:r>
          </a:p>
        </p:txBody>
      </p:sp>
      <p:sp>
        <p:nvSpPr>
          <p:cNvPr id="16" name="Rectangle 5"/>
          <p:cNvSpPr txBox="1">
            <a:spLocks noChangeArrowheads="1"/>
          </p:cNvSpPr>
          <p:nvPr/>
        </p:nvSpPr>
        <p:spPr bwMode="auto">
          <a:xfrm>
            <a:off x="438150" y="2865438"/>
            <a:ext cx="7867650" cy="381000"/>
          </a:xfrm>
          <a:prstGeom prst="rect">
            <a:avLst/>
          </a:prstGeom>
          <a:noFill/>
          <a:ln w="9525">
            <a:noFill/>
            <a:miter lim="800000"/>
            <a:headEnd/>
            <a:tailEnd/>
          </a:ln>
        </p:spPr>
        <p:txBody>
          <a:bodyPr/>
          <a:lstStyle/>
          <a:p>
            <a:pPr marL="342900" indent="-342900">
              <a:spcBef>
                <a:spcPct val="20000"/>
              </a:spcBef>
            </a:pPr>
            <a:r>
              <a:rPr lang="en-US" sz="2400" b="1" dirty="0"/>
              <a:t>Economics as a Social </a:t>
            </a:r>
            <a:r>
              <a:rPr lang="en-US" sz="2400" b="1" dirty="0" smtClean="0"/>
              <a:t>Science</a:t>
            </a:r>
            <a:r>
              <a:rPr lang="zh-TW" altLang="en-US" sz="2400" b="1" dirty="0" smtClean="0"/>
              <a:t> </a:t>
            </a:r>
            <a:r>
              <a:rPr lang="zh-TW" altLang="en-US" sz="2400" b="1" dirty="0" smtClean="0">
                <a:latin typeface="標楷體" pitchFamily="65" charset="-120"/>
                <a:ea typeface="標楷體" pitchFamily="65" charset="-120"/>
              </a:rPr>
              <a:t>經濟學是一門社會科學</a:t>
            </a:r>
            <a:endParaRPr lang="en-US" sz="2400" b="1" dirty="0">
              <a:latin typeface="標楷體" pitchFamily="65" charset="-120"/>
              <a:ea typeface="標楷體" pitchFamily="65" charset="-120"/>
            </a:endParaRPr>
          </a:p>
        </p:txBody>
      </p:sp>
      <p:sp>
        <p:nvSpPr>
          <p:cNvPr id="17" name="Text Box 7"/>
          <p:cNvSpPr txBox="1">
            <a:spLocks noChangeArrowheads="1"/>
          </p:cNvSpPr>
          <p:nvPr/>
        </p:nvSpPr>
        <p:spPr bwMode="auto">
          <a:xfrm>
            <a:off x="457200" y="5170488"/>
            <a:ext cx="8150225" cy="1335087"/>
          </a:xfrm>
          <a:prstGeom prst="rect">
            <a:avLst/>
          </a:prstGeom>
          <a:solidFill>
            <a:schemeClr val="bg2">
              <a:alpha val="14902"/>
            </a:schemeClr>
          </a:solidFill>
          <a:ln w="9525">
            <a:noFill/>
            <a:miter lim="800000"/>
            <a:headEnd/>
            <a:tailEnd/>
          </a:ln>
        </p:spPr>
        <p:txBody>
          <a:bodyPr/>
          <a:lstStyle/>
          <a:p>
            <a:r>
              <a:rPr lang="en-US">
                <a:solidFill>
                  <a:srgbClr val="B10B2D"/>
                </a:solidFill>
              </a:rPr>
              <a:t>Don’t Let This Happen to You</a:t>
            </a:r>
          </a:p>
          <a:p>
            <a:r>
              <a:rPr lang="en-US" sz="1600"/>
              <a:t>Don’t Confuse Positive Analysis with Normative Analysis</a:t>
            </a:r>
          </a:p>
          <a:p>
            <a:r>
              <a:rPr lang="en-US" sz="1400"/>
              <a:t>Positive economic analysis can show the consequences of a particular policy, but it cannot tell us whether the policy is “good” or “bad.”</a:t>
            </a:r>
          </a:p>
        </p:txBody>
      </p:sp>
      <p:sp>
        <p:nvSpPr>
          <p:cNvPr id="21" name="Rectangle 20"/>
          <p:cNvSpPr>
            <a:spLocks noChangeArrowheads="1"/>
          </p:cNvSpPr>
          <p:nvPr/>
        </p:nvSpPr>
        <p:spPr bwMode="auto">
          <a:xfrm>
            <a:off x="455613" y="5181600"/>
            <a:ext cx="8154987" cy="1327150"/>
          </a:xfrm>
          <a:prstGeom prst="rect">
            <a:avLst/>
          </a:prstGeom>
          <a:noFill/>
          <a:ln w="9525" algn="ctr">
            <a:solidFill>
              <a:schemeClr val="bg2"/>
            </a:solidFill>
            <a:round/>
            <a:headEnd/>
            <a:tailEnd/>
          </a:ln>
        </p:spPr>
        <p:txBody>
          <a:bodyPr/>
          <a:lstStyle/>
          <a:p>
            <a:endParaRPr lang="en-US" sz="2800">
              <a:solidFill>
                <a:schemeClr val="tx2"/>
              </a:solidFill>
            </a:endParaRPr>
          </a:p>
        </p:txBody>
      </p:sp>
      <p:grpSp>
        <p:nvGrpSpPr>
          <p:cNvPr id="14" name="Group 13"/>
          <p:cNvGrpSpPr>
            <a:grpSpLocks/>
          </p:cNvGrpSpPr>
          <p:nvPr/>
        </p:nvGrpSpPr>
        <p:grpSpPr bwMode="auto">
          <a:xfrm>
            <a:off x="457200" y="6151563"/>
            <a:ext cx="8229600" cy="373062"/>
            <a:chOff x="737421" y="5659438"/>
            <a:chExt cx="8229600" cy="373062"/>
          </a:xfrm>
        </p:grpSpPr>
        <p:sp>
          <p:nvSpPr>
            <p:cNvPr id="25610" name="Rectangle 19"/>
            <p:cNvSpPr>
              <a:spLocks noChangeArrowheads="1"/>
            </p:cNvSpPr>
            <p:nvPr/>
          </p:nvSpPr>
          <p:spPr bwMode="auto">
            <a:xfrm>
              <a:off x="1868488" y="5659438"/>
              <a:ext cx="7098533" cy="373062"/>
            </a:xfrm>
            <a:prstGeom prst="rect">
              <a:avLst/>
            </a:prstGeom>
            <a:noFill/>
            <a:ln w="9525">
              <a:noFill/>
              <a:miter lim="800000"/>
              <a:headEnd/>
              <a:tailEnd/>
            </a:ln>
          </p:spPr>
          <p:txBody>
            <a:bodyPr/>
            <a:lstStyle/>
            <a:p>
              <a:pPr marL="115888" lvl="1" indent="-1588">
                <a:spcBef>
                  <a:spcPct val="20000"/>
                </a:spcBef>
              </a:pPr>
              <a:r>
                <a:rPr lang="en-US" sz="1400" b="1">
                  <a:solidFill>
                    <a:srgbClr val="B10B2D"/>
                  </a:solidFill>
                </a:rPr>
                <a:t>Your Turn:</a:t>
              </a:r>
              <a:r>
                <a:rPr lang="en-US" b="1">
                  <a:solidFill>
                    <a:srgbClr val="B10B2D"/>
                  </a:solidFill>
                </a:rPr>
                <a:t> </a:t>
              </a:r>
              <a:r>
                <a:rPr lang="en-US" sz="1200" b="1"/>
                <a:t>Test your understanding by doing related problem 3.9 at the end of this chapter.</a:t>
              </a:r>
            </a:p>
          </p:txBody>
        </p:sp>
        <p:sp>
          <p:nvSpPr>
            <p:cNvPr id="25611" name="TextBox 28"/>
            <p:cNvSpPr txBox="1">
              <a:spLocks noChangeArrowheads="1"/>
            </p:cNvSpPr>
            <p:nvPr/>
          </p:nvSpPr>
          <p:spPr bwMode="auto">
            <a:xfrm>
              <a:off x="737421" y="5690771"/>
              <a:ext cx="1319979" cy="338554"/>
            </a:xfrm>
            <a:prstGeom prst="rect">
              <a:avLst/>
            </a:prstGeom>
            <a:noFill/>
            <a:ln w="9525">
              <a:noFill/>
              <a:miter lim="800000"/>
              <a:headEnd/>
              <a:tailEnd/>
            </a:ln>
          </p:spPr>
          <p:txBody>
            <a:bodyPr wrap="none">
              <a:spAutoFit/>
            </a:bodyPr>
            <a:lstStyle/>
            <a:p>
              <a:r>
                <a:rPr lang="en-US" sz="1600">
                  <a:solidFill>
                    <a:srgbClr val="00A15F"/>
                  </a:solidFill>
                </a:rPr>
                <a:t>My</a:t>
              </a:r>
              <a:r>
                <a:rPr lang="en-US" sz="1600">
                  <a:solidFill>
                    <a:srgbClr val="808285"/>
                  </a:solidFill>
                </a:rPr>
                <a:t>Econ</a:t>
              </a:r>
              <a:r>
                <a:rPr lang="en-US" sz="1600">
                  <a:solidFill>
                    <a:srgbClr val="00A15F"/>
                  </a:solidFill>
                </a:rPr>
                <a:t>Lab</a:t>
              </a:r>
            </a:p>
          </p:txBody>
        </p:sp>
      </p:grpSp>
      <p:sp>
        <p:nvSpPr>
          <p:cNvPr id="12" name="Text Box 2"/>
          <p:cNvSpPr txBox="1">
            <a:spLocks noChangeArrowheads="1"/>
          </p:cNvSpPr>
          <p:nvPr/>
        </p:nvSpPr>
        <p:spPr bwMode="auto">
          <a:xfrm>
            <a:off x="457200" y="2111514"/>
            <a:ext cx="8229600" cy="707886"/>
          </a:xfrm>
          <a:prstGeom prst="rect">
            <a:avLst/>
          </a:prstGeom>
          <a:noFill/>
          <a:ln w="9525">
            <a:noFill/>
            <a:miter lim="800000"/>
            <a:headEnd/>
            <a:tailEnd/>
          </a:ln>
        </p:spPr>
        <p:txBody>
          <a:bodyPr>
            <a:spAutoFit/>
          </a:bodyPr>
          <a:lstStyle/>
          <a:p>
            <a:pPr>
              <a:spcBef>
                <a:spcPct val="10000"/>
              </a:spcBef>
              <a:spcAft>
                <a:spcPct val="10000"/>
              </a:spcAft>
            </a:pPr>
            <a:r>
              <a:rPr lang="en-US" sz="2000" dirty="0"/>
              <a:t>Economics is about positive analysis, which measures the costs and benefits of different courses of action.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left)">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animEffect transition="in" filter="wipe(left)">
                                      <p:cBhvr>
                                        <p:cTn id="16" dur="500"/>
                                        <p:tgtEl>
                                          <p:spTgt spid="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animEffect transition="in" filter="wipe(left)">
                                      <p:cBhvr>
                                        <p:cTn id="21" dur="500"/>
                                        <p:tgtEl>
                                          <p:spTgt spid="12">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6">
                                            <p:txEl>
                                              <p:pRg st="0" end="0"/>
                                            </p:txEl>
                                          </p:spTgt>
                                        </p:tgtEl>
                                        <p:attrNameLst>
                                          <p:attrName>style.visibility</p:attrName>
                                        </p:attrNameLst>
                                      </p:cBhvr>
                                      <p:to>
                                        <p:strVal val="visible"/>
                                      </p:to>
                                    </p:set>
                                    <p:animEffect transition="in" filter="wipe(left)">
                                      <p:cBhvr>
                                        <p:cTn id="26" dur="500"/>
                                        <p:tgtEl>
                                          <p:spTgt spid="16">
                                            <p:txEl>
                                              <p:pRg st="0" end="0"/>
                                            </p:txEl>
                                          </p:spTgt>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Effect transition="in" filter="wipe(left)">
                                      <p:cBhvr>
                                        <p:cTn id="30" dur="500"/>
                                        <p:tgtEl>
                                          <p:spTgt spid="15">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7">
                                            <p:bg/>
                                          </p:spTgt>
                                        </p:tgtEl>
                                        <p:attrNameLst>
                                          <p:attrName>style.visibility</p:attrName>
                                        </p:attrNameLst>
                                      </p:cBhvr>
                                      <p:to>
                                        <p:strVal val="visible"/>
                                      </p:to>
                                    </p:set>
                                    <p:animEffect transition="in" filter="fade">
                                      <p:cBhvr>
                                        <p:cTn id="35" dur="500"/>
                                        <p:tgtEl>
                                          <p:spTgt spid="17">
                                            <p:bg/>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par>
                                <p:cTn id="39" presetID="29" presetClass="entr" presetSubtype="0" fill="hold" grpId="0" nodeType="withEffect">
                                  <p:stCondLst>
                                    <p:cond delay="0"/>
                                  </p:stCondLst>
                                  <p:childTnLst>
                                    <p:set>
                                      <p:cBhvr>
                                        <p:cTn id="40" dur="1" fill="hold">
                                          <p:stCondLst>
                                            <p:cond delay="0"/>
                                          </p:stCondLst>
                                        </p:cTn>
                                        <p:tgtEl>
                                          <p:spTgt spid="17">
                                            <p:txEl>
                                              <p:pRg st="0" end="0"/>
                                            </p:txEl>
                                          </p:spTgt>
                                        </p:tgtEl>
                                        <p:attrNameLst>
                                          <p:attrName>style.visibility</p:attrName>
                                        </p:attrNameLst>
                                      </p:cBhvr>
                                      <p:to>
                                        <p:strVal val="visible"/>
                                      </p:to>
                                    </p:set>
                                    <p:anim calcmode="lin" valueType="num">
                                      <p:cBhvr>
                                        <p:cTn id="41" dur="5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42" dur="5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3" dur="500"/>
                                        <p:tgtEl>
                                          <p:spTgt spid="17">
                                            <p:txEl>
                                              <p:pRg st="0" end="0"/>
                                            </p:txEl>
                                          </p:spTgt>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17">
                                            <p:txEl>
                                              <p:pRg st="1" end="1"/>
                                            </p:txEl>
                                          </p:spTgt>
                                        </p:tgtEl>
                                        <p:attrNameLst>
                                          <p:attrName>style.visibility</p:attrName>
                                        </p:attrNameLst>
                                      </p:cBhvr>
                                      <p:to>
                                        <p:strVal val="visible"/>
                                      </p:to>
                                    </p:set>
                                    <p:animEffect transition="in" filter="wipe(left)">
                                      <p:cBhvr>
                                        <p:cTn id="47" dur="1000"/>
                                        <p:tgtEl>
                                          <p:spTgt spid="17">
                                            <p:txEl>
                                              <p:pRg st="1" end="1"/>
                                            </p:txEl>
                                          </p:spTgt>
                                        </p:tgtEl>
                                      </p:cBhvr>
                                    </p:animEffect>
                                  </p:childTnLst>
                                </p:cTn>
                              </p:par>
                            </p:childTnLst>
                          </p:cTn>
                        </p:par>
                        <p:par>
                          <p:cTn id="48" fill="hold">
                            <p:stCondLst>
                              <p:cond delay="1500"/>
                            </p:stCondLst>
                            <p:childTnLst>
                              <p:par>
                                <p:cTn id="49" presetID="22" presetClass="entr" presetSubtype="8" fill="hold" grpId="0" nodeType="afterEffect">
                                  <p:stCondLst>
                                    <p:cond delay="0"/>
                                  </p:stCondLst>
                                  <p:childTnLst>
                                    <p:set>
                                      <p:cBhvr>
                                        <p:cTn id="50" dur="1" fill="hold">
                                          <p:stCondLst>
                                            <p:cond delay="0"/>
                                          </p:stCondLst>
                                        </p:cTn>
                                        <p:tgtEl>
                                          <p:spTgt spid="17">
                                            <p:txEl>
                                              <p:pRg st="2" end="2"/>
                                            </p:txEl>
                                          </p:spTgt>
                                        </p:tgtEl>
                                        <p:attrNameLst>
                                          <p:attrName>style.visibility</p:attrName>
                                        </p:attrNameLst>
                                      </p:cBhvr>
                                      <p:to>
                                        <p:strVal val="visible"/>
                                      </p:to>
                                    </p:set>
                                    <p:animEffect transition="in" filter="wipe(left)">
                                      <p:cBhvr>
                                        <p:cTn id="51" dur="500"/>
                                        <p:tgtEl>
                                          <p:spTgt spid="17">
                                            <p:txEl>
                                              <p:pRg st="2" end="2"/>
                                            </p:txEl>
                                          </p:spTgt>
                                        </p:tgtEl>
                                      </p:cBhvr>
                                    </p:animEffect>
                                  </p:childTnLst>
                                </p:cTn>
                              </p:par>
                            </p:childTnLst>
                          </p:cTn>
                        </p:par>
                        <p:par>
                          <p:cTn id="52" fill="hold">
                            <p:stCondLst>
                              <p:cond delay="2000"/>
                            </p:stCondLst>
                            <p:childTnLst>
                              <p:par>
                                <p:cTn id="53" presetID="12" presetClass="entr" presetSubtype="2" fill="hold"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slide(fromRight)">
                                      <p:cBhvr>
                                        <p:cTn id="5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advAuto="0"/>
      <p:bldP spid="5" grpId="0" build="p"/>
      <p:bldP spid="7" grpId="0" build="p" autoUpdateAnimBg="0" advAuto="0"/>
      <p:bldP spid="15" grpId="0" build="p" autoUpdateAnimBg="0" advAuto="0"/>
      <p:bldP spid="16" grpId="0" build="p"/>
      <p:bldP spid="17" grpId="0" uiExpand="1" build="p" animBg="1"/>
      <p:bldP spid="21" grpId="0" uiExpand="1" animBg="1"/>
      <p:bldP spid="12" grpId="0" build="p" autoUpdateAnimBg="0"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381000" y="2743200"/>
            <a:ext cx="7216775" cy="794064"/>
          </a:xfrm>
          <a:prstGeom prst="rect">
            <a:avLst/>
          </a:prstGeom>
          <a:noFill/>
          <a:ln w="9525">
            <a:noFill/>
            <a:miter lim="800000"/>
            <a:headEnd/>
            <a:tailEnd/>
          </a:ln>
        </p:spPr>
        <p:txBody>
          <a:bodyPr>
            <a:spAutoFit/>
          </a:bodyPr>
          <a:lstStyle/>
          <a:p>
            <a:pPr>
              <a:lnSpc>
                <a:spcPct val="95000"/>
              </a:lnSpc>
            </a:pPr>
            <a:r>
              <a:rPr lang="en-US" sz="2400" dirty="0">
                <a:solidFill>
                  <a:srgbClr val="0064B3"/>
                </a:solidFill>
              </a:rPr>
              <a:t>Distinguish between microeconomics and macroeconomics.</a:t>
            </a:r>
          </a:p>
        </p:txBody>
      </p:sp>
      <p:sp>
        <p:nvSpPr>
          <p:cNvPr id="7" name="Text Box 9"/>
          <p:cNvSpPr txBox="1">
            <a:spLocks noChangeArrowheads="1"/>
          </p:cNvSpPr>
          <p:nvPr/>
        </p:nvSpPr>
        <p:spPr bwMode="auto">
          <a:xfrm>
            <a:off x="452438" y="2358380"/>
            <a:ext cx="4195762" cy="461665"/>
          </a:xfrm>
          <a:prstGeom prst="rect">
            <a:avLst/>
          </a:prstGeom>
          <a:solidFill>
            <a:srgbClr val="0066B3"/>
          </a:solidFill>
          <a:ln w="9525">
            <a:noFill/>
            <a:miter lim="800000"/>
            <a:headEnd/>
            <a:tailEnd/>
          </a:ln>
        </p:spPr>
        <p:txBody>
          <a:bodyPr wrap="square" lIns="45720" rIns="45720" anchor="ctr">
            <a:spAutoFit/>
          </a:bodyPr>
          <a:lstStyle/>
          <a:p>
            <a:r>
              <a:rPr lang="en-US" sz="2400" b="1">
                <a:solidFill>
                  <a:schemeClr val="bg1"/>
                </a:solidFill>
              </a:rPr>
              <a:t>1.4 LEARNING</a:t>
            </a:r>
            <a:r>
              <a:rPr lang="en-US" sz="2400">
                <a:solidFill>
                  <a:schemeClr val="bg1"/>
                </a:solidFill>
              </a:rPr>
              <a:t> OBJECTIVE</a:t>
            </a:r>
            <a:endParaRPr lang="en-US" sz="2400" b="1">
              <a:solidFill>
                <a:schemeClr val="bg1"/>
              </a:solidFill>
            </a:endParaRPr>
          </a:p>
        </p:txBody>
      </p:sp>
      <p:sp>
        <p:nvSpPr>
          <p:cNvPr id="4" name="TextBox 3"/>
          <p:cNvSpPr txBox="1">
            <a:spLocks noChangeArrowheads="1"/>
          </p:cNvSpPr>
          <p:nvPr/>
        </p:nvSpPr>
        <p:spPr bwMode="auto">
          <a:xfrm>
            <a:off x="447674" y="246063"/>
            <a:ext cx="7172325" cy="461665"/>
          </a:xfrm>
          <a:prstGeom prst="rect">
            <a:avLst/>
          </a:prstGeom>
          <a:noFill/>
          <a:ln w="9525">
            <a:noFill/>
            <a:miter lim="800000"/>
            <a:headEnd/>
            <a:tailEnd/>
          </a:ln>
        </p:spPr>
        <p:txBody>
          <a:bodyPr wrap="square">
            <a:spAutoFit/>
          </a:bodyPr>
          <a:lstStyle/>
          <a:p>
            <a:r>
              <a:rPr lang="en-US" sz="2400" b="1" dirty="0">
                <a:solidFill>
                  <a:srgbClr val="0066B3"/>
                </a:solidFill>
              </a:rPr>
              <a:t>Microeconomics and Macroeconomics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457200" y="990600"/>
            <a:ext cx="8239125" cy="1569660"/>
          </a:xfrm>
          <a:prstGeom prst="rect">
            <a:avLst/>
          </a:prstGeom>
          <a:noFill/>
          <a:ln w="9525">
            <a:noFill/>
            <a:miter lim="800000"/>
            <a:headEnd/>
            <a:tailEnd/>
          </a:ln>
        </p:spPr>
        <p:txBody>
          <a:bodyPr>
            <a:spAutoFit/>
          </a:bodyPr>
          <a:lstStyle/>
          <a:p>
            <a:pPr>
              <a:spcBef>
                <a:spcPct val="10000"/>
              </a:spcBef>
              <a:spcAft>
                <a:spcPct val="10000"/>
              </a:spcAft>
            </a:pPr>
            <a:r>
              <a:rPr lang="en-US" sz="2400" b="1" dirty="0"/>
              <a:t>Microeconomics</a:t>
            </a:r>
            <a:r>
              <a:rPr lang="en-US" sz="2400" dirty="0"/>
              <a:t> </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個體經濟學</a:t>
            </a:r>
            <a:r>
              <a:rPr lang="en-US" altLang="zh-TW" sz="2400" b="1" dirty="0" smtClean="0">
                <a:latin typeface="標楷體" pitchFamily="65" charset="-120"/>
                <a:ea typeface="標楷體" pitchFamily="65" charset="-120"/>
              </a:rPr>
              <a:t>)</a:t>
            </a:r>
            <a:r>
              <a:rPr lang="en-US" sz="2400" dirty="0" smtClean="0"/>
              <a:t> </a:t>
            </a:r>
            <a:r>
              <a:rPr lang="en-US" sz="2400" dirty="0"/>
              <a:t>The study of how households and firms make choices, how they interact in markets, and how the government attempts to influence their choices. </a:t>
            </a:r>
          </a:p>
        </p:txBody>
      </p:sp>
      <p:sp>
        <p:nvSpPr>
          <p:cNvPr id="4" name="Text Box 2"/>
          <p:cNvSpPr txBox="1">
            <a:spLocks noChangeArrowheads="1"/>
          </p:cNvSpPr>
          <p:nvPr/>
        </p:nvSpPr>
        <p:spPr bwMode="auto">
          <a:xfrm>
            <a:off x="457200" y="3676650"/>
            <a:ext cx="8239125" cy="1200329"/>
          </a:xfrm>
          <a:prstGeom prst="rect">
            <a:avLst/>
          </a:prstGeom>
          <a:noFill/>
          <a:ln w="9525">
            <a:noFill/>
            <a:miter lim="800000"/>
            <a:headEnd/>
            <a:tailEnd/>
          </a:ln>
        </p:spPr>
        <p:txBody>
          <a:bodyPr>
            <a:spAutoFit/>
          </a:bodyPr>
          <a:lstStyle/>
          <a:p>
            <a:pPr>
              <a:spcBef>
                <a:spcPct val="10000"/>
              </a:spcBef>
              <a:spcAft>
                <a:spcPct val="10000"/>
              </a:spcAft>
            </a:pPr>
            <a:r>
              <a:rPr lang="en-US" sz="2400" b="1" dirty="0"/>
              <a:t>Macroeconomics</a:t>
            </a:r>
            <a:r>
              <a:rPr lang="en-US" sz="2400" dirty="0"/>
              <a:t> </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總體經濟學</a:t>
            </a:r>
            <a:r>
              <a:rPr lang="en-US" altLang="zh-TW" sz="2400" b="1" dirty="0" smtClean="0">
                <a:latin typeface="標楷體" pitchFamily="65" charset="-120"/>
                <a:ea typeface="標楷體" pitchFamily="65" charset="-120"/>
              </a:rPr>
              <a:t>)</a:t>
            </a:r>
            <a:r>
              <a:rPr lang="en-US" sz="2400" b="1" dirty="0" smtClean="0">
                <a:latin typeface="標楷體" pitchFamily="65" charset="-120"/>
                <a:ea typeface="標楷體" pitchFamily="65" charset="-120"/>
              </a:rPr>
              <a:t> </a:t>
            </a:r>
            <a:r>
              <a:rPr lang="en-US" sz="2400" dirty="0"/>
              <a:t>The study of the economy as a whole, including topics such as inflation, unemployment, and economic growth.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advAuto="0"/>
      <p:bldP spid="4" grpId="0" build="p" autoUpdateAnimBg="0"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txBox="1">
            <a:spLocks noChangeArrowheads="1"/>
          </p:cNvSpPr>
          <p:nvPr/>
        </p:nvSpPr>
        <p:spPr bwMode="auto">
          <a:xfrm>
            <a:off x="2667000" y="188913"/>
            <a:ext cx="5257800" cy="487362"/>
          </a:xfrm>
          <a:prstGeom prst="rect">
            <a:avLst/>
          </a:prstGeom>
          <a:noFill/>
          <a:ln w="9525">
            <a:noFill/>
            <a:miter lim="800000"/>
            <a:headEnd/>
            <a:tailEnd/>
          </a:ln>
        </p:spPr>
        <p:txBody>
          <a:bodyPr/>
          <a:lstStyle/>
          <a:p>
            <a:pPr>
              <a:spcBef>
                <a:spcPct val="20000"/>
              </a:spcBef>
            </a:pPr>
            <a:r>
              <a:rPr lang="en-US" sz="2800">
                <a:solidFill>
                  <a:srgbClr val="0066B3"/>
                </a:solidFill>
              </a:rPr>
              <a:t>Using Graphs and Formulas</a:t>
            </a:r>
          </a:p>
        </p:txBody>
      </p:sp>
      <p:sp>
        <p:nvSpPr>
          <p:cNvPr id="15" name="Text Box 12"/>
          <p:cNvSpPr txBox="1">
            <a:spLocks noChangeArrowheads="1"/>
          </p:cNvSpPr>
          <p:nvPr/>
        </p:nvSpPr>
        <p:spPr bwMode="auto">
          <a:xfrm>
            <a:off x="447675" y="152400"/>
            <a:ext cx="2057400" cy="523875"/>
          </a:xfrm>
          <a:prstGeom prst="rect">
            <a:avLst/>
          </a:prstGeom>
          <a:noFill/>
          <a:ln w="9525">
            <a:noFill/>
            <a:miter lim="800000"/>
            <a:headEnd/>
            <a:tailEnd/>
          </a:ln>
        </p:spPr>
        <p:txBody>
          <a:bodyPr>
            <a:spAutoFit/>
          </a:bodyPr>
          <a:lstStyle/>
          <a:p>
            <a:pPr>
              <a:spcBef>
                <a:spcPct val="50000"/>
              </a:spcBef>
            </a:pPr>
            <a:r>
              <a:rPr lang="en-US" sz="2800" b="1">
                <a:solidFill>
                  <a:srgbClr val="8C0051"/>
                </a:solidFill>
              </a:rPr>
              <a:t>Appendix</a:t>
            </a:r>
          </a:p>
        </p:txBody>
      </p:sp>
      <p:sp>
        <p:nvSpPr>
          <p:cNvPr id="4" name="Rectangle 3"/>
          <p:cNvSpPr>
            <a:spLocks noChangeArrowheads="1"/>
          </p:cNvSpPr>
          <p:nvPr/>
        </p:nvSpPr>
        <p:spPr bwMode="auto">
          <a:xfrm>
            <a:off x="0" y="0"/>
            <a:ext cx="457200" cy="6629400"/>
          </a:xfrm>
          <a:prstGeom prst="rect">
            <a:avLst/>
          </a:prstGeom>
          <a:solidFill>
            <a:srgbClr val="B9D3C2"/>
          </a:solidFill>
          <a:ln w="9525">
            <a:noFill/>
            <a:miter lim="800000"/>
            <a:headEnd/>
            <a:tailEnd/>
          </a:ln>
        </p:spPr>
        <p:txBody>
          <a:bodyPr anchor="ctr"/>
          <a:lstStyle/>
          <a:p>
            <a:pPr algn="ctr">
              <a:lnSpc>
                <a:spcPts val="2400"/>
              </a:lnSpc>
            </a:pPr>
            <a:endParaRPr lang="en-US" b="1">
              <a:solidFill>
                <a:srgbClr val="7B0046"/>
              </a:solidFill>
            </a:endParaRPr>
          </a:p>
        </p:txBody>
      </p:sp>
      <p:sp>
        <p:nvSpPr>
          <p:cNvPr id="17" name="TextBox 16"/>
          <p:cNvSpPr txBox="1">
            <a:spLocks noChangeArrowheads="1"/>
          </p:cNvSpPr>
          <p:nvPr/>
        </p:nvSpPr>
        <p:spPr bwMode="auto">
          <a:xfrm>
            <a:off x="381000" y="1146175"/>
            <a:ext cx="2209800" cy="560388"/>
          </a:xfrm>
          <a:prstGeom prst="rect">
            <a:avLst/>
          </a:prstGeom>
          <a:noFill/>
          <a:ln w="9525">
            <a:noFill/>
            <a:miter lim="800000"/>
            <a:headEnd/>
            <a:tailEnd/>
          </a:ln>
        </p:spPr>
        <p:txBody>
          <a:bodyPr>
            <a:spAutoFit/>
          </a:bodyPr>
          <a:lstStyle/>
          <a:p>
            <a:pPr>
              <a:lnSpc>
                <a:spcPct val="95000"/>
              </a:lnSpc>
            </a:pPr>
            <a:r>
              <a:rPr lang="en-US" sz="1600">
                <a:solidFill>
                  <a:srgbClr val="0066B3"/>
                </a:solidFill>
              </a:rPr>
              <a:t>Review the use of graphs and formulas.</a:t>
            </a:r>
          </a:p>
        </p:txBody>
      </p:sp>
      <p:sp>
        <p:nvSpPr>
          <p:cNvPr id="18" name="Text Box 9"/>
          <p:cNvSpPr txBox="1">
            <a:spLocks noChangeArrowheads="1"/>
          </p:cNvSpPr>
          <p:nvPr/>
        </p:nvSpPr>
        <p:spPr bwMode="auto">
          <a:xfrm>
            <a:off x="447675" y="838200"/>
            <a:ext cx="2187575" cy="307975"/>
          </a:xfrm>
          <a:prstGeom prst="rect">
            <a:avLst/>
          </a:prstGeom>
          <a:solidFill>
            <a:srgbClr val="0066B3"/>
          </a:solidFill>
          <a:ln w="9525">
            <a:noFill/>
            <a:miter lim="800000"/>
            <a:headEnd/>
            <a:tailEnd/>
          </a:ln>
        </p:spPr>
        <p:txBody>
          <a:bodyPr lIns="45720" rIns="45720" anchor="ctr">
            <a:spAutoFit/>
          </a:bodyPr>
          <a:lstStyle/>
          <a:p>
            <a:r>
              <a:rPr lang="en-US" sz="1400" b="1">
                <a:solidFill>
                  <a:schemeClr val="bg1"/>
                </a:solidFill>
              </a:rPr>
              <a:t>LEARNING</a:t>
            </a:r>
            <a:r>
              <a:rPr lang="en-US" sz="1400">
                <a:solidFill>
                  <a:schemeClr val="bg1"/>
                </a:solidFill>
              </a:rPr>
              <a:t> OBJECTIVE</a:t>
            </a:r>
            <a:endParaRPr lang="en-US" sz="1400" b="1">
              <a:solidFill>
                <a:schemeClr val="bg1"/>
              </a:solidFill>
            </a:endParaRPr>
          </a:p>
        </p:txBody>
      </p:sp>
      <p:sp>
        <p:nvSpPr>
          <p:cNvPr id="8" name="Text Box 7"/>
          <p:cNvSpPr txBox="1">
            <a:spLocks noChangeArrowheads="1"/>
          </p:cNvSpPr>
          <p:nvPr/>
        </p:nvSpPr>
        <p:spPr bwMode="auto">
          <a:xfrm>
            <a:off x="609600" y="5410200"/>
            <a:ext cx="1981200" cy="1200150"/>
          </a:xfrm>
          <a:prstGeom prst="rect">
            <a:avLst/>
          </a:prstGeom>
          <a:noFill/>
          <a:ln w="9525">
            <a:noFill/>
            <a:miter lim="800000"/>
            <a:headEnd/>
            <a:tailEnd/>
          </a:ln>
        </p:spPr>
        <p:txBody>
          <a:bodyPr>
            <a:spAutoFit/>
          </a:bodyPr>
          <a:lstStyle/>
          <a:p>
            <a:pPr>
              <a:spcBef>
                <a:spcPct val="10000"/>
              </a:spcBef>
              <a:spcAft>
                <a:spcPct val="10000"/>
              </a:spcAft>
            </a:pPr>
            <a:r>
              <a:rPr lang="en-US"/>
              <a:t>A graph is like a street map—it is a simplified version of reality.</a:t>
            </a:r>
          </a:p>
        </p:txBody>
      </p:sp>
      <p:pic>
        <p:nvPicPr>
          <p:cNvPr id="10" name="Picture 9" descr="AppendixmapPPT.gif"/>
          <p:cNvPicPr>
            <a:picLocks noChangeAspect="1"/>
          </p:cNvPicPr>
          <p:nvPr/>
        </p:nvPicPr>
        <p:blipFill>
          <a:blip r:embed="rId2" cstate="print"/>
          <a:srcRect/>
          <a:stretch>
            <a:fillRect/>
          </a:stretch>
        </p:blipFill>
        <p:spPr bwMode="auto">
          <a:xfrm>
            <a:off x="2724150" y="762000"/>
            <a:ext cx="6267450" cy="57721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250"/>
                                        <p:tgtEl>
                                          <p:spTgt spid="4"/>
                                        </p:tgtEl>
                                      </p:cBhvr>
                                    </p:animEffect>
                                  </p:childTnLst>
                                </p:cTn>
                              </p:par>
                            </p:childTnLst>
                          </p:cTn>
                        </p:par>
                        <p:par>
                          <p:cTn id="8" fill="hold">
                            <p:stCondLst>
                              <p:cond delay="250"/>
                            </p:stCondLst>
                            <p:childTnLst>
                              <p:par>
                                <p:cTn id="9" presetID="22" presetClass="entr" presetSubtype="8"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750"/>
                            </p:stCondLst>
                            <p:childTnLst>
                              <p:par>
                                <p:cTn id="13" presetID="22" presetClass="entr" presetSubtype="8" fill="hold" grpId="0" nodeType="after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wipe(left)">
                                      <p:cBhvr>
                                        <p:cTn id="15" dur="500"/>
                                        <p:tgtEl>
                                          <p:spTgt spid="12">
                                            <p:txEl>
                                              <p:pRg st="0" end="0"/>
                                            </p:txEl>
                                          </p:spTgt>
                                        </p:tgtEl>
                                      </p:cBhvr>
                                    </p:animEffect>
                                  </p:childTnLst>
                                </p:cTn>
                              </p:par>
                            </p:childTnLst>
                          </p:cTn>
                        </p:par>
                        <p:par>
                          <p:cTn id="16" fill="hold">
                            <p:stCondLst>
                              <p:cond delay="1250"/>
                            </p:stCondLst>
                            <p:childTnLst>
                              <p:par>
                                <p:cTn id="17" presetID="29" presetClass="entr" presetSubtype="0"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ppt_x</p:attrName>
                                        </p:attrNameLst>
                                      </p:cBhvr>
                                      <p:tavLst>
                                        <p:tav tm="0">
                                          <p:val>
                                            <p:strVal val="#ppt_x-.2"/>
                                          </p:val>
                                        </p:tav>
                                        <p:tav tm="100000">
                                          <p:val>
                                            <p:strVal val="#ppt_x"/>
                                          </p:val>
                                        </p:tav>
                                      </p:tavLst>
                                    </p:anim>
                                    <p:anim calcmode="lin" valueType="num">
                                      <p:cBhvr>
                                        <p:cTn id="20" dur="5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21" dur="500"/>
                                        <p:tgtEl>
                                          <p:spTgt spid="18"/>
                                        </p:tgtEl>
                                      </p:cBhvr>
                                    </p:animEffect>
                                  </p:childTnLst>
                                </p:cTn>
                              </p:par>
                            </p:childTnLst>
                          </p:cTn>
                        </p:par>
                        <p:par>
                          <p:cTn id="22" fill="hold">
                            <p:stCondLst>
                              <p:cond delay="1750"/>
                            </p:stCondLst>
                            <p:childTnLst>
                              <p:par>
                                <p:cTn id="23" presetID="22" presetClass="entr" presetSubtype="8" fill="hold" grpId="0" nodeType="after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left)">
                                      <p:cBhvr>
                                        <p:cTn id="25" dur="500"/>
                                        <p:tgtEl>
                                          <p:spTgt spid="17"/>
                                        </p:tgtEl>
                                      </p:cBhvr>
                                    </p:animEffect>
                                  </p:childTnLst>
                                </p:cTn>
                              </p:par>
                            </p:childTnLst>
                          </p:cTn>
                        </p:par>
                        <p:par>
                          <p:cTn id="26" fill="hold">
                            <p:stCondLst>
                              <p:cond delay="2250"/>
                            </p:stCondLst>
                            <p:childTnLst>
                              <p:par>
                                <p:cTn id="27" presetID="55" presetClass="entr" presetSubtype="0"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strVal val="#ppt_w*0.70"/>
                                          </p:val>
                                        </p:tav>
                                        <p:tav tm="100000">
                                          <p:val>
                                            <p:strVal val="#ppt_w"/>
                                          </p:val>
                                        </p:tav>
                                      </p:tavLst>
                                    </p:anim>
                                    <p:anim calcmode="lin" valueType="num">
                                      <p:cBhvr>
                                        <p:cTn id="30" dur="1000" fill="hold"/>
                                        <p:tgtEl>
                                          <p:spTgt spid="10"/>
                                        </p:tgtEl>
                                        <p:attrNameLst>
                                          <p:attrName>ppt_h</p:attrName>
                                        </p:attrNameLst>
                                      </p:cBhvr>
                                      <p:tavLst>
                                        <p:tav tm="0">
                                          <p:val>
                                            <p:strVal val="#ppt_h"/>
                                          </p:val>
                                        </p:tav>
                                        <p:tav tm="100000">
                                          <p:val>
                                            <p:strVal val="#ppt_h"/>
                                          </p:val>
                                        </p:tav>
                                      </p:tavLst>
                                    </p:anim>
                                    <p:animEffect transition="in" filter="fade">
                                      <p:cBhvr>
                                        <p:cTn id="31" dur="1000"/>
                                        <p:tgtEl>
                                          <p:spTgt spid="10"/>
                                        </p:tgtEl>
                                      </p:cBhvr>
                                    </p:animEffect>
                                  </p:childTnLst>
                                </p:cTn>
                              </p:par>
                            </p:childTnLst>
                          </p:cTn>
                        </p:par>
                        <p:par>
                          <p:cTn id="32" fill="hold">
                            <p:stCondLst>
                              <p:cond delay="3250"/>
                            </p:stCondLst>
                            <p:childTnLst>
                              <p:par>
                                <p:cTn id="33" presetID="22" presetClass="entr" presetSubtype="8" fill="hold" grpId="0" nodeType="after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Effect transition="in" filter="wipe(left)">
                                      <p:cBhvr>
                                        <p:cTn id="35"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bldLvl="2" autoUpdateAnimBg="0" advAuto="0"/>
      <p:bldP spid="15" grpId="0"/>
      <p:bldP spid="4" grpId="0" animBg="1"/>
      <p:bldP spid="17" grpId="0"/>
      <p:bldP spid="18" grpId="0" animBg="1"/>
      <p:bldP spid="8" grpId="0" build="p"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6"/>
          <p:cNvSpPr txBox="1">
            <a:spLocks noChangeArrowheads="1"/>
          </p:cNvSpPr>
          <p:nvPr/>
        </p:nvSpPr>
        <p:spPr bwMode="auto">
          <a:xfrm>
            <a:off x="609600" y="4564063"/>
            <a:ext cx="1219200" cy="314325"/>
          </a:xfrm>
          <a:prstGeom prst="rect">
            <a:avLst/>
          </a:prstGeom>
          <a:solidFill>
            <a:srgbClr val="B9D3C2"/>
          </a:solidFill>
          <a:ln w="9525">
            <a:noFill/>
            <a:miter lim="800000"/>
            <a:headEnd/>
            <a:tailEnd/>
          </a:ln>
        </p:spPr>
        <p:txBody>
          <a:bodyPr lIns="0" rIns="0">
            <a:spAutoFit/>
          </a:bodyPr>
          <a:lstStyle/>
          <a:p>
            <a:pPr marL="457200" indent="-457200" algn="ctr">
              <a:lnSpc>
                <a:spcPct val="90000"/>
              </a:lnSpc>
              <a:spcBef>
                <a:spcPct val="10000"/>
              </a:spcBef>
              <a:spcAft>
                <a:spcPct val="10000"/>
              </a:spcAft>
            </a:pPr>
            <a:r>
              <a:rPr lang="en-US" sz="1600" b="1"/>
              <a:t>Figure 1A.1</a:t>
            </a:r>
          </a:p>
        </p:txBody>
      </p:sp>
      <p:sp>
        <p:nvSpPr>
          <p:cNvPr id="9" name="Text Box 7"/>
          <p:cNvSpPr txBox="1">
            <a:spLocks noChangeArrowheads="1"/>
          </p:cNvSpPr>
          <p:nvPr/>
        </p:nvSpPr>
        <p:spPr bwMode="auto">
          <a:xfrm>
            <a:off x="1828800" y="4572000"/>
            <a:ext cx="2509838" cy="304800"/>
          </a:xfrm>
          <a:prstGeom prst="rect">
            <a:avLst/>
          </a:prstGeom>
          <a:noFill/>
          <a:ln w="9525">
            <a:noFill/>
            <a:miter lim="800000"/>
            <a:headEnd/>
            <a:tailEnd/>
          </a:ln>
        </p:spPr>
        <p:txBody>
          <a:bodyPr>
            <a:spAutoFit/>
          </a:bodyPr>
          <a:lstStyle/>
          <a:p>
            <a:pPr>
              <a:spcBef>
                <a:spcPct val="10000"/>
              </a:spcBef>
              <a:spcAft>
                <a:spcPct val="10000"/>
              </a:spcAft>
            </a:pPr>
            <a:r>
              <a:rPr lang="en-US" sz="1400" b="1"/>
              <a:t>Bar Graphs and Pie Charts</a:t>
            </a:r>
          </a:p>
        </p:txBody>
      </p:sp>
      <p:sp>
        <p:nvSpPr>
          <p:cNvPr id="10" name="Rectangle 8"/>
          <p:cNvSpPr>
            <a:spLocks noChangeArrowheads="1"/>
          </p:cNvSpPr>
          <p:nvPr/>
        </p:nvSpPr>
        <p:spPr bwMode="auto">
          <a:xfrm>
            <a:off x="438150" y="198438"/>
            <a:ext cx="6130925" cy="487362"/>
          </a:xfrm>
          <a:prstGeom prst="rect">
            <a:avLst/>
          </a:prstGeom>
          <a:noFill/>
          <a:ln w="9525">
            <a:noFill/>
            <a:miter lim="800000"/>
            <a:headEnd/>
            <a:tailEnd/>
          </a:ln>
        </p:spPr>
        <p:txBody>
          <a:bodyPr/>
          <a:lstStyle/>
          <a:p>
            <a:pPr>
              <a:spcBef>
                <a:spcPct val="20000"/>
              </a:spcBef>
            </a:pPr>
            <a:r>
              <a:rPr lang="en-US" sz="2400" b="1" dirty="0">
                <a:solidFill>
                  <a:srgbClr val="0066B3"/>
                </a:solidFill>
              </a:rPr>
              <a:t>Graphs of One Variable</a:t>
            </a:r>
          </a:p>
        </p:txBody>
      </p:sp>
      <p:sp>
        <p:nvSpPr>
          <p:cNvPr id="11" name="Text Box 12"/>
          <p:cNvSpPr txBox="1">
            <a:spLocks noChangeArrowheads="1"/>
          </p:cNvSpPr>
          <p:nvPr/>
        </p:nvSpPr>
        <p:spPr bwMode="auto">
          <a:xfrm>
            <a:off x="533400" y="4906963"/>
            <a:ext cx="8096250" cy="1570037"/>
          </a:xfrm>
          <a:prstGeom prst="rect">
            <a:avLst/>
          </a:prstGeom>
          <a:noFill/>
          <a:ln w="9525">
            <a:noFill/>
            <a:miter lim="800000"/>
            <a:headEnd/>
            <a:tailEnd/>
          </a:ln>
        </p:spPr>
        <p:txBody>
          <a:bodyPr>
            <a:spAutoFit/>
          </a:bodyPr>
          <a:lstStyle/>
          <a:p>
            <a:r>
              <a:rPr lang="en-US" sz="1600" dirty="0">
                <a:solidFill>
                  <a:schemeClr val="tx2"/>
                </a:solidFill>
              </a:rPr>
              <a:t>Values for an economic variable are often displayed as a bar graph or as a pie chart.</a:t>
            </a:r>
          </a:p>
          <a:p>
            <a:r>
              <a:rPr lang="en-US" sz="1600" dirty="0">
                <a:solidFill>
                  <a:schemeClr val="tx2"/>
                </a:solidFill>
              </a:rPr>
              <a:t>In this case, panel (a) shows market share data for the U.S. automobile industry as a bar graph, where the market share of each group of firms is represented by the height of its bar. </a:t>
            </a:r>
          </a:p>
          <a:p>
            <a:r>
              <a:rPr lang="en-US" sz="1600" dirty="0">
                <a:solidFill>
                  <a:schemeClr val="tx2"/>
                </a:solidFill>
              </a:rPr>
              <a:t>Panel (b) displays the same information as a pie chart, with the market share of each group of firms represented by the size of its slice of the pie.</a:t>
            </a:r>
          </a:p>
        </p:txBody>
      </p:sp>
      <p:cxnSp>
        <p:nvCxnSpPr>
          <p:cNvPr id="28" name="Straight Connector 27"/>
          <p:cNvCxnSpPr>
            <a:cxnSpLocks noChangeShapeType="1"/>
          </p:cNvCxnSpPr>
          <p:nvPr/>
        </p:nvCxnSpPr>
        <p:spPr bwMode="auto">
          <a:xfrm>
            <a:off x="609600" y="6477000"/>
            <a:ext cx="7696200" cy="0"/>
          </a:xfrm>
          <a:prstGeom prst="line">
            <a:avLst/>
          </a:prstGeom>
          <a:noFill/>
          <a:ln w="50800" algn="ctr">
            <a:solidFill>
              <a:srgbClr val="B9D3C2"/>
            </a:solidFill>
            <a:round/>
            <a:headEnd/>
            <a:tailEnd/>
          </a:ln>
        </p:spPr>
      </p:cxnSp>
      <p:pic>
        <p:nvPicPr>
          <p:cNvPr id="30" name="Picture 29" descr="fig1A.1ppt1.gif"/>
          <p:cNvPicPr>
            <a:picLocks noChangeAspect="1"/>
          </p:cNvPicPr>
          <p:nvPr/>
        </p:nvPicPr>
        <p:blipFill>
          <a:blip r:embed="rId2" cstate="print"/>
          <a:srcRect/>
          <a:stretch>
            <a:fillRect/>
          </a:stretch>
        </p:blipFill>
        <p:spPr bwMode="auto">
          <a:xfrm>
            <a:off x="242888" y="762000"/>
            <a:ext cx="8658225" cy="3705225"/>
          </a:xfrm>
          <a:prstGeom prst="rect">
            <a:avLst/>
          </a:prstGeom>
          <a:noFill/>
          <a:ln w="9525">
            <a:noFill/>
            <a:miter lim="800000"/>
            <a:headEnd/>
            <a:tailEnd/>
          </a:ln>
        </p:spPr>
      </p:pic>
      <p:pic>
        <p:nvPicPr>
          <p:cNvPr id="31" name="Picture 30" descr="fig1A.1ppt2.gif"/>
          <p:cNvPicPr>
            <a:picLocks noChangeAspect="1"/>
          </p:cNvPicPr>
          <p:nvPr/>
        </p:nvPicPr>
        <p:blipFill>
          <a:blip r:embed="rId3" cstate="print"/>
          <a:srcRect/>
          <a:stretch>
            <a:fillRect/>
          </a:stretch>
        </p:blipFill>
        <p:spPr bwMode="auto">
          <a:xfrm>
            <a:off x="242888" y="766763"/>
            <a:ext cx="8658225" cy="3695700"/>
          </a:xfrm>
          <a:prstGeom prst="rect">
            <a:avLst/>
          </a:prstGeom>
          <a:noFill/>
          <a:ln w="9525">
            <a:noFill/>
            <a:miter lim="800000"/>
            <a:headEnd/>
            <a:tailEnd/>
          </a:ln>
        </p:spPr>
      </p:pic>
      <p:pic>
        <p:nvPicPr>
          <p:cNvPr id="32" name="Picture 31" descr="fig1A.1ppt3.gif"/>
          <p:cNvPicPr>
            <a:picLocks noChangeAspect="1"/>
          </p:cNvPicPr>
          <p:nvPr/>
        </p:nvPicPr>
        <p:blipFill>
          <a:blip r:embed="rId4" cstate="print"/>
          <a:srcRect/>
          <a:stretch>
            <a:fillRect/>
          </a:stretch>
        </p:blipFill>
        <p:spPr bwMode="auto">
          <a:xfrm>
            <a:off x="242888" y="766763"/>
            <a:ext cx="8658225" cy="3695700"/>
          </a:xfrm>
          <a:prstGeom prst="rect">
            <a:avLst/>
          </a:prstGeom>
          <a:noFill/>
          <a:ln w="9525">
            <a:noFill/>
            <a:miter lim="800000"/>
            <a:headEnd/>
            <a:tailEnd/>
          </a:ln>
        </p:spPr>
      </p:pic>
      <p:pic>
        <p:nvPicPr>
          <p:cNvPr id="33" name="Picture 32" descr="fig1A.1ppt4.gif"/>
          <p:cNvPicPr>
            <a:picLocks noChangeAspect="1"/>
          </p:cNvPicPr>
          <p:nvPr/>
        </p:nvPicPr>
        <p:blipFill>
          <a:blip r:embed="rId5" cstate="print"/>
          <a:srcRect/>
          <a:stretch>
            <a:fillRect/>
          </a:stretch>
        </p:blipFill>
        <p:spPr bwMode="auto">
          <a:xfrm>
            <a:off x="242888" y="766763"/>
            <a:ext cx="8658225" cy="3695700"/>
          </a:xfrm>
          <a:prstGeom prst="rect">
            <a:avLst/>
          </a:prstGeom>
          <a:noFill/>
          <a:ln w="9525">
            <a:noFill/>
            <a:miter lim="800000"/>
            <a:headEnd/>
            <a:tailEnd/>
          </a:ln>
        </p:spPr>
      </p:pic>
      <p:pic>
        <p:nvPicPr>
          <p:cNvPr id="34" name="Picture 33" descr="fig1A.1ppt5.gif"/>
          <p:cNvPicPr>
            <a:picLocks noChangeAspect="1"/>
          </p:cNvPicPr>
          <p:nvPr/>
        </p:nvPicPr>
        <p:blipFill>
          <a:blip r:embed="rId6" cstate="print"/>
          <a:srcRect/>
          <a:stretch>
            <a:fillRect/>
          </a:stretch>
        </p:blipFill>
        <p:spPr bwMode="auto">
          <a:xfrm>
            <a:off x="242888" y="766763"/>
            <a:ext cx="8658225" cy="3695700"/>
          </a:xfrm>
          <a:prstGeom prst="rect">
            <a:avLst/>
          </a:prstGeom>
          <a:noFill/>
          <a:ln w="9525">
            <a:noFill/>
            <a:miter lim="800000"/>
            <a:headEnd/>
            <a:tailEnd/>
          </a:ln>
        </p:spPr>
      </p:pic>
      <p:pic>
        <p:nvPicPr>
          <p:cNvPr id="35" name="Picture 34" descr="fig1A.1ppt6.gif"/>
          <p:cNvPicPr>
            <a:picLocks noChangeAspect="1"/>
          </p:cNvPicPr>
          <p:nvPr/>
        </p:nvPicPr>
        <p:blipFill>
          <a:blip r:embed="rId7" cstate="print"/>
          <a:srcRect/>
          <a:stretch>
            <a:fillRect/>
          </a:stretch>
        </p:blipFill>
        <p:spPr bwMode="auto">
          <a:xfrm>
            <a:off x="242888" y="766763"/>
            <a:ext cx="8658225" cy="3695700"/>
          </a:xfrm>
          <a:prstGeom prst="rect">
            <a:avLst/>
          </a:prstGeom>
          <a:noFill/>
          <a:ln w="9525">
            <a:noFill/>
            <a:miter lim="800000"/>
            <a:headEnd/>
            <a:tailEnd/>
          </a:ln>
        </p:spPr>
      </p:pic>
      <p:pic>
        <p:nvPicPr>
          <p:cNvPr id="36" name="Picture 35" descr="fig1A.1ppt7.gif"/>
          <p:cNvPicPr>
            <a:picLocks noChangeAspect="1"/>
          </p:cNvPicPr>
          <p:nvPr/>
        </p:nvPicPr>
        <p:blipFill>
          <a:blip r:embed="rId8" cstate="print"/>
          <a:srcRect/>
          <a:stretch>
            <a:fillRect/>
          </a:stretch>
        </p:blipFill>
        <p:spPr bwMode="auto">
          <a:xfrm>
            <a:off x="242888" y="762000"/>
            <a:ext cx="8658225" cy="3705225"/>
          </a:xfrm>
          <a:prstGeom prst="rect">
            <a:avLst/>
          </a:prstGeom>
          <a:noFill/>
          <a:ln w="9525">
            <a:noFill/>
            <a:miter lim="800000"/>
            <a:headEnd/>
            <a:tailEnd/>
          </a:ln>
        </p:spPr>
      </p:pic>
      <p:pic>
        <p:nvPicPr>
          <p:cNvPr id="37" name="Picture 36" descr="fig1A.1ppt8.gif"/>
          <p:cNvPicPr>
            <a:picLocks noChangeAspect="1"/>
          </p:cNvPicPr>
          <p:nvPr/>
        </p:nvPicPr>
        <p:blipFill>
          <a:blip r:embed="rId9" cstate="print"/>
          <a:srcRect/>
          <a:stretch>
            <a:fillRect/>
          </a:stretch>
        </p:blipFill>
        <p:spPr bwMode="auto">
          <a:xfrm>
            <a:off x="242888" y="766763"/>
            <a:ext cx="8658225" cy="3695700"/>
          </a:xfrm>
          <a:prstGeom prst="rect">
            <a:avLst/>
          </a:prstGeom>
          <a:noFill/>
          <a:ln w="9525">
            <a:noFill/>
            <a:miter lim="800000"/>
            <a:headEnd/>
            <a:tailEnd/>
          </a:ln>
        </p:spPr>
      </p:pic>
      <p:pic>
        <p:nvPicPr>
          <p:cNvPr id="38" name="Picture 37" descr="fig1A.1ppt9.gif"/>
          <p:cNvPicPr>
            <a:picLocks noChangeAspect="1"/>
          </p:cNvPicPr>
          <p:nvPr/>
        </p:nvPicPr>
        <p:blipFill>
          <a:blip r:embed="rId10" cstate="print"/>
          <a:srcRect/>
          <a:stretch>
            <a:fillRect/>
          </a:stretch>
        </p:blipFill>
        <p:spPr bwMode="auto">
          <a:xfrm>
            <a:off x="242888" y="766763"/>
            <a:ext cx="8658225" cy="3695700"/>
          </a:xfrm>
          <a:prstGeom prst="rect">
            <a:avLst/>
          </a:prstGeom>
          <a:noFill/>
          <a:ln w="9525">
            <a:noFill/>
            <a:miter lim="800000"/>
            <a:headEnd/>
            <a:tailEnd/>
          </a:ln>
        </p:spPr>
      </p:pic>
      <p:pic>
        <p:nvPicPr>
          <p:cNvPr id="39" name="Picture 38" descr="fig1A.1ppt10.gif"/>
          <p:cNvPicPr>
            <a:picLocks noChangeAspect="1"/>
          </p:cNvPicPr>
          <p:nvPr/>
        </p:nvPicPr>
        <p:blipFill>
          <a:blip r:embed="rId11" cstate="print"/>
          <a:srcRect/>
          <a:stretch>
            <a:fillRect/>
          </a:stretch>
        </p:blipFill>
        <p:spPr bwMode="auto">
          <a:xfrm>
            <a:off x="242888" y="766763"/>
            <a:ext cx="8658225" cy="3695700"/>
          </a:xfrm>
          <a:prstGeom prst="rect">
            <a:avLst/>
          </a:prstGeom>
          <a:noFill/>
          <a:ln w="9525">
            <a:noFill/>
            <a:miter lim="800000"/>
            <a:headEnd/>
            <a:tailEnd/>
          </a:ln>
        </p:spPr>
      </p:pic>
      <p:pic>
        <p:nvPicPr>
          <p:cNvPr id="40" name="Picture 39" descr="fig1A.1ppt11.gif"/>
          <p:cNvPicPr>
            <a:picLocks noChangeAspect="1"/>
          </p:cNvPicPr>
          <p:nvPr/>
        </p:nvPicPr>
        <p:blipFill>
          <a:blip r:embed="rId12" cstate="print"/>
          <a:srcRect/>
          <a:stretch>
            <a:fillRect/>
          </a:stretch>
        </p:blipFill>
        <p:spPr bwMode="auto">
          <a:xfrm>
            <a:off x="242888" y="766763"/>
            <a:ext cx="8658225" cy="3695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750"/>
                                        <p:tgtEl>
                                          <p:spTgt spid="10"/>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par>
                          <p:cTn id="12" fill="hold">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childTnLst>
                          </p:cTn>
                        </p:par>
                        <p:par>
                          <p:cTn id="16" fill="hold">
                            <p:stCondLst>
                              <p:cond delay="1750"/>
                            </p:stCondLst>
                            <p:childTnLst>
                              <p:par>
                                <p:cTn id="17" presetID="22" presetClass="entr" presetSubtype="8" fill="hold" grpId="0" nodeType="after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wipe(left)">
                                      <p:cBhvr>
                                        <p:cTn id="19" dur="500"/>
                                        <p:tgtEl>
                                          <p:spTgt spid="11">
                                            <p:txEl>
                                              <p:pRg st="0" end="0"/>
                                            </p:txEl>
                                          </p:spTgt>
                                        </p:tgtEl>
                                      </p:cBhvr>
                                    </p:animEffect>
                                  </p:childTnLst>
                                </p:cTn>
                              </p:par>
                            </p:childTnLst>
                          </p:cTn>
                        </p:par>
                        <p:par>
                          <p:cTn id="20" fill="hold">
                            <p:stCondLst>
                              <p:cond delay="2250"/>
                            </p:stCondLst>
                            <p:childTnLst>
                              <p:par>
                                <p:cTn id="21" presetID="22" presetClass="entr" presetSubtype="8" fill="hold" nodeType="after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wipe(left)">
                                      <p:cBhvr>
                                        <p:cTn id="23" dur="1000"/>
                                        <p:tgtEl>
                                          <p:spTgt spid="30"/>
                                        </p:tgtEl>
                                      </p:cBhvr>
                                    </p:animEffect>
                                  </p:childTnLst>
                                </p:cTn>
                              </p:par>
                            </p:childTnLst>
                          </p:cTn>
                        </p:par>
                        <p:par>
                          <p:cTn id="24" fill="hold">
                            <p:stCondLst>
                              <p:cond delay="3250"/>
                            </p:stCondLst>
                            <p:childTnLst>
                              <p:par>
                                <p:cTn id="25" presetID="22" presetClass="entr" presetSubtype="4" fill="hold" nodeType="after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wipe(down)">
                                      <p:cBhvr>
                                        <p:cTn id="27" dur="1000"/>
                                        <p:tgtEl>
                                          <p:spTgt spid="31"/>
                                        </p:tgtEl>
                                      </p:cBhvr>
                                    </p:animEffect>
                                  </p:childTnLst>
                                </p:cTn>
                              </p:par>
                            </p:childTnLst>
                          </p:cTn>
                        </p:par>
                        <p:par>
                          <p:cTn id="28" fill="hold">
                            <p:stCondLst>
                              <p:cond delay="4250"/>
                            </p:stCondLst>
                            <p:childTnLst>
                              <p:par>
                                <p:cTn id="29" presetID="22" presetClass="entr" presetSubtype="4" fill="hold" nodeType="after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wipe(down)">
                                      <p:cBhvr>
                                        <p:cTn id="31" dur="1000"/>
                                        <p:tgtEl>
                                          <p:spTgt spid="32"/>
                                        </p:tgtEl>
                                      </p:cBhvr>
                                    </p:animEffect>
                                  </p:childTnLst>
                                </p:cTn>
                              </p:par>
                            </p:childTnLst>
                          </p:cTn>
                        </p:par>
                        <p:par>
                          <p:cTn id="32" fill="hold">
                            <p:stCondLst>
                              <p:cond delay="5250"/>
                            </p:stCondLst>
                            <p:childTnLst>
                              <p:par>
                                <p:cTn id="33" presetID="22" presetClass="entr" presetSubtype="4" fill="hold" nodeType="after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down)">
                                      <p:cBhvr>
                                        <p:cTn id="35" dur="1000"/>
                                        <p:tgtEl>
                                          <p:spTgt spid="33"/>
                                        </p:tgtEl>
                                      </p:cBhvr>
                                    </p:animEffect>
                                  </p:childTnLst>
                                </p:cTn>
                              </p:par>
                            </p:childTnLst>
                          </p:cTn>
                        </p:par>
                        <p:par>
                          <p:cTn id="36" fill="hold">
                            <p:stCondLst>
                              <p:cond delay="6250"/>
                            </p:stCondLst>
                            <p:childTnLst>
                              <p:par>
                                <p:cTn id="37" presetID="22" presetClass="entr" presetSubtype="4" fill="hold" nodeType="after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wipe(down)">
                                      <p:cBhvr>
                                        <p:cTn id="39" dur="1000"/>
                                        <p:tgtEl>
                                          <p:spTgt spid="34"/>
                                        </p:tgtEl>
                                      </p:cBhvr>
                                    </p:animEffect>
                                  </p:childTnLst>
                                </p:cTn>
                              </p:par>
                            </p:childTnLst>
                          </p:cTn>
                        </p:par>
                        <p:par>
                          <p:cTn id="40" fill="hold">
                            <p:stCondLst>
                              <p:cond delay="7250"/>
                            </p:stCondLst>
                            <p:childTnLst>
                              <p:par>
                                <p:cTn id="41" presetID="22" presetClass="entr" presetSubtype="4" fill="hold" nodeType="after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wipe(down)">
                                      <p:cBhvr>
                                        <p:cTn id="43" dur="1000"/>
                                        <p:tgtEl>
                                          <p:spTgt spid="35"/>
                                        </p:tgtEl>
                                      </p:cBhvr>
                                    </p:animEffect>
                                  </p:childTnLst>
                                </p:cTn>
                              </p:par>
                            </p:childTnLst>
                          </p:cTn>
                        </p:par>
                        <p:par>
                          <p:cTn id="44" fill="hold">
                            <p:stCondLst>
                              <p:cond delay="8250"/>
                            </p:stCondLst>
                            <p:childTnLst>
                              <p:par>
                                <p:cTn id="45" presetID="22" presetClass="entr" presetSubtype="8" fill="hold" grpId="0" nodeType="afterEffect">
                                  <p:stCondLst>
                                    <p:cond delay="0"/>
                                  </p:stCondLst>
                                  <p:childTnLst>
                                    <p:set>
                                      <p:cBhvr>
                                        <p:cTn id="46" dur="1" fill="hold">
                                          <p:stCondLst>
                                            <p:cond delay="0"/>
                                          </p:stCondLst>
                                        </p:cTn>
                                        <p:tgtEl>
                                          <p:spTgt spid="11">
                                            <p:txEl>
                                              <p:pRg st="1" end="1"/>
                                            </p:txEl>
                                          </p:spTgt>
                                        </p:tgtEl>
                                        <p:attrNameLst>
                                          <p:attrName>style.visibility</p:attrName>
                                        </p:attrNameLst>
                                      </p:cBhvr>
                                      <p:to>
                                        <p:strVal val="visible"/>
                                      </p:to>
                                    </p:set>
                                    <p:animEffect transition="in" filter="wipe(left)">
                                      <p:cBhvr>
                                        <p:cTn id="47" dur="500"/>
                                        <p:tgtEl>
                                          <p:spTgt spid="11">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wipe(left)">
                                      <p:cBhvr>
                                        <p:cTn id="52" dur="1000"/>
                                        <p:tgtEl>
                                          <p:spTgt spid="36"/>
                                        </p:tgtEl>
                                      </p:cBhvr>
                                    </p:animEffect>
                                  </p:childTnLst>
                                </p:cTn>
                              </p:par>
                            </p:childTnLst>
                          </p:cTn>
                        </p:par>
                        <p:par>
                          <p:cTn id="53" fill="hold">
                            <p:stCondLst>
                              <p:cond delay="1000"/>
                            </p:stCondLst>
                            <p:childTnLst>
                              <p:par>
                                <p:cTn id="54" presetID="10" presetClass="entr" presetSubtype="0" fill="hold" nodeType="afterEffect">
                                  <p:stCondLst>
                                    <p:cond delay="0"/>
                                  </p:stCondLst>
                                  <p:childTnLst>
                                    <p:set>
                                      <p:cBhvr>
                                        <p:cTn id="55" dur="1" fill="hold">
                                          <p:stCondLst>
                                            <p:cond delay="0"/>
                                          </p:stCondLst>
                                        </p:cTn>
                                        <p:tgtEl>
                                          <p:spTgt spid="37"/>
                                        </p:tgtEl>
                                        <p:attrNameLst>
                                          <p:attrName>style.visibility</p:attrName>
                                        </p:attrNameLst>
                                      </p:cBhvr>
                                      <p:to>
                                        <p:strVal val="visible"/>
                                      </p:to>
                                    </p:set>
                                    <p:animEffect transition="in" filter="fade">
                                      <p:cBhvr>
                                        <p:cTn id="56" dur="1000"/>
                                        <p:tgtEl>
                                          <p:spTgt spid="37"/>
                                        </p:tgtEl>
                                      </p:cBhvr>
                                    </p:animEffect>
                                  </p:childTnLst>
                                </p:cTn>
                              </p:par>
                            </p:childTnLst>
                          </p:cTn>
                        </p:par>
                        <p:par>
                          <p:cTn id="57" fill="hold">
                            <p:stCondLst>
                              <p:cond delay="2000"/>
                            </p:stCondLst>
                            <p:childTnLst>
                              <p:par>
                                <p:cTn id="58" presetID="10" presetClass="entr" presetSubtype="0" fill="hold" nodeType="afterEffect">
                                  <p:stCondLst>
                                    <p:cond delay="0"/>
                                  </p:stCondLst>
                                  <p:childTnLst>
                                    <p:set>
                                      <p:cBhvr>
                                        <p:cTn id="59" dur="1" fill="hold">
                                          <p:stCondLst>
                                            <p:cond delay="0"/>
                                          </p:stCondLst>
                                        </p:cTn>
                                        <p:tgtEl>
                                          <p:spTgt spid="38"/>
                                        </p:tgtEl>
                                        <p:attrNameLst>
                                          <p:attrName>style.visibility</p:attrName>
                                        </p:attrNameLst>
                                      </p:cBhvr>
                                      <p:to>
                                        <p:strVal val="visible"/>
                                      </p:to>
                                    </p:set>
                                    <p:animEffect transition="in" filter="fade">
                                      <p:cBhvr>
                                        <p:cTn id="60" dur="1000"/>
                                        <p:tgtEl>
                                          <p:spTgt spid="38"/>
                                        </p:tgtEl>
                                      </p:cBhvr>
                                    </p:animEffect>
                                  </p:childTnLst>
                                </p:cTn>
                              </p:par>
                            </p:childTnLst>
                          </p:cTn>
                        </p:par>
                        <p:par>
                          <p:cTn id="61" fill="hold">
                            <p:stCondLst>
                              <p:cond delay="3000"/>
                            </p:stCondLst>
                            <p:childTnLst>
                              <p:par>
                                <p:cTn id="62" presetID="10" presetClass="entr" presetSubtype="0" fill="hold" nodeType="afterEffect">
                                  <p:stCondLst>
                                    <p:cond delay="0"/>
                                  </p:stCondLst>
                                  <p:childTnLst>
                                    <p:set>
                                      <p:cBhvr>
                                        <p:cTn id="63" dur="1" fill="hold">
                                          <p:stCondLst>
                                            <p:cond delay="0"/>
                                          </p:stCondLst>
                                        </p:cTn>
                                        <p:tgtEl>
                                          <p:spTgt spid="39"/>
                                        </p:tgtEl>
                                        <p:attrNameLst>
                                          <p:attrName>style.visibility</p:attrName>
                                        </p:attrNameLst>
                                      </p:cBhvr>
                                      <p:to>
                                        <p:strVal val="visible"/>
                                      </p:to>
                                    </p:set>
                                    <p:animEffect transition="in" filter="fade">
                                      <p:cBhvr>
                                        <p:cTn id="64" dur="1000"/>
                                        <p:tgtEl>
                                          <p:spTgt spid="39"/>
                                        </p:tgtEl>
                                      </p:cBhvr>
                                    </p:animEffect>
                                  </p:childTnLst>
                                </p:cTn>
                              </p:par>
                            </p:childTnLst>
                          </p:cTn>
                        </p:par>
                        <p:par>
                          <p:cTn id="65" fill="hold">
                            <p:stCondLst>
                              <p:cond delay="4000"/>
                            </p:stCondLst>
                            <p:childTnLst>
                              <p:par>
                                <p:cTn id="66" presetID="10" presetClass="entr" presetSubtype="0" fill="hold" nodeType="afterEffect">
                                  <p:stCondLst>
                                    <p:cond delay="0"/>
                                  </p:stCondLst>
                                  <p:childTnLst>
                                    <p:set>
                                      <p:cBhvr>
                                        <p:cTn id="67" dur="1" fill="hold">
                                          <p:stCondLst>
                                            <p:cond delay="0"/>
                                          </p:stCondLst>
                                        </p:cTn>
                                        <p:tgtEl>
                                          <p:spTgt spid="40"/>
                                        </p:tgtEl>
                                        <p:attrNameLst>
                                          <p:attrName>style.visibility</p:attrName>
                                        </p:attrNameLst>
                                      </p:cBhvr>
                                      <p:to>
                                        <p:strVal val="visible"/>
                                      </p:to>
                                    </p:set>
                                    <p:animEffect transition="in" filter="fade">
                                      <p:cBhvr>
                                        <p:cTn id="68" dur="1000"/>
                                        <p:tgtEl>
                                          <p:spTgt spid="40"/>
                                        </p:tgtEl>
                                      </p:cBhvr>
                                    </p:animEffect>
                                  </p:childTnLst>
                                </p:cTn>
                              </p:par>
                            </p:childTnLst>
                          </p:cTn>
                        </p:par>
                        <p:par>
                          <p:cTn id="69" fill="hold">
                            <p:stCondLst>
                              <p:cond delay="5000"/>
                            </p:stCondLst>
                            <p:childTnLst>
                              <p:par>
                                <p:cTn id="70" presetID="22" presetClass="entr" presetSubtype="8" fill="hold" grpId="0" nodeType="afterEffect">
                                  <p:stCondLst>
                                    <p:cond delay="0"/>
                                  </p:stCondLst>
                                  <p:childTnLst>
                                    <p:set>
                                      <p:cBhvr>
                                        <p:cTn id="71" dur="1" fill="hold">
                                          <p:stCondLst>
                                            <p:cond delay="0"/>
                                          </p:stCondLst>
                                        </p:cTn>
                                        <p:tgtEl>
                                          <p:spTgt spid="11">
                                            <p:txEl>
                                              <p:pRg st="2" end="2"/>
                                            </p:txEl>
                                          </p:spTgt>
                                        </p:tgtEl>
                                        <p:attrNameLst>
                                          <p:attrName>style.visibility</p:attrName>
                                        </p:attrNameLst>
                                      </p:cBhvr>
                                      <p:to>
                                        <p:strVal val="visible"/>
                                      </p:to>
                                    </p:set>
                                    <p:animEffect transition="in" filter="wipe(left)">
                                      <p:cBhvr>
                                        <p:cTn id="72" dur="500"/>
                                        <p:tgtEl>
                                          <p:spTgt spid="11">
                                            <p:txEl>
                                              <p:pRg st="2" end="2"/>
                                            </p:txEl>
                                          </p:spTgt>
                                        </p:tgtEl>
                                      </p:cBhvr>
                                    </p:animEffect>
                                  </p:childTnLst>
                                </p:cTn>
                              </p:par>
                            </p:childTnLst>
                          </p:cTn>
                        </p:par>
                        <p:par>
                          <p:cTn id="73" fill="hold">
                            <p:stCondLst>
                              <p:cond delay="5500"/>
                            </p:stCondLst>
                            <p:childTnLst>
                              <p:par>
                                <p:cTn id="74" presetID="22" presetClass="entr" presetSubtype="8" fill="hold" nodeType="afterEffect">
                                  <p:stCondLst>
                                    <p:cond delay="0"/>
                                  </p:stCondLst>
                                  <p:childTnLst>
                                    <p:set>
                                      <p:cBhvr>
                                        <p:cTn id="75" dur="1" fill="hold">
                                          <p:stCondLst>
                                            <p:cond delay="0"/>
                                          </p:stCondLst>
                                        </p:cTn>
                                        <p:tgtEl>
                                          <p:spTgt spid="28"/>
                                        </p:tgtEl>
                                        <p:attrNameLst>
                                          <p:attrName>style.visibility</p:attrName>
                                        </p:attrNameLst>
                                      </p:cBhvr>
                                      <p:to>
                                        <p:strVal val="visible"/>
                                      </p:to>
                                    </p:set>
                                    <p:animEffect transition="in" filter="wipe(left)">
                                      <p:cBhvr>
                                        <p:cTn id="76"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p:bldP spid="1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695450" cy="1695450"/>
          </a:xfrm>
          <a:prstGeom prst="rect">
            <a:avLst/>
          </a:prstGeom>
          <a:solidFill>
            <a:srgbClr val="00847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idx="4294967295"/>
          </p:nvPr>
        </p:nvSpPr>
        <p:spPr bwMode="auto">
          <a:xfrm>
            <a:off x="1676400" y="990600"/>
            <a:ext cx="5905500" cy="862013"/>
          </a:xfrm>
          <a:prstGeom prst="rect">
            <a:avLst/>
          </a:prstGeom>
          <a:noFill/>
          <a:ln>
            <a:miter lim="800000"/>
            <a:headEnd/>
            <a:tailEnd/>
          </a:ln>
        </p:spPr>
        <p:txBody>
          <a:bodyPr anchor="ctr">
            <a:spAutoFit/>
          </a:bodyPr>
          <a:lstStyle/>
          <a:p>
            <a:pPr>
              <a:lnSpc>
                <a:spcPts val="2000"/>
              </a:lnSpc>
            </a:pPr>
            <a:r>
              <a:rPr lang="en-US" sz="4800" smtClean="0">
                <a:solidFill>
                  <a:srgbClr val="231F20"/>
                </a:solidFill>
                <a:cs typeface="Arial" charset="0"/>
              </a:rPr>
              <a:t>Economics:</a:t>
            </a:r>
            <a:br>
              <a:rPr lang="en-US" sz="4800" smtClean="0">
                <a:solidFill>
                  <a:srgbClr val="231F20"/>
                </a:solidFill>
                <a:cs typeface="Arial" charset="0"/>
              </a:rPr>
            </a:br>
            <a:r>
              <a:rPr lang="en-US" sz="4800" smtClean="0">
                <a:solidFill>
                  <a:srgbClr val="231F20"/>
                </a:solidFill>
                <a:cs typeface="Arial" charset="0"/>
              </a:rPr>
              <a:t/>
            </a:r>
            <a:br>
              <a:rPr lang="en-US" sz="4800" smtClean="0">
                <a:solidFill>
                  <a:srgbClr val="231F20"/>
                </a:solidFill>
                <a:cs typeface="Arial" charset="0"/>
              </a:rPr>
            </a:br>
            <a:r>
              <a:rPr lang="en-US" sz="3200" smtClean="0">
                <a:solidFill>
                  <a:srgbClr val="231F20"/>
                </a:solidFill>
                <a:cs typeface="Arial" charset="0"/>
              </a:rPr>
              <a:t>Foundations and Models</a:t>
            </a:r>
          </a:p>
        </p:txBody>
      </p:sp>
      <p:sp>
        <p:nvSpPr>
          <p:cNvPr id="19" name="TextBox 18"/>
          <p:cNvSpPr txBox="1">
            <a:spLocks noChangeArrowheads="1"/>
          </p:cNvSpPr>
          <p:nvPr/>
        </p:nvSpPr>
        <p:spPr bwMode="auto">
          <a:xfrm>
            <a:off x="458788" y="2244725"/>
            <a:ext cx="3732212" cy="701675"/>
          </a:xfrm>
          <a:prstGeom prst="rect">
            <a:avLst/>
          </a:prstGeom>
          <a:noFill/>
          <a:ln w="9525">
            <a:noFill/>
            <a:miter lim="800000"/>
            <a:headEnd/>
            <a:tailEnd/>
          </a:ln>
        </p:spPr>
        <p:txBody>
          <a:bodyPr>
            <a:spAutoFit/>
          </a:bodyPr>
          <a:lstStyle/>
          <a:p>
            <a:r>
              <a:rPr lang="en-US" sz="2000" b="1">
                <a:solidFill>
                  <a:srgbClr val="0066B3"/>
                </a:solidFill>
              </a:rPr>
              <a:t>Chapter Outline </a:t>
            </a:r>
            <a:r>
              <a:rPr lang="en-US" sz="2000"/>
              <a:t>and</a:t>
            </a:r>
          </a:p>
          <a:p>
            <a:r>
              <a:rPr lang="en-US" sz="2000" b="1">
                <a:solidFill>
                  <a:srgbClr val="0066B3"/>
                </a:solidFill>
              </a:rPr>
              <a:t>  Learning Objectives</a:t>
            </a:r>
            <a:endParaRPr lang="en-US" sz="2000">
              <a:solidFill>
                <a:srgbClr val="0066B3"/>
              </a:solidFill>
            </a:endParaRPr>
          </a:p>
        </p:txBody>
      </p:sp>
      <p:pic>
        <p:nvPicPr>
          <p:cNvPr id="1028" name="Picture 4"/>
          <p:cNvPicPr>
            <a:picLocks noChangeAspect="1" noChangeArrowheads="1"/>
          </p:cNvPicPr>
          <p:nvPr/>
        </p:nvPicPr>
        <p:blipFill>
          <a:blip r:embed="rId2" cstate="print"/>
          <a:srcRect/>
          <a:stretch>
            <a:fillRect/>
          </a:stretch>
        </p:blipFill>
        <p:spPr bwMode="auto">
          <a:xfrm>
            <a:off x="1695450" y="0"/>
            <a:ext cx="7448550" cy="685800"/>
          </a:xfrm>
          <a:prstGeom prst="rect">
            <a:avLst/>
          </a:prstGeom>
          <a:noFill/>
          <a:ln w="9525">
            <a:noFill/>
            <a:miter lim="800000"/>
            <a:headEnd/>
            <a:tailEnd/>
          </a:ln>
        </p:spPr>
      </p:pic>
      <p:sp>
        <p:nvSpPr>
          <p:cNvPr id="11" name="TextBox 10"/>
          <p:cNvSpPr txBox="1">
            <a:spLocks noChangeArrowheads="1"/>
          </p:cNvSpPr>
          <p:nvPr/>
        </p:nvSpPr>
        <p:spPr bwMode="auto">
          <a:xfrm rot="-5400000">
            <a:off x="7144" y="950119"/>
            <a:ext cx="1171575" cy="338137"/>
          </a:xfrm>
          <a:prstGeom prst="rect">
            <a:avLst/>
          </a:prstGeom>
          <a:noFill/>
          <a:ln w="9525">
            <a:noFill/>
            <a:miter lim="800000"/>
            <a:headEnd/>
            <a:tailEnd/>
          </a:ln>
        </p:spPr>
        <p:txBody>
          <a:bodyPr wrap="none">
            <a:spAutoFit/>
          </a:bodyPr>
          <a:lstStyle/>
          <a:p>
            <a:r>
              <a:rPr lang="en-US" sz="1600" b="1">
                <a:solidFill>
                  <a:srgbClr val="6EBC94"/>
                </a:solidFill>
              </a:rPr>
              <a:t>CHAPTER</a:t>
            </a:r>
          </a:p>
        </p:txBody>
      </p:sp>
      <p:sp>
        <p:nvSpPr>
          <p:cNvPr id="15" name="TextBox 14"/>
          <p:cNvSpPr txBox="1">
            <a:spLocks noChangeArrowheads="1"/>
          </p:cNvSpPr>
          <p:nvPr/>
        </p:nvSpPr>
        <p:spPr bwMode="auto">
          <a:xfrm>
            <a:off x="460375" y="334963"/>
            <a:ext cx="1243013" cy="1570037"/>
          </a:xfrm>
          <a:prstGeom prst="rect">
            <a:avLst/>
          </a:prstGeom>
          <a:noFill/>
          <a:ln w="9525">
            <a:noFill/>
            <a:miter lim="800000"/>
            <a:headEnd/>
            <a:tailEnd/>
          </a:ln>
        </p:spPr>
        <p:txBody>
          <a:bodyPr>
            <a:spAutoFit/>
          </a:bodyPr>
          <a:lstStyle/>
          <a:p>
            <a:pPr algn="ctr"/>
            <a:r>
              <a:rPr lang="en-US" sz="9600" b="1">
                <a:solidFill>
                  <a:schemeClr val="bg1"/>
                </a:solidFill>
                <a:latin typeface="AvantGarde-Book"/>
              </a:rPr>
              <a:t>1</a:t>
            </a:r>
          </a:p>
        </p:txBody>
      </p:sp>
      <p:graphicFrame>
        <p:nvGraphicFramePr>
          <p:cNvPr id="21" name="Group 499"/>
          <p:cNvGraphicFramePr>
            <a:graphicFrameLocks noGrp="1"/>
          </p:cNvGraphicFramePr>
          <p:nvPr/>
        </p:nvGraphicFramePr>
        <p:xfrm>
          <a:off x="463550" y="3109913"/>
          <a:ext cx="3269664" cy="2604739"/>
        </p:xfrm>
        <a:graphic>
          <a:graphicData uri="http://schemas.openxmlformats.org/drawingml/2006/table">
            <a:tbl>
              <a:tblPr/>
              <a:tblGrid>
                <a:gridCol w="496553"/>
                <a:gridCol w="2773111"/>
              </a:tblGrid>
              <a:tr h="405825">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dirty="0" smtClean="0">
                          <a:ln>
                            <a:noFill/>
                          </a:ln>
                          <a:solidFill>
                            <a:srgbClr val="0066B3"/>
                          </a:solidFill>
                          <a:effectLst/>
                          <a:latin typeface="Arial" charset="0"/>
                        </a:rPr>
                        <a:t>1.1</a:t>
                      </a:r>
                    </a:p>
                  </a:txBody>
                  <a:tcPr marL="0" marR="0" marT="91427" marB="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dirty="0" smtClean="0">
                          <a:ln>
                            <a:noFill/>
                          </a:ln>
                          <a:solidFill>
                            <a:srgbClr val="0066B3"/>
                          </a:solidFill>
                          <a:effectLst/>
                          <a:latin typeface="Arial" charset="0"/>
                        </a:rPr>
                        <a:t>Three Key Economic Ideas</a:t>
                      </a:r>
                    </a:p>
                  </a:txBody>
                  <a:tcPr marL="0" marR="0" marT="91427" marB="0" horzOverflow="overflow">
                    <a:lnL>
                      <a:noFill/>
                    </a:lnL>
                    <a:lnR cap="flat">
                      <a:noFill/>
                    </a:lnR>
                    <a:lnT cap="flat">
                      <a:noFill/>
                    </a:lnT>
                    <a:lnB>
                      <a:noFill/>
                    </a:lnB>
                    <a:lnTlToBr>
                      <a:noFill/>
                    </a:lnTlToBr>
                    <a:lnBlToTr>
                      <a:noFill/>
                    </a:lnBlToTr>
                    <a:noFill/>
                  </a:tcPr>
                </a:tc>
              </a:tr>
              <a:tr h="626706">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dirty="0" smtClean="0">
                          <a:ln>
                            <a:noFill/>
                          </a:ln>
                          <a:solidFill>
                            <a:srgbClr val="0066B3"/>
                          </a:solidFill>
                          <a:effectLst/>
                          <a:latin typeface="Arial" charset="0"/>
                        </a:rPr>
                        <a:t>1.2</a:t>
                      </a:r>
                    </a:p>
                  </a:txBody>
                  <a:tcPr marL="0" marR="0" marT="91427" marB="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dirty="0" smtClean="0">
                          <a:ln>
                            <a:noFill/>
                          </a:ln>
                          <a:solidFill>
                            <a:srgbClr val="0066B3"/>
                          </a:solidFill>
                          <a:effectLst/>
                          <a:latin typeface="Arial" charset="0"/>
                        </a:rPr>
                        <a:t>The Economic Problem That Every Society Must Solve</a:t>
                      </a:r>
                    </a:p>
                  </a:txBody>
                  <a:tcPr marL="0" marR="0" marT="91427" marB="0" horzOverflow="overflow">
                    <a:lnL>
                      <a:noFill/>
                    </a:lnL>
                    <a:lnR cap="flat">
                      <a:noFill/>
                    </a:lnR>
                    <a:lnT>
                      <a:noFill/>
                    </a:lnT>
                    <a:lnB>
                      <a:noFill/>
                    </a:lnB>
                    <a:lnTlToBr>
                      <a:noFill/>
                    </a:lnTlToBr>
                    <a:lnBlToTr>
                      <a:noFill/>
                    </a:lnBlToTr>
                    <a:noFill/>
                  </a:tcPr>
                </a:tc>
              </a:tr>
              <a:tr h="381000">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smtClean="0">
                          <a:ln>
                            <a:noFill/>
                          </a:ln>
                          <a:solidFill>
                            <a:srgbClr val="0066B3"/>
                          </a:solidFill>
                          <a:effectLst/>
                          <a:latin typeface="Arial" charset="0"/>
                        </a:rPr>
                        <a:t>1.3</a:t>
                      </a:r>
                    </a:p>
                  </a:txBody>
                  <a:tcPr marL="0" marR="0" marT="91427" marB="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tab pos="111125" algn="l"/>
                        </a:tabLst>
                      </a:pPr>
                      <a:r>
                        <a:rPr kumimoji="0" lang="en-US" sz="1600" b="1" i="0" u="none" strike="noStrike" cap="none" normalizeH="0" baseline="0" dirty="0" smtClean="0">
                          <a:ln>
                            <a:noFill/>
                          </a:ln>
                          <a:solidFill>
                            <a:srgbClr val="0066B3"/>
                          </a:solidFill>
                          <a:effectLst/>
                          <a:latin typeface="Arial" charset="0"/>
                        </a:rPr>
                        <a:t>Economic Models</a:t>
                      </a:r>
                    </a:p>
                  </a:txBody>
                  <a:tcPr marL="0" marR="0" marT="91427" marB="0" horzOverflow="overflow">
                    <a:lnL>
                      <a:noFill/>
                    </a:lnL>
                    <a:lnR cap="flat">
                      <a:noFill/>
                    </a:lnR>
                    <a:lnT>
                      <a:noFill/>
                    </a:lnT>
                    <a:lnB>
                      <a:noFill/>
                    </a:lnB>
                    <a:lnTlToBr>
                      <a:noFill/>
                    </a:lnTlToBr>
                    <a:lnBlToTr>
                      <a:noFill/>
                    </a:lnBlToTr>
                    <a:noFill/>
                  </a:tcPr>
                </a:tc>
              </a:tr>
              <a:tr h="626706">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smtClean="0">
                          <a:ln>
                            <a:noFill/>
                          </a:ln>
                          <a:solidFill>
                            <a:srgbClr val="0066B3"/>
                          </a:solidFill>
                          <a:effectLst/>
                          <a:latin typeface="Arial" charset="0"/>
                        </a:rPr>
                        <a:t>1.4</a:t>
                      </a:r>
                    </a:p>
                  </a:txBody>
                  <a:tcPr marL="0" marR="0" marT="91427" marB="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tab pos="111125" algn="l"/>
                        </a:tabLst>
                      </a:pPr>
                      <a:r>
                        <a:rPr kumimoji="0" lang="en-US" sz="1600" b="1" i="0" u="none" strike="noStrike" cap="none" normalizeH="0" baseline="0" dirty="0" smtClean="0">
                          <a:ln>
                            <a:noFill/>
                          </a:ln>
                          <a:solidFill>
                            <a:srgbClr val="0066B3"/>
                          </a:solidFill>
                          <a:effectLst/>
                          <a:latin typeface="Arial" charset="0"/>
                        </a:rPr>
                        <a:t>Microeconomics and Macroeconomics</a:t>
                      </a:r>
                    </a:p>
                  </a:txBody>
                  <a:tcPr marL="0" marR="0" marT="91427" marB="0" horzOverflow="overflow">
                    <a:lnL>
                      <a:noFill/>
                    </a:lnL>
                    <a:lnR cap="flat">
                      <a:noFill/>
                    </a:lnR>
                    <a:lnT>
                      <a:noFill/>
                    </a:lnT>
                    <a:lnB>
                      <a:noFill/>
                    </a:lnB>
                    <a:lnTlToBr>
                      <a:noFill/>
                    </a:lnTlToBr>
                    <a:lnBlToTr>
                      <a:noFill/>
                    </a:lnBlToTr>
                    <a:noFill/>
                  </a:tcPr>
                </a:tc>
              </a:tr>
              <a:tr h="513920">
                <a:tc gridSpan="2">
                  <a:txBody>
                    <a:bodyPr/>
                    <a:lstStyle/>
                    <a:p>
                      <a:pPr marL="0" marR="0" lvl="0" indent="0" algn="l" defTabSz="914400" rtl="0" eaLnBrk="1" fontAlgn="base" latinLnBrk="0" hangingPunct="1">
                        <a:lnSpc>
                          <a:spcPct val="97000"/>
                        </a:lnSpc>
                        <a:spcBef>
                          <a:spcPct val="0"/>
                        </a:spcBef>
                        <a:spcAft>
                          <a:spcPct val="0"/>
                        </a:spcAft>
                        <a:buClrTx/>
                        <a:buSzTx/>
                        <a:buFontTx/>
                        <a:buNone/>
                        <a:tabLst>
                          <a:tab pos="393700" algn="l"/>
                          <a:tab pos="520700" algn="l"/>
                        </a:tabLst>
                      </a:pPr>
                      <a:r>
                        <a:rPr kumimoji="0" lang="en-US" sz="1600" b="1" i="0" u="none" strike="noStrike" cap="none" normalizeH="0" baseline="0" dirty="0" smtClean="0">
                          <a:ln>
                            <a:noFill/>
                          </a:ln>
                          <a:solidFill>
                            <a:srgbClr val="0066B3"/>
                          </a:solidFill>
                          <a:effectLst/>
                          <a:latin typeface="Arial" charset="0"/>
                        </a:rPr>
                        <a:t>APPENDIX: Using Graphs and Formulas</a:t>
                      </a:r>
                    </a:p>
                  </a:txBody>
                  <a:tcPr marL="0" marR="0" marT="91427" marB="0" horzOverflow="overflow">
                    <a:lnL cap="flat">
                      <a:noFill/>
                    </a:lnL>
                    <a:lnR cap="flat">
                      <a:noFill/>
                    </a:lnR>
                    <a:lnT>
                      <a:noFill/>
                    </a:lnT>
                    <a:lnB cap="flat">
                      <a:noFill/>
                    </a:lnB>
                    <a:lnTlToBr>
                      <a:noFill/>
                    </a:lnTlToBr>
                    <a:lnBlToTr>
                      <a:noFill/>
                    </a:lnBlToTr>
                    <a:noFill/>
                  </a:tcPr>
                </a:tc>
                <a:tc hMerge="1">
                  <a:txBody>
                    <a:bodyPr/>
                    <a:lstStyle/>
                    <a:p>
                      <a:endParaRPr lang="en-US"/>
                    </a:p>
                  </a:txBody>
                  <a:tcPr/>
                </a:tc>
              </a:tr>
            </a:tbl>
          </a:graphicData>
        </a:graphic>
      </p:graphicFrame>
      <p:cxnSp>
        <p:nvCxnSpPr>
          <p:cNvPr id="5" name="Straight Connector 4"/>
          <p:cNvCxnSpPr/>
          <p:nvPr/>
        </p:nvCxnSpPr>
        <p:spPr>
          <a:xfrm>
            <a:off x="457200" y="3038475"/>
            <a:ext cx="3733800" cy="0"/>
          </a:xfrm>
          <a:prstGeom prst="line">
            <a:avLst/>
          </a:prstGeom>
          <a:ln>
            <a:solidFill>
              <a:srgbClr val="231F20"/>
            </a:solidFill>
          </a:ln>
        </p:spPr>
        <p:style>
          <a:lnRef idx="1">
            <a:schemeClr val="accent1"/>
          </a:lnRef>
          <a:fillRef idx="0">
            <a:schemeClr val="accent1"/>
          </a:fillRef>
          <a:effectRef idx="0">
            <a:schemeClr val="accent1"/>
          </a:effectRef>
          <a:fontRef idx="minor">
            <a:schemeClr val="tx1"/>
          </a:fontRef>
        </p:style>
      </p:cxnSp>
      <p:pic>
        <p:nvPicPr>
          <p:cNvPr id="14" name="Picture 2"/>
          <p:cNvPicPr>
            <a:picLocks noChangeAspect="1" noChangeArrowheads="1"/>
          </p:cNvPicPr>
          <p:nvPr/>
        </p:nvPicPr>
        <p:blipFill>
          <a:blip r:embed="rId3" cstate="print"/>
          <a:srcRect/>
          <a:stretch>
            <a:fillRect/>
          </a:stretch>
        </p:blipFill>
        <p:spPr bwMode="auto">
          <a:xfrm>
            <a:off x="4171950" y="2352675"/>
            <a:ext cx="4586288" cy="30575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1000"/>
                                        <p:tgtEl>
                                          <p:spTgt spid="11"/>
                                        </p:tgtEl>
                                      </p:cBhvr>
                                    </p:animEffect>
                                  </p:childTnLst>
                                </p:cTn>
                              </p:par>
                            </p:childTnLst>
                          </p:cTn>
                        </p:par>
                        <p:par>
                          <p:cTn id="11" fill="hold">
                            <p:stCondLst>
                              <p:cond delay="1000"/>
                            </p:stCondLst>
                            <p:childTnLst>
                              <p:par>
                                <p:cTn id="12" presetID="17" presetClass="entr" presetSubtype="1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strVal val="#ppt_h"/>
                                          </p:val>
                                        </p:tav>
                                        <p:tav tm="100000">
                                          <p:val>
                                            <p:strVal val="#ppt_h"/>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028"/>
                                        </p:tgtEl>
                                        <p:attrNameLst>
                                          <p:attrName>style.visibility</p:attrName>
                                        </p:attrNameLst>
                                      </p:cBhvr>
                                      <p:to>
                                        <p:strVal val="visible"/>
                                      </p:to>
                                    </p:set>
                                    <p:animEffect transition="in" filter="wipe(left)">
                                      <p:cBhvr>
                                        <p:cTn id="19" dur="500"/>
                                        <p:tgtEl>
                                          <p:spTgt spid="1028"/>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left)">
                                      <p:cBhvr>
                                        <p:cTn id="23" dur="500"/>
                                        <p:tgtEl>
                                          <p:spTgt spid="2"/>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1000"/>
                                        <p:tgtEl>
                                          <p:spTgt spid="14"/>
                                        </p:tgtEl>
                                      </p:cBhvr>
                                    </p:animEffect>
                                  </p:childTnLst>
                                </p:cTn>
                              </p:par>
                            </p:childTnLst>
                          </p:cTn>
                        </p:par>
                        <p:par>
                          <p:cTn id="28" fill="hold">
                            <p:stCondLst>
                              <p:cond delay="3500"/>
                            </p:stCondLst>
                            <p:childTnLst>
                              <p:par>
                                <p:cTn id="29" presetID="22" presetClass="entr" presetSubtype="8" fill="hold" grpId="0" nodeType="after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left)">
                                      <p:cBhvr>
                                        <p:cTn id="31" dur="500"/>
                                        <p:tgtEl>
                                          <p:spTgt spid="19"/>
                                        </p:tgtEl>
                                      </p:cBhvr>
                                    </p:animEffect>
                                  </p:childTnLst>
                                </p:cTn>
                              </p:par>
                            </p:childTnLst>
                          </p:cTn>
                        </p:par>
                        <p:par>
                          <p:cTn id="32" fill="hold">
                            <p:stCondLst>
                              <p:cond delay="4000"/>
                            </p:stCondLst>
                            <p:childTnLst>
                              <p:par>
                                <p:cTn id="33" presetID="22" presetClass="entr" presetSubtype="8" fill="hold" nodeType="after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left)">
                                      <p:cBhvr>
                                        <p:cTn id="35" dur="500"/>
                                        <p:tgtEl>
                                          <p:spTgt spid="5"/>
                                        </p:tgtEl>
                                      </p:cBhvr>
                                    </p:animEffect>
                                  </p:childTnLst>
                                </p:cTn>
                              </p:par>
                            </p:childTnLst>
                          </p:cTn>
                        </p:par>
                        <p:par>
                          <p:cTn id="36" fill="hold">
                            <p:stCondLst>
                              <p:cond delay="4500"/>
                            </p:stCondLst>
                            <p:childTnLst>
                              <p:par>
                                <p:cTn id="37" presetID="22" presetClass="entr" presetSubtype="1" fill="hold" nodeType="after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up)">
                                      <p:cBhvr>
                                        <p:cTn id="39"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animBg="1"/>
      <p:bldP spid="19" grpId="0"/>
      <p:bldP spid="11"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6"/>
          <p:cNvSpPr txBox="1">
            <a:spLocks noChangeArrowheads="1"/>
          </p:cNvSpPr>
          <p:nvPr/>
        </p:nvSpPr>
        <p:spPr bwMode="auto">
          <a:xfrm>
            <a:off x="609600" y="4772025"/>
            <a:ext cx="1219200" cy="312738"/>
          </a:xfrm>
          <a:prstGeom prst="rect">
            <a:avLst/>
          </a:prstGeom>
          <a:solidFill>
            <a:srgbClr val="B9D3C2"/>
          </a:solidFill>
          <a:ln w="9525">
            <a:noFill/>
            <a:miter lim="800000"/>
            <a:headEnd/>
            <a:tailEnd/>
          </a:ln>
        </p:spPr>
        <p:txBody>
          <a:bodyPr lIns="0" rIns="0">
            <a:spAutoFit/>
          </a:bodyPr>
          <a:lstStyle/>
          <a:p>
            <a:pPr marL="457200" indent="-457200" algn="ctr">
              <a:lnSpc>
                <a:spcPct val="90000"/>
              </a:lnSpc>
              <a:spcBef>
                <a:spcPct val="10000"/>
              </a:spcBef>
              <a:spcAft>
                <a:spcPct val="10000"/>
              </a:spcAft>
            </a:pPr>
            <a:r>
              <a:rPr lang="en-US" sz="1600" b="1"/>
              <a:t>Figure 1A.2</a:t>
            </a:r>
          </a:p>
        </p:txBody>
      </p:sp>
      <p:sp>
        <p:nvSpPr>
          <p:cNvPr id="9" name="Text Box 7"/>
          <p:cNvSpPr txBox="1">
            <a:spLocks noChangeArrowheads="1"/>
          </p:cNvSpPr>
          <p:nvPr/>
        </p:nvSpPr>
        <p:spPr bwMode="auto">
          <a:xfrm>
            <a:off x="1828800" y="4779963"/>
            <a:ext cx="2509838" cy="304800"/>
          </a:xfrm>
          <a:prstGeom prst="rect">
            <a:avLst/>
          </a:prstGeom>
          <a:noFill/>
          <a:ln w="9525">
            <a:noFill/>
            <a:miter lim="800000"/>
            <a:headEnd/>
            <a:tailEnd/>
          </a:ln>
        </p:spPr>
        <p:txBody>
          <a:bodyPr anchor="ctr"/>
          <a:lstStyle/>
          <a:p>
            <a:pPr>
              <a:spcBef>
                <a:spcPct val="10000"/>
              </a:spcBef>
              <a:spcAft>
                <a:spcPct val="10000"/>
              </a:spcAft>
            </a:pPr>
            <a:r>
              <a:rPr lang="en-US" sz="1600" b="1"/>
              <a:t>Time-Series Graphs</a:t>
            </a:r>
          </a:p>
        </p:txBody>
      </p:sp>
      <p:sp>
        <p:nvSpPr>
          <p:cNvPr id="28" name="Text Box 27"/>
          <p:cNvSpPr txBox="1">
            <a:spLocks noChangeArrowheads="1"/>
          </p:cNvSpPr>
          <p:nvPr/>
        </p:nvSpPr>
        <p:spPr bwMode="auto">
          <a:xfrm>
            <a:off x="533400" y="5084763"/>
            <a:ext cx="8050213" cy="1077912"/>
          </a:xfrm>
          <a:prstGeom prst="rect">
            <a:avLst/>
          </a:prstGeom>
          <a:noFill/>
          <a:ln w="9525">
            <a:noFill/>
            <a:miter lim="800000"/>
            <a:headEnd/>
            <a:tailEnd/>
          </a:ln>
        </p:spPr>
        <p:txBody>
          <a:bodyPr>
            <a:spAutoFit/>
          </a:bodyPr>
          <a:lstStyle/>
          <a:p>
            <a:r>
              <a:rPr lang="en-US" sz="1600">
                <a:solidFill>
                  <a:schemeClr val="tx2"/>
                </a:solidFill>
              </a:rPr>
              <a:t>Both panels present time-series graphs of Ford Motor Company’s worldwide sales during each year from 2001 to 2010. </a:t>
            </a:r>
          </a:p>
          <a:p>
            <a:r>
              <a:rPr lang="en-US" sz="1600">
                <a:solidFill>
                  <a:schemeClr val="tx2"/>
                </a:solidFill>
              </a:rPr>
              <a:t>Panel (a) has a truncated scale on the vertical axis, and panel (b) does not. </a:t>
            </a:r>
          </a:p>
          <a:p>
            <a:r>
              <a:rPr lang="en-US" sz="1600">
                <a:solidFill>
                  <a:schemeClr val="tx2"/>
                </a:solidFill>
              </a:rPr>
              <a:t>As a result, the fluctuations in Ford’s sales appear smaller in panel (b) than in panel (a).</a:t>
            </a:r>
          </a:p>
        </p:txBody>
      </p:sp>
      <p:cxnSp>
        <p:nvCxnSpPr>
          <p:cNvPr id="20" name="Straight Connector 19"/>
          <p:cNvCxnSpPr>
            <a:cxnSpLocks noChangeShapeType="1"/>
          </p:cNvCxnSpPr>
          <p:nvPr/>
        </p:nvCxnSpPr>
        <p:spPr bwMode="auto">
          <a:xfrm>
            <a:off x="609600" y="6248400"/>
            <a:ext cx="7924800" cy="0"/>
          </a:xfrm>
          <a:prstGeom prst="line">
            <a:avLst/>
          </a:prstGeom>
          <a:noFill/>
          <a:ln w="50800" algn="ctr">
            <a:solidFill>
              <a:srgbClr val="B9D3C2"/>
            </a:solidFill>
            <a:round/>
            <a:headEnd/>
            <a:tailEnd/>
          </a:ln>
        </p:spPr>
      </p:cxnSp>
      <p:pic>
        <p:nvPicPr>
          <p:cNvPr id="22" name="Picture 21" descr="fig1A.2ppt1.gif"/>
          <p:cNvPicPr>
            <a:picLocks noChangeAspect="1"/>
          </p:cNvPicPr>
          <p:nvPr/>
        </p:nvPicPr>
        <p:blipFill>
          <a:blip r:embed="rId2" cstate="print"/>
          <a:srcRect/>
          <a:stretch>
            <a:fillRect/>
          </a:stretch>
        </p:blipFill>
        <p:spPr bwMode="auto">
          <a:xfrm>
            <a:off x="290513" y="676275"/>
            <a:ext cx="8562975" cy="3771900"/>
          </a:xfrm>
          <a:prstGeom prst="rect">
            <a:avLst/>
          </a:prstGeom>
          <a:noFill/>
          <a:ln w="9525">
            <a:noFill/>
            <a:miter lim="800000"/>
            <a:headEnd/>
            <a:tailEnd/>
          </a:ln>
        </p:spPr>
      </p:pic>
      <p:pic>
        <p:nvPicPr>
          <p:cNvPr id="23" name="Picture 22" descr="fig1A.2ppt2.gif"/>
          <p:cNvPicPr>
            <a:picLocks noChangeAspect="1"/>
          </p:cNvPicPr>
          <p:nvPr/>
        </p:nvPicPr>
        <p:blipFill>
          <a:blip r:embed="rId3" cstate="print"/>
          <a:srcRect/>
          <a:stretch>
            <a:fillRect/>
          </a:stretch>
        </p:blipFill>
        <p:spPr bwMode="auto">
          <a:xfrm>
            <a:off x="290513" y="676275"/>
            <a:ext cx="8562975" cy="3771900"/>
          </a:xfrm>
          <a:prstGeom prst="rect">
            <a:avLst/>
          </a:prstGeom>
          <a:noFill/>
          <a:ln w="9525">
            <a:noFill/>
            <a:miter lim="800000"/>
            <a:headEnd/>
            <a:tailEnd/>
          </a:ln>
        </p:spPr>
      </p:pic>
      <p:pic>
        <p:nvPicPr>
          <p:cNvPr id="24" name="Picture 23" descr="fig1A.2ppt3.gif"/>
          <p:cNvPicPr>
            <a:picLocks noChangeAspect="1"/>
          </p:cNvPicPr>
          <p:nvPr/>
        </p:nvPicPr>
        <p:blipFill>
          <a:blip r:embed="rId4" cstate="print"/>
          <a:srcRect/>
          <a:stretch>
            <a:fillRect/>
          </a:stretch>
        </p:blipFill>
        <p:spPr bwMode="auto">
          <a:xfrm>
            <a:off x="290513" y="676275"/>
            <a:ext cx="8562975" cy="3771900"/>
          </a:xfrm>
          <a:prstGeom prst="rect">
            <a:avLst/>
          </a:prstGeom>
          <a:noFill/>
          <a:ln w="9525">
            <a:noFill/>
            <a:miter lim="800000"/>
            <a:headEnd/>
            <a:tailEnd/>
          </a:ln>
        </p:spPr>
      </p:pic>
      <p:pic>
        <p:nvPicPr>
          <p:cNvPr id="26" name="Picture 25" descr="fig1A.2ppt4.gif"/>
          <p:cNvPicPr>
            <a:picLocks noChangeAspect="1"/>
          </p:cNvPicPr>
          <p:nvPr/>
        </p:nvPicPr>
        <p:blipFill>
          <a:blip r:embed="rId5" cstate="print"/>
          <a:srcRect/>
          <a:stretch>
            <a:fillRect/>
          </a:stretch>
        </p:blipFill>
        <p:spPr bwMode="auto">
          <a:xfrm>
            <a:off x="290513" y="676275"/>
            <a:ext cx="8562975" cy="3771900"/>
          </a:xfrm>
          <a:prstGeom prst="rect">
            <a:avLst/>
          </a:prstGeom>
          <a:noFill/>
          <a:ln w="9525">
            <a:noFill/>
            <a:miter lim="800000"/>
            <a:headEnd/>
            <a:tailEnd/>
          </a:ln>
        </p:spPr>
      </p:pic>
      <p:pic>
        <p:nvPicPr>
          <p:cNvPr id="27" name="Picture 26" descr="fig1A.2ppt5.gif"/>
          <p:cNvPicPr>
            <a:picLocks noChangeAspect="1"/>
          </p:cNvPicPr>
          <p:nvPr/>
        </p:nvPicPr>
        <p:blipFill>
          <a:blip r:embed="rId6" cstate="print"/>
          <a:srcRect/>
          <a:stretch>
            <a:fillRect/>
          </a:stretch>
        </p:blipFill>
        <p:spPr bwMode="auto">
          <a:xfrm>
            <a:off x="290513" y="676275"/>
            <a:ext cx="8562975" cy="3771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left)">
                                      <p:cBhvr>
                                        <p:cTn id="15" dur="1000"/>
                                        <p:tgtEl>
                                          <p:spTgt spid="22"/>
                                        </p:tgtEl>
                                      </p:cBhvr>
                                    </p:animEffect>
                                  </p:childTnLst>
                                </p:cTn>
                              </p:par>
                              <p:par>
                                <p:cTn id="16" presetID="22" presetClass="entr" presetSubtype="4" fill="hold"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wipe(down)">
                                      <p:cBhvr>
                                        <p:cTn id="18" dur="1000"/>
                                        <p:tgtEl>
                                          <p:spTgt spid="23"/>
                                        </p:tgtEl>
                                      </p:cBhvr>
                                    </p:animEffect>
                                  </p:childTnLst>
                                </p:cTn>
                              </p:par>
                            </p:childTnLst>
                          </p:cTn>
                        </p:par>
                        <p:par>
                          <p:cTn id="19" fill="hold">
                            <p:stCondLst>
                              <p:cond delay="2000"/>
                            </p:stCondLst>
                            <p:childTnLst>
                              <p:par>
                                <p:cTn id="20" presetID="22" presetClass="entr" presetSubtype="8" fill="hold" grpId="0" nodeType="afterEffect">
                                  <p:stCondLst>
                                    <p:cond delay="0"/>
                                  </p:stCondLst>
                                  <p:childTnLst>
                                    <p:set>
                                      <p:cBhvr>
                                        <p:cTn id="21" dur="1" fill="hold">
                                          <p:stCondLst>
                                            <p:cond delay="0"/>
                                          </p:stCondLst>
                                        </p:cTn>
                                        <p:tgtEl>
                                          <p:spTgt spid="28">
                                            <p:txEl>
                                              <p:pRg st="0" end="0"/>
                                            </p:txEl>
                                          </p:spTgt>
                                        </p:tgtEl>
                                        <p:attrNameLst>
                                          <p:attrName>style.visibility</p:attrName>
                                        </p:attrNameLst>
                                      </p:cBhvr>
                                      <p:to>
                                        <p:strVal val="visible"/>
                                      </p:to>
                                    </p:set>
                                    <p:animEffect transition="in" filter="wipe(left)">
                                      <p:cBhvr>
                                        <p:cTn id="22" dur="500"/>
                                        <p:tgtEl>
                                          <p:spTgt spid="2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1000"/>
                                        <p:tgtEl>
                                          <p:spTgt spid="24"/>
                                        </p:tgtEl>
                                      </p:cBhvr>
                                    </p:animEffect>
                                  </p:childTnLst>
                                </p:cTn>
                              </p:par>
                            </p:childTnLst>
                          </p:cTn>
                        </p:par>
                        <p:par>
                          <p:cTn id="28" fill="hold">
                            <p:stCondLst>
                              <p:cond delay="1000"/>
                            </p:stCondLst>
                            <p:childTnLst>
                              <p:par>
                                <p:cTn id="29" presetID="22" presetClass="entr" presetSubtype="8" fill="hold" grpId="0" nodeType="afterEffect">
                                  <p:stCondLst>
                                    <p:cond delay="0"/>
                                  </p:stCondLst>
                                  <p:childTnLst>
                                    <p:set>
                                      <p:cBhvr>
                                        <p:cTn id="30" dur="1" fill="hold">
                                          <p:stCondLst>
                                            <p:cond delay="0"/>
                                          </p:stCondLst>
                                        </p:cTn>
                                        <p:tgtEl>
                                          <p:spTgt spid="28">
                                            <p:txEl>
                                              <p:pRg st="1" end="1"/>
                                            </p:txEl>
                                          </p:spTgt>
                                        </p:tgtEl>
                                        <p:attrNameLst>
                                          <p:attrName>style.visibility</p:attrName>
                                        </p:attrNameLst>
                                      </p:cBhvr>
                                      <p:to>
                                        <p:strVal val="visible"/>
                                      </p:to>
                                    </p:set>
                                    <p:animEffect transition="in" filter="wipe(left)">
                                      <p:cBhvr>
                                        <p:cTn id="31" dur="500"/>
                                        <p:tgtEl>
                                          <p:spTgt spid="28">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wipe(left)">
                                      <p:cBhvr>
                                        <p:cTn id="36" dur="1000"/>
                                        <p:tgtEl>
                                          <p:spTgt spid="26"/>
                                        </p:tgtEl>
                                      </p:cBhvr>
                                    </p:animEffect>
                                  </p:childTnLst>
                                </p:cTn>
                              </p:par>
                              <p:par>
                                <p:cTn id="37" presetID="22" presetClass="entr" presetSubtype="8"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left)">
                                      <p:cBhvr>
                                        <p:cTn id="39" dur="500"/>
                                        <p:tgtEl>
                                          <p:spTgt spid="27"/>
                                        </p:tgtEl>
                                      </p:cBhvr>
                                    </p:animEffect>
                                  </p:childTnLst>
                                </p:cTn>
                              </p:par>
                            </p:childTnLst>
                          </p:cTn>
                        </p:par>
                        <p:par>
                          <p:cTn id="40" fill="hold">
                            <p:stCondLst>
                              <p:cond delay="1000"/>
                            </p:stCondLst>
                            <p:childTnLst>
                              <p:par>
                                <p:cTn id="41" presetID="22" presetClass="entr" presetSubtype="8" fill="hold" grpId="0" nodeType="afterEffect">
                                  <p:stCondLst>
                                    <p:cond delay="0"/>
                                  </p:stCondLst>
                                  <p:childTnLst>
                                    <p:set>
                                      <p:cBhvr>
                                        <p:cTn id="42" dur="1" fill="hold">
                                          <p:stCondLst>
                                            <p:cond delay="0"/>
                                          </p:stCondLst>
                                        </p:cTn>
                                        <p:tgtEl>
                                          <p:spTgt spid="28">
                                            <p:txEl>
                                              <p:pRg st="2" end="2"/>
                                            </p:txEl>
                                          </p:spTgt>
                                        </p:tgtEl>
                                        <p:attrNameLst>
                                          <p:attrName>style.visibility</p:attrName>
                                        </p:attrNameLst>
                                      </p:cBhvr>
                                      <p:to>
                                        <p:strVal val="visible"/>
                                      </p:to>
                                    </p:set>
                                    <p:animEffect transition="in" filter="wipe(left)">
                                      <p:cBhvr>
                                        <p:cTn id="43" dur="500"/>
                                        <p:tgtEl>
                                          <p:spTgt spid="28">
                                            <p:txEl>
                                              <p:pRg st="2" end="2"/>
                                            </p:txEl>
                                          </p:spTgt>
                                        </p:tgtEl>
                                      </p:cBhvr>
                                    </p:animEffect>
                                  </p:childTnLst>
                                </p:cTn>
                              </p:par>
                            </p:childTnLst>
                          </p:cTn>
                        </p:par>
                        <p:par>
                          <p:cTn id="44" fill="hold">
                            <p:stCondLst>
                              <p:cond delay="1500"/>
                            </p:stCondLst>
                            <p:childTnLst>
                              <p:par>
                                <p:cTn id="45" presetID="22" presetClass="entr" presetSubtype="8" fill="hold" nodeType="after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left)">
                                      <p:cBhvr>
                                        <p:cTn id="4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28"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8"/>
          <p:cNvSpPr>
            <a:spLocks noChangeArrowheads="1"/>
          </p:cNvSpPr>
          <p:nvPr/>
        </p:nvSpPr>
        <p:spPr bwMode="auto">
          <a:xfrm>
            <a:off x="438150" y="198438"/>
            <a:ext cx="6130925" cy="487362"/>
          </a:xfrm>
          <a:prstGeom prst="rect">
            <a:avLst/>
          </a:prstGeom>
          <a:noFill/>
          <a:ln w="9525">
            <a:noFill/>
            <a:miter lim="800000"/>
            <a:headEnd/>
            <a:tailEnd/>
          </a:ln>
        </p:spPr>
        <p:txBody>
          <a:bodyPr/>
          <a:lstStyle/>
          <a:p>
            <a:pPr>
              <a:spcBef>
                <a:spcPct val="20000"/>
              </a:spcBef>
            </a:pPr>
            <a:r>
              <a:rPr lang="en-US" sz="2400" b="1" dirty="0">
                <a:solidFill>
                  <a:srgbClr val="0066B3"/>
                </a:solidFill>
              </a:rPr>
              <a:t>Graphs of Two Variables</a:t>
            </a:r>
          </a:p>
        </p:txBody>
      </p:sp>
      <p:pic>
        <p:nvPicPr>
          <p:cNvPr id="28" name="Picture 28" descr="Fig01A-3_PPT_11"/>
          <p:cNvPicPr>
            <a:picLocks noChangeAspect="1" noChangeArrowheads="1"/>
          </p:cNvPicPr>
          <p:nvPr/>
        </p:nvPicPr>
        <p:blipFill>
          <a:blip r:embed="rId2" cstate="print"/>
          <a:srcRect/>
          <a:stretch>
            <a:fillRect/>
          </a:stretch>
        </p:blipFill>
        <p:spPr bwMode="auto">
          <a:xfrm>
            <a:off x="750888" y="990600"/>
            <a:ext cx="5248275" cy="4819650"/>
          </a:xfrm>
          <a:prstGeom prst="rect">
            <a:avLst/>
          </a:prstGeom>
          <a:noFill/>
          <a:ln w="9525">
            <a:noFill/>
            <a:miter lim="800000"/>
            <a:headEnd/>
            <a:tailEnd/>
          </a:ln>
        </p:spPr>
      </p:pic>
      <p:sp>
        <p:nvSpPr>
          <p:cNvPr id="29" name="Text Box 6"/>
          <p:cNvSpPr txBox="1">
            <a:spLocks noChangeArrowheads="1"/>
          </p:cNvSpPr>
          <p:nvPr/>
        </p:nvSpPr>
        <p:spPr bwMode="auto">
          <a:xfrm>
            <a:off x="6283325" y="982663"/>
            <a:ext cx="2632075" cy="312737"/>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1A.3</a:t>
            </a:r>
          </a:p>
        </p:txBody>
      </p:sp>
      <p:sp>
        <p:nvSpPr>
          <p:cNvPr id="30" name="Text Box 7"/>
          <p:cNvSpPr txBox="1">
            <a:spLocks noChangeArrowheads="1"/>
          </p:cNvSpPr>
          <p:nvPr/>
        </p:nvSpPr>
        <p:spPr bwMode="auto">
          <a:xfrm>
            <a:off x="6207125" y="1308100"/>
            <a:ext cx="2632075" cy="523875"/>
          </a:xfrm>
          <a:prstGeom prst="rect">
            <a:avLst/>
          </a:prstGeom>
          <a:noFill/>
          <a:ln w="9525">
            <a:noFill/>
            <a:miter lim="800000"/>
            <a:headEnd/>
            <a:tailEnd/>
          </a:ln>
        </p:spPr>
        <p:txBody>
          <a:bodyPr>
            <a:spAutoFit/>
          </a:bodyPr>
          <a:lstStyle/>
          <a:p>
            <a:pPr>
              <a:spcBef>
                <a:spcPct val="10000"/>
              </a:spcBef>
              <a:spcAft>
                <a:spcPct val="10000"/>
              </a:spcAft>
            </a:pPr>
            <a:r>
              <a:rPr lang="en-US" sz="1400" b="1"/>
              <a:t>Plotting Price and Quantity Points in a Graph</a:t>
            </a:r>
          </a:p>
        </p:txBody>
      </p:sp>
      <p:sp>
        <p:nvSpPr>
          <p:cNvPr id="31" name="Text Box 16"/>
          <p:cNvSpPr txBox="1">
            <a:spLocks noChangeArrowheads="1"/>
          </p:cNvSpPr>
          <p:nvPr/>
        </p:nvSpPr>
        <p:spPr bwMode="auto">
          <a:xfrm>
            <a:off x="6229350" y="1847850"/>
            <a:ext cx="2609850" cy="4032250"/>
          </a:xfrm>
          <a:prstGeom prst="rect">
            <a:avLst/>
          </a:prstGeom>
          <a:noFill/>
          <a:ln w="9525">
            <a:noFill/>
            <a:miter lim="800000"/>
            <a:headEnd/>
            <a:tailEnd/>
          </a:ln>
        </p:spPr>
        <p:txBody>
          <a:bodyPr>
            <a:spAutoFit/>
          </a:bodyPr>
          <a:lstStyle/>
          <a:p>
            <a:r>
              <a:rPr lang="en-US" sz="1600">
                <a:solidFill>
                  <a:schemeClr val="tx2"/>
                </a:solidFill>
              </a:rPr>
              <a:t>The figure shows a two-dimensional grid on which we measure the price of pizza along the vertical axis (or </a:t>
            </a:r>
            <a:r>
              <a:rPr lang="en-US" sz="1600" i="1">
                <a:solidFill>
                  <a:schemeClr val="tx2"/>
                </a:solidFill>
              </a:rPr>
              <a:t>y</a:t>
            </a:r>
            <a:r>
              <a:rPr lang="en-US" sz="1600">
                <a:solidFill>
                  <a:schemeClr val="tx2"/>
                </a:solidFill>
              </a:rPr>
              <a:t>-axis) and the quantity of pizza sold per week along the horizontal axis (or </a:t>
            </a:r>
            <a:r>
              <a:rPr lang="en-US" sz="1600" i="1">
                <a:solidFill>
                  <a:schemeClr val="tx2"/>
                </a:solidFill>
              </a:rPr>
              <a:t>x</a:t>
            </a:r>
            <a:r>
              <a:rPr lang="en-US" sz="1600">
                <a:solidFill>
                  <a:schemeClr val="tx2"/>
                </a:solidFill>
              </a:rPr>
              <a:t>-axis). </a:t>
            </a:r>
          </a:p>
          <a:p>
            <a:r>
              <a:rPr lang="en-US" sz="1600">
                <a:solidFill>
                  <a:schemeClr val="tx2"/>
                </a:solidFill>
              </a:rPr>
              <a:t>Each point on the grid represents one of the price and quantity combinations listed in the table. </a:t>
            </a:r>
          </a:p>
          <a:p>
            <a:r>
              <a:rPr lang="en-US" sz="1600">
                <a:solidFill>
                  <a:schemeClr val="tx2"/>
                </a:solidFill>
              </a:rPr>
              <a:t>By connecting the points with a line, we can better illustrate the relationship between the two variables.</a:t>
            </a:r>
          </a:p>
        </p:txBody>
      </p:sp>
      <p:pic>
        <p:nvPicPr>
          <p:cNvPr id="32" name="Picture 18" descr="Fig01A-3_PPT_1"/>
          <p:cNvPicPr>
            <a:picLocks noChangeAspect="1" noChangeArrowheads="1"/>
          </p:cNvPicPr>
          <p:nvPr/>
        </p:nvPicPr>
        <p:blipFill>
          <a:blip r:embed="rId3" cstate="print"/>
          <a:srcRect/>
          <a:stretch>
            <a:fillRect/>
          </a:stretch>
        </p:blipFill>
        <p:spPr bwMode="auto">
          <a:xfrm>
            <a:off x="750888" y="990600"/>
            <a:ext cx="5248275" cy="4819650"/>
          </a:xfrm>
          <a:prstGeom prst="rect">
            <a:avLst/>
          </a:prstGeom>
          <a:noFill/>
          <a:ln w="9525">
            <a:noFill/>
            <a:miter lim="800000"/>
            <a:headEnd/>
            <a:tailEnd/>
          </a:ln>
        </p:spPr>
      </p:pic>
      <p:pic>
        <p:nvPicPr>
          <p:cNvPr id="33" name="Picture 19" descr="Fig01A-3_PPT_2"/>
          <p:cNvPicPr>
            <a:picLocks noChangeAspect="1" noChangeArrowheads="1"/>
          </p:cNvPicPr>
          <p:nvPr/>
        </p:nvPicPr>
        <p:blipFill>
          <a:blip r:embed="rId4" cstate="print"/>
          <a:srcRect/>
          <a:stretch>
            <a:fillRect/>
          </a:stretch>
        </p:blipFill>
        <p:spPr bwMode="auto">
          <a:xfrm>
            <a:off x="750888" y="990600"/>
            <a:ext cx="5248275" cy="4819650"/>
          </a:xfrm>
          <a:prstGeom prst="rect">
            <a:avLst/>
          </a:prstGeom>
          <a:noFill/>
          <a:ln w="9525">
            <a:noFill/>
            <a:miter lim="800000"/>
            <a:headEnd/>
            <a:tailEnd/>
          </a:ln>
        </p:spPr>
      </p:pic>
      <p:pic>
        <p:nvPicPr>
          <p:cNvPr id="34" name="Picture 21" descr="Fig01A-3_PPT_4"/>
          <p:cNvPicPr>
            <a:picLocks noChangeAspect="1" noChangeArrowheads="1"/>
          </p:cNvPicPr>
          <p:nvPr/>
        </p:nvPicPr>
        <p:blipFill>
          <a:blip r:embed="rId5" cstate="print"/>
          <a:srcRect/>
          <a:stretch>
            <a:fillRect/>
          </a:stretch>
        </p:blipFill>
        <p:spPr bwMode="auto">
          <a:xfrm>
            <a:off x="750888" y="990600"/>
            <a:ext cx="5248275" cy="4819650"/>
          </a:xfrm>
          <a:prstGeom prst="rect">
            <a:avLst/>
          </a:prstGeom>
          <a:noFill/>
          <a:ln w="9525">
            <a:noFill/>
            <a:miter lim="800000"/>
            <a:headEnd/>
            <a:tailEnd/>
          </a:ln>
        </p:spPr>
      </p:pic>
      <p:pic>
        <p:nvPicPr>
          <p:cNvPr id="35" name="Picture 22" descr="Fig01A-3_PPT_5"/>
          <p:cNvPicPr>
            <a:picLocks noChangeAspect="1" noChangeArrowheads="1"/>
          </p:cNvPicPr>
          <p:nvPr/>
        </p:nvPicPr>
        <p:blipFill>
          <a:blip r:embed="rId6" cstate="print"/>
          <a:srcRect/>
          <a:stretch>
            <a:fillRect/>
          </a:stretch>
        </p:blipFill>
        <p:spPr bwMode="auto">
          <a:xfrm>
            <a:off x="750888" y="990600"/>
            <a:ext cx="5248275" cy="4819650"/>
          </a:xfrm>
          <a:prstGeom prst="rect">
            <a:avLst/>
          </a:prstGeom>
          <a:noFill/>
          <a:ln w="9525">
            <a:noFill/>
            <a:miter lim="800000"/>
            <a:headEnd/>
            <a:tailEnd/>
          </a:ln>
        </p:spPr>
      </p:pic>
      <p:pic>
        <p:nvPicPr>
          <p:cNvPr id="36" name="Picture 23" descr="Fig01A-3_PPT_6"/>
          <p:cNvPicPr>
            <a:picLocks noChangeAspect="1" noChangeArrowheads="1"/>
          </p:cNvPicPr>
          <p:nvPr/>
        </p:nvPicPr>
        <p:blipFill>
          <a:blip r:embed="rId7" cstate="print"/>
          <a:srcRect/>
          <a:stretch>
            <a:fillRect/>
          </a:stretch>
        </p:blipFill>
        <p:spPr bwMode="auto">
          <a:xfrm>
            <a:off x="750888" y="990600"/>
            <a:ext cx="5248275" cy="4819650"/>
          </a:xfrm>
          <a:prstGeom prst="rect">
            <a:avLst/>
          </a:prstGeom>
          <a:noFill/>
          <a:ln w="9525">
            <a:noFill/>
            <a:miter lim="800000"/>
            <a:headEnd/>
            <a:tailEnd/>
          </a:ln>
        </p:spPr>
      </p:pic>
      <p:pic>
        <p:nvPicPr>
          <p:cNvPr id="37" name="Picture 24" descr="Fig01A-3_PPT_7"/>
          <p:cNvPicPr>
            <a:picLocks noChangeAspect="1" noChangeArrowheads="1"/>
          </p:cNvPicPr>
          <p:nvPr/>
        </p:nvPicPr>
        <p:blipFill>
          <a:blip r:embed="rId8" cstate="print"/>
          <a:srcRect/>
          <a:stretch>
            <a:fillRect/>
          </a:stretch>
        </p:blipFill>
        <p:spPr bwMode="auto">
          <a:xfrm>
            <a:off x="750888" y="990600"/>
            <a:ext cx="5248275" cy="4819650"/>
          </a:xfrm>
          <a:prstGeom prst="rect">
            <a:avLst/>
          </a:prstGeom>
          <a:noFill/>
          <a:ln w="9525">
            <a:noFill/>
            <a:miter lim="800000"/>
            <a:headEnd/>
            <a:tailEnd/>
          </a:ln>
        </p:spPr>
      </p:pic>
      <p:pic>
        <p:nvPicPr>
          <p:cNvPr id="38" name="Picture 25" descr="Fig01A-3_PPT_8"/>
          <p:cNvPicPr>
            <a:picLocks noChangeAspect="1" noChangeArrowheads="1"/>
          </p:cNvPicPr>
          <p:nvPr/>
        </p:nvPicPr>
        <p:blipFill>
          <a:blip r:embed="rId9" cstate="print"/>
          <a:srcRect/>
          <a:stretch>
            <a:fillRect/>
          </a:stretch>
        </p:blipFill>
        <p:spPr bwMode="auto">
          <a:xfrm>
            <a:off x="750888" y="990600"/>
            <a:ext cx="5248275" cy="4819650"/>
          </a:xfrm>
          <a:prstGeom prst="rect">
            <a:avLst/>
          </a:prstGeom>
          <a:noFill/>
          <a:ln w="9525">
            <a:noFill/>
            <a:miter lim="800000"/>
            <a:headEnd/>
            <a:tailEnd/>
          </a:ln>
        </p:spPr>
      </p:pic>
      <p:pic>
        <p:nvPicPr>
          <p:cNvPr id="39" name="Picture 26" descr="Fig01A-3_PPT_9"/>
          <p:cNvPicPr>
            <a:picLocks noChangeAspect="1" noChangeArrowheads="1"/>
          </p:cNvPicPr>
          <p:nvPr/>
        </p:nvPicPr>
        <p:blipFill>
          <a:blip r:embed="rId10" cstate="print"/>
          <a:srcRect/>
          <a:stretch>
            <a:fillRect/>
          </a:stretch>
        </p:blipFill>
        <p:spPr bwMode="auto">
          <a:xfrm>
            <a:off x="750888" y="990600"/>
            <a:ext cx="5248275" cy="4819650"/>
          </a:xfrm>
          <a:prstGeom prst="rect">
            <a:avLst/>
          </a:prstGeom>
          <a:noFill/>
          <a:ln w="9525">
            <a:noFill/>
            <a:miter lim="800000"/>
            <a:headEnd/>
            <a:tailEnd/>
          </a:ln>
        </p:spPr>
      </p:pic>
      <p:pic>
        <p:nvPicPr>
          <p:cNvPr id="40" name="Picture 27" descr="Fig01A-3_PPT_10"/>
          <p:cNvPicPr>
            <a:picLocks noChangeAspect="1" noChangeArrowheads="1"/>
          </p:cNvPicPr>
          <p:nvPr/>
        </p:nvPicPr>
        <p:blipFill>
          <a:blip r:embed="rId11" cstate="print"/>
          <a:srcRect/>
          <a:stretch>
            <a:fillRect/>
          </a:stretch>
        </p:blipFill>
        <p:spPr bwMode="auto">
          <a:xfrm>
            <a:off x="750888" y="990600"/>
            <a:ext cx="5248275" cy="4819650"/>
          </a:xfrm>
          <a:prstGeom prst="rect">
            <a:avLst/>
          </a:prstGeom>
          <a:noFill/>
          <a:ln w="9525">
            <a:noFill/>
            <a:miter lim="800000"/>
            <a:headEnd/>
            <a:tailEnd/>
          </a:ln>
        </p:spPr>
      </p:pic>
      <p:pic>
        <p:nvPicPr>
          <p:cNvPr id="41" name="Picture 40" descr="Fig01A-3_PPT_3.gif"/>
          <p:cNvPicPr>
            <a:picLocks noChangeAspect="1"/>
          </p:cNvPicPr>
          <p:nvPr/>
        </p:nvPicPr>
        <p:blipFill>
          <a:blip r:embed="rId12" cstate="print"/>
          <a:srcRect/>
          <a:stretch>
            <a:fillRect/>
          </a:stretch>
        </p:blipFill>
        <p:spPr bwMode="auto">
          <a:xfrm>
            <a:off x="750888" y="990600"/>
            <a:ext cx="5248275" cy="4819650"/>
          </a:xfrm>
          <a:prstGeom prst="rect">
            <a:avLst/>
          </a:prstGeom>
          <a:noFill/>
          <a:ln w="9525">
            <a:noFill/>
            <a:miter lim="800000"/>
            <a:headEnd/>
            <a:tailEnd/>
          </a:ln>
        </p:spPr>
      </p:pic>
      <p:cxnSp>
        <p:nvCxnSpPr>
          <p:cNvPr id="17" name="Straight Connector 16"/>
          <p:cNvCxnSpPr>
            <a:cxnSpLocks noChangeShapeType="1"/>
          </p:cNvCxnSpPr>
          <p:nvPr/>
        </p:nvCxnSpPr>
        <p:spPr bwMode="auto">
          <a:xfrm>
            <a:off x="6324600" y="5886450"/>
            <a:ext cx="2590800" cy="0"/>
          </a:xfrm>
          <a:prstGeom prst="line">
            <a:avLst/>
          </a:prstGeom>
          <a:noFill/>
          <a:ln w="50800" algn="ctr">
            <a:solidFill>
              <a:srgbClr val="B9D3C2"/>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750"/>
                                        <p:tgtEl>
                                          <p:spTgt spid="10"/>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left)">
                                      <p:cBhvr>
                                        <p:cTn id="11" dur="500"/>
                                        <p:tgtEl>
                                          <p:spTgt spid="29"/>
                                        </p:tgtEl>
                                      </p:cBhvr>
                                    </p:animEffect>
                                  </p:childTnLst>
                                </p:cTn>
                              </p:par>
                            </p:childTnLst>
                          </p:cTn>
                        </p:par>
                        <p:par>
                          <p:cTn id="12" fill="hold">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left)">
                                      <p:cBhvr>
                                        <p:cTn id="15" dur="500"/>
                                        <p:tgtEl>
                                          <p:spTgt spid="30"/>
                                        </p:tgtEl>
                                      </p:cBhvr>
                                    </p:animEffect>
                                  </p:childTnLst>
                                </p:cTn>
                              </p:par>
                            </p:childTnLst>
                          </p:cTn>
                        </p:par>
                        <p:par>
                          <p:cTn id="16" fill="hold">
                            <p:stCondLst>
                              <p:cond delay="1750"/>
                            </p:stCondLst>
                            <p:childTnLst>
                              <p:par>
                                <p:cTn id="17" presetID="22" presetClass="entr" presetSubtype="4"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wipe(down)">
                                      <p:cBhvr>
                                        <p:cTn id="19" dur="500"/>
                                        <p:tgtEl>
                                          <p:spTgt spid="33"/>
                                        </p:tgtEl>
                                      </p:cBhvr>
                                    </p:animEffect>
                                  </p:childTnLst>
                                </p:cTn>
                              </p:par>
                              <p:par>
                                <p:cTn id="20" presetID="22" presetClass="entr" presetSubtype="8" fill="hold" nodeType="with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wipe(left)">
                                      <p:cBhvr>
                                        <p:cTn id="22" dur="500"/>
                                        <p:tgtEl>
                                          <p:spTgt spid="41"/>
                                        </p:tgtEl>
                                      </p:cBhvr>
                                    </p:animEffect>
                                  </p:childTnLst>
                                </p:cTn>
                              </p:par>
                              <p:par>
                                <p:cTn id="23" presetID="4" presetClass="entr" presetSubtype="32"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box(out)">
                                      <p:cBhvr>
                                        <p:cTn id="25" dur="500"/>
                                        <p:tgtEl>
                                          <p:spTgt spid="35"/>
                                        </p:tgtEl>
                                      </p:cBhvr>
                                    </p:animEffect>
                                  </p:childTnLst>
                                </p:cTn>
                              </p:par>
                            </p:childTnLst>
                          </p:cTn>
                        </p:par>
                        <p:par>
                          <p:cTn id="26" fill="hold">
                            <p:stCondLst>
                              <p:cond delay="2250"/>
                            </p:stCondLst>
                            <p:childTnLst>
                              <p:par>
                                <p:cTn id="27" presetID="22" presetClass="entr" presetSubtype="1" fill="hold" nodeType="after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wipe(up)">
                                      <p:cBhvr>
                                        <p:cTn id="29" dur="1000"/>
                                        <p:tgtEl>
                                          <p:spTgt spid="34"/>
                                        </p:tgtEl>
                                      </p:cBhvr>
                                    </p:animEffect>
                                  </p:childTnLst>
                                </p:cTn>
                              </p:par>
                            </p:childTnLst>
                          </p:cTn>
                        </p:par>
                        <p:par>
                          <p:cTn id="30" fill="hold">
                            <p:stCondLst>
                              <p:cond delay="3250"/>
                            </p:stCondLst>
                            <p:childTnLst>
                              <p:par>
                                <p:cTn id="31" presetID="22" presetClass="entr" presetSubtype="8" fill="hold" grpId="0" nodeType="afterEffect">
                                  <p:stCondLst>
                                    <p:cond delay="0"/>
                                  </p:stCondLst>
                                  <p:childTnLst>
                                    <p:set>
                                      <p:cBhvr>
                                        <p:cTn id="32" dur="1" fill="hold">
                                          <p:stCondLst>
                                            <p:cond delay="0"/>
                                          </p:stCondLst>
                                        </p:cTn>
                                        <p:tgtEl>
                                          <p:spTgt spid="31">
                                            <p:txEl>
                                              <p:pRg st="0" end="0"/>
                                            </p:txEl>
                                          </p:spTgt>
                                        </p:tgtEl>
                                        <p:attrNameLst>
                                          <p:attrName>style.visibility</p:attrName>
                                        </p:attrNameLst>
                                      </p:cBhvr>
                                      <p:to>
                                        <p:strVal val="visible"/>
                                      </p:to>
                                    </p:set>
                                    <p:animEffect transition="in" filter="wipe(left)">
                                      <p:cBhvr>
                                        <p:cTn id="33" dur="500"/>
                                        <p:tgtEl>
                                          <p:spTgt spid="31">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nodeType="clickEffect">
                                  <p:stCondLst>
                                    <p:cond delay="0"/>
                                  </p:stCondLst>
                                  <p:childTnLst>
                                    <p:set>
                                      <p:cBhvr>
                                        <p:cTn id="37" dur="1" fill="hold">
                                          <p:stCondLst>
                                            <p:cond delay="0"/>
                                          </p:stCondLst>
                                        </p:cTn>
                                        <p:tgtEl>
                                          <p:spTgt spid="32"/>
                                        </p:tgtEl>
                                        <p:attrNameLst>
                                          <p:attrName>style.visibility</p:attrName>
                                        </p:attrNameLst>
                                      </p:cBhvr>
                                      <p:to>
                                        <p:strVal val="visible"/>
                                      </p:to>
                                    </p:set>
                                    <p:animEffect transition="in" filter="wipe(up)">
                                      <p:cBhvr>
                                        <p:cTn id="38" dur="1000"/>
                                        <p:tgtEl>
                                          <p:spTgt spid="32"/>
                                        </p:tgtEl>
                                      </p:cBhvr>
                                    </p:animEffect>
                                  </p:childTnLst>
                                </p:cTn>
                              </p:par>
                            </p:childTnLst>
                          </p:cTn>
                        </p:par>
                        <p:par>
                          <p:cTn id="39" fill="hold">
                            <p:stCondLst>
                              <p:cond delay="1000"/>
                            </p:stCondLst>
                            <p:childTnLst>
                              <p:par>
                                <p:cTn id="40" presetID="22" presetClass="entr" presetSubtype="8" fill="hold" nodeType="after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wipe(left)">
                                      <p:cBhvr>
                                        <p:cTn id="42" dur="1000"/>
                                        <p:tgtEl>
                                          <p:spTgt spid="36"/>
                                        </p:tgtEl>
                                      </p:cBhvr>
                                    </p:animEffect>
                                  </p:childTnLst>
                                </p:cTn>
                              </p:par>
                            </p:childTnLst>
                          </p:cTn>
                        </p:par>
                        <p:par>
                          <p:cTn id="43" fill="hold">
                            <p:stCondLst>
                              <p:cond delay="2000"/>
                            </p:stCondLst>
                            <p:childTnLst>
                              <p:par>
                                <p:cTn id="44" presetID="22" presetClass="entr" presetSubtype="8" fill="hold" nodeType="after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wipe(left)">
                                      <p:cBhvr>
                                        <p:cTn id="46" dur="1000"/>
                                        <p:tgtEl>
                                          <p:spTgt spid="37"/>
                                        </p:tgtEl>
                                      </p:cBhvr>
                                    </p:animEffect>
                                  </p:childTnLst>
                                </p:cTn>
                              </p:par>
                            </p:childTnLst>
                          </p:cTn>
                        </p:par>
                        <p:par>
                          <p:cTn id="47" fill="hold">
                            <p:stCondLst>
                              <p:cond delay="3000"/>
                            </p:stCondLst>
                            <p:childTnLst>
                              <p:par>
                                <p:cTn id="48" presetID="22" presetClass="entr" presetSubtype="8" fill="hold" nodeType="afterEffect">
                                  <p:stCondLst>
                                    <p:cond delay="0"/>
                                  </p:stCondLst>
                                  <p:childTnLst>
                                    <p:set>
                                      <p:cBhvr>
                                        <p:cTn id="49" dur="1" fill="hold">
                                          <p:stCondLst>
                                            <p:cond delay="0"/>
                                          </p:stCondLst>
                                        </p:cTn>
                                        <p:tgtEl>
                                          <p:spTgt spid="38"/>
                                        </p:tgtEl>
                                        <p:attrNameLst>
                                          <p:attrName>style.visibility</p:attrName>
                                        </p:attrNameLst>
                                      </p:cBhvr>
                                      <p:to>
                                        <p:strVal val="visible"/>
                                      </p:to>
                                    </p:set>
                                    <p:animEffect transition="in" filter="wipe(left)">
                                      <p:cBhvr>
                                        <p:cTn id="50" dur="1000"/>
                                        <p:tgtEl>
                                          <p:spTgt spid="38"/>
                                        </p:tgtEl>
                                      </p:cBhvr>
                                    </p:animEffect>
                                  </p:childTnLst>
                                </p:cTn>
                              </p:par>
                            </p:childTnLst>
                          </p:cTn>
                        </p:par>
                        <p:par>
                          <p:cTn id="51" fill="hold">
                            <p:stCondLst>
                              <p:cond delay="4000"/>
                            </p:stCondLst>
                            <p:childTnLst>
                              <p:par>
                                <p:cTn id="52" presetID="22" presetClass="entr" presetSubtype="8" fill="hold" nodeType="afterEffect">
                                  <p:stCondLst>
                                    <p:cond delay="0"/>
                                  </p:stCondLst>
                                  <p:childTnLst>
                                    <p:set>
                                      <p:cBhvr>
                                        <p:cTn id="53" dur="1" fill="hold">
                                          <p:stCondLst>
                                            <p:cond delay="0"/>
                                          </p:stCondLst>
                                        </p:cTn>
                                        <p:tgtEl>
                                          <p:spTgt spid="39"/>
                                        </p:tgtEl>
                                        <p:attrNameLst>
                                          <p:attrName>style.visibility</p:attrName>
                                        </p:attrNameLst>
                                      </p:cBhvr>
                                      <p:to>
                                        <p:strVal val="visible"/>
                                      </p:to>
                                    </p:set>
                                    <p:animEffect transition="in" filter="wipe(left)">
                                      <p:cBhvr>
                                        <p:cTn id="54" dur="1000"/>
                                        <p:tgtEl>
                                          <p:spTgt spid="39"/>
                                        </p:tgtEl>
                                      </p:cBhvr>
                                    </p:animEffect>
                                  </p:childTnLst>
                                </p:cTn>
                              </p:par>
                            </p:childTnLst>
                          </p:cTn>
                        </p:par>
                        <p:par>
                          <p:cTn id="55" fill="hold">
                            <p:stCondLst>
                              <p:cond delay="5000"/>
                            </p:stCondLst>
                            <p:childTnLst>
                              <p:par>
                                <p:cTn id="56" presetID="22" presetClass="entr" presetSubtype="8" fill="hold" nodeType="afterEffect">
                                  <p:stCondLst>
                                    <p:cond delay="0"/>
                                  </p:stCondLst>
                                  <p:childTnLst>
                                    <p:set>
                                      <p:cBhvr>
                                        <p:cTn id="57" dur="1" fill="hold">
                                          <p:stCondLst>
                                            <p:cond delay="0"/>
                                          </p:stCondLst>
                                        </p:cTn>
                                        <p:tgtEl>
                                          <p:spTgt spid="40"/>
                                        </p:tgtEl>
                                        <p:attrNameLst>
                                          <p:attrName>style.visibility</p:attrName>
                                        </p:attrNameLst>
                                      </p:cBhvr>
                                      <p:to>
                                        <p:strVal val="visible"/>
                                      </p:to>
                                    </p:set>
                                    <p:animEffect transition="in" filter="wipe(left)">
                                      <p:cBhvr>
                                        <p:cTn id="58" dur="1000"/>
                                        <p:tgtEl>
                                          <p:spTgt spid="40"/>
                                        </p:tgtEl>
                                      </p:cBhvr>
                                    </p:animEffect>
                                  </p:childTnLst>
                                </p:cTn>
                              </p:par>
                            </p:childTnLst>
                          </p:cTn>
                        </p:par>
                        <p:par>
                          <p:cTn id="59" fill="hold">
                            <p:stCondLst>
                              <p:cond delay="6000"/>
                            </p:stCondLst>
                            <p:childTnLst>
                              <p:par>
                                <p:cTn id="60" presetID="22" presetClass="entr" presetSubtype="8" fill="hold" grpId="0" nodeType="afterEffect">
                                  <p:stCondLst>
                                    <p:cond delay="0"/>
                                  </p:stCondLst>
                                  <p:childTnLst>
                                    <p:set>
                                      <p:cBhvr>
                                        <p:cTn id="61" dur="1" fill="hold">
                                          <p:stCondLst>
                                            <p:cond delay="0"/>
                                          </p:stCondLst>
                                        </p:cTn>
                                        <p:tgtEl>
                                          <p:spTgt spid="31">
                                            <p:txEl>
                                              <p:pRg st="1" end="1"/>
                                            </p:txEl>
                                          </p:spTgt>
                                        </p:tgtEl>
                                        <p:attrNameLst>
                                          <p:attrName>style.visibility</p:attrName>
                                        </p:attrNameLst>
                                      </p:cBhvr>
                                      <p:to>
                                        <p:strVal val="visible"/>
                                      </p:to>
                                    </p:set>
                                    <p:animEffect transition="in" filter="wipe(left)">
                                      <p:cBhvr>
                                        <p:cTn id="62" dur="500"/>
                                        <p:tgtEl>
                                          <p:spTgt spid="31">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wipe(left)">
                                      <p:cBhvr>
                                        <p:cTn id="67" dur="1000"/>
                                        <p:tgtEl>
                                          <p:spTgt spid="28"/>
                                        </p:tgtEl>
                                      </p:cBhvr>
                                    </p:animEffect>
                                  </p:childTnLst>
                                </p:cTn>
                              </p:par>
                            </p:childTnLst>
                          </p:cTn>
                        </p:par>
                        <p:par>
                          <p:cTn id="68" fill="hold">
                            <p:stCondLst>
                              <p:cond delay="1000"/>
                            </p:stCondLst>
                            <p:childTnLst>
                              <p:par>
                                <p:cTn id="69" presetID="22" presetClass="entr" presetSubtype="8" fill="hold" grpId="0" nodeType="afterEffect">
                                  <p:stCondLst>
                                    <p:cond delay="0"/>
                                  </p:stCondLst>
                                  <p:childTnLst>
                                    <p:set>
                                      <p:cBhvr>
                                        <p:cTn id="70" dur="1" fill="hold">
                                          <p:stCondLst>
                                            <p:cond delay="0"/>
                                          </p:stCondLst>
                                        </p:cTn>
                                        <p:tgtEl>
                                          <p:spTgt spid="31">
                                            <p:txEl>
                                              <p:pRg st="2" end="2"/>
                                            </p:txEl>
                                          </p:spTgt>
                                        </p:tgtEl>
                                        <p:attrNameLst>
                                          <p:attrName>style.visibility</p:attrName>
                                        </p:attrNameLst>
                                      </p:cBhvr>
                                      <p:to>
                                        <p:strVal val="visible"/>
                                      </p:to>
                                    </p:set>
                                    <p:animEffect transition="in" filter="wipe(left)">
                                      <p:cBhvr>
                                        <p:cTn id="71" dur="500"/>
                                        <p:tgtEl>
                                          <p:spTgt spid="31">
                                            <p:txEl>
                                              <p:pRg st="2" end="2"/>
                                            </p:txEl>
                                          </p:spTgt>
                                        </p:tgtEl>
                                      </p:cBhvr>
                                    </p:animEffect>
                                  </p:childTnLst>
                                </p:cTn>
                              </p:par>
                            </p:childTnLst>
                          </p:cTn>
                        </p:par>
                        <p:par>
                          <p:cTn id="72" fill="hold">
                            <p:stCondLst>
                              <p:cond delay="1500"/>
                            </p:stCondLst>
                            <p:childTnLst>
                              <p:par>
                                <p:cTn id="73" presetID="22" presetClass="entr" presetSubtype="8" fill="hold" nodeType="after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wipe(left)">
                                      <p:cBhvr>
                                        <p:cTn id="7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9" grpId="0" animBg="1"/>
      <p:bldP spid="30" grpId="0"/>
      <p:bldP spid="31"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Box 6"/>
          <p:cNvSpPr txBox="1">
            <a:spLocks noChangeArrowheads="1"/>
          </p:cNvSpPr>
          <p:nvPr/>
        </p:nvSpPr>
        <p:spPr bwMode="auto">
          <a:xfrm>
            <a:off x="457200" y="1006475"/>
            <a:ext cx="2209800" cy="314325"/>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1A.4</a:t>
            </a:r>
            <a:endParaRPr lang="en-US" sz="1600" b="1">
              <a:solidFill>
                <a:srgbClr val="4B7520"/>
              </a:solidFill>
            </a:endParaRPr>
          </a:p>
        </p:txBody>
      </p:sp>
      <p:sp>
        <p:nvSpPr>
          <p:cNvPr id="18" name="Text Box 7"/>
          <p:cNvSpPr txBox="1">
            <a:spLocks noChangeArrowheads="1"/>
          </p:cNvSpPr>
          <p:nvPr/>
        </p:nvSpPr>
        <p:spPr bwMode="auto">
          <a:xfrm>
            <a:off x="381000" y="1320800"/>
            <a:ext cx="2209800" cy="522288"/>
          </a:xfrm>
          <a:prstGeom prst="rect">
            <a:avLst/>
          </a:prstGeom>
          <a:noFill/>
          <a:ln w="9525">
            <a:noFill/>
            <a:miter lim="800000"/>
            <a:headEnd/>
            <a:tailEnd/>
          </a:ln>
        </p:spPr>
        <p:txBody>
          <a:bodyPr>
            <a:spAutoFit/>
          </a:bodyPr>
          <a:lstStyle/>
          <a:p>
            <a:pPr>
              <a:spcBef>
                <a:spcPct val="10000"/>
              </a:spcBef>
              <a:spcAft>
                <a:spcPct val="10000"/>
              </a:spcAft>
            </a:pPr>
            <a:r>
              <a:rPr lang="en-US" sz="1400" b="1"/>
              <a:t>Calculating the Slope of a Line</a:t>
            </a:r>
            <a:endParaRPr lang="en-US" sz="1400" b="1">
              <a:solidFill>
                <a:schemeClr val="bg2"/>
              </a:solidFill>
            </a:endParaRPr>
          </a:p>
        </p:txBody>
      </p:sp>
      <p:pic>
        <p:nvPicPr>
          <p:cNvPr id="22" name="Picture 12" descr="Fig1A-4-ppt-1"/>
          <p:cNvPicPr>
            <a:picLocks noChangeAspect="1" noChangeArrowheads="1"/>
          </p:cNvPicPr>
          <p:nvPr/>
        </p:nvPicPr>
        <p:blipFill>
          <a:blip r:embed="rId3" cstate="print"/>
          <a:srcRect/>
          <a:stretch>
            <a:fillRect/>
          </a:stretch>
        </p:blipFill>
        <p:spPr bwMode="auto">
          <a:xfrm>
            <a:off x="2743200" y="990600"/>
            <a:ext cx="6229350" cy="3114675"/>
          </a:xfrm>
          <a:prstGeom prst="rect">
            <a:avLst/>
          </a:prstGeom>
          <a:noFill/>
          <a:ln w="9525">
            <a:noFill/>
            <a:miter lim="800000"/>
            <a:headEnd/>
            <a:tailEnd/>
          </a:ln>
        </p:spPr>
      </p:pic>
      <p:pic>
        <p:nvPicPr>
          <p:cNvPr id="23" name="Picture 13" descr="Fig1A-4-ppt-2"/>
          <p:cNvPicPr>
            <a:picLocks noChangeAspect="1" noChangeArrowheads="1"/>
          </p:cNvPicPr>
          <p:nvPr/>
        </p:nvPicPr>
        <p:blipFill>
          <a:blip r:embed="rId4" cstate="print"/>
          <a:srcRect/>
          <a:stretch>
            <a:fillRect/>
          </a:stretch>
        </p:blipFill>
        <p:spPr bwMode="auto">
          <a:xfrm>
            <a:off x="2743200" y="990600"/>
            <a:ext cx="6229350" cy="3114675"/>
          </a:xfrm>
          <a:prstGeom prst="rect">
            <a:avLst/>
          </a:prstGeom>
          <a:noFill/>
          <a:ln w="9525">
            <a:noFill/>
            <a:miter lim="800000"/>
            <a:headEnd/>
            <a:tailEnd/>
          </a:ln>
        </p:spPr>
      </p:pic>
      <p:sp>
        <p:nvSpPr>
          <p:cNvPr id="26" name="Text Box 18"/>
          <p:cNvSpPr txBox="1">
            <a:spLocks noChangeArrowheads="1"/>
          </p:cNvSpPr>
          <p:nvPr/>
        </p:nvSpPr>
        <p:spPr bwMode="auto">
          <a:xfrm>
            <a:off x="381000" y="1843088"/>
            <a:ext cx="2362200" cy="3540125"/>
          </a:xfrm>
          <a:prstGeom prst="rect">
            <a:avLst/>
          </a:prstGeom>
          <a:noFill/>
          <a:ln w="9525">
            <a:noFill/>
            <a:miter lim="800000"/>
            <a:headEnd/>
            <a:tailEnd/>
          </a:ln>
        </p:spPr>
        <p:txBody>
          <a:bodyPr>
            <a:spAutoFit/>
          </a:bodyPr>
          <a:lstStyle/>
          <a:p>
            <a:r>
              <a:rPr lang="en-US" sz="1600">
                <a:solidFill>
                  <a:schemeClr val="tx2"/>
                </a:solidFill>
              </a:rPr>
              <a:t>We can calculate the slope of a line as the change in the value of the variable on the </a:t>
            </a:r>
            <a:r>
              <a:rPr lang="en-US" sz="1600" i="1">
                <a:solidFill>
                  <a:schemeClr val="tx2"/>
                </a:solidFill>
              </a:rPr>
              <a:t>y</a:t>
            </a:r>
            <a:r>
              <a:rPr lang="en-US" sz="1600">
                <a:solidFill>
                  <a:schemeClr val="tx2"/>
                </a:solidFill>
              </a:rPr>
              <a:t>-axis divided by the change in the value of the variable on the </a:t>
            </a:r>
            <a:r>
              <a:rPr lang="en-US" sz="1600" i="1">
                <a:solidFill>
                  <a:schemeClr val="tx2"/>
                </a:solidFill>
              </a:rPr>
              <a:t>x</a:t>
            </a:r>
            <a:r>
              <a:rPr lang="en-US" sz="1600">
                <a:solidFill>
                  <a:schemeClr val="tx2"/>
                </a:solidFill>
              </a:rPr>
              <a:t>-axis. </a:t>
            </a:r>
          </a:p>
          <a:p>
            <a:r>
              <a:rPr lang="en-US" sz="1600">
                <a:solidFill>
                  <a:schemeClr val="tx2"/>
                </a:solidFill>
              </a:rPr>
              <a:t>Because the slope of a straight line is constant, we can use any two points in the figure to calculate the slope of the line.</a:t>
            </a:r>
          </a:p>
        </p:txBody>
      </p:sp>
      <p:sp>
        <p:nvSpPr>
          <p:cNvPr id="11" name="Rectangle 8"/>
          <p:cNvSpPr>
            <a:spLocks noChangeArrowheads="1"/>
          </p:cNvSpPr>
          <p:nvPr/>
        </p:nvSpPr>
        <p:spPr bwMode="auto">
          <a:xfrm>
            <a:off x="438150" y="198438"/>
            <a:ext cx="6130925" cy="487362"/>
          </a:xfrm>
          <a:prstGeom prst="rect">
            <a:avLst/>
          </a:prstGeom>
          <a:noFill/>
          <a:ln w="9525">
            <a:noFill/>
            <a:miter lim="800000"/>
            <a:headEnd/>
            <a:tailEnd/>
          </a:ln>
        </p:spPr>
        <p:txBody>
          <a:bodyPr/>
          <a:lstStyle/>
          <a:p>
            <a:pPr>
              <a:spcBef>
                <a:spcPct val="20000"/>
              </a:spcBef>
            </a:pPr>
            <a:r>
              <a:rPr lang="en-US" sz="2400" b="1" dirty="0">
                <a:solidFill>
                  <a:srgbClr val="0066B3"/>
                </a:solidFill>
              </a:rPr>
              <a:t>Slopes of Lines</a:t>
            </a:r>
          </a:p>
        </p:txBody>
      </p:sp>
      <p:graphicFrame>
        <p:nvGraphicFramePr>
          <p:cNvPr id="3109" name="Object 40"/>
          <p:cNvGraphicFramePr>
            <a:graphicFrameLocks noChangeAspect="1"/>
          </p:cNvGraphicFramePr>
          <p:nvPr/>
        </p:nvGraphicFramePr>
        <p:xfrm>
          <a:off x="2971800" y="4365625"/>
          <a:ext cx="5791200" cy="663575"/>
        </p:xfrm>
        <a:graphic>
          <a:graphicData uri="http://schemas.openxmlformats.org/presentationml/2006/ole">
            <p:oleObj spid="_x0000_s3112" name="Equation" r:id="rId5" imgW="3657600" imgH="4191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750"/>
                                        <p:tgtEl>
                                          <p:spTgt spid="11"/>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left)">
                                      <p:cBhvr>
                                        <p:cTn id="11" dur="500"/>
                                        <p:tgtEl>
                                          <p:spTgt spid="17"/>
                                        </p:tgtEl>
                                      </p:cBhvr>
                                    </p:animEffect>
                                  </p:childTnLst>
                                </p:cTn>
                              </p:par>
                            </p:childTnLst>
                          </p:cTn>
                        </p:par>
                        <p:par>
                          <p:cTn id="12" fill="hold">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left)">
                                      <p:cBhvr>
                                        <p:cTn id="15" dur="500"/>
                                        <p:tgtEl>
                                          <p:spTgt spid="18"/>
                                        </p:tgtEl>
                                      </p:cBhvr>
                                    </p:animEffect>
                                  </p:childTnLst>
                                </p:cTn>
                              </p:par>
                            </p:childTnLst>
                          </p:cTn>
                        </p:par>
                        <p:par>
                          <p:cTn id="16" fill="hold">
                            <p:stCondLst>
                              <p:cond delay="1750"/>
                            </p:stCondLst>
                            <p:childTnLst>
                              <p:par>
                                <p:cTn id="17" presetID="22" presetClass="entr" presetSubtype="8"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wipe(left)">
                                      <p:cBhvr>
                                        <p:cTn id="19" dur="1000"/>
                                        <p:tgtEl>
                                          <p:spTgt spid="22"/>
                                        </p:tgtEl>
                                      </p:cBhvr>
                                    </p:animEffect>
                                  </p:childTnLst>
                                </p:cTn>
                              </p:par>
                            </p:childTnLst>
                          </p:cTn>
                        </p:par>
                        <p:par>
                          <p:cTn id="20" fill="hold">
                            <p:stCondLst>
                              <p:cond delay="2750"/>
                            </p:stCondLst>
                            <p:childTnLst>
                              <p:par>
                                <p:cTn id="21" presetID="22" presetClass="entr" presetSubtype="8" fill="hold" grpId="0" nodeType="afterEffect">
                                  <p:stCondLst>
                                    <p:cond delay="0"/>
                                  </p:stCondLst>
                                  <p:childTnLst>
                                    <p:set>
                                      <p:cBhvr>
                                        <p:cTn id="22" dur="1" fill="hold">
                                          <p:stCondLst>
                                            <p:cond delay="0"/>
                                          </p:stCondLst>
                                        </p:cTn>
                                        <p:tgtEl>
                                          <p:spTgt spid="26">
                                            <p:txEl>
                                              <p:pRg st="0" end="0"/>
                                            </p:txEl>
                                          </p:spTgt>
                                        </p:tgtEl>
                                        <p:attrNameLst>
                                          <p:attrName>style.visibility</p:attrName>
                                        </p:attrNameLst>
                                      </p:cBhvr>
                                      <p:to>
                                        <p:strVal val="visible"/>
                                      </p:to>
                                    </p:set>
                                    <p:animEffect transition="in" filter="wipe(left)">
                                      <p:cBhvr>
                                        <p:cTn id="23" dur="500"/>
                                        <p:tgtEl>
                                          <p:spTgt spid="26">
                                            <p:txEl>
                                              <p:pRg st="0" end="0"/>
                                            </p:txEl>
                                          </p:spTgt>
                                        </p:tgtEl>
                                      </p:cBhvr>
                                    </p:animEffect>
                                  </p:childTnLst>
                                </p:cTn>
                              </p:par>
                            </p:childTnLst>
                          </p:cTn>
                        </p:par>
                        <p:par>
                          <p:cTn id="24" fill="hold">
                            <p:stCondLst>
                              <p:cond delay="3250"/>
                            </p:stCondLst>
                            <p:childTnLst>
                              <p:par>
                                <p:cTn id="25" presetID="17" presetClass="entr" presetSubtype="10" fill="hold" nodeType="afterEffect">
                                  <p:stCondLst>
                                    <p:cond delay="0"/>
                                  </p:stCondLst>
                                  <p:childTnLst>
                                    <p:set>
                                      <p:cBhvr>
                                        <p:cTn id="26" dur="1" fill="hold">
                                          <p:stCondLst>
                                            <p:cond delay="0"/>
                                          </p:stCondLst>
                                        </p:cTn>
                                        <p:tgtEl>
                                          <p:spTgt spid="3109"/>
                                        </p:tgtEl>
                                        <p:attrNameLst>
                                          <p:attrName>style.visibility</p:attrName>
                                        </p:attrNameLst>
                                      </p:cBhvr>
                                      <p:to>
                                        <p:strVal val="visible"/>
                                      </p:to>
                                    </p:set>
                                    <p:anim calcmode="lin" valueType="num">
                                      <p:cBhvr>
                                        <p:cTn id="27" dur="500" fill="hold"/>
                                        <p:tgtEl>
                                          <p:spTgt spid="3109"/>
                                        </p:tgtEl>
                                        <p:attrNameLst>
                                          <p:attrName>ppt_w</p:attrName>
                                        </p:attrNameLst>
                                      </p:cBhvr>
                                      <p:tavLst>
                                        <p:tav tm="0">
                                          <p:val>
                                            <p:fltVal val="0"/>
                                          </p:val>
                                        </p:tav>
                                        <p:tav tm="100000">
                                          <p:val>
                                            <p:strVal val="#ppt_w"/>
                                          </p:val>
                                        </p:tav>
                                      </p:tavLst>
                                    </p:anim>
                                    <p:anim calcmode="lin" valueType="num">
                                      <p:cBhvr>
                                        <p:cTn id="28" dur="500" fill="hold"/>
                                        <p:tgtEl>
                                          <p:spTgt spid="3109"/>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left)">
                                      <p:cBhvr>
                                        <p:cTn id="33" dur="1000"/>
                                        <p:tgtEl>
                                          <p:spTgt spid="23"/>
                                        </p:tgtEl>
                                      </p:cBhvr>
                                    </p:animEffect>
                                  </p:childTnLst>
                                </p:cTn>
                              </p:par>
                            </p:childTnLst>
                          </p:cTn>
                        </p:par>
                        <p:par>
                          <p:cTn id="34" fill="hold">
                            <p:stCondLst>
                              <p:cond delay="1000"/>
                            </p:stCondLst>
                            <p:childTnLst>
                              <p:par>
                                <p:cTn id="35" presetID="22" presetClass="entr" presetSubtype="8" fill="hold" grpId="0" nodeType="afterEffect">
                                  <p:stCondLst>
                                    <p:cond delay="0"/>
                                  </p:stCondLst>
                                  <p:childTnLst>
                                    <p:set>
                                      <p:cBhvr>
                                        <p:cTn id="36" dur="1" fill="hold">
                                          <p:stCondLst>
                                            <p:cond delay="0"/>
                                          </p:stCondLst>
                                        </p:cTn>
                                        <p:tgtEl>
                                          <p:spTgt spid="26">
                                            <p:txEl>
                                              <p:pRg st="1" end="1"/>
                                            </p:txEl>
                                          </p:spTgt>
                                        </p:tgtEl>
                                        <p:attrNameLst>
                                          <p:attrName>style.visibility</p:attrName>
                                        </p:attrNameLst>
                                      </p:cBhvr>
                                      <p:to>
                                        <p:strVal val="visible"/>
                                      </p:to>
                                    </p:set>
                                    <p:animEffect transition="in" filter="wipe(left)">
                                      <p:cBhvr>
                                        <p:cTn id="37" dur="500"/>
                                        <p:tgtEl>
                                          <p:spTgt spid="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26" grpId="0" uiExpand="1" build="p"/>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5" name="Text Box 6"/>
          <p:cNvSpPr txBox="1">
            <a:spLocks noChangeArrowheads="1"/>
          </p:cNvSpPr>
          <p:nvPr/>
        </p:nvSpPr>
        <p:spPr bwMode="auto">
          <a:xfrm>
            <a:off x="457200" y="1006475"/>
            <a:ext cx="2209800" cy="314325"/>
          </a:xfrm>
          <a:prstGeom prst="rect">
            <a:avLst/>
          </a:prstGeom>
          <a:solidFill>
            <a:srgbClr val="B9D3C2"/>
          </a:solidFill>
          <a:ln w="9525">
            <a:noFill/>
            <a:miter lim="800000"/>
            <a:headEnd/>
            <a:tailEnd/>
          </a:ln>
        </p:spPr>
        <p:txBody>
          <a:bodyPr lIns="45720" rIns="45720">
            <a:spAutoFit/>
          </a:bodyPr>
          <a:lstStyle/>
          <a:p>
            <a:pPr>
              <a:lnSpc>
                <a:spcPct val="90000"/>
              </a:lnSpc>
              <a:spcBef>
                <a:spcPct val="10000"/>
              </a:spcBef>
              <a:spcAft>
                <a:spcPct val="10000"/>
              </a:spcAft>
            </a:pPr>
            <a:r>
              <a:rPr lang="en-US" sz="1600" b="1"/>
              <a:t>Figure 1A.4</a:t>
            </a:r>
            <a:endParaRPr lang="en-US" sz="1600" b="1">
              <a:solidFill>
                <a:srgbClr val="4B7520"/>
              </a:solidFill>
            </a:endParaRPr>
          </a:p>
        </p:txBody>
      </p:sp>
      <p:sp>
        <p:nvSpPr>
          <p:cNvPr id="4156" name="Text Box 7"/>
          <p:cNvSpPr txBox="1">
            <a:spLocks noChangeArrowheads="1"/>
          </p:cNvSpPr>
          <p:nvPr/>
        </p:nvSpPr>
        <p:spPr bwMode="auto">
          <a:xfrm>
            <a:off x="381000" y="1320800"/>
            <a:ext cx="2209800" cy="522288"/>
          </a:xfrm>
          <a:prstGeom prst="rect">
            <a:avLst/>
          </a:prstGeom>
          <a:noFill/>
          <a:ln w="9525">
            <a:noFill/>
            <a:miter lim="800000"/>
            <a:headEnd/>
            <a:tailEnd/>
          </a:ln>
        </p:spPr>
        <p:txBody>
          <a:bodyPr>
            <a:spAutoFit/>
          </a:bodyPr>
          <a:lstStyle/>
          <a:p>
            <a:pPr>
              <a:spcBef>
                <a:spcPct val="10000"/>
              </a:spcBef>
              <a:spcAft>
                <a:spcPct val="10000"/>
              </a:spcAft>
            </a:pPr>
            <a:r>
              <a:rPr lang="en-US" sz="1400" b="1"/>
              <a:t>Calculating the Slope of a Line</a:t>
            </a:r>
          </a:p>
        </p:txBody>
      </p:sp>
      <p:pic>
        <p:nvPicPr>
          <p:cNvPr id="4157" name="Picture 12" descr="Fig1A-4-ppt-1"/>
          <p:cNvPicPr>
            <a:picLocks noChangeAspect="1" noChangeArrowheads="1"/>
          </p:cNvPicPr>
          <p:nvPr/>
        </p:nvPicPr>
        <p:blipFill>
          <a:blip r:embed="rId3" cstate="print"/>
          <a:srcRect/>
          <a:stretch>
            <a:fillRect/>
          </a:stretch>
        </p:blipFill>
        <p:spPr bwMode="auto">
          <a:xfrm>
            <a:off x="2743200" y="990600"/>
            <a:ext cx="6229350" cy="3114675"/>
          </a:xfrm>
          <a:prstGeom prst="rect">
            <a:avLst/>
          </a:prstGeom>
          <a:noFill/>
          <a:ln w="9525">
            <a:noFill/>
            <a:miter lim="800000"/>
            <a:headEnd/>
            <a:tailEnd/>
          </a:ln>
        </p:spPr>
      </p:pic>
      <p:pic>
        <p:nvPicPr>
          <p:cNvPr id="4158" name="Picture 13" descr="Fig1A-4-ppt-2"/>
          <p:cNvPicPr>
            <a:picLocks noChangeAspect="1" noChangeArrowheads="1"/>
          </p:cNvPicPr>
          <p:nvPr/>
        </p:nvPicPr>
        <p:blipFill>
          <a:blip r:embed="rId4" cstate="print"/>
          <a:srcRect/>
          <a:stretch>
            <a:fillRect/>
          </a:stretch>
        </p:blipFill>
        <p:spPr bwMode="auto">
          <a:xfrm>
            <a:off x="2743200" y="990600"/>
            <a:ext cx="6229350" cy="3114675"/>
          </a:xfrm>
          <a:prstGeom prst="rect">
            <a:avLst/>
          </a:prstGeom>
          <a:noFill/>
          <a:ln w="9525">
            <a:noFill/>
            <a:miter lim="800000"/>
            <a:headEnd/>
            <a:tailEnd/>
          </a:ln>
        </p:spPr>
      </p:pic>
      <p:pic>
        <p:nvPicPr>
          <p:cNvPr id="24" name="Picture 15" descr="Fig1A-4-ppt-4"/>
          <p:cNvPicPr>
            <a:picLocks noChangeAspect="1" noChangeArrowheads="1"/>
          </p:cNvPicPr>
          <p:nvPr/>
        </p:nvPicPr>
        <p:blipFill>
          <a:blip r:embed="rId5" cstate="print"/>
          <a:srcRect/>
          <a:stretch>
            <a:fillRect/>
          </a:stretch>
        </p:blipFill>
        <p:spPr bwMode="auto">
          <a:xfrm>
            <a:off x="2743200" y="990600"/>
            <a:ext cx="6229350" cy="3114675"/>
          </a:xfrm>
          <a:prstGeom prst="rect">
            <a:avLst/>
          </a:prstGeom>
          <a:noFill/>
          <a:ln w="9525">
            <a:noFill/>
            <a:miter lim="800000"/>
            <a:headEnd/>
            <a:tailEnd/>
          </a:ln>
        </p:spPr>
      </p:pic>
      <p:pic>
        <p:nvPicPr>
          <p:cNvPr id="25" name="Picture 14" descr="Fig1A-4-ppt-3"/>
          <p:cNvPicPr>
            <a:picLocks noChangeAspect="1" noChangeArrowheads="1"/>
          </p:cNvPicPr>
          <p:nvPr/>
        </p:nvPicPr>
        <p:blipFill>
          <a:blip r:embed="rId6" cstate="print"/>
          <a:srcRect/>
          <a:stretch>
            <a:fillRect/>
          </a:stretch>
        </p:blipFill>
        <p:spPr bwMode="auto">
          <a:xfrm>
            <a:off x="2743200" y="990600"/>
            <a:ext cx="6229350" cy="3114675"/>
          </a:xfrm>
          <a:prstGeom prst="rect">
            <a:avLst/>
          </a:prstGeom>
          <a:noFill/>
          <a:ln w="9525">
            <a:noFill/>
            <a:miter lim="800000"/>
            <a:headEnd/>
            <a:tailEnd/>
          </a:ln>
        </p:spPr>
      </p:pic>
      <p:sp>
        <p:nvSpPr>
          <p:cNvPr id="26" name="Text Box 18"/>
          <p:cNvSpPr txBox="1">
            <a:spLocks noChangeArrowheads="1"/>
          </p:cNvSpPr>
          <p:nvPr/>
        </p:nvSpPr>
        <p:spPr bwMode="auto">
          <a:xfrm>
            <a:off x="381000" y="1828800"/>
            <a:ext cx="2209800" cy="2554288"/>
          </a:xfrm>
          <a:prstGeom prst="rect">
            <a:avLst/>
          </a:prstGeom>
          <a:noFill/>
          <a:ln w="9525">
            <a:noFill/>
            <a:miter lim="800000"/>
            <a:headEnd/>
            <a:tailEnd/>
          </a:ln>
        </p:spPr>
        <p:txBody>
          <a:bodyPr>
            <a:spAutoFit/>
          </a:bodyPr>
          <a:lstStyle/>
          <a:p>
            <a:r>
              <a:rPr lang="en-US" sz="1600">
                <a:solidFill>
                  <a:schemeClr val="tx2"/>
                </a:solidFill>
              </a:rPr>
              <a:t>For example, when the price of pizza decreases from $14 to $12, the quantity of pizza demanded increases from 55 per week to 65 per week.</a:t>
            </a:r>
          </a:p>
          <a:p>
            <a:r>
              <a:rPr lang="en-US" sz="1600">
                <a:solidFill>
                  <a:schemeClr val="tx2"/>
                </a:solidFill>
              </a:rPr>
              <a:t>So, the slope of this line equals –2 divided by 10, or –0.2.</a:t>
            </a:r>
          </a:p>
        </p:txBody>
      </p:sp>
      <p:cxnSp>
        <p:nvCxnSpPr>
          <p:cNvPr id="14" name="Straight Connector 13"/>
          <p:cNvCxnSpPr>
            <a:cxnSpLocks noChangeShapeType="1"/>
          </p:cNvCxnSpPr>
          <p:nvPr/>
        </p:nvCxnSpPr>
        <p:spPr bwMode="auto">
          <a:xfrm>
            <a:off x="457200" y="4419600"/>
            <a:ext cx="2209800" cy="0"/>
          </a:xfrm>
          <a:prstGeom prst="line">
            <a:avLst/>
          </a:prstGeom>
          <a:noFill/>
          <a:ln w="50800" algn="ctr">
            <a:solidFill>
              <a:srgbClr val="B9D3C2"/>
            </a:solidFill>
            <a:round/>
            <a:headEnd/>
            <a:tailEnd/>
          </a:ln>
        </p:spPr>
      </p:cxnSp>
      <p:sp>
        <p:nvSpPr>
          <p:cNvPr id="4163" name="Rectangle 8"/>
          <p:cNvSpPr>
            <a:spLocks noChangeArrowheads="1"/>
          </p:cNvSpPr>
          <p:nvPr/>
        </p:nvSpPr>
        <p:spPr bwMode="auto">
          <a:xfrm>
            <a:off x="438150" y="198438"/>
            <a:ext cx="6130925" cy="487362"/>
          </a:xfrm>
          <a:prstGeom prst="rect">
            <a:avLst/>
          </a:prstGeom>
          <a:noFill/>
          <a:ln w="9525">
            <a:noFill/>
            <a:miter lim="800000"/>
            <a:headEnd/>
            <a:tailEnd/>
          </a:ln>
        </p:spPr>
        <p:txBody>
          <a:bodyPr/>
          <a:lstStyle/>
          <a:p>
            <a:pPr>
              <a:spcBef>
                <a:spcPct val="20000"/>
              </a:spcBef>
            </a:pPr>
            <a:r>
              <a:rPr lang="en-US" sz="2400" b="1" dirty="0">
                <a:solidFill>
                  <a:srgbClr val="0066B3"/>
                </a:solidFill>
              </a:rPr>
              <a:t>Slopes of Lines</a:t>
            </a:r>
          </a:p>
        </p:txBody>
      </p:sp>
      <p:graphicFrame>
        <p:nvGraphicFramePr>
          <p:cNvPr id="13" name="Object 57"/>
          <p:cNvGraphicFramePr>
            <a:graphicFrameLocks noChangeAspect="1"/>
          </p:cNvGraphicFramePr>
          <p:nvPr/>
        </p:nvGraphicFramePr>
        <p:xfrm>
          <a:off x="2971800" y="5356225"/>
          <a:ext cx="5348288" cy="663575"/>
        </p:xfrm>
        <a:graphic>
          <a:graphicData uri="http://schemas.openxmlformats.org/presentationml/2006/ole">
            <p:oleObj spid="_x0000_s4153" name="Equation" r:id="rId7" imgW="3378200" imgH="419100" progId="Equation.3">
              <p:embed/>
            </p:oleObj>
          </a:graphicData>
        </a:graphic>
      </p:graphicFrame>
      <p:graphicFrame>
        <p:nvGraphicFramePr>
          <p:cNvPr id="4154" name="Object 58"/>
          <p:cNvGraphicFramePr>
            <a:graphicFrameLocks noChangeAspect="1"/>
          </p:cNvGraphicFramePr>
          <p:nvPr/>
        </p:nvGraphicFramePr>
        <p:xfrm>
          <a:off x="2971800" y="4365625"/>
          <a:ext cx="5791200" cy="663575"/>
        </p:xfrm>
        <a:graphic>
          <a:graphicData uri="http://schemas.openxmlformats.org/presentationml/2006/ole">
            <p:oleObj spid="_x0000_s4154" name="Equation" r:id="rId8" imgW="3657600" imgH="4191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500"/>
                                        <p:tgtEl>
                                          <p:spTgt spid="2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6">
                                            <p:txEl>
                                              <p:pRg st="0" end="0"/>
                                            </p:txEl>
                                          </p:spTgt>
                                        </p:tgtEl>
                                        <p:attrNameLst>
                                          <p:attrName>style.visibility</p:attrName>
                                        </p:attrNameLst>
                                      </p:cBhvr>
                                      <p:to>
                                        <p:strVal val="visible"/>
                                      </p:to>
                                    </p:set>
                                    <p:animEffect transition="in" filter="wipe(left)">
                                      <p:cBhvr>
                                        <p:cTn id="11" dur="500"/>
                                        <p:tgtEl>
                                          <p:spTgt spid="2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1000"/>
                                        <p:tgtEl>
                                          <p:spTgt spid="24"/>
                                        </p:tgtEl>
                                      </p:cBhvr>
                                    </p:animEffect>
                                  </p:childTnLst>
                                </p:cTn>
                              </p:par>
                            </p:childTnLst>
                          </p:cTn>
                        </p:par>
                        <p:par>
                          <p:cTn id="17" fill="hold">
                            <p:stCondLst>
                              <p:cond delay="1500"/>
                            </p:stCondLst>
                            <p:childTnLst>
                              <p:par>
                                <p:cTn id="18" presetID="22" presetClass="entr" presetSubtype="8" fill="hold" grpId="0" nodeType="afterEffect">
                                  <p:stCondLst>
                                    <p:cond delay="0"/>
                                  </p:stCondLst>
                                  <p:childTnLst>
                                    <p:set>
                                      <p:cBhvr>
                                        <p:cTn id="19" dur="1" fill="hold">
                                          <p:stCondLst>
                                            <p:cond delay="0"/>
                                          </p:stCondLst>
                                        </p:cTn>
                                        <p:tgtEl>
                                          <p:spTgt spid="26">
                                            <p:txEl>
                                              <p:pRg st="1" end="1"/>
                                            </p:txEl>
                                          </p:spTgt>
                                        </p:tgtEl>
                                        <p:attrNameLst>
                                          <p:attrName>style.visibility</p:attrName>
                                        </p:attrNameLst>
                                      </p:cBhvr>
                                      <p:to>
                                        <p:strVal val="visible"/>
                                      </p:to>
                                    </p:set>
                                    <p:animEffect transition="in" filter="wipe(left)">
                                      <p:cBhvr>
                                        <p:cTn id="20" dur="500"/>
                                        <p:tgtEl>
                                          <p:spTgt spid="26">
                                            <p:txEl>
                                              <p:pRg st="1" end="1"/>
                                            </p:txEl>
                                          </p:spTgt>
                                        </p:tgtEl>
                                      </p:cBhvr>
                                    </p:animEffect>
                                  </p:childTnLst>
                                </p:cTn>
                              </p:par>
                            </p:childTnLst>
                          </p:cTn>
                        </p:par>
                        <p:par>
                          <p:cTn id="21" fill="hold">
                            <p:stCondLst>
                              <p:cond delay="2000"/>
                            </p:stCondLst>
                            <p:childTnLst>
                              <p:par>
                                <p:cTn id="22" presetID="17" presetClass="entr" presetSubtype="10"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p:cTn id="24" dur="500" fill="hold"/>
                                        <p:tgtEl>
                                          <p:spTgt spid="13"/>
                                        </p:tgtEl>
                                        <p:attrNameLst>
                                          <p:attrName>ppt_w</p:attrName>
                                        </p:attrNameLst>
                                      </p:cBhvr>
                                      <p:tavLst>
                                        <p:tav tm="0">
                                          <p:val>
                                            <p:fltVal val="0"/>
                                          </p:val>
                                        </p:tav>
                                        <p:tav tm="100000">
                                          <p:val>
                                            <p:strVal val="#ppt_w"/>
                                          </p:val>
                                        </p:tav>
                                      </p:tavLst>
                                    </p:anim>
                                    <p:anim calcmode="lin" valueType="num">
                                      <p:cBhvr>
                                        <p:cTn id="25" dur="500" fill="hold"/>
                                        <p:tgtEl>
                                          <p:spTgt spid="13"/>
                                        </p:tgtEl>
                                        <p:attrNameLst>
                                          <p:attrName>ppt_h</p:attrName>
                                        </p:attrNameLst>
                                      </p:cBhvr>
                                      <p:tavLst>
                                        <p:tav tm="0">
                                          <p:val>
                                            <p:strVal val="#ppt_h"/>
                                          </p:val>
                                        </p:tav>
                                        <p:tav tm="100000">
                                          <p:val>
                                            <p:strVal val="#ppt_h"/>
                                          </p:val>
                                        </p:tav>
                                      </p:tavLst>
                                    </p:anim>
                                  </p:childTnLst>
                                </p:cTn>
                              </p:par>
                            </p:childTnLst>
                          </p:cTn>
                        </p:par>
                        <p:par>
                          <p:cTn id="26" fill="hold">
                            <p:stCondLst>
                              <p:cond delay="2500"/>
                            </p:stCondLst>
                            <p:childTnLst>
                              <p:par>
                                <p:cTn id="27" presetID="22" presetClass="entr" presetSubtype="8" fill="hold"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left)">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9"/>
          <p:cNvSpPr>
            <a:spLocks noChangeArrowheads="1"/>
          </p:cNvSpPr>
          <p:nvPr/>
        </p:nvSpPr>
        <p:spPr bwMode="auto">
          <a:xfrm>
            <a:off x="447675" y="219075"/>
            <a:ext cx="7202488" cy="457200"/>
          </a:xfrm>
          <a:prstGeom prst="rect">
            <a:avLst/>
          </a:prstGeom>
          <a:noFill/>
          <a:ln w="9525">
            <a:noFill/>
            <a:miter lim="800000"/>
            <a:headEnd/>
            <a:tailEnd/>
          </a:ln>
        </p:spPr>
        <p:txBody>
          <a:bodyPr/>
          <a:lstStyle/>
          <a:p>
            <a:pPr marL="342900" indent="-342900">
              <a:spcBef>
                <a:spcPct val="20000"/>
              </a:spcBef>
            </a:pPr>
            <a:r>
              <a:rPr lang="en-US" sz="2000" b="1" dirty="0"/>
              <a:t>Taking into Account More than Two Variables on a Graph</a:t>
            </a:r>
          </a:p>
        </p:txBody>
      </p:sp>
      <p:sp>
        <p:nvSpPr>
          <p:cNvPr id="14" name="Text Box 6"/>
          <p:cNvSpPr txBox="1">
            <a:spLocks noChangeArrowheads="1"/>
          </p:cNvSpPr>
          <p:nvPr/>
        </p:nvSpPr>
        <p:spPr bwMode="auto">
          <a:xfrm>
            <a:off x="457200" y="1393825"/>
            <a:ext cx="2703513" cy="312738"/>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1A.5</a:t>
            </a:r>
            <a:endParaRPr lang="en-US" sz="1600" b="1">
              <a:solidFill>
                <a:schemeClr val="bg2"/>
              </a:solidFill>
            </a:endParaRPr>
          </a:p>
        </p:txBody>
      </p:sp>
      <p:sp>
        <p:nvSpPr>
          <p:cNvPr id="15" name="Text Box 7"/>
          <p:cNvSpPr txBox="1">
            <a:spLocks noChangeArrowheads="1"/>
          </p:cNvSpPr>
          <p:nvPr/>
        </p:nvSpPr>
        <p:spPr bwMode="auto">
          <a:xfrm>
            <a:off x="381000" y="1706563"/>
            <a:ext cx="2703513" cy="523875"/>
          </a:xfrm>
          <a:prstGeom prst="rect">
            <a:avLst/>
          </a:prstGeom>
          <a:noFill/>
          <a:ln w="9525">
            <a:noFill/>
            <a:miter lim="800000"/>
            <a:headEnd/>
            <a:tailEnd/>
          </a:ln>
        </p:spPr>
        <p:txBody>
          <a:bodyPr>
            <a:spAutoFit/>
          </a:bodyPr>
          <a:lstStyle/>
          <a:p>
            <a:pPr>
              <a:spcBef>
                <a:spcPct val="10000"/>
              </a:spcBef>
              <a:spcAft>
                <a:spcPct val="10000"/>
              </a:spcAft>
            </a:pPr>
            <a:r>
              <a:rPr lang="en-US" sz="1400" b="1"/>
              <a:t>Showing Three Variables on a Graph</a:t>
            </a:r>
            <a:endParaRPr lang="en-US" sz="1400" b="1">
              <a:solidFill>
                <a:schemeClr val="bg2"/>
              </a:solidFill>
            </a:endParaRPr>
          </a:p>
        </p:txBody>
      </p:sp>
      <p:pic>
        <p:nvPicPr>
          <p:cNvPr id="19" name="Picture 11" descr="Fig1A-5-ppt-2"/>
          <p:cNvPicPr>
            <a:picLocks noChangeAspect="1" noChangeArrowheads="1"/>
          </p:cNvPicPr>
          <p:nvPr/>
        </p:nvPicPr>
        <p:blipFill>
          <a:blip r:embed="rId2" cstate="print"/>
          <a:srcRect/>
          <a:stretch>
            <a:fillRect/>
          </a:stretch>
        </p:blipFill>
        <p:spPr bwMode="auto">
          <a:xfrm>
            <a:off x="3124200" y="1295400"/>
            <a:ext cx="5743575" cy="4953000"/>
          </a:xfrm>
          <a:prstGeom prst="rect">
            <a:avLst/>
          </a:prstGeom>
          <a:noFill/>
          <a:ln w="9525">
            <a:noFill/>
            <a:miter lim="800000"/>
            <a:headEnd/>
            <a:tailEnd/>
          </a:ln>
        </p:spPr>
      </p:pic>
      <p:pic>
        <p:nvPicPr>
          <p:cNvPr id="28" name="Picture 12" descr="Fig1A-5-ppt-3"/>
          <p:cNvPicPr>
            <a:picLocks noChangeAspect="1" noChangeArrowheads="1"/>
          </p:cNvPicPr>
          <p:nvPr/>
        </p:nvPicPr>
        <p:blipFill>
          <a:blip r:embed="rId3" cstate="print"/>
          <a:srcRect/>
          <a:stretch>
            <a:fillRect/>
          </a:stretch>
        </p:blipFill>
        <p:spPr bwMode="auto">
          <a:xfrm>
            <a:off x="3124200" y="1295400"/>
            <a:ext cx="5743575" cy="4953000"/>
          </a:xfrm>
          <a:prstGeom prst="rect">
            <a:avLst/>
          </a:prstGeom>
          <a:noFill/>
          <a:ln w="9525">
            <a:noFill/>
            <a:miter lim="800000"/>
            <a:headEnd/>
            <a:tailEnd/>
          </a:ln>
        </p:spPr>
      </p:pic>
      <p:sp>
        <p:nvSpPr>
          <p:cNvPr id="31" name="Text Box 17"/>
          <p:cNvSpPr txBox="1">
            <a:spLocks noChangeArrowheads="1"/>
          </p:cNvSpPr>
          <p:nvPr/>
        </p:nvSpPr>
        <p:spPr bwMode="auto">
          <a:xfrm>
            <a:off x="381000" y="2257425"/>
            <a:ext cx="2703513" cy="2238049"/>
          </a:xfrm>
          <a:prstGeom prst="rect">
            <a:avLst/>
          </a:prstGeom>
          <a:noFill/>
          <a:ln w="9525">
            <a:noFill/>
            <a:miter lim="800000"/>
            <a:headEnd/>
            <a:tailEnd/>
          </a:ln>
        </p:spPr>
        <p:txBody>
          <a:bodyPr>
            <a:spAutoFit/>
          </a:bodyPr>
          <a:lstStyle/>
          <a:p>
            <a:pPr>
              <a:lnSpc>
                <a:spcPct val="110000"/>
              </a:lnSpc>
            </a:pPr>
            <a:r>
              <a:rPr lang="en-US" sz="1600" dirty="0">
                <a:solidFill>
                  <a:schemeClr val="tx2"/>
                </a:solidFill>
              </a:rPr>
              <a:t>The demand curve for pizza shows the relationship between the price of pizzas and the quantity of pizzas demanded, </a:t>
            </a:r>
            <a:r>
              <a:rPr lang="en-US" sz="1600" i="1" dirty="0">
                <a:solidFill>
                  <a:schemeClr val="tx2"/>
                </a:solidFill>
              </a:rPr>
              <a:t>holding constant other factors that might affect the willingness of consumers to buy pizza.</a:t>
            </a:r>
            <a:endParaRPr lang="en-US" sz="1600" dirty="0">
              <a:solidFill>
                <a:schemeClr val="tx2"/>
              </a:solidFill>
            </a:endParaRPr>
          </a:p>
        </p:txBody>
      </p:sp>
      <p:pic>
        <p:nvPicPr>
          <p:cNvPr id="5" name="Picture 4"/>
          <p:cNvPicPr>
            <a:picLocks noChangeAspect="1"/>
          </p:cNvPicPr>
          <p:nvPr/>
        </p:nvPicPr>
        <p:blipFill>
          <a:blip r:embed="rId4" cstate="print"/>
          <a:srcRect/>
          <a:stretch>
            <a:fillRect/>
          </a:stretch>
        </p:blipFill>
        <p:spPr bwMode="auto">
          <a:xfrm>
            <a:off x="3124200" y="1295400"/>
            <a:ext cx="5743575" cy="4953000"/>
          </a:xfrm>
          <a:prstGeom prst="rect">
            <a:avLst/>
          </a:prstGeom>
          <a:noFill/>
          <a:ln w="9525">
            <a:noFill/>
            <a:miter lim="800000"/>
            <a:headEnd/>
            <a:tailEnd/>
          </a:ln>
        </p:spPr>
      </p:pic>
      <p:pic>
        <p:nvPicPr>
          <p:cNvPr id="6" name="Picture 5"/>
          <p:cNvPicPr>
            <a:picLocks noChangeAspect="1"/>
          </p:cNvPicPr>
          <p:nvPr/>
        </p:nvPicPr>
        <p:blipFill>
          <a:blip r:embed="rId5" cstate="print"/>
          <a:srcRect/>
          <a:stretch>
            <a:fillRect/>
          </a:stretch>
        </p:blipFill>
        <p:spPr bwMode="auto">
          <a:xfrm>
            <a:off x="3124200" y="1295400"/>
            <a:ext cx="5743575" cy="4953000"/>
          </a:xfrm>
          <a:prstGeom prst="rect">
            <a:avLst/>
          </a:prstGeom>
          <a:noFill/>
          <a:ln w="9525">
            <a:noFill/>
            <a:miter lim="800000"/>
            <a:headEnd/>
            <a:tailEnd/>
          </a:ln>
        </p:spPr>
      </p:pic>
      <p:pic>
        <p:nvPicPr>
          <p:cNvPr id="12" name="Picture 11"/>
          <p:cNvPicPr>
            <a:picLocks noChangeAspect="1"/>
          </p:cNvPicPr>
          <p:nvPr/>
        </p:nvPicPr>
        <p:blipFill>
          <a:blip r:embed="rId6" cstate="print"/>
          <a:srcRect/>
          <a:stretch>
            <a:fillRect/>
          </a:stretch>
        </p:blipFill>
        <p:spPr bwMode="auto">
          <a:xfrm>
            <a:off x="3124200" y="1295400"/>
            <a:ext cx="5743575" cy="495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500"/>
                                        <p:tgtEl>
                                          <p:spTgt spid="1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500"/>
                                        <p:tgtEl>
                                          <p:spTgt spid="15"/>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left)">
                                      <p:cBhvr>
                                        <p:cTn id="19" dur="750"/>
                                        <p:tgtEl>
                                          <p:spTgt spid="19"/>
                                        </p:tgtEl>
                                      </p:cBhvr>
                                    </p:animEffect>
                                  </p:childTnLst>
                                </p:cTn>
                              </p:par>
                            </p:childTnLst>
                          </p:cTn>
                        </p:par>
                        <p:par>
                          <p:cTn id="20" fill="hold">
                            <p:stCondLst>
                              <p:cond delay="2250"/>
                            </p:stCondLst>
                            <p:childTnLst>
                              <p:par>
                                <p:cTn id="21" presetID="22" presetClass="entr" presetSubtype="1" fill="hold"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up)">
                                      <p:cBhvr>
                                        <p:cTn id="23" dur="750"/>
                                        <p:tgtEl>
                                          <p:spTgt spid="5"/>
                                        </p:tgtEl>
                                      </p:cBhvr>
                                    </p:animEffect>
                                  </p:childTnLst>
                                </p:cTn>
                              </p:par>
                              <p:par>
                                <p:cTn id="24" presetID="22" presetClass="entr" presetSubtype="1" fill="hold"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up)">
                                      <p:cBhvr>
                                        <p:cTn id="26" dur="750"/>
                                        <p:tgtEl>
                                          <p:spTgt spid="6"/>
                                        </p:tgtEl>
                                      </p:cBhvr>
                                    </p:animEffect>
                                  </p:childTnLst>
                                </p:cTn>
                              </p:par>
                            </p:childTnLst>
                          </p:cTn>
                        </p:par>
                        <p:par>
                          <p:cTn id="27" fill="hold">
                            <p:stCondLst>
                              <p:cond delay="3000"/>
                            </p:stCondLst>
                            <p:childTnLst>
                              <p:par>
                                <p:cTn id="28" presetID="22" presetClass="entr" presetSubtype="1" fill="hold"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up)">
                                      <p:cBhvr>
                                        <p:cTn id="30" dur="1000"/>
                                        <p:tgtEl>
                                          <p:spTgt spid="12"/>
                                        </p:tgtEl>
                                      </p:cBhvr>
                                    </p:animEffect>
                                  </p:childTnLst>
                                </p:cTn>
                              </p:par>
                            </p:childTnLst>
                          </p:cTn>
                        </p:par>
                        <p:par>
                          <p:cTn id="31" fill="hold">
                            <p:stCondLst>
                              <p:cond delay="4000"/>
                            </p:stCondLst>
                            <p:childTnLst>
                              <p:par>
                                <p:cTn id="32" presetID="22" presetClass="entr" presetSubtype="8" fill="hold" nodeType="after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left)">
                                      <p:cBhvr>
                                        <p:cTn id="34" dur="750"/>
                                        <p:tgtEl>
                                          <p:spTgt spid="28"/>
                                        </p:tgtEl>
                                      </p:cBhvr>
                                    </p:animEffect>
                                  </p:childTnLst>
                                </p:cTn>
                              </p:par>
                            </p:childTnLst>
                          </p:cTn>
                        </p:par>
                        <p:par>
                          <p:cTn id="35" fill="hold">
                            <p:stCondLst>
                              <p:cond delay="4750"/>
                            </p:stCondLst>
                            <p:childTnLst>
                              <p:par>
                                <p:cTn id="36" presetID="22" presetClass="entr" presetSubtype="8" fill="hold" grpId="0" nodeType="afterEffect">
                                  <p:stCondLst>
                                    <p:cond delay="0"/>
                                  </p:stCondLst>
                                  <p:childTnLst>
                                    <p:set>
                                      <p:cBhvr>
                                        <p:cTn id="37" dur="1" fill="hold">
                                          <p:stCondLst>
                                            <p:cond delay="0"/>
                                          </p:stCondLst>
                                        </p:cTn>
                                        <p:tgtEl>
                                          <p:spTgt spid="31">
                                            <p:txEl>
                                              <p:pRg st="0" end="0"/>
                                            </p:txEl>
                                          </p:spTgt>
                                        </p:tgtEl>
                                        <p:attrNameLst>
                                          <p:attrName>style.visibility</p:attrName>
                                        </p:attrNameLst>
                                      </p:cBhvr>
                                      <p:to>
                                        <p:strVal val="visible"/>
                                      </p:to>
                                    </p:set>
                                    <p:animEffect transition="in" filter="wipe(left)">
                                      <p:cBhvr>
                                        <p:cTn id="38" dur="5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P spid="15" grpId="0"/>
      <p:bldP spid="3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1" descr="Fig1A-5-ppt-2"/>
          <p:cNvPicPr>
            <a:picLocks noChangeAspect="1" noChangeArrowheads="1"/>
          </p:cNvPicPr>
          <p:nvPr/>
        </p:nvPicPr>
        <p:blipFill>
          <a:blip r:embed="rId2" cstate="print"/>
          <a:srcRect/>
          <a:stretch>
            <a:fillRect/>
          </a:stretch>
        </p:blipFill>
        <p:spPr bwMode="auto">
          <a:xfrm>
            <a:off x="3124200" y="1295400"/>
            <a:ext cx="5743575" cy="4953000"/>
          </a:xfrm>
          <a:prstGeom prst="rect">
            <a:avLst/>
          </a:prstGeom>
          <a:noFill/>
          <a:ln w="9525">
            <a:noFill/>
            <a:miter lim="800000"/>
            <a:headEnd/>
            <a:tailEnd/>
          </a:ln>
        </p:spPr>
      </p:pic>
      <p:pic>
        <p:nvPicPr>
          <p:cNvPr id="45058" name="Picture 17"/>
          <p:cNvPicPr>
            <a:picLocks noChangeAspect="1"/>
          </p:cNvPicPr>
          <p:nvPr/>
        </p:nvPicPr>
        <p:blipFill>
          <a:blip r:embed="rId3" cstate="print"/>
          <a:srcRect/>
          <a:stretch>
            <a:fillRect/>
          </a:stretch>
        </p:blipFill>
        <p:spPr bwMode="auto">
          <a:xfrm>
            <a:off x="3124200" y="1295400"/>
            <a:ext cx="5743575" cy="4953000"/>
          </a:xfrm>
          <a:prstGeom prst="rect">
            <a:avLst/>
          </a:prstGeom>
          <a:noFill/>
          <a:ln w="9525">
            <a:noFill/>
            <a:miter lim="800000"/>
            <a:headEnd/>
            <a:tailEnd/>
          </a:ln>
        </p:spPr>
      </p:pic>
      <p:pic>
        <p:nvPicPr>
          <p:cNvPr id="45059" name="Picture 19"/>
          <p:cNvPicPr>
            <a:picLocks noChangeAspect="1"/>
          </p:cNvPicPr>
          <p:nvPr/>
        </p:nvPicPr>
        <p:blipFill>
          <a:blip r:embed="rId4" cstate="print"/>
          <a:srcRect/>
          <a:stretch>
            <a:fillRect/>
          </a:stretch>
        </p:blipFill>
        <p:spPr bwMode="auto">
          <a:xfrm>
            <a:off x="3124200" y="1295400"/>
            <a:ext cx="5743575" cy="4953000"/>
          </a:xfrm>
          <a:prstGeom prst="rect">
            <a:avLst/>
          </a:prstGeom>
          <a:noFill/>
          <a:ln w="9525">
            <a:noFill/>
            <a:miter lim="800000"/>
            <a:headEnd/>
            <a:tailEnd/>
          </a:ln>
        </p:spPr>
      </p:pic>
      <p:sp>
        <p:nvSpPr>
          <p:cNvPr id="45060" name="Rectangle 9"/>
          <p:cNvSpPr>
            <a:spLocks noChangeArrowheads="1"/>
          </p:cNvSpPr>
          <p:nvPr/>
        </p:nvSpPr>
        <p:spPr bwMode="auto">
          <a:xfrm>
            <a:off x="447675" y="219075"/>
            <a:ext cx="7202488" cy="457200"/>
          </a:xfrm>
          <a:prstGeom prst="rect">
            <a:avLst/>
          </a:prstGeom>
          <a:noFill/>
          <a:ln w="9525">
            <a:noFill/>
            <a:miter lim="800000"/>
            <a:headEnd/>
            <a:tailEnd/>
          </a:ln>
        </p:spPr>
        <p:txBody>
          <a:bodyPr/>
          <a:lstStyle/>
          <a:p>
            <a:pPr marL="342900" indent="-342900">
              <a:spcBef>
                <a:spcPct val="20000"/>
              </a:spcBef>
            </a:pPr>
            <a:r>
              <a:rPr lang="en-US" sz="2000" b="1" dirty="0"/>
              <a:t>Taking into Account More than Two Variables on a Graph</a:t>
            </a:r>
          </a:p>
        </p:txBody>
      </p:sp>
      <p:pic>
        <p:nvPicPr>
          <p:cNvPr id="29" name="Picture 13" descr="Fig1A-5-ppt-4"/>
          <p:cNvPicPr>
            <a:picLocks noChangeAspect="1" noChangeArrowheads="1"/>
          </p:cNvPicPr>
          <p:nvPr/>
        </p:nvPicPr>
        <p:blipFill>
          <a:blip r:embed="rId5" cstate="print"/>
          <a:srcRect/>
          <a:stretch>
            <a:fillRect/>
          </a:stretch>
        </p:blipFill>
        <p:spPr bwMode="auto">
          <a:xfrm>
            <a:off x="3124200" y="1295400"/>
            <a:ext cx="5743575" cy="4953000"/>
          </a:xfrm>
          <a:prstGeom prst="rect">
            <a:avLst/>
          </a:prstGeom>
          <a:noFill/>
          <a:ln w="9525">
            <a:noFill/>
            <a:miter lim="800000"/>
            <a:headEnd/>
            <a:tailEnd/>
          </a:ln>
        </p:spPr>
      </p:pic>
      <p:sp>
        <p:nvSpPr>
          <p:cNvPr id="31" name="Text Box 17"/>
          <p:cNvSpPr txBox="1">
            <a:spLocks noChangeArrowheads="1"/>
          </p:cNvSpPr>
          <p:nvPr/>
        </p:nvSpPr>
        <p:spPr bwMode="auto">
          <a:xfrm>
            <a:off x="381000" y="2257425"/>
            <a:ext cx="2703513" cy="2238375"/>
          </a:xfrm>
          <a:prstGeom prst="rect">
            <a:avLst/>
          </a:prstGeom>
          <a:noFill/>
          <a:ln w="9525">
            <a:noFill/>
            <a:miter lim="800000"/>
            <a:headEnd/>
            <a:tailEnd/>
          </a:ln>
        </p:spPr>
        <p:txBody>
          <a:bodyPr>
            <a:spAutoFit/>
          </a:bodyPr>
          <a:lstStyle/>
          <a:p>
            <a:pPr>
              <a:lnSpc>
                <a:spcPct val="110000"/>
              </a:lnSpc>
            </a:pPr>
            <a:r>
              <a:rPr lang="en-US" sz="1600">
                <a:solidFill>
                  <a:schemeClr val="tx2"/>
                </a:solidFill>
              </a:rPr>
              <a:t>If the price of pizza is $14 (point </a:t>
            </a:r>
            <a:r>
              <a:rPr lang="en-US" sz="1600" i="1">
                <a:solidFill>
                  <a:schemeClr val="tx2"/>
                </a:solidFill>
              </a:rPr>
              <a:t>A</a:t>
            </a:r>
            <a:r>
              <a:rPr lang="en-US" sz="1600">
                <a:solidFill>
                  <a:schemeClr val="tx2"/>
                </a:solidFill>
              </a:rPr>
              <a:t>), an increase in the price of hamburgers from $1.50 to $2.00 increases the quantity of pizzas demanded from 55 to 60 per week (point </a:t>
            </a:r>
            <a:r>
              <a:rPr lang="en-US" sz="1600" i="1">
                <a:solidFill>
                  <a:schemeClr val="tx2"/>
                </a:solidFill>
              </a:rPr>
              <a:t>B</a:t>
            </a:r>
            <a:r>
              <a:rPr lang="en-US" sz="1600">
                <a:solidFill>
                  <a:schemeClr val="tx2"/>
                </a:solidFill>
              </a:rPr>
              <a:t>) and shifts us to </a:t>
            </a:r>
            <a:r>
              <a:rPr lang="en-US" sz="1600" i="1">
                <a:solidFill>
                  <a:schemeClr val="tx2"/>
                </a:solidFill>
              </a:rPr>
              <a:t>Demand curve</a:t>
            </a:r>
            <a:r>
              <a:rPr lang="en-US" sz="1600" baseline="-25000">
                <a:solidFill>
                  <a:schemeClr val="tx2"/>
                </a:solidFill>
              </a:rPr>
              <a:t>2</a:t>
            </a:r>
            <a:r>
              <a:rPr lang="en-US" sz="1600">
                <a:solidFill>
                  <a:schemeClr val="tx2"/>
                </a:solidFill>
              </a:rPr>
              <a:t>.</a:t>
            </a:r>
          </a:p>
        </p:txBody>
      </p:sp>
      <p:pic>
        <p:nvPicPr>
          <p:cNvPr id="45063" name="Picture 12" descr="Fig1A-5-ppt-3"/>
          <p:cNvPicPr>
            <a:picLocks noChangeAspect="1" noChangeArrowheads="1"/>
          </p:cNvPicPr>
          <p:nvPr/>
        </p:nvPicPr>
        <p:blipFill>
          <a:blip r:embed="rId6" cstate="print"/>
          <a:srcRect/>
          <a:stretch>
            <a:fillRect/>
          </a:stretch>
        </p:blipFill>
        <p:spPr bwMode="auto">
          <a:xfrm>
            <a:off x="3124200" y="1295400"/>
            <a:ext cx="5743575" cy="4953000"/>
          </a:xfrm>
          <a:prstGeom prst="rect">
            <a:avLst/>
          </a:prstGeom>
          <a:noFill/>
          <a:ln w="9525">
            <a:noFill/>
            <a:miter lim="800000"/>
            <a:headEnd/>
            <a:tailEnd/>
          </a:ln>
        </p:spPr>
      </p:pic>
      <p:pic>
        <p:nvPicPr>
          <p:cNvPr id="45064" name="Picture 1"/>
          <p:cNvPicPr>
            <a:picLocks noChangeAspect="1"/>
          </p:cNvPicPr>
          <p:nvPr/>
        </p:nvPicPr>
        <p:blipFill>
          <a:blip r:embed="rId7" cstate="print"/>
          <a:srcRect/>
          <a:stretch>
            <a:fillRect/>
          </a:stretch>
        </p:blipFill>
        <p:spPr bwMode="auto">
          <a:xfrm>
            <a:off x="3124200" y="1295400"/>
            <a:ext cx="5743575" cy="4953000"/>
          </a:xfrm>
          <a:prstGeom prst="rect">
            <a:avLst/>
          </a:prstGeom>
          <a:noFill/>
          <a:ln w="9525">
            <a:noFill/>
            <a:miter lim="800000"/>
            <a:headEnd/>
            <a:tailEnd/>
          </a:ln>
        </p:spPr>
      </p:pic>
      <p:sp>
        <p:nvSpPr>
          <p:cNvPr id="45065" name="Text Box 6"/>
          <p:cNvSpPr txBox="1">
            <a:spLocks noChangeArrowheads="1"/>
          </p:cNvSpPr>
          <p:nvPr/>
        </p:nvSpPr>
        <p:spPr bwMode="auto">
          <a:xfrm>
            <a:off x="457200" y="1393825"/>
            <a:ext cx="2703513" cy="312738"/>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1A.5</a:t>
            </a:r>
            <a:endParaRPr lang="en-US" sz="1600" b="1">
              <a:solidFill>
                <a:schemeClr val="bg2"/>
              </a:solidFill>
            </a:endParaRPr>
          </a:p>
        </p:txBody>
      </p:sp>
      <p:sp>
        <p:nvSpPr>
          <p:cNvPr id="45066" name="Text Box 7"/>
          <p:cNvSpPr txBox="1">
            <a:spLocks noChangeArrowheads="1"/>
          </p:cNvSpPr>
          <p:nvPr/>
        </p:nvSpPr>
        <p:spPr bwMode="auto">
          <a:xfrm>
            <a:off x="381000" y="1706563"/>
            <a:ext cx="2703513" cy="523875"/>
          </a:xfrm>
          <a:prstGeom prst="rect">
            <a:avLst/>
          </a:prstGeom>
          <a:noFill/>
          <a:ln w="9525">
            <a:noFill/>
            <a:miter lim="800000"/>
            <a:headEnd/>
            <a:tailEnd/>
          </a:ln>
        </p:spPr>
        <p:txBody>
          <a:bodyPr>
            <a:spAutoFit/>
          </a:bodyPr>
          <a:lstStyle/>
          <a:p>
            <a:pPr>
              <a:spcBef>
                <a:spcPct val="10000"/>
              </a:spcBef>
              <a:spcAft>
                <a:spcPct val="10000"/>
              </a:spcAft>
            </a:pPr>
            <a:r>
              <a:rPr lang="en-US" sz="1400" b="1"/>
              <a:t>Showing Three Variables on a Graph</a:t>
            </a:r>
            <a:endParaRPr lang="en-US" sz="1400" b="1">
              <a:solidFill>
                <a:schemeClr val="bg2"/>
              </a:solidFill>
            </a:endParaRPr>
          </a:p>
        </p:txBody>
      </p:sp>
      <p:pic>
        <p:nvPicPr>
          <p:cNvPr id="14" name="Picture 13"/>
          <p:cNvPicPr>
            <a:picLocks noChangeAspect="1"/>
          </p:cNvPicPr>
          <p:nvPr/>
        </p:nvPicPr>
        <p:blipFill>
          <a:blip r:embed="rId8" cstate="print"/>
          <a:srcRect/>
          <a:stretch>
            <a:fillRect/>
          </a:stretch>
        </p:blipFill>
        <p:spPr bwMode="auto">
          <a:xfrm>
            <a:off x="3124200" y="1295400"/>
            <a:ext cx="5743575" cy="495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par>
                          <p:cTn id="8" fill="hold">
                            <p:stCondLst>
                              <p:cond delay="750"/>
                            </p:stCondLst>
                            <p:childTnLst>
                              <p:par>
                                <p:cTn id="9" presetID="22" presetClass="entr" presetSubtype="8"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left)">
                                      <p:cBhvr>
                                        <p:cTn id="11" dur="750"/>
                                        <p:tgtEl>
                                          <p:spTgt spid="29"/>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31">
                                            <p:txEl>
                                              <p:pRg st="0" end="0"/>
                                            </p:txEl>
                                          </p:spTgt>
                                        </p:tgtEl>
                                        <p:attrNameLst>
                                          <p:attrName>style.visibility</p:attrName>
                                        </p:attrNameLst>
                                      </p:cBhvr>
                                      <p:to>
                                        <p:strVal val="visible"/>
                                      </p:to>
                                    </p:set>
                                    <p:animEffect transition="in" filter="wipe(left)">
                                      <p:cBhvr>
                                        <p:cTn id="15" dur="5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11" descr="Fig1A-5-ppt-2"/>
          <p:cNvPicPr>
            <a:picLocks noChangeAspect="1" noChangeArrowheads="1"/>
          </p:cNvPicPr>
          <p:nvPr/>
        </p:nvPicPr>
        <p:blipFill>
          <a:blip r:embed="rId2" cstate="print"/>
          <a:srcRect/>
          <a:stretch>
            <a:fillRect/>
          </a:stretch>
        </p:blipFill>
        <p:spPr bwMode="auto">
          <a:xfrm>
            <a:off x="3124200" y="1295400"/>
            <a:ext cx="5743575" cy="4953000"/>
          </a:xfrm>
          <a:prstGeom prst="rect">
            <a:avLst/>
          </a:prstGeom>
          <a:noFill/>
          <a:ln w="9525">
            <a:noFill/>
            <a:miter lim="800000"/>
            <a:headEnd/>
            <a:tailEnd/>
          </a:ln>
        </p:spPr>
      </p:pic>
      <p:pic>
        <p:nvPicPr>
          <p:cNvPr id="46082" name="Picture 16"/>
          <p:cNvPicPr>
            <a:picLocks noChangeAspect="1"/>
          </p:cNvPicPr>
          <p:nvPr/>
        </p:nvPicPr>
        <p:blipFill>
          <a:blip r:embed="rId3" cstate="print"/>
          <a:srcRect/>
          <a:stretch>
            <a:fillRect/>
          </a:stretch>
        </p:blipFill>
        <p:spPr bwMode="auto">
          <a:xfrm>
            <a:off x="3124200" y="1295400"/>
            <a:ext cx="5743575" cy="4953000"/>
          </a:xfrm>
          <a:prstGeom prst="rect">
            <a:avLst/>
          </a:prstGeom>
          <a:noFill/>
          <a:ln w="9525">
            <a:noFill/>
            <a:miter lim="800000"/>
            <a:headEnd/>
            <a:tailEnd/>
          </a:ln>
        </p:spPr>
      </p:pic>
      <p:pic>
        <p:nvPicPr>
          <p:cNvPr id="46083" name="Picture 17"/>
          <p:cNvPicPr>
            <a:picLocks noChangeAspect="1"/>
          </p:cNvPicPr>
          <p:nvPr/>
        </p:nvPicPr>
        <p:blipFill>
          <a:blip r:embed="rId4" cstate="print"/>
          <a:srcRect/>
          <a:stretch>
            <a:fillRect/>
          </a:stretch>
        </p:blipFill>
        <p:spPr bwMode="auto">
          <a:xfrm>
            <a:off x="3124200" y="1295400"/>
            <a:ext cx="5743575" cy="4953000"/>
          </a:xfrm>
          <a:prstGeom prst="rect">
            <a:avLst/>
          </a:prstGeom>
          <a:noFill/>
          <a:ln w="9525">
            <a:noFill/>
            <a:miter lim="800000"/>
            <a:headEnd/>
            <a:tailEnd/>
          </a:ln>
        </p:spPr>
      </p:pic>
      <p:pic>
        <p:nvPicPr>
          <p:cNvPr id="20" name="Picture 19"/>
          <p:cNvPicPr>
            <a:picLocks noChangeAspect="1"/>
          </p:cNvPicPr>
          <p:nvPr/>
        </p:nvPicPr>
        <p:blipFill>
          <a:blip r:embed="rId5" cstate="print"/>
          <a:srcRect/>
          <a:stretch>
            <a:fillRect/>
          </a:stretch>
        </p:blipFill>
        <p:spPr bwMode="auto">
          <a:xfrm>
            <a:off x="3124200" y="1295400"/>
            <a:ext cx="5743575" cy="4953000"/>
          </a:xfrm>
          <a:prstGeom prst="rect">
            <a:avLst/>
          </a:prstGeom>
          <a:noFill/>
          <a:ln w="9525">
            <a:noFill/>
            <a:miter lim="800000"/>
            <a:headEnd/>
            <a:tailEnd/>
          </a:ln>
        </p:spPr>
      </p:pic>
      <p:pic>
        <p:nvPicPr>
          <p:cNvPr id="46085" name="Picture 13" descr="Fig1A-5-ppt-4"/>
          <p:cNvPicPr>
            <a:picLocks noChangeAspect="1" noChangeArrowheads="1"/>
          </p:cNvPicPr>
          <p:nvPr/>
        </p:nvPicPr>
        <p:blipFill>
          <a:blip r:embed="rId6" cstate="print"/>
          <a:srcRect/>
          <a:stretch>
            <a:fillRect/>
          </a:stretch>
        </p:blipFill>
        <p:spPr bwMode="auto">
          <a:xfrm>
            <a:off x="3124200" y="1295400"/>
            <a:ext cx="5743575" cy="4953000"/>
          </a:xfrm>
          <a:prstGeom prst="rect">
            <a:avLst/>
          </a:prstGeom>
          <a:noFill/>
          <a:ln w="9525">
            <a:noFill/>
            <a:miter lim="800000"/>
            <a:headEnd/>
            <a:tailEnd/>
          </a:ln>
        </p:spPr>
      </p:pic>
      <p:pic>
        <p:nvPicPr>
          <p:cNvPr id="46086" name="Picture 12" descr="Fig1A-5-ppt-3"/>
          <p:cNvPicPr>
            <a:picLocks noChangeAspect="1" noChangeArrowheads="1"/>
          </p:cNvPicPr>
          <p:nvPr/>
        </p:nvPicPr>
        <p:blipFill>
          <a:blip r:embed="rId7" cstate="print"/>
          <a:srcRect/>
          <a:stretch>
            <a:fillRect/>
          </a:stretch>
        </p:blipFill>
        <p:spPr bwMode="auto">
          <a:xfrm>
            <a:off x="3124200" y="1295400"/>
            <a:ext cx="5743575" cy="4953000"/>
          </a:xfrm>
          <a:prstGeom prst="rect">
            <a:avLst/>
          </a:prstGeom>
          <a:noFill/>
          <a:ln w="9525">
            <a:noFill/>
            <a:miter lim="800000"/>
            <a:headEnd/>
            <a:tailEnd/>
          </a:ln>
        </p:spPr>
      </p:pic>
      <p:pic>
        <p:nvPicPr>
          <p:cNvPr id="46087" name="Picture 22"/>
          <p:cNvPicPr>
            <a:picLocks noChangeAspect="1"/>
          </p:cNvPicPr>
          <p:nvPr/>
        </p:nvPicPr>
        <p:blipFill>
          <a:blip r:embed="rId8" cstate="print"/>
          <a:srcRect/>
          <a:stretch>
            <a:fillRect/>
          </a:stretch>
        </p:blipFill>
        <p:spPr bwMode="auto">
          <a:xfrm>
            <a:off x="3124200" y="1295400"/>
            <a:ext cx="5743575" cy="4953000"/>
          </a:xfrm>
          <a:prstGeom prst="rect">
            <a:avLst/>
          </a:prstGeom>
          <a:noFill/>
          <a:ln w="9525">
            <a:noFill/>
            <a:miter lim="800000"/>
            <a:headEnd/>
            <a:tailEnd/>
          </a:ln>
        </p:spPr>
      </p:pic>
      <p:pic>
        <p:nvPicPr>
          <p:cNvPr id="46088" name="Picture 1"/>
          <p:cNvPicPr>
            <a:picLocks noChangeAspect="1"/>
          </p:cNvPicPr>
          <p:nvPr/>
        </p:nvPicPr>
        <p:blipFill>
          <a:blip r:embed="rId9" cstate="print"/>
          <a:srcRect/>
          <a:stretch>
            <a:fillRect/>
          </a:stretch>
        </p:blipFill>
        <p:spPr bwMode="auto">
          <a:xfrm>
            <a:off x="3124200" y="1295400"/>
            <a:ext cx="5743575" cy="4953000"/>
          </a:xfrm>
          <a:prstGeom prst="rect">
            <a:avLst/>
          </a:prstGeom>
          <a:noFill/>
          <a:ln w="9525">
            <a:noFill/>
            <a:miter lim="800000"/>
            <a:headEnd/>
            <a:tailEnd/>
          </a:ln>
        </p:spPr>
      </p:pic>
      <p:sp>
        <p:nvSpPr>
          <p:cNvPr id="46089" name="Rectangle 9"/>
          <p:cNvSpPr>
            <a:spLocks noChangeArrowheads="1"/>
          </p:cNvSpPr>
          <p:nvPr/>
        </p:nvSpPr>
        <p:spPr bwMode="auto">
          <a:xfrm>
            <a:off x="447675" y="219075"/>
            <a:ext cx="7202488" cy="457200"/>
          </a:xfrm>
          <a:prstGeom prst="rect">
            <a:avLst/>
          </a:prstGeom>
          <a:noFill/>
          <a:ln w="9525">
            <a:noFill/>
            <a:miter lim="800000"/>
            <a:headEnd/>
            <a:tailEnd/>
          </a:ln>
        </p:spPr>
        <p:txBody>
          <a:bodyPr/>
          <a:lstStyle/>
          <a:p>
            <a:pPr marL="342900" indent="-342900">
              <a:spcBef>
                <a:spcPct val="20000"/>
              </a:spcBef>
            </a:pPr>
            <a:r>
              <a:rPr lang="en-US" sz="2000" b="1" dirty="0"/>
              <a:t>Taking into Account More than Two Variables on a Graph</a:t>
            </a:r>
          </a:p>
        </p:txBody>
      </p:sp>
      <p:pic>
        <p:nvPicPr>
          <p:cNvPr id="30" name="Picture 14" descr="Fig1A-5-ppt-5"/>
          <p:cNvPicPr>
            <a:picLocks noChangeAspect="1" noChangeArrowheads="1"/>
          </p:cNvPicPr>
          <p:nvPr/>
        </p:nvPicPr>
        <p:blipFill>
          <a:blip r:embed="rId10" cstate="print"/>
          <a:srcRect/>
          <a:stretch>
            <a:fillRect/>
          </a:stretch>
        </p:blipFill>
        <p:spPr bwMode="auto">
          <a:xfrm>
            <a:off x="3124200" y="1295400"/>
            <a:ext cx="5743575" cy="4953000"/>
          </a:xfrm>
          <a:prstGeom prst="rect">
            <a:avLst/>
          </a:prstGeom>
          <a:noFill/>
          <a:ln w="9525">
            <a:noFill/>
            <a:miter lim="800000"/>
            <a:headEnd/>
            <a:tailEnd/>
          </a:ln>
        </p:spPr>
      </p:pic>
      <p:sp>
        <p:nvSpPr>
          <p:cNvPr id="31" name="Text Box 17"/>
          <p:cNvSpPr txBox="1">
            <a:spLocks noChangeArrowheads="1"/>
          </p:cNvSpPr>
          <p:nvPr/>
        </p:nvSpPr>
        <p:spPr bwMode="auto">
          <a:xfrm>
            <a:off x="381000" y="2254250"/>
            <a:ext cx="2703513" cy="2800350"/>
          </a:xfrm>
          <a:prstGeom prst="rect">
            <a:avLst/>
          </a:prstGeom>
          <a:noFill/>
          <a:ln w="9525">
            <a:noFill/>
            <a:miter lim="800000"/>
            <a:headEnd/>
            <a:tailEnd/>
          </a:ln>
        </p:spPr>
        <p:txBody>
          <a:bodyPr>
            <a:spAutoFit/>
          </a:bodyPr>
          <a:lstStyle/>
          <a:p>
            <a:pPr>
              <a:lnSpc>
                <a:spcPct val="110000"/>
              </a:lnSpc>
            </a:pPr>
            <a:r>
              <a:rPr lang="en-US" sz="1600">
                <a:solidFill>
                  <a:schemeClr val="tx2"/>
                </a:solidFill>
              </a:rPr>
              <a:t>Or, if we start on </a:t>
            </a:r>
            <a:r>
              <a:rPr lang="en-US" sz="1600" i="1">
                <a:solidFill>
                  <a:schemeClr val="tx2"/>
                </a:solidFill>
              </a:rPr>
              <a:t>Demand curve</a:t>
            </a:r>
            <a:r>
              <a:rPr lang="en-US" sz="1600" baseline="-25000">
                <a:solidFill>
                  <a:schemeClr val="tx2"/>
                </a:solidFill>
              </a:rPr>
              <a:t>1</a:t>
            </a:r>
            <a:r>
              <a:rPr lang="en-US" sz="1600">
                <a:solidFill>
                  <a:schemeClr val="tx2"/>
                </a:solidFill>
              </a:rPr>
              <a:t> and the price of pizza is $12 (point </a:t>
            </a:r>
            <a:r>
              <a:rPr lang="en-US" sz="1600" i="1">
                <a:solidFill>
                  <a:schemeClr val="tx2"/>
                </a:solidFill>
              </a:rPr>
              <a:t>C</a:t>
            </a:r>
            <a:r>
              <a:rPr lang="en-US" sz="1600">
                <a:solidFill>
                  <a:schemeClr val="tx2"/>
                </a:solidFill>
              </a:rPr>
              <a:t>), a decrease in the price of hamburgers from $1.50 to $1.00 decreases the quantity of pizza demanded from 65 to 60 per week (point </a:t>
            </a:r>
            <a:r>
              <a:rPr lang="en-US" sz="1600" i="1">
                <a:solidFill>
                  <a:schemeClr val="tx2"/>
                </a:solidFill>
              </a:rPr>
              <a:t>D</a:t>
            </a:r>
            <a:r>
              <a:rPr lang="en-US" sz="1600">
                <a:solidFill>
                  <a:schemeClr val="tx2"/>
                </a:solidFill>
              </a:rPr>
              <a:t>) and shifts us to </a:t>
            </a:r>
            <a:r>
              <a:rPr lang="en-US" sz="1600" i="1">
                <a:solidFill>
                  <a:schemeClr val="tx2"/>
                </a:solidFill>
              </a:rPr>
              <a:t>Demand curve</a:t>
            </a:r>
            <a:r>
              <a:rPr lang="en-US" sz="1600" baseline="-25000">
                <a:solidFill>
                  <a:schemeClr val="tx2"/>
                </a:solidFill>
              </a:rPr>
              <a:t>3</a:t>
            </a:r>
            <a:r>
              <a:rPr lang="en-US" sz="1600">
                <a:solidFill>
                  <a:schemeClr val="tx2"/>
                </a:solidFill>
              </a:rPr>
              <a:t>.</a:t>
            </a:r>
          </a:p>
        </p:txBody>
      </p:sp>
      <p:sp>
        <p:nvSpPr>
          <p:cNvPr id="46092" name="Text Box 7"/>
          <p:cNvSpPr txBox="1">
            <a:spLocks noChangeArrowheads="1"/>
          </p:cNvSpPr>
          <p:nvPr/>
        </p:nvSpPr>
        <p:spPr bwMode="auto">
          <a:xfrm>
            <a:off x="381000" y="1703388"/>
            <a:ext cx="2703513" cy="523875"/>
          </a:xfrm>
          <a:prstGeom prst="rect">
            <a:avLst/>
          </a:prstGeom>
          <a:noFill/>
          <a:ln w="9525">
            <a:noFill/>
            <a:miter lim="800000"/>
            <a:headEnd/>
            <a:tailEnd/>
          </a:ln>
        </p:spPr>
        <p:txBody>
          <a:bodyPr>
            <a:spAutoFit/>
          </a:bodyPr>
          <a:lstStyle/>
          <a:p>
            <a:pPr>
              <a:spcBef>
                <a:spcPct val="10000"/>
              </a:spcBef>
              <a:spcAft>
                <a:spcPct val="10000"/>
              </a:spcAft>
            </a:pPr>
            <a:r>
              <a:rPr lang="en-US" sz="1400" b="1"/>
              <a:t>Showing Three Variables on a Graph</a:t>
            </a:r>
            <a:endParaRPr lang="en-US" sz="1400" b="1">
              <a:solidFill>
                <a:schemeClr val="bg2"/>
              </a:solidFill>
            </a:endParaRPr>
          </a:p>
        </p:txBody>
      </p:sp>
      <p:cxnSp>
        <p:nvCxnSpPr>
          <p:cNvPr id="16" name="Straight Connector 15"/>
          <p:cNvCxnSpPr>
            <a:cxnSpLocks noChangeShapeType="1"/>
          </p:cNvCxnSpPr>
          <p:nvPr/>
        </p:nvCxnSpPr>
        <p:spPr bwMode="auto">
          <a:xfrm>
            <a:off x="457200" y="5067300"/>
            <a:ext cx="2743200" cy="0"/>
          </a:xfrm>
          <a:prstGeom prst="line">
            <a:avLst/>
          </a:prstGeom>
          <a:noFill/>
          <a:ln w="50800" algn="ctr">
            <a:solidFill>
              <a:srgbClr val="B9D3C2"/>
            </a:solidFill>
            <a:round/>
            <a:headEnd/>
            <a:tailEnd/>
          </a:ln>
        </p:spPr>
      </p:cxnSp>
      <p:sp>
        <p:nvSpPr>
          <p:cNvPr id="46094" name="Text Box 6"/>
          <p:cNvSpPr txBox="1">
            <a:spLocks noChangeArrowheads="1"/>
          </p:cNvSpPr>
          <p:nvPr/>
        </p:nvSpPr>
        <p:spPr bwMode="auto">
          <a:xfrm>
            <a:off x="457200" y="1393825"/>
            <a:ext cx="2703513" cy="312738"/>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1A.5</a:t>
            </a:r>
            <a:endParaRPr lang="en-US" sz="1600" b="1">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up)">
                                      <p:cBhvr>
                                        <p:cTn id="7" dur="1000"/>
                                        <p:tgtEl>
                                          <p:spTgt spid="20"/>
                                        </p:tgtEl>
                                      </p:cBhvr>
                                    </p:animEffect>
                                  </p:childTnLst>
                                </p:cTn>
                              </p:par>
                            </p:childTnLst>
                          </p:cTn>
                        </p:par>
                        <p:par>
                          <p:cTn id="8" fill="hold">
                            <p:stCondLst>
                              <p:cond delay="1000"/>
                            </p:stCondLst>
                            <p:childTnLst>
                              <p:par>
                                <p:cTn id="9" presetID="22" presetClass="entr" presetSubtype="2" fill="hold"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wipe(right)">
                                      <p:cBhvr>
                                        <p:cTn id="11" dur="750"/>
                                        <p:tgtEl>
                                          <p:spTgt spid="30"/>
                                        </p:tgtEl>
                                      </p:cBhvr>
                                    </p:animEffect>
                                  </p:childTnLst>
                                </p:cTn>
                              </p:par>
                            </p:childTnLst>
                          </p:cTn>
                        </p:par>
                        <p:par>
                          <p:cTn id="12" fill="hold">
                            <p:stCondLst>
                              <p:cond delay="1750"/>
                            </p:stCondLst>
                            <p:childTnLst>
                              <p:par>
                                <p:cTn id="13" presetID="22" presetClass="entr" presetSubtype="8" fill="hold" grpId="0" nodeType="afterEffect">
                                  <p:stCondLst>
                                    <p:cond delay="0"/>
                                  </p:stCondLst>
                                  <p:childTnLst>
                                    <p:set>
                                      <p:cBhvr>
                                        <p:cTn id="14" dur="1" fill="hold">
                                          <p:stCondLst>
                                            <p:cond delay="0"/>
                                          </p:stCondLst>
                                        </p:cTn>
                                        <p:tgtEl>
                                          <p:spTgt spid="31">
                                            <p:txEl>
                                              <p:pRg st="0" end="0"/>
                                            </p:txEl>
                                          </p:spTgt>
                                        </p:tgtEl>
                                        <p:attrNameLst>
                                          <p:attrName>style.visibility</p:attrName>
                                        </p:attrNameLst>
                                      </p:cBhvr>
                                      <p:to>
                                        <p:strVal val="visible"/>
                                      </p:to>
                                    </p:set>
                                    <p:animEffect transition="in" filter="wipe(left)">
                                      <p:cBhvr>
                                        <p:cTn id="15" dur="500"/>
                                        <p:tgtEl>
                                          <p:spTgt spid="31">
                                            <p:txEl>
                                              <p:pRg st="0" end="0"/>
                                            </p:txEl>
                                          </p:spTgt>
                                        </p:tgtEl>
                                      </p:cBhvr>
                                    </p:animEffect>
                                  </p:childTnLst>
                                </p:cTn>
                              </p:par>
                            </p:childTnLst>
                          </p:cTn>
                        </p:par>
                        <p:par>
                          <p:cTn id="16" fill="hold">
                            <p:stCondLst>
                              <p:cond delay="225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Picture 35" descr="fig1A.6ppt8.gif"/>
          <p:cNvPicPr>
            <a:picLocks noChangeAspect="1"/>
          </p:cNvPicPr>
          <p:nvPr/>
        </p:nvPicPr>
        <p:blipFill>
          <a:blip r:embed="rId2" cstate="print"/>
          <a:srcRect/>
          <a:stretch>
            <a:fillRect/>
          </a:stretch>
        </p:blipFill>
        <p:spPr bwMode="auto">
          <a:xfrm>
            <a:off x="2971800" y="1247775"/>
            <a:ext cx="5886450" cy="4191000"/>
          </a:xfrm>
          <a:prstGeom prst="rect">
            <a:avLst/>
          </a:prstGeom>
          <a:noFill/>
          <a:ln w="9525">
            <a:noFill/>
            <a:miter lim="800000"/>
            <a:headEnd/>
            <a:tailEnd/>
          </a:ln>
        </p:spPr>
      </p:pic>
      <p:sp>
        <p:nvSpPr>
          <p:cNvPr id="13" name="Rectangle 9"/>
          <p:cNvSpPr>
            <a:spLocks noChangeArrowheads="1"/>
          </p:cNvSpPr>
          <p:nvPr/>
        </p:nvSpPr>
        <p:spPr bwMode="auto">
          <a:xfrm>
            <a:off x="447675" y="219075"/>
            <a:ext cx="7202488" cy="457200"/>
          </a:xfrm>
          <a:prstGeom prst="rect">
            <a:avLst/>
          </a:prstGeom>
          <a:noFill/>
          <a:ln w="9525">
            <a:noFill/>
            <a:miter lim="800000"/>
            <a:headEnd/>
            <a:tailEnd/>
          </a:ln>
        </p:spPr>
        <p:txBody>
          <a:bodyPr/>
          <a:lstStyle/>
          <a:p>
            <a:pPr marL="342900" indent="-342900">
              <a:spcBef>
                <a:spcPct val="20000"/>
              </a:spcBef>
            </a:pPr>
            <a:r>
              <a:rPr lang="en-US" sz="2000" b="1" dirty="0"/>
              <a:t>Positive and Negative Relationships</a:t>
            </a:r>
          </a:p>
        </p:txBody>
      </p:sp>
      <p:sp>
        <p:nvSpPr>
          <p:cNvPr id="31" name="Text Box 17"/>
          <p:cNvSpPr txBox="1">
            <a:spLocks noChangeArrowheads="1"/>
          </p:cNvSpPr>
          <p:nvPr/>
        </p:nvSpPr>
        <p:spPr bwMode="auto">
          <a:xfrm>
            <a:off x="381000" y="2325688"/>
            <a:ext cx="2667000" cy="3711575"/>
          </a:xfrm>
          <a:prstGeom prst="rect">
            <a:avLst/>
          </a:prstGeom>
          <a:noFill/>
          <a:ln w="9525">
            <a:noFill/>
            <a:miter lim="800000"/>
            <a:headEnd/>
            <a:tailEnd/>
          </a:ln>
        </p:spPr>
        <p:txBody>
          <a:bodyPr>
            <a:spAutoFit/>
          </a:bodyPr>
          <a:lstStyle/>
          <a:p>
            <a:pPr>
              <a:lnSpc>
                <a:spcPct val="105000"/>
              </a:lnSpc>
            </a:pPr>
            <a:r>
              <a:rPr lang="en-US" sz="1600">
                <a:solidFill>
                  <a:schemeClr val="tx2"/>
                </a:solidFill>
              </a:rPr>
              <a:t>In a positive relationship between two economic variables, as one variable increases, the other variable also increases.</a:t>
            </a:r>
          </a:p>
          <a:p>
            <a:pPr>
              <a:lnSpc>
                <a:spcPct val="105000"/>
              </a:lnSpc>
            </a:pPr>
            <a:r>
              <a:rPr lang="en-US" sz="1600">
                <a:solidFill>
                  <a:schemeClr val="tx2"/>
                </a:solidFill>
              </a:rPr>
              <a:t>This figure shows the positive relationship between disposable personal income and consumption spending.</a:t>
            </a:r>
          </a:p>
          <a:p>
            <a:pPr>
              <a:lnSpc>
                <a:spcPct val="105000"/>
              </a:lnSpc>
            </a:pPr>
            <a:r>
              <a:rPr lang="en-US" sz="1600">
                <a:solidFill>
                  <a:schemeClr val="tx2"/>
                </a:solidFill>
              </a:rPr>
              <a:t>As disposable personal income in the United States has increased, so has consumption spending.</a:t>
            </a:r>
          </a:p>
        </p:txBody>
      </p:sp>
      <p:sp>
        <p:nvSpPr>
          <p:cNvPr id="24" name="Text Box 6"/>
          <p:cNvSpPr txBox="1">
            <a:spLocks noChangeArrowheads="1"/>
          </p:cNvSpPr>
          <p:nvPr/>
        </p:nvSpPr>
        <p:spPr bwMode="auto">
          <a:xfrm>
            <a:off x="457200" y="1304925"/>
            <a:ext cx="2514600" cy="312738"/>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1A.6</a:t>
            </a:r>
            <a:endParaRPr lang="en-US" sz="1600" b="1">
              <a:solidFill>
                <a:schemeClr val="bg2"/>
              </a:solidFill>
            </a:endParaRPr>
          </a:p>
        </p:txBody>
      </p:sp>
      <p:sp>
        <p:nvSpPr>
          <p:cNvPr id="25" name="Text Box 7"/>
          <p:cNvSpPr txBox="1">
            <a:spLocks noChangeArrowheads="1"/>
          </p:cNvSpPr>
          <p:nvPr/>
        </p:nvSpPr>
        <p:spPr bwMode="auto">
          <a:xfrm>
            <a:off x="381000" y="1617663"/>
            <a:ext cx="2703513" cy="738187"/>
          </a:xfrm>
          <a:prstGeom prst="rect">
            <a:avLst/>
          </a:prstGeom>
          <a:noFill/>
          <a:ln w="9525">
            <a:noFill/>
            <a:miter lim="800000"/>
            <a:headEnd/>
            <a:tailEnd/>
          </a:ln>
        </p:spPr>
        <p:txBody>
          <a:bodyPr>
            <a:spAutoFit/>
          </a:bodyPr>
          <a:lstStyle/>
          <a:p>
            <a:pPr>
              <a:spcBef>
                <a:spcPct val="10000"/>
              </a:spcBef>
              <a:spcAft>
                <a:spcPct val="10000"/>
              </a:spcAft>
            </a:pPr>
            <a:r>
              <a:rPr lang="en-US" sz="1400" b="1"/>
              <a:t>Graphing the Positive Relationship between Income and Consumption</a:t>
            </a:r>
          </a:p>
        </p:txBody>
      </p:sp>
      <p:cxnSp>
        <p:nvCxnSpPr>
          <p:cNvPr id="17" name="Straight Connector 16"/>
          <p:cNvCxnSpPr>
            <a:cxnSpLocks noChangeShapeType="1"/>
          </p:cNvCxnSpPr>
          <p:nvPr/>
        </p:nvCxnSpPr>
        <p:spPr bwMode="auto">
          <a:xfrm>
            <a:off x="457200" y="6076950"/>
            <a:ext cx="2514600" cy="0"/>
          </a:xfrm>
          <a:prstGeom prst="line">
            <a:avLst/>
          </a:prstGeom>
          <a:noFill/>
          <a:ln w="50800" algn="ctr">
            <a:solidFill>
              <a:srgbClr val="B9D3C2"/>
            </a:solidFill>
            <a:round/>
            <a:headEnd/>
            <a:tailEnd/>
          </a:ln>
        </p:spPr>
      </p:cxnSp>
      <p:pic>
        <p:nvPicPr>
          <p:cNvPr id="20" name="Picture 19" descr="fig1A.6ppt1.gif"/>
          <p:cNvPicPr>
            <a:picLocks noChangeAspect="1"/>
          </p:cNvPicPr>
          <p:nvPr/>
        </p:nvPicPr>
        <p:blipFill>
          <a:blip r:embed="rId3" cstate="print"/>
          <a:srcRect/>
          <a:stretch>
            <a:fillRect/>
          </a:stretch>
        </p:blipFill>
        <p:spPr bwMode="auto">
          <a:xfrm>
            <a:off x="2971800" y="1247775"/>
            <a:ext cx="5886450" cy="4191000"/>
          </a:xfrm>
          <a:prstGeom prst="rect">
            <a:avLst/>
          </a:prstGeom>
          <a:noFill/>
          <a:ln w="9525">
            <a:noFill/>
            <a:miter lim="800000"/>
            <a:headEnd/>
            <a:tailEnd/>
          </a:ln>
        </p:spPr>
      </p:pic>
      <p:pic>
        <p:nvPicPr>
          <p:cNvPr id="21" name="Picture 20" descr="fig1A.6ppt2.gif"/>
          <p:cNvPicPr>
            <a:picLocks noChangeAspect="1"/>
          </p:cNvPicPr>
          <p:nvPr/>
        </p:nvPicPr>
        <p:blipFill>
          <a:blip r:embed="rId4" cstate="print"/>
          <a:srcRect/>
          <a:stretch>
            <a:fillRect/>
          </a:stretch>
        </p:blipFill>
        <p:spPr bwMode="auto">
          <a:xfrm>
            <a:off x="2971800" y="1247775"/>
            <a:ext cx="5886450" cy="4191000"/>
          </a:xfrm>
          <a:prstGeom prst="rect">
            <a:avLst/>
          </a:prstGeom>
          <a:noFill/>
          <a:ln w="9525">
            <a:noFill/>
            <a:miter lim="800000"/>
            <a:headEnd/>
            <a:tailEnd/>
          </a:ln>
        </p:spPr>
      </p:pic>
      <p:pic>
        <p:nvPicPr>
          <p:cNvPr id="22" name="Picture 21" descr="fig1A.6ppt3.gif"/>
          <p:cNvPicPr>
            <a:picLocks noChangeAspect="1"/>
          </p:cNvPicPr>
          <p:nvPr/>
        </p:nvPicPr>
        <p:blipFill>
          <a:blip r:embed="rId5" cstate="print"/>
          <a:srcRect/>
          <a:stretch>
            <a:fillRect/>
          </a:stretch>
        </p:blipFill>
        <p:spPr bwMode="auto">
          <a:xfrm>
            <a:off x="2971800" y="1247775"/>
            <a:ext cx="5886450" cy="4191000"/>
          </a:xfrm>
          <a:prstGeom prst="rect">
            <a:avLst/>
          </a:prstGeom>
          <a:noFill/>
          <a:ln w="9525">
            <a:noFill/>
            <a:miter lim="800000"/>
            <a:headEnd/>
            <a:tailEnd/>
          </a:ln>
        </p:spPr>
      </p:pic>
      <p:pic>
        <p:nvPicPr>
          <p:cNvPr id="23" name="Picture 22" descr="fig1A.6ppt4.gif"/>
          <p:cNvPicPr>
            <a:picLocks noChangeAspect="1"/>
          </p:cNvPicPr>
          <p:nvPr/>
        </p:nvPicPr>
        <p:blipFill>
          <a:blip r:embed="rId6" cstate="print"/>
          <a:srcRect/>
          <a:stretch>
            <a:fillRect/>
          </a:stretch>
        </p:blipFill>
        <p:spPr bwMode="auto">
          <a:xfrm>
            <a:off x="2971800" y="1247775"/>
            <a:ext cx="5886450" cy="4191000"/>
          </a:xfrm>
          <a:prstGeom prst="rect">
            <a:avLst/>
          </a:prstGeom>
          <a:noFill/>
          <a:ln w="9525">
            <a:noFill/>
            <a:miter lim="800000"/>
            <a:headEnd/>
            <a:tailEnd/>
          </a:ln>
        </p:spPr>
      </p:pic>
      <p:pic>
        <p:nvPicPr>
          <p:cNvPr id="27" name="Picture 26" descr="fig1A.6ppt5.gif"/>
          <p:cNvPicPr>
            <a:picLocks noChangeAspect="1"/>
          </p:cNvPicPr>
          <p:nvPr/>
        </p:nvPicPr>
        <p:blipFill>
          <a:blip r:embed="rId7" cstate="print"/>
          <a:srcRect/>
          <a:stretch>
            <a:fillRect/>
          </a:stretch>
        </p:blipFill>
        <p:spPr bwMode="auto">
          <a:xfrm>
            <a:off x="2971800" y="1247775"/>
            <a:ext cx="5886450" cy="4191000"/>
          </a:xfrm>
          <a:prstGeom prst="rect">
            <a:avLst/>
          </a:prstGeom>
          <a:noFill/>
          <a:ln w="9525">
            <a:noFill/>
            <a:miter lim="800000"/>
            <a:headEnd/>
            <a:tailEnd/>
          </a:ln>
        </p:spPr>
      </p:pic>
      <p:pic>
        <p:nvPicPr>
          <p:cNvPr id="30" name="Picture 29" descr="fig1A.6ppt6.gif"/>
          <p:cNvPicPr>
            <a:picLocks noChangeAspect="1"/>
          </p:cNvPicPr>
          <p:nvPr/>
        </p:nvPicPr>
        <p:blipFill>
          <a:blip r:embed="rId8" cstate="print"/>
          <a:srcRect/>
          <a:stretch>
            <a:fillRect/>
          </a:stretch>
        </p:blipFill>
        <p:spPr bwMode="auto">
          <a:xfrm>
            <a:off x="2971800" y="1247775"/>
            <a:ext cx="5886450" cy="4191000"/>
          </a:xfrm>
          <a:prstGeom prst="rect">
            <a:avLst/>
          </a:prstGeom>
          <a:noFill/>
          <a:ln w="9525">
            <a:noFill/>
            <a:miter lim="800000"/>
            <a:headEnd/>
            <a:tailEnd/>
          </a:ln>
        </p:spPr>
      </p:pic>
      <p:pic>
        <p:nvPicPr>
          <p:cNvPr id="35" name="Picture 34" descr="fig1A.6ppt7.gif"/>
          <p:cNvPicPr>
            <a:picLocks noChangeAspect="1"/>
          </p:cNvPicPr>
          <p:nvPr/>
        </p:nvPicPr>
        <p:blipFill>
          <a:blip r:embed="rId9" cstate="print"/>
          <a:srcRect/>
          <a:stretch>
            <a:fillRect/>
          </a:stretch>
        </p:blipFill>
        <p:spPr bwMode="auto">
          <a:xfrm>
            <a:off x="2971800" y="1247775"/>
            <a:ext cx="5886450" cy="419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ipe(left)">
                                      <p:cBhvr>
                                        <p:cTn id="11" dur="500"/>
                                        <p:tgtEl>
                                          <p:spTgt spid="2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left)">
                                      <p:cBhvr>
                                        <p:cTn id="15" dur="500"/>
                                        <p:tgtEl>
                                          <p:spTgt spid="25"/>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1000"/>
                                        <p:tgtEl>
                                          <p:spTgt spid="21"/>
                                        </p:tgtEl>
                                      </p:cBhvr>
                                    </p:animEffect>
                                  </p:childTnLst>
                                </p:cTn>
                              </p:par>
                              <p:par>
                                <p:cTn id="20" presetID="22" presetClass="entr" presetSubtype="8" fill="hold"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1000"/>
                                        <p:tgtEl>
                                          <p:spTgt spid="22"/>
                                        </p:tgtEl>
                                      </p:cBhvr>
                                    </p:animEffect>
                                  </p:childTnLst>
                                </p:cTn>
                              </p:par>
                            </p:childTnLst>
                          </p:cTn>
                        </p:par>
                        <p:par>
                          <p:cTn id="23" fill="hold">
                            <p:stCondLst>
                              <p:cond delay="2500"/>
                            </p:stCondLst>
                            <p:childTnLst>
                              <p:par>
                                <p:cTn id="24" presetID="22" presetClass="entr" presetSubtype="1" fill="hold" nodeType="after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wipe(up)">
                                      <p:cBhvr>
                                        <p:cTn id="26" dur="1000"/>
                                        <p:tgtEl>
                                          <p:spTgt spid="20"/>
                                        </p:tgtEl>
                                      </p:cBhvr>
                                    </p:animEffect>
                                  </p:childTnLst>
                                </p:cTn>
                              </p:par>
                            </p:childTnLst>
                          </p:cTn>
                        </p:par>
                        <p:par>
                          <p:cTn id="27" fill="hold">
                            <p:stCondLst>
                              <p:cond delay="3500"/>
                            </p:stCondLst>
                            <p:childTnLst>
                              <p:par>
                                <p:cTn id="28" presetID="22" presetClass="entr" presetSubtype="8" fill="hold" grpId="0" nodeType="afterEffect">
                                  <p:stCondLst>
                                    <p:cond delay="0"/>
                                  </p:stCondLst>
                                  <p:childTnLst>
                                    <p:set>
                                      <p:cBhvr>
                                        <p:cTn id="29" dur="1" fill="hold">
                                          <p:stCondLst>
                                            <p:cond delay="0"/>
                                          </p:stCondLst>
                                        </p:cTn>
                                        <p:tgtEl>
                                          <p:spTgt spid="31">
                                            <p:txEl>
                                              <p:pRg st="0" end="0"/>
                                            </p:txEl>
                                          </p:spTgt>
                                        </p:tgtEl>
                                        <p:attrNameLst>
                                          <p:attrName>style.visibility</p:attrName>
                                        </p:attrNameLst>
                                      </p:cBhvr>
                                      <p:to>
                                        <p:strVal val="visible"/>
                                      </p:to>
                                    </p:set>
                                    <p:animEffect transition="in" filter="wipe(left)">
                                      <p:cBhvr>
                                        <p:cTn id="30" dur="500"/>
                                        <p:tgtEl>
                                          <p:spTgt spid="31">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wipe(left)">
                                      <p:cBhvr>
                                        <p:cTn id="35" dur="1000"/>
                                        <p:tgtEl>
                                          <p:spTgt spid="23"/>
                                        </p:tgtEl>
                                      </p:cBhvr>
                                    </p:animEffect>
                                  </p:childTnLst>
                                </p:cTn>
                              </p:par>
                            </p:childTnLst>
                          </p:cTn>
                        </p:par>
                        <p:par>
                          <p:cTn id="36" fill="hold">
                            <p:stCondLst>
                              <p:cond delay="1000"/>
                            </p:stCondLst>
                            <p:childTnLst>
                              <p:par>
                                <p:cTn id="37" presetID="22" presetClass="entr" presetSubtype="8" fill="hold" nodeType="after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left)">
                                      <p:cBhvr>
                                        <p:cTn id="39" dur="1000"/>
                                        <p:tgtEl>
                                          <p:spTgt spid="27"/>
                                        </p:tgtEl>
                                      </p:cBhvr>
                                    </p:animEffect>
                                  </p:childTnLst>
                                </p:cTn>
                              </p:par>
                            </p:childTnLst>
                          </p:cTn>
                        </p:par>
                        <p:par>
                          <p:cTn id="40" fill="hold">
                            <p:stCondLst>
                              <p:cond delay="2000"/>
                            </p:stCondLst>
                            <p:childTnLst>
                              <p:par>
                                <p:cTn id="41" presetID="22" presetClass="entr" presetSubtype="8" fill="hold" nodeType="after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wipe(left)">
                                      <p:cBhvr>
                                        <p:cTn id="43" dur="1000"/>
                                        <p:tgtEl>
                                          <p:spTgt spid="30"/>
                                        </p:tgtEl>
                                      </p:cBhvr>
                                    </p:animEffect>
                                  </p:childTnLst>
                                </p:cTn>
                              </p:par>
                            </p:childTnLst>
                          </p:cTn>
                        </p:par>
                        <p:par>
                          <p:cTn id="44" fill="hold">
                            <p:stCondLst>
                              <p:cond delay="3000"/>
                            </p:stCondLst>
                            <p:childTnLst>
                              <p:par>
                                <p:cTn id="45" presetID="22" presetClass="entr" presetSubtype="8" fill="hold" nodeType="after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wipe(left)">
                                      <p:cBhvr>
                                        <p:cTn id="47" dur="1000"/>
                                        <p:tgtEl>
                                          <p:spTgt spid="35"/>
                                        </p:tgtEl>
                                      </p:cBhvr>
                                    </p:animEffect>
                                  </p:childTnLst>
                                </p:cTn>
                              </p:par>
                            </p:childTnLst>
                          </p:cTn>
                        </p:par>
                        <p:par>
                          <p:cTn id="48" fill="hold">
                            <p:stCondLst>
                              <p:cond delay="4000"/>
                            </p:stCondLst>
                            <p:childTnLst>
                              <p:par>
                                <p:cTn id="49" presetID="22" presetClass="entr" presetSubtype="8" fill="hold" grpId="0" nodeType="afterEffect">
                                  <p:stCondLst>
                                    <p:cond delay="0"/>
                                  </p:stCondLst>
                                  <p:childTnLst>
                                    <p:set>
                                      <p:cBhvr>
                                        <p:cTn id="50" dur="1" fill="hold">
                                          <p:stCondLst>
                                            <p:cond delay="0"/>
                                          </p:stCondLst>
                                        </p:cTn>
                                        <p:tgtEl>
                                          <p:spTgt spid="31">
                                            <p:txEl>
                                              <p:pRg st="1" end="1"/>
                                            </p:txEl>
                                          </p:spTgt>
                                        </p:tgtEl>
                                        <p:attrNameLst>
                                          <p:attrName>style.visibility</p:attrName>
                                        </p:attrNameLst>
                                      </p:cBhvr>
                                      <p:to>
                                        <p:strVal val="visible"/>
                                      </p:to>
                                    </p:set>
                                    <p:animEffect transition="in" filter="wipe(left)">
                                      <p:cBhvr>
                                        <p:cTn id="51" dur="500"/>
                                        <p:tgtEl>
                                          <p:spTgt spid="31">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wipe(left)">
                                      <p:cBhvr>
                                        <p:cTn id="56" dur="1000"/>
                                        <p:tgtEl>
                                          <p:spTgt spid="36"/>
                                        </p:tgtEl>
                                      </p:cBhvr>
                                    </p:animEffect>
                                  </p:childTnLst>
                                </p:cTn>
                              </p:par>
                            </p:childTnLst>
                          </p:cTn>
                        </p:par>
                        <p:par>
                          <p:cTn id="57" fill="hold">
                            <p:stCondLst>
                              <p:cond delay="1000"/>
                            </p:stCondLst>
                            <p:childTnLst>
                              <p:par>
                                <p:cTn id="58" presetID="22" presetClass="entr" presetSubtype="8" fill="hold" grpId="0" nodeType="afterEffect">
                                  <p:stCondLst>
                                    <p:cond delay="0"/>
                                  </p:stCondLst>
                                  <p:childTnLst>
                                    <p:set>
                                      <p:cBhvr>
                                        <p:cTn id="59" dur="1" fill="hold">
                                          <p:stCondLst>
                                            <p:cond delay="0"/>
                                          </p:stCondLst>
                                        </p:cTn>
                                        <p:tgtEl>
                                          <p:spTgt spid="31">
                                            <p:txEl>
                                              <p:pRg st="2" end="2"/>
                                            </p:txEl>
                                          </p:spTgt>
                                        </p:tgtEl>
                                        <p:attrNameLst>
                                          <p:attrName>style.visibility</p:attrName>
                                        </p:attrNameLst>
                                      </p:cBhvr>
                                      <p:to>
                                        <p:strVal val="visible"/>
                                      </p:to>
                                    </p:set>
                                    <p:animEffect transition="in" filter="wipe(left)">
                                      <p:cBhvr>
                                        <p:cTn id="60" dur="500"/>
                                        <p:tgtEl>
                                          <p:spTgt spid="31">
                                            <p:txEl>
                                              <p:pRg st="2" end="2"/>
                                            </p:txEl>
                                          </p:spTgt>
                                        </p:tgtEl>
                                      </p:cBhvr>
                                    </p:animEffect>
                                  </p:childTnLst>
                                </p:cTn>
                              </p:par>
                            </p:childTnLst>
                          </p:cTn>
                        </p:par>
                        <p:par>
                          <p:cTn id="61" fill="hold">
                            <p:stCondLst>
                              <p:cond delay="1500"/>
                            </p:stCondLst>
                            <p:childTnLst>
                              <p:par>
                                <p:cTn id="62" presetID="22" presetClass="entr" presetSubtype="8" fill="hold" nodeType="after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wipe(left)">
                                      <p:cBhvr>
                                        <p:cTn id="6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1" grpId="0" uiExpand="1" build="p"/>
      <p:bldP spid="24" grpId="0" animBg="1"/>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 Box 6"/>
          <p:cNvSpPr txBox="1">
            <a:spLocks noChangeArrowheads="1"/>
          </p:cNvSpPr>
          <p:nvPr/>
        </p:nvSpPr>
        <p:spPr bwMode="auto">
          <a:xfrm>
            <a:off x="457200" y="355600"/>
            <a:ext cx="1209675" cy="314325"/>
          </a:xfrm>
          <a:prstGeom prst="rect">
            <a:avLst/>
          </a:prstGeom>
          <a:solidFill>
            <a:srgbClr val="B9D3C2"/>
          </a:solidFill>
          <a:ln w="9525">
            <a:noFill/>
            <a:miter lim="800000"/>
            <a:headEnd/>
            <a:tailEnd/>
          </a:ln>
        </p:spPr>
        <p:txBody>
          <a:bodyPr wrap="none" lIns="45720" rIns="45720">
            <a:spAutoFit/>
          </a:bodyPr>
          <a:lstStyle/>
          <a:p>
            <a:pPr marL="457200" indent="-457200">
              <a:lnSpc>
                <a:spcPct val="90000"/>
              </a:lnSpc>
              <a:spcBef>
                <a:spcPct val="10000"/>
              </a:spcBef>
              <a:spcAft>
                <a:spcPct val="10000"/>
              </a:spcAft>
            </a:pPr>
            <a:r>
              <a:rPr lang="en-US" sz="1600" b="1"/>
              <a:t>Figure 1A.7</a:t>
            </a:r>
            <a:endParaRPr lang="en-US" sz="1600" b="1">
              <a:solidFill>
                <a:schemeClr val="bg2"/>
              </a:solidFill>
            </a:endParaRPr>
          </a:p>
        </p:txBody>
      </p:sp>
      <p:sp>
        <p:nvSpPr>
          <p:cNvPr id="25" name="Text Box 7"/>
          <p:cNvSpPr txBox="1">
            <a:spLocks noChangeArrowheads="1"/>
          </p:cNvSpPr>
          <p:nvPr/>
        </p:nvSpPr>
        <p:spPr bwMode="auto">
          <a:xfrm>
            <a:off x="1689100" y="333375"/>
            <a:ext cx="3124200" cy="338138"/>
          </a:xfrm>
          <a:prstGeom prst="rect">
            <a:avLst/>
          </a:prstGeom>
          <a:noFill/>
          <a:ln w="9525">
            <a:noFill/>
            <a:miter lim="800000"/>
            <a:headEnd/>
            <a:tailEnd/>
          </a:ln>
        </p:spPr>
        <p:txBody>
          <a:bodyPr>
            <a:spAutoFit/>
          </a:bodyPr>
          <a:lstStyle/>
          <a:p>
            <a:pPr>
              <a:spcBef>
                <a:spcPct val="10000"/>
              </a:spcBef>
              <a:spcAft>
                <a:spcPct val="10000"/>
              </a:spcAft>
            </a:pPr>
            <a:r>
              <a:rPr lang="en-US" sz="1600" b="1" dirty="0"/>
              <a:t>Determining Cause and Effect</a:t>
            </a:r>
          </a:p>
        </p:txBody>
      </p:sp>
      <p:sp>
        <p:nvSpPr>
          <p:cNvPr id="15" name="Text Box 16"/>
          <p:cNvSpPr txBox="1">
            <a:spLocks noChangeArrowheads="1"/>
          </p:cNvSpPr>
          <p:nvPr/>
        </p:nvSpPr>
        <p:spPr bwMode="auto">
          <a:xfrm>
            <a:off x="381000" y="3962400"/>
            <a:ext cx="4276725" cy="2143125"/>
          </a:xfrm>
          <a:prstGeom prst="rect">
            <a:avLst/>
          </a:prstGeom>
          <a:noFill/>
          <a:ln w="9525">
            <a:noFill/>
            <a:miter lim="800000"/>
            <a:headEnd/>
            <a:tailEnd/>
          </a:ln>
        </p:spPr>
        <p:txBody>
          <a:bodyPr>
            <a:spAutoFit/>
          </a:bodyPr>
          <a:lstStyle/>
          <a:p>
            <a:pPr>
              <a:lnSpc>
                <a:spcPct val="105000"/>
              </a:lnSpc>
            </a:pPr>
            <a:r>
              <a:rPr lang="en-US" sz="1600">
                <a:solidFill>
                  <a:schemeClr val="tx2"/>
                </a:solidFill>
              </a:rPr>
              <a:t>Using graphs to draw conclusions about cause and effect can be hazardous. In panel (a), we see that there are fewer leaves on the trees in a neighborhood when many homes have fires burning in their fire places.</a:t>
            </a:r>
          </a:p>
          <a:p>
            <a:pPr>
              <a:lnSpc>
                <a:spcPct val="105000"/>
              </a:lnSpc>
            </a:pPr>
            <a:r>
              <a:rPr lang="en-US" sz="1600">
                <a:solidFill>
                  <a:schemeClr val="tx2"/>
                </a:solidFill>
              </a:rPr>
              <a:t>We cannot draw the conclusion that the fires cause the leaves to fall because we have an </a:t>
            </a:r>
            <a:r>
              <a:rPr lang="en-US" sz="1600" i="1">
                <a:solidFill>
                  <a:schemeClr val="tx2"/>
                </a:solidFill>
              </a:rPr>
              <a:t>omitted variable</a:t>
            </a:r>
            <a:r>
              <a:rPr lang="en-US" sz="1600">
                <a:solidFill>
                  <a:schemeClr val="tx2"/>
                </a:solidFill>
              </a:rPr>
              <a:t>—the season of the year.</a:t>
            </a:r>
          </a:p>
        </p:txBody>
      </p:sp>
      <p:sp>
        <p:nvSpPr>
          <p:cNvPr id="17" name="Text Box 17"/>
          <p:cNvSpPr txBox="1">
            <a:spLocks noChangeArrowheads="1"/>
          </p:cNvSpPr>
          <p:nvPr/>
        </p:nvSpPr>
        <p:spPr bwMode="auto">
          <a:xfrm>
            <a:off x="4856163" y="3962400"/>
            <a:ext cx="4135437" cy="2160588"/>
          </a:xfrm>
          <a:prstGeom prst="rect">
            <a:avLst/>
          </a:prstGeom>
          <a:noFill/>
          <a:ln w="9525">
            <a:noFill/>
            <a:miter lim="800000"/>
            <a:headEnd/>
            <a:tailEnd/>
          </a:ln>
        </p:spPr>
        <p:txBody>
          <a:bodyPr>
            <a:spAutoFit/>
          </a:bodyPr>
          <a:lstStyle/>
          <a:p>
            <a:pPr>
              <a:lnSpc>
                <a:spcPct val="105000"/>
              </a:lnSpc>
            </a:pPr>
            <a:r>
              <a:rPr lang="en-US" sz="1600">
                <a:solidFill>
                  <a:schemeClr val="tx2"/>
                </a:solidFill>
              </a:rPr>
              <a:t>In panel (b), we see that more lawn mowers are used in a neighborhood during times when the grass grows rapidly and fewer lawn mowers are used when the grass grows slowly. </a:t>
            </a:r>
          </a:p>
          <a:p>
            <a:pPr>
              <a:lnSpc>
                <a:spcPct val="105000"/>
              </a:lnSpc>
            </a:pPr>
            <a:r>
              <a:rPr lang="en-US" sz="1600">
                <a:solidFill>
                  <a:schemeClr val="tx2"/>
                </a:solidFill>
              </a:rPr>
              <a:t>Concluding that using lawn mowers </a:t>
            </a:r>
            <a:r>
              <a:rPr lang="en-US" sz="1600" i="1">
                <a:solidFill>
                  <a:schemeClr val="tx2"/>
                </a:solidFill>
              </a:rPr>
              <a:t>causes</a:t>
            </a:r>
            <a:r>
              <a:rPr lang="en-US" sz="1600">
                <a:solidFill>
                  <a:schemeClr val="tx2"/>
                </a:solidFill>
              </a:rPr>
              <a:t> the grass to grow faster would be making the error of </a:t>
            </a:r>
            <a:r>
              <a:rPr lang="en-US" sz="1600" i="1">
                <a:solidFill>
                  <a:schemeClr val="tx2"/>
                </a:solidFill>
              </a:rPr>
              <a:t>reverse causality</a:t>
            </a:r>
            <a:r>
              <a:rPr lang="en-US" sz="1600">
                <a:solidFill>
                  <a:schemeClr val="tx2"/>
                </a:solidFill>
              </a:rPr>
              <a:t>.</a:t>
            </a:r>
          </a:p>
        </p:txBody>
      </p:sp>
      <p:pic>
        <p:nvPicPr>
          <p:cNvPr id="18" name="Picture 17" descr="Fig1A-7a&amp;b_PPT_1.gif"/>
          <p:cNvPicPr>
            <a:picLocks noChangeAspect="1"/>
          </p:cNvPicPr>
          <p:nvPr/>
        </p:nvPicPr>
        <p:blipFill>
          <a:blip r:embed="rId2" cstate="print"/>
          <a:srcRect/>
          <a:stretch>
            <a:fillRect/>
          </a:stretch>
        </p:blipFill>
        <p:spPr bwMode="auto">
          <a:xfrm>
            <a:off x="765175" y="990600"/>
            <a:ext cx="3371850" cy="2724150"/>
          </a:xfrm>
          <a:prstGeom prst="rect">
            <a:avLst/>
          </a:prstGeom>
          <a:noFill/>
          <a:ln w="9525">
            <a:noFill/>
            <a:miter lim="800000"/>
            <a:headEnd/>
            <a:tailEnd/>
          </a:ln>
        </p:spPr>
      </p:pic>
      <p:pic>
        <p:nvPicPr>
          <p:cNvPr id="20" name="Picture 19" descr="Fig1A-7a&amp;b_PPT_2.gif"/>
          <p:cNvPicPr>
            <a:picLocks noChangeAspect="1"/>
          </p:cNvPicPr>
          <p:nvPr/>
        </p:nvPicPr>
        <p:blipFill>
          <a:blip r:embed="rId3" cstate="print"/>
          <a:srcRect/>
          <a:stretch>
            <a:fillRect/>
          </a:stretch>
        </p:blipFill>
        <p:spPr bwMode="auto">
          <a:xfrm>
            <a:off x="765175" y="990600"/>
            <a:ext cx="3371850" cy="2724150"/>
          </a:xfrm>
          <a:prstGeom prst="rect">
            <a:avLst/>
          </a:prstGeom>
          <a:noFill/>
          <a:ln w="9525">
            <a:noFill/>
            <a:miter lim="800000"/>
            <a:headEnd/>
            <a:tailEnd/>
          </a:ln>
        </p:spPr>
      </p:pic>
      <p:pic>
        <p:nvPicPr>
          <p:cNvPr id="21" name="Picture 20" descr="Fig1A-7a&amp;b_PPT_3.gif"/>
          <p:cNvPicPr>
            <a:picLocks noChangeAspect="1"/>
          </p:cNvPicPr>
          <p:nvPr/>
        </p:nvPicPr>
        <p:blipFill>
          <a:blip r:embed="rId4" cstate="print"/>
          <a:srcRect/>
          <a:stretch>
            <a:fillRect/>
          </a:stretch>
        </p:blipFill>
        <p:spPr bwMode="auto">
          <a:xfrm>
            <a:off x="4776788" y="990600"/>
            <a:ext cx="3276600" cy="2724150"/>
          </a:xfrm>
          <a:prstGeom prst="rect">
            <a:avLst/>
          </a:prstGeom>
          <a:noFill/>
          <a:ln w="9525">
            <a:noFill/>
            <a:miter lim="800000"/>
            <a:headEnd/>
            <a:tailEnd/>
          </a:ln>
        </p:spPr>
      </p:pic>
      <p:pic>
        <p:nvPicPr>
          <p:cNvPr id="22" name="Picture 21" descr="Fig1A-7a&amp;b_PPT_4.gif"/>
          <p:cNvPicPr>
            <a:picLocks noChangeAspect="1"/>
          </p:cNvPicPr>
          <p:nvPr/>
        </p:nvPicPr>
        <p:blipFill>
          <a:blip r:embed="rId5" cstate="print"/>
          <a:srcRect/>
          <a:stretch>
            <a:fillRect/>
          </a:stretch>
        </p:blipFill>
        <p:spPr bwMode="auto">
          <a:xfrm>
            <a:off x="4776788" y="990600"/>
            <a:ext cx="3276600" cy="2724150"/>
          </a:xfrm>
          <a:prstGeom prst="rect">
            <a:avLst/>
          </a:prstGeom>
          <a:noFill/>
          <a:ln w="9525">
            <a:noFill/>
            <a:miter lim="800000"/>
            <a:headEnd/>
            <a:tailEnd/>
          </a:ln>
        </p:spPr>
      </p:pic>
      <p:cxnSp>
        <p:nvCxnSpPr>
          <p:cNvPr id="11" name="Straight Connector 10"/>
          <p:cNvCxnSpPr>
            <a:cxnSpLocks noChangeShapeType="1"/>
          </p:cNvCxnSpPr>
          <p:nvPr/>
        </p:nvCxnSpPr>
        <p:spPr bwMode="auto">
          <a:xfrm>
            <a:off x="457200" y="6324600"/>
            <a:ext cx="8458200" cy="0"/>
          </a:xfrm>
          <a:prstGeom prst="line">
            <a:avLst/>
          </a:prstGeom>
          <a:noFill/>
          <a:ln w="50800" algn="ctr">
            <a:solidFill>
              <a:srgbClr val="B9D3C2"/>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wipe(left)">
                                      <p:cBhvr>
                                        <p:cTn id="11" dur="500"/>
                                        <p:tgtEl>
                                          <p:spTgt spid="25"/>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left)">
                                      <p:cBhvr>
                                        <p:cTn id="15" dur="500"/>
                                        <p:tgtEl>
                                          <p:spTgt spid="18"/>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wipe(left)">
                                      <p:cBhvr>
                                        <p:cTn id="19" dur="1000"/>
                                        <p:tgtEl>
                                          <p:spTgt spid="20"/>
                                        </p:tgtEl>
                                      </p:cBhvr>
                                    </p:animEffect>
                                  </p:childTnLst>
                                </p:cTn>
                              </p:par>
                            </p:childTnLst>
                          </p:cTn>
                        </p:par>
                        <p:par>
                          <p:cTn id="20" fill="hold">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15">
                                            <p:txEl>
                                              <p:pRg st="0" end="0"/>
                                            </p:txEl>
                                          </p:spTgt>
                                        </p:tgtEl>
                                        <p:attrNameLst>
                                          <p:attrName>style.visibility</p:attrName>
                                        </p:attrNameLst>
                                      </p:cBhvr>
                                      <p:to>
                                        <p:strVal val="visible"/>
                                      </p:to>
                                    </p:set>
                                    <p:animEffect transition="in" filter="wipe(left)">
                                      <p:cBhvr>
                                        <p:cTn id="23" dur="500"/>
                                        <p:tgtEl>
                                          <p:spTgt spid="15">
                                            <p:txEl>
                                              <p:pRg st="0" end="0"/>
                                            </p:txEl>
                                          </p:spTgt>
                                        </p:tgtEl>
                                      </p:cBhvr>
                                    </p:animEffect>
                                  </p:childTnLst>
                                </p:cTn>
                              </p:par>
                            </p:childTnLst>
                          </p:cTn>
                        </p:par>
                        <p:par>
                          <p:cTn id="24" fill="hold">
                            <p:stCondLst>
                              <p:cond delay="3000"/>
                            </p:stCondLst>
                            <p:childTnLst>
                              <p:par>
                                <p:cTn id="25" presetID="22" presetClass="entr" presetSubtype="8" fill="hold" grpId="0" nodeType="afterEffect">
                                  <p:stCondLst>
                                    <p:cond delay="0"/>
                                  </p:stCondLst>
                                  <p:childTnLst>
                                    <p:set>
                                      <p:cBhvr>
                                        <p:cTn id="26" dur="1" fill="hold">
                                          <p:stCondLst>
                                            <p:cond delay="0"/>
                                          </p:stCondLst>
                                        </p:cTn>
                                        <p:tgtEl>
                                          <p:spTgt spid="15">
                                            <p:txEl>
                                              <p:pRg st="1" end="1"/>
                                            </p:txEl>
                                          </p:spTgt>
                                        </p:tgtEl>
                                        <p:attrNameLst>
                                          <p:attrName>style.visibility</p:attrName>
                                        </p:attrNameLst>
                                      </p:cBhvr>
                                      <p:to>
                                        <p:strVal val="visible"/>
                                      </p:to>
                                    </p:set>
                                    <p:animEffect transition="in" filter="wipe(left)">
                                      <p:cBhvr>
                                        <p:cTn id="27" dur="500"/>
                                        <p:tgtEl>
                                          <p:spTgt spid="1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left)">
                                      <p:cBhvr>
                                        <p:cTn id="32" dur="500"/>
                                        <p:tgtEl>
                                          <p:spTgt spid="21"/>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wipe(left)">
                                      <p:cBhvr>
                                        <p:cTn id="36" dur="1000"/>
                                        <p:tgtEl>
                                          <p:spTgt spid="22"/>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17">
                                            <p:txEl>
                                              <p:pRg st="0" end="0"/>
                                            </p:txEl>
                                          </p:spTgt>
                                        </p:tgtEl>
                                        <p:attrNameLst>
                                          <p:attrName>style.visibility</p:attrName>
                                        </p:attrNameLst>
                                      </p:cBhvr>
                                      <p:to>
                                        <p:strVal val="visible"/>
                                      </p:to>
                                    </p:set>
                                    <p:animEffect transition="in" filter="wipe(left)">
                                      <p:cBhvr>
                                        <p:cTn id="40" dur="500"/>
                                        <p:tgtEl>
                                          <p:spTgt spid="17">
                                            <p:txEl>
                                              <p:pRg st="0" end="0"/>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17">
                                            <p:txEl>
                                              <p:pRg st="1" end="1"/>
                                            </p:txEl>
                                          </p:spTgt>
                                        </p:tgtEl>
                                        <p:attrNameLst>
                                          <p:attrName>style.visibility</p:attrName>
                                        </p:attrNameLst>
                                      </p:cBhvr>
                                      <p:to>
                                        <p:strVal val="visible"/>
                                      </p:to>
                                    </p:set>
                                    <p:animEffect transition="in" filter="wipe(left)">
                                      <p:cBhvr>
                                        <p:cTn id="44" dur="500"/>
                                        <p:tgtEl>
                                          <p:spTgt spid="17">
                                            <p:txEl>
                                              <p:pRg st="1" end="1"/>
                                            </p:txEl>
                                          </p:spTgt>
                                        </p:tgtEl>
                                      </p:cBhvr>
                                    </p:animEffect>
                                  </p:childTnLst>
                                </p:cTn>
                              </p:par>
                            </p:childTnLst>
                          </p:cTn>
                        </p:par>
                        <p:par>
                          <p:cTn id="45" fill="hold">
                            <p:stCondLst>
                              <p:cond delay="2500"/>
                            </p:stCondLst>
                            <p:childTnLst>
                              <p:par>
                                <p:cTn id="46" presetID="22" presetClass="entr" presetSubtype="8" fill="hold"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wipe(left)">
                                      <p:cBhvr>
                                        <p:cTn id="4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15" grpId="0" build="p"/>
      <p:bldP spid="1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7" name="Rectangle 7"/>
          <p:cNvSpPr>
            <a:spLocks noChangeArrowheads="1"/>
          </p:cNvSpPr>
          <p:nvPr/>
        </p:nvSpPr>
        <p:spPr bwMode="auto">
          <a:xfrm>
            <a:off x="457200" y="219075"/>
            <a:ext cx="7812088" cy="457200"/>
          </a:xfrm>
          <a:prstGeom prst="rect">
            <a:avLst/>
          </a:prstGeom>
          <a:noFill/>
          <a:ln w="9525">
            <a:noFill/>
            <a:miter lim="800000"/>
            <a:headEnd/>
            <a:tailEnd/>
          </a:ln>
        </p:spPr>
        <p:txBody>
          <a:bodyPr/>
          <a:lstStyle/>
          <a:p>
            <a:pPr marL="342900" indent="-342900">
              <a:spcBef>
                <a:spcPct val="20000"/>
              </a:spcBef>
            </a:pPr>
            <a:r>
              <a:rPr lang="en-US" b="1"/>
              <a:t>Are Graphs of Economic Relationships Always Straight Lines?</a:t>
            </a:r>
          </a:p>
        </p:txBody>
      </p:sp>
      <p:sp>
        <p:nvSpPr>
          <p:cNvPr id="732168" name="Text Box 8"/>
          <p:cNvSpPr txBox="1">
            <a:spLocks noChangeArrowheads="1"/>
          </p:cNvSpPr>
          <p:nvPr/>
        </p:nvSpPr>
        <p:spPr bwMode="auto">
          <a:xfrm>
            <a:off x="457200" y="1219200"/>
            <a:ext cx="8229600" cy="3416300"/>
          </a:xfrm>
          <a:prstGeom prst="rect">
            <a:avLst/>
          </a:prstGeom>
          <a:noFill/>
          <a:ln w="9525">
            <a:noFill/>
            <a:miter lim="800000"/>
            <a:headEnd/>
            <a:tailEnd/>
          </a:ln>
        </p:spPr>
        <p:txBody>
          <a:bodyPr>
            <a:spAutoFit/>
          </a:bodyPr>
          <a:lstStyle/>
          <a:p>
            <a:pPr>
              <a:spcBef>
                <a:spcPct val="10000"/>
              </a:spcBef>
              <a:spcAft>
                <a:spcPct val="10000"/>
              </a:spcAft>
            </a:pPr>
            <a:r>
              <a:rPr lang="en-US"/>
              <a:t>The relationship between two variables is </a:t>
            </a:r>
            <a:r>
              <a:rPr lang="en-US" i="1"/>
              <a:t>linear</a:t>
            </a:r>
            <a:r>
              <a:rPr lang="en-US"/>
              <a:t> when it can be represented by a straight line.</a:t>
            </a:r>
          </a:p>
          <a:p>
            <a:pPr>
              <a:spcBef>
                <a:spcPct val="10000"/>
              </a:spcBef>
              <a:spcAft>
                <a:spcPct val="10000"/>
              </a:spcAft>
            </a:pPr>
            <a:endParaRPr lang="en-US"/>
          </a:p>
          <a:p>
            <a:pPr>
              <a:spcBef>
                <a:spcPct val="10000"/>
              </a:spcBef>
              <a:spcAft>
                <a:spcPct val="10000"/>
              </a:spcAft>
            </a:pPr>
            <a:r>
              <a:rPr lang="en-US"/>
              <a:t>Few economic relationships are actually linear. If we carefully plot data on the price of a product and the quantity demanded at each price, holding constant other variables that affect the quantity demanded, we will usually find a curved—or </a:t>
            </a:r>
            <a:r>
              <a:rPr lang="en-US" i="1"/>
              <a:t>nonlinear</a:t>
            </a:r>
            <a:r>
              <a:rPr lang="en-US"/>
              <a:t>—relationship. </a:t>
            </a:r>
          </a:p>
          <a:p>
            <a:pPr>
              <a:spcBef>
                <a:spcPct val="10000"/>
              </a:spcBef>
              <a:spcAft>
                <a:spcPct val="10000"/>
              </a:spcAft>
            </a:pPr>
            <a:endParaRPr lang="en-US"/>
          </a:p>
          <a:p>
            <a:pPr>
              <a:spcBef>
                <a:spcPct val="10000"/>
              </a:spcBef>
              <a:spcAft>
                <a:spcPct val="10000"/>
              </a:spcAft>
            </a:pPr>
            <a:r>
              <a:rPr lang="en-US"/>
              <a:t>In practice, it is often useful to approximate a nonlinear relationship with a linear relationship. If the relationship is reasonably close to being linear, the analysis is not significantly affected.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32167"/>
                                        </p:tgtEl>
                                        <p:attrNameLst>
                                          <p:attrName>style.visibility</p:attrName>
                                        </p:attrNameLst>
                                      </p:cBhvr>
                                      <p:to>
                                        <p:strVal val="visible"/>
                                      </p:to>
                                    </p:set>
                                    <p:animEffect transition="in" filter="wipe(left)">
                                      <p:cBhvr>
                                        <p:cTn id="7" dur="500"/>
                                        <p:tgtEl>
                                          <p:spTgt spid="732167"/>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32168">
                                            <p:txEl>
                                              <p:pRg st="0" end="0"/>
                                            </p:txEl>
                                          </p:spTgt>
                                        </p:tgtEl>
                                        <p:attrNameLst>
                                          <p:attrName>style.visibility</p:attrName>
                                        </p:attrNameLst>
                                      </p:cBhvr>
                                      <p:to>
                                        <p:strVal val="visible"/>
                                      </p:to>
                                    </p:set>
                                    <p:animEffect transition="in" filter="wipe(left)">
                                      <p:cBhvr>
                                        <p:cTn id="11" dur="500"/>
                                        <p:tgtEl>
                                          <p:spTgt spid="732168">
                                            <p:txEl>
                                              <p:pRg st="0" end="0"/>
                                            </p:txEl>
                                          </p:spTgt>
                                        </p:tgtEl>
                                      </p:cBhvr>
                                    </p:animEffect>
                                  </p:childTnLst>
                                </p:cTn>
                              </p:par>
                            </p:childTnLst>
                          </p:cTn>
                        </p:par>
                      </p:childTnLst>
                    </p:cTn>
                  </p:par>
                  <p:par>
                    <p:cTn id="12" fill="hold">
                      <p:stCondLst>
                        <p:cond delay="indefinite"/>
                      </p:stCondLst>
                      <p:childTnLst>
                        <p:par>
                          <p:cTn id="13" fill="hold" nodeType="after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32168">
                                            <p:txEl>
                                              <p:pRg st="2" end="2"/>
                                            </p:txEl>
                                          </p:spTgt>
                                        </p:tgtEl>
                                        <p:attrNameLst>
                                          <p:attrName>style.visibility</p:attrName>
                                        </p:attrNameLst>
                                      </p:cBhvr>
                                      <p:to>
                                        <p:strVal val="visible"/>
                                      </p:to>
                                    </p:set>
                                    <p:animEffect transition="in" filter="wipe(left)">
                                      <p:cBhvr>
                                        <p:cTn id="16" dur="500"/>
                                        <p:tgtEl>
                                          <p:spTgt spid="73216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732168">
                                            <p:txEl>
                                              <p:pRg st="4" end="4"/>
                                            </p:txEl>
                                          </p:spTgt>
                                        </p:tgtEl>
                                        <p:attrNameLst>
                                          <p:attrName>style.visibility</p:attrName>
                                        </p:attrNameLst>
                                      </p:cBhvr>
                                      <p:to>
                                        <p:strVal val="visible"/>
                                      </p:to>
                                    </p:set>
                                    <p:animEffect transition="in" filter="wipe(left)">
                                      <p:cBhvr>
                                        <p:cTn id="21" dur="500"/>
                                        <p:tgtEl>
                                          <p:spTgt spid="73216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2167" grpId="0"/>
      <p:bldP spid="732168" grpId="0" uiExpand="1" build="p" autoUpdateAnimBg="0"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381000" y="304800"/>
            <a:ext cx="5257800" cy="584775"/>
          </a:xfrm>
          <a:prstGeom prst="rect">
            <a:avLst/>
          </a:prstGeom>
          <a:noFill/>
        </p:spPr>
        <p:txBody>
          <a:bodyPr wrap="square" rtlCol="0">
            <a:spAutoFit/>
          </a:bodyPr>
          <a:lstStyle/>
          <a:p>
            <a:r>
              <a:rPr lang="zh-TW" altLang="en-US" sz="3200" b="1" dirty="0" smtClean="0">
                <a:latin typeface="標楷體" pitchFamily="65" charset="-120"/>
                <a:ea typeface="標楷體" pitchFamily="65" charset="-120"/>
              </a:rPr>
              <a:t>新聞時事</a:t>
            </a:r>
            <a:r>
              <a:rPr lang="en-US" altLang="zh-TW" sz="3200" b="1" dirty="0" smtClean="0">
                <a:latin typeface="標楷體" pitchFamily="65" charset="-120"/>
                <a:ea typeface="標楷體" pitchFamily="65" charset="-120"/>
              </a:rPr>
              <a:t>-</a:t>
            </a:r>
            <a:r>
              <a:rPr lang="zh-TW" altLang="en-US" sz="3200" b="1" dirty="0" smtClean="0">
                <a:latin typeface="標楷體" pitchFamily="65" charset="-120"/>
                <a:ea typeface="標楷體" pitchFamily="65" charset="-120"/>
              </a:rPr>
              <a:t>歐債危機的影響</a:t>
            </a:r>
            <a:endParaRPr lang="zh-TW" altLang="en-US" sz="3200" b="1" dirty="0">
              <a:latin typeface="標楷體" pitchFamily="65" charset="-120"/>
              <a:ea typeface="標楷體" pitchFamily="65" charset="-120"/>
            </a:endParaRPr>
          </a:p>
        </p:txBody>
      </p:sp>
      <p:sp>
        <p:nvSpPr>
          <p:cNvPr id="3" name="文字方塊 2"/>
          <p:cNvSpPr txBox="1"/>
          <p:nvPr/>
        </p:nvSpPr>
        <p:spPr>
          <a:xfrm>
            <a:off x="533400" y="1066800"/>
            <a:ext cx="8077200" cy="5047536"/>
          </a:xfrm>
          <a:prstGeom prst="rect">
            <a:avLst/>
          </a:prstGeom>
          <a:noFill/>
        </p:spPr>
        <p:txBody>
          <a:bodyPr wrap="square" rtlCol="0">
            <a:spAutoFit/>
          </a:bodyPr>
          <a:lstStyle/>
          <a:p>
            <a:pPr>
              <a:buFont typeface="Arial" pitchFamily="34" charset="0"/>
              <a:buChar char="•"/>
            </a:pPr>
            <a:r>
              <a:rPr lang="zh-TW" altLang="zh-TW" sz="2400" b="1" dirty="0" smtClean="0">
                <a:solidFill>
                  <a:srgbClr val="0070C0"/>
                </a:solidFill>
                <a:latin typeface="標楷體" pitchFamily="65" charset="-120"/>
                <a:ea typeface="標楷體" pitchFamily="65" charset="-120"/>
              </a:rPr>
              <a:t>歐債危機四國流失資金</a:t>
            </a:r>
            <a:r>
              <a:rPr lang="en-US" altLang="zh-TW" sz="2400" b="1" dirty="0" smtClean="0">
                <a:solidFill>
                  <a:srgbClr val="0070C0"/>
                </a:solidFill>
                <a:latin typeface="標楷體" pitchFamily="65" charset="-120"/>
                <a:ea typeface="標楷體" pitchFamily="65" charset="-120"/>
              </a:rPr>
              <a:t>3260</a:t>
            </a:r>
            <a:r>
              <a:rPr lang="zh-TW" altLang="zh-TW" sz="2400" b="1" dirty="0" smtClean="0">
                <a:solidFill>
                  <a:srgbClr val="0070C0"/>
                </a:solidFill>
                <a:latin typeface="標楷體" pitchFamily="65" charset="-120"/>
                <a:ea typeface="標楷體" pitchFamily="65" charset="-120"/>
              </a:rPr>
              <a:t>億 存款部分轉移德國</a:t>
            </a:r>
            <a:r>
              <a:rPr lang="zh-TW" altLang="en-US" sz="2400" b="1" dirty="0" smtClean="0">
                <a:solidFill>
                  <a:srgbClr val="0070C0"/>
                </a:solidFill>
                <a:latin typeface="標楷體" pitchFamily="65" charset="-120"/>
                <a:ea typeface="標楷體" pitchFamily="65" charset="-120"/>
              </a:rPr>
              <a:t>     </a:t>
            </a:r>
            <a:endParaRPr lang="en-US" altLang="zh-TW" sz="2400" b="1" dirty="0" smtClean="0">
              <a:solidFill>
                <a:srgbClr val="0070C0"/>
              </a:solidFill>
              <a:latin typeface="標楷體" pitchFamily="65" charset="-120"/>
              <a:ea typeface="標楷體" pitchFamily="65" charset="-120"/>
            </a:endParaRPr>
          </a:p>
          <a:p>
            <a:r>
              <a:rPr lang="zh-TW" altLang="en-US" sz="2400" b="1" dirty="0" smtClean="0">
                <a:solidFill>
                  <a:srgbClr val="0070C0"/>
                </a:solidFill>
                <a:latin typeface="標楷體" pitchFamily="65" charset="-120"/>
                <a:ea typeface="標楷體" pitchFamily="65" charset="-120"/>
              </a:rPr>
              <a:t>                                </a:t>
            </a:r>
            <a:r>
              <a:rPr lang="en-US" altLang="zh-TW" sz="2300" dirty="0" smtClean="0"/>
              <a:t>[2012/09/20</a:t>
            </a:r>
            <a:r>
              <a:rPr lang="zh-TW" altLang="zh-TW" sz="2300" dirty="0" smtClean="0"/>
              <a:t>中國新聞網</a:t>
            </a:r>
            <a:r>
              <a:rPr lang="en-US" altLang="zh-TW" sz="2300" dirty="0" smtClean="0"/>
              <a:t>]</a:t>
            </a:r>
          </a:p>
          <a:p>
            <a:r>
              <a:rPr lang="zh-TW" altLang="en-US" sz="2300" dirty="0" smtClean="0">
                <a:latin typeface="標楷體" pitchFamily="65" charset="-120"/>
                <a:ea typeface="標楷體" pitchFamily="65" charset="-120"/>
              </a:rPr>
              <a:t>    </a:t>
            </a:r>
            <a:r>
              <a:rPr lang="zh-TW" altLang="zh-TW" sz="2300" dirty="0" smtClean="0">
                <a:solidFill>
                  <a:srgbClr val="FF0000"/>
                </a:solidFill>
                <a:latin typeface="標楷體" pitchFamily="65" charset="-120"/>
                <a:ea typeface="標楷體" pitchFamily="65" charset="-120"/>
              </a:rPr>
              <a:t>出於對歐元生存狀況的擔憂，部分歐債危機國的銀行存款正源源不斷流失到其他國家</a:t>
            </a:r>
            <a:r>
              <a:rPr lang="zh-TW" altLang="zh-TW" sz="2300" dirty="0" smtClean="0">
                <a:latin typeface="標楷體" pitchFamily="65" charset="-120"/>
                <a:ea typeface="標楷體" pitchFamily="65" charset="-120"/>
              </a:rPr>
              <a:t>，</a:t>
            </a:r>
            <a:r>
              <a:rPr lang="zh-TW" altLang="zh-TW" sz="2300" dirty="0" smtClean="0">
                <a:solidFill>
                  <a:srgbClr val="FF0000"/>
                </a:solidFill>
                <a:latin typeface="標楷體" pitchFamily="65" charset="-120"/>
                <a:ea typeface="標楷體" pitchFamily="65" charset="-120"/>
              </a:rPr>
              <a:t>德法兩國成為資金轉移的主要目標。</a:t>
            </a:r>
            <a:r>
              <a:rPr lang="zh-TW" altLang="zh-TW" sz="2300" dirty="0" smtClean="0">
                <a:latin typeface="標楷體" pitchFamily="65" charset="-120"/>
                <a:ea typeface="標楷體" pitchFamily="65" charset="-120"/>
              </a:rPr>
              <a:t>《世界報》</a:t>
            </a:r>
            <a:r>
              <a:rPr lang="en-US" altLang="zh-TW" sz="2300" dirty="0" smtClean="0">
                <a:latin typeface="標楷體" pitchFamily="65" charset="-120"/>
                <a:ea typeface="標楷體" pitchFamily="65" charset="-120"/>
              </a:rPr>
              <a:t>20</a:t>
            </a:r>
            <a:r>
              <a:rPr lang="zh-TW" altLang="zh-TW" sz="2300" dirty="0" smtClean="0">
                <a:latin typeface="標楷體" pitchFamily="65" charset="-120"/>
                <a:ea typeface="標楷體" pitchFamily="65" charset="-120"/>
              </a:rPr>
              <a:t>日報道，到今年</a:t>
            </a:r>
            <a:r>
              <a:rPr lang="en-US" altLang="zh-TW" sz="2300" dirty="0" smtClean="0">
                <a:latin typeface="標楷體" pitchFamily="65" charset="-120"/>
                <a:ea typeface="標楷體" pitchFamily="65" charset="-120"/>
              </a:rPr>
              <a:t>7</a:t>
            </a:r>
            <a:r>
              <a:rPr lang="zh-TW" altLang="zh-TW" sz="2300" dirty="0" smtClean="0">
                <a:latin typeface="標楷體" pitchFamily="65" charset="-120"/>
                <a:ea typeface="標楷體" pitchFamily="65" charset="-120"/>
              </a:rPr>
              <a:t>月為止的一年時間裏，西班牙、葡萄牙、愛爾蘭和希臘的銀行共有</a:t>
            </a:r>
            <a:r>
              <a:rPr lang="en-US" altLang="zh-TW" sz="2300" dirty="0" smtClean="0">
                <a:latin typeface="標楷體" pitchFamily="65" charset="-120"/>
                <a:ea typeface="標楷體" pitchFamily="65" charset="-120"/>
              </a:rPr>
              <a:t>3260</a:t>
            </a:r>
            <a:r>
              <a:rPr lang="zh-TW" altLang="zh-TW" sz="2300" dirty="0" smtClean="0">
                <a:latin typeface="標楷體" pitchFamily="65" charset="-120"/>
                <a:ea typeface="標楷體" pitchFamily="65" charset="-120"/>
              </a:rPr>
              <a:t>億歐元的存款被提取。在同一時間之內，歐洲有</a:t>
            </a:r>
            <a:r>
              <a:rPr lang="en-US" altLang="zh-TW" sz="2300" dirty="0" smtClean="0">
                <a:latin typeface="標楷體" pitchFamily="65" charset="-120"/>
                <a:ea typeface="標楷體" pitchFamily="65" charset="-120"/>
              </a:rPr>
              <a:t>7</a:t>
            </a:r>
            <a:r>
              <a:rPr lang="zh-TW" altLang="zh-TW" sz="2300" dirty="0" smtClean="0">
                <a:latin typeface="標楷體" pitchFamily="65" charset="-120"/>
                <a:ea typeface="標楷體" pitchFamily="65" charset="-120"/>
              </a:rPr>
              <a:t>個國家的銀行存款大量增加，其中德、法兩國增加最快，約有</a:t>
            </a:r>
            <a:r>
              <a:rPr lang="en-US" altLang="zh-TW" sz="2300" dirty="0" smtClean="0">
                <a:latin typeface="標楷體" pitchFamily="65" charset="-120"/>
                <a:ea typeface="標楷體" pitchFamily="65" charset="-120"/>
              </a:rPr>
              <a:t>3000</a:t>
            </a:r>
            <a:r>
              <a:rPr lang="zh-TW" altLang="zh-TW" sz="2300" dirty="0" smtClean="0">
                <a:latin typeface="標楷體" pitchFamily="65" charset="-120"/>
                <a:ea typeface="標楷體" pitchFamily="65" charset="-120"/>
              </a:rPr>
              <a:t>億歐元。存款大量外流的情況迫使流失國銀行提高存款利息以挽留客戶。</a:t>
            </a:r>
            <a:r>
              <a:rPr lang="zh-TW" altLang="zh-TW" sz="2300" dirty="0" smtClean="0">
                <a:solidFill>
                  <a:srgbClr val="FF0000"/>
                </a:solidFill>
                <a:latin typeface="標楷體" pitchFamily="65" charset="-120"/>
                <a:ea typeface="標楷體" pitchFamily="65" charset="-120"/>
              </a:rPr>
              <a:t>銀行為存款支付的利息越多，銀行界的利潤就越少。</a:t>
            </a:r>
            <a:r>
              <a:rPr lang="zh-TW" altLang="zh-TW" sz="2300" dirty="0" smtClean="0">
                <a:latin typeface="標楷體" pitchFamily="65" charset="-120"/>
                <a:ea typeface="標楷體" pitchFamily="65" charset="-120"/>
              </a:rPr>
              <a:t>例如西班牙銀行在為存款支付</a:t>
            </a:r>
            <a:r>
              <a:rPr lang="en-US" altLang="zh-TW" sz="2300" dirty="0" smtClean="0">
                <a:latin typeface="標楷體" pitchFamily="65" charset="-120"/>
                <a:ea typeface="標楷體" pitchFamily="65" charset="-120"/>
              </a:rPr>
              <a:t>4%</a:t>
            </a:r>
            <a:r>
              <a:rPr lang="zh-TW" altLang="zh-TW" sz="2300" dirty="0" smtClean="0">
                <a:latin typeface="標楷體" pitchFamily="65" charset="-120"/>
                <a:ea typeface="標楷體" pitchFamily="65" charset="-120"/>
              </a:rPr>
              <a:t>利息的同時，受歐洲主導利息影響，在私人貸款中只能收取</a:t>
            </a:r>
            <a:r>
              <a:rPr lang="en-US" altLang="zh-TW" sz="2300" dirty="0" smtClean="0">
                <a:latin typeface="標楷體" pitchFamily="65" charset="-120"/>
                <a:ea typeface="標楷體" pitchFamily="65" charset="-120"/>
              </a:rPr>
              <a:t>2.5%</a:t>
            </a:r>
            <a:r>
              <a:rPr lang="zh-TW" altLang="zh-TW" sz="2300" dirty="0" smtClean="0">
                <a:latin typeface="標楷體" pitchFamily="65" charset="-120"/>
                <a:ea typeface="標楷體" pitchFamily="65" charset="-120"/>
              </a:rPr>
              <a:t>的利息，由此帶來相當大的損失。</a:t>
            </a:r>
          </a:p>
          <a:p>
            <a:r>
              <a:rPr lang="zh-TW" altLang="zh-TW" sz="2300" dirty="0" smtClean="0">
                <a:latin typeface="標楷體" pitchFamily="65" charset="-120"/>
                <a:ea typeface="標楷體" pitchFamily="65" charset="-120"/>
              </a:rPr>
              <a:t>　　</a:t>
            </a:r>
            <a:r>
              <a:rPr lang="zh-TW" altLang="zh-TW" sz="2300" dirty="0" smtClean="0">
                <a:solidFill>
                  <a:srgbClr val="FF0000"/>
                </a:solidFill>
                <a:latin typeface="標楷體" pitchFamily="65" charset="-120"/>
                <a:ea typeface="標楷體" pitchFamily="65" charset="-120"/>
              </a:rPr>
              <a:t>存款從一國轉移到另一國的現象還造成歐元區銀行的分裂，消弱歐洲央行的一系列貨幣政策，併為恢復經濟帶來困難。</a:t>
            </a:r>
            <a:endParaRPr lang="zh-TW" altLang="en-US" sz="2300" dirty="0">
              <a:solidFill>
                <a:srgbClr val="FF0000"/>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93" name="Text Box 9"/>
          <p:cNvSpPr txBox="1">
            <a:spLocks noChangeArrowheads="1"/>
          </p:cNvSpPr>
          <p:nvPr/>
        </p:nvSpPr>
        <p:spPr bwMode="auto">
          <a:xfrm>
            <a:off x="457200" y="360363"/>
            <a:ext cx="1381125" cy="314325"/>
          </a:xfrm>
          <a:prstGeom prst="rect">
            <a:avLst/>
          </a:prstGeom>
          <a:solidFill>
            <a:srgbClr val="B9D3C2"/>
          </a:solidFill>
          <a:ln w="9525">
            <a:noFill/>
            <a:miter lim="800000"/>
            <a:headEnd/>
            <a:tailEnd/>
          </a:ln>
        </p:spPr>
        <p:txBody>
          <a:bodyPr wrap="none" lIns="45720" rIns="45720">
            <a:spAutoFit/>
          </a:bodyPr>
          <a:lstStyle/>
          <a:p>
            <a:pPr marL="457200" indent="-457200">
              <a:lnSpc>
                <a:spcPct val="90000"/>
              </a:lnSpc>
              <a:spcBef>
                <a:spcPct val="10000"/>
              </a:spcBef>
              <a:spcAft>
                <a:spcPct val="10000"/>
              </a:spcAft>
            </a:pPr>
            <a:r>
              <a:rPr lang="en-US" sz="1600" b="1"/>
              <a:t>Figure 1A.8a </a:t>
            </a:r>
            <a:endParaRPr lang="en-US" sz="1600" b="1">
              <a:solidFill>
                <a:schemeClr val="bg2"/>
              </a:solidFill>
            </a:endParaRPr>
          </a:p>
        </p:txBody>
      </p:sp>
      <p:sp>
        <p:nvSpPr>
          <p:cNvPr id="733194" name="Text Box 10"/>
          <p:cNvSpPr txBox="1">
            <a:spLocks noChangeArrowheads="1"/>
          </p:cNvSpPr>
          <p:nvPr/>
        </p:nvSpPr>
        <p:spPr bwMode="auto">
          <a:xfrm>
            <a:off x="1828800" y="338138"/>
            <a:ext cx="3860800" cy="339725"/>
          </a:xfrm>
          <a:prstGeom prst="rect">
            <a:avLst/>
          </a:prstGeom>
          <a:noFill/>
          <a:ln w="9525">
            <a:noFill/>
            <a:miter lim="800000"/>
            <a:headEnd/>
            <a:tailEnd/>
          </a:ln>
        </p:spPr>
        <p:txBody>
          <a:bodyPr>
            <a:spAutoFit/>
          </a:bodyPr>
          <a:lstStyle/>
          <a:p>
            <a:pPr>
              <a:spcBef>
                <a:spcPct val="10000"/>
              </a:spcBef>
              <a:spcAft>
                <a:spcPct val="10000"/>
              </a:spcAft>
            </a:pPr>
            <a:r>
              <a:rPr lang="en-US" sz="1600" b="1"/>
              <a:t>The Slope of a Nonlinear Curve</a:t>
            </a:r>
          </a:p>
        </p:txBody>
      </p:sp>
      <p:sp>
        <p:nvSpPr>
          <p:cNvPr id="733207" name="Text Box 23"/>
          <p:cNvSpPr txBox="1">
            <a:spLocks noChangeArrowheads="1"/>
          </p:cNvSpPr>
          <p:nvPr/>
        </p:nvSpPr>
        <p:spPr bwMode="auto">
          <a:xfrm>
            <a:off x="381000" y="838200"/>
            <a:ext cx="4343400" cy="4229100"/>
          </a:xfrm>
          <a:prstGeom prst="rect">
            <a:avLst/>
          </a:prstGeom>
          <a:noFill/>
          <a:ln w="9525">
            <a:noFill/>
            <a:miter lim="800000"/>
            <a:headEnd/>
            <a:tailEnd/>
          </a:ln>
        </p:spPr>
        <p:txBody>
          <a:bodyPr>
            <a:spAutoFit/>
          </a:bodyPr>
          <a:lstStyle/>
          <a:p>
            <a:pPr>
              <a:lnSpc>
                <a:spcPct val="105000"/>
              </a:lnSpc>
            </a:pPr>
            <a:r>
              <a:rPr lang="en-US" sz="1600">
                <a:solidFill>
                  <a:schemeClr val="tx2"/>
                </a:solidFill>
              </a:rPr>
              <a:t>The relationship between the quantity of iPhones produced and the total cost of production is curved rather than linear.</a:t>
            </a:r>
          </a:p>
          <a:p>
            <a:pPr>
              <a:lnSpc>
                <a:spcPct val="105000"/>
              </a:lnSpc>
            </a:pPr>
            <a:r>
              <a:rPr lang="en-US" sz="1600">
                <a:solidFill>
                  <a:schemeClr val="tx2"/>
                </a:solidFill>
              </a:rPr>
              <a:t>In moving from point </a:t>
            </a:r>
            <a:r>
              <a:rPr lang="en-US" sz="1600" i="1">
                <a:solidFill>
                  <a:schemeClr val="tx2"/>
                </a:solidFill>
              </a:rPr>
              <a:t>A</a:t>
            </a:r>
            <a:r>
              <a:rPr lang="en-US" sz="1600">
                <a:solidFill>
                  <a:schemeClr val="tx2"/>
                </a:solidFill>
              </a:rPr>
              <a:t> to point </a:t>
            </a:r>
            <a:r>
              <a:rPr lang="en-US" sz="1600" i="1">
                <a:solidFill>
                  <a:schemeClr val="tx2"/>
                </a:solidFill>
              </a:rPr>
              <a:t>B</a:t>
            </a:r>
            <a:r>
              <a:rPr lang="en-US" sz="1600">
                <a:solidFill>
                  <a:schemeClr val="tx2"/>
                </a:solidFill>
              </a:rPr>
              <a:t>, the quantity produced increases by 1 million iPhones, while the total cost of production increases by $50 million. </a:t>
            </a:r>
          </a:p>
          <a:p>
            <a:pPr>
              <a:lnSpc>
                <a:spcPct val="105000"/>
              </a:lnSpc>
            </a:pPr>
            <a:r>
              <a:rPr lang="en-US" sz="1600">
                <a:solidFill>
                  <a:schemeClr val="tx2"/>
                </a:solidFill>
              </a:rPr>
              <a:t>Farther up the curve, as we move from point </a:t>
            </a:r>
            <a:r>
              <a:rPr lang="en-US" sz="1600" i="1">
                <a:solidFill>
                  <a:schemeClr val="tx2"/>
                </a:solidFill>
              </a:rPr>
              <a:t>C</a:t>
            </a:r>
            <a:r>
              <a:rPr lang="en-US" sz="1600">
                <a:solidFill>
                  <a:schemeClr val="tx2"/>
                </a:solidFill>
              </a:rPr>
              <a:t> to point </a:t>
            </a:r>
            <a:r>
              <a:rPr lang="en-US" sz="1600" i="1">
                <a:solidFill>
                  <a:schemeClr val="tx2"/>
                </a:solidFill>
              </a:rPr>
              <a:t>D</a:t>
            </a:r>
            <a:r>
              <a:rPr lang="en-US" sz="1600">
                <a:solidFill>
                  <a:schemeClr val="tx2"/>
                </a:solidFill>
              </a:rPr>
              <a:t>, the change in quantity is the same—1 million iPhones—but the change in the total cost of production is now much larger: $250 million.</a:t>
            </a:r>
          </a:p>
          <a:p>
            <a:pPr>
              <a:lnSpc>
                <a:spcPct val="105000"/>
              </a:lnSpc>
            </a:pPr>
            <a:r>
              <a:rPr lang="en-US" sz="1600">
                <a:solidFill>
                  <a:schemeClr val="tx2"/>
                </a:solidFill>
              </a:rPr>
              <a:t>Because the change in the </a:t>
            </a:r>
            <a:r>
              <a:rPr lang="en-US" sz="1600" i="1">
                <a:solidFill>
                  <a:schemeClr val="tx2"/>
                </a:solidFill>
              </a:rPr>
              <a:t>y</a:t>
            </a:r>
            <a:r>
              <a:rPr lang="en-US" sz="1600">
                <a:solidFill>
                  <a:schemeClr val="tx2"/>
                </a:solidFill>
              </a:rPr>
              <a:t> variable has increased, while the change in the </a:t>
            </a:r>
            <a:r>
              <a:rPr lang="en-US" sz="1600" i="1">
                <a:solidFill>
                  <a:schemeClr val="tx2"/>
                </a:solidFill>
              </a:rPr>
              <a:t>x</a:t>
            </a:r>
            <a:r>
              <a:rPr lang="en-US" sz="1600">
                <a:solidFill>
                  <a:schemeClr val="tx2"/>
                </a:solidFill>
              </a:rPr>
              <a:t> variable has remained the same, we know that the slope has increased.</a:t>
            </a:r>
          </a:p>
        </p:txBody>
      </p:sp>
      <p:pic>
        <p:nvPicPr>
          <p:cNvPr id="733231" name="Picture 47" descr="Fig1A-8_PPT_1"/>
          <p:cNvPicPr>
            <a:picLocks noChangeAspect="1" noChangeArrowheads="1"/>
          </p:cNvPicPr>
          <p:nvPr/>
        </p:nvPicPr>
        <p:blipFill>
          <a:blip r:embed="rId2" cstate="print"/>
          <a:srcRect/>
          <a:stretch>
            <a:fillRect/>
          </a:stretch>
        </p:blipFill>
        <p:spPr bwMode="auto">
          <a:xfrm>
            <a:off x="4772025" y="914400"/>
            <a:ext cx="3838575" cy="4591050"/>
          </a:xfrm>
          <a:prstGeom prst="rect">
            <a:avLst/>
          </a:prstGeom>
          <a:noFill/>
          <a:ln w="9525">
            <a:noFill/>
            <a:miter lim="800000"/>
            <a:headEnd/>
            <a:tailEnd/>
          </a:ln>
        </p:spPr>
      </p:pic>
      <p:pic>
        <p:nvPicPr>
          <p:cNvPr id="733232" name="Picture 48" descr="Fig1A-8_PPT_2"/>
          <p:cNvPicPr>
            <a:picLocks noChangeAspect="1" noChangeArrowheads="1"/>
          </p:cNvPicPr>
          <p:nvPr/>
        </p:nvPicPr>
        <p:blipFill>
          <a:blip r:embed="rId3" cstate="print"/>
          <a:srcRect/>
          <a:stretch>
            <a:fillRect/>
          </a:stretch>
        </p:blipFill>
        <p:spPr bwMode="auto">
          <a:xfrm>
            <a:off x="4772025" y="914400"/>
            <a:ext cx="3838575" cy="4591050"/>
          </a:xfrm>
          <a:prstGeom prst="rect">
            <a:avLst/>
          </a:prstGeom>
          <a:noFill/>
          <a:ln w="9525">
            <a:noFill/>
            <a:miter lim="800000"/>
            <a:headEnd/>
            <a:tailEnd/>
          </a:ln>
        </p:spPr>
      </p:pic>
      <p:pic>
        <p:nvPicPr>
          <p:cNvPr id="733233" name="Picture 49" descr="Fig1A-8_PPT_3"/>
          <p:cNvPicPr>
            <a:picLocks noChangeAspect="1" noChangeArrowheads="1"/>
          </p:cNvPicPr>
          <p:nvPr/>
        </p:nvPicPr>
        <p:blipFill>
          <a:blip r:embed="rId4" cstate="print"/>
          <a:srcRect/>
          <a:stretch>
            <a:fillRect/>
          </a:stretch>
        </p:blipFill>
        <p:spPr bwMode="auto">
          <a:xfrm>
            <a:off x="4772025" y="914400"/>
            <a:ext cx="3838575" cy="4591050"/>
          </a:xfrm>
          <a:prstGeom prst="rect">
            <a:avLst/>
          </a:prstGeom>
          <a:noFill/>
          <a:ln w="9525">
            <a:noFill/>
            <a:miter lim="800000"/>
            <a:headEnd/>
            <a:tailEnd/>
          </a:ln>
        </p:spPr>
      </p:pic>
      <p:pic>
        <p:nvPicPr>
          <p:cNvPr id="733234" name="Picture 50" descr="Fig1A-8_PPT_4"/>
          <p:cNvPicPr>
            <a:picLocks noChangeAspect="1" noChangeArrowheads="1"/>
          </p:cNvPicPr>
          <p:nvPr/>
        </p:nvPicPr>
        <p:blipFill>
          <a:blip r:embed="rId5" cstate="print"/>
          <a:srcRect/>
          <a:stretch>
            <a:fillRect/>
          </a:stretch>
        </p:blipFill>
        <p:spPr bwMode="auto">
          <a:xfrm>
            <a:off x="4772025" y="914400"/>
            <a:ext cx="3838575" cy="4591050"/>
          </a:xfrm>
          <a:prstGeom prst="rect">
            <a:avLst/>
          </a:prstGeom>
          <a:noFill/>
          <a:ln w="9525">
            <a:noFill/>
            <a:miter lim="800000"/>
            <a:headEnd/>
            <a:tailEnd/>
          </a:ln>
        </p:spPr>
      </p:pic>
      <p:pic>
        <p:nvPicPr>
          <p:cNvPr id="733236" name="Picture 52" descr="Fig1A-8_PPT_5"/>
          <p:cNvPicPr>
            <a:picLocks noChangeAspect="1" noChangeArrowheads="1"/>
          </p:cNvPicPr>
          <p:nvPr/>
        </p:nvPicPr>
        <p:blipFill>
          <a:blip r:embed="rId6" cstate="print"/>
          <a:srcRect/>
          <a:stretch>
            <a:fillRect/>
          </a:stretch>
        </p:blipFill>
        <p:spPr bwMode="auto">
          <a:xfrm>
            <a:off x="4772025" y="914400"/>
            <a:ext cx="3838575" cy="4591050"/>
          </a:xfrm>
          <a:prstGeom prst="rect">
            <a:avLst/>
          </a:prstGeom>
          <a:noFill/>
          <a:ln w="9525">
            <a:noFill/>
            <a:miter lim="800000"/>
            <a:headEnd/>
            <a:tailEnd/>
          </a:ln>
        </p:spPr>
      </p:pic>
      <p:pic>
        <p:nvPicPr>
          <p:cNvPr id="733238" name="Picture 54" descr="Fig1A-8_PPT_6"/>
          <p:cNvPicPr>
            <a:picLocks noChangeAspect="1" noChangeArrowheads="1"/>
          </p:cNvPicPr>
          <p:nvPr/>
        </p:nvPicPr>
        <p:blipFill>
          <a:blip r:embed="rId7" cstate="print"/>
          <a:srcRect/>
          <a:stretch>
            <a:fillRect/>
          </a:stretch>
        </p:blipFill>
        <p:spPr bwMode="auto">
          <a:xfrm>
            <a:off x="4772025" y="914400"/>
            <a:ext cx="3838575" cy="4591050"/>
          </a:xfrm>
          <a:prstGeom prst="rect">
            <a:avLst/>
          </a:prstGeom>
          <a:noFill/>
          <a:ln w="9525">
            <a:noFill/>
            <a:miter lim="800000"/>
            <a:headEnd/>
            <a:tailEnd/>
          </a:ln>
        </p:spPr>
      </p:pic>
      <p:pic>
        <p:nvPicPr>
          <p:cNvPr id="733243" name="Picture 59" descr="Fig1A-8_PPT_11"/>
          <p:cNvPicPr>
            <a:picLocks noChangeAspect="1" noChangeArrowheads="1"/>
          </p:cNvPicPr>
          <p:nvPr/>
        </p:nvPicPr>
        <p:blipFill>
          <a:blip r:embed="rId8" cstate="print"/>
          <a:srcRect/>
          <a:stretch>
            <a:fillRect/>
          </a:stretch>
        </p:blipFill>
        <p:spPr bwMode="auto">
          <a:xfrm>
            <a:off x="4772025" y="914400"/>
            <a:ext cx="3838575" cy="4591050"/>
          </a:xfrm>
          <a:prstGeom prst="rect">
            <a:avLst/>
          </a:prstGeom>
          <a:noFill/>
          <a:ln w="9525">
            <a:noFill/>
            <a:miter lim="800000"/>
            <a:headEnd/>
            <a:tailEnd/>
          </a:ln>
        </p:spPr>
      </p:pic>
      <p:pic>
        <p:nvPicPr>
          <p:cNvPr id="733248" name="Picture 64" descr="Fig1A-8_PPT_7"/>
          <p:cNvPicPr>
            <a:picLocks noChangeAspect="1" noChangeArrowheads="1"/>
          </p:cNvPicPr>
          <p:nvPr/>
        </p:nvPicPr>
        <p:blipFill>
          <a:blip r:embed="rId9" cstate="print"/>
          <a:srcRect/>
          <a:stretch>
            <a:fillRect/>
          </a:stretch>
        </p:blipFill>
        <p:spPr bwMode="auto">
          <a:xfrm>
            <a:off x="4772025" y="914400"/>
            <a:ext cx="3838575" cy="4591050"/>
          </a:xfrm>
          <a:prstGeom prst="rect">
            <a:avLst/>
          </a:prstGeom>
          <a:noFill/>
          <a:ln w="9525">
            <a:noFill/>
            <a:miter lim="800000"/>
            <a:headEnd/>
            <a:tailEnd/>
          </a:ln>
        </p:spPr>
      </p:pic>
      <p:pic>
        <p:nvPicPr>
          <p:cNvPr id="733250" name="Picture 66" descr="Fig1A-8_PPT_8"/>
          <p:cNvPicPr>
            <a:picLocks noChangeAspect="1" noChangeArrowheads="1"/>
          </p:cNvPicPr>
          <p:nvPr/>
        </p:nvPicPr>
        <p:blipFill>
          <a:blip r:embed="rId10" cstate="print"/>
          <a:srcRect/>
          <a:stretch>
            <a:fillRect/>
          </a:stretch>
        </p:blipFill>
        <p:spPr bwMode="auto">
          <a:xfrm>
            <a:off x="4772025" y="914400"/>
            <a:ext cx="3838575" cy="4591050"/>
          </a:xfrm>
          <a:prstGeom prst="rect">
            <a:avLst/>
          </a:prstGeom>
          <a:noFill/>
          <a:ln w="9525">
            <a:noFill/>
            <a:miter lim="800000"/>
            <a:headEnd/>
            <a:tailEnd/>
          </a:ln>
        </p:spPr>
      </p:pic>
      <p:pic>
        <p:nvPicPr>
          <p:cNvPr id="733252" name="Picture 68" descr="Fig1A-8_PPT_9"/>
          <p:cNvPicPr>
            <a:picLocks noChangeAspect="1" noChangeArrowheads="1"/>
          </p:cNvPicPr>
          <p:nvPr/>
        </p:nvPicPr>
        <p:blipFill>
          <a:blip r:embed="rId11" cstate="print"/>
          <a:srcRect/>
          <a:stretch>
            <a:fillRect/>
          </a:stretch>
        </p:blipFill>
        <p:spPr bwMode="auto">
          <a:xfrm>
            <a:off x="4772025" y="914400"/>
            <a:ext cx="3838575" cy="4591050"/>
          </a:xfrm>
          <a:prstGeom prst="rect">
            <a:avLst/>
          </a:prstGeom>
          <a:noFill/>
          <a:ln w="9525">
            <a:noFill/>
            <a:miter lim="800000"/>
            <a:headEnd/>
            <a:tailEnd/>
          </a:ln>
        </p:spPr>
      </p:pic>
      <p:pic>
        <p:nvPicPr>
          <p:cNvPr id="733251" name="Picture 67" descr="Fig1A-8_PPT_10"/>
          <p:cNvPicPr>
            <a:picLocks noChangeAspect="1" noChangeArrowheads="1"/>
          </p:cNvPicPr>
          <p:nvPr/>
        </p:nvPicPr>
        <p:blipFill>
          <a:blip r:embed="rId12" cstate="print"/>
          <a:srcRect/>
          <a:stretch>
            <a:fillRect/>
          </a:stretch>
        </p:blipFill>
        <p:spPr bwMode="auto">
          <a:xfrm>
            <a:off x="4772025" y="914400"/>
            <a:ext cx="3838575" cy="4591050"/>
          </a:xfrm>
          <a:prstGeom prst="rect">
            <a:avLst/>
          </a:prstGeom>
          <a:noFill/>
          <a:ln w="9525">
            <a:noFill/>
            <a:miter lim="800000"/>
            <a:headEnd/>
            <a:tailEnd/>
          </a:ln>
        </p:spPr>
      </p:pic>
      <p:pic>
        <p:nvPicPr>
          <p:cNvPr id="733249" name="Picture 65" descr="Fig1A-8_PPT_12"/>
          <p:cNvPicPr>
            <a:picLocks noChangeAspect="1" noChangeArrowheads="1"/>
          </p:cNvPicPr>
          <p:nvPr/>
        </p:nvPicPr>
        <p:blipFill>
          <a:blip r:embed="rId13" cstate="print"/>
          <a:srcRect/>
          <a:stretch>
            <a:fillRect/>
          </a:stretch>
        </p:blipFill>
        <p:spPr bwMode="auto">
          <a:xfrm>
            <a:off x="4772025" y="914400"/>
            <a:ext cx="3838575" cy="4591050"/>
          </a:xfrm>
          <a:prstGeom prst="rect">
            <a:avLst/>
          </a:prstGeom>
          <a:noFill/>
          <a:ln w="9525">
            <a:noFill/>
            <a:miter lim="800000"/>
            <a:headEnd/>
            <a:tailEnd/>
          </a:ln>
        </p:spPr>
      </p:pic>
      <p:pic>
        <p:nvPicPr>
          <p:cNvPr id="733253" name="Picture 69" descr="Fig1A-8_PPT_13"/>
          <p:cNvPicPr>
            <a:picLocks noChangeAspect="1" noChangeArrowheads="1"/>
          </p:cNvPicPr>
          <p:nvPr/>
        </p:nvPicPr>
        <p:blipFill>
          <a:blip r:embed="rId14" cstate="print"/>
          <a:srcRect/>
          <a:stretch>
            <a:fillRect/>
          </a:stretch>
        </p:blipFill>
        <p:spPr bwMode="auto">
          <a:xfrm>
            <a:off x="4772025" y="914400"/>
            <a:ext cx="3838575" cy="4591050"/>
          </a:xfrm>
          <a:prstGeom prst="rect">
            <a:avLst/>
          </a:prstGeom>
          <a:noFill/>
          <a:ln w="9525">
            <a:noFill/>
            <a:miter lim="800000"/>
            <a:headEnd/>
            <a:tailEnd/>
          </a:ln>
        </p:spPr>
      </p:pic>
      <p:cxnSp>
        <p:nvCxnSpPr>
          <p:cNvPr id="19" name="Straight Connector 18"/>
          <p:cNvCxnSpPr>
            <a:cxnSpLocks noChangeShapeType="1"/>
          </p:cNvCxnSpPr>
          <p:nvPr/>
        </p:nvCxnSpPr>
        <p:spPr bwMode="auto">
          <a:xfrm>
            <a:off x="457200" y="5334000"/>
            <a:ext cx="4495800" cy="0"/>
          </a:xfrm>
          <a:prstGeom prst="line">
            <a:avLst/>
          </a:prstGeom>
          <a:noFill/>
          <a:ln w="50800" algn="ctr">
            <a:solidFill>
              <a:srgbClr val="B9D3C2"/>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33193"/>
                                        </p:tgtEl>
                                        <p:attrNameLst>
                                          <p:attrName>style.visibility</p:attrName>
                                        </p:attrNameLst>
                                      </p:cBhvr>
                                      <p:to>
                                        <p:strVal val="visible"/>
                                      </p:to>
                                    </p:set>
                                    <p:animEffect transition="in" filter="wipe(left)">
                                      <p:cBhvr>
                                        <p:cTn id="7" dur="500"/>
                                        <p:tgtEl>
                                          <p:spTgt spid="733193"/>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33194"/>
                                        </p:tgtEl>
                                        <p:attrNameLst>
                                          <p:attrName>style.visibility</p:attrName>
                                        </p:attrNameLst>
                                      </p:cBhvr>
                                      <p:to>
                                        <p:strVal val="visible"/>
                                      </p:to>
                                    </p:set>
                                    <p:animEffect transition="in" filter="wipe(left)">
                                      <p:cBhvr>
                                        <p:cTn id="11" dur="500"/>
                                        <p:tgtEl>
                                          <p:spTgt spid="733194"/>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733253"/>
                                        </p:tgtEl>
                                        <p:attrNameLst>
                                          <p:attrName>style.visibility</p:attrName>
                                        </p:attrNameLst>
                                      </p:cBhvr>
                                      <p:to>
                                        <p:strVal val="visible"/>
                                      </p:to>
                                    </p:set>
                                    <p:animEffect transition="in" filter="wipe(left)">
                                      <p:cBhvr>
                                        <p:cTn id="15" dur="500"/>
                                        <p:tgtEl>
                                          <p:spTgt spid="733253"/>
                                        </p:tgtEl>
                                      </p:cBhvr>
                                    </p:animEffect>
                                  </p:childTnLst>
                                </p:cTn>
                              </p:par>
                            </p:childTnLst>
                          </p:cTn>
                        </p:par>
                        <p:par>
                          <p:cTn id="16" fill="hold" nodeType="afterGroup">
                            <p:stCondLst>
                              <p:cond delay="1500"/>
                            </p:stCondLst>
                            <p:childTnLst>
                              <p:par>
                                <p:cTn id="17" presetID="22" presetClass="entr" presetSubtype="4" fill="hold" nodeType="afterEffect">
                                  <p:stCondLst>
                                    <p:cond delay="0"/>
                                  </p:stCondLst>
                                  <p:childTnLst>
                                    <p:set>
                                      <p:cBhvr>
                                        <p:cTn id="18" dur="1" fill="hold">
                                          <p:stCondLst>
                                            <p:cond delay="0"/>
                                          </p:stCondLst>
                                        </p:cTn>
                                        <p:tgtEl>
                                          <p:spTgt spid="733231"/>
                                        </p:tgtEl>
                                        <p:attrNameLst>
                                          <p:attrName>style.visibility</p:attrName>
                                        </p:attrNameLst>
                                      </p:cBhvr>
                                      <p:to>
                                        <p:strVal val="visible"/>
                                      </p:to>
                                    </p:set>
                                    <p:animEffect transition="in" filter="wipe(down)">
                                      <p:cBhvr>
                                        <p:cTn id="19" dur="1000"/>
                                        <p:tgtEl>
                                          <p:spTgt spid="733231"/>
                                        </p:tgtEl>
                                      </p:cBhvr>
                                    </p:animEffect>
                                  </p:childTnLst>
                                </p:cTn>
                              </p:par>
                              <p:par>
                                <p:cTn id="20" presetID="22" presetClass="entr" presetSubtype="8" fill="hold" nodeType="withEffect">
                                  <p:stCondLst>
                                    <p:cond delay="0"/>
                                  </p:stCondLst>
                                  <p:childTnLst>
                                    <p:set>
                                      <p:cBhvr>
                                        <p:cTn id="21" dur="1" fill="hold">
                                          <p:stCondLst>
                                            <p:cond delay="0"/>
                                          </p:stCondLst>
                                        </p:cTn>
                                        <p:tgtEl>
                                          <p:spTgt spid="733232"/>
                                        </p:tgtEl>
                                        <p:attrNameLst>
                                          <p:attrName>style.visibility</p:attrName>
                                        </p:attrNameLst>
                                      </p:cBhvr>
                                      <p:to>
                                        <p:strVal val="visible"/>
                                      </p:to>
                                    </p:set>
                                    <p:animEffect transition="in" filter="wipe(left)">
                                      <p:cBhvr>
                                        <p:cTn id="22" dur="1000"/>
                                        <p:tgtEl>
                                          <p:spTgt spid="733232"/>
                                        </p:tgtEl>
                                      </p:cBhvr>
                                    </p:animEffect>
                                  </p:childTnLst>
                                </p:cTn>
                              </p:par>
                            </p:childTnLst>
                          </p:cTn>
                        </p:par>
                        <p:par>
                          <p:cTn id="23" fill="hold" nodeType="afterGroup">
                            <p:stCondLst>
                              <p:cond delay="2500"/>
                            </p:stCondLst>
                            <p:childTnLst>
                              <p:par>
                                <p:cTn id="24" presetID="22" presetClass="entr" presetSubtype="8" fill="hold" nodeType="afterEffect">
                                  <p:stCondLst>
                                    <p:cond delay="0"/>
                                  </p:stCondLst>
                                  <p:childTnLst>
                                    <p:set>
                                      <p:cBhvr>
                                        <p:cTn id="25" dur="1" fill="hold">
                                          <p:stCondLst>
                                            <p:cond delay="0"/>
                                          </p:stCondLst>
                                        </p:cTn>
                                        <p:tgtEl>
                                          <p:spTgt spid="733233"/>
                                        </p:tgtEl>
                                        <p:attrNameLst>
                                          <p:attrName>style.visibility</p:attrName>
                                        </p:attrNameLst>
                                      </p:cBhvr>
                                      <p:to>
                                        <p:strVal val="visible"/>
                                      </p:to>
                                    </p:set>
                                    <p:animEffect transition="in" filter="wipe(left)">
                                      <p:cBhvr>
                                        <p:cTn id="26" dur="1000"/>
                                        <p:tgtEl>
                                          <p:spTgt spid="733233"/>
                                        </p:tgtEl>
                                      </p:cBhvr>
                                    </p:animEffect>
                                  </p:childTnLst>
                                </p:cTn>
                              </p:par>
                            </p:childTnLst>
                          </p:cTn>
                        </p:par>
                        <p:par>
                          <p:cTn id="27" fill="hold">
                            <p:stCondLst>
                              <p:cond delay="3500"/>
                            </p:stCondLst>
                            <p:childTnLst>
                              <p:par>
                                <p:cTn id="28" presetID="22" presetClass="entr" presetSubtype="8" fill="hold" grpId="0" nodeType="afterEffect">
                                  <p:stCondLst>
                                    <p:cond delay="0"/>
                                  </p:stCondLst>
                                  <p:childTnLst>
                                    <p:set>
                                      <p:cBhvr>
                                        <p:cTn id="29" dur="1" fill="hold">
                                          <p:stCondLst>
                                            <p:cond delay="0"/>
                                          </p:stCondLst>
                                        </p:cTn>
                                        <p:tgtEl>
                                          <p:spTgt spid="733207">
                                            <p:txEl>
                                              <p:pRg st="0" end="0"/>
                                            </p:txEl>
                                          </p:spTgt>
                                        </p:tgtEl>
                                        <p:attrNameLst>
                                          <p:attrName>style.visibility</p:attrName>
                                        </p:attrNameLst>
                                      </p:cBhvr>
                                      <p:to>
                                        <p:strVal val="visible"/>
                                      </p:to>
                                    </p:set>
                                    <p:animEffect transition="in" filter="wipe(left)">
                                      <p:cBhvr>
                                        <p:cTn id="30" dur="500"/>
                                        <p:tgtEl>
                                          <p:spTgt spid="733207">
                                            <p:txEl>
                                              <p:pRg st="0" end="0"/>
                                            </p:txEl>
                                          </p:spTgt>
                                        </p:tgtEl>
                                      </p:cBhvr>
                                    </p:animEffect>
                                  </p:childTnLst>
                                </p:cTn>
                              </p:par>
                            </p:childTnLst>
                          </p:cTn>
                        </p:par>
                      </p:childTnLst>
                    </p:cTn>
                  </p:par>
                  <p:par>
                    <p:cTn id="31" fill="hold">
                      <p:stCondLst>
                        <p:cond delay="indefinite"/>
                      </p:stCondLst>
                      <p:childTnLst>
                        <p:par>
                          <p:cTn id="32" fill="hold" nodeType="afterGroup">
                            <p:stCondLst>
                              <p:cond delay="0"/>
                            </p:stCondLst>
                            <p:childTnLst>
                              <p:par>
                                <p:cTn id="33" presetID="22" presetClass="entr" presetSubtype="1" fill="hold" nodeType="clickEffect">
                                  <p:stCondLst>
                                    <p:cond delay="0"/>
                                  </p:stCondLst>
                                  <p:childTnLst>
                                    <p:set>
                                      <p:cBhvr>
                                        <p:cTn id="34" dur="1" fill="hold">
                                          <p:stCondLst>
                                            <p:cond delay="0"/>
                                          </p:stCondLst>
                                        </p:cTn>
                                        <p:tgtEl>
                                          <p:spTgt spid="733234"/>
                                        </p:tgtEl>
                                        <p:attrNameLst>
                                          <p:attrName>style.visibility</p:attrName>
                                        </p:attrNameLst>
                                      </p:cBhvr>
                                      <p:to>
                                        <p:strVal val="visible"/>
                                      </p:to>
                                    </p:set>
                                    <p:animEffect transition="in" filter="wipe(up)">
                                      <p:cBhvr>
                                        <p:cTn id="35" dur="1000"/>
                                        <p:tgtEl>
                                          <p:spTgt spid="733234"/>
                                        </p:tgtEl>
                                      </p:cBhvr>
                                    </p:animEffect>
                                  </p:childTnLst>
                                </p:cTn>
                              </p:par>
                            </p:childTnLst>
                          </p:cTn>
                        </p:par>
                        <p:par>
                          <p:cTn id="36" fill="hold" nodeType="afterGroup">
                            <p:stCondLst>
                              <p:cond delay="1000"/>
                            </p:stCondLst>
                            <p:childTnLst>
                              <p:par>
                                <p:cTn id="37" presetID="22" presetClass="entr" presetSubtype="4" fill="hold" nodeType="afterEffect">
                                  <p:stCondLst>
                                    <p:cond delay="0"/>
                                  </p:stCondLst>
                                  <p:childTnLst>
                                    <p:set>
                                      <p:cBhvr>
                                        <p:cTn id="38" dur="1" fill="hold">
                                          <p:stCondLst>
                                            <p:cond delay="0"/>
                                          </p:stCondLst>
                                        </p:cTn>
                                        <p:tgtEl>
                                          <p:spTgt spid="733243"/>
                                        </p:tgtEl>
                                        <p:attrNameLst>
                                          <p:attrName>style.visibility</p:attrName>
                                        </p:attrNameLst>
                                      </p:cBhvr>
                                      <p:to>
                                        <p:strVal val="visible"/>
                                      </p:to>
                                    </p:set>
                                    <p:animEffect transition="in" filter="wipe(down)">
                                      <p:cBhvr>
                                        <p:cTn id="39" dur="1000"/>
                                        <p:tgtEl>
                                          <p:spTgt spid="733243"/>
                                        </p:tgtEl>
                                      </p:cBhvr>
                                    </p:animEffect>
                                  </p:childTnLst>
                                </p:cTn>
                              </p:par>
                            </p:childTnLst>
                          </p:cTn>
                        </p:par>
                        <p:par>
                          <p:cTn id="40" fill="hold">
                            <p:stCondLst>
                              <p:cond delay="2000"/>
                            </p:stCondLst>
                            <p:childTnLst>
                              <p:par>
                                <p:cTn id="41" presetID="22" presetClass="entr" presetSubtype="8" fill="hold" nodeType="afterEffect">
                                  <p:stCondLst>
                                    <p:cond delay="0"/>
                                  </p:stCondLst>
                                  <p:childTnLst>
                                    <p:set>
                                      <p:cBhvr>
                                        <p:cTn id="42" dur="1" fill="hold">
                                          <p:stCondLst>
                                            <p:cond delay="0"/>
                                          </p:stCondLst>
                                        </p:cTn>
                                        <p:tgtEl>
                                          <p:spTgt spid="733236"/>
                                        </p:tgtEl>
                                        <p:attrNameLst>
                                          <p:attrName>style.visibility</p:attrName>
                                        </p:attrNameLst>
                                      </p:cBhvr>
                                      <p:to>
                                        <p:strVal val="visible"/>
                                      </p:to>
                                    </p:set>
                                    <p:animEffect transition="in" filter="wipe(left)">
                                      <p:cBhvr>
                                        <p:cTn id="43" dur="1000"/>
                                        <p:tgtEl>
                                          <p:spTgt spid="733236"/>
                                        </p:tgtEl>
                                      </p:cBhvr>
                                    </p:animEffect>
                                  </p:childTnLst>
                                </p:cTn>
                              </p:par>
                            </p:childTnLst>
                          </p:cTn>
                        </p:par>
                        <p:par>
                          <p:cTn id="44" fill="hold">
                            <p:stCondLst>
                              <p:cond delay="3000"/>
                            </p:stCondLst>
                            <p:childTnLst>
                              <p:par>
                                <p:cTn id="45" presetID="22" presetClass="entr" presetSubtype="8" fill="hold" grpId="0" nodeType="afterEffect">
                                  <p:stCondLst>
                                    <p:cond delay="0"/>
                                  </p:stCondLst>
                                  <p:childTnLst>
                                    <p:set>
                                      <p:cBhvr>
                                        <p:cTn id="46" dur="1" fill="hold">
                                          <p:stCondLst>
                                            <p:cond delay="0"/>
                                          </p:stCondLst>
                                        </p:cTn>
                                        <p:tgtEl>
                                          <p:spTgt spid="733207">
                                            <p:txEl>
                                              <p:pRg st="1" end="1"/>
                                            </p:txEl>
                                          </p:spTgt>
                                        </p:tgtEl>
                                        <p:attrNameLst>
                                          <p:attrName>style.visibility</p:attrName>
                                        </p:attrNameLst>
                                      </p:cBhvr>
                                      <p:to>
                                        <p:strVal val="visible"/>
                                      </p:to>
                                    </p:set>
                                    <p:animEffect transition="in" filter="wipe(left)">
                                      <p:cBhvr>
                                        <p:cTn id="47" dur="500"/>
                                        <p:tgtEl>
                                          <p:spTgt spid="733207">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733249"/>
                                        </p:tgtEl>
                                        <p:attrNameLst>
                                          <p:attrName>style.visibility</p:attrName>
                                        </p:attrNameLst>
                                      </p:cBhvr>
                                      <p:to>
                                        <p:strVal val="visible"/>
                                      </p:to>
                                    </p:set>
                                    <p:animEffect transition="in" filter="wipe(right)">
                                      <p:cBhvr>
                                        <p:cTn id="52" dur="1000"/>
                                        <p:tgtEl>
                                          <p:spTgt spid="733249"/>
                                        </p:tgtEl>
                                      </p:cBhvr>
                                    </p:animEffect>
                                  </p:childTnLst>
                                </p:cTn>
                              </p:par>
                            </p:childTnLst>
                          </p:cTn>
                        </p:par>
                        <p:par>
                          <p:cTn id="53" fill="hold">
                            <p:stCondLst>
                              <p:cond delay="1000"/>
                            </p:stCondLst>
                            <p:childTnLst>
                              <p:par>
                                <p:cTn id="54" presetID="22" presetClass="entr" presetSubtype="8" fill="hold" nodeType="afterEffect">
                                  <p:stCondLst>
                                    <p:cond delay="0"/>
                                  </p:stCondLst>
                                  <p:childTnLst>
                                    <p:set>
                                      <p:cBhvr>
                                        <p:cTn id="55" dur="1" fill="hold">
                                          <p:stCondLst>
                                            <p:cond delay="0"/>
                                          </p:stCondLst>
                                        </p:cTn>
                                        <p:tgtEl>
                                          <p:spTgt spid="733248"/>
                                        </p:tgtEl>
                                        <p:attrNameLst>
                                          <p:attrName>style.visibility</p:attrName>
                                        </p:attrNameLst>
                                      </p:cBhvr>
                                      <p:to>
                                        <p:strVal val="visible"/>
                                      </p:to>
                                    </p:set>
                                    <p:animEffect transition="in" filter="wipe(left)">
                                      <p:cBhvr>
                                        <p:cTn id="56" dur="1000"/>
                                        <p:tgtEl>
                                          <p:spTgt spid="733248"/>
                                        </p:tgtEl>
                                      </p:cBhvr>
                                    </p:animEffect>
                                  </p:childTnLst>
                                </p:cTn>
                              </p:par>
                            </p:childTnLst>
                          </p:cTn>
                        </p:par>
                        <p:par>
                          <p:cTn id="57" fill="hold">
                            <p:stCondLst>
                              <p:cond delay="2000"/>
                            </p:stCondLst>
                            <p:childTnLst>
                              <p:par>
                                <p:cTn id="58" presetID="22" presetClass="entr" presetSubtype="8" fill="hold" nodeType="afterEffect">
                                  <p:stCondLst>
                                    <p:cond delay="0"/>
                                  </p:stCondLst>
                                  <p:childTnLst>
                                    <p:set>
                                      <p:cBhvr>
                                        <p:cTn id="59" dur="1" fill="hold">
                                          <p:stCondLst>
                                            <p:cond delay="0"/>
                                          </p:stCondLst>
                                        </p:cTn>
                                        <p:tgtEl>
                                          <p:spTgt spid="733251"/>
                                        </p:tgtEl>
                                        <p:attrNameLst>
                                          <p:attrName>style.visibility</p:attrName>
                                        </p:attrNameLst>
                                      </p:cBhvr>
                                      <p:to>
                                        <p:strVal val="visible"/>
                                      </p:to>
                                    </p:set>
                                    <p:animEffect transition="in" filter="wipe(left)">
                                      <p:cBhvr>
                                        <p:cTn id="60" dur="1000"/>
                                        <p:tgtEl>
                                          <p:spTgt spid="733251"/>
                                        </p:tgtEl>
                                      </p:cBhvr>
                                    </p:animEffect>
                                  </p:childTnLst>
                                </p:cTn>
                              </p:par>
                            </p:childTnLst>
                          </p:cTn>
                        </p:par>
                        <p:par>
                          <p:cTn id="61" fill="hold">
                            <p:stCondLst>
                              <p:cond delay="3000"/>
                            </p:stCondLst>
                            <p:childTnLst>
                              <p:par>
                                <p:cTn id="62" presetID="22" presetClass="entr" presetSubtype="8" fill="hold" nodeType="afterEffect">
                                  <p:stCondLst>
                                    <p:cond delay="0"/>
                                  </p:stCondLst>
                                  <p:childTnLst>
                                    <p:set>
                                      <p:cBhvr>
                                        <p:cTn id="63" dur="1" fill="hold">
                                          <p:stCondLst>
                                            <p:cond delay="0"/>
                                          </p:stCondLst>
                                        </p:cTn>
                                        <p:tgtEl>
                                          <p:spTgt spid="733250"/>
                                        </p:tgtEl>
                                        <p:attrNameLst>
                                          <p:attrName>style.visibility</p:attrName>
                                        </p:attrNameLst>
                                      </p:cBhvr>
                                      <p:to>
                                        <p:strVal val="visible"/>
                                      </p:to>
                                    </p:set>
                                    <p:animEffect transition="in" filter="wipe(left)">
                                      <p:cBhvr>
                                        <p:cTn id="64" dur="1000"/>
                                        <p:tgtEl>
                                          <p:spTgt spid="733250"/>
                                        </p:tgtEl>
                                      </p:cBhvr>
                                    </p:animEffect>
                                  </p:childTnLst>
                                </p:cTn>
                              </p:par>
                            </p:childTnLst>
                          </p:cTn>
                        </p:par>
                        <p:par>
                          <p:cTn id="65" fill="hold">
                            <p:stCondLst>
                              <p:cond delay="4000"/>
                            </p:stCondLst>
                            <p:childTnLst>
                              <p:par>
                                <p:cTn id="66" presetID="22" presetClass="entr" presetSubtype="8" fill="hold" grpId="0" nodeType="afterEffect">
                                  <p:stCondLst>
                                    <p:cond delay="0"/>
                                  </p:stCondLst>
                                  <p:childTnLst>
                                    <p:set>
                                      <p:cBhvr>
                                        <p:cTn id="67" dur="1" fill="hold">
                                          <p:stCondLst>
                                            <p:cond delay="0"/>
                                          </p:stCondLst>
                                        </p:cTn>
                                        <p:tgtEl>
                                          <p:spTgt spid="733207">
                                            <p:txEl>
                                              <p:pRg st="2" end="2"/>
                                            </p:txEl>
                                          </p:spTgt>
                                        </p:tgtEl>
                                        <p:attrNameLst>
                                          <p:attrName>style.visibility</p:attrName>
                                        </p:attrNameLst>
                                      </p:cBhvr>
                                      <p:to>
                                        <p:strVal val="visible"/>
                                      </p:to>
                                    </p:set>
                                    <p:animEffect transition="in" filter="wipe(left)">
                                      <p:cBhvr>
                                        <p:cTn id="68" dur="500"/>
                                        <p:tgtEl>
                                          <p:spTgt spid="733207">
                                            <p:txEl>
                                              <p:pRg st="2" end="2"/>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733238"/>
                                        </p:tgtEl>
                                        <p:attrNameLst>
                                          <p:attrName>style.visibility</p:attrName>
                                        </p:attrNameLst>
                                      </p:cBhvr>
                                      <p:to>
                                        <p:strVal val="visible"/>
                                      </p:to>
                                    </p:set>
                                    <p:animEffect transition="in" filter="wipe(left)">
                                      <p:cBhvr>
                                        <p:cTn id="73" dur="1000"/>
                                        <p:tgtEl>
                                          <p:spTgt spid="733238"/>
                                        </p:tgtEl>
                                      </p:cBhvr>
                                    </p:animEffect>
                                  </p:childTnLst>
                                </p:cTn>
                              </p:par>
                            </p:childTnLst>
                          </p:cTn>
                        </p:par>
                        <p:par>
                          <p:cTn id="74" fill="hold">
                            <p:stCondLst>
                              <p:cond delay="1000"/>
                            </p:stCondLst>
                            <p:childTnLst>
                              <p:par>
                                <p:cTn id="75" presetID="22" presetClass="entr" presetSubtype="4" fill="hold" nodeType="afterEffect">
                                  <p:stCondLst>
                                    <p:cond delay="0"/>
                                  </p:stCondLst>
                                  <p:childTnLst>
                                    <p:set>
                                      <p:cBhvr>
                                        <p:cTn id="76" dur="1" fill="hold">
                                          <p:stCondLst>
                                            <p:cond delay="0"/>
                                          </p:stCondLst>
                                        </p:cTn>
                                        <p:tgtEl>
                                          <p:spTgt spid="733252"/>
                                        </p:tgtEl>
                                        <p:attrNameLst>
                                          <p:attrName>style.visibility</p:attrName>
                                        </p:attrNameLst>
                                      </p:cBhvr>
                                      <p:to>
                                        <p:strVal val="visible"/>
                                      </p:to>
                                    </p:set>
                                    <p:animEffect transition="in" filter="wipe(down)">
                                      <p:cBhvr>
                                        <p:cTn id="77" dur="1000"/>
                                        <p:tgtEl>
                                          <p:spTgt spid="733252"/>
                                        </p:tgtEl>
                                      </p:cBhvr>
                                    </p:animEffect>
                                  </p:childTnLst>
                                </p:cTn>
                              </p:par>
                            </p:childTnLst>
                          </p:cTn>
                        </p:par>
                        <p:par>
                          <p:cTn id="78" fill="hold">
                            <p:stCondLst>
                              <p:cond delay="2000"/>
                            </p:stCondLst>
                            <p:childTnLst>
                              <p:par>
                                <p:cTn id="79" presetID="22" presetClass="entr" presetSubtype="8" fill="hold" grpId="0" nodeType="afterEffect">
                                  <p:stCondLst>
                                    <p:cond delay="0"/>
                                  </p:stCondLst>
                                  <p:childTnLst>
                                    <p:set>
                                      <p:cBhvr>
                                        <p:cTn id="80" dur="1" fill="hold">
                                          <p:stCondLst>
                                            <p:cond delay="0"/>
                                          </p:stCondLst>
                                        </p:cTn>
                                        <p:tgtEl>
                                          <p:spTgt spid="733207">
                                            <p:txEl>
                                              <p:pRg st="3" end="3"/>
                                            </p:txEl>
                                          </p:spTgt>
                                        </p:tgtEl>
                                        <p:attrNameLst>
                                          <p:attrName>style.visibility</p:attrName>
                                        </p:attrNameLst>
                                      </p:cBhvr>
                                      <p:to>
                                        <p:strVal val="visible"/>
                                      </p:to>
                                    </p:set>
                                    <p:animEffect transition="in" filter="wipe(left)">
                                      <p:cBhvr>
                                        <p:cTn id="81" dur="500"/>
                                        <p:tgtEl>
                                          <p:spTgt spid="733207">
                                            <p:txEl>
                                              <p:pRg st="3" end="3"/>
                                            </p:txEl>
                                          </p:spTgt>
                                        </p:tgtEl>
                                      </p:cBhvr>
                                    </p:animEffect>
                                  </p:childTnLst>
                                </p:cTn>
                              </p:par>
                            </p:childTnLst>
                          </p:cTn>
                        </p:par>
                        <p:par>
                          <p:cTn id="82" fill="hold">
                            <p:stCondLst>
                              <p:cond delay="2500"/>
                            </p:stCondLst>
                            <p:childTnLst>
                              <p:par>
                                <p:cTn id="83" presetID="22" presetClass="entr" presetSubtype="8" fill="hold" nodeType="afterEffect">
                                  <p:stCondLst>
                                    <p:cond delay="0"/>
                                  </p:stCondLst>
                                  <p:childTnLst>
                                    <p:set>
                                      <p:cBhvr>
                                        <p:cTn id="84" dur="1" fill="hold">
                                          <p:stCondLst>
                                            <p:cond delay="0"/>
                                          </p:stCondLst>
                                        </p:cTn>
                                        <p:tgtEl>
                                          <p:spTgt spid="19"/>
                                        </p:tgtEl>
                                        <p:attrNameLst>
                                          <p:attrName>style.visibility</p:attrName>
                                        </p:attrNameLst>
                                      </p:cBhvr>
                                      <p:to>
                                        <p:strVal val="visible"/>
                                      </p:to>
                                    </p:set>
                                    <p:animEffect transition="in" filter="wipe(left)">
                                      <p:cBhvr>
                                        <p:cTn id="8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3193" grpId="0" animBg="1"/>
      <p:bldP spid="733194" grpId="0"/>
      <p:bldP spid="733207"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0395" name="Picture 43" descr="Fig1A-8_PPT_13"/>
          <p:cNvPicPr>
            <a:picLocks noChangeAspect="1" noChangeArrowheads="1"/>
          </p:cNvPicPr>
          <p:nvPr/>
        </p:nvPicPr>
        <p:blipFill>
          <a:blip r:embed="rId3" cstate="print"/>
          <a:srcRect/>
          <a:stretch>
            <a:fillRect/>
          </a:stretch>
        </p:blipFill>
        <p:spPr bwMode="auto">
          <a:xfrm>
            <a:off x="4752975" y="858838"/>
            <a:ext cx="3838575" cy="4591050"/>
          </a:xfrm>
          <a:prstGeom prst="rect">
            <a:avLst/>
          </a:prstGeom>
          <a:noFill/>
          <a:ln w="9525">
            <a:noFill/>
            <a:miter lim="800000"/>
            <a:headEnd/>
            <a:tailEnd/>
          </a:ln>
        </p:spPr>
      </p:pic>
      <p:pic>
        <p:nvPicPr>
          <p:cNvPr id="740396" name="Picture 44" descr="Fig1A-8_PPT_14"/>
          <p:cNvPicPr>
            <a:picLocks noChangeAspect="1" noChangeArrowheads="1"/>
          </p:cNvPicPr>
          <p:nvPr/>
        </p:nvPicPr>
        <p:blipFill>
          <a:blip r:embed="rId4" cstate="print"/>
          <a:srcRect/>
          <a:stretch>
            <a:fillRect/>
          </a:stretch>
        </p:blipFill>
        <p:spPr bwMode="auto">
          <a:xfrm>
            <a:off x="4752975" y="858838"/>
            <a:ext cx="3838575" cy="4591050"/>
          </a:xfrm>
          <a:prstGeom prst="rect">
            <a:avLst/>
          </a:prstGeom>
          <a:noFill/>
          <a:ln w="9525">
            <a:noFill/>
            <a:miter lim="800000"/>
            <a:headEnd/>
            <a:tailEnd/>
          </a:ln>
        </p:spPr>
      </p:pic>
      <p:pic>
        <p:nvPicPr>
          <p:cNvPr id="740394" name="Picture 42" descr="Fig1A-8_PPT_12"/>
          <p:cNvPicPr>
            <a:picLocks noChangeAspect="1" noChangeArrowheads="1"/>
          </p:cNvPicPr>
          <p:nvPr/>
        </p:nvPicPr>
        <p:blipFill>
          <a:blip r:embed="rId5" cstate="print"/>
          <a:srcRect/>
          <a:stretch>
            <a:fillRect/>
          </a:stretch>
        </p:blipFill>
        <p:spPr bwMode="auto">
          <a:xfrm>
            <a:off x="4752975" y="858838"/>
            <a:ext cx="3838575" cy="4591050"/>
          </a:xfrm>
          <a:prstGeom prst="rect">
            <a:avLst/>
          </a:prstGeom>
          <a:noFill/>
          <a:ln w="9525">
            <a:noFill/>
            <a:miter lim="800000"/>
            <a:headEnd/>
            <a:tailEnd/>
          </a:ln>
        </p:spPr>
      </p:pic>
      <p:pic>
        <p:nvPicPr>
          <p:cNvPr id="740393" name="Picture 41" descr="Fig1A-8_PPT_11"/>
          <p:cNvPicPr>
            <a:picLocks noChangeAspect="1" noChangeArrowheads="1"/>
          </p:cNvPicPr>
          <p:nvPr/>
        </p:nvPicPr>
        <p:blipFill>
          <a:blip r:embed="rId6" cstate="print"/>
          <a:srcRect/>
          <a:stretch>
            <a:fillRect/>
          </a:stretch>
        </p:blipFill>
        <p:spPr bwMode="auto">
          <a:xfrm>
            <a:off x="4752975" y="858838"/>
            <a:ext cx="3838575" cy="4591050"/>
          </a:xfrm>
          <a:prstGeom prst="rect">
            <a:avLst/>
          </a:prstGeom>
          <a:noFill/>
          <a:ln w="9525">
            <a:noFill/>
            <a:miter lim="800000"/>
            <a:headEnd/>
            <a:tailEnd/>
          </a:ln>
        </p:spPr>
      </p:pic>
      <p:pic>
        <p:nvPicPr>
          <p:cNvPr id="740390" name="Picture 38" descr="Fig1A-8_PPT_5"/>
          <p:cNvPicPr>
            <a:picLocks noChangeAspect="1" noChangeArrowheads="1"/>
          </p:cNvPicPr>
          <p:nvPr/>
        </p:nvPicPr>
        <p:blipFill>
          <a:blip r:embed="rId7" cstate="print"/>
          <a:srcRect/>
          <a:stretch>
            <a:fillRect/>
          </a:stretch>
        </p:blipFill>
        <p:spPr bwMode="auto">
          <a:xfrm>
            <a:off x="4752975" y="858838"/>
            <a:ext cx="3838575" cy="4591050"/>
          </a:xfrm>
          <a:prstGeom prst="rect">
            <a:avLst/>
          </a:prstGeom>
          <a:noFill/>
          <a:ln w="9525">
            <a:noFill/>
            <a:miter lim="800000"/>
            <a:headEnd/>
            <a:tailEnd/>
          </a:ln>
        </p:spPr>
      </p:pic>
      <p:pic>
        <p:nvPicPr>
          <p:cNvPr id="740397" name="Picture 45" descr="Fig1A-8_PPT_15"/>
          <p:cNvPicPr>
            <a:picLocks noChangeAspect="1" noChangeArrowheads="1"/>
          </p:cNvPicPr>
          <p:nvPr/>
        </p:nvPicPr>
        <p:blipFill>
          <a:blip r:embed="rId8" cstate="print"/>
          <a:srcRect/>
          <a:stretch>
            <a:fillRect/>
          </a:stretch>
        </p:blipFill>
        <p:spPr bwMode="auto">
          <a:xfrm>
            <a:off x="4752975" y="858838"/>
            <a:ext cx="3838575" cy="4591050"/>
          </a:xfrm>
          <a:prstGeom prst="rect">
            <a:avLst/>
          </a:prstGeom>
          <a:noFill/>
          <a:ln w="9525">
            <a:noFill/>
            <a:miter lim="800000"/>
            <a:headEnd/>
            <a:tailEnd/>
          </a:ln>
        </p:spPr>
      </p:pic>
      <p:pic>
        <p:nvPicPr>
          <p:cNvPr id="740386" name="Picture 34" descr="Fig1A-8_PPT_7"/>
          <p:cNvPicPr>
            <a:picLocks noChangeAspect="1" noChangeArrowheads="1"/>
          </p:cNvPicPr>
          <p:nvPr/>
        </p:nvPicPr>
        <p:blipFill>
          <a:blip r:embed="rId9" cstate="print"/>
          <a:srcRect/>
          <a:stretch>
            <a:fillRect/>
          </a:stretch>
        </p:blipFill>
        <p:spPr bwMode="auto">
          <a:xfrm>
            <a:off x="4752975" y="858838"/>
            <a:ext cx="3838575" cy="4591050"/>
          </a:xfrm>
          <a:prstGeom prst="rect">
            <a:avLst/>
          </a:prstGeom>
          <a:noFill/>
          <a:ln w="9525">
            <a:noFill/>
            <a:miter lim="800000"/>
            <a:headEnd/>
            <a:tailEnd/>
          </a:ln>
        </p:spPr>
      </p:pic>
      <p:sp>
        <p:nvSpPr>
          <p:cNvPr id="740363" name="Text Box 11"/>
          <p:cNvSpPr txBox="1">
            <a:spLocks noChangeArrowheads="1"/>
          </p:cNvSpPr>
          <p:nvPr/>
        </p:nvSpPr>
        <p:spPr bwMode="auto">
          <a:xfrm>
            <a:off x="381000" y="838200"/>
            <a:ext cx="3733800" cy="1901825"/>
          </a:xfrm>
          <a:prstGeom prst="rect">
            <a:avLst/>
          </a:prstGeom>
          <a:noFill/>
          <a:ln w="9525">
            <a:noFill/>
            <a:miter lim="800000"/>
            <a:headEnd/>
            <a:tailEnd/>
          </a:ln>
        </p:spPr>
        <p:txBody>
          <a:bodyPr>
            <a:spAutoFit/>
          </a:bodyPr>
          <a:lstStyle/>
          <a:p>
            <a:pPr>
              <a:lnSpc>
                <a:spcPct val="105000"/>
              </a:lnSpc>
            </a:pPr>
            <a:r>
              <a:rPr lang="en-US" sz="1600">
                <a:solidFill>
                  <a:schemeClr val="tx2"/>
                </a:solidFill>
              </a:rPr>
              <a:t>Here we measure the slope of the curve at a particular point by the slope of the tangent line. </a:t>
            </a:r>
          </a:p>
          <a:p>
            <a:pPr>
              <a:lnSpc>
                <a:spcPct val="105000"/>
              </a:lnSpc>
            </a:pPr>
            <a:r>
              <a:rPr lang="en-US" sz="1600">
                <a:solidFill>
                  <a:schemeClr val="tx2"/>
                </a:solidFill>
              </a:rPr>
              <a:t>The slope of the tangent line at point </a:t>
            </a:r>
            <a:r>
              <a:rPr lang="en-US" sz="1600" i="1">
                <a:solidFill>
                  <a:schemeClr val="tx2"/>
                </a:solidFill>
              </a:rPr>
              <a:t>B</a:t>
            </a:r>
            <a:r>
              <a:rPr lang="en-US" sz="1600">
                <a:solidFill>
                  <a:schemeClr val="tx2"/>
                </a:solidFill>
              </a:rPr>
              <a:t> is 75, </a:t>
            </a:r>
          </a:p>
          <a:p>
            <a:pPr>
              <a:lnSpc>
                <a:spcPct val="105000"/>
              </a:lnSpc>
            </a:pPr>
            <a:r>
              <a:rPr lang="en-US" sz="1600">
                <a:solidFill>
                  <a:schemeClr val="tx2"/>
                </a:solidFill>
              </a:rPr>
              <a:t>and the slope of the tangent line at point </a:t>
            </a:r>
            <a:r>
              <a:rPr lang="en-US" sz="1600" i="1">
                <a:solidFill>
                  <a:schemeClr val="tx2"/>
                </a:solidFill>
              </a:rPr>
              <a:t>C</a:t>
            </a:r>
            <a:r>
              <a:rPr lang="en-US" sz="1600">
                <a:solidFill>
                  <a:schemeClr val="tx2"/>
                </a:solidFill>
              </a:rPr>
              <a:t> is 150.</a:t>
            </a:r>
          </a:p>
        </p:txBody>
      </p:sp>
      <p:pic>
        <p:nvPicPr>
          <p:cNvPr id="740376" name="Picture 24" descr="Fig1A-8_PPT_1"/>
          <p:cNvPicPr>
            <a:picLocks noChangeAspect="1" noChangeArrowheads="1"/>
          </p:cNvPicPr>
          <p:nvPr/>
        </p:nvPicPr>
        <p:blipFill>
          <a:blip r:embed="rId10" cstate="print"/>
          <a:srcRect/>
          <a:stretch>
            <a:fillRect/>
          </a:stretch>
        </p:blipFill>
        <p:spPr bwMode="auto">
          <a:xfrm>
            <a:off x="4752975" y="858838"/>
            <a:ext cx="3838575" cy="4591050"/>
          </a:xfrm>
          <a:prstGeom prst="rect">
            <a:avLst/>
          </a:prstGeom>
          <a:noFill/>
          <a:ln w="9525">
            <a:noFill/>
            <a:miter lim="800000"/>
            <a:headEnd/>
            <a:tailEnd/>
          </a:ln>
        </p:spPr>
      </p:pic>
      <p:pic>
        <p:nvPicPr>
          <p:cNvPr id="740377" name="Picture 25" descr="Fig1A-8_PPT_2"/>
          <p:cNvPicPr>
            <a:picLocks noChangeAspect="1" noChangeArrowheads="1"/>
          </p:cNvPicPr>
          <p:nvPr/>
        </p:nvPicPr>
        <p:blipFill>
          <a:blip r:embed="rId11" cstate="print"/>
          <a:srcRect/>
          <a:stretch>
            <a:fillRect/>
          </a:stretch>
        </p:blipFill>
        <p:spPr bwMode="auto">
          <a:xfrm>
            <a:off x="4752975" y="858838"/>
            <a:ext cx="3838575" cy="4591050"/>
          </a:xfrm>
          <a:prstGeom prst="rect">
            <a:avLst/>
          </a:prstGeom>
          <a:noFill/>
          <a:ln w="9525">
            <a:noFill/>
            <a:miter lim="800000"/>
            <a:headEnd/>
            <a:tailEnd/>
          </a:ln>
        </p:spPr>
      </p:pic>
      <p:pic>
        <p:nvPicPr>
          <p:cNvPr id="740379" name="Picture 27" descr="Fig1A-8_PPT_3"/>
          <p:cNvPicPr>
            <a:picLocks noChangeAspect="1" noChangeArrowheads="1"/>
          </p:cNvPicPr>
          <p:nvPr/>
        </p:nvPicPr>
        <p:blipFill>
          <a:blip r:embed="rId12" cstate="print"/>
          <a:srcRect/>
          <a:stretch>
            <a:fillRect/>
          </a:stretch>
        </p:blipFill>
        <p:spPr bwMode="auto">
          <a:xfrm>
            <a:off x="4752975" y="858838"/>
            <a:ext cx="3838575" cy="4591050"/>
          </a:xfrm>
          <a:prstGeom prst="rect">
            <a:avLst/>
          </a:prstGeom>
          <a:noFill/>
          <a:ln w="9525">
            <a:noFill/>
            <a:miter lim="800000"/>
            <a:headEnd/>
            <a:tailEnd/>
          </a:ln>
        </p:spPr>
      </p:pic>
      <p:pic>
        <p:nvPicPr>
          <p:cNvPr id="740385" name="Picture 33" descr="Fig1A-8_PPT_6"/>
          <p:cNvPicPr>
            <a:picLocks noChangeAspect="1" noChangeArrowheads="1"/>
          </p:cNvPicPr>
          <p:nvPr/>
        </p:nvPicPr>
        <p:blipFill>
          <a:blip r:embed="rId13" cstate="print"/>
          <a:srcRect/>
          <a:stretch>
            <a:fillRect/>
          </a:stretch>
        </p:blipFill>
        <p:spPr bwMode="auto">
          <a:xfrm>
            <a:off x="4752975" y="858838"/>
            <a:ext cx="3838575" cy="4591050"/>
          </a:xfrm>
          <a:prstGeom prst="rect">
            <a:avLst/>
          </a:prstGeom>
          <a:noFill/>
          <a:ln w="9525">
            <a:noFill/>
            <a:miter lim="800000"/>
            <a:headEnd/>
            <a:tailEnd/>
          </a:ln>
        </p:spPr>
      </p:pic>
      <p:pic>
        <p:nvPicPr>
          <p:cNvPr id="740389" name="Picture 37" descr="Fig1A-8_PPT_4"/>
          <p:cNvPicPr>
            <a:picLocks noChangeAspect="1" noChangeArrowheads="1"/>
          </p:cNvPicPr>
          <p:nvPr/>
        </p:nvPicPr>
        <p:blipFill>
          <a:blip r:embed="rId14" cstate="print"/>
          <a:srcRect/>
          <a:stretch>
            <a:fillRect/>
          </a:stretch>
        </p:blipFill>
        <p:spPr bwMode="auto">
          <a:xfrm>
            <a:off x="4772025" y="838200"/>
            <a:ext cx="3838575" cy="4591050"/>
          </a:xfrm>
          <a:prstGeom prst="rect">
            <a:avLst/>
          </a:prstGeom>
          <a:noFill/>
          <a:ln w="9525">
            <a:noFill/>
            <a:miter lim="800000"/>
            <a:headEnd/>
            <a:tailEnd/>
          </a:ln>
        </p:spPr>
      </p:pic>
      <p:pic>
        <p:nvPicPr>
          <p:cNvPr id="740391" name="Picture 39" descr="Fig1A-8_PPT_9"/>
          <p:cNvPicPr>
            <a:picLocks noChangeAspect="1" noChangeArrowheads="1"/>
          </p:cNvPicPr>
          <p:nvPr/>
        </p:nvPicPr>
        <p:blipFill>
          <a:blip r:embed="rId15" cstate="print"/>
          <a:srcRect/>
          <a:stretch>
            <a:fillRect/>
          </a:stretch>
        </p:blipFill>
        <p:spPr bwMode="auto">
          <a:xfrm>
            <a:off x="4752975" y="838200"/>
            <a:ext cx="3838575" cy="4591050"/>
          </a:xfrm>
          <a:prstGeom prst="rect">
            <a:avLst/>
          </a:prstGeom>
          <a:noFill/>
          <a:ln w="9525">
            <a:noFill/>
            <a:miter lim="800000"/>
            <a:headEnd/>
            <a:tailEnd/>
          </a:ln>
        </p:spPr>
      </p:pic>
      <p:pic>
        <p:nvPicPr>
          <p:cNvPr id="740401" name="Picture 49" descr="Fig1A-8_PPT_17"/>
          <p:cNvPicPr>
            <a:picLocks noChangeAspect="1" noChangeArrowheads="1"/>
          </p:cNvPicPr>
          <p:nvPr/>
        </p:nvPicPr>
        <p:blipFill>
          <a:blip r:embed="rId16" cstate="print"/>
          <a:srcRect/>
          <a:stretch>
            <a:fillRect/>
          </a:stretch>
        </p:blipFill>
        <p:spPr bwMode="auto">
          <a:xfrm>
            <a:off x="4752975" y="838200"/>
            <a:ext cx="3838575" cy="4591050"/>
          </a:xfrm>
          <a:prstGeom prst="rect">
            <a:avLst/>
          </a:prstGeom>
          <a:noFill/>
          <a:ln w="9525">
            <a:noFill/>
            <a:miter lim="800000"/>
            <a:headEnd/>
            <a:tailEnd/>
          </a:ln>
        </p:spPr>
      </p:pic>
      <p:cxnSp>
        <p:nvCxnSpPr>
          <p:cNvPr id="21" name="Straight Connector 20"/>
          <p:cNvCxnSpPr>
            <a:cxnSpLocks noChangeShapeType="1"/>
          </p:cNvCxnSpPr>
          <p:nvPr/>
        </p:nvCxnSpPr>
        <p:spPr bwMode="auto">
          <a:xfrm>
            <a:off x="457200" y="3048000"/>
            <a:ext cx="3505200" cy="0"/>
          </a:xfrm>
          <a:prstGeom prst="line">
            <a:avLst/>
          </a:prstGeom>
          <a:noFill/>
          <a:ln w="50800" algn="ctr">
            <a:solidFill>
              <a:srgbClr val="B9D3C2"/>
            </a:solidFill>
            <a:round/>
            <a:headEnd/>
            <a:tailEnd/>
          </a:ln>
        </p:spPr>
      </p:cxnSp>
      <p:graphicFrame>
        <p:nvGraphicFramePr>
          <p:cNvPr id="23" name="Object 7"/>
          <p:cNvGraphicFramePr>
            <a:graphicFrameLocks noChangeAspect="1"/>
          </p:cNvGraphicFramePr>
          <p:nvPr/>
        </p:nvGraphicFramePr>
        <p:xfrm>
          <a:off x="838200" y="3479800"/>
          <a:ext cx="2481263" cy="787400"/>
        </p:xfrm>
        <a:graphic>
          <a:graphicData uri="http://schemas.openxmlformats.org/presentationml/2006/ole">
            <p:oleObj spid="_x0000_s56327" name="Equation" r:id="rId17" imgW="1320227" imgH="418918" progId="Equation.3">
              <p:embed/>
            </p:oleObj>
          </a:graphicData>
        </a:graphic>
      </p:graphicFrame>
      <p:graphicFrame>
        <p:nvGraphicFramePr>
          <p:cNvPr id="56322" name="Object 8"/>
          <p:cNvGraphicFramePr>
            <a:graphicFrameLocks noChangeAspect="1"/>
          </p:cNvGraphicFramePr>
          <p:nvPr/>
        </p:nvGraphicFramePr>
        <p:xfrm>
          <a:off x="838200" y="4638675"/>
          <a:ext cx="2743200" cy="787400"/>
        </p:xfrm>
        <a:graphic>
          <a:graphicData uri="http://schemas.openxmlformats.org/presentationml/2006/ole">
            <p:oleObj spid="_x0000_s56328" name="Equation" r:id="rId18" imgW="1460500" imgH="419100" progId="Equation.3">
              <p:embed/>
            </p:oleObj>
          </a:graphicData>
        </a:graphic>
      </p:graphicFrame>
      <p:sp>
        <p:nvSpPr>
          <p:cNvPr id="56345" name="Text Box 9"/>
          <p:cNvSpPr txBox="1">
            <a:spLocks noChangeArrowheads="1"/>
          </p:cNvSpPr>
          <p:nvPr/>
        </p:nvSpPr>
        <p:spPr bwMode="auto">
          <a:xfrm>
            <a:off x="457200" y="360363"/>
            <a:ext cx="1381125" cy="314325"/>
          </a:xfrm>
          <a:prstGeom prst="rect">
            <a:avLst/>
          </a:prstGeom>
          <a:solidFill>
            <a:srgbClr val="B9D3C2"/>
          </a:solidFill>
          <a:ln w="9525">
            <a:noFill/>
            <a:miter lim="800000"/>
            <a:headEnd/>
            <a:tailEnd/>
          </a:ln>
        </p:spPr>
        <p:txBody>
          <a:bodyPr wrap="none" lIns="45720" rIns="45720">
            <a:spAutoFit/>
          </a:bodyPr>
          <a:lstStyle/>
          <a:p>
            <a:pPr marL="457200" indent="-457200">
              <a:lnSpc>
                <a:spcPct val="90000"/>
              </a:lnSpc>
              <a:spcBef>
                <a:spcPct val="10000"/>
              </a:spcBef>
              <a:spcAft>
                <a:spcPct val="10000"/>
              </a:spcAft>
            </a:pPr>
            <a:r>
              <a:rPr lang="en-US" sz="1600" b="1"/>
              <a:t>Figure 1A.8b </a:t>
            </a:r>
            <a:endParaRPr lang="en-US" sz="1600" b="1">
              <a:solidFill>
                <a:schemeClr val="bg2"/>
              </a:solidFill>
            </a:endParaRPr>
          </a:p>
        </p:txBody>
      </p:sp>
      <p:sp>
        <p:nvSpPr>
          <p:cNvPr id="56346" name="Text Box 10"/>
          <p:cNvSpPr txBox="1">
            <a:spLocks noChangeArrowheads="1"/>
          </p:cNvSpPr>
          <p:nvPr/>
        </p:nvSpPr>
        <p:spPr bwMode="auto">
          <a:xfrm>
            <a:off x="1828800" y="338138"/>
            <a:ext cx="3860800" cy="339725"/>
          </a:xfrm>
          <a:prstGeom prst="rect">
            <a:avLst/>
          </a:prstGeom>
          <a:noFill/>
          <a:ln w="9525">
            <a:noFill/>
            <a:miter lim="800000"/>
            <a:headEnd/>
            <a:tailEnd/>
          </a:ln>
        </p:spPr>
        <p:txBody>
          <a:bodyPr>
            <a:spAutoFit/>
          </a:bodyPr>
          <a:lstStyle/>
          <a:p>
            <a:pPr>
              <a:spcBef>
                <a:spcPct val="10000"/>
              </a:spcBef>
              <a:spcAft>
                <a:spcPct val="10000"/>
              </a:spcAft>
            </a:pPr>
            <a:r>
              <a:rPr lang="en-US" sz="1600" b="1"/>
              <a:t>The Slope of a Nonlinear Curve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500"/>
                            </p:stCondLst>
                            <p:childTnLst>
                              <p:par>
                                <p:cTn id="5" presetID="22" presetClass="entr" presetSubtype="8" fill="hold" nodeType="afterEffect">
                                  <p:stCondLst>
                                    <p:cond delay="0"/>
                                  </p:stCondLst>
                                  <p:childTnLst>
                                    <p:set>
                                      <p:cBhvr>
                                        <p:cTn id="6" dur="1" fill="hold">
                                          <p:stCondLst>
                                            <p:cond delay="0"/>
                                          </p:stCondLst>
                                        </p:cTn>
                                        <p:tgtEl>
                                          <p:spTgt spid="740401"/>
                                        </p:tgtEl>
                                        <p:attrNameLst>
                                          <p:attrName>style.visibility</p:attrName>
                                        </p:attrNameLst>
                                      </p:cBhvr>
                                      <p:to>
                                        <p:strVal val="visible"/>
                                      </p:to>
                                    </p:set>
                                    <p:animEffect transition="in" filter="wipe(left)">
                                      <p:cBhvr>
                                        <p:cTn id="7" dur="500"/>
                                        <p:tgtEl>
                                          <p:spTgt spid="740401"/>
                                        </p:tgtEl>
                                      </p:cBhvr>
                                    </p:animEffect>
                                  </p:childTnLst>
                                </p:cTn>
                              </p:par>
                            </p:childTnLst>
                          </p:cTn>
                        </p:par>
                        <p:par>
                          <p:cTn id="8" fill="hold" nodeType="afterGroup">
                            <p:stCondLst>
                              <p:cond delay="1000"/>
                            </p:stCondLst>
                            <p:childTnLst>
                              <p:par>
                                <p:cTn id="9" presetID="22" presetClass="entr" presetSubtype="4" fill="hold" nodeType="afterEffect">
                                  <p:stCondLst>
                                    <p:cond delay="0"/>
                                  </p:stCondLst>
                                  <p:childTnLst>
                                    <p:set>
                                      <p:cBhvr>
                                        <p:cTn id="10" dur="1" fill="hold">
                                          <p:stCondLst>
                                            <p:cond delay="0"/>
                                          </p:stCondLst>
                                        </p:cTn>
                                        <p:tgtEl>
                                          <p:spTgt spid="740376"/>
                                        </p:tgtEl>
                                        <p:attrNameLst>
                                          <p:attrName>style.visibility</p:attrName>
                                        </p:attrNameLst>
                                      </p:cBhvr>
                                      <p:to>
                                        <p:strVal val="visible"/>
                                      </p:to>
                                    </p:set>
                                    <p:animEffect transition="in" filter="wipe(down)">
                                      <p:cBhvr>
                                        <p:cTn id="11" dur="750"/>
                                        <p:tgtEl>
                                          <p:spTgt spid="740376"/>
                                        </p:tgtEl>
                                      </p:cBhvr>
                                    </p:animEffect>
                                  </p:childTnLst>
                                </p:cTn>
                              </p:par>
                              <p:par>
                                <p:cTn id="12" presetID="22" presetClass="entr" presetSubtype="8" fill="hold" nodeType="withEffect">
                                  <p:stCondLst>
                                    <p:cond delay="0"/>
                                  </p:stCondLst>
                                  <p:childTnLst>
                                    <p:set>
                                      <p:cBhvr>
                                        <p:cTn id="13" dur="1" fill="hold">
                                          <p:stCondLst>
                                            <p:cond delay="0"/>
                                          </p:stCondLst>
                                        </p:cTn>
                                        <p:tgtEl>
                                          <p:spTgt spid="740377"/>
                                        </p:tgtEl>
                                        <p:attrNameLst>
                                          <p:attrName>style.visibility</p:attrName>
                                        </p:attrNameLst>
                                      </p:cBhvr>
                                      <p:to>
                                        <p:strVal val="visible"/>
                                      </p:to>
                                    </p:set>
                                    <p:animEffect transition="in" filter="wipe(left)">
                                      <p:cBhvr>
                                        <p:cTn id="14" dur="750"/>
                                        <p:tgtEl>
                                          <p:spTgt spid="740377"/>
                                        </p:tgtEl>
                                      </p:cBhvr>
                                    </p:animEffect>
                                  </p:childTnLst>
                                </p:cTn>
                              </p:par>
                            </p:childTnLst>
                          </p:cTn>
                        </p:par>
                        <p:par>
                          <p:cTn id="15" fill="hold" nodeType="afterGroup">
                            <p:stCondLst>
                              <p:cond delay="1750"/>
                            </p:stCondLst>
                            <p:childTnLst>
                              <p:par>
                                <p:cTn id="16" presetID="22" presetClass="entr" presetSubtype="8" fill="hold" nodeType="afterEffect">
                                  <p:stCondLst>
                                    <p:cond delay="0"/>
                                  </p:stCondLst>
                                  <p:childTnLst>
                                    <p:set>
                                      <p:cBhvr>
                                        <p:cTn id="17" dur="1" fill="hold">
                                          <p:stCondLst>
                                            <p:cond delay="0"/>
                                          </p:stCondLst>
                                        </p:cTn>
                                        <p:tgtEl>
                                          <p:spTgt spid="740379"/>
                                        </p:tgtEl>
                                        <p:attrNameLst>
                                          <p:attrName>style.visibility</p:attrName>
                                        </p:attrNameLst>
                                      </p:cBhvr>
                                      <p:to>
                                        <p:strVal val="visible"/>
                                      </p:to>
                                    </p:set>
                                    <p:animEffect transition="in" filter="wipe(left)">
                                      <p:cBhvr>
                                        <p:cTn id="18" dur="1000"/>
                                        <p:tgtEl>
                                          <p:spTgt spid="740379"/>
                                        </p:tgtEl>
                                      </p:cBhvr>
                                    </p:animEffect>
                                  </p:childTnLst>
                                </p:cTn>
                              </p:par>
                            </p:childTnLst>
                          </p:cTn>
                        </p:par>
                        <p:par>
                          <p:cTn id="19" fill="hold">
                            <p:stCondLst>
                              <p:cond delay="2750"/>
                            </p:stCondLst>
                            <p:childTnLst>
                              <p:par>
                                <p:cTn id="20" presetID="22" presetClass="entr" presetSubtype="8" fill="hold" grpId="0" nodeType="afterEffect">
                                  <p:stCondLst>
                                    <p:cond delay="0"/>
                                  </p:stCondLst>
                                  <p:childTnLst>
                                    <p:set>
                                      <p:cBhvr>
                                        <p:cTn id="21" dur="1" fill="hold">
                                          <p:stCondLst>
                                            <p:cond delay="0"/>
                                          </p:stCondLst>
                                        </p:cTn>
                                        <p:tgtEl>
                                          <p:spTgt spid="740363">
                                            <p:txEl>
                                              <p:pRg st="0" end="0"/>
                                            </p:txEl>
                                          </p:spTgt>
                                        </p:tgtEl>
                                        <p:attrNameLst>
                                          <p:attrName>style.visibility</p:attrName>
                                        </p:attrNameLst>
                                      </p:cBhvr>
                                      <p:to>
                                        <p:strVal val="visible"/>
                                      </p:to>
                                    </p:set>
                                    <p:animEffect transition="in" filter="wipe(left)">
                                      <p:cBhvr>
                                        <p:cTn id="22" dur="500"/>
                                        <p:tgtEl>
                                          <p:spTgt spid="74036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740385"/>
                                        </p:tgtEl>
                                        <p:attrNameLst>
                                          <p:attrName>style.visibility</p:attrName>
                                        </p:attrNameLst>
                                      </p:cBhvr>
                                      <p:to>
                                        <p:strVal val="visible"/>
                                      </p:to>
                                    </p:set>
                                    <p:animEffect transition="in" filter="wipe(down)">
                                      <p:cBhvr>
                                        <p:cTn id="27" dur="1000"/>
                                        <p:tgtEl>
                                          <p:spTgt spid="740385"/>
                                        </p:tgtEl>
                                      </p:cBhvr>
                                    </p:animEffect>
                                  </p:childTnLst>
                                </p:cTn>
                              </p:par>
                            </p:childTnLst>
                          </p:cTn>
                        </p:par>
                        <p:par>
                          <p:cTn id="28" fill="hold">
                            <p:stCondLst>
                              <p:cond delay="1000"/>
                            </p:stCondLst>
                            <p:childTnLst>
                              <p:par>
                                <p:cTn id="29" presetID="22" presetClass="entr" presetSubtype="8" fill="hold" nodeType="afterEffect">
                                  <p:stCondLst>
                                    <p:cond delay="0"/>
                                  </p:stCondLst>
                                  <p:childTnLst>
                                    <p:set>
                                      <p:cBhvr>
                                        <p:cTn id="30" dur="1" fill="hold">
                                          <p:stCondLst>
                                            <p:cond delay="0"/>
                                          </p:stCondLst>
                                        </p:cTn>
                                        <p:tgtEl>
                                          <p:spTgt spid="740390"/>
                                        </p:tgtEl>
                                        <p:attrNameLst>
                                          <p:attrName>style.visibility</p:attrName>
                                        </p:attrNameLst>
                                      </p:cBhvr>
                                      <p:to>
                                        <p:strVal val="visible"/>
                                      </p:to>
                                    </p:set>
                                    <p:animEffect transition="in" filter="wipe(left)">
                                      <p:cBhvr>
                                        <p:cTn id="31" dur="1000"/>
                                        <p:tgtEl>
                                          <p:spTgt spid="740390"/>
                                        </p:tgtEl>
                                      </p:cBhvr>
                                    </p:animEffect>
                                  </p:childTnLst>
                                </p:cTn>
                              </p:par>
                            </p:childTnLst>
                          </p:cTn>
                        </p:par>
                        <p:par>
                          <p:cTn id="32" fill="hold">
                            <p:stCondLst>
                              <p:cond delay="2000"/>
                            </p:stCondLst>
                            <p:childTnLst>
                              <p:par>
                                <p:cTn id="33" presetID="22" presetClass="entr" presetSubtype="8" fill="hold" nodeType="afterEffect">
                                  <p:stCondLst>
                                    <p:cond delay="0"/>
                                  </p:stCondLst>
                                  <p:childTnLst>
                                    <p:set>
                                      <p:cBhvr>
                                        <p:cTn id="34" dur="1" fill="hold">
                                          <p:stCondLst>
                                            <p:cond delay="0"/>
                                          </p:stCondLst>
                                        </p:cTn>
                                        <p:tgtEl>
                                          <p:spTgt spid="740386"/>
                                        </p:tgtEl>
                                        <p:attrNameLst>
                                          <p:attrName>style.visibility</p:attrName>
                                        </p:attrNameLst>
                                      </p:cBhvr>
                                      <p:to>
                                        <p:strVal val="visible"/>
                                      </p:to>
                                    </p:set>
                                    <p:animEffect transition="in" filter="wipe(left)">
                                      <p:cBhvr>
                                        <p:cTn id="35" dur="1000"/>
                                        <p:tgtEl>
                                          <p:spTgt spid="740386"/>
                                        </p:tgtEl>
                                      </p:cBhvr>
                                    </p:animEffect>
                                  </p:childTnLst>
                                </p:cTn>
                              </p:par>
                            </p:childTnLst>
                          </p:cTn>
                        </p:par>
                        <p:par>
                          <p:cTn id="36" fill="hold">
                            <p:stCondLst>
                              <p:cond delay="3000"/>
                            </p:stCondLst>
                            <p:childTnLst>
                              <p:par>
                                <p:cTn id="37" presetID="22" presetClass="entr" presetSubtype="8" fill="hold" nodeType="afterEffect">
                                  <p:stCondLst>
                                    <p:cond delay="0"/>
                                  </p:stCondLst>
                                  <p:childTnLst>
                                    <p:set>
                                      <p:cBhvr>
                                        <p:cTn id="38" dur="1" fill="hold">
                                          <p:stCondLst>
                                            <p:cond delay="0"/>
                                          </p:stCondLst>
                                        </p:cTn>
                                        <p:tgtEl>
                                          <p:spTgt spid="740389"/>
                                        </p:tgtEl>
                                        <p:attrNameLst>
                                          <p:attrName>style.visibility</p:attrName>
                                        </p:attrNameLst>
                                      </p:cBhvr>
                                      <p:to>
                                        <p:strVal val="visible"/>
                                      </p:to>
                                    </p:set>
                                    <p:animEffect transition="in" filter="wipe(left)">
                                      <p:cBhvr>
                                        <p:cTn id="39" dur="1000"/>
                                        <p:tgtEl>
                                          <p:spTgt spid="740389"/>
                                        </p:tgtEl>
                                      </p:cBhvr>
                                    </p:animEffect>
                                  </p:childTnLst>
                                </p:cTn>
                              </p:par>
                            </p:childTnLst>
                          </p:cTn>
                        </p:par>
                        <p:par>
                          <p:cTn id="40" fill="hold">
                            <p:stCondLst>
                              <p:cond delay="4000"/>
                            </p:stCondLst>
                            <p:childTnLst>
                              <p:par>
                                <p:cTn id="41" presetID="22" presetClass="entr" presetSubtype="8" fill="hold" nodeType="afterEffect">
                                  <p:stCondLst>
                                    <p:cond delay="0"/>
                                  </p:stCondLst>
                                  <p:childTnLst>
                                    <p:set>
                                      <p:cBhvr>
                                        <p:cTn id="42" dur="1" fill="hold">
                                          <p:stCondLst>
                                            <p:cond delay="0"/>
                                          </p:stCondLst>
                                        </p:cTn>
                                        <p:tgtEl>
                                          <p:spTgt spid="740397"/>
                                        </p:tgtEl>
                                        <p:attrNameLst>
                                          <p:attrName>style.visibility</p:attrName>
                                        </p:attrNameLst>
                                      </p:cBhvr>
                                      <p:to>
                                        <p:strVal val="visible"/>
                                      </p:to>
                                    </p:set>
                                    <p:animEffect transition="in" filter="wipe(left)">
                                      <p:cBhvr>
                                        <p:cTn id="43" dur="1000"/>
                                        <p:tgtEl>
                                          <p:spTgt spid="740397"/>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740363">
                                            <p:txEl>
                                              <p:pRg st="1" end="1"/>
                                            </p:txEl>
                                          </p:spTgt>
                                        </p:tgtEl>
                                        <p:attrNameLst>
                                          <p:attrName>style.visibility</p:attrName>
                                        </p:attrNameLst>
                                      </p:cBhvr>
                                      <p:to>
                                        <p:strVal val="visible"/>
                                      </p:to>
                                    </p:set>
                                    <p:animEffect transition="in" filter="wipe(left)">
                                      <p:cBhvr>
                                        <p:cTn id="47" dur="500"/>
                                        <p:tgtEl>
                                          <p:spTgt spid="740363">
                                            <p:txEl>
                                              <p:pRg st="1" end="1"/>
                                            </p:txEl>
                                          </p:spTgt>
                                        </p:tgtEl>
                                      </p:cBhvr>
                                    </p:animEffect>
                                  </p:childTnLst>
                                </p:cTn>
                              </p:par>
                            </p:childTnLst>
                          </p:cTn>
                        </p:par>
                        <p:par>
                          <p:cTn id="48" fill="hold">
                            <p:stCondLst>
                              <p:cond delay="5500"/>
                            </p:stCondLst>
                            <p:childTnLst>
                              <p:par>
                                <p:cTn id="49" presetID="17" presetClass="entr" presetSubtype="1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 calcmode="lin" valueType="num">
                                      <p:cBhvr>
                                        <p:cTn id="51" dur="500" fill="hold"/>
                                        <p:tgtEl>
                                          <p:spTgt spid="23"/>
                                        </p:tgtEl>
                                        <p:attrNameLst>
                                          <p:attrName>ppt_w</p:attrName>
                                        </p:attrNameLst>
                                      </p:cBhvr>
                                      <p:tavLst>
                                        <p:tav tm="0">
                                          <p:val>
                                            <p:fltVal val="0"/>
                                          </p:val>
                                        </p:tav>
                                        <p:tav tm="100000">
                                          <p:val>
                                            <p:strVal val="#ppt_w"/>
                                          </p:val>
                                        </p:tav>
                                      </p:tavLst>
                                    </p:anim>
                                    <p:anim calcmode="lin" valueType="num">
                                      <p:cBhvr>
                                        <p:cTn id="52" dur="5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nodeType="clickEffect">
                                  <p:stCondLst>
                                    <p:cond delay="0"/>
                                  </p:stCondLst>
                                  <p:childTnLst>
                                    <p:set>
                                      <p:cBhvr>
                                        <p:cTn id="56" dur="1" fill="hold">
                                          <p:stCondLst>
                                            <p:cond delay="0"/>
                                          </p:stCondLst>
                                        </p:cTn>
                                        <p:tgtEl>
                                          <p:spTgt spid="740391"/>
                                        </p:tgtEl>
                                        <p:attrNameLst>
                                          <p:attrName>style.visibility</p:attrName>
                                        </p:attrNameLst>
                                      </p:cBhvr>
                                      <p:to>
                                        <p:strVal val="visible"/>
                                      </p:to>
                                    </p:set>
                                    <p:animEffect transition="in" filter="wipe(right)">
                                      <p:cBhvr>
                                        <p:cTn id="57" dur="1000"/>
                                        <p:tgtEl>
                                          <p:spTgt spid="740391"/>
                                        </p:tgtEl>
                                      </p:cBhvr>
                                    </p:animEffect>
                                  </p:childTnLst>
                                </p:cTn>
                              </p:par>
                            </p:childTnLst>
                          </p:cTn>
                        </p:par>
                        <p:par>
                          <p:cTn id="58" fill="hold" nodeType="afterGroup">
                            <p:stCondLst>
                              <p:cond delay="1000"/>
                            </p:stCondLst>
                            <p:childTnLst>
                              <p:par>
                                <p:cTn id="59" presetID="22" presetClass="entr" presetSubtype="8" fill="hold" nodeType="afterEffect">
                                  <p:stCondLst>
                                    <p:cond delay="0"/>
                                  </p:stCondLst>
                                  <p:childTnLst>
                                    <p:set>
                                      <p:cBhvr>
                                        <p:cTn id="60" dur="1" fill="hold">
                                          <p:stCondLst>
                                            <p:cond delay="0"/>
                                          </p:stCondLst>
                                        </p:cTn>
                                        <p:tgtEl>
                                          <p:spTgt spid="740394"/>
                                        </p:tgtEl>
                                        <p:attrNameLst>
                                          <p:attrName>style.visibility</p:attrName>
                                        </p:attrNameLst>
                                      </p:cBhvr>
                                      <p:to>
                                        <p:strVal val="visible"/>
                                      </p:to>
                                    </p:set>
                                    <p:animEffect transition="in" filter="wipe(left)">
                                      <p:cBhvr>
                                        <p:cTn id="61" dur="1000"/>
                                        <p:tgtEl>
                                          <p:spTgt spid="740394"/>
                                        </p:tgtEl>
                                      </p:cBhvr>
                                    </p:animEffect>
                                  </p:childTnLst>
                                </p:cTn>
                              </p:par>
                            </p:childTnLst>
                          </p:cTn>
                        </p:par>
                        <p:par>
                          <p:cTn id="62" fill="hold" nodeType="afterGroup">
                            <p:stCondLst>
                              <p:cond delay="2000"/>
                            </p:stCondLst>
                            <p:childTnLst>
                              <p:par>
                                <p:cTn id="63" presetID="22" presetClass="entr" presetSubtype="8" fill="hold" nodeType="afterEffect">
                                  <p:stCondLst>
                                    <p:cond delay="0"/>
                                  </p:stCondLst>
                                  <p:childTnLst>
                                    <p:set>
                                      <p:cBhvr>
                                        <p:cTn id="64" dur="1" fill="hold">
                                          <p:stCondLst>
                                            <p:cond delay="0"/>
                                          </p:stCondLst>
                                        </p:cTn>
                                        <p:tgtEl>
                                          <p:spTgt spid="740393"/>
                                        </p:tgtEl>
                                        <p:attrNameLst>
                                          <p:attrName>style.visibility</p:attrName>
                                        </p:attrNameLst>
                                      </p:cBhvr>
                                      <p:to>
                                        <p:strVal val="visible"/>
                                      </p:to>
                                    </p:set>
                                    <p:animEffect transition="in" filter="wipe(left)">
                                      <p:cBhvr>
                                        <p:cTn id="65" dur="1000"/>
                                        <p:tgtEl>
                                          <p:spTgt spid="740393"/>
                                        </p:tgtEl>
                                      </p:cBhvr>
                                    </p:animEffect>
                                  </p:childTnLst>
                                </p:cTn>
                              </p:par>
                            </p:childTnLst>
                          </p:cTn>
                        </p:par>
                        <p:par>
                          <p:cTn id="66" fill="hold" nodeType="afterGroup">
                            <p:stCondLst>
                              <p:cond delay="3000"/>
                            </p:stCondLst>
                            <p:childTnLst>
                              <p:par>
                                <p:cTn id="67" presetID="22" presetClass="entr" presetSubtype="8" fill="hold" nodeType="afterEffect">
                                  <p:stCondLst>
                                    <p:cond delay="0"/>
                                  </p:stCondLst>
                                  <p:childTnLst>
                                    <p:set>
                                      <p:cBhvr>
                                        <p:cTn id="68" dur="1" fill="hold">
                                          <p:stCondLst>
                                            <p:cond delay="0"/>
                                          </p:stCondLst>
                                        </p:cTn>
                                        <p:tgtEl>
                                          <p:spTgt spid="740395"/>
                                        </p:tgtEl>
                                        <p:attrNameLst>
                                          <p:attrName>style.visibility</p:attrName>
                                        </p:attrNameLst>
                                      </p:cBhvr>
                                      <p:to>
                                        <p:strVal val="visible"/>
                                      </p:to>
                                    </p:set>
                                    <p:animEffect transition="in" filter="wipe(left)">
                                      <p:cBhvr>
                                        <p:cTn id="69" dur="1000"/>
                                        <p:tgtEl>
                                          <p:spTgt spid="740395"/>
                                        </p:tgtEl>
                                      </p:cBhvr>
                                    </p:animEffect>
                                  </p:childTnLst>
                                </p:cTn>
                              </p:par>
                            </p:childTnLst>
                          </p:cTn>
                        </p:par>
                        <p:par>
                          <p:cTn id="70" fill="hold" nodeType="afterGroup">
                            <p:stCondLst>
                              <p:cond delay="4000"/>
                            </p:stCondLst>
                            <p:childTnLst>
                              <p:par>
                                <p:cTn id="71" presetID="22" presetClass="entr" presetSubtype="4" fill="hold" nodeType="afterEffect">
                                  <p:stCondLst>
                                    <p:cond delay="0"/>
                                  </p:stCondLst>
                                  <p:childTnLst>
                                    <p:set>
                                      <p:cBhvr>
                                        <p:cTn id="72" dur="1" fill="hold">
                                          <p:stCondLst>
                                            <p:cond delay="0"/>
                                          </p:stCondLst>
                                        </p:cTn>
                                        <p:tgtEl>
                                          <p:spTgt spid="740396"/>
                                        </p:tgtEl>
                                        <p:attrNameLst>
                                          <p:attrName>style.visibility</p:attrName>
                                        </p:attrNameLst>
                                      </p:cBhvr>
                                      <p:to>
                                        <p:strVal val="visible"/>
                                      </p:to>
                                    </p:set>
                                    <p:animEffect transition="in" filter="wipe(down)">
                                      <p:cBhvr>
                                        <p:cTn id="73" dur="1000"/>
                                        <p:tgtEl>
                                          <p:spTgt spid="740396"/>
                                        </p:tgtEl>
                                      </p:cBhvr>
                                    </p:animEffect>
                                  </p:childTnLst>
                                </p:cTn>
                              </p:par>
                            </p:childTnLst>
                          </p:cTn>
                        </p:par>
                        <p:par>
                          <p:cTn id="74" fill="hold">
                            <p:stCondLst>
                              <p:cond delay="5000"/>
                            </p:stCondLst>
                            <p:childTnLst>
                              <p:par>
                                <p:cTn id="75" presetID="22" presetClass="entr" presetSubtype="8" fill="hold" grpId="0" nodeType="afterEffect">
                                  <p:stCondLst>
                                    <p:cond delay="0"/>
                                  </p:stCondLst>
                                  <p:childTnLst>
                                    <p:set>
                                      <p:cBhvr>
                                        <p:cTn id="76" dur="1" fill="hold">
                                          <p:stCondLst>
                                            <p:cond delay="0"/>
                                          </p:stCondLst>
                                        </p:cTn>
                                        <p:tgtEl>
                                          <p:spTgt spid="740363">
                                            <p:txEl>
                                              <p:pRg st="2" end="2"/>
                                            </p:txEl>
                                          </p:spTgt>
                                        </p:tgtEl>
                                        <p:attrNameLst>
                                          <p:attrName>style.visibility</p:attrName>
                                        </p:attrNameLst>
                                      </p:cBhvr>
                                      <p:to>
                                        <p:strVal val="visible"/>
                                      </p:to>
                                    </p:set>
                                    <p:animEffect transition="in" filter="wipe(left)">
                                      <p:cBhvr>
                                        <p:cTn id="77" dur="500"/>
                                        <p:tgtEl>
                                          <p:spTgt spid="740363">
                                            <p:txEl>
                                              <p:pRg st="2" end="2"/>
                                            </p:txEl>
                                          </p:spTgt>
                                        </p:tgtEl>
                                      </p:cBhvr>
                                    </p:animEffect>
                                  </p:childTnLst>
                                </p:cTn>
                              </p:par>
                            </p:childTnLst>
                          </p:cTn>
                        </p:par>
                        <p:par>
                          <p:cTn id="78" fill="hold">
                            <p:stCondLst>
                              <p:cond delay="5500"/>
                            </p:stCondLst>
                            <p:childTnLst>
                              <p:par>
                                <p:cTn id="79" presetID="17" presetClass="entr" presetSubtype="10" fill="hold" nodeType="afterEffect">
                                  <p:stCondLst>
                                    <p:cond delay="0"/>
                                  </p:stCondLst>
                                  <p:childTnLst>
                                    <p:set>
                                      <p:cBhvr>
                                        <p:cTn id="80" dur="1" fill="hold">
                                          <p:stCondLst>
                                            <p:cond delay="0"/>
                                          </p:stCondLst>
                                        </p:cTn>
                                        <p:tgtEl>
                                          <p:spTgt spid="56322"/>
                                        </p:tgtEl>
                                        <p:attrNameLst>
                                          <p:attrName>style.visibility</p:attrName>
                                        </p:attrNameLst>
                                      </p:cBhvr>
                                      <p:to>
                                        <p:strVal val="visible"/>
                                      </p:to>
                                    </p:set>
                                    <p:anim calcmode="lin" valueType="num">
                                      <p:cBhvr>
                                        <p:cTn id="81" dur="500" fill="hold"/>
                                        <p:tgtEl>
                                          <p:spTgt spid="56322"/>
                                        </p:tgtEl>
                                        <p:attrNameLst>
                                          <p:attrName>ppt_w</p:attrName>
                                        </p:attrNameLst>
                                      </p:cBhvr>
                                      <p:tavLst>
                                        <p:tav tm="0">
                                          <p:val>
                                            <p:fltVal val="0"/>
                                          </p:val>
                                        </p:tav>
                                        <p:tav tm="100000">
                                          <p:val>
                                            <p:strVal val="#ppt_w"/>
                                          </p:val>
                                        </p:tav>
                                      </p:tavLst>
                                    </p:anim>
                                    <p:anim calcmode="lin" valueType="num">
                                      <p:cBhvr>
                                        <p:cTn id="82" dur="500" fill="hold"/>
                                        <p:tgtEl>
                                          <p:spTgt spid="56322"/>
                                        </p:tgtEl>
                                        <p:attrNameLst>
                                          <p:attrName>ppt_h</p:attrName>
                                        </p:attrNameLst>
                                      </p:cBhvr>
                                      <p:tavLst>
                                        <p:tav tm="0">
                                          <p:val>
                                            <p:strVal val="#ppt_h"/>
                                          </p:val>
                                        </p:tav>
                                        <p:tav tm="100000">
                                          <p:val>
                                            <p:strVal val="#ppt_h"/>
                                          </p:val>
                                        </p:tav>
                                      </p:tavLst>
                                    </p:anim>
                                  </p:childTnLst>
                                </p:cTn>
                              </p:par>
                            </p:childTnLst>
                          </p:cTn>
                        </p:par>
                        <p:par>
                          <p:cTn id="83" fill="hold">
                            <p:stCondLst>
                              <p:cond delay="6000"/>
                            </p:stCondLst>
                            <p:childTnLst>
                              <p:par>
                                <p:cTn id="84" presetID="22" presetClass="entr" presetSubtype="8" fill="hold" nodeType="afterEffect">
                                  <p:stCondLst>
                                    <p:cond delay="0"/>
                                  </p:stCondLst>
                                  <p:childTnLst>
                                    <p:set>
                                      <p:cBhvr>
                                        <p:cTn id="85" dur="1" fill="hold">
                                          <p:stCondLst>
                                            <p:cond delay="0"/>
                                          </p:stCondLst>
                                        </p:cTn>
                                        <p:tgtEl>
                                          <p:spTgt spid="21"/>
                                        </p:tgtEl>
                                        <p:attrNameLst>
                                          <p:attrName>style.visibility</p:attrName>
                                        </p:attrNameLst>
                                      </p:cBhvr>
                                      <p:to>
                                        <p:strVal val="visible"/>
                                      </p:to>
                                    </p:set>
                                    <p:animEffect transition="in" filter="wipe(left)">
                                      <p:cBhvr>
                                        <p:cTn id="8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036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4" name="Rectangle 6"/>
          <p:cNvSpPr>
            <a:spLocks noChangeArrowheads="1"/>
          </p:cNvSpPr>
          <p:nvPr/>
        </p:nvSpPr>
        <p:spPr bwMode="auto">
          <a:xfrm>
            <a:off x="457200" y="188913"/>
            <a:ext cx="6130925" cy="487362"/>
          </a:xfrm>
          <a:prstGeom prst="rect">
            <a:avLst/>
          </a:prstGeom>
          <a:noFill/>
          <a:ln w="9525">
            <a:noFill/>
            <a:miter lim="800000"/>
            <a:headEnd/>
            <a:tailEnd/>
          </a:ln>
        </p:spPr>
        <p:txBody>
          <a:bodyPr/>
          <a:lstStyle/>
          <a:p>
            <a:pPr>
              <a:spcBef>
                <a:spcPct val="20000"/>
              </a:spcBef>
            </a:pPr>
            <a:r>
              <a:rPr lang="en-US" sz="2400" b="1" dirty="0">
                <a:solidFill>
                  <a:srgbClr val="0064B3"/>
                </a:solidFill>
              </a:rPr>
              <a:t>Formulas</a:t>
            </a:r>
          </a:p>
        </p:txBody>
      </p:sp>
      <p:sp>
        <p:nvSpPr>
          <p:cNvPr id="734215" name="Rectangle 7"/>
          <p:cNvSpPr>
            <a:spLocks noChangeArrowheads="1"/>
          </p:cNvSpPr>
          <p:nvPr/>
        </p:nvSpPr>
        <p:spPr bwMode="auto">
          <a:xfrm>
            <a:off x="457200" y="676275"/>
            <a:ext cx="7812088" cy="457200"/>
          </a:xfrm>
          <a:prstGeom prst="rect">
            <a:avLst/>
          </a:prstGeom>
          <a:noFill/>
          <a:ln w="9525">
            <a:noFill/>
            <a:miter lim="800000"/>
            <a:headEnd/>
            <a:tailEnd/>
          </a:ln>
        </p:spPr>
        <p:txBody>
          <a:bodyPr/>
          <a:lstStyle/>
          <a:p>
            <a:pPr marL="342900" indent="-342900">
              <a:spcBef>
                <a:spcPct val="20000"/>
              </a:spcBef>
            </a:pPr>
            <a:r>
              <a:rPr lang="en-US" sz="2000" b="1" dirty="0"/>
              <a:t>Formula for a Percentage Change</a:t>
            </a:r>
          </a:p>
        </p:txBody>
      </p:sp>
      <p:graphicFrame>
        <p:nvGraphicFramePr>
          <p:cNvPr id="734217" name="Object 43"/>
          <p:cNvGraphicFramePr>
            <a:graphicFrameLocks noChangeAspect="1"/>
          </p:cNvGraphicFramePr>
          <p:nvPr/>
        </p:nvGraphicFramePr>
        <p:xfrm>
          <a:off x="584135" y="3124200"/>
          <a:ext cx="8178865" cy="698500"/>
        </p:xfrm>
        <a:graphic>
          <a:graphicData uri="http://schemas.openxmlformats.org/presentationml/2006/ole">
            <p:oleObj spid="_x0000_s5163" name="Equation" r:id="rId3" imgW="4889500" imgH="419100" progId="Equation.3">
              <p:embed/>
            </p:oleObj>
          </a:graphicData>
        </a:graphic>
      </p:graphicFrame>
      <p:sp>
        <p:nvSpPr>
          <p:cNvPr id="734218" name="Text Box 10"/>
          <p:cNvSpPr txBox="1">
            <a:spLocks noChangeArrowheads="1"/>
          </p:cNvSpPr>
          <p:nvPr/>
        </p:nvSpPr>
        <p:spPr bwMode="auto">
          <a:xfrm>
            <a:off x="447675" y="1295400"/>
            <a:ext cx="8239125" cy="1089529"/>
          </a:xfrm>
          <a:prstGeom prst="rect">
            <a:avLst/>
          </a:prstGeom>
          <a:noFill/>
          <a:ln w="9525">
            <a:noFill/>
            <a:miter lim="800000"/>
            <a:headEnd/>
            <a:tailEnd/>
          </a:ln>
        </p:spPr>
        <p:txBody>
          <a:bodyPr>
            <a:spAutoFit/>
          </a:bodyPr>
          <a:lstStyle/>
          <a:p>
            <a:pPr>
              <a:lnSpc>
                <a:spcPct val="90000"/>
              </a:lnSpc>
              <a:spcBef>
                <a:spcPct val="10000"/>
              </a:spcBef>
              <a:spcAft>
                <a:spcPct val="10000"/>
              </a:spcAft>
            </a:pPr>
            <a:r>
              <a:rPr lang="en-US" sz="2400" dirty="0"/>
              <a:t>One important formula is the </a:t>
            </a:r>
            <a:r>
              <a:rPr lang="en-US" sz="2400" i="1" dirty="0"/>
              <a:t>percentage change</a:t>
            </a:r>
            <a:r>
              <a:rPr lang="en-US" sz="2400" dirty="0"/>
              <a:t>, which is the change in some economic variable, usually from one period to the next, expressed as a percentage.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34214"/>
                                        </p:tgtEl>
                                        <p:attrNameLst>
                                          <p:attrName>style.visibility</p:attrName>
                                        </p:attrNameLst>
                                      </p:cBhvr>
                                      <p:to>
                                        <p:strVal val="visible"/>
                                      </p:to>
                                    </p:set>
                                    <p:animEffect transition="in" filter="wipe(left)">
                                      <p:cBhvr>
                                        <p:cTn id="7" dur="750"/>
                                        <p:tgtEl>
                                          <p:spTgt spid="734214"/>
                                        </p:tgtEl>
                                      </p:cBhvr>
                                    </p:animEffect>
                                  </p:childTnLst>
                                </p:cTn>
                              </p:par>
                            </p:childTnLst>
                          </p:cTn>
                        </p:par>
                        <p:par>
                          <p:cTn id="8" fill="hold" nodeType="afterGroup">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734215"/>
                                        </p:tgtEl>
                                        <p:attrNameLst>
                                          <p:attrName>style.visibility</p:attrName>
                                        </p:attrNameLst>
                                      </p:cBhvr>
                                      <p:to>
                                        <p:strVal val="visible"/>
                                      </p:to>
                                    </p:set>
                                    <p:animEffect transition="in" filter="wipe(left)">
                                      <p:cBhvr>
                                        <p:cTn id="11" dur="500"/>
                                        <p:tgtEl>
                                          <p:spTgt spid="734215"/>
                                        </p:tgtEl>
                                      </p:cBhvr>
                                    </p:animEffect>
                                  </p:childTnLst>
                                </p:cTn>
                              </p:par>
                            </p:childTnLst>
                          </p:cTn>
                        </p:par>
                        <p:par>
                          <p:cTn id="12" fill="hold" nodeType="afterGroup">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734218">
                                            <p:txEl>
                                              <p:pRg st="0" end="0"/>
                                            </p:txEl>
                                          </p:spTgt>
                                        </p:tgtEl>
                                        <p:attrNameLst>
                                          <p:attrName>style.visibility</p:attrName>
                                        </p:attrNameLst>
                                      </p:cBhvr>
                                      <p:to>
                                        <p:strVal val="visible"/>
                                      </p:to>
                                    </p:set>
                                    <p:animEffect transition="in" filter="wipe(left)">
                                      <p:cBhvr>
                                        <p:cTn id="15" dur="500"/>
                                        <p:tgtEl>
                                          <p:spTgt spid="734218">
                                            <p:txEl>
                                              <p:pRg st="0" end="0"/>
                                            </p:txEl>
                                          </p:spTgt>
                                        </p:tgtEl>
                                      </p:cBhvr>
                                    </p:animEffect>
                                  </p:childTnLst>
                                </p:cTn>
                              </p:par>
                            </p:childTnLst>
                          </p:cTn>
                        </p:par>
                        <p:par>
                          <p:cTn id="16" fill="hold" nodeType="afterGroup">
                            <p:stCondLst>
                              <p:cond delay="1750"/>
                            </p:stCondLst>
                            <p:childTnLst>
                              <p:par>
                                <p:cTn id="17" presetID="17" presetClass="entr" presetSubtype="10" fill="hold" nodeType="afterEffect">
                                  <p:stCondLst>
                                    <p:cond delay="0"/>
                                  </p:stCondLst>
                                  <p:childTnLst>
                                    <p:set>
                                      <p:cBhvr>
                                        <p:cTn id="18" dur="1" fill="hold">
                                          <p:stCondLst>
                                            <p:cond delay="0"/>
                                          </p:stCondLst>
                                        </p:cTn>
                                        <p:tgtEl>
                                          <p:spTgt spid="734217"/>
                                        </p:tgtEl>
                                        <p:attrNameLst>
                                          <p:attrName>style.visibility</p:attrName>
                                        </p:attrNameLst>
                                      </p:cBhvr>
                                      <p:to>
                                        <p:strVal val="visible"/>
                                      </p:to>
                                    </p:set>
                                    <p:anim calcmode="lin" valueType="num">
                                      <p:cBhvr>
                                        <p:cTn id="19" dur="500" fill="hold"/>
                                        <p:tgtEl>
                                          <p:spTgt spid="734217"/>
                                        </p:tgtEl>
                                        <p:attrNameLst>
                                          <p:attrName>ppt_w</p:attrName>
                                        </p:attrNameLst>
                                      </p:cBhvr>
                                      <p:tavLst>
                                        <p:tav tm="0">
                                          <p:val>
                                            <p:fltVal val="0"/>
                                          </p:val>
                                        </p:tav>
                                        <p:tav tm="100000">
                                          <p:val>
                                            <p:strVal val="#ppt_w"/>
                                          </p:val>
                                        </p:tav>
                                      </p:tavLst>
                                    </p:anim>
                                    <p:anim calcmode="lin" valueType="num">
                                      <p:cBhvr>
                                        <p:cTn id="20" dur="500" fill="hold"/>
                                        <p:tgtEl>
                                          <p:spTgt spid="7342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4214" grpId="0"/>
      <p:bldP spid="734215" grpId="0"/>
      <p:bldP spid="734218" grpId="0" build="p" autoUpdateAnimBg="0" advAuto="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9" name="Rectangle 7"/>
          <p:cNvSpPr>
            <a:spLocks noChangeArrowheads="1"/>
          </p:cNvSpPr>
          <p:nvPr/>
        </p:nvSpPr>
        <p:spPr bwMode="auto">
          <a:xfrm>
            <a:off x="457200" y="219075"/>
            <a:ext cx="7812088" cy="457200"/>
          </a:xfrm>
          <a:prstGeom prst="rect">
            <a:avLst/>
          </a:prstGeom>
          <a:noFill/>
          <a:ln w="9525">
            <a:noFill/>
            <a:miter lim="800000"/>
            <a:headEnd/>
            <a:tailEnd/>
          </a:ln>
        </p:spPr>
        <p:txBody>
          <a:bodyPr/>
          <a:lstStyle/>
          <a:p>
            <a:pPr marL="342900" indent="-342900">
              <a:spcBef>
                <a:spcPct val="20000"/>
              </a:spcBef>
            </a:pPr>
            <a:r>
              <a:rPr lang="en-US" sz="2400" b="1" dirty="0"/>
              <a:t>Formulas for the Areas of a Rectangle and a Triangle</a:t>
            </a:r>
          </a:p>
        </p:txBody>
      </p:sp>
      <p:pic>
        <p:nvPicPr>
          <p:cNvPr id="735240" name="Picture 8" descr="Fig1A-8-ppt-4"/>
          <p:cNvPicPr>
            <a:picLocks noChangeAspect="1" noChangeArrowheads="1"/>
          </p:cNvPicPr>
          <p:nvPr/>
        </p:nvPicPr>
        <p:blipFill>
          <a:blip r:embed="rId3" cstate="print"/>
          <a:srcRect/>
          <a:stretch>
            <a:fillRect/>
          </a:stretch>
        </p:blipFill>
        <p:spPr bwMode="auto">
          <a:xfrm>
            <a:off x="3352800" y="2114550"/>
            <a:ext cx="5534025" cy="3892550"/>
          </a:xfrm>
          <a:prstGeom prst="rect">
            <a:avLst/>
          </a:prstGeom>
          <a:noFill/>
          <a:ln w="9525">
            <a:noFill/>
            <a:miter lim="800000"/>
            <a:headEnd/>
            <a:tailEnd/>
          </a:ln>
        </p:spPr>
      </p:pic>
      <p:sp>
        <p:nvSpPr>
          <p:cNvPr id="735241" name="Text Box 9"/>
          <p:cNvSpPr txBox="1">
            <a:spLocks noChangeArrowheads="1"/>
          </p:cNvSpPr>
          <p:nvPr/>
        </p:nvSpPr>
        <p:spPr bwMode="auto">
          <a:xfrm>
            <a:off x="466725" y="1757363"/>
            <a:ext cx="2554288" cy="312737"/>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1A.9</a:t>
            </a:r>
          </a:p>
        </p:txBody>
      </p:sp>
      <p:sp>
        <p:nvSpPr>
          <p:cNvPr id="735242" name="Text Box 10"/>
          <p:cNvSpPr txBox="1">
            <a:spLocks noChangeArrowheads="1"/>
          </p:cNvSpPr>
          <p:nvPr/>
        </p:nvSpPr>
        <p:spPr bwMode="auto">
          <a:xfrm>
            <a:off x="381000" y="2070100"/>
            <a:ext cx="2554288" cy="523875"/>
          </a:xfrm>
          <a:prstGeom prst="rect">
            <a:avLst/>
          </a:prstGeom>
          <a:noFill/>
          <a:ln w="9525">
            <a:noFill/>
            <a:miter lim="800000"/>
            <a:headEnd/>
            <a:tailEnd/>
          </a:ln>
        </p:spPr>
        <p:txBody>
          <a:bodyPr>
            <a:spAutoFit/>
          </a:bodyPr>
          <a:lstStyle/>
          <a:p>
            <a:pPr>
              <a:spcBef>
                <a:spcPct val="10000"/>
              </a:spcBef>
              <a:spcAft>
                <a:spcPct val="10000"/>
              </a:spcAft>
            </a:pPr>
            <a:r>
              <a:rPr lang="en-US" sz="1400" b="1"/>
              <a:t>Showing a Firm’s Total Revenue on a Graph</a:t>
            </a:r>
          </a:p>
        </p:txBody>
      </p:sp>
      <p:pic>
        <p:nvPicPr>
          <p:cNvPr id="735243" name="Picture 11" descr="Fig1A-8-ppt-1"/>
          <p:cNvPicPr>
            <a:picLocks noChangeAspect="1" noChangeArrowheads="1"/>
          </p:cNvPicPr>
          <p:nvPr/>
        </p:nvPicPr>
        <p:blipFill>
          <a:blip r:embed="rId4" cstate="print"/>
          <a:srcRect/>
          <a:stretch>
            <a:fillRect/>
          </a:stretch>
        </p:blipFill>
        <p:spPr bwMode="auto">
          <a:xfrm>
            <a:off x="3352800" y="2114550"/>
            <a:ext cx="5534025" cy="3892550"/>
          </a:xfrm>
          <a:prstGeom prst="rect">
            <a:avLst/>
          </a:prstGeom>
          <a:noFill/>
          <a:ln w="9525">
            <a:noFill/>
            <a:miter lim="800000"/>
            <a:headEnd/>
            <a:tailEnd/>
          </a:ln>
        </p:spPr>
      </p:pic>
      <p:pic>
        <p:nvPicPr>
          <p:cNvPr id="735244" name="Picture 12" descr="Fig1A-8-ppt-2"/>
          <p:cNvPicPr>
            <a:picLocks noChangeAspect="1" noChangeArrowheads="1"/>
          </p:cNvPicPr>
          <p:nvPr/>
        </p:nvPicPr>
        <p:blipFill>
          <a:blip r:embed="rId5" cstate="print"/>
          <a:srcRect/>
          <a:stretch>
            <a:fillRect/>
          </a:stretch>
        </p:blipFill>
        <p:spPr bwMode="auto">
          <a:xfrm>
            <a:off x="3352800" y="2114550"/>
            <a:ext cx="5534025" cy="3892550"/>
          </a:xfrm>
          <a:prstGeom prst="rect">
            <a:avLst/>
          </a:prstGeom>
          <a:noFill/>
          <a:ln w="9525">
            <a:noFill/>
            <a:miter lim="800000"/>
            <a:headEnd/>
            <a:tailEnd/>
          </a:ln>
        </p:spPr>
      </p:pic>
      <p:pic>
        <p:nvPicPr>
          <p:cNvPr id="735245" name="Picture 13" descr="Fig1A-8-ppt-3"/>
          <p:cNvPicPr>
            <a:picLocks noChangeAspect="1" noChangeArrowheads="1"/>
          </p:cNvPicPr>
          <p:nvPr/>
        </p:nvPicPr>
        <p:blipFill>
          <a:blip r:embed="rId6" cstate="print"/>
          <a:srcRect/>
          <a:stretch>
            <a:fillRect/>
          </a:stretch>
        </p:blipFill>
        <p:spPr bwMode="auto">
          <a:xfrm>
            <a:off x="3352800" y="2114550"/>
            <a:ext cx="5534025" cy="3892550"/>
          </a:xfrm>
          <a:prstGeom prst="rect">
            <a:avLst/>
          </a:prstGeom>
          <a:noFill/>
          <a:ln w="9525">
            <a:noFill/>
            <a:miter lim="800000"/>
            <a:headEnd/>
            <a:tailEnd/>
          </a:ln>
        </p:spPr>
      </p:pic>
      <p:sp>
        <p:nvSpPr>
          <p:cNvPr id="735249" name="Text Box 17"/>
          <p:cNvSpPr txBox="1">
            <a:spLocks noChangeArrowheads="1"/>
          </p:cNvSpPr>
          <p:nvPr/>
        </p:nvSpPr>
        <p:spPr bwMode="auto">
          <a:xfrm>
            <a:off x="381000" y="2557463"/>
            <a:ext cx="2743200" cy="3452812"/>
          </a:xfrm>
          <a:prstGeom prst="rect">
            <a:avLst/>
          </a:prstGeom>
          <a:noFill/>
          <a:ln w="9525">
            <a:noFill/>
            <a:miter lim="800000"/>
            <a:headEnd/>
            <a:tailEnd/>
          </a:ln>
        </p:spPr>
        <p:txBody>
          <a:bodyPr>
            <a:spAutoFit/>
          </a:bodyPr>
          <a:lstStyle/>
          <a:p>
            <a:pPr>
              <a:lnSpc>
                <a:spcPct val="105000"/>
              </a:lnSpc>
            </a:pPr>
            <a:r>
              <a:rPr lang="en-US" sz="1600">
                <a:solidFill>
                  <a:schemeClr val="tx2"/>
                </a:solidFill>
              </a:rPr>
              <a:t>The area of a rectangle is equal to its base multiplied by its height.</a:t>
            </a:r>
          </a:p>
          <a:p>
            <a:pPr>
              <a:lnSpc>
                <a:spcPct val="105000"/>
              </a:lnSpc>
            </a:pPr>
            <a:r>
              <a:rPr lang="en-US" sz="1600">
                <a:solidFill>
                  <a:schemeClr val="tx2"/>
                </a:solidFill>
              </a:rPr>
              <a:t>Total revenue is equal to quantity multiplied by price. </a:t>
            </a:r>
          </a:p>
          <a:p>
            <a:pPr>
              <a:lnSpc>
                <a:spcPct val="105000"/>
              </a:lnSpc>
            </a:pPr>
            <a:r>
              <a:rPr lang="en-US" sz="1600">
                <a:solidFill>
                  <a:schemeClr val="tx2"/>
                </a:solidFill>
              </a:rPr>
              <a:t>Here, total revenue is equal to the quantity of 125,000 bottles times the price of $2.00 per bottle, or $250,000.</a:t>
            </a:r>
          </a:p>
          <a:p>
            <a:pPr>
              <a:lnSpc>
                <a:spcPct val="105000"/>
              </a:lnSpc>
            </a:pPr>
            <a:r>
              <a:rPr lang="en-US" sz="1600">
                <a:solidFill>
                  <a:schemeClr val="tx2"/>
                </a:solidFill>
              </a:rPr>
              <a:t>The area of the green-shaded rectangle shows the firm’s total revenue.</a:t>
            </a:r>
          </a:p>
        </p:txBody>
      </p:sp>
      <p:graphicFrame>
        <p:nvGraphicFramePr>
          <p:cNvPr id="6165" name="Object 25"/>
          <p:cNvGraphicFramePr>
            <a:graphicFrameLocks noChangeAspect="1"/>
          </p:cNvGraphicFramePr>
          <p:nvPr/>
        </p:nvGraphicFramePr>
        <p:xfrm>
          <a:off x="2133600" y="914400"/>
          <a:ext cx="4862677" cy="444500"/>
        </p:xfrm>
        <a:graphic>
          <a:graphicData uri="http://schemas.openxmlformats.org/presentationml/2006/ole">
            <p:oleObj spid="_x0000_s6169" name="Equation" r:id="rId7" imgW="2197100" imgH="203200" progId="Equation.3">
              <p:embed/>
            </p:oleObj>
          </a:graphicData>
        </a:graphic>
      </p:graphicFrame>
      <p:cxnSp>
        <p:nvCxnSpPr>
          <p:cNvPr id="13" name="Straight Connector 12"/>
          <p:cNvCxnSpPr>
            <a:cxnSpLocks noChangeShapeType="1"/>
          </p:cNvCxnSpPr>
          <p:nvPr/>
        </p:nvCxnSpPr>
        <p:spPr bwMode="auto">
          <a:xfrm>
            <a:off x="457200" y="6096000"/>
            <a:ext cx="2590800" cy="0"/>
          </a:xfrm>
          <a:prstGeom prst="line">
            <a:avLst/>
          </a:prstGeom>
          <a:noFill/>
          <a:ln w="50800" algn="ctr">
            <a:solidFill>
              <a:srgbClr val="B9D3C2"/>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35239"/>
                                        </p:tgtEl>
                                        <p:attrNameLst>
                                          <p:attrName>style.visibility</p:attrName>
                                        </p:attrNameLst>
                                      </p:cBhvr>
                                      <p:to>
                                        <p:strVal val="visible"/>
                                      </p:to>
                                    </p:set>
                                    <p:animEffect transition="in" filter="wipe(left)">
                                      <p:cBhvr>
                                        <p:cTn id="7" dur="500"/>
                                        <p:tgtEl>
                                          <p:spTgt spid="735239"/>
                                        </p:tgtEl>
                                      </p:cBhvr>
                                    </p:animEffect>
                                  </p:childTnLst>
                                </p:cTn>
                              </p:par>
                            </p:childTnLst>
                          </p:cTn>
                        </p:par>
                        <p:par>
                          <p:cTn id="8" fill="hold" nodeType="withGroup">
                            <p:stCondLst>
                              <p:cond delay="500"/>
                            </p:stCondLst>
                            <p:childTnLst>
                              <p:par>
                                <p:cTn id="9" presetID="17" presetClass="entr" presetSubtype="10" fill="hold" nodeType="afterEffect">
                                  <p:stCondLst>
                                    <p:cond delay="0"/>
                                  </p:stCondLst>
                                  <p:childTnLst>
                                    <p:set>
                                      <p:cBhvr>
                                        <p:cTn id="10" dur="1" fill="hold">
                                          <p:stCondLst>
                                            <p:cond delay="0"/>
                                          </p:stCondLst>
                                        </p:cTn>
                                        <p:tgtEl>
                                          <p:spTgt spid="6165"/>
                                        </p:tgtEl>
                                        <p:attrNameLst>
                                          <p:attrName>style.visibility</p:attrName>
                                        </p:attrNameLst>
                                      </p:cBhvr>
                                      <p:to>
                                        <p:strVal val="visible"/>
                                      </p:to>
                                    </p:set>
                                    <p:anim calcmode="lin" valueType="num">
                                      <p:cBhvr>
                                        <p:cTn id="11" dur="500" fill="hold"/>
                                        <p:tgtEl>
                                          <p:spTgt spid="6165"/>
                                        </p:tgtEl>
                                        <p:attrNameLst>
                                          <p:attrName>ppt_w</p:attrName>
                                        </p:attrNameLst>
                                      </p:cBhvr>
                                      <p:tavLst>
                                        <p:tav tm="0">
                                          <p:val>
                                            <p:fltVal val="0"/>
                                          </p:val>
                                        </p:tav>
                                        <p:tav tm="100000">
                                          <p:val>
                                            <p:strVal val="#ppt_w"/>
                                          </p:val>
                                        </p:tav>
                                      </p:tavLst>
                                    </p:anim>
                                    <p:anim calcmode="lin" valueType="num">
                                      <p:cBhvr>
                                        <p:cTn id="12" dur="500" fill="hold"/>
                                        <p:tgtEl>
                                          <p:spTgt spid="6165"/>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35241"/>
                                        </p:tgtEl>
                                        <p:attrNameLst>
                                          <p:attrName>style.visibility</p:attrName>
                                        </p:attrNameLst>
                                      </p:cBhvr>
                                      <p:to>
                                        <p:strVal val="visible"/>
                                      </p:to>
                                    </p:set>
                                    <p:animEffect transition="in" filter="wipe(left)">
                                      <p:cBhvr>
                                        <p:cTn id="17" dur="500"/>
                                        <p:tgtEl>
                                          <p:spTgt spid="735241"/>
                                        </p:tgtEl>
                                      </p:cBhvr>
                                    </p:animEffect>
                                  </p:childTnLst>
                                </p:cTn>
                              </p:par>
                            </p:childTnLst>
                          </p:cTn>
                        </p:par>
                        <p:par>
                          <p:cTn id="18" fill="hold" nodeType="afterGroup">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735242"/>
                                        </p:tgtEl>
                                        <p:attrNameLst>
                                          <p:attrName>style.visibility</p:attrName>
                                        </p:attrNameLst>
                                      </p:cBhvr>
                                      <p:to>
                                        <p:strVal val="visible"/>
                                      </p:to>
                                    </p:set>
                                    <p:animEffect transition="in" filter="wipe(left)">
                                      <p:cBhvr>
                                        <p:cTn id="21" dur="500"/>
                                        <p:tgtEl>
                                          <p:spTgt spid="735242"/>
                                        </p:tgtEl>
                                      </p:cBhvr>
                                    </p:animEffect>
                                  </p:childTnLst>
                                </p:cTn>
                              </p:par>
                            </p:childTnLst>
                          </p:cTn>
                        </p:par>
                        <p:par>
                          <p:cTn id="22" fill="hold">
                            <p:stCondLst>
                              <p:cond delay="1000"/>
                            </p:stCondLst>
                            <p:childTnLst>
                              <p:par>
                                <p:cTn id="23" presetID="22" presetClass="entr" presetSubtype="8" fill="hold" nodeType="afterEffect">
                                  <p:stCondLst>
                                    <p:cond delay="0"/>
                                  </p:stCondLst>
                                  <p:childTnLst>
                                    <p:set>
                                      <p:cBhvr>
                                        <p:cTn id="24" dur="1" fill="hold">
                                          <p:stCondLst>
                                            <p:cond delay="0"/>
                                          </p:stCondLst>
                                        </p:cTn>
                                        <p:tgtEl>
                                          <p:spTgt spid="735243"/>
                                        </p:tgtEl>
                                        <p:attrNameLst>
                                          <p:attrName>style.visibility</p:attrName>
                                        </p:attrNameLst>
                                      </p:cBhvr>
                                      <p:to>
                                        <p:strVal val="visible"/>
                                      </p:to>
                                    </p:set>
                                    <p:animEffect transition="in" filter="wipe(left)">
                                      <p:cBhvr>
                                        <p:cTn id="25" dur="750"/>
                                        <p:tgtEl>
                                          <p:spTgt spid="735243"/>
                                        </p:tgtEl>
                                      </p:cBhvr>
                                    </p:animEffect>
                                  </p:childTnLst>
                                </p:cTn>
                              </p:par>
                            </p:childTnLst>
                          </p:cTn>
                        </p:par>
                        <p:par>
                          <p:cTn id="26" fill="hold">
                            <p:stCondLst>
                              <p:cond delay="1750"/>
                            </p:stCondLst>
                            <p:childTnLst>
                              <p:par>
                                <p:cTn id="27" presetID="22" presetClass="entr" presetSubtype="8" fill="hold" nodeType="afterEffect">
                                  <p:stCondLst>
                                    <p:cond delay="0"/>
                                  </p:stCondLst>
                                  <p:childTnLst>
                                    <p:set>
                                      <p:cBhvr>
                                        <p:cTn id="28" dur="1" fill="hold">
                                          <p:stCondLst>
                                            <p:cond delay="0"/>
                                          </p:stCondLst>
                                        </p:cTn>
                                        <p:tgtEl>
                                          <p:spTgt spid="735244"/>
                                        </p:tgtEl>
                                        <p:attrNameLst>
                                          <p:attrName>style.visibility</p:attrName>
                                        </p:attrNameLst>
                                      </p:cBhvr>
                                      <p:to>
                                        <p:strVal val="visible"/>
                                      </p:to>
                                    </p:set>
                                    <p:animEffect transition="in" filter="wipe(left)">
                                      <p:cBhvr>
                                        <p:cTn id="29" dur="1000"/>
                                        <p:tgtEl>
                                          <p:spTgt spid="735244"/>
                                        </p:tgtEl>
                                      </p:cBhvr>
                                    </p:animEffect>
                                  </p:childTnLst>
                                </p:cTn>
                              </p:par>
                            </p:childTnLst>
                          </p:cTn>
                        </p:par>
                        <p:par>
                          <p:cTn id="30" fill="hold">
                            <p:stCondLst>
                              <p:cond delay="2750"/>
                            </p:stCondLst>
                            <p:childTnLst>
                              <p:par>
                                <p:cTn id="31" presetID="22" presetClass="entr" presetSubtype="8" fill="hold" grpId="0" nodeType="afterEffect">
                                  <p:stCondLst>
                                    <p:cond delay="0"/>
                                  </p:stCondLst>
                                  <p:childTnLst>
                                    <p:set>
                                      <p:cBhvr>
                                        <p:cTn id="32" dur="1" fill="hold">
                                          <p:stCondLst>
                                            <p:cond delay="0"/>
                                          </p:stCondLst>
                                        </p:cTn>
                                        <p:tgtEl>
                                          <p:spTgt spid="735249">
                                            <p:txEl>
                                              <p:pRg st="0" end="0"/>
                                            </p:txEl>
                                          </p:spTgt>
                                        </p:tgtEl>
                                        <p:attrNameLst>
                                          <p:attrName>style.visibility</p:attrName>
                                        </p:attrNameLst>
                                      </p:cBhvr>
                                      <p:to>
                                        <p:strVal val="visible"/>
                                      </p:to>
                                    </p:set>
                                    <p:animEffect transition="in" filter="wipe(left)">
                                      <p:cBhvr>
                                        <p:cTn id="33" dur="500"/>
                                        <p:tgtEl>
                                          <p:spTgt spid="735249">
                                            <p:txEl>
                                              <p:pRg st="0" end="0"/>
                                            </p:txEl>
                                          </p:spTgt>
                                        </p:tgtEl>
                                      </p:cBhvr>
                                    </p:animEffect>
                                  </p:childTnLst>
                                </p:cTn>
                              </p:par>
                            </p:childTnLst>
                          </p:cTn>
                        </p:par>
                        <p:par>
                          <p:cTn id="34" fill="hold">
                            <p:stCondLst>
                              <p:cond delay="3250"/>
                            </p:stCondLst>
                            <p:childTnLst>
                              <p:par>
                                <p:cTn id="35" presetID="22" presetClass="entr" presetSubtype="8" fill="hold" grpId="0" nodeType="afterEffect">
                                  <p:stCondLst>
                                    <p:cond delay="0"/>
                                  </p:stCondLst>
                                  <p:childTnLst>
                                    <p:set>
                                      <p:cBhvr>
                                        <p:cTn id="36" dur="1" fill="hold">
                                          <p:stCondLst>
                                            <p:cond delay="0"/>
                                          </p:stCondLst>
                                        </p:cTn>
                                        <p:tgtEl>
                                          <p:spTgt spid="735249">
                                            <p:txEl>
                                              <p:pRg st="1" end="1"/>
                                            </p:txEl>
                                          </p:spTgt>
                                        </p:tgtEl>
                                        <p:attrNameLst>
                                          <p:attrName>style.visibility</p:attrName>
                                        </p:attrNameLst>
                                      </p:cBhvr>
                                      <p:to>
                                        <p:strVal val="visible"/>
                                      </p:to>
                                    </p:set>
                                    <p:animEffect transition="in" filter="wipe(left)">
                                      <p:cBhvr>
                                        <p:cTn id="37" dur="500"/>
                                        <p:tgtEl>
                                          <p:spTgt spid="735249">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35245"/>
                                        </p:tgtEl>
                                        <p:attrNameLst>
                                          <p:attrName>style.visibility</p:attrName>
                                        </p:attrNameLst>
                                      </p:cBhvr>
                                      <p:to>
                                        <p:strVal val="visible"/>
                                      </p:to>
                                    </p:set>
                                    <p:animEffect transition="in" filter="wipe(left)">
                                      <p:cBhvr>
                                        <p:cTn id="42" dur="1000"/>
                                        <p:tgtEl>
                                          <p:spTgt spid="735245"/>
                                        </p:tgtEl>
                                      </p:cBhvr>
                                    </p:animEffect>
                                  </p:childTnLst>
                                </p:cTn>
                              </p:par>
                            </p:childTnLst>
                          </p:cTn>
                        </p:par>
                        <p:par>
                          <p:cTn id="43" fill="hold" nodeType="afterGroup">
                            <p:stCondLst>
                              <p:cond delay="1000"/>
                            </p:stCondLst>
                            <p:childTnLst>
                              <p:par>
                                <p:cTn id="44" presetID="22" presetClass="entr" presetSubtype="8" fill="hold" grpId="0" nodeType="afterEffect">
                                  <p:stCondLst>
                                    <p:cond delay="0"/>
                                  </p:stCondLst>
                                  <p:childTnLst>
                                    <p:set>
                                      <p:cBhvr>
                                        <p:cTn id="45" dur="1" fill="hold">
                                          <p:stCondLst>
                                            <p:cond delay="0"/>
                                          </p:stCondLst>
                                        </p:cTn>
                                        <p:tgtEl>
                                          <p:spTgt spid="735249">
                                            <p:txEl>
                                              <p:pRg st="2" end="2"/>
                                            </p:txEl>
                                          </p:spTgt>
                                        </p:tgtEl>
                                        <p:attrNameLst>
                                          <p:attrName>style.visibility</p:attrName>
                                        </p:attrNameLst>
                                      </p:cBhvr>
                                      <p:to>
                                        <p:strVal val="visible"/>
                                      </p:to>
                                    </p:set>
                                    <p:animEffect transition="in" filter="wipe(left)">
                                      <p:cBhvr>
                                        <p:cTn id="46" dur="500"/>
                                        <p:tgtEl>
                                          <p:spTgt spid="735249">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735240"/>
                                        </p:tgtEl>
                                        <p:attrNameLst>
                                          <p:attrName>style.visibility</p:attrName>
                                        </p:attrNameLst>
                                      </p:cBhvr>
                                      <p:to>
                                        <p:strVal val="visible"/>
                                      </p:to>
                                    </p:set>
                                    <p:animEffect transition="in" filter="fade">
                                      <p:cBhvr>
                                        <p:cTn id="51" dur="1000"/>
                                        <p:tgtEl>
                                          <p:spTgt spid="735240"/>
                                        </p:tgtEl>
                                      </p:cBhvr>
                                    </p:animEffect>
                                  </p:childTnLst>
                                </p:cTn>
                              </p:par>
                            </p:childTnLst>
                          </p:cTn>
                        </p:par>
                        <p:par>
                          <p:cTn id="52" fill="hold">
                            <p:stCondLst>
                              <p:cond delay="1000"/>
                            </p:stCondLst>
                            <p:childTnLst>
                              <p:par>
                                <p:cTn id="53" presetID="22" presetClass="entr" presetSubtype="8" fill="hold" grpId="0" nodeType="afterEffect">
                                  <p:stCondLst>
                                    <p:cond delay="0"/>
                                  </p:stCondLst>
                                  <p:childTnLst>
                                    <p:set>
                                      <p:cBhvr>
                                        <p:cTn id="54" dur="1" fill="hold">
                                          <p:stCondLst>
                                            <p:cond delay="0"/>
                                          </p:stCondLst>
                                        </p:cTn>
                                        <p:tgtEl>
                                          <p:spTgt spid="735249">
                                            <p:txEl>
                                              <p:pRg st="3" end="3"/>
                                            </p:txEl>
                                          </p:spTgt>
                                        </p:tgtEl>
                                        <p:attrNameLst>
                                          <p:attrName>style.visibility</p:attrName>
                                        </p:attrNameLst>
                                      </p:cBhvr>
                                      <p:to>
                                        <p:strVal val="visible"/>
                                      </p:to>
                                    </p:set>
                                    <p:animEffect transition="in" filter="wipe(left)">
                                      <p:cBhvr>
                                        <p:cTn id="55" dur="500"/>
                                        <p:tgtEl>
                                          <p:spTgt spid="735249">
                                            <p:txEl>
                                              <p:pRg st="3" end="3"/>
                                            </p:txEl>
                                          </p:spTgt>
                                        </p:tgtEl>
                                      </p:cBhvr>
                                    </p:animEffect>
                                  </p:childTnLst>
                                </p:cTn>
                              </p:par>
                            </p:childTnLst>
                          </p:cTn>
                        </p:par>
                        <p:par>
                          <p:cTn id="56" fill="hold">
                            <p:stCondLst>
                              <p:cond delay="1500"/>
                            </p:stCondLst>
                            <p:childTnLst>
                              <p:par>
                                <p:cTn id="57" presetID="22" presetClass="entr" presetSubtype="8" fill="hold" nodeType="after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wipe(left)">
                                      <p:cBhvr>
                                        <p:cTn id="5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5239" grpId="0"/>
      <p:bldP spid="735241" grpId="0" animBg="1"/>
      <p:bldP spid="735242" grpId="0"/>
      <p:bldP spid="735249"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6258" name="Picture 2" descr="Fig1A-10-ppt-3"/>
          <p:cNvPicPr>
            <a:picLocks noChangeAspect="1" noChangeArrowheads="1"/>
          </p:cNvPicPr>
          <p:nvPr/>
        </p:nvPicPr>
        <p:blipFill>
          <a:blip r:embed="rId3" cstate="print"/>
          <a:srcRect/>
          <a:stretch>
            <a:fillRect/>
          </a:stretch>
        </p:blipFill>
        <p:spPr bwMode="auto">
          <a:xfrm>
            <a:off x="3352800" y="2095500"/>
            <a:ext cx="5381625" cy="3848100"/>
          </a:xfrm>
          <a:prstGeom prst="rect">
            <a:avLst/>
          </a:prstGeom>
          <a:noFill/>
          <a:ln w="9525">
            <a:noFill/>
            <a:miter lim="800000"/>
            <a:headEnd/>
            <a:tailEnd/>
          </a:ln>
        </p:spPr>
      </p:pic>
      <p:sp>
        <p:nvSpPr>
          <p:cNvPr id="736265" name="Text Box 9"/>
          <p:cNvSpPr txBox="1">
            <a:spLocks noChangeArrowheads="1"/>
          </p:cNvSpPr>
          <p:nvPr/>
        </p:nvSpPr>
        <p:spPr bwMode="auto">
          <a:xfrm>
            <a:off x="457200" y="1770063"/>
            <a:ext cx="2362200" cy="312737"/>
          </a:xfrm>
          <a:prstGeom prst="rect">
            <a:avLst/>
          </a:prstGeom>
          <a:solidFill>
            <a:srgbClr val="B9D3C2"/>
          </a:solidFill>
          <a:ln w="9525">
            <a:noFill/>
            <a:miter lim="800000"/>
            <a:headEnd/>
            <a:tailEnd/>
          </a:ln>
        </p:spPr>
        <p:txBody>
          <a:bodyPr lIns="45720" rIns="45720">
            <a:spAutoFit/>
          </a:bodyPr>
          <a:lstStyle/>
          <a:p>
            <a:pPr marL="457200" indent="-457200">
              <a:lnSpc>
                <a:spcPct val="90000"/>
              </a:lnSpc>
              <a:spcBef>
                <a:spcPct val="10000"/>
              </a:spcBef>
              <a:spcAft>
                <a:spcPct val="10000"/>
              </a:spcAft>
            </a:pPr>
            <a:r>
              <a:rPr lang="en-US" sz="1600" b="1"/>
              <a:t>Figure 1A.10</a:t>
            </a:r>
          </a:p>
        </p:txBody>
      </p:sp>
      <p:sp>
        <p:nvSpPr>
          <p:cNvPr id="736266" name="Text Box 10"/>
          <p:cNvSpPr txBox="1">
            <a:spLocks noChangeArrowheads="1"/>
          </p:cNvSpPr>
          <p:nvPr/>
        </p:nvSpPr>
        <p:spPr bwMode="auto">
          <a:xfrm>
            <a:off x="381000" y="2095500"/>
            <a:ext cx="2362200" cy="304800"/>
          </a:xfrm>
          <a:prstGeom prst="rect">
            <a:avLst/>
          </a:prstGeom>
          <a:noFill/>
          <a:ln w="9525">
            <a:noFill/>
            <a:miter lim="800000"/>
            <a:headEnd/>
            <a:tailEnd/>
          </a:ln>
        </p:spPr>
        <p:txBody>
          <a:bodyPr>
            <a:spAutoFit/>
          </a:bodyPr>
          <a:lstStyle/>
          <a:p>
            <a:pPr>
              <a:spcBef>
                <a:spcPct val="10000"/>
              </a:spcBef>
              <a:spcAft>
                <a:spcPct val="10000"/>
              </a:spcAft>
            </a:pPr>
            <a:r>
              <a:rPr lang="en-US" sz="1400" b="1"/>
              <a:t>The Area of a Triangle</a:t>
            </a:r>
          </a:p>
        </p:txBody>
      </p:sp>
      <p:graphicFrame>
        <p:nvGraphicFramePr>
          <p:cNvPr id="736267" name="Object 24"/>
          <p:cNvGraphicFramePr>
            <a:graphicFrameLocks noChangeAspect="1"/>
          </p:cNvGraphicFramePr>
          <p:nvPr/>
        </p:nvGraphicFramePr>
        <p:xfrm>
          <a:off x="2087203" y="609600"/>
          <a:ext cx="4999397" cy="838200"/>
        </p:xfrm>
        <a:graphic>
          <a:graphicData uri="http://schemas.openxmlformats.org/presentationml/2006/ole">
            <p:oleObj spid="_x0000_s7192" name="Equation" r:id="rId4" imgW="2324100" imgH="393700" progId="Equation.3">
              <p:embed/>
            </p:oleObj>
          </a:graphicData>
        </a:graphic>
      </p:graphicFrame>
      <p:pic>
        <p:nvPicPr>
          <p:cNvPr id="736268" name="Picture 12" descr="Fig1A-10-ppt-1"/>
          <p:cNvPicPr>
            <a:picLocks noChangeAspect="1" noChangeArrowheads="1"/>
          </p:cNvPicPr>
          <p:nvPr/>
        </p:nvPicPr>
        <p:blipFill>
          <a:blip r:embed="rId5" cstate="print"/>
          <a:srcRect/>
          <a:stretch>
            <a:fillRect/>
          </a:stretch>
        </p:blipFill>
        <p:spPr bwMode="auto">
          <a:xfrm>
            <a:off x="3352800" y="2095500"/>
            <a:ext cx="5381625" cy="3848100"/>
          </a:xfrm>
          <a:prstGeom prst="rect">
            <a:avLst/>
          </a:prstGeom>
          <a:noFill/>
          <a:ln w="9525">
            <a:noFill/>
            <a:miter lim="800000"/>
            <a:headEnd/>
            <a:tailEnd/>
          </a:ln>
        </p:spPr>
      </p:pic>
      <p:pic>
        <p:nvPicPr>
          <p:cNvPr id="736269" name="Picture 13" descr="Fig1A-10-ppt-2"/>
          <p:cNvPicPr>
            <a:picLocks noChangeAspect="1" noChangeArrowheads="1"/>
          </p:cNvPicPr>
          <p:nvPr/>
        </p:nvPicPr>
        <p:blipFill>
          <a:blip r:embed="rId6" cstate="print"/>
          <a:srcRect/>
          <a:stretch>
            <a:fillRect/>
          </a:stretch>
        </p:blipFill>
        <p:spPr bwMode="auto">
          <a:xfrm>
            <a:off x="3352800" y="2095500"/>
            <a:ext cx="5381625" cy="3848100"/>
          </a:xfrm>
          <a:prstGeom prst="rect">
            <a:avLst/>
          </a:prstGeom>
          <a:noFill/>
          <a:ln w="9525">
            <a:noFill/>
            <a:miter lim="800000"/>
            <a:headEnd/>
            <a:tailEnd/>
          </a:ln>
        </p:spPr>
      </p:pic>
      <p:sp>
        <p:nvSpPr>
          <p:cNvPr id="736273" name="Text Box 17"/>
          <p:cNvSpPr txBox="1">
            <a:spLocks noChangeArrowheads="1"/>
          </p:cNvSpPr>
          <p:nvPr/>
        </p:nvSpPr>
        <p:spPr bwMode="auto">
          <a:xfrm>
            <a:off x="381000" y="2376488"/>
            <a:ext cx="2590800" cy="3452812"/>
          </a:xfrm>
          <a:prstGeom prst="rect">
            <a:avLst/>
          </a:prstGeom>
          <a:noFill/>
          <a:ln w="9525">
            <a:noFill/>
            <a:miter lim="800000"/>
            <a:headEnd/>
            <a:tailEnd/>
          </a:ln>
        </p:spPr>
        <p:txBody>
          <a:bodyPr>
            <a:spAutoFit/>
          </a:bodyPr>
          <a:lstStyle/>
          <a:p>
            <a:pPr>
              <a:lnSpc>
                <a:spcPct val="105000"/>
              </a:lnSpc>
            </a:pPr>
            <a:r>
              <a:rPr lang="en-US" sz="1600">
                <a:solidFill>
                  <a:schemeClr val="tx2"/>
                </a:solidFill>
              </a:rPr>
              <a:t>The area of a triangle is equal to 1⁄2 multiplied by its base multiplied by its height.</a:t>
            </a:r>
          </a:p>
          <a:p>
            <a:pPr>
              <a:lnSpc>
                <a:spcPct val="105000"/>
              </a:lnSpc>
            </a:pPr>
            <a:r>
              <a:rPr lang="en-US" sz="1600">
                <a:solidFill>
                  <a:schemeClr val="tx2"/>
                </a:solidFill>
              </a:rPr>
              <a:t>The area of the blue-shaded triangle has a base equal to 150,000 – 125,000, or 25,000, and a height equal to $2.00 – $1.50, or $0.50.</a:t>
            </a:r>
          </a:p>
          <a:p>
            <a:pPr>
              <a:lnSpc>
                <a:spcPct val="105000"/>
              </a:lnSpc>
            </a:pPr>
            <a:r>
              <a:rPr lang="en-US" sz="1600">
                <a:solidFill>
                  <a:schemeClr val="tx2"/>
                </a:solidFill>
              </a:rPr>
              <a:t>Therefore, its area equals 1/2 × 25,000 × $0.50, or $6,250.</a:t>
            </a:r>
          </a:p>
        </p:txBody>
      </p:sp>
      <p:cxnSp>
        <p:nvCxnSpPr>
          <p:cNvPr id="12" name="Straight Connector 11"/>
          <p:cNvCxnSpPr>
            <a:cxnSpLocks noChangeShapeType="1"/>
          </p:cNvCxnSpPr>
          <p:nvPr/>
        </p:nvCxnSpPr>
        <p:spPr bwMode="auto">
          <a:xfrm>
            <a:off x="457200" y="5943600"/>
            <a:ext cx="2362200" cy="0"/>
          </a:xfrm>
          <a:prstGeom prst="line">
            <a:avLst/>
          </a:prstGeom>
          <a:noFill/>
          <a:ln w="50800" algn="ctr">
            <a:solidFill>
              <a:srgbClr val="B9D3C2"/>
            </a:solidFill>
            <a:round/>
            <a:headEnd/>
            <a:tailEnd/>
          </a:ln>
        </p:spPr>
      </p:cxnSp>
      <p:pic>
        <p:nvPicPr>
          <p:cNvPr id="11" name="Picture 10" descr="Fig1A-10-ppt-4.gif"/>
          <p:cNvPicPr>
            <a:picLocks noChangeAspect="1"/>
          </p:cNvPicPr>
          <p:nvPr/>
        </p:nvPicPr>
        <p:blipFill>
          <a:blip r:embed="rId7" cstate="print"/>
          <a:srcRect/>
          <a:stretch>
            <a:fillRect/>
          </a:stretch>
        </p:blipFill>
        <p:spPr bwMode="auto">
          <a:xfrm>
            <a:off x="3352800" y="2095500"/>
            <a:ext cx="5381625" cy="3848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0"/>
                                  </p:stCondLst>
                                  <p:childTnLst>
                                    <p:set>
                                      <p:cBhvr>
                                        <p:cTn id="6" dur="1" fill="hold">
                                          <p:stCondLst>
                                            <p:cond delay="0"/>
                                          </p:stCondLst>
                                        </p:cTn>
                                        <p:tgtEl>
                                          <p:spTgt spid="736267"/>
                                        </p:tgtEl>
                                        <p:attrNameLst>
                                          <p:attrName>style.visibility</p:attrName>
                                        </p:attrNameLst>
                                      </p:cBhvr>
                                      <p:to>
                                        <p:strVal val="visible"/>
                                      </p:to>
                                    </p:set>
                                    <p:anim calcmode="lin" valueType="num">
                                      <p:cBhvr>
                                        <p:cTn id="7" dur="500" fill="hold"/>
                                        <p:tgtEl>
                                          <p:spTgt spid="736267"/>
                                        </p:tgtEl>
                                        <p:attrNameLst>
                                          <p:attrName>ppt_w</p:attrName>
                                        </p:attrNameLst>
                                      </p:cBhvr>
                                      <p:tavLst>
                                        <p:tav tm="0">
                                          <p:val>
                                            <p:fltVal val="0"/>
                                          </p:val>
                                        </p:tav>
                                        <p:tav tm="100000">
                                          <p:val>
                                            <p:strVal val="#ppt_w"/>
                                          </p:val>
                                        </p:tav>
                                      </p:tavLst>
                                    </p:anim>
                                    <p:anim calcmode="lin" valueType="num">
                                      <p:cBhvr>
                                        <p:cTn id="8" dur="500" fill="hold"/>
                                        <p:tgtEl>
                                          <p:spTgt spid="736267"/>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nodeType="after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736265"/>
                                        </p:tgtEl>
                                        <p:attrNameLst>
                                          <p:attrName>style.visibility</p:attrName>
                                        </p:attrNameLst>
                                      </p:cBhvr>
                                      <p:to>
                                        <p:strVal val="visible"/>
                                      </p:to>
                                    </p:set>
                                    <p:animEffect transition="in" filter="wipe(left)">
                                      <p:cBhvr>
                                        <p:cTn id="13" dur="500"/>
                                        <p:tgtEl>
                                          <p:spTgt spid="736265"/>
                                        </p:tgtEl>
                                      </p:cBhvr>
                                    </p:animEffect>
                                  </p:childTnLst>
                                </p:cTn>
                              </p:par>
                            </p:childTnLst>
                          </p:cTn>
                        </p:par>
                        <p:par>
                          <p:cTn id="14" fill="hold" nodeType="afterGroup">
                            <p:stCondLst>
                              <p:cond delay="500"/>
                            </p:stCondLst>
                            <p:childTnLst>
                              <p:par>
                                <p:cTn id="15" presetID="22" presetClass="entr" presetSubtype="8" fill="hold" grpId="0" nodeType="afterEffect">
                                  <p:stCondLst>
                                    <p:cond delay="0"/>
                                  </p:stCondLst>
                                  <p:childTnLst>
                                    <p:set>
                                      <p:cBhvr>
                                        <p:cTn id="16" dur="1" fill="hold">
                                          <p:stCondLst>
                                            <p:cond delay="0"/>
                                          </p:stCondLst>
                                        </p:cTn>
                                        <p:tgtEl>
                                          <p:spTgt spid="736266"/>
                                        </p:tgtEl>
                                        <p:attrNameLst>
                                          <p:attrName>style.visibility</p:attrName>
                                        </p:attrNameLst>
                                      </p:cBhvr>
                                      <p:to>
                                        <p:strVal val="visible"/>
                                      </p:to>
                                    </p:set>
                                    <p:animEffect transition="in" filter="wipe(left)">
                                      <p:cBhvr>
                                        <p:cTn id="17" dur="500"/>
                                        <p:tgtEl>
                                          <p:spTgt spid="736266"/>
                                        </p:tgtEl>
                                      </p:cBhvr>
                                    </p:animEffect>
                                  </p:childTnLst>
                                </p:cTn>
                              </p:par>
                            </p:childTnLst>
                          </p:cTn>
                        </p:par>
                        <p:par>
                          <p:cTn id="18" fill="hold" nodeType="afterGroup">
                            <p:stCondLst>
                              <p:cond delay="1000"/>
                            </p:stCondLst>
                            <p:childTnLst>
                              <p:par>
                                <p:cTn id="19" presetID="22" presetClass="entr" presetSubtype="8" fill="hold" nodeType="afterEffect">
                                  <p:stCondLst>
                                    <p:cond delay="0"/>
                                  </p:stCondLst>
                                  <p:childTnLst>
                                    <p:set>
                                      <p:cBhvr>
                                        <p:cTn id="20" dur="1" fill="hold">
                                          <p:stCondLst>
                                            <p:cond delay="0"/>
                                          </p:stCondLst>
                                        </p:cTn>
                                        <p:tgtEl>
                                          <p:spTgt spid="736268"/>
                                        </p:tgtEl>
                                        <p:attrNameLst>
                                          <p:attrName>style.visibility</p:attrName>
                                        </p:attrNameLst>
                                      </p:cBhvr>
                                      <p:to>
                                        <p:strVal val="visible"/>
                                      </p:to>
                                    </p:set>
                                    <p:animEffect transition="in" filter="wipe(left)">
                                      <p:cBhvr>
                                        <p:cTn id="21" dur="1000"/>
                                        <p:tgtEl>
                                          <p:spTgt spid="736268"/>
                                        </p:tgtEl>
                                      </p:cBhvr>
                                    </p:animEffect>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736269"/>
                                        </p:tgtEl>
                                        <p:attrNameLst>
                                          <p:attrName>style.visibility</p:attrName>
                                        </p:attrNameLst>
                                      </p:cBhvr>
                                      <p:to>
                                        <p:strVal val="visible"/>
                                      </p:to>
                                    </p:set>
                                    <p:animEffect transition="in" filter="wipe(left)">
                                      <p:cBhvr>
                                        <p:cTn id="25" dur="1000"/>
                                        <p:tgtEl>
                                          <p:spTgt spid="736269"/>
                                        </p:tgtEl>
                                      </p:cBhvr>
                                    </p:animEffect>
                                  </p:childTnLst>
                                </p:cTn>
                              </p:par>
                            </p:childTnLst>
                          </p:cTn>
                        </p:par>
                        <p:par>
                          <p:cTn id="26" fill="hold">
                            <p:stCondLst>
                              <p:cond delay="3000"/>
                            </p:stCondLst>
                            <p:childTnLst>
                              <p:par>
                                <p:cTn id="27" presetID="22" presetClass="entr" presetSubtype="8" fill="hold" grpId="0" nodeType="afterEffect">
                                  <p:stCondLst>
                                    <p:cond delay="0"/>
                                  </p:stCondLst>
                                  <p:childTnLst>
                                    <p:set>
                                      <p:cBhvr>
                                        <p:cTn id="28" dur="1" fill="hold">
                                          <p:stCondLst>
                                            <p:cond delay="0"/>
                                          </p:stCondLst>
                                        </p:cTn>
                                        <p:tgtEl>
                                          <p:spTgt spid="736273">
                                            <p:txEl>
                                              <p:pRg st="0" end="0"/>
                                            </p:txEl>
                                          </p:spTgt>
                                        </p:tgtEl>
                                        <p:attrNameLst>
                                          <p:attrName>style.visibility</p:attrName>
                                        </p:attrNameLst>
                                      </p:cBhvr>
                                      <p:to>
                                        <p:strVal val="visible"/>
                                      </p:to>
                                    </p:set>
                                    <p:animEffect transition="in" filter="wipe(left)">
                                      <p:cBhvr>
                                        <p:cTn id="29" dur="500"/>
                                        <p:tgtEl>
                                          <p:spTgt spid="736273">
                                            <p:txEl>
                                              <p:pRg st="0" end="0"/>
                                            </p:txEl>
                                          </p:spTgt>
                                        </p:tgtEl>
                                      </p:cBhvr>
                                    </p:animEffect>
                                  </p:childTnLst>
                                </p:cTn>
                              </p:par>
                            </p:childTnLst>
                          </p:cTn>
                        </p:par>
                      </p:childTnLst>
                    </p:cTn>
                  </p:par>
                  <p:par>
                    <p:cTn id="30" fill="hold">
                      <p:stCondLst>
                        <p:cond delay="indefinite"/>
                      </p:stCondLst>
                      <p:childTnLst>
                        <p:par>
                          <p:cTn id="31" fill="hold" nodeType="after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736258"/>
                                        </p:tgtEl>
                                        <p:attrNameLst>
                                          <p:attrName>style.visibility</p:attrName>
                                        </p:attrNameLst>
                                      </p:cBhvr>
                                      <p:to>
                                        <p:strVal val="visible"/>
                                      </p:to>
                                    </p:set>
                                    <p:animEffect transition="in" filter="fade">
                                      <p:cBhvr>
                                        <p:cTn id="34" dur="1000"/>
                                        <p:tgtEl>
                                          <p:spTgt spid="736258"/>
                                        </p:tgtEl>
                                      </p:cBhvr>
                                    </p:animEffect>
                                  </p:childTnLst>
                                </p:cTn>
                              </p:par>
                            </p:childTnLst>
                          </p:cTn>
                        </p:par>
                        <p:par>
                          <p:cTn id="35" fill="hold">
                            <p:stCondLst>
                              <p:cond delay="1000"/>
                            </p:stCondLst>
                            <p:childTnLst>
                              <p:par>
                                <p:cTn id="36" presetID="22" presetClass="entr" presetSubtype="8" fill="hold" grpId="0" nodeType="afterEffect">
                                  <p:stCondLst>
                                    <p:cond delay="0"/>
                                  </p:stCondLst>
                                  <p:childTnLst>
                                    <p:set>
                                      <p:cBhvr>
                                        <p:cTn id="37" dur="1" fill="hold">
                                          <p:stCondLst>
                                            <p:cond delay="0"/>
                                          </p:stCondLst>
                                        </p:cTn>
                                        <p:tgtEl>
                                          <p:spTgt spid="736273">
                                            <p:txEl>
                                              <p:pRg st="1" end="1"/>
                                            </p:txEl>
                                          </p:spTgt>
                                        </p:tgtEl>
                                        <p:attrNameLst>
                                          <p:attrName>style.visibility</p:attrName>
                                        </p:attrNameLst>
                                      </p:cBhvr>
                                      <p:to>
                                        <p:strVal val="visible"/>
                                      </p:to>
                                    </p:set>
                                    <p:animEffect transition="in" filter="wipe(left)">
                                      <p:cBhvr>
                                        <p:cTn id="38" dur="500"/>
                                        <p:tgtEl>
                                          <p:spTgt spid="73627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wipe(up)">
                                      <p:cBhvr>
                                        <p:cTn id="43" dur="1000"/>
                                        <p:tgtEl>
                                          <p:spTgt spid="11"/>
                                        </p:tgtEl>
                                      </p:cBhvr>
                                    </p:animEffect>
                                  </p:childTnLst>
                                </p:cTn>
                              </p:par>
                            </p:childTnLst>
                          </p:cTn>
                        </p:par>
                        <p:par>
                          <p:cTn id="44" fill="hold">
                            <p:stCondLst>
                              <p:cond delay="1000"/>
                            </p:stCondLst>
                            <p:childTnLst>
                              <p:par>
                                <p:cTn id="45" presetID="22" presetClass="entr" presetSubtype="8" fill="hold" grpId="0" nodeType="afterEffect">
                                  <p:stCondLst>
                                    <p:cond delay="0"/>
                                  </p:stCondLst>
                                  <p:childTnLst>
                                    <p:set>
                                      <p:cBhvr>
                                        <p:cTn id="46" dur="1" fill="hold">
                                          <p:stCondLst>
                                            <p:cond delay="0"/>
                                          </p:stCondLst>
                                        </p:cTn>
                                        <p:tgtEl>
                                          <p:spTgt spid="736273">
                                            <p:txEl>
                                              <p:pRg st="2" end="2"/>
                                            </p:txEl>
                                          </p:spTgt>
                                        </p:tgtEl>
                                        <p:attrNameLst>
                                          <p:attrName>style.visibility</p:attrName>
                                        </p:attrNameLst>
                                      </p:cBhvr>
                                      <p:to>
                                        <p:strVal val="visible"/>
                                      </p:to>
                                    </p:set>
                                    <p:animEffect transition="in" filter="wipe(left)">
                                      <p:cBhvr>
                                        <p:cTn id="47" dur="500"/>
                                        <p:tgtEl>
                                          <p:spTgt spid="736273">
                                            <p:txEl>
                                              <p:pRg st="2" end="2"/>
                                            </p:txEl>
                                          </p:spTgt>
                                        </p:tgtEl>
                                      </p:cBhvr>
                                    </p:animEffect>
                                  </p:childTnLst>
                                </p:cTn>
                              </p:par>
                            </p:childTnLst>
                          </p:cTn>
                        </p:par>
                        <p:par>
                          <p:cTn id="48" fill="hold">
                            <p:stCondLst>
                              <p:cond delay="1500"/>
                            </p:stCondLst>
                            <p:childTnLst>
                              <p:par>
                                <p:cTn id="49" presetID="22" presetClass="entr" presetSubtype="8" fill="hold" nodeType="after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wipe(left)">
                                      <p:cBhvr>
                                        <p:cTn id="5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6265" grpId="0" animBg="1"/>
      <p:bldP spid="736266" grpId="0"/>
      <p:bldP spid="73627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87" name="Rectangle 7"/>
          <p:cNvSpPr>
            <a:spLocks noChangeArrowheads="1"/>
          </p:cNvSpPr>
          <p:nvPr/>
        </p:nvSpPr>
        <p:spPr bwMode="auto">
          <a:xfrm>
            <a:off x="457200" y="219075"/>
            <a:ext cx="7812088" cy="457200"/>
          </a:xfrm>
          <a:prstGeom prst="rect">
            <a:avLst/>
          </a:prstGeom>
          <a:noFill/>
          <a:ln w="9525">
            <a:noFill/>
            <a:miter lim="800000"/>
            <a:headEnd/>
            <a:tailEnd/>
          </a:ln>
        </p:spPr>
        <p:txBody>
          <a:bodyPr/>
          <a:lstStyle/>
          <a:p>
            <a:pPr marL="342900" indent="-342900">
              <a:spcBef>
                <a:spcPct val="20000"/>
              </a:spcBef>
            </a:pPr>
            <a:r>
              <a:rPr lang="en-US" sz="2400" b="1" dirty="0"/>
              <a:t>Summary of Using Formulas</a:t>
            </a:r>
          </a:p>
        </p:txBody>
      </p:sp>
      <p:sp>
        <p:nvSpPr>
          <p:cNvPr id="737288" name="Text Box 8"/>
          <p:cNvSpPr txBox="1">
            <a:spLocks noChangeArrowheads="1"/>
          </p:cNvSpPr>
          <p:nvPr/>
        </p:nvSpPr>
        <p:spPr bwMode="auto">
          <a:xfrm>
            <a:off x="457200" y="1806575"/>
            <a:ext cx="8305800" cy="3293209"/>
          </a:xfrm>
          <a:prstGeom prst="rect">
            <a:avLst/>
          </a:prstGeom>
          <a:noFill/>
          <a:ln w="9525">
            <a:noFill/>
            <a:miter lim="800000"/>
            <a:headEnd/>
            <a:tailEnd/>
          </a:ln>
        </p:spPr>
        <p:txBody>
          <a:bodyPr>
            <a:spAutoFit/>
          </a:bodyPr>
          <a:lstStyle/>
          <a:p>
            <a:pPr marL="347663" indent="-347663" defTabSz="285750">
              <a:spcBef>
                <a:spcPct val="5000"/>
              </a:spcBef>
              <a:spcAft>
                <a:spcPct val="5000"/>
              </a:spcAft>
            </a:pPr>
            <a:r>
              <a:rPr lang="en-US" sz="2000" dirty="0"/>
              <a:t>1.	Make sure you understand the economic concept the formula represents.</a:t>
            </a:r>
          </a:p>
          <a:p>
            <a:pPr marL="347663" indent="-347663" defTabSz="285750">
              <a:spcBef>
                <a:spcPct val="5000"/>
              </a:spcBef>
              <a:spcAft>
                <a:spcPct val="5000"/>
              </a:spcAft>
            </a:pPr>
            <a:endParaRPr lang="en-US" sz="2000" dirty="0"/>
          </a:p>
          <a:p>
            <a:pPr marL="347663" indent="-347663" defTabSz="285750">
              <a:spcBef>
                <a:spcPct val="5000"/>
              </a:spcBef>
              <a:spcAft>
                <a:spcPct val="5000"/>
              </a:spcAft>
            </a:pPr>
            <a:r>
              <a:rPr lang="en-US" sz="2000" dirty="0"/>
              <a:t>2.	Make sure you are using the correct formula for the problem you are solving.</a:t>
            </a:r>
          </a:p>
          <a:p>
            <a:pPr marL="347663" indent="-347663" defTabSz="285750">
              <a:spcBef>
                <a:spcPct val="5000"/>
              </a:spcBef>
              <a:spcAft>
                <a:spcPct val="5000"/>
              </a:spcAft>
            </a:pPr>
            <a:endParaRPr lang="en-US" sz="2000" dirty="0"/>
          </a:p>
          <a:p>
            <a:pPr marL="347663" indent="-347663" defTabSz="285750">
              <a:spcBef>
                <a:spcPct val="5000"/>
              </a:spcBef>
              <a:spcAft>
                <a:spcPct val="5000"/>
              </a:spcAft>
            </a:pPr>
            <a:r>
              <a:rPr lang="en-US" sz="2000" dirty="0"/>
              <a:t>3.	Make sure the number you calculate using the formula is economically reasonable. For example, if you are using a formula to calculate a firm’s revenue and your answer is a negative number, you know you made a mistake somewhere.</a:t>
            </a:r>
          </a:p>
        </p:txBody>
      </p:sp>
      <p:sp>
        <p:nvSpPr>
          <p:cNvPr id="737289" name="Text Box 9"/>
          <p:cNvSpPr txBox="1">
            <a:spLocks noChangeArrowheads="1"/>
          </p:cNvSpPr>
          <p:nvPr/>
        </p:nvSpPr>
        <p:spPr bwMode="auto">
          <a:xfrm>
            <a:off x="457200" y="1219200"/>
            <a:ext cx="8229600" cy="400110"/>
          </a:xfrm>
          <a:prstGeom prst="rect">
            <a:avLst/>
          </a:prstGeom>
          <a:noFill/>
          <a:ln w="9525">
            <a:noFill/>
            <a:miter lim="800000"/>
            <a:headEnd/>
            <a:tailEnd/>
          </a:ln>
        </p:spPr>
        <p:txBody>
          <a:bodyPr>
            <a:spAutoFit/>
          </a:bodyPr>
          <a:lstStyle/>
          <a:p>
            <a:pPr defTabSz="285750">
              <a:spcBef>
                <a:spcPct val="5000"/>
              </a:spcBef>
              <a:spcAft>
                <a:spcPct val="5000"/>
              </a:spcAft>
            </a:pPr>
            <a:r>
              <a:rPr lang="en-US" sz="2000"/>
              <a:t>Whenever you must use a formula, you should follow these steps: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37287"/>
                                        </p:tgtEl>
                                        <p:attrNameLst>
                                          <p:attrName>style.visibility</p:attrName>
                                        </p:attrNameLst>
                                      </p:cBhvr>
                                      <p:to>
                                        <p:strVal val="visible"/>
                                      </p:to>
                                    </p:set>
                                    <p:animEffect transition="in" filter="wipe(left)">
                                      <p:cBhvr>
                                        <p:cTn id="7" dur="500"/>
                                        <p:tgtEl>
                                          <p:spTgt spid="737287"/>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37289"/>
                                        </p:tgtEl>
                                        <p:attrNameLst>
                                          <p:attrName>style.visibility</p:attrName>
                                        </p:attrNameLst>
                                      </p:cBhvr>
                                      <p:to>
                                        <p:strVal val="visible"/>
                                      </p:to>
                                    </p:set>
                                    <p:animEffect transition="in" filter="wipe(left)">
                                      <p:cBhvr>
                                        <p:cTn id="11" dur="500"/>
                                        <p:tgtEl>
                                          <p:spTgt spid="737289"/>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737288">
                                            <p:txEl>
                                              <p:pRg st="0" end="0"/>
                                            </p:txEl>
                                          </p:spTgt>
                                        </p:tgtEl>
                                        <p:attrNameLst>
                                          <p:attrName>style.visibility</p:attrName>
                                        </p:attrNameLst>
                                      </p:cBhvr>
                                      <p:to>
                                        <p:strVal val="visible"/>
                                      </p:to>
                                    </p:set>
                                    <p:animEffect transition="in" filter="wipe(left)">
                                      <p:cBhvr>
                                        <p:cTn id="15" dur="500"/>
                                        <p:tgtEl>
                                          <p:spTgt spid="737288">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737288">
                                            <p:txEl>
                                              <p:pRg st="2" end="2"/>
                                            </p:txEl>
                                          </p:spTgt>
                                        </p:tgtEl>
                                        <p:attrNameLst>
                                          <p:attrName>style.visibility</p:attrName>
                                        </p:attrNameLst>
                                      </p:cBhvr>
                                      <p:to>
                                        <p:strVal val="visible"/>
                                      </p:to>
                                    </p:set>
                                    <p:animEffect transition="in" filter="wipe(left)">
                                      <p:cBhvr>
                                        <p:cTn id="20" dur="500"/>
                                        <p:tgtEl>
                                          <p:spTgt spid="737288">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737288">
                                            <p:txEl>
                                              <p:pRg st="4" end="4"/>
                                            </p:txEl>
                                          </p:spTgt>
                                        </p:tgtEl>
                                        <p:attrNameLst>
                                          <p:attrName>style.visibility</p:attrName>
                                        </p:attrNameLst>
                                      </p:cBhvr>
                                      <p:to>
                                        <p:strVal val="visible"/>
                                      </p:to>
                                    </p:set>
                                    <p:animEffect transition="in" filter="wipe(left)">
                                      <p:cBhvr>
                                        <p:cTn id="25" dur="500"/>
                                        <p:tgtEl>
                                          <p:spTgt spid="7372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287" grpId="0"/>
      <p:bldP spid="737288" grpId="0" uiExpand="1" build="p"/>
      <p:bldP spid="7372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p:cNvSpPr txBox="1"/>
          <p:nvPr/>
        </p:nvSpPr>
        <p:spPr>
          <a:xfrm>
            <a:off x="457200" y="762000"/>
            <a:ext cx="8382000" cy="6109365"/>
          </a:xfrm>
          <a:prstGeom prst="rect">
            <a:avLst/>
          </a:prstGeom>
          <a:noFill/>
        </p:spPr>
        <p:txBody>
          <a:bodyPr wrap="square" rtlCol="0">
            <a:spAutoFit/>
          </a:bodyPr>
          <a:lstStyle/>
          <a:p>
            <a:pPr>
              <a:buFont typeface="Arial" pitchFamily="34" charset="0"/>
              <a:buChar char="•"/>
            </a:pPr>
            <a:r>
              <a:rPr lang="zh-TW" altLang="zh-TW" sz="2400" b="1" dirty="0" smtClean="0">
                <a:solidFill>
                  <a:srgbClr val="0070C0"/>
                </a:solidFill>
                <a:latin typeface="標楷體" pitchFamily="65" charset="-120"/>
                <a:ea typeface="標楷體" pitchFamily="65" charset="-120"/>
              </a:rPr>
              <a:t>歐債禍及北歐 多國經濟不振</a:t>
            </a:r>
            <a:r>
              <a:rPr lang="zh-TW" altLang="en-US" sz="2400" b="1" dirty="0" smtClean="0">
                <a:solidFill>
                  <a:srgbClr val="0070C0"/>
                </a:solidFill>
                <a:latin typeface="標楷體" pitchFamily="65" charset="-120"/>
                <a:ea typeface="標楷體" pitchFamily="65" charset="-120"/>
              </a:rPr>
              <a:t>         </a:t>
            </a:r>
            <a:r>
              <a:rPr lang="en-US" altLang="zh-TW" sz="2300" dirty="0" smtClean="0">
                <a:latin typeface="+mn-lt"/>
                <a:ea typeface="標楷體" pitchFamily="65" charset="-120"/>
              </a:rPr>
              <a:t>[2012/09/07</a:t>
            </a:r>
            <a:r>
              <a:rPr lang="zh-TW" altLang="zh-TW" sz="2300" dirty="0" smtClean="0">
                <a:latin typeface="+mn-lt"/>
                <a:ea typeface="標楷體" pitchFamily="65" charset="-120"/>
              </a:rPr>
              <a:t>經濟日報</a:t>
            </a:r>
            <a:r>
              <a:rPr lang="en-US" altLang="zh-TW" sz="2300" dirty="0" smtClean="0">
                <a:latin typeface="+mn-lt"/>
                <a:ea typeface="標楷體" pitchFamily="65" charset="-120"/>
              </a:rPr>
              <a:t>]</a:t>
            </a:r>
          </a:p>
          <a:p>
            <a:pPr algn="just"/>
            <a:r>
              <a:rPr lang="zh-TW" altLang="en-US" sz="2300" dirty="0" smtClean="0">
                <a:latin typeface="標楷體" pitchFamily="65" charset="-120"/>
                <a:ea typeface="標楷體" pitchFamily="65" charset="-120"/>
              </a:rPr>
              <a:t>    </a:t>
            </a:r>
            <a:r>
              <a:rPr lang="zh-TW" altLang="zh-TW" sz="2300" dirty="0" smtClean="0">
                <a:solidFill>
                  <a:srgbClr val="FF0000"/>
                </a:solidFill>
                <a:latin typeface="標楷體" pitchFamily="65" charset="-120"/>
                <a:ea typeface="標楷體" pitchFamily="65" charset="-120"/>
              </a:rPr>
              <a:t>歐債危機已禍及北歐，導致區內多國經濟不振。</a:t>
            </a:r>
            <a:r>
              <a:rPr lang="zh-TW" altLang="zh-TW" sz="2300" dirty="0" smtClean="0">
                <a:latin typeface="標楷體" pitchFamily="65" charset="-120"/>
                <a:ea typeface="標楷體" pitchFamily="65" charset="-120"/>
              </a:rPr>
              <a:t>瑞典克朗強勢令出口疲弱，央行意外減息四分一厘至</a:t>
            </a:r>
            <a:r>
              <a:rPr lang="en-US" altLang="zh-TW" sz="2300" dirty="0" smtClean="0">
                <a:latin typeface="標楷體" pitchFamily="65" charset="-120"/>
                <a:ea typeface="標楷體" pitchFamily="65" charset="-120"/>
              </a:rPr>
              <a:t>1.25</a:t>
            </a:r>
            <a:r>
              <a:rPr lang="zh-TW" altLang="zh-TW" sz="2300" dirty="0" smtClean="0">
                <a:latin typeface="標楷體" pitchFamily="65" charset="-120"/>
                <a:ea typeface="標楷體" pitchFamily="65" charset="-120"/>
              </a:rPr>
              <a:t>厘；芬蘭出現</a:t>
            </a:r>
            <a:r>
              <a:rPr lang="en-US" altLang="zh-TW" sz="2300" dirty="0" smtClean="0">
                <a:latin typeface="標楷體" pitchFamily="65" charset="-120"/>
                <a:ea typeface="標楷體" pitchFamily="65" charset="-120"/>
              </a:rPr>
              <a:t>3</a:t>
            </a:r>
            <a:r>
              <a:rPr lang="zh-TW" altLang="zh-TW" sz="2300" dirty="0" smtClean="0">
                <a:latin typeface="標楷體" pitchFamily="65" charset="-120"/>
                <a:ea typeface="標楷體" pitchFamily="65" charset="-120"/>
              </a:rPr>
              <a:t>年來最大經濟收縮，或需進一步削減開支；惠譽則指丹麥央行實施存款負利率，恐削弱當地銀行業。</a:t>
            </a:r>
          </a:p>
          <a:p>
            <a:pPr algn="just"/>
            <a:r>
              <a:rPr lang="zh-TW" altLang="en-US" sz="2300" dirty="0" smtClean="0">
                <a:latin typeface="標楷體" pitchFamily="65" charset="-120"/>
                <a:ea typeface="標楷體" pitchFamily="65" charset="-120"/>
              </a:rPr>
              <a:t>    </a:t>
            </a:r>
            <a:r>
              <a:rPr lang="zh-TW" altLang="zh-TW" sz="2300" dirty="0" smtClean="0">
                <a:latin typeface="標楷體" pitchFamily="65" charset="-120"/>
                <a:ea typeface="標楷體" pitchFamily="65" charset="-120"/>
              </a:rPr>
              <a:t>瑞典克朗兌歐元上月升至</a:t>
            </a:r>
            <a:r>
              <a:rPr lang="en-US" altLang="zh-TW" sz="2300" dirty="0" smtClean="0">
                <a:latin typeface="標楷體" pitchFamily="65" charset="-120"/>
                <a:ea typeface="標楷體" pitchFamily="65" charset="-120"/>
              </a:rPr>
              <a:t>12</a:t>
            </a:r>
            <a:r>
              <a:rPr lang="zh-TW" altLang="zh-TW" sz="2300" dirty="0" smtClean="0">
                <a:latin typeface="標楷體" pitchFamily="65" charset="-120"/>
                <a:ea typeface="標楷體" pitchFamily="65" charset="-120"/>
              </a:rPr>
              <a:t>年高位</a:t>
            </a:r>
            <a:r>
              <a:rPr lang="en-US" altLang="zh-TW" sz="2300" dirty="0" smtClean="0">
                <a:latin typeface="標楷體" pitchFamily="65" charset="-120"/>
                <a:ea typeface="標楷體" pitchFamily="65" charset="-120"/>
              </a:rPr>
              <a:t>8.1821</a:t>
            </a:r>
            <a:r>
              <a:rPr lang="zh-TW" altLang="zh-TW" sz="2300" dirty="0" smtClean="0">
                <a:latin typeface="標楷體" pitchFamily="65" charset="-120"/>
                <a:ea typeface="標楷體" pitchFamily="65" charset="-120"/>
              </a:rPr>
              <a:t>兌</a:t>
            </a:r>
            <a:r>
              <a:rPr lang="en-US" altLang="zh-TW" sz="2300" dirty="0" smtClean="0">
                <a:latin typeface="標楷體" pitchFamily="65" charset="-120"/>
                <a:ea typeface="標楷體" pitchFamily="65" charset="-120"/>
              </a:rPr>
              <a:t>1</a:t>
            </a:r>
            <a:r>
              <a:rPr lang="zh-TW" altLang="zh-TW" sz="2300" dirty="0" smtClean="0">
                <a:latin typeface="標楷體" pitchFamily="65" charset="-120"/>
                <a:ea typeface="標楷體" pitchFamily="65" charset="-120"/>
              </a:rPr>
              <a:t>歐元，引起商界及企業憂慮，增加央行減息的壓力。</a:t>
            </a:r>
          </a:p>
          <a:p>
            <a:pPr algn="just"/>
            <a:r>
              <a:rPr lang="zh-TW" altLang="en-US" sz="2300" dirty="0" smtClean="0">
                <a:latin typeface="標楷體" pitchFamily="65" charset="-120"/>
                <a:ea typeface="標楷體" pitchFamily="65" charset="-120"/>
              </a:rPr>
              <a:t>    </a:t>
            </a:r>
            <a:r>
              <a:rPr lang="zh-TW" altLang="zh-TW" sz="2300" dirty="0" smtClean="0">
                <a:solidFill>
                  <a:srgbClr val="FF0000"/>
                </a:solidFill>
                <a:latin typeface="標楷體" pitchFamily="65" charset="-120"/>
                <a:ea typeface="標楷體" pitchFamily="65" charset="-120"/>
              </a:rPr>
              <a:t>連非歐元國亦不能倖免，歐元區的芬蘭自然更受影響。芬蘭出口及投資受進一步打擊，</a:t>
            </a:r>
            <a:r>
              <a:rPr lang="zh-TW" altLang="zh-TW" sz="2300" dirty="0" smtClean="0">
                <a:latin typeface="標楷體" pitchFamily="65" charset="-120"/>
                <a:ea typeface="標楷體" pitchFamily="65" charset="-120"/>
              </a:rPr>
              <a:t>上季國內生產總值（</a:t>
            </a:r>
            <a:r>
              <a:rPr lang="en-US" altLang="zh-TW" sz="2300" dirty="0" smtClean="0">
                <a:latin typeface="標楷體" pitchFamily="65" charset="-120"/>
                <a:ea typeface="標楷體" pitchFamily="65" charset="-120"/>
              </a:rPr>
              <a:t>GDP</a:t>
            </a:r>
            <a:r>
              <a:rPr lang="zh-TW" altLang="zh-TW" sz="2300" dirty="0" smtClean="0">
                <a:latin typeface="標楷體" pitchFamily="65" charset="-120"/>
                <a:ea typeface="標楷體" pitchFamily="65" charset="-120"/>
              </a:rPr>
              <a:t>）按季下降</a:t>
            </a:r>
            <a:r>
              <a:rPr lang="en-US" altLang="zh-TW" sz="2300" dirty="0" smtClean="0">
                <a:latin typeface="標楷體" pitchFamily="65" charset="-120"/>
                <a:ea typeface="標楷體" pitchFamily="65" charset="-120"/>
              </a:rPr>
              <a:t>1.1%</a:t>
            </a:r>
            <a:r>
              <a:rPr lang="zh-TW" altLang="zh-TW" sz="2300" dirty="0" smtClean="0">
                <a:latin typeface="標楷體" pitchFamily="65" charset="-120"/>
                <a:ea typeface="標楷體" pitchFamily="65" charset="-120"/>
              </a:rPr>
              <a:t>，按年跌</a:t>
            </a:r>
            <a:r>
              <a:rPr lang="en-US" altLang="zh-TW" sz="2300" dirty="0" smtClean="0">
                <a:latin typeface="標楷體" pitchFamily="65" charset="-120"/>
                <a:ea typeface="標楷體" pitchFamily="65" charset="-120"/>
              </a:rPr>
              <a:t>0.1%</a:t>
            </a:r>
            <a:r>
              <a:rPr lang="zh-TW" altLang="zh-TW" sz="2300" dirty="0" smtClean="0">
                <a:latin typeface="標楷體" pitchFamily="65" charset="-120"/>
                <a:ea typeface="標楷體" pitchFamily="65" charset="-120"/>
              </a:rPr>
              <a:t>，</a:t>
            </a:r>
            <a:r>
              <a:rPr lang="zh-TW" altLang="zh-TW" sz="2300" dirty="0" smtClean="0">
                <a:solidFill>
                  <a:srgbClr val="FF0000"/>
                </a:solidFill>
                <a:latin typeface="標楷體" pitchFamily="65" charset="-120"/>
                <a:ea typeface="標楷體" pitchFamily="65" charset="-120"/>
              </a:rPr>
              <a:t>為</a:t>
            </a:r>
            <a:r>
              <a:rPr lang="en-US" altLang="zh-TW" sz="2300" dirty="0" smtClean="0">
                <a:solidFill>
                  <a:srgbClr val="FF0000"/>
                </a:solidFill>
                <a:latin typeface="標楷體" pitchFamily="65" charset="-120"/>
                <a:ea typeface="標楷體" pitchFamily="65" charset="-120"/>
              </a:rPr>
              <a:t>2009</a:t>
            </a:r>
            <a:r>
              <a:rPr lang="zh-TW" altLang="zh-TW" sz="2300" dirty="0" smtClean="0">
                <a:solidFill>
                  <a:srgbClr val="FF0000"/>
                </a:solidFill>
                <a:latin typeface="標楷體" pitchFamily="65" charset="-120"/>
                <a:ea typeface="標楷體" pitchFamily="65" charset="-120"/>
              </a:rPr>
              <a:t>年第四季以來最差表現</a:t>
            </a:r>
            <a:r>
              <a:rPr lang="zh-TW" altLang="zh-TW" sz="2300" dirty="0" smtClean="0">
                <a:latin typeface="標楷體" pitchFamily="65" charset="-120"/>
                <a:ea typeface="標楷體" pitchFamily="65" charset="-120"/>
              </a:rPr>
              <a:t>。鄰國的瑞典及挪威，同期反而錄得</a:t>
            </a:r>
            <a:r>
              <a:rPr lang="en-US" altLang="zh-TW" sz="2300" dirty="0" smtClean="0">
                <a:latin typeface="標楷體" pitchFamily="65" charset="-120"/>
                <a:ea typeface="標楷體" pitchFamily="65" charset="-120"/>
              </a:rPr>
              <a:t>1.4%</a:t>
            </a:r>
            <a:r>
              <a:rPr lang="zh-TW" altLang="zh-TW" sz="2300" dirty="0" smtClean="0">
                <a:latin typeface="標楷體" pitchFamily="65" charset="-120"/>
                <a:ea typeface="標楷體" pitchFamily="65" charset="-120"/>
              </a:rPr>
              <a:t>及</a:t>
            </a:r>
            <a:r>
              <a:rPr lang="en-US" altLang="zh-TW" sz="2300" dirty="0" smtClean="0">
                <a:latin typeface="標楷體" pitchFamily="65" charset="-120"/>
                <a:ea typeface="標楷體" pitchFamily="65" charset="-120"/>
              </a:rPr>
              <a:t>1%</a:t>
            </a:r>
            <a:r>
              <a:rPr lang="zh-TW" altLang="zh-TW" sz="2300" dirty="0" smtClean="0">
                <a:latin typeface="標楷體" pitchFamily="65" charset="-120"/>
                <a:ea typeface="標楷體" pitchFamily="65" charset="-120"/>
              </a:rPr>
              <a:t>增長。</a:t>
            </a:r>
            <a:r>
              <a:rPr lang="en-US" altLang="zh-TW" sz="2300" dirty="0" smtClean="0">
                <a:latin typeface="標楷體" pitchFamily="65" charset="-120"/>
                <a:ea typeface="標楷體" pitchFamily="65" charset="-120"/>
              </a:rPr>
              <a:t>2008</a:t>
            </a:r>
            <a:r>
              <a:rPr lang="zh-TW" altLang="zh-TW" sz="2300" dirty="0" smtClean="0">
                <a:latin typeface="標楷體" pitchFamily="65" charset="-120"/>
                <a:ea typeface="標楷體" pitchFamily="65" charset="-120"/>
              </a:rPr>
              <a:t>年金融海嘯爆發，曾令芬蘭</a:t>
            </a:r>
            <a:r>
              <a:rPr lang="en-US" altLang="zh-TW" sz="2300" dirty="0" smtClean="0">
                <a:latin typeface="標楷體" pitchFamily="65" charset="-120"/>
                <a:ea typeface="標楷體" pitchFamily="65" charset="-120"/>
              </a:rPr>
              <a:t>09</a:t>
            </a:r>
            <a:r>
              <a:rPr lang="zh-TW" altLang="zh-TW" sz="2300" dirty="0" smtClean="0">
                <a:latin typeface="標楷體" pitchFamily="65" charset="-120"/>
                <a:ea typeface="標楷體" pitchFamily="65" charset="-120"/>
              </a:rPr>
              <a:t>年經濟嚴重萎縮</a:t>
            </a:r>
            <a:r>
              <a:rPr lang="en-US" altLang="zh-TW" sz="2300" dirty="0" smtClean="0">
                <a:latin typeface="標楷體" pitchFamily="65" charset="-120"/>
                <a:ea typeface="標楷體" pitchFamily="65" charset="-120"/>
              </a:rPr>
              <a:t>8.4%</a:t>
            </a:r>
            <a:r>
              <a:rPr lang="zh-TW" altLang="zh-TW" sz="2300" dirty="0" smtClean="0">
                <a:latin typeface="標楷體" pitchFamily="65" charset="-120"/>
                <a:ea typeface="標楷體" pitchFamily="65" charset="-120"/>
              </a:rPr>
              <a:t>，至近年才好轉。</a:t>
            </a:r>
            <a:endParaRPr lang="en-US" altLang="zh-TW" sz="2300" dirty="0" smtClean="0">
              <a:latin typeface="標楷體" pitchFamily="65" charset="-120"/>
              <a:ea typeface="標楷體" pitchFamily="65" charset="-120"/>
            </a:endParaRPr>
          </a:p>
          <a:p>
            <a:pPr algn="just"/>
            <a:r>
              <a:rPr lang="zh-TW" altLang="en-US" sz="2300" dirty="0" smtClean="0">
                <a:latin typeface="標楷體" pitchFamily="65" charset="-120"/>
                <a:ea typeface="標楷體" pitchFamily="65" charset="-120"/>
              </a:rPr>
              <a:t>    </a:t>
            </a:r>
            <a:r>
              <a:rPr lang="zh-TW" altLang="zh-TW" sz="2300" dirty="0" smtClean="0">
                <a:latin typeface="標楷體" pitchFamily="65" charset="-120"/>
                <a:ea typeface="標楷體" pitchFamily="65" charset="-120"/>
              </a:rPr>
              <a:t>北歐聯合銀行集團首席經濟師</a:t>
            </a:r>
            <a:r>
              <a:rPr lang="en-US" altLang="zh-TW" sz="2300" dirty="0" smtClean="0">
                <a:latin typeface="標楷體" pitchFamily="65" charset="-120"/>
                <a:ea typeface="標楷體" pitchFamily="65" charset="-120"/>
              </a:rPr>
              <a:t>Roger </a:t>
            </a:r>
            <a:r>
              <a:rPr lang="en-US" altLang="zh-TW" sz="2300" dirty="0" err="1" smtClean="0">
                <a:latin typeface="標楷體" pitchFamily="65" charset="-120"/>
                <a:ea typeface="標楷體" pitchFamily="65" charset="-120"/>
              </a:rPr>
              <a:t>Wessman</a:t>
            </a:r>
            <a:r>
              <a:rPr lang="zh-TW" altLang="zh-TW" sz="2300" dirty="0" smtClean="0">
                <a:latin typeface="標楷體" pitchFamily="65" charset="-120"/>
                <a:ea typeface="標楷體" pitchFamily="65" charset="-120"/>
              </a:rPr>
              <a:t>預期，芬蘭第三季經濟將再次收縮，陷入技術性衰退，直至年底或歐債危機緩和時，才會重回溫和增長。</a:t>
            </a:r>
            <a:r>
              <a:rPr lang="zh-TW" altLang="zh-TW" sz="2300" dirty="0" smtClean="0">
                <a:solidFill>
                  <a:srgbClr val="FF0000"/>
                </a:solidFill>
                <a:latin typeface="標楷體" pitchFamily="65" charset="-120"/>
                <a:ea typeface="標楷體" pitchFamily="65" charset="-120"/>
              </a:rPr>
              <a:t>芬蘭很可能已步入衰退，政府需要就平衡公共財政採取新措施，意味其需加強削支力度，或影響國民對援助「歐豬國」意願。</a:t>
            </a:r>
          </a:p>
        </p:txBody>
      </p:sp>
      <p:sp>
        <p:nvSpPr>
          <p:cNvPr id="4" name="文字方塊 3"/>
          <p:cNvSpPr txBox="1"/>
          <p:nvPr/>
        </p:nvSpPr>
        <p:spPr>
          <a:xfrm>
            <a:off x="381000" y="304800"/>
            <a:ext cx="5257800" cy="584775"/>
          </a:xfrm>
          <a:prstGeom prst="rect">
            <a:avLst/>
          </a:prstGeom>
          <a:noFill/>
        </p:spPr>
        <p:txBody>
          <a:bodyPr wrap="square" rtlCol="0">
            <a:spAutoFit/>
          </a:bodyPr>
          <a:lstStyle/>
          <a:p>
            <a:r>
              <a:rPr lang="zh-TW" altLang="en-US" sz="3200" b="1" dirty="0" smtClean="0">
                <a:latin typeface="標楷體" pitchFamily="65" charset="-120"/>
                <a:ea typeface="標楷體" pitchFamily="65" charset="-120"/>
              </a:rPr>
              <a:t>新聞時事</a:t>
            </a:r>
            <a:r>
              <a:rPr lang="en-US" altLang="zh-TW" sz="3200" b="1" dirty="0" smtClean="0">
                <a:latin typeface="標楷體" pitchFamily="65" charset="-120"/>
                <a:ea typeface="標楷體" pitchFamily="65" charset="-120"/>
              </a:rPr>
              <a:t>-</a:t>
            </a:r>
            <a:r>
              <a:rPr lang="zh-TW" altLang="en-US" sz="3200" b="1" dirty="0" smtClean="0">
                <a:latin typeface="標楷體" pitchFamily="65" charset="-120"/>
                <a:ea typeface="標楷體" pitchFamily="65" charset="-120"/>
              </a:rPr>
              <a:t>歐債危機的影響</a:t>
            </a:r>
            <a:endParaRPr lang="zh-TW" altLang="en-US" sz="3200" b="1"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609600" y="1524000"/>
            <a:ext cx="7772400" cy="4001095"/>
          </a:xfrm>
          <a:prstGeom prst="rect">
            <a:avLst/>
          </a:prstGeom>
          <a:noFill/>
        </p:spPr>
        <p:txBody>
          <a:bodyPr wrap="square" rtlCol="0">
            <a:spAutoFit/>
          </a:bodyPr>
          <a:lstStyle/>
          <a:p>
            <a:pPr>
              <a:buFont typeface="Arial" pitchFamily="34" charset="0"/>
              <a:buChar char="•"/>
            </a:pPr>
            <a:r>
              <a:rPr lang="zh-TW" altLang="zh-TW" sz="2400" b="1" dirty="0" smtClean="0">
                <a:solidFill>
                  <a:srgbClr val="0070C0"/>
                </a:solidFill>
                <a:latin typeface="標楷體" pitchFamily="65" charset="-120"/>
                <a:ea typeface="標楷體" pitchFamily="65" charset="-120"/>
              </a:rPr>
              <a:t>歐債拖累 南韓工業生產連</a:t>
            </a:r>
            <a:r>
              <a:rPr lang="en-US" altLang="zh-TW" sz="2400" b="1" dirty="0" smtClean="0">
                <a:solidFill>
                  <a:srgbClr val="0070C0"/>
                </a:solidFill>
                <a:latin typeface="標楷體" pitchFamily="65" charset="-120"/>
                <a:ea typeface="標楷體" pitchFamily="65" charset="-120"/>
              </a:rPr>
              <a:t>2</a:t>
            </a:r>
            <a:r>
              <a:rPr lang="zh-TW" altLang="zh-TW" sz="2400" b="1" dirty="0" smtClean="0">
                <a:solidFill>
                  <a:srgbClr val="0070C0"/>
                </a:solidFill>
                <a:latin typeface="標楷體" pitchFamily="65" charset="-120"/>
                <a:ea typeface="標楷體" pitchFamily="65" charset="-120"/>
              </a:rPr>
              <a:t>降</a:t>
            </a:r>
            <a:r>
              <a:rPr lang="zh-TW" altLang="en-US" sz="2400" b="1" dirty="0" smtClean="0">
                <a:solidFill>
                  <a:srgbClr val="0070C0"/>
                </a:solidFill>
                <a:latin typeface="標楷體" pitchFamily="65" charset="-120"/>
                <a:ea typeface="標楷體" pitchFamily="65" charset="-120"/>
              </a:rPr>
              <a:t>      </a:t>
            </a:r>
            <a:r>
              <a:rPr lang="en-US" altLang="zh-TW" sz="2300" dirty="0" smtClean="0">
                <a:latin typeface="+mn-lt"/>
              </a:rPr>
              <a:t>[2012/08/31</a:t>
            </a:r>
            <a:r>
              <a:rPr lang="zh-TW" altLang="zh-TW" sz="2300" dirty="0" smtClean="0">
                <a:latin typeface="+mn-lt"/>
              </a:rPr>
              <a:t>中央社</a:t>
            </a:r>
            <a:r>
              <a:rPr lang="en-US" altLang="zh-TW" sz="2300" dirty="0" smtClean="0">
                <a:latin typeface="+mn-lt"/>
              </a:rPr>
              <a:t>]</a:t>
            </a:r>
          </a:p>
          <a:p>
            <a:r>
              <a:rPr lang="zh-TW" altLang="en-US" sz="2300" dirty="0" smtClean="0">
                <a:latin typeface="標楷體" pitchFamily="65" charset="-120"/>
                <a:ea typeface="標楷體" pitchFamily="65" charset="-120"/>
              </a:rPr>
              <a:t>    </a:t>
            </a:r>
            <a:r>
              <a:rPr lang="zh-TW" altLang="zh-TW" sz="2300" dirty="0" smtClean="0">
                <a:solidFill>
                  <a:srgbClr val="FF0000"/>
                </a:solidFill>
                <a:latin typeface="標楷體" pitchFamily="65" charset="-120"/>
                <a:ea typeface="標楷體" pitchFamily="65" charset="-120"/>
              </a:rPr>
              <a:t>南韓</a:t>
            </a:r>
            <a:r>
              <a:rPr lang="en-US" altLang="zh-TW" sz="2300" dirty="0" smtClean="0">
                <a:solidFill>
                  <a:srgbClr val="FF0000"/>
                </a:solidFill>
                <a:latin typeface="標楷體" pitchFamily="65" charset="-120"/>
                <a:ea typeface="標楷體" pitchFamily="65" charset="-120"/>
              </a:rPr>
              <a:t>7</a:t>
            </a:r>
            <a:r>
              <a:rPr lang="zh-TW" altLang="zh-TW" sz="2300" dirty="0" smtClean="0">
                <a:solidFill>
                  <a:srgbClr val="FF0000"/>
                </a:solidFill>
                <a:latin typeface="標楷體" pitchFamily="65" charset="-120"/>
                <a:ea typeface="標楷體" pitchFamily="65" charset="-120"/>
              </a:rPr>
              <a:t>月工業生產連續第</a:t>
            </a:r>
            <a:r>
              <a:rPr lang="en-US" altLang="zh-TW" sz="2300" dirty="0" smtClean="0">
                <a:solidFill>
                  <a:srgbClr val="FF0000"/>
                </a:solidFill>
                <a:latin typeface="標楷體" pitchFamily="65" charset="-120"/>
                <a:ea typeface="標楷體" pitchFamily="65" charset="-120"/>
              </a:rPr>
              <a:t>2</a:t>
            </a:r>
            <a:r>
              <a:rPr lang="zh-TW" altLang="zh-TW" sz="2300" dirty="0" smtClean="0">
                <a:solidFill>
                  <a:srgbClr val="FF0000"/>
                </a:solidFill>
                <a:latin typeface="標楷體" pitchFamily="65" charset="-120"/>
                <a:ea typeface="標楷體" pitchFamily="65" charset="-120"/>
              </a:rPr>
              <a:t>個月下滑，主因全球經濟趨緩衝擊南韓這個亞洲第</a:t>
            </a:r>
            <a:r>
              <a:rPr lang="en-US" altLang="zh-TW" sz="2300" dirty="0" smtClean="0">
                <a:solidFill>
                  <a:srgbClr val="FF0000"/>
                </a:solidFill>
                <a:latin typeface="標楷體" pitchFamily="65" charset="-120"/>
                <a:ea typeface="標楷體" pitchFamily="65" charset="-120"/>
              </a:rPr>
              <a:t>4</a:t>
            </a:r>
            <a:r>
              <a:rPr lang="zh-TW" altLang="zh-TW" sz="2300" dirty="0" smtClean="0">
                <a:solidFill>
                  <a:srgbClr val="FF0000"/>
                </a:solidFill>
                <a:latin typeface="標楷體" pitchFamily="65" charset="-120"/>
                <a:ea typeface="標楷體" pitchFamily="65" charset="-120"/>
              </a:rPr>
              <a:t>大經濟體的成長。</a:t>
            </a:r>
            <a:r>
              <a:rPr lang="zh-TW" altLang="zh-TW" sz="2300" dirty="0" smtClean="0">
                <a:latin typeface="標楷體" pitchFamily="65" charset="-120"/>
                <a:ea typeface="標楷體" pitchFamily="65" charset="-120"/>
              </a:rPr>
              <a:t>南韓統計局今天指出，</a:t>
            </a:r>
            <a:r>
              <a:rPr lang="en-US" altLang="zh-TW" sz="2300" dirty="0" smtClean="0">
                <a:latin typeface="標楷體" pitchFamily="65" charset="-120"/>
                <a:ea typeface="標楷體" pitchFamily="65" charset="-120"/>
              </a:rPr>
              <a:t>7</a:t>
            </a:r>
            <a:r>
              <a:rPr lang="zh-TW" altLang="zh-TW" sz="2300" dirty="0" smtClean="0">
                <a:latin typeface="標楷體" pitchFamily="65" charset="-120"/>
                <a:ea typeface="標楷體" pitchFamily="65" charset="-120"/>
              </a:rPr>
              <a:t>月工業生產較上月下滑</a:t>
            </a:r>
            <a:r>
              <a:rPr lang="en-US" altLang="zh-TW" sz="2300" dirty="0" smtClean="0">
                <a:latin typeface="標楷體" pitchFamily="65" charset="-120"/>
                <a:ea typeface="標楷體" pitchFamily="65" charset="-120"/>
              </a:rPr>
              <a:t>1.6%</a:t>
            </a:r>
            <a:r>
              <a:rPr lang="zh-TW" altLang="zh-TW" sz="2300" dirty="0" smtClean="0">
                <a:latin typeface="標楷體" pitchFamily="65" charset="-120"/>
                <a:ea typeface="標楷體" pitchFamily="65" charset="-120"/>
              </a:rPr>
              <a:t>，彭博訪查</a:t>
            </a:r>
            <a:r>
              <a:rPr lang="en-US" altLang="zh-TW" sz="2300" dirty="0" smtClean="0">
                <a:latin typeface="標楷體" pitchFamily="65" charset="-120"/>
                <a:ea typeface="標楷體" pitchFamily="65" charset="-120"/>
              </a:rPr>
              <a:t>12</a:t>
            </a:r>
            <a:r>
              <a:rPr lang="zh-TW" altLang="zh-TW" sz="2300" dirty="0" smtClean="0">
                <a:latin typeface="標楷體" pitchFamily="65" charset="-120"/>
                <a:ea typeface="標楷體" pitchFamily="65" charset="-120"/>
              </a:rPr>
              <a:t>名經濟家原估將衰退</a:t>
            </a:r>
            <a:r>
              <a:rPr lang="en-US" altLang="zh-TW" sz="2300" dirty="0" smtClean="0">
                <a:latin typeface="標楷體" pitchFamily="65" charset="-120"/>
                <a:ea typeface="標楷體" pitchFamily="65" charset="-120"/>
              </a:rPr>
              <a:t>0.9%</a:t>
            </a:r>
            <a:r>
              <a:rPr lang="zh-TW" altLang="zh-TW" sz="2300" dirty="0" smtClean="0">
                <a:latin typeface="標楷體" pitchFamily="65" charset="-120"/>
                <a:ea typeface="標楷體" pitchFamily="65" charset="-120"/>
              </a:rPr>
              <a:t>，相對</a:t>
            </a:r>
            <a:r>
              <a:rPr lang="en-US" altLang="zh-TW" sz="2300" dirty="0" smtClean="0">
                <a:latin typeface="標楷體" pitchFamily="65" charset="-120"/>
                <a:ea typeface="標楷體" pitchFamily="65" charset="-120"/>
              </a:rPr>
              <a:t>6</a:t>
            </a:r>
            <a:r>
              <a:rPr lang="zh-TW" altLang="zh-TW" sz="2300" dirty="0" smtClean="0">
                <a:latin typeface="標楷體" pitchFamily="65" charset="-120"/>
                <a:ea typeface="標楷體" pitchFamily="65" charset="-120"/>
              </a:rPr>
              <a:t>月跌幅為</a:t>
            </a:r>
            <a:r>
              <a:rPr lang="en-US" altLang="zh-TW" sz="2300" dirty="0" smtClean="0">
                <a:latin typeface="標楷體" pitchFamily="65" charset="-120"/>
                <a:ea typeface="標楷體" pitchFamily="65" charset="-120"/>
              </a:rPr>
              <a:t>0.6%</a:t>
            </a:r>
            <a:r>
              <a:rPr lang="zh-TW" altLang="zh-TW" sz="2300" dirty="0" smtClean="0">
                <a:latin typeface="標楷體" pitchFamily="65" charset="-120"/>
                <a:ea typeface="標楷體" pitchFamily="65" charset="-120"/>
              </a:rPr>
              <a:t>。</a:t>
            </a:r>
            <a:r>
              <a:rPr lang="en-US" altLang="zh-TW" sz="2300" dirty="0" smtClean="0">
                <a:latin typeface="標楷體" pitchFamily="65" charset="-120"/>
                <a:ea typeface="標楷體" pitchFamily="65" charset="-120"/>
              </a:rPr>
              <a:t>7</a:t>
            </a:r>
            <a:r>
              <a:rPr lang="zh-TW" altLang="zh-TW" sz="2300" dirty="0" smtClean="0">
                <a:latin typeface="標楷體" pitchFamily="65" charset="-120"/>
                <a:ea typeface="標楷體" pitchFamily="65" charset="-120"/>
              </a:rPr>
              <a:t>月工業生產較上年同月則成長</a:t>
            </a:r>
            <a:r>
              <a:rPr lang="en-US" altLang="zh-TW" sz="2300" dirty="0" smtClean="0">
                <a:latin typeface="標楷體" pitchFamily="65" charset="-120"/>
                <a:ea typeface="標楷體" pitchFamily="65" charset="-120"/>
              </a:rPr>
              <a:t>0.3%</a:t>
            </a:r>
            <a:r>
              <a:rPr lang="zh-TW" altLang="zh-TW" sz="2300" dirty="0" smtClean="0">
                <a:latin typeface="標楷體" pitchFamily="65" charset="-120"/>
                <a:ea typeface="標楷體" pitchFamily="65" charset="-120"/>
              </a:rPr>
              <a:t>。 </a:t>
            </a:r>
          </a:p>
          <a:p>
            <a:r>
              <a:rPr lang="zh-TW" altLang="en-US" sz="2300" dirty="0" smtClean="0">
                <a:latin typeface="標楷體" pitchFamily="65" charset="-120"/>
                <a:ea typeface="標楷體" pitchFamily="65" charset="-120"/>
              </a:rPr>
              <a:t>    </a:t>
            </a:r>
            <a:r>
              <a:rPr lang="zh-TW" altLang="zh-TW" sz="2300" dirty="0" smtClean="0">
                <a:solidFill>
                  <a:srgbClr val="FF0000"/>
                </a:solidFill>
                <a:latin typeface="標楷體" pitchFamily="65" charset="-120"/>
                <a:ea typeface="標楷體" pitchFamily="65" charset="-120"/>
              </a:rPr>
              <a:t>歐洲各國厲行撙節，加上中國大陸景氣降溫衝擊出口，南韓製造業信心目前接近金融危機席捲全球以來最低水準。</a:t>
            </a:r>
            <a:r>
              <a:rPr lang="zh-TW" altLang="zh-TW" sz="2300" dirty="0" smtClean="0">
                <a:latin typeface="標楷體" pitchFamily="65" charset="-120"/>
                <a:ea typeface="標楷體" pitchFamily="65" charset="-120"/>
              </a:rPr>
              <a:t> </a:t>
            </a:r>
          </a:p>
          <a:p>
            <a:r>
              <a:rPr lang="zh-TW" altLang="en-US" sz="2300" dirty="0" smtClean="0">
                <a:latin typeface="標楷體" pitchFamily="65" charset="-120"/>
                <a:ea typeface="標楷體" pitchFamily="65" charset="-120"/>
              </a:rPr>
              <a:t>    </a:t>
            </a:r>
            <a:r>
              <a:rPr lang="zh-TW" altLang="zh-TW" sz="2300" dirty="0" smtClean="0">
                <a:latin typeface="標楷體" pitchFamily="65" charset="-120"/>
                <a:ea typeface="標楷體" pitchFamily="65" charset="-120"/>
              </a:rPr>
              <a:t>匯豐駐香港分析師曼恩（</a:t>
            </a:r>
            <a:r>
              <a:rPr lang="en-US" altLang="zh-TW" sz="2300" dirty="0" smtClean="0">
                <a:latin typeface="標楷體" pitchFamily="65" charset="-120"/>
                <a:ea typeface="標楷體" pitchFamily="65" charset="-120"/>
              </a:rPr>
              <a:t>Ronald Man</a:t>
            </a:r>
            <a:r>
              <a:rPr lang="zh-TW" altLang="zh-TW" sz="2300" dirty="0" smtClean="0">
                <a:latin typeface="標楷體" pitchFamily="65" charset="-120"/>
                <a:ea typeface="標楷體" pitchFamily="65" charset="-120"/>
              </a:rPr>
              <a:t>）在數據出爐前指出：「出口成長萎縮恐衝擊南韓製造產業，導致工業生產進一步滑降。不過，南韓經濟有望在第</a:t>
            </a:r>
            <a:r>
              <a:rPr lang="en-US" altLang="zh-TW" sz="2300" dirty="0" smtClean="0">
                <a:latin typeface="標楷體" pitchFamily="65" charset="-120"/>
                <a:ea typeface="標楷體" pitchFamily="65" charset="-120"/>
              </a:rPr>
              <a:t>3</a:t>
            </a:r>
            <a:r>
              <a:rPr lang="zh-TW" altLang="zh-TW" sz="2300" dirty="0" smtClean="0">
                <a:latin typeface="標楷體" pitchFamily="65" charset="-120"/>
                <a:ea typeface="標楷體" pitchFamily="65" charset="-120"/>
              </a:rPr>
              <a:t>季觸底反彈。」</a:t>
            </a:r>
          </a:p>
        </p:txBody>
      </p:sp>
      <p:sp>
        <p:nvSpPr>
          <p:cNvPr id="3" name="文字方塊 2"/>
          <p:cNvSpPr txBox="1"/>
          <p:nvPr/>
        </p:nvSpPr>
        <p:spPr>
          <a:xfrm>
            <a:off x="381000" y="304800"/>
            <a:ext cx="5257800" cy="584775"/>
          </a:xfrm>
          <a:prstGeom prst="rect">
            <a:avLst/>
          </a:prstGeom>
          <a:noFill/>
        </p:spPr>
        <p:txBody>
          <a:bodyPr wrap="square" rtlCol="0">
            <a:spAutoFit/>
          </a:bodyPr>
          <a:lstStyle/>
          <a:p>
            <a:r>
              <a:rPr lang="zh-TW" altLang="en-US" sz="3200" b="1" dirty="0" smtClean="0">
                <a:latin typeface="標楷體" pitchFamily="65" charset="-120"/>
                <a:ea typeface="標楷體" pitchFamily="65" charset="-120"/>
              </a:rPr>
              <a:t>新聞時事</a:t>
            </a:r>
            <a:r>
              <a:rPr lang="en-US" altLang="zh-TW" sz="3200" b="1" dirty="0" smtClean="0">
                <a:latin typeface="標楷體" pitchFamily="65" charset="-120"/>
                <a:ea typeface="標楷體" pitchFamily="65" charset="-120"/>
              </a:rPr>
              <a:t>-</a:t>
            </a:r>
            <a:r>
              <a:rPr lang="zh-TW" altLang="en-US" sz="3200" b="1" dirty="0" smtClean="0">
                <a:latin typeface="標楷體" pitchFamily="65" charset="-120"/>
                <a:ea typeface="標楷體" pitchFamily="65" charset="-120"/>
              </a:rPr>
              <a:t>歐債危機的影響</a:t>
            </a:r>
            <a:endParaRPr lang="zh-TW" altLang="en-US" sz="3200" b="1" dirty="0">
              <a:latin typeface="標楷體" pitchFamily="65" charset="-120"/>
              <a:ea typeface="標楷體" pitchFamily="65"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457200" y="457200"/>
            <a:ext cx="8239125" cy="5115246"/>
          </a:xfrm>
          <a:prstGeom prst="rect">
            <a:avLst/>
          </a:prstGeom>
          <a:noFill/>
          <a:ln w="9525">
            <a:noFill/>
            <a:miter lim="800000"/>
            <a:headEnd/>
            <a:tailEnd/>
          </a:ln>
        </p:spPr>
        <p:txBody>
          <a:bodyPr>
            <a:spAutoFit/>
          </a:bodyPr>
          <a:lstStyle/>
          <a:p>
            <a:pPr>
              <a:spcBef>
                <a:spcPct val="10000"/>
              </a:spcBef>
              <a:spcAft>
                <a:spcPct val="10000"/>
              </a:spcAft>
            </a:pPr>
            <a:r>
              <a:rPr lang="en-US" sz="2400" b="1" dirty="0"/>
              <a:t>Scarcity</a:t>
            </a:r>
            <a:r>
              <a:rPr lang="en-US" sz="2400" dirty="0"/>
              <a:t> </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稀少</a:t>
            </a:r>
            <a:r>
              <a:rPr lang="en-US" altLang="zh-TW" sz="2400" b="1" dirty="0" smtClean="0">
                <a:latin typeface="標楷體" pitchFamily="65" charset="-120"/>
                <a:ea typeface="標楷體" pitchFamily="65" charset="-120"/>
              </a:rPr>
              <a:t>)</a:t>
            </a:r>
            <a:r>
              <a:rPr lang="en-US" sz="2400" b="1" dirty="0" smtClean="0">
                <a:latin typeface="標楷體" pitchFamily="65" charset="-120"/>
                <a:ea typeface="標楷體" pitchFamily="65" charset="-120"/>
              </a:rPr>
              <a:t> </a:t>
            </a:r>
            <a:r>
              <a:rPr lang="en-US" sz="2400" dirty="0"/>
              <a:t>A situation in which unlimited wants exceed the limited resources available to fulfill those wants.</a:t>
            </a:r>
          </a:p>
          <a:p>
            <a:pPr>
              <a:spcBef>
                <a:spcPct val="10000"/>
              </a:spcBef>
              <a:spcAft>
                <a:spcPct val="10000"/>
              </a:spcAft>
            </a:pPr>
            <a:endParaRPr lang="en-US" sz="2400" dirty="0"/>
          </a:p>
          <a:p>
            <a:pPr>
              <a:spcBef>
                <a:spcPct val="10000"/>
              </a:spcBef>
              <a:spcAft>
                <a:spcPct val="10000"/>
              </a:spcAft>
            </a:pPr>
            <a:endParaRPr lang="en-US" sz="2400" dirty="0"/>
          </a:p>
          <a:p>
            <a:pPr>
              <a:spcBef>
                <a:spcPct val="10000"/>
              </a:spcBef>
              <a:spcAft>
                <a:spcPct val="10000"/>
              </a:spcAft>
            </a:pPr>
            <a:endParaRPr lang="en-US" sz="2400" dirty="0"/>
          </a:p>
          <a:p>
            <a:pPr>
              <a:spcBef>
                <a:spcPct val="10000"/>
              </a:spcBef>
              <a:spcAft>
                <a:spcPct val="10000"/>
              </a:spcAft>
            </a:pPr>
            <a:r>
              <a:rPr lang="en-US" sz="2400" b="1" dirty="0" smtClean="0"/>
              <a:t>Economics</a:t>
            </a:r>
            <a:r>
              <a:rPr lang="en-US" sz="2400" dirty="0" smtClean="0"/>
              <a:t> </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經濟學</a:t>
            </a:r>
            <a:r>
              <a:rPr lang="en-US" altLang="zh-TW" sz="2400" b="1" dirty="0" smtClean="0">
                <a:latin typeface="標楷體" pitchFamily="65" charset="-120"/>
                <a:ea typeface="標楷體" pitchFamily="65" charset="-120"/>
              </a:rPr>
              <a:t>)</a:t>
            </a:r>
            <a:r>
              <a:rPr lang="en-US" sz="2400" b="1" dirty="0" smtClean="0">
                <a:latin typeface="標楷體" pitchFamily="65" charset="-120"/>
                <a:ea typeface="標楷體" pitchFamily="65" charset="-120"/>
              </a:rPr>
              <a:t> </a:t>
            </a:r>
            <a:r>
              <a:rPr lang="en-US" sz="2400" dirty="0"/>
              <a:t>The study of the choices people make to attain their goals, given their scarce resources.</a:t>
            </a:r>
          </a:p>
          <a:p>
            <a:pPr>
              <a:spcBef>
                <a:spcPct val="10000"/>
              </a:spcBef>
              <a:spcAft>
                <a:spcPct val="10000"/>
              </a:spcAft>
            </a:pPr>
            <a:endParaRPr lang="en-US" sz="2400" dirty="0"/>
          </a:p>
          <a:p>
            <a:pPr>
              <a:spcBef>
                <a:spcPct val="10000"/>
              </a:spcBef>
              <a:spcAft>
                <a:spcPct val="10000"/>
              </a:spcAft>
            </a:pPr>
            <a:r>
              <a:rPr lang="en-US" sz="2400" dirty="0"/>
              <a:t> </a:t>
            </a:r>
          </a:p>
          <a:p>
            <a:pPr>
              <a:spcBef>
                <a:spcPct val="10000"/>
              </a:spcBef>
              <a:spcAft>
                <a:spcPct val="10000"/>
              </a:spcAft>
            </a:pPr>
            <a:endParaRPr lang="en-US" sz="2400" dirty="0"/>
          </a:p>
          <a:p>
            <a:pPr>
              <a:spcBef>
                <a:spcPct val="10000"/>
              </a:spcBef>
              <a:spcAft>
                <a:spcPct val="10000"/>
              </a:spcAft>
            </a:pPr>
            <a:r>
              <a:rPr lang="en-US" sz="2400" b="1" dirty="0"/>
              <a:t>Economic model</a:t>
            </a:r>
            <a:r>
              <a:rPr lang="en-US" sz="2400" dirty="0"/>
              <a:t> </a:t>
            </a:r>
            <a:r>
              <a:rPr lang="en-US" altLang="zh-TW" sz="2400" b="1"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經濟模型</a:t>
            </a:r>
            <a:r>
              <a:rPr lang="en-US" altLang="zh-TW" sz="2400" b="1" dirty="0" smtClean="0">
                <a:latin typeface="標楷體" pitchFamily="65" charset="-120"/>
                <a:ea typeface="標楷體" pitchFamily="65" charset="-120"/>
              </a:rPr>
              <a:t>)</a:t>
            </a:r>
            <a:r>
              <a:rPr lang="en-US" sz="2400" b="1" dirty="0" smtClean="0">
                <a:latin typeface="標楷體" pitchFamily="65" charset="-120"/>
                <a:ea typeface="標楷體" pitchFamily="65" charset="-120"/>
              </a:rPr>
              <a:t> </a:t>
            </a:r>
            <a:r>
              <a:rPr lang="en-US" sz="2400" dirty="0"/>
              <a:t>A simplified version of reality used to analyze real-world economic situations.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animEffect transition="in" filter="wipe(left)">
                                      <p:cBhvr>
                                        <p:cTn id="1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381000" y="2743200"/>
            <a:ext cx="8305800" cy="1200329"/>
          </a:xfrm>
          <a:prstGeom prst="rect">
            <a:avLst/>
          </a:prstGeom>
          <a:noFill/>
          <a:ln w="9525">
            <a:noFill/>
            <a:miter lim="800000"/>
            <a:headEnd/>
            <a:tailEnd/>
          </a:ln>
        </p:spPr>
        <p:txBody>
          <a:bodyPr>
            <a:spAutoFit/>
          </a:bodyPr>
          <a:lstStyle/>
          <a:p>
            <a:r>
              <a:rPr lang="en-US" sz="2400" dirty="0">
                <a:solidFill>
                  <a:srgbClr val="0066B3"/>
                </a:solidFill>
              </a:rPr>
              <a:t>Explain these three key economic ideas: People are rational, people respond to incentives, and optimal decisions are made at the margin.</a:t>
            </a:r>
          </a:p>
        </p:txBody>
      </p:sp>
      <p:sp>
        <p:nvSpPr>
          <p:cNvPr id="7" name="Text Box 9"/>
          <p:cNvSpPr txBox="1">
            <a:spLocks noChangeArrowheads="1"/>
          </p:cNvSpPr>
          <p:nvPr/>
        </p:nvSpPr>
        <p:spPr bwMode="auto">
          <a:xfrm>
            <a:off x="452438" y="2358380"/>
            <a:ext cx="5033962" cy="461665"/>
          </a:xfrm>
          <a:prstGeom prst="rect">
            <a:avLst/>
          </a:prstGeom>
          <a:solidFill>
            <a:srgbClr val="0066B3"/>
          </a:solidFill>
          <a:ln w="9525">
            <a:noFill/>
            <a:miter lim="800000"/>
            <a:headEnd/>
            <a:tailEnd/>
          </a:ln>
        </p:spPr>
        <p:txBody>
          <a:bodyPr wrap="square" lIns="45720" rIns="45720" anchor="ctr">
            <a:spAutoFit/>
          </a:bodyPr>
          <a:lstStyle/>
          <a:p>
            <a:r>
              <a:rPr lang="en-US" sz="2400" b="1" dirty="0">
                <a:solidFill>
                  <a:schemeClr val="bg1"/>
                </a:solidFill>
              </a:rPr>
              <a:t>1.1 LEARNING</a:t>
            </a:r>
            <a:r>
              <a:rPr lang="en-US" sz="2400" dirty="0">
                <a:solidFill>
                  <a:schemeClr val="bg1"/>
                </a:solidFill>
              </a:rPr>
              <a:t> OBJECTIVE</a:t>
            </a:r>
            <a:endParaRPr lang="en-US" sz="2400" b="1" dirty="0">
              <a:solidFill>
                <a:schemeClr val="bg1"/>
              </a:solidFill>
            </a:endParaRPr>
          </a:p>
        </p:txBody>
      </p:sp>
      <p:sp>
        <p:nvSpPr>
          <p:cNvPr id="4" name="TextBox 3"/>
          <p:cNvSpPr txBox="1">
            <a:spLocks noChangeArrowheads="1"/>
          </p:cNvSpPr>
          <p:nvPr/>
        </p:nvSpPr>
        <p:spPr bwMode="auto">
          <a:xfrm>
            <a:off x="447675" y="255588"/>
            <a:ext cx="4100803" cy="461665"/>
          </a:xfrm>
          <a:prstGeom prst="rect">
            <a:avLst/>
          </a:prstGeom>
          <a:noFill/>
          <a:ln w="9525">
            <a:noFill/>
            <a:miter lim="800000"/>
            <a:headEnd/>
            <a:tailEnd/>
          </a:ln>
        </p:spPr>
        <p:txBody>
          <a:bodyPr wrap="none">
            <a:spAutoFit/>
          </a:bodyPr>
          <a:lstStyle/>
          <a:p>
            <a:r>
              <a:rPr lang="en-US" sz="2400" b="1" dirty="0">
                <a:solidFill>
                  <a:srgbClr val="0066B3"/>
                </a:solidFill>
              </a:rPr>
              <a:t>Three Key Economic Ideas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457200" y="228600"/>
            <a:ext cx="8229600" cy="707886"/>
          </a:xfrm>
          <a:prstGeom prst="rect">
            <a:avLst/>
          </a:prstGeom>
          <a:noFill/>
          <a:ln w="9525">
            <a:noFill/>
            <a:miter lim="800000"/>
            <a:headEnd/>
            <a:tailEnd/>
          </a:ln>
        </p:spPr>
        <p:txBody>
          <a:bodyPr>
            <a:spAutoFit/>
          </a:bodyPr>
          <a:lstStyle/>
          <a:p>
            <a:pPr>
              <a:spcBef>
                <a:spcPct val="10000"/>
              </a:spcBef>
              <a:spcAft>
                <a:spcPct val="10000"/>
              </a:spcAft>
            </a:pPr>
            <a:r>
              <a:rPr lang="en-US" sz="2000" b="1" dirty="0"/>
              <a:t>Market</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市場</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 group of buyers and sellers of a good or service and the institution or arrangement by which they come together to trade. </a:t>
            </a:r>
          </a:p>
        </p:txBody>
      </p:sp>
      <p:sp>
        <p:nvSpPr>
          <p:cNvPr id="8" name="Text Box 7"/>
          <p:cNvSpPr txBox="1">
            <a:spLocks noChangeArrowheads="1"/>
          </p:cNvSpPr>
          <p:nvPr/>
        </p:nvSpPr>
        <p:spPr bwMode="auto">
          <a:xfrm>
            <a:off x="457200" y="5715000"/>
            <a:ext cx="8239125" cy="707886"/>
          </a:xfrm>
          <a:prstGeom prst="rect">
            <a:avLst/>
          </a:prstGeom>
          <a:noFill/>
          <a:ln w="9525">
            <a:noFill/>
            <a:miter lim="800000"/>
            <a:headEnd/>
            <a:tailEnd/>
          </a:ln>
        </p:spPr>
        <p:txBody>
          <a:bodyPr>
            <a:spAutoFit/>
          </a:bodyPr>
          <a:lstStyle/>
          <a:p>
            <a:pPr>
              <a:spcBef>
                <a:spcPct val="10000"/>
              </a:spcBef>
              <a:spcAft>
                <a:spcPct val="10000"/>
              </a:spcAft>
            </a:pPr>
            <a:r>
              <a:rPr lang="en-US" sz="2000" b="1" dirty="0"/>
              <a:t>Marginal analysis</a:t>
            </a:r>
            <a:r>
              <a:rPr lang="en-US" sz="2000" dirty="0"/>
              <a:t> </a:t>
            </a:r>
            <a:r>
              <a:rPr lang="en-US" altLang="zh-TW" sz="2000" b="1" dirty="0" smtClean="0">
                <a:latin typeface="標楷體" pitchFamily="65" charset="-120"/>
                <a:ea typeface="標楷體" pitchFamily="65" charset="-120"/>
              </a:rPr>
              <a:t>(</a:t>
            </a:r>
            <a:r>
              <a:rPr lang="zh-TW" altLang="en-US" sz="2000" b="1" dirty="0" smtClean="0">
                <a:latin typeface="標楷體" pitchFamily="65" charset="-120"/>
                <a:ea typeface="標楷體" pitchFamily="65" charset="-120"/>
              </a:rPr>
              <a:t>邊際分析</a:t>
            </a:r>
            <a:r>
              <a:rPr lang="en-US" altLang="zh-TW" sz="2000" b="1" dirty="0" smtClean="0">
                <a:latin typeface="標楷體" pitchFamily="65" charset="-120"/>
                <a:ea typeface="標楷體" pitchFamily="65" charset="-120"/>
              </a:rPr>
              <a:t>)</a:t>
            </a:r>
            <a:r>
              <a:rPr lang="en-US" sz="2000" b="1" dirty="0" smtClean="0">
                <a:latin typeface="標楷體" pitchFamily="65" charset="-120"/>
                <a:ea typeface="標楷體" pitchFamily="65" charset="-120"/>
              </a:rPr>
              <a:t> </a:t>
            </a:r>
            <a:r>
              <a:rPr lang="en-US" sz="2000" dirty="0"/>
              <a:t>Analysis that involves comparing marginal benefits and marginal costs.</a:t>
            </a:r>
          </a:p>
        </p:txBody>
      </p:sp>
      <p:sp>
        <p:nvSpPr>
          <p:cNvPr id="11" name="Text Box 6"/>
          <p:cNvSpPr txBox="1">
            <a:spLocks noChangeArrowheads="1"/>
          </p:cNvSpPr>
          <p:nvPr/>
        </p:nvSpPr>
        <p:spPr bwMode="auto">
          <a:xfrm>
            <a:off x="447675" y="1085850"/>
            <a:ext cx="8391525" cy="4607415"/>
          </a:xfrm>
          <a:prstGeom prst="rect">
            <a:avLst/>
          </a:prstGeom>
          <a:noFill/>
          <a:ln>
            <a:noFill/>
          </a:ln>
          <a:extLst/>
        </p:spPr>
        <p:txBody>
          <a:bodyPr>
            <a:spAutoFit/>
          </a:bodyPr>
          <a:lstStyle>
            <a:lvl1pPr defTabSz="285750" eaLnBrk="0" hangingPunct="0">
              <a:defRPr sz="2800">
                <a:solidFill>
                  <a:schemeClr val="tx2"/>
                </a:solidFill>
                <a:latin typeface="Arial" charset="0"/>
              </a:defRPr>
            </a:lvl1pPr>
            <a:lvl2pPr marL="742950" indent="-285750" defTabSz="285750" eaLnBrk="0" hangingPunct="0">
              <a:defRPr sz="2800">
                <a:solidFill>
                  <a:schemeClr val="tx2"/>
                </a:solidFill>
                <a:latin typeface="Arial" charset="0"/>
              </a:defRPr>
            </a:lvl2pPr>
            <a:lvl3pPr marL="1143000" indent="-228600" defTabSz="285750" eaLnBrk="0" hangingPunct="0">
              <a:defRPr sz="2800">
                <a:solidFill>
                  <a:schemeClr val="tx2"/>
                </a:solidFill>
                <a:latin typeface="Arial" charset="0"/>
              </a:defRPr>
            </a:lvl3pPr>
            <a:lvl4pPr marL="1600200" indent="-228600" defTabSz="285750" eaLnBrk="0" hangingPunct="0">
              <a:defRPr sz="2800">
                <a:solidFill>
                  <a:schemeClr val="tx2"/>
                </a:solidFill>
                <a:latin typeface="Arial" charset="0"/>
              </a:defRPr>
            </a:lvl4pPr>
            <a:lvl5pPr marL="2057400" indent="-228600" defTabSz="285750" eaLnBrk="0" hangingPunct="0">
              <a:defRPr sz="2800">
                <a:solidFill>
                  <a:schemeClr val="tx2"/>
                </a:solidFill>
                <a:latin typeface="Arial" charset="0"/>
              </a:defRPr>
            </a:lvl5pPr>
            <a:lvl6pPr marL="2514600" indent="-228600" defTabSz="285750" eaLnBrk="0" fontAlgn="base" hangingPunct="0">
              <a:spcBef>
                <a:spcPct val="0"/>
              </a:spcBef>
              <a:spcAft>
                <a:spcPct val="0"/>
              </a:spcAft>
              <a:defRPr sz="2800">
                <a:solidFill>
                  <a:schemeClr val="tx2"/>
                </a:solidFill>
                <a:latin typeface="Arial" charset="0"/>
              </a:defRPr>
            </a:lvl6pPr>
            <a:lvl7pPr marL="2971800" indent="-228600" defTabSz="285750" eaLnBrk="0" fontAlgn="base" hangingPunct="0">
              <a:spcBef>
                <a:spcPct val="0"/>
              </a:spcBef>
              <a:spcAft>
                <a:spcPct val="0"/>
              </a:spcAft>
              <a:defRPr sz="2800">
                <a:solidFill>
                  <a:schemeClr val="tx2"/>
                </a:solidFill>
                <a:latin typeface="Arial" charset="0"/>
              </a:defRPr>
            </a:lvl7pPr>
            <a:lvl8pPr marL="3429000" indent="-228600" defTabSz="285750" eaLnBrk="0" fontAlgn="base" hangingPunct="0">
              <a:spcBef>
                <a:spcPct val="0"/>
              </a:spcBef>
              <a:spcAft>
                <a:spcPct val="0"/>
              </a:spcAft>
              <a:defRPr sz="2800">
                <a:solidFill>
                  <a:schemeClr val="tx2"/>
                </a:solidFill>
                <a:latin typeface="Arial" charset="0"/>
              </a:defRPr>
            </a:lvl8pPr>
            <a:lvl9pPr marL="3886200" indent="-228600" defTabSz="285750" eaLnBrk="0" fontAlgn="base" hangingPunct="0">
              <a:spcBef>
                <a:spcPct val="0"/>
              </a:spcBef>
              <a:spcAft>
                <a:spcPct val="0"/>
              </a:spcAft>
              <a:defRPr sz="2800">
                <a:solidFill>
                  <a:schemeClr val="tx2"/>
                </a:solidFill>
                <a:latin typeface="Arial" charset="0"/>
              </a:defRPr>
            </a:lvl9pPr>
          </a:lstStyle>
          <a:p>
            <a:pPr eaLnBrk="1" fontAlgn="auto" hangingPunct="1">
              <a:spcBef>
                <a:spcPct val="10000"/>
              </a:spcBef>
              <a:spcAft>
                <a:spcPct val="10000"/>
              </a:spcAft>
              <a:defRPr/>
            </a:pPr>
            <a:r>
              <a:rPr lang="en-US" sz="1800" dirty="0" smtClean="0">
                <a:solidFill>
                  <a:schemeClr val="tx1"/>
                </a:solidFill>
                <a:cs typeface="+mn-cs"/>
              </a:rPr>
              <a:t>As </a:t>
            </a:r>
            <a:r>
              <a:rPr lang="en-US" sz="1800" dirty="0">
                <a:solidFill>
                  <a:schemeClr val="tx1"/>
                </a:solidFill>
                <a:cs typeface="+mn-cs"/>
              </a:rPr>
              <a:t>we study how people make choices and interact in markets, we will return to three </a:t>
            </a:r>
            <a:r>
              <a:rPr lang="en-US" sz="2000" dirty="0">
                <a:solidFill>
                  <a:schemeClr val="tx1"/>
                </a:solidFill>
                <a:cs typeface="+mn-cs"/>
              </a:rPr>
              <a:t>important</a:t>
            </a:r>
            <a:r>
              <a:rPr lang="en-US" sz="1800" dirty="0">
                <a:solidFill>
                  <a:schemeClr val="tx1"/>
                </a:solidFill>
                <a:cs typeface="+mn-cs"/>
              </a:rPr>
              <a:t> ideas:</a:t>
            </a:r>
          </a:p>
          <a:p>
            <a:pPr eaLnBrk="1" fontAlgn="auto" hangingPunct="1">
              <a:lnSpc>
                <a:spcPct val="70000"/>
              </a:lnSpc>
              <a:spcBef>
                <a:spcPct val="10000"/>
              </a:spcBef>
              <a:spcAft>
                <a:spcPct val="10000"/>
              </a:spcAft>
              <a:defRPr/>
            </a:pPr>
            <a:endParaRPr lang="en-US" sz="1000" b="1" dirty="0">
              <a:solidFill>
                <a:srgbClr val="C6B684"/>
              </a:solidFill>
              <a:cs typeface="+mn-cs"/>
            </a:endParaRPr>
          </a:p>
          <a:p>
            <a:pPr marL="285750" indent="-285750" eaLnBrk="1" fontAlgn="auto" hangingPunct="1">
              <a:spcBef>
                <a:spcPct val="10000"/>
              </a:spcBef>
              <a:spcAft>
                <a:spcPct val="10000"/>
              </a:spcAft>
              <a:defRPr/>
            </a:pPr>
            <a:r>
              <a:rPr lang="en-US" sz="1800" b="1" dirty="0" smtClean="0">
                <a:solidFill>
                  <a:schemeClr val="tx1"/>
                </a:solidFill>
                <a:cs typeface="+mn-cs"/>
              </a:rPr>
              <a:t>1</a:t>
            </a:r>
            <a:r>
              <a:rPr lang="en-US" sz="1800" b="1" dirty="0">
                <a:solidFill>
                  <a:schemeClr val="tx1"/>
                </a:solidFill>
                <a:cs typeface="+mn-cs"/>
              </a:rPr>
              <a:t>.</a:t>
            </a:r>
            <a:r>
              <a:rPr lang="en-US" sz="1800" b="1" dirty="0">
                <a:solidFill>
                  <a:srgbClr val="C6B684"/>
                </a:solidFill>
                <a:cs typeface="+mn-cs"/>
              </a:rPr>
              <a:t>	</a:t>
            </a:r>
            <a:r>
              <a:rPr lang="en-US" sz="1800" b="1" dirty="0">
                <a:solidFill>
                  <a:schemeClr val="tx1"/>
                </a:solidFill>
                <a:cs typeface="+mn-cs"/>
              </a:rPr>
              <a:t>People are rational</a:t>
            </a:r>
            <a:r>
              <a:rPr lang="en-US" sz="1800" b="1" dirty="0" smtClean="0">
                <a:solidFill>
                  <a:schemeClr val="tx1"/>
                </a:solidFill>
                <a:cs typeface="+mn-cs"/>
              </a:rPr>
              <a:t>.</a:t>
            </a:r>
            <a:r>
              <a:rPr lang="en-US" sz="1800" dirty="0" smtClean="0">
                <a:solidFill>
                  <a:schemeClr val="tx1"/>
                </a:solidFill>
                <a:cs typeface="+mn-cs"/>
              </a:rPr>
              <a:t> </a:t>
            </a:r>
            <a:r>
              <a:rPr lang="en-US" altLang="zh-TW" sz="1800" b="1" dirty="0" smtClean="0">
                <a:solidFill>
                  <a:schemeClr val="tx1"/>
                </a:solidFill>
                <a:latin typeface="標楷體" pitchFamily="65" charset="-120"/>
                <a:ea typeface="標楷體" pitchFamily="65" charset="-120"/>
                <a:cs typeface="+mn-cs"/>
              </a:rPr>
              <a:t>(</a:t>
            </a:r>
            <a:r>
              <a:rPr lang="zh-TW" altLang="en-US" sz="1800" b="1" dirty="0" smtClean="0">
                <a:solidFill>
                  <a:schemeClr val="tx1"/>
                </a:solidFill>
                <a:latin typeface="標楷體" pitchFamily="65" charset="-120"/>
                <a:ea typeface="標楷體" pitchFamily="65" charset="-120"/>
                <a:cs typeface="+mn-cs"/>
              </a:rPr>
              <a:t>人是理性的</a:t>
            </a:r>
            <a:r>
              <a:rPr lang="en-US" altLang="zh-TW" sz="1800" b="1" dirty="0" smtClean="0">
                <a:solidFill>
                  <a:schemeClr val="tx1"/>
                </a:solidFill>
                <a:latin typeface="標楷體" pitchFamily="65" charset="-120"/>
                <a:ea typeface="標楷體" pitchFamily="65" charset="-120"/>
                <a:cs typeface="+mn-cs"/>
              </a:rPr>
              <a:t>)</a:t>
            </a:r>
            <a:r>
              <a:rPr lang="en-US" sz="1800" b="1" dirty="0" smtClean="0">
                <a:solidFill>
                  <a:schemeClr val="tx1"/>
                </a:solidFill>
                <a:latin typeface="標楷體" pitchFamily="65" charset="-120"/>
                <a:ea typeface="標楷體" pitchFamily="65" charset="-120"/>
                <a:cs typeface="+mn-cs"/>
              </a:rPr>
              <a:t> </a:t>
            </a:r>
            <a:r>
              <a:rPr lang="en-US" sz="1800" dirty="0" smtClean="0">
                <a:solidFill>
                  <a:schemeClr val="tx1"/>
                </a:solidFill>
                <a:cs typeface="+mn-cs"/>
              </a:rPr>
              <a:t>Economists assume that consumers and firms use all available information as they act to achieve their goals, weighing the benefits and costs of each action, and choosing an action only if the benefits outweigh the costs—even if it is not always the “best” decision.</a:t>
            </a:r>
            <a:endParaRPr lang="en-US" sz="1800" dirty="0">
              <a:solidFill>
                <a:schemeClr val="tx1"/>
              </a:solidFill>
              <a:cs typeface="+mn-cs"/>
            </a:endParaRPr>
          </a:p>
          <a:p>
            <a:pPr eaLnBrk="1" fontAlgn="auto" hangingPunct="1">
              <a:spcBef>
                <a:spcPct val="10000"/>
              </a:spcBef>
              <a:spcAft>
                <a:spcPct val="10000"/>
              </a:spcAft>
              <a:defRPr/>
            </a:pPr>
            <a:endParaRPr lang="en-US" sz="900" dirty="0">
              <a:solidFill>
                <a:schemeClr val="tx1"/>
              </a:solidFill>
              <a:cs typeface="+mn-cs"/>
            </a:endParaRPr>
          </a:p>
          <a:p>
            <a:pPr marL="285750" indent="-285750" eaLnBrk="1" fontAlgn="auto" hangingPunct="1">
              <a:spcBef>
                <a:spcPct val="10000"/>
              </a:spcBef>
              <a:spcAft>
                <a:spcPct val="10000"/>
              </a:spcAft>
              <a:defRPr/>
            </a:pPr>
            <a:r>
              <a:rPr lang="en-US" sz="1800" b="1" dirty="0" smtClean="0">
                <a:solidFill>
                  <a:schemeClr val="tx1"/>
                </a:solidFill>
                <a:cs typeface="+mn-cs"/>
              </a:rPr>
              <a:t>2</a:t>
            </a:r>
            <a:r>
              <a:rPr lang="en-US" sz="1800" b="1" dirty="0">
                <a:solidFill>
                  <a:schemeClr val="tx1"/>
                </a:solidFill>
                <a:cs typeface="+mn-cs"/>
              </a:rPr>
              <a:t>.</a:t>
            </a:r>
            <a:r>
              <a:rPr lang="en-US" sz="1800" b="1" dirty="0">
                <a:solidFill>
                  <a:srgbClr val="C6B684"/>
                </a:solidFill>
                <a:cs typeface="+mn-cs"/>
              </a:rPr>
              <a:t>	</a:t>
            </a:r>
            <a:r>
              <a:rPr lang="en-US" sz="1800" b="1" dirty="0">
                <a:solidFill>
                  <a:schemeClr val="tx1"/>
                </a:solidFill>
                <a:cs typeface="+mn-cs"/>
              </a:rPr>
              <a:t>People respond to economic incentives</a:t>
            </a:r>
            <a:r>
              <a:rPr lang="en-US" sz="1800" b="1" dirty="0" smtClean="0">
                <a:solidFill>
                  <a:schemeClr val="tx1"/>
                </a:solidFill>
                <a:cs typeface="+mn-cs"/>
              </a:rPr>
              <a:t>.</a:t>
            </a:r>
            <a:r>
              <a:rPr lang="en-US" sz="1800" dirty="0" smtClean="0">
                <a:solidFill>
                  <a:schemeClr val="tx1"/>
                </a:solidFill>
                <a:cs typeface="+mn-cs"/>
              </a:rPr>
              <a:t> </a:t>
            </a:r>
            <a:r>
              <a:rPr lang="en-US" altLang="zh-TW" sz="1800" b="1" dirty="0" smtClean="0">
                <a:solidFill>
                  <a:schemeClr val="tx1"/>
                </a:solidFill>
                <a:latin typeface="標楷體" pitchFamily="65" charset="-120"/>
                <a:ea typeface="標楷體" pitchFamily="65" charset="-120"/>
                <a:cs typeface="+mn-cs"/>
              </a:rPr>
              <a:t>(</a:t>
            </a:r>
            <a:r>
              <a:rPr lang="zh-TW" altLang="en-US" sz="1800" b="1" dirty="0" smtClean="0">
                <a:solidFill>
                  <a:schemeClr val="tx1"/>
                </a:solidFill>
                <a:latin typeface="標楷體" pitchFamily="65" charset="-120"/>
                <a:ea typeface="標楷體" pitchFamily="65" charset="-120"/>
                <a:cs typeface="+mn-cs"/>
              </a:rPr>
              <a:t>人會對經濟誘因做出反應</a:t>
            </a:r>
            <a:r>
              <a:rPr lang="en-US" altLang="zh-TW" sz="1800" b="1" dirty="0" smtClean="0">
                <a:solidFill>
                  <a:schemeClr val="tx1"/>
                </a:solidFill>
                <a:latin typeface="標楷體" pitchFamily="65" charset="-120"/>
                <a:ea typeface="標楷體" pitchFamily="65" charset="-120"/>
                <a:cs typeface="+mn-cs"/>
              </a:rPr>
              <a:t>)</a:t>
            </a:r>
            <a:r>
              <a:rPr lang="en-US" sz="1800" b="1" dirty="0" smtClean="0">
                <a:solidFill>
                  <a:schemeClr val="tx1"/>
                </a:solidFill>
                <a:latin typeface="標楷體" pitchFamily="65" charset="-120"/>
                <a:ea typeface="標楷體" pitchFamily="65" charset="-120"/>
                <a:cs typeface="+mn-cs"/>
              </a:rPr>
              <a:t> </a:t>
            </a:r>
            <a:r>
              <a:rPr lang="en-US" sz="1800" dirty="0" smtClean="0">
                <a:solidFill>
                  <a:schemeClr val="tx1"/>
                </a:solidFill>
                <a:cs typeface="+mn-cs"/>
              </a:rPr>
              <a:t>The economic incentive to banks, for instance, is clearer to economists than to FBI agents: It is less costly to put up with bank robberies than to take additional security measures.</a:t>
            </a:r>
            <a:endParaRPr lang="en-US" sz="1800" dirty="0">
              <a:solidFill>
                <a:schemeClr val="tx1"/>
              </a:solidFill>
              <a:cs typeface="+mn-cs"/>
            </a:endParaRPr>
          </a:p>
          <a:p>
            <a:pPr eaLnBrk="1" fontAlgn="auto" hangingPunct="1">
              <a:spcBef>
                <a:spcPct val="10000"/>
              </a:spcBef>
              <a:spcAft>
                <a:spcPct val="10000"/>
              </a:spcAft>
              <a:defRPr/>
            </a:pPr>
            <a:endParaRPr lang="en-US" sz="900" dirty="0">
              <a:solidFill>
                <a:schemeClr val="tx1"/>
              </a:solidFill>
              <a:cs typeface="+mn-cs"/>
            </a:endParaRPr>
          </a:p>
          <a:p>
            <a:pPr marL="285750" indent="-285750" eaLnBrk="1" fontAlgn="auto" hangingPunct="1">
              <a:spcBef>
                <a:spcPct val="10000"/>
              </a:spcBef>
              <a:spcAft>
                <a:spcPct val="10000"/>
              </a:spcAft>
              <a:defRPr/>
            </a:pPr>
            <a:r>
              <a:rPr lang="en-US" sz="1800" b="1" dirty="0" smtClean="0">
                <a:solidFill>
                  <a:schemeClr val="tx1"/>
                </a:solidFill>
                <a:cs typeface="+mn-cs"/>
              </a:rPr>
              <a:t>3</a:t>
            </a:r>
            <a:r>
              <a:rPr lang="en-US" sz="1800" b="1" dirty="0">
                <a:solidFill>
                  <a:schemeClr val="tx1"/>
                </a:solidFill>
                <a:cs typeface="+mn-cs"/>
              </a:rPr>
              <a:t>.</a:t>
            </a:r>
            <a:r>
              <a:rPr lang="en-US" sz="1800" b="1" dirty="0">
                <a:solidFill>
                  <a:srgbClr val="C6B684"/>
                </a:solidFill>
                <a:cs typeface="+mn-cs"/>
              </a:rPr>
              <a:t>	</a:t>
            </a:r>
            <a:r>
              <a:rPr lang="en-US" sz="1800" b="1" dirty="0">
                <a:solidFill>
                  <a:schemeClr val="tx1"/>
                </a:solidFill>
                <a:cs typeface="+mn-cs"/>
              </a:rPr>
              <a:t>Optimal decisions are made at the margin</a:t>
            </a:r>
            <a:r>
              <a:rPr lang="en-US" sz="1800" b="1" dirty="0" smtClean="0">
                <a:solidFill>
                  <a:schemeClr val="tx1"/>
                </a:solidFill>
                <a:cs typeface="+mn-cs"/>
              </a:rPr>
              <a:t>.</a:t>
            </a:r>
            <a:r>
              <a:rPr lang="en-US" sz="1800" dirty="0" smtClean="0">
                <a:solidFill>
                  <a:schemeClr val="tx1"/>
                </a:solidFill>
                <a:cs typeface="+mn-cs"/>
              </a:rPr>
              <a:t> </a:t>
            </a:r>
            <a:r>
              <a:rPr lang="en-US" altLang="zh-TW" sz="1800" b="1" dirty="0" smtClean="0">
                <a:solidFill>
                  <a:schemeClr val="tx1"/>
                </a:solidFill>
                <a:latin typeface="標楷體" pitchFamily="65" charset="-120"/>
                <a:ea typeface="標楷體" pitchFamily="65" charset="-120"/>
                <a:cs typeface="+mn-cs"/>
              </a:rPr>
              <a:t>(</a:t>
            </a:r>
            <a:r>
              <a:rPr lang="zh-TW" altLang="en-US" sz="1800" b="1" dirty="0" smtClean="0">
                <a:solidFill>
                  <a:schemeClr val="tx1"/>
                </a:solidFill>
                <a:latin typeface="標楷體" pitchFamily="65" charset="-120"/>
                <a:ea typeface="標楷體" pitchFamily="65" charset="-120"/>
                <a:cs typeface="+mn-cs"/>
              </a:rPr>
              <a:t>在邊際上做出最適選擇</a:t>
            </a:r>
            <a:r>
              <a:rPr lang="en-US" altLang="zh-TW" sz="1800" b="1" dirty="0" smtClean="0">
                <a:solidFill>
                  <a:schemeClr val="tx1"/>
                </a:solidFill>
                <a:latin typeface="標楷體" pitchFamily="65" charset="-120"/>
                <a:ea typeface="標楷體" pitchFamily="65" charset="-120"/>
                <a:cs typeface="+mn-cs"/>
              </a:rPr>
              <a:t>)</a:t>
            </a:r>
            <a:r>
              <a:rPr lang="en-US" sz="1800" b="1" dirty="0" smtClean="0">
                <a:solidFill>
                  <a:schemeClr val="tx1"/>
                </a:solidFill>
                <a:latin typeface="標楷體" pitchFamily="65" charset="-120"/>
                <a:ea typeface="標楷體" pitchFamily="65" charset="-120"/>
                <a:cs typeface="+mn-cs"/>
              </a:rPr>
              <a:t> </a:t>
            </a:r>
            <a:r>
              <a:rPr lang="en-US" sz="1800" dirty="0" smtClean="0">
                <a:solidFill>
                  <a:schemeClr val="tx1"/>
                </a:solidFill>
                <a:cs typeface="+mn-cs"/>
              </a:rPr>
              <a:t>Most decisions in life involve doing a little more or a little less. </a:t>
            </a:r>
            <a:r>
              <a:rPr lang="en-US" sz="1800" i="1" dirty="0" smtClean="0">
                <a:solidFill>
                  <a:schemeClr val="tx1"/>
                </a:solidFill>
                <a:cs typeface="+mn-cs"/>
              </a:rPr>
              <a:t>Economists reason that the optimal decision is to continue any activity up to the point where the marginal benefit equals the marginal cost—in symbols, where</a:t>
            </a:r>
            <a:r>
              <a:rPr lang="en-US" sz="1800" dirty="0" smtClean="0">
                <a:solidFill>
                  <a:schemeClr val="tx1"/>
                </a:solidFill>
                <a:cs typeface="+mn-cs"/>
              </a:rPr>
              <a:t> MB = MC.</a:t>
            </a:r>
            <a:endParaRPr lang="en-US" sz="1800" dirty="0">
              <a:solidFill>
                <a:schemeClr val="tx1"/>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wipe(left)">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wipe(left)">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xEl>
                                              <p:pRg st="4" end="4"/>
                                            </p:txEl>
                                          </p:spTgt>
                                        </p:tgtEl>
                                        <p:attrNameLst>
                                          <p:attrName>style.visibility</p:attrName>
                                        </p:attrNameLst>
                                      </p:cBhvr>
                                      <p:to>
                                        <p:strVal val="visible"/>
                                      </p:to>
                                    </p:set>
                                    <p:animEffect transition="in" filter="wipe(left)">
                                      <p:cBhvr>
                                        <p:cTn id="22" dur="500"/>
                                        <p:tgtEl>
                                          <p:spTgt spid="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
                                            <p:txEl>
                                              <p:pRg st="6" end="6"/>
                                            </p:txEl>
                                          </p:spTgt>
                                        </p:tgtEl>
                                        <p:attrNameLst>
                                          <p:attrName>style.visibility</p:attrName>
                                        </p:attrNameLst>
                                      </p:cBhvr>
                                      <p:to>
                                        <p:strVal val="visible"/>
                                      </p:to>
                                    </p:set>
                                    <p:animEffect transition="in" filter="wipe(left)">
                                      <p:cBhvr>
                                        <p:cTn id="27" dur="500"/>
                                        <p:tgtEl>
                                          <p:spTgt spid="11">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ipe(left)">
                                      <p:cBhvr>
                                        <p:cTn id="3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1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381000" y="2743200"/>
            <a:ext cx="8305800" cy="1569660"/>
          </a:xfrm>
          <a:prstGeom prst="rect">
            <a:avLst/>
          </a:prstGeom>
          <a:noFill/>
          <a:ln w="9525">
            <a:noFill/>
            <a:miter lim="800000"/>
            <a:headEnd/>
            <a:tailEnd/>
          </a:ln>
        </p:spPr>
        <p:txBody>
          <a:bodyPr>
            <a:spAutoFit/>
          </a:bodyPr>
          <a:lstStyle/>
          <a:p>
            <a:r>
              <a:rPr lang="en-US" sz="2400" dirty="0">
                <a:solidFill>
                  <a:srgbClr val="0066B3"/>
                </a:solidFill>
              </a:rPr>
              <a:t>Discuss how an economy answers these questions: What goods and services will be produced? How will the goods and services be produced? Who will receive the goods and services produced?</a:t>
            </a:r>
          </a:p>
        </p:txBody>
      </p:sp>
      <p:sp>
        <p:nvSpPr>
          <p:cNvPr id="7" name="Text Box 9"/>
          <p:cNvSpPr txBox="1">
            <a:spLocks noChangeArrowheads="1"/>
          </p:cNvSpPr>
          <p:nvPr/>
        </p:nvSpPr>
        <p:spPr bwMode="auto">
          <a:xfrm>
            <a:off x="452438" y="2358380"/>
            <a:ext cx="4195762" cy="461665"/>
          </a:xfrm>
          <a:prstGeom prst="rect">
            <a:avLst/>
          </a:prstGeom>
          <a:solidFill>
            <a:srgbClr val="0066B3"/>
          </a:solidFill>
          <a:ln w="9525">
            <a:noFill/>
            <a:miter lim="800000"/>
            <a:headEnd/>
            <a:tailEnd/>
          </a:ln>
        </p:spPr>
        <p:txBody>
          <a:bodyPr wrap="square" lIns="45720" rIns="45720" anchor="ctr">
            <a:spAutoFit/>
          </a:bodyPr>
          <a:lstStyle/>
          <a:p>
            <a:r>
              <a:rPr lang="en-US" sz="2400" b="1" dirty="0">
                <a:solidFill>
                  <a:schemeClr val="bg1"/>
                </a:solidFill>
              </a:rPr>
              <a:t>1.2 LEARNING</a:t>
            </a:r>
            <a:r>
              <a:rPr lang="en-US" sz="2400" dirty="0">
                <a:solidFill>
                  <a:schemeClr val="bg1"/>
                </a:solidFill>
              </a:rPr>
              <a:t> OBJECTIVE</a:t>
            </a:r>
            <a:endParaRPr lang="en-US" sz="2400" b="1" dirty="0">
              <a:solidFill>
                <a:schemeClr val="bg1"/>
              </a:solidFill>
            </a:endParaRPr>
          </a:p>
        </p:txBody>
      </p:sp>
      <p:sp>
        <p:nvSpPr>
          <p:cNvPr id="4" name="TextBox 3"/>
          <p:cNvSpPr txBox="1">
            <a:spLocks noChangeArrowheads="1"/>
          </p:cNvSpPr>
          <p:nvPr/>
        </p:nvSpPr>
        <p:spPr bwMode="auto">
          <a:xfrm>
            <a:off x="447674" y="246063"/>
            <a:ext cx="8467725" cy="461665"/>
          </a:xfrm>
          <a:prstGeom prst="rect">
            <a:avLst/>
          </a:prstGeom>
          <a:noFill/>
          <a:ln w="9525">
            <a:noFill/>
            <a:miter lim="800000"/>
            <a:headEnd/>
            <a:tailEnd/>
          </a:ln>
        </p:spPr>
        <p:txBody>
          <a:bodyPr wrap="square">
            <a:spAutoFit/>
          </a:bodyPr>
          <a:lstStyle/>
          <a:p>
            <a:r>
              <a:rPr lang="en-US" sz="2400" b="1" dirty="0">
                <a:solidFill>
                  <a:srgbClr val="0066B3"/>
                </a:solidFill>
              </a:rPr>
              <a:t>The Economic Problem That Every Society Must Solve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50"/>
                                        <p:tgtEl>
                                          <p:spTgt spid="4"/>
                                        </p:tgtEl>
                                      </p:cBhvr>
                                    </p:animEffect>
                                  </p:childTnLst>
                                </p:cTn>
                              </p:par>
                            </p:childTnLst>
                          </p:cTn>
                        </p:par>
                        <p:par>
                          <p:cTn id="8" fill="hold">
                            <p:stCondLst>
                              <p:cond delay="75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p:stCondLst>
                              <p:cond delay="125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4" grpId="0"/>
    </p:bldLst>
  </p:timing>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nSpc>
            <a:spcPts val="2400"/>
          </a:lnSpc>
          <a:defRPr b="1" dirty="0">
            <a:solidFill>
              <a:srgbClr val="7B0046"/>
            </a:solidFill>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2"/>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38362</TotalTime>
  <Words>2968</Words>
  <Application>Microsoft Office PowerPoint</Application>
  <PresentationFormat>如螢幕大小 (4:3)</PresentationFormat>
  <Paragraphs>215</Paragraphs>
  <Slides>35</Slides>
  <Notes>11</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35</vt:i4>
      </vt:variant>
    </vt:vector>
  </HeadingPairs>
  <TitlesOfParts>
    <vt:vector size="37" baseType="lpstr">
      <vt:lpstr>2_Custom Design</vt:lpstr>
      <vt:lpstr>Equation</vt:lpstr>
      <vt:lpstr>投影片 1</vt:lpstr>
      <vt:lpstr>Economics:  Foundations and Models</vt:lpstr>
      <vt:lpstr>投影片 3</vt:lpstr>
      <vt:lpstr>投影片 4</vt:lpstr>
      <vt:lpstr>投影片 5</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lpstr>投影片 21</vt:lpstr>
      <vt:lpstr>投影片 22</vt:lpstr>
      <vt:lpstr>投影片 23</vt:lpstr>
      <vt:lpstr>投影片 24</vt:lpstr>
      <vt:lpstr>投影片 25</vt:lpstr>
      <vt:lpstr>投影片 26</vt:lpstr>
      <vt:lpstr>投影片 27</vt:lpstr>
      <vt:lpstr>投影片 28</vt:lpstr>
      <vt:lpstr>投影片 29</vt:lpstr>
      <vt:lpstr>投影片 30</vt:lpstr>
      <vt:lpstr>投影片 31</vt:lpstr>
      <vt:lpstr>投影片 32</vt:lpstr>
      <vt:lpstr>投影片 33</vt:lpstr>
      <vt:lpstr>投影片 34</vt:lpstr>
      <vt:lpstr>投影片 35</vt:lpstr>
    </vt:vector>
  </TitlesOfParts>
  <Manager>David Alexander</Manager>
  <Company>Pearson Education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Fourth Edition</dc:title>
  <dc:subject>Economics</dc:subject>
  <dc:creator>Fernando Quijano &amp; Shelly Tefft</dc:creator>
  <cp:lastModifiedBy>user</cp:lastModifiedBy>
  <cp:revision>1495</cp:revision>
  <dcterms:created xsi:type="dcterms:W3CDTF">2010-11-05T19:39:20Z</dcterms:created>
  <dcterms:modified xsi:type="dcterms:W3CDTF">2012-09-24T07:51:49Z</dcterms:modified>
</cp:coreProperties>
</file>