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569" r:id="rId4"/>
    <p:sldId id="570" r:id="rId5"/>
    <p:sldId id="571" r:id="rId6"/>
    <p:sldId id="258" r:id="rId7"/>
    <p:sldId id="517" r:id="rId8"/>
    <p:sldId id="493" r:id="rId9"/>
    <p:sldId id="503" r:id="rId10"/>
    <p:sldId id="523" r:id="rId11"/>
    <p:sldId id="524" r:id="rId12"/>
    <p:sldId id="525" r:id="rId13"/>
    <p:sldId id="528" r:id="rId14"/>
    <p:sldId id="560" r:id="rId15"/>
    <p:sldId id="561" r:id="rId16"/>
    <p:sldId id="563" r:id="rId17"/>
    <p:sldId id="531" r:id="rId18"/>
    <p:sldId id="536" r:id="rId19"/>
    <p:sldId id="533" r:id="rId20"/>
    <p:sldId id="537" r:id="rId21"/>
    <p:sldId id="564" r:id="rId22"/>
    <p:sldId id="565" r:id="rId23"/>
    <p:sldId id="566" r:id="rId24"/>
    <p:sldId id="567" r:id="rId25"/>
    <p:sldId id="568" r:id="rId26"/>
    <p:sldId id="538" r:id="rId27"/>
    <p:sldId id="539" r:id="rId28"/>
    <p:sldId id="516" r:id="rId29"/>
    <p:sldId id="543" r:id="rId30"/>
    <p:sldId id="544" r:id="rId31"/>
    <p:sldId id="546" r:id="rId32"/>
    <p:sldId id="550" r:id="rId33"/>
    <p:sldId id="548" r:id="rId34"/>
    <p:sldId id="549" r:id="rId35"/>
    <p:sldId id="55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B3"/>
    <a:srgbClr val="95B6DF"/>
    <a:srgbClr val="B5C8FD"/>
    <a:srgbClr val="333333"/>
    <a:srgbClr val="B10B2D"/>
    <a:srgbClr val="E7E6DD"/>
    <a:srgbClr val="4B7520"/>
    <a:srgbClr val="B9D3C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97654" autoAdjust="0"/>
  </p:normalViewPr>
  <p:slideViewPr>
    <p:cSldViewPr>
      <p:cViewPr>
        <p:scale>
          <a:sx n="75" d="100"/>
          <a:sy n="75" d="100"/>
        </p:scale>
        <p:origin x="-3054" y="-846"/>
      </p:cViewPr>
      <p:guideLst>
        <p:guide orient="horz" pos="432"/>
        <p:guide pos="288"/>
      </p:guideLst>
    </p:cSldViewPr>
  </p:slideViewPr>
  <p:notesTextViewPr>
    <p:cViewPr>
      <p:scale>
        <a:sx n="1" d="1"/>
        <a:sy n="1" d="1"/>
      </p:scale>
      <p:origin x="0" y="0"/>
    </p:cViewPr>
  </p:notesTextViewPr>
  <p:sorterViewPr>
    <p:cViewPr>
      <p:scale>
        <a:sx n="58" d="100"/>
        <a:sy n="5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FF4009-7BAA-4CA4-B59D-4469664E2AEA}" type="datetimeFigureOut">
              <a:rPr lang="en-US"/>
              <a:pPr>
                <a:defRPr/>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AB61A3-51EC-4833-8F83-62C2FD0278AC}" type="slidenum">
              <a:rPr lang="en-US"/>
              <a:pPr>
                <a:defRPr/>
              </a:pPr>
              <a:t>‹#›</a:t>
            </a:fld>
            <a:endParaRPr lang="en-US"/>
          </a:p>
        </p:txBody>
      </p:sp>
    </p:spTree>
    <p:extLst>
      <p:ext uri="{BB962C8B-B14F-4D97-AF65-F5344CB8AC3E}">
        <p14:creationId xmlns:p14="http://schemas.microsoft.com/office/powerpoint/2010/main" xmlns="" val="737678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46ECDB-559D-4842-A3EB-107F87242347}"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975F2-1977-4096-A4A5-D75DB3C4F681}"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07F003-248D-4333-8CAC-00DB31913E63}"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D5E2C-7B1B-459B-995B-C2DC40A5DF30}"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B10D9-8AB6-42A4-B3BA-6F6EE1B9A7F7}"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1E5614-7EE3-4730-B7AF-186745E5F712}"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2CC063-1F11-4B48-9CAC-5639FA427192}"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E39B3D-E709-4100-BE41-6166FF020F16}"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92D27-4045-436E-A4D4-6D1F87C34014}"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7AF224-FEF6-4EEA-807D-8F7A33D3FC36}"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92134A-18D7-474C-974D-B7D24ED369C5}"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8D729-B82E-482C-A21B-B317224901B6}"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D8FC70-E822-4BEA-8F15-1CDD7AC04C63}"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A4781-6C60-4C26-9AA9-50B90EF8F5A7}"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265D4-4378-4656-9FC3-A13CBD77A801}"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BC44C1-A87E-4E52-858E-95442EC5156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a:effectLst/>
        </p:spPr>
        <p:txBody>
          <a:bodyPr anchor="ctr" anchorCtr="1"/>
          <a:lstStyle/>
          <a:p>
            <a:pPr algn="r" fontAlgn="auto">
              <a:spcBef>
                <a:spcPts val="0"/>
              </a:spcBef>
              <a:spcAft>
                <a:spcPts val="0"/>
              </a:spcAft>
              <a:defRPr/>
            </a:pPr>
            <a:fld id="{F283451F-18F2-4BDC-9214-CA83B619449C}"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32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a:effectLst/>
        </p:spPr>
        <p:txBody>
          <a:bodyPr anchor="ctr" anchorCtr="1"/>
          <a:lstStyle/>
          <a:p>
            <a:pPr algn="r" fontAlgn="auto">
              <a:spcBef>
                <a:spcPts val="0"/>
              </a:spcBef>
              <a:spcAft>
                <a:spcPts val="0"/>
              </a:spcAft>
              <a:defRPr/>
            </a:pPr>
            <a:fld id="{1366623B-6DED-400E-A3DF-D4814CDC34B8}"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32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3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99.png"/><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119313" y="407988"/>
            <a:ext cx="4905375" cy="1344612"/>
          </a:xfrm>
          <a:prstGeom prst="rect">
            <a:avLst/>
          </a:prstGeom>
        </p:spPr>
        <p:txBody>
          <a:bodyPr/>
          <a:lstStyle/>
          <a:p>
            <a:pPr algn="ctr" eaLnBrk="0" fontAlgn="auto" hangingPunct="0">
              <a:lnSpc>
                <a:spcPts val="6000"/>
              </a:lnSpc>
              <a:spcBef>
                <a:spcPts val="0"/>
              </a:spcBef>
              <a:spcAft>
                <a:spcPts val="0"/>
              </a:spcAft>
              <a:defRPr/>
            </a:pPr>
            <a:r>
              <a:rPr lang="en-US" sz="2000" kern="0" dirty="0">
                <a:latin typeface="Futura Md BT" pitchFamily="34" charset="0"/>
                <a:cs typeface="Arial" pitchFamily="34" charset="0"/>
              </a:rPr>
              <a:t>R. GLENN</a:t>
            </a:r>
            <a:r>
              <a:rPr lang="en-US" sz="2000" b="1" kern="0" dirty="0">
                <a:latin typeface="Arial" pitchFamily="34" charset="0"/>
                <a:cs typeface="Arial" pitchFamily="34" charset="0"/>
              </a:rPr>
              <a:t/>
            </a:r>
            <a:br>
              <a:rPr lang="en-US" sz="2000" b="1" kern="0" dirty="0">
                <a:latin typeface="Arial" pitchFamily="34" charset="0"/>
                <a:cs typeface="Arial" pitchFamily="34" charset="0"/>
              </a:rPr>
            </a:br>
            <a:r>
              <a:rPr lang="en-US" sz="6500" b="1" kern="0" dirty="0">
                <a:latin typeface="Futura Md BT" pitchFamily="34" charset="0"/>
                <a:ea typeface="+mj-ea"/>
                <a:cs typeface="Arial" pitchFamily="34" charset="0"/>
              </a:rPr>
              <a:t>HUBBARD</a:t>
            </a:r>
          </a:p>
        </p:txBody>
      </p:sp>
      <p:sp>
        <p:nvSpPr>
          <p:cNvPr id="14"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15" name="Picture 14" descr="HO4e_Covers_grayline_ppt.gif"/>
          <p:cNvPicPr>
            <a:picLocks noChangeAspect="1"/>
          </p:cNvPicPr>
          <p:nvPr/>
        </p:nvPicPr>
        <p:blipFill>
          <a:blip r:embed="rId2" cstate="print"/>
          <a:srcRect/>
          <a:stretch>
            <a:fillRect/>
          </a:stretch>
        </p:blipFill>
        <p:spPr bwMode="auto">
          <a:xfrm>
            <a:off x="2928938" y="3216275"/>
            <a:ext cx="3286125" cy="2009775"/>
          </a:xfrm>
          <a:prstGeom prst="rect">
            <a:avLst/>
          </a:prstGeom>
          <a:noFill/>
          <a:ln w="9525">
            <a:noFill/>
            <a:miter lim="800000"/>
            <a:headEnd/>
            <a:tailEnd/>
          </a:ln>
        </p:spPr>
      </p:pic>
      <p:pic>
        <p:nvPicPr>
          <p:cNvPr id="16" name="Picture 15" descr="HO4e_Covers_greenecon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sp>
        <p:nvSpPr>
          <p:cNvPr id="17" name="TextBox 16"/>
          <p:cNvSpPr txBox="1"/>
          <p:nvPr/>
        </p:nvSpPr>
        <p:spPr>
          <a:xfrm>
            <a:off x="2497138" y="1612900"/>
            <a:ext cx="4149725" cy="1639888"/>
          </a:xfrm>
          <a:prstGeom prst="rect">
            <a:avLst/>
          </a:prstGeom>
          <a:noFill/>
        </p:spPr>
        <p:txBody>
          <a:bodyPr>
            <a:spAutoFit/>
          </a:bodyPr>
          <a:lstStyle/>
          <a:p>
            <a:pPr algn="ctr" eaLnBrk="0" fontAlgn="auto" hangingPunct="0">
              <a:lnSpc>
                <a:spcPts val="6000"/>
              </a:lnSpc>
              <a:spcBef>
                <a:spcPts val="0"/>
              </a:spcBef>
              <a:spcAft>
                <a:spcPts val="0"/>
              </a:spcAft>
              <a:defRPr/>
            </a:pPr>
            <a:r>
              <a:rPr lang="en-US" sz="2000" kern="0" dirty="0">
                <a:latin typeface="Futura Md BT" pitchFamily="34" charset="0"/>
                <a:cs typeface="Arial" pitchFamily="34" charset="0"/>
              </a:rPr>
              <a:t>ANTHONY PATRICK</a:t>
            </a:r>
            <a:r>
              <a:rPr lang="en-US" sz="2000" b="1" kern="0" dirty="0">
                <a:latin typeface="Arial" pitchFamily="34" charset="0"/>
                <a:cs typeface="Arial" pitchFamily="34" charset="0"/>
              </a:rPr>
              <a:t/>
            </a:r>
            <a:br>
              <a:rPr lang="en-US" sz="2000" b="1" kern="0" dirty="0">
                <a:latin typeface="Arial" pitchFamily="34" charset="0"/>
                <a:cs typeface="Arial" pitchFamily="34" charset="0"/>
              </a:rPr>
            </a:br>
            <a:r>
              <a:rPr lang="en-US" sz="6600" b="1" kern="0" dirty="0">
                <a:latin typeface="Futura Md BT" pitchFamily="34" charset="0"/>
                <a:cs typeface="Arial" pitchFamily="34" charset="0"/>
              </a:rPr>
              <a:t>O’BRIEN</a:t>
            </a:r>
            <a:endParaRPr lang="en-US" sz="6600" dirty="0">
              <a:latin typeface="Futura Md BT" pitchFamily="34" charset="0"/>
              <a:cs typeface="+mn-cs"/>
            </a:endParaRPr>
          </a:p>
        </p:txBody>
      </p:sp>
      <p:pic>
        <p:nvPicPr>
          <p:cNvPr id="6150" name="Picture 17" descr="iPad_DESIGN_ppt.gif"/>
          <p:cNvPicPr>
            <a:picLocks noChangeAspect="1"/>
          </p:cNvPicPr>
          <p:nvPr/>
        </p:nvPicPr>
        <p:blipFill>
          <a:blip r:embed="rId4" cstate="print"/>
          <a:srcRect/>
          <a:stretch>
            <a:fillRect/>
          </a:stretch>
        </p:blipFill>
        <p:spPr bwMode="auto">
          <a:xfrm>
            <a:off x="30163" y="0"/>
            <a:ext cx="90836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7"/>
                                        </p:tgtEl>
                                        <p:attrNameLst>
                                          <p:attrName>style.visibility</p:attrName>
                                        </p:attrNameLst>
                                      </p:cBhvr>
                                      <p:to>
                                        <p:strVal val="visible"/>
                                      </p:to>
                                    </p:set>
                                    <p:anim calcmode="discrete" valueType="clr">
                                      <p:cBhvr override="childStyle">
                                        <p:cTn id="12" dur="80"/>
                                        <p:tgtEl>
                                          <p:spTgt spid="17"/>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7"/>
                                        </p:tgtEl>
                                        <p:attrNameLst>
                                          <p:attrName>fillcolor</p:attrName>
                                        </p:attrNameLst>
                                      </p:cBhvr>
                                      <p:tavLst>
                                        <p:tav tm="0">
                                          <p:val>
                                            <p:clrVal>
                                              <a:schemeClr val="accent2"/>
                                            </p:clrVal>
                                          </p:val>
                                        </p:tav>
                                        <p:tav tm="50000">
                                          <p:val>
                                            <p:clrVal>
                                              <a:schemeClr val="hlink"/>
                                            </p:clrVal>
                                          </p:val>
                                        </p:tav>
                                      </p:tavLst>
                                    </p:anim>
                                    <p:set>
                                      <p:cBhvr>
                                        <p:cTn id="14" dur="80"/>
                                        <p:tgtEl>
                                          <p:spTgt spid="17"/>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rev="1"/>
      <p:bldP spid="14" grpId="0"/>
      <p:bldP spid="17" grpId="0" rev="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47675" y="1830388"/>
            <a:ext cx="8239125" cy="879475"/>
          </a:xfrm>
          <a:prstGeom prst="rect">
            <a:avLst/>
          </a:prstGeom>
        </p:spPr>
        <p:txBody>
          <a:bodyPr/>
          <a:lstStyle/>
          <a:p>
            <a:pPr>
              <a:spcBef>
                <a:spcPct val="20000"/>
              </a:spcBef>
              <a:defRPr/>
            </a:pPr>
            <a:r>
              <a:rPr lang="en-US" sz="2400" b="1" i="1" kern="0" dirty="0">
                <a:latin typeface="+mn-lt"/>
                <a:cs typeface="+mn-cs"/>
              </a:rPr>
              <a:t>Ceteris paribus</a:t>
            </a:r>
            <a:r>
              <a:rPr lang="en-US" sz="2400" kern="0" dirty="0">
                <a:latin typeface="+mn-lt"/>
                <a:cs typeface="+mn-cs"/>
              </a:rPr>
              <a:t> </a:t>
            </a:r>
            <a:r>
              <a:rPr lang="en-US" sz="2400" b="1" kern="0" dirty="0">
                <a:latin typeface="+mn-lt"/>
                <a:cs typeface="+mn-cs"/>
              </a:rPr>
              <a:t>(“all else equal”) condition</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在其他條件不變的情況下</a:t>
            </a:r>
            <a:r>
              <a:rPr lang="en-US" altLang="zh-TW" sz="2400" b="1" kern="0" dirty="0" smtClean="0">
                <a:latin typeface="標楷體" pitchFamily="65" charset="-120"/>
                <a:ea typeface="標楷體" pitchFamily="65" charset="-120"/>
                <a:cs typeface="+mn-cs"/>
              </a:rPr>
              <a:t>)</a:t>
            </a:r>
            <a:r>
              <a:rPr lang="en-US" sz="2400" kern="0" dirty="0" smtClean="0">
                <a:latin typeface="+mn-lt"/>
                <a:cs typeface="+mn-cs"/>
              </a:rPr>
              <a:t> </a:t>
            </a:r>
            <a:r>
              <a:rPr lang="en-US" sz="2400" kern="0" dirty="0">
                <a:latin typeface="+mn-lt"/>
                <a:cs typeface="+mn-cs"/>
              </a:rPr>
              <a:t>The requirement that when analyzing the relationship between two variables—such as price and quantity demanded—other variables must be held constant. </a:t>
            </a:r>
          </a:p>
          <a:p>
            <a:pPr>
              <a:spcBef>
                <a:spcPct val="20000"/>
              </a:spcBef>
              <a:defRPr/>
            </a:pPr>
            <a:endParaRPr lang="en-US" sz="2400" kern="0" dirty="0">
              <a:latin typeface="+mn-lt"/>
              <a:cs typeface="+mn-cs"/>
            </a:endParaRPr>
          </a:p>
        </p:txBody>
      </p:sp>
      <p:sp>
        <p:nvSpPr>
          <p:cNvPr id="12" name="Text Box 5"/>
          <p:cNvSpPr txBox="1">
            <a:spLocks noChangeArrowheads="1"/>
          </p:cNvSpPr>
          <p:nvPr/>
        </p:nvSpPr>
        <p:spPr bwMode="auto">
          <a:xfrm>
            <a:off x="447675" y="609600"/>
            <a:ext cx="8229600" cy="830997"/>
          </a:xfrm>
          <a:prstGeom prst="rect">
            <a:avLst/>
          </a:prstGeom>
          <a:noFill/>
          <a:ln w="9525" algn="ctr">
            <a:noFill/>
            <a:miter lim="800000"/>
            <a:headEnd/>
            <a:tailEnd/>
          </a:ln>
        </p:spPr>
        <p:txBody>
          <a:bodyPr wrap="square">
            <a:spAutoFit/>
          </a:bodyPr>
          <a:lstStyle/>
          <a:p>
            <a:r>
              <a:rPr lang="en-US" sz="2400" b="1" dirty="0"/>
              <a:t>Holding Everything Else Constant: The </a:t>
            </a:r>
            <a:r>
              <a:rPr lang="en-US" sz="2400" b="1" i="1" dirty="0"/>
              <a:t>Ceteris Paribus </a:t>
            </a:r>
            <a:r>
              <a:rPr lang="en-US" sz="2400" b="1" dirty="0"/>
              <a:t>Condition</a:t>
            </a:r>
          </a:p>
        </p:txBody>
      </p:sp>
      <p:sp>
        <p:nvSpPr>
          <p:cNvPr id="13" name="TextBox 12"/>
          <p:cNvSpPr txBox="1"/>
          <p:nvPr/>
        </p:nvSpPr>
        <p:spPr>
          <a:xfrm>
            <a:off x="447675" y="3873500"/>
            <a:ext cx="8239125" cy="1200329"/>
          </a:xfrm>
          <a:prstGeom prst="rect">
            <a:avLst/>
          </a:prstGeom>
          <a:noFill/>
        </p:spPr>
        <p:txBody>
          <a:bodyPr>
            <a:spAutoFit/>
          </a:bodyPr>
          <a:lstStyle/>
          <a:p>
            <a:pPr fontAlgn="auto">
              <a:spcBef>
                <a:spcPts val="0"/>
              </a:spcBef>
              <a:spcAft>
                <a:spcPts val="0"/>
              </a:spcAft>
              <a:defRPr/>
            </a:pPr>
            <a:r>
              <a:rPr lang="en-US" sz="2400" kern="0" dirty="0">
                <a:latin typeface="+mn-lt"/>
                <a:cs typeface="+mn-cs"/>
              </a:rPr>
              <a:t>A shift of a demand curve is </a:t>
            </a:r>
            <a:r>
              <a:rPr lang="en-US" sz="2400" i="1" kern="0" dirty="0">
                <a:latin typeface="+mn-lt"/>
                <a:cs typeface="+mn-cs"/>
              </a:rPr>
              <a:t>an increase or a decrease in demand</a:t>
            </a:r>
            <a:r>
              <a:rPr lang="en-US" sz="2400" kern="0" dirty="0">
                <a:latin typeface="+mn-lt"/>
                <a:cs typeface="+mn-cs"/>
              </a:rPr>
              <a:t>. A movement along a demand curve is </a:t>
            </a:r>
            <a:r>
              <a:rPr lang="en-US" sz="2400" i="1" kern="0" dirty="0">
                <a:latin typeface="+mn-lt"/>
                <a:cs typeface="+mn-cs"/>
              </a:rPr>
              <a:t>an increase or a decrease in the quantity demanded</a:t>
            </a:r>
            <a:r>
              <a:rPr lang="en-US" sz="2400" kern="0" dirty="0">
                <a:latin typeface="+mn-lt"/>
                <a:cs typeface="+mn-cs"/>
              </a:rPr>
              <a:t>.</a:t>
            </a:r>
            <a:endParaRPr lang="en-US"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81000" y="1600201"/>
            <a:ext cx="2532063" cy="646331"/>
          </a:xfrm>
          <a:prstGeom prst="rect">
            <a:avLst/>
          </a:prstGeom>
          <a:noFill/>
          <a:ln w="9525" algn="ctr">
            <a:noFill/>
            <a:miter lim="800000"/>
            <a:headEnd/>
            <a:tailEnd/>
          </a:ln>
        </p:spPr>
        <p:txBody>
          <a:bodyPr wrap="square">
            <a:spAutoFit/>
          </a:bodyPr>
          <a:lstStyle/>
          <a:p>
            <a:pPr>
              <a:spcBef>
                <a:spcPct val="10000"/>
              </a:spcBef>
              <a:spcAft>
                <a:spcPct val="10000"/>
              </a:spcAft>
            </a:pPr>
            <a:r>
              <a:rPr lang="en-US" b="1" dirty="0"/>
              <a:t>Shifting the Demand Curve</a:t>
            </a:r>
          </a:p>
        </p:txBody>
      </p:sp>
      <p:sp>
        <p:nvSpPr>
          <p:cNvPr id="8" name="Text Box 3"/>
          <p:cNvSpPr txBox="1">
            <a:spLocks noChangeArrowheads="1"/>
          </p:cNvSpPr>
          <p:nvPr/>
        </p:nvSpPr>
        <p:spPr bwMode="auto">
          <a:xfrm>
            <a:off x="457200" y="1295400"/>
            <a:ext cx="2438400"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Figure 3.2</a:t>
            </a:r>
          </a:p>
        </p:txBody>
      </p:sp>
      <p:sp>
        <p:nvSpPr>
          <p:cNvPr id="9" name="Text Box 10"/>
          <p:cNvSpPr txBox="1">
            <a:spLocks noChangeArrowheads="1"/>
          </p:cNvSpPr>
          <p:nvPr/>
        </p:nvSpPr>
        <p:spPr bwMode="auto">
          <a:xfrm>
            <a:off x="381000" y="2133600"/>
            <a:ext cx="2514600" cy="3369409"/>
          </a:xfrm>
          <a:prstGeom prst="rect">
            <a:avLst/>
          </a:prstGeom>
          <a:noFill/>
          <a:ln w="9525" algn="ctr">
            <a:noFill/>
            <a:miter lim="800000"/>
            <a:headEnd/>
            <a:tailEnd/>
          </a:ln>
        </p:spPr>
        <p:txBody>
          <a:bodyPr wrap="square">
            <a:spAutoFit/>
          </a:bodyPr>
          <a:lstStyle/>
          <a:p>
            <a:r>
              <a:rPr lang="en-US" sz="1600" dirty="0"/>
              <a:t>When consumers increase the quantity of a product they want to buy at a given price, the market demand curve shifts to the right, from </a:t>
            </a:r>
            <a:r>
              <a:rPr lang="en-US" sz="1600" i="1" dirty="0"/>
              <a:t>D</a:t>
            </a:r>
            <a:r>
              <a:rPr lang="en-US" sz="1600" baseline="-25000" dirty="0"/>
              <a:t>1</a:t>
            </a:r>
            <a:r>
              <a:rPr lang="en-US" sz="1600" dirty="0"/>
              <a:t> to </a:t>
            </a:r>
            <a:r>
              <a:rPr lang="en-US" sz="1600" i="1" dirty="0"/>
              <a:t>D</a:t>
            </a:r>
            <a:r>
              <a:rPr lang="en-US" sz="1600" baseline="-25000" dirty="0"/>
              <a:t>2</a:t>
            </a:r>
            <a:r>
              <a:rPr lang="en-US" sz="1600" dirty="0"/>
              <a:t>.</a:t>
            </a:r>
          </a:p>
          <a:p>
            <a:r>
              <a:rPr lang="en-US" sz="1600" dirty="0"/>
              <a:t>When consumers decrease the quantity of a product they want to buy at a given price, the demand curve shifts to the left, from </a:t>
            </a:r>
            <a:r>
              <a:rPr lang="en-US" sz="1600" i="1" dirty="0"/>
              <a:t>D</a:t>
            </a:r>
            <a:r>
              <a:rPr lang="en-US" sz="1600" baseline="-25000" dirty="0"/>
              <a:t>1</a:t>
            </a:r>
            <a:r>
              <a:rPr lang="en-US" sz="1600" dirty="0"/>
              <a:t> to </a:t>
            </a:r>
            <a:r>
              <a:rPr lang="en-US" sz="1600" i="1" dirty="0"/>
              <a:t>D</a:t>
            </a:r>
            <a:r>
              <a:rPr lang="en-US" sz="1600" baseline="-25000" dirty="0"/>
              <a:t>3</a:t>
            </a:r>
            <a:r>
              <a:rPr lang="en-US" sz="1600" dirty="0"/>
              <a:t>.</a:t>
            </a:r>
          </a:p>
        </p:txBody>
      </p:sp>
      <p:pic>
        <p:nvPicPr>
          <p:cNvPr id="11" name="Picture 15" descr="Fig03-2_PPT_2"/>
          <p:cNvPicPr>
            <a:picLocks noChangeAspect="1" noChangeArrowheads="1"/>
          </p:cNvPicPr>
          <p:nvPr/>
        </p:nvPicPr>
        <p:blipFill>
          <a:blip r:embed="rId3" cstate="print"/>
          <a:srcRect/>
          <a:stretch>
            <a:fillRect/>
          </a:stretch>
        </p:blipFill>
        <p:spPr bwMode="auto">
          <a:xfrm>
            <a:off x="3324225" y="1228725"/>
            <a:ext cx="5133975" cy="4105275"/>
          </a:xfrm>
          <a:prstGeom prst="rect">
            <a:avLst/>
          </a:prstGeom>
          <a:noFill/>
          <a:ln w="9525">
            <a:noFill/>
            <a:miter lim="800000"/>
            <a:headEnd/>
            <a:tailEnd/>
          </a:ln>
        </p:spPr>
      </p:pic>
      <p:pic>
        <p:nvPicPr>
          <p:cNvPr id="12" name="Picture 16" descr="Fig03-2_PPT_3"/>
          <p:cNvPicPr>
            <a:picLocks noChangeAspect="1" noChangeArrowheads="1"/>
          </p:cNvPicPr>
          <p:nvPr/>
        </p:nvPicPr>
        <p:blipFill>
          <a:blip r:embed="rId4" cstate="print"/>
          <a:srcRect/>
          <a:stretch>
            <a:fillRect/>
          </a:stretch>
        </p:blipFill>
        <p:spPr bwMode="auto">
          <a:xfrm>
            <a:off x="3324225" y="1228725"/>
            <a:ext cx="5133975" cy="4105275"/>
          </a:xfrm>
          <a:prstGeom prst="rect">
            <a:avLst/>
          </a:prstGeom>
          <a:noFill/>
          <a:ln w="9525">
            <a:noFill/>
            <a:miter lim="800000"/>
            <a:headEnd/>
            <a:tailEnd/>
          </a:ln>
        </p:spPr>
      </p:pic>
      <p:pic>
        <p:nvPicPr>
          <p:cNvPr id="13" name="Picture 17" descr="Fig03-2_PPT_4"/>
          <p:cNvPicPr>
            <a:picLocks noChangeAspect="1" noChangeArrowheads="1"/>
          </p:cNvPicPr>
          <p:nvPr/>
        </p:nvPicPr>
        <p:blipFill>
          <a:blip r:embed="rId5" cstate="print"/>
          <a:srcRect/>
          <a:stretch>
            <a:fillRect/>
          </a:stretch>
        </p:blipFill>
        <p:spPr bwMode="auto">
          <a:xfrm>
            <a:off x="3324225" y="1228725"/>
            <a:ext cx="5133975" cy="4105275"/>
          </a:xfrm>
          <a:prstGeom prst="rect">
            <a:avLst/>
          </a:prstGeom>
          <a:noFill/>
          <a:ln w="9525">
            <a:noFill/>
            <a:miter lim="800000"/>
            <a:headEnd/>
            <a:tailEnd/>
          </a:ln>
        </p:spPr>
      </p:pic>
      <p:pic>
        <p:nvPicPr>
          <p:cNvPr id="14" name="Picture 18" descr="Fig03-2_PPT_5"/>
          <p:cNvPicPr>
            <a:picLocks noChangeAspect="1" noChangeArrowheads="1"/>
          </p:cNvPicPr>
          <p:nvPr/>
        </p:nvPicPr>
        <p:blipFill>
          <a:blip r:embed="rId6" cstate="print"/>
          <a:srcRect/>
          <a:stretch>
            <a:fillRect/>
          </a:stretch>
        </p:blipFill>
        <p:spPr bwMode="auto">
          <a:xfrm>
            <a:off x="3324225" y="1228725"/>
            <a:ext cx="5133975" cy="4105275"/>
          </a:xfrm>
          <a:prstGeom prst="rect">
            <a:avLst/>
          </a:prstGeom>
          <a:noFill/>
          <a:ln w="9525">
            <a:noFill/>
            <a:miter lim="800000"/>
            <a:headEnd/>
            <a:tailEnd/>
          </a:ln>
        </p:spPr>
      </p:pic>
      <p:pic>
        <p:nvPicPr>
          <p:cNvPr id="15" name="Picture 19" descr="Fig03-2_PPT_6"/>
          <p:cNvPicPr>
            <a:picLocks noChangeAspect="1" noChangeArrowheads="1"/>
          </p:cNvPicPr>
          <p:nvPr/>
        </p:nvPicPr>
        <p:blipFill>
          <a:blip r:embed="rId7" cstate="print"/>
          <a:srcRect/>
          <a:stretch>
            <a:fillRect/>
          </a:stretch>
        </p:blipFill>
        <p:spPr bwMode="auto">
          <a:xfrm>
            <a:off x="3324225" y="1228725"/>
            <a:ext cx="5133975" cy="4105275"/>
          </a:xfrm>
          <a:prstGeom prst="rect">
            <a:avLst/>
          </a:prstGeom>
          <a:noFill/>
          <a:ln w="9525">
            <a:noFill/>
            <a:miter lim="800000"/>
            <a:headEnd/>
            <a:tailEnd/>
          </a:ln>
        </p:spPr>
      </p:pic>
      <p:cxnSp>
        <p:nvCxnSpPr>
          <p:cNvPr id="16" name="Straight Connector 15"/>
          <p:cNvCxnSpPr>
            <a:cxnSpLocks noChangeShapeType="1"/>
          </p:cNvCxnSpPr>
          <p:nvPr/>
        </p:nvCxnSpPr>
        <p:spPr bwMode="auto">
          <a:xfrm>
            <a:off x="457200" y="5410200"/>
            <a:ext cx="2438400" cy="0"/>
          </a:xfrm>
          <a:prstGeom prst="line">
            <a:avLst/>
          </a:prstGeom>
          <a:noFill/>
          <a:ln w="50800" algn="ctr">
            <a:solidFill>
              <a:srgbClr val="B9D3C2"/>
            </a:solidFill>
            <a:round/>
            <a:headEnd/>
            <a:tailEnd/>
          </a:ln>
        </p:spPr>
      </p:cxnSp>
      <p:pic>
        <p:nvPicPr>
          <p:cNvPr id="19" name="Picture 18" descr="Fig03-2_PPT1.gif"/>
          <p:cNvPicPr>
            <a:picLocks noChangeAspect="1"/>
          </p:cNvPicPr>
          <p:nvPr/>
        </p:nvPicPr>
        <p:blipFill>
          <a:blip r:embed="rId8" cstate="print"/>
          <a:srcRect/>
          <a:stretch>
            <a:fillRect/>
          </a:stretch>
        </p:blipFill>
        <p:spPr bwMode="auto">
          <a:xfrm>
            <a:off x="3324225" y="1362075"/>
            <a:ext cx="5095875" cy="397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1000"/>
                                        <p:tgtEl>
                                          <p:spTgt spid="1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47675" y="3800475"/>
            <a:ext cx="8239125" cy="1920875"/>
          </a:xfrm>
          <a:prstGeom prst="rect">
            <a:avLst/>
          </a:prstGeom>
          <a:noFill/>
        </p:spPr>
        <p:txBody>
          <a:bodyPr/>
          <a:lstStyle/>
          <a:p>
            <a:pPr marL="0" lvl="1">
              <a:spcBef>
                <a:spcPct val="20000"/>
              </a:spcBef>
              <a:defRPr/>
            </a:pPr>
            <a:r>
              <a:rPr lang="en-US" sz="2400" b="1" kern="0" dirty="0">
                <a:latin typeface="+mn-lt"/>
                <a:cs typeface="+mn-cs"/>
              </a:rPr>
              <a:t>Normal </a:t>
            </a:r>
            <a:r>
              <a:rPr lang="en-US" sz="2400" b="1" kern="0" dirty="0" smtClean="0">
                <a:latin typeface="+mn-lt"/>
                <a:cs typeface="+mn-cs"/>
              </a:rPr>
              <a:t>good</a:t>
            </a:r>
            <a:r>
              <a:rPr lang="zh-TW" altLang="en-US" sz="2400" b="1" kern="0" dirty="0" smtClean="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正常財</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A good for which the demand increases as income rises and decreases as income falls.</a:t>
            </a:r>
          </a:p>
          <a:p>
            <a:pPr marL="0" lvl="1">
              <a:spcBef>
                <a:spcPct val="20000"/>
              </a:spcBef>
              <a:defRPr/>
            </a:pPr>
            <a:endParaRPr lang="en-US" kern="0" dirty="0">
              <a:latin typeface="+mn-lt"/>
              <a:cs typeface="+mn-cs"/>
            </a:endParaRPr>
          </a:p>
          <a:p>
            <a:pPr lvl="1">
              <a:spcBef>
                <a:spcPct val="20000"/>
              </a:spcBef>
              <a:defRPr/>
            </a:pPr>
            <a:endParaRPr lang="en-US" kern="0" dirty="0">
              <a:latin typeface="+mn-lt"/>
              <a:cs typeface="+mn-cs"/>
            </a:endParaRPr>
          </a:p>
          <a:p>
            <a:pPr marL="0" lvl="1">
              <a:spcBef>
                <a:spcPct val="20000"/>
              </a:spcBef>
              <a:defRPr/>
            </a:pPr>
            <a:r>
              <a:rPr lang="en-US" sz="2400" b="1" kern="0" dirty="0">
                <a:latin typeface="+mn-lt"/>
                <a:cs typeface="+mn-cs"/>
              </a:rPr>
              <a:t>Inferior good</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劣等財</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A good for which the demand increases as income falls and decreases as income rises.</a:t>
            </a:r>
          </a:p>
        </p:txBody>
      </p:sp>
      <p:sp>
        <p:nvSpPr>
          <p:cNvPr id="6" name="Text Box 5"/>
          <p:cNvSpPr txBox="1">
            <a:spLocks noChangeArrowheads="1"/>
          </p:cNvSpPr>
          <p:nvPr/>
        </p:nvSpPr>
        <p:spPr bwMode="auto">
          <a:xfrm>
            <a:off x="447675" y="381000"/>
            <a:ext cx="8543925" cy="954107"/>
          </a:xfrm>
          <a:prstGeom prst="rect">
            <a:avLst/>
          </a:prstGeom>
          <a:noFill/>
          <a:ln w="9525" algn="ctr">
            <a:noFill/>
            <a:miter lim="800000"/>
            <a:headEnd/>
            <a:tailEnd/>
          </a:ln>
        </p:spPr>
        <p:txBody>
          <a:bodyPr wrap="square">
            <a:spAutoFit/>
          </a:bodyPr>
          <a:lstStyle/>
          <a:p>
            <a:r>
              <a:rPr lang="en-US" sz="2800" b="1" dirty="0"/>
              <a:t>Variables That Shift Market </a:t>
            </a:r>
            <a:r>
              <a:rPr lang="en-US" sz="2800" b="1" dirty="0" smtClean="0"/>
              <a:t>Demand</a:t>
            </a:r>
            <a:r>
              <a:rPr lang="zh-TW" altLang="en-US" sz="2800" b="1" dirty="0" smtClean="0"/>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改變市場需求的變數</a:t>
            </a:r>
            <a:r>
              <a:rPr lang="en-US" altLang="zh-TW" sz="2800" b="1" dirty="0" smtClean="0">
                <a:latin typeface="標楷體" pitchFamily="65" charset="-120"/>
                <a:ea typeface="標楷體" pitchFamily="65" charset="-120"/>
              </a:rPr>
              <a:t>)</a:t>
            </a:r>
            <a:endParaRPr lang="en-US" sz="2800" b="1" dirty="0">
              <a:latin typeface="標楷體" pitchFamily="65" charset="-120"/>
              <a:ea typeface="標楷體" pitchFamily="65" charset="-120"/>
            </a:endParaRPr>
          </a:p>
        </p:txBody>
      </p:sp>
      <p:sp>
        <p:nvSpPr>
          <p:cNvPr id="8" name="Text Box 6"/>
          <p:cNvSpPr txBox="1">
            <a:spLocks noChangeArrowheads="1"/>
          </p:cNvSpPr>
          <p:nvPr/>
        </p:nvSpPr>
        <p:spPr bwMode="auto">
          <a:xfrm>
            <a:off x="447675" y="2701925"/>
            <a:ext cx="5426075" cy="461665"/>
          </a:xfrm>
          <a:prstGeom prst="rect">
            <a:avLst/>
          </a:prstGeom>
          <a:noFill/>
          <a:ln w="9525" algn="ctr">
            <a:noFill/>
            <a:miter lim="800000"/>
            <a:headEnd/>
            <a:tailEnd/>
          </a:ln>
        </p:spPr>
        <p:txBody>
          <a:bodyPr>
            <a:spAutoFit/>
          </a:bodyPr>
          <a:lstStyle/>
          <a:p>
            <a:pPr>
              <a:buFontTx/>
              <a:buChar char="•"/>
            </a:pPr>
            <a:r>
              <a:rPr lang="en-US" sz="1900" dirty="0">
                <a:solidFill>
                  <a:srgbClr val="333333"/>
                </a:solidFill>
              </a:rPr>
              <a:t>  </a:t>
            </a:r>
            <a:r>
              <a:rPr lang="en-US" sz="2400" b="1" dirty="0">
                <a:solidFill>
                  <a:srgbClr val="333333"/>
                </a:solidFill>
              </a:rPr>
              <a:t>Income</a:t>
            </a:r>
          </a:p>
        </p:txBody>
      </p:sp>
      <p:sp>
        <p:nvSpPr>
          <p:cNvPr id="10" name="Rectangle 7"/>
          <p:cNvSpPr>
            <a:spLocks noChangeArrowheads="1"/>
          </p:cNvSpPr>
          <p:nvPr/>
        </p:nvSpPr>
        <p:spPr bwMode="auto">
          <a:xfrm>
            <a:off x="447675" y="1600200"/>
            <a:ext cx="8239125" cy="685800"/>
          </a:xfrm>
          <a:prstGeom prst="rect">
            <a:avLst/>
          </a:prstGeom>
          <a:noFill/>
          <a:ln w="9525">
            <a:noFill/>
            <a:miter lim="800000"/>
            <a:headEnd/>
            <a:tailEnd/>
          </a:ln>
        </p:spPr>
        <p:txBody>
          <a:bodyPr/>
          <a:lstStyle/>
          <a:p>
            <a:pPr marL="0" lvl="1">
              <a:spcBef>
                <a:spcPct val="20000"/>
              </a:spcBef>
            </a:pPr>
            <a:r>
              <a:rPr lang="en-US" sz="2400" dirty="0"/>
              <a:t>Many variables other than price can influence market demand. We will discuss the five most important: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autoUpdateAnimBg="0" advAuto="0"/>
      <p:bldP spid="6" grpId="0" autoUpdateAnimBg="0"/>
      <p:bldP spid="8" grpId="0" autoUpdateAnimBg="0"/>
      <p:bldP spid="10" grpId="0" build="p" bldLvl="3"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447675" y="990601"/>
            <a:ext cx="8239125" cy="990600"/>
          </a:xfrm>
          <a:prstGeom prst="rect">
            <a:avLst/>
          </a:prstGeom>
          <a:noFill/>
        </p:spPr>
        <p:txBody>
          <a:bodyPr/>
          <a:lstStyle/>
          <a:p>
            <a:pPr marL="0" lvl="1">
              <a:spcBef>
                <a:spcPct val="20000"/>
              </a:spcBef>
              <a:defRPr/>
            </a:pPr>
            <a:r>
              <a:rPr lang="en-US" sz="2400" b="1" kern="0" dirty="0" smtClean="0">
                <a:latin typeface="+mn-lt"/>
                <a:cs typeface="+mn-cs"/>
              </a:rPr>
              <a:t>Substitutes</a:t>
            </a:r>
            <a:r>
              <a:rPr lang="zh-TW" altLang="en-US" sz="2400" b="1" kern="0" dirty="0" smtClean="0">
                <a:latin typeface="標楷體" pitchFamily="65" charset="-120"/>
                <a:ea typeface="標楷體" pitchFamily="65" charset="-120"/>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替代品</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Goods and services that can be used for the same purpose.</a:t>
            </a:r>
          </a:p>
          <a:p>
            <a:pPr marL="0" lvl="1">
              <a:spcBef>
                <a:spcPct val="20000"/>
              </a:spcBef>
              <a:defRPr/>
            </a:pPr>
            <a:r>
              <a:rPr lang="en-US" sz="2400" b="1" kern="0" dirty="0" smtClean="0">
                <a:latin typeface="+mn-lt"/>
                <a:cs typeface="+mn-cs"/>
              </a:rPr>
              <a:t>Complements</a:t>
            </a:r>
            <a:r>
              <a:rPr lang="en-US" sz="2400" kern="0" dirty="0" smtClean="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互補品</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Goods and services that are used together.</a:t>
            </a:r>
          </a:p>
        </p:txBody>
      </p:sp>
      <p:sp>
        <p:nvSpPr>
          <p:cNvPr id="12" name="Text Box 6"/>
          <p:cNvSpPr txBox="1">
            <a:spLocks noChangeArrowheads="1"/>
          </p:cNvSpPr>
          <p:nvPr/>
        </p:nvSpPr>
        <p:spPr bwMode="auto">
          <a:xfrm>
            <a:off x="452438" y="381000"/>
            <a:ext cx="5426075" cy="461665"/>
          </a:xfrm>
          <a:prstGeom prst="rect">
            <a:avLst/>
          </a:prstGeom>
          <a:noFill/>
          <a:ln w="9525" algn="ctr">
            <a:noFill/>
            <a:miter lim="800000"/>
            <a:headEnd/>
            <a:tailEnd/>
          </a:ln>
        </p:spPr>
        <p:txBody>
          <a:bodyPr>
            <a:spAutoFit/>
          </a:bodyPr>
          <a:lstStyle/>
          <a:p>
            <a:pPr>
              <a:buFontTx/>
              <a:buChar char="•"/>
            </a:pPr>
            <a:r>
              <a:rPr lang="en-US" sz="2000" dirty="0">
                <a:solidFill>
                  <a:srgbClr val="333333"/>
                </a:solidFill>
              </a:rPr>
              <a:t>  </a:t>
            </a:r>
            <a:r>
              <a:rPr lang="en-US" sz="2400" b="1" dirty="0">
                <a:solidFill>
                  <a:srgbClr val="333333"/>
                </a:solidFill>
              </a:rPr>
              <a:t>Prices of Related Goods</a:t>
            </a:r>
          </a:p>
        </p:txBody>
      </p:sp>
      <p:sp>
        <p:nvSpPr>
          <p:cNvPr id="14" name="Text Box 8"/>
          <p:cNvSpPr txBox="1">
            <a:spLocks noChangeArrowheads="1"/>
          </p:cNvSpPr>
          <p:nvPr/>
        </p:nvSpPr>
        <p:spPr bwMode="auto">
          <a:xfrm>
            <a:off x="447675" y="2819400"/>
            <a:ext cx="8239125" cy="1200329"/>
          </a:xfrm>
          <a:prstGeom prst="rect">
            <a:avLst/>
          </a:prstGeom>
          <a:noFill/>
          <a:ln w="9525" algn="ctr">
            <a:noFill/>
            <a:miter lim="800000"/>
            <a:headEnd/>
            <a:tailEnd/>
          </a:ln>
        </p:spPr>
        <p:txBody>
          <a:bodyPr wrap="square">
            <a:spAutoFit/>
          </a:bodyPr>
          <a:lstStyle/>
          <a:p>
            <a:pPr marL="0" lvl="1">
              <a:buFontTx/>
              <a:buChar char="•"/>
            </a:pPr>
            <a:r>
              <a:rPr lang="en-US" sz="2000" dirty="0">
                <a:solidFill>
                  <a:srgbClr val="333333"/>
                </a:solidFill>
              </a:rPr>
              <a:t>  </a:t>
            </a:r>
            <a:r>
              <a:rPr lang="en-US" sz="2400" b="1" dirty="0">
                <a:solidFill>
                  <a:srgbClr val="333333"/>
                </a:solidFill>
              </a:rPr>
              <a:t>Tastes </a:t>
            </a:r>
            <a:r>
              <a:rPr lang="en-US" altLang="zh-TW" sz="2400" b="1" dirty="0" smtClean="0">
                <a:solidFill>
                  <a:srgbClr val="333333"/>
                </a:solidFill>
                <a:latin typeface="標楷體" pitchFamily="65" charset="-120"/>
                <a:ea typeface="標楷體" pitchFamily="65" charset="-120"/>
              </a:rPr>
              <a:t>(</a:t>
            </a:r>
            <a:r>
              <a:rPr lang="zh-TW" altLang="en-US" sz="2400" b="1" dirty="0" smtClean="0">
                <a:solidFill>
                  <a:srgbClr val="333333"/>
                </a:solidFill>
                <a:latin typeface="標楷體" pitchFamily="65" charset="-120"/>
                <a:ea typeface="標楷體" pitchFamily="65" charset="-120"/>
              </a:rPr>
              <a:t>品</a:t>
            </a:r>
            <a:r>
              <a:rPr lang="zh-TW" altLang="en-US" sz="2400" b="1" dirty="0" smtClean="0">
                <a:solidFill>
                  <a:srgbClr val="333333"/>
                </a:solidFill>
                <a:latin typeface="標楷體" pitchFamily="65" charset="-120"/>
                <a:ea typeface="標楷體" pitchFamily="65" charset="-120"/>
              </a:rPr>
              <a:t>味</a:t>
            </a:r>
            <a:r>
              <a:rPr lang="en-US" altLang="zh-TW" sz="2400" b="1" dirty="0" smtClean="0">
                <a:solidFill>
                  <a:srgbClr val="333333"/>
                </a:solidFill>
                <a:latin typeface="標楷體" pitchFamily="65" charset="-120"/>
                <a:ea typeface="標楷體" pitchFamily="65" charset="-120"/>
              </a:rPr>
              <a:t>)</a:t>
            </a:r>
            <a:r>
              <a:rPr lang="en-US" sz="2400" b="1" dirty="0" smtClean="0">
                <a:solidFill>
                  <a:srgbClr val="333333"/>
                </a:solidFill>
              </a:rPr>
              <a:t> </a:t>
            </a:r>
            <a:r>
              <a:rPr lang="en-US" sz="2400" dirty="0"/>
              <a:t>Subjective elements, such as ad campaigns or trends, can enter into a consumer’s decision to buy a product.</a:t>
            </a:r>
          </a:p>
        </p:txBody>
      </p:sp>
      <p:sp>
        <p:nvSpPr>
          <p:cNvPr id="16" name="Rectangle 4"/>
          <p:cNvSpPr txBox="1">
            <a:spLocks noChangeArrowheads="1"/>
          </p:cNvSpPr>
          <p:nvPr/>
        </p:nvSpPr>
        <p:spPr>
          <a:xfrm>
            <a:off x="447675" y="4648200"/>
            <a:ext cx="8239125" cy="685800"/>
          </a:xfrm>
          <a:prstGeom prst="rect">
            <a:avLst/>
          </a:prstGeom>
          <a:noFill/>
        </p:spPr>
        <p:txBody>
          <a:bodyPr/>
          <a:lstStyle/>
          <a:p>
            <a:pPr>
              <a:lnSpc>
                <a:spcPct val="90000"/>
              </a:lnSpc>
              <a:spcBef>
                <a:spcPct val="20000"/>
              </a:spcBef>
              <a:defRPr/>
            </a:pPr>
            <a:r>
              <a:rPr lang="en-US" sz="2400" b="1" kern="0" dirty="0">
                <a:latin typeface="+mn-lt"/>
                <a:cs typeface="+mn-cs"/>
              </a:rPr>
              <a:t>Demographics</a:t>
            </a:r>
            <a:r>
              <a:rPr lang="en-US" sz="2400" i="1"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人口統計</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The characteristics of a population with respect to age, race,  and gender.</a:t>
            </a:r>
          </a:p>
        </p:txBody>
      </p:sp>
      <p:sp>
        <p:nvSpPr>
          <p:cNvPr id="17" name="Text Box 5"/>
          <p:cNvSpPr txBox="1">
            <a:spLocks noChangeArrowheads="1"/>
          </p:cNvSpPr>
          <p:nvPr/>
        </p:nvSpPr>
        <p:spPr bwMode="auto">
          <a:xfrm>
            <a:off x="447675" y="4114800"/>
            <a:ext cx="5426075" cy="461665"/>
          </a:xfrm>
          <a:prstGeom prst="rect">
            <a:avLst/>
          </a:prstGeom>
          <a:noFill/>
          <a:ln w="9525" algn="ctr">
            <a:noFill/>
            <a:miter lim="800000"/>
            <a:headEnd/>
            <a:tailEnd/>
          </a:ln>
        </p:spPr>
        <p:txBody>
          <a:bodyPr wrap="square">
            <a:spAutoFit/>
          </a:bodyPr>
          <a:lstStyle/>
          <a:p>
            <a:pPr>
              <a:buFontTx/>
              <a:buChar char="•"/>
            </a:pPr>
            <a:r>
              <a:rPr lang="en-US" sz="2000" dirty="0">
                <a:solidFill>
                  <a:srgbClr val="333333"/>
                </a:solidFill>
              </a:rPr>
              <a:t>  </a:t>
            </a:r>
            <a:r>
              <a:rPr lang="en-US" sz="2400" b="1" dirty="0">
                <a:solidFill>
                  <a:srgbClr val="333333"/>
                </a:solidFill>
              </a:rPr>
              <a:t>Population and Demographics</a:t>
            </a:r>
          </a:p>
        </p:txBody>
      </p:sp>
      <p:sp>
        <p:nvSpPr>
          <p:cNvPr id="18" name="Text Box 6"/>
          <p:cNvSpPr txBox="1">
            <a:spLocks noChangeArrowheads="1"/>
          </p:cNvSpPr>
          <p:nvPr/>
        </p:nvSpPr>
        <p:spPr bwMode="auto">
          <a:xfrm>
            <a:off x="457200" y="5486401"/>
            <a:ext cx="8229600" cy="1200329"/>
          </a:xfrm>
          <a:prstGeom prst="rect">
            <a:avLst/>
          </a:prstGeom>
          <a:noFill/>
          <a:ln w="9525" algn="ctr">
            <a:noFill/>
            <a:miter lim="800000"/>
            <a:headEnd/>
            <a:tailEnd/>
          </a:ln>
        </p:spPr>
        <p:txBody>
          <a:bodyPr wrap="square">
            <a:spAutoFit/>
          </a:bodyPr>
          <a:lstStyle/>
          <a:p>
            <a:pPr>
              <a:buFontTx/>
              <a:buChar char="•"/>
            </a:pPr>
            <a:r>
              <a:rPr lang="en-US" sz="2400" dirty="0">
                <a:solidFill>
                  <a:srgbClr val="333333"/>
                </a:solidFill>
              </a:rPr>
              <a:t>  </a:t>
            </a:r>
            <a:r>
              <a:rPr lang="en-US" sz="2400" b="1" dirty="0">
                <a:solidFill>
                  <a:srgbClr val="333333"/>
                </a:solidFill>
              </a:rPr>
              <a:t>Expected Future Prices </a:t>
            </a:r>
            <a:r>
              <a:rPr lang="en-US" altLang="zh-TW" sz="2400" b="1" dirty="0" smtClean="0">
                <a:solidFill>
                  <a:srgbClr val="333333"/>
                </a:solidFill>
                <a:latin typeface="標楷體" pitchFamily="65" charset="-120"/>
                <a:ea typeface="標楷體" pitchFamily="65" charset="-120"/>
              </a:rPr>
              <a:t>(</a:t>
            </a:r>
            <a:r>
              <a:rPr lang="zh-TW" altLang="en-US" sz="2400" b="1" dirty="0" smtClean="0">
                <a:solidFill>
                  <a:srgbClr val="333333"/>
                </a:solidFill>
                <a:latin typeface="標楷體" pitchFamily="65" charset="-120"/>
                <a:ea typeface="標楷體" pitchFamily="65" charset="-120"/>
              </a:rPr>
              <a:t>預</a:t>
            </a:r>
            <a:r>
              <a:rPr lang="zh-TW" altLang="en-US" sz="2400" b="1" dirty="0" smtClean="0">
                <a:solidFill>
                  <a:srgbClr val="333333"/>
                </a:solidFill>
                <a:latin typeface="標楷體" pitchFamily="65" charset="-120"/>
                <a:ea typeface="標楷體" pitchFamily="65" charset="-120"/>
              </a:rPr>
              <a:t>期</a:t>
            </a:r>
            <a:r>
              <a:rPr lang="zh-TW" altLang="en-US" sz="2400" b="1" dirty="0" smtClean="0">
                <a:solidFill>
                  <a:srgbClr val="333333"/>
                </a:solidFill>
                <a:latin typeface="標楷體" pitchFamily="65" charset="-120"/>
                <a:ea typeface="標楷體" pitchFamily="65" charset="-120"/>
              </a:rPr>
              <a:t>價格</a:t>
            </a:r>
            <a:r>
              <a:rPr lang="en-US" altLang="zh-TW" sz="2400" b="1" dirty="0" smtClean="0">
                <a:solidFill>
                  <a:srgbClr val="333333"/>
                </a:solidFill>
                <a:latin typeface="標楷體" pitchFamily="65" charset="-120"/>
                <a:ea typeface="標楷體" pitchFamily="65" charset="-120"/>
              </a:rPr>
              <a:t>)</a:t>
            </a:r>
            <a:r>
              <a:rPr lang="en-US" sz="2400" b="1" dirty="0" smtClean="0">
                <a:solidFill>
                  <a:srgbClr val="333333"/>
                </a:solidFill>
                <a:latin typeface="標楷體" pitchFamily="65" charset="-120"/>
                <a:ea typeface="標楷體" pitchFamily="65" charset="-120"/>
              </a:rPr>
              <a:t> </a:t>
            </a:r>
            <a:r>
              <a:rPr lang="en-US" sz="2400" dirty="0"/>
              <a:t>Consumers choose not only which products to buy but also when to buy them.</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left)">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3" autoUpdateAnimBg="0" advAuto="0"/>
      <p:bldP spid="12" grpId="0" autoUpdateAnimBg="0"/>
      <p:bldP spid="14" grpId="0" autoUpdateAnimBg="0"/>
      <p:bldP spid="16" grpId="0" build="p" bldLvl="3" autoUpdateAnimBg="0" advAuto="0"/>
      <p:bldP spid="17" grpId="0" autoUpdateAnimBg="0"/>
      <p:bldP spid="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0837" name="Text Box 5"/>
          <p:cNvSpPr txBox="1">
            <a:spLocks noChangeArrowheads="1"/>
          </p:cNvSpPr>
          <p:nvPr/>
        </p:nvSpPr>
        <p:spPr bwMode="auto">
          <a:xfrm>
            <a:off x="381000" y="809625"/>
            <a:ext cx="701040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Variables That Shift Market Demand Curves</a:t>
            </a:r>
          </a:p>
        </p:txBody>
      </p:sp>
      <p:sp>
        <p:nvSpPr>
          <p:cNvPr id="760838" name="Text Box 6"/>
          <p:cNvSpPr txBox="1">
            <a:spLocks noChangeArrowheads="1"/>
          </p:cNvSpPr>
          <p:nvPr/>
        </p:nvSpPr>
        <p:spPr bwMode="auto">
          <a:xfrm>
            <a:off x="447675" y="333375"/>
            <a:ext cx="3743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Table 3.1</a:t>
            </a:r>
          </a:p>
        </p:txBody>
      </p:sp>
      <p:pic>
        <p:nvPicPr>
          <p:cNvPr id="760846" name="Picture 14" descr="table03-1_PPT_b"/>
          <p:cNvPicPr>
            <a:picLocks noChangeAspect="1" noChangeArrowheads="1"/>
          </p:cNvPicPr>
          <p:nvPr/>
        </p:nvPicPr>
        <p:blipFill>
          <a:blip r:embed="rId2" cstate="print"/>
          <a:srcRect/>
          <a:stretch>
            <a:fillRect/>
          </a:stretch>
        </p:blipFill>
        <p:spPr bwMode="auto">
          <a:xfrm>
            <a:off x="976313" y="3268663"/>
            <a:ext cx="7105650" cy="1447800"/>
          </a:xfrm>
          <a:prstGeom prst="rect">
            <a:avLst/>
          </a:prstGeom>
          <a:noFill/>
          <a:ln w="9525">
            <a:noFill/>
            <a:miter lim="800000"/>
            <a:headEnd/>
            <a:tailEnd/>
          </a:ln>
        </p:spPr>
      </p:pic>
      <p:pic>
        <p:nvPicPr>
          <p:cNvPr id="11" name="Picture 10" descr="table03-1_a_PPT_a.gif"/>
          <p:cNvPicPr>
            <a:picLocks noChangeAspect="1"/>
          </p:cNvPicPr>
          <p:nvPr/>
        </p:nvPicPr>
        <p:blipFill>
          <a:blip r:embed="rId3" cstate="print"/>
          <a:srcRect/>
          <a:stretch>
            <a:fillRect/>
          </a:stretch>
        </p:blipFill>
        <p:spPr bwMode="auto">
          <a:xfrm>
            <a:off x="1023938" y="1803400"/>
            <a:ext cx="7096125" cy="1438275"/>
          </a:xfrm>
          <a:prstGeom prst="rect">
            <a:avLst/>
          </a:prstGeom>
          <a:noFill/>
          <a:ln w="9525">
            <a:noFill/>
            <a:miter lim="800000"/>
            <a:headEnd/>
            <a:tailEnd/>
          </a:ln>
        </p:spPr>
      </p:pic>
      <p:pic>
        <p:nvPicPr>
          <p:cNvPr id="14" name="Picture 12" descr="table03-1_a_PPT_c"/>
          <p:cNvPicPr>
            <a:picLocks noChangeAspect="1" noChangeArrowheads="1"/>
          </p:cNvPicPr>
          <p:nvPr/>
        </p:nvPicPr>
        <p:blipFill>
          <a:blip r:embed="rId4" cstate="print"/>
          <a:srcRect/>
          <a:stretch>
            <a:fillRect/>
          </a:stretch>
        </p:blipFill>
        <p:spPr bwMode="auto">
          <a:xfrm>
            <a:off x="1009650" y="4743450"/>
            <a:ext cx="7096125" cy="1428750"/>
          </a:xfrm>
          <a:prstGeom prst="rect">
            <a:avLst/>
          </a:prstGeom>
          <a:noFill/>
          <a:ln w="9525">
            <a:noFill/>
            <a:miter lim="800000"/>
            <a:headEnd/>
            <a:tailEnd/>
          </a:ln>
        </p:spPr>
      </p:pic>
      <p:cxnSp>
        <p:nvCxnSpPr>
          <p:cNvPr id="15" name="Straight Connector 14"/>
          <p:cNvCxnSpPr>
            <a:cxnSpLocks noChangeShapeType="1"/>
          </p:cNvCxnSpPr>
          <p:nvPr/>
        </p:nvCxnSpPr>
        <p:spPr bwMode="auto">
          <a:xfrm>
            <a:off x="1066800" y="1654175"/>
            <a:ext cx="7239000" cy="0"/>
          </a:xfrm>
          <a:prstGeom prst="line">
            <a:avLst/>
          </a:prstGeom>
          <a:noFill/>
          <a:ln w="44450" algn="ctr">
            <a:solidFill>
              <a:srgbClr val="95B6DF"/>
            </a:solidFill>
            <a:round/>
            <a:headEnd/>
            <a:tailEnd/>
          </a:ln>
        </p:spPr>
      </p:cxnSp>
      <p:sp>
        <p:nvSpPr>
          <p:cNvPr id="17" name="TextBox 16"/>
          <p:cNvSpPr txBox="1">
            <a:spLocks noChangeArrowheads="1"/>
          </p:cNvSpPr>
          <p:nvPr/>
        </p:nvSpPr>
        <p:spPr bwMode="auto">
          <a:xfrm>
            <a:off x="1219200" y="1270000"/>
            <a:ext cx="5559425" cy="307975"/>
          </a:xfrm>
          <a:prstGeom prst="rect">
            <a:avLst/>
          </a:prstGeom>
          <a:noFill/>
          <a:ln w="9525">
            <a:noFill/>
            <a:miter lim="800000"/>
            <a:headEnd/>
            <a:tailEnd/>
          </a:ln>
        </p:spPr>
        <p:txBody>
          <a:bodyPr wrap="none">
            <a:spAutoFit/>
          </a:bodyPr>
          <a:lstStyle/>
          <a:p>
            <a:r>
              <a:rPr lang="en-US" sz="1400" b="1">
                <a:solidFill>
                  <a:srgbClr val="0066B3"/>
                </a:solidFill>
              </a:rPr>
              <a:t>An increase in…	  shifts the demand curve…     because…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0838"/>
                                        </p:tgtEl>
                                        <p:attrNameLst>
                                          <p:attrName>style.visibility</p:attrName>
                                        </p:attrNameLst>
                                      </p:cBhvr>
                                      <p:to>
                                        <p:strVal val="visible"/>
                                      </p:to>
                                    </p:set>
                                    <p:animEffect transition="in" filter="wipe(left)">
                                      <p:cBhvr>
                                        <p:cTn id="7" dur="500"/>
                                        <p:tgtEl>
                                          <p:spTgt spid="7608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0837"/>
                                        </p:tgtEl>
                                        <p:attrNameLst>
                                          <p:attrName>style.visibility</p:attrName>
                                        </p:attrNameLst>
                                      </p:cBhvr>
                                      <p:to>
                                        <p:strVal val="visible"/>
                                      </p:to>
                                    </p:set>
                                    <p:animEffect transition="in" filter="wipe(left)">
                                      <p:cBhvr>
                                        <p:cTn id="11" dur="500"/>
                                        <p:tgtEl>
                                          <p:spTgt spid="7608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60846"/>
                                        </p:tgtEl>
                                        <p:attrNameLst>
                                          <p:attrName>style.visibility</p:attrName>
                                        </p:attrNameLst>
                                      </p:cBhvr>
                                      <p:to>
                                        <p:strVal val="visible"/>
                                      </p:to>
                                    </p:set>
                                    <p:animEffect transition="in" filter="wipe(left)">
                                      <p:cBhvr>
                                        <p:cTn id="28" dur="1000"/>
                                        <p:tgtEl>
                                          <p:spTgt spid="7608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7" grpId="0"/>
      <p:bldP spid="760838"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4635" name="Picture 11" descr="table03-1_a_PPT_c"/>
          <p:cNvPicPr>
            <a:picLocks noChangeAspect="1" noChangeArrowheads="1"/>
          </p:cNvPicPr>
          <p:nvPr/>
        </p:nvPicPr>
        <p:blipFill>
          <a:blip r:embed="rId2" cstate="print"/>
          <a:srcRect/>
          <a:stretch>
            <a:fillRect/>
          </a:stretch>
        </p:blipFill>
        <p:spPr bwMode="auto">
          <a:xfrm>
            <a:off x="981075" y="1809750"/>
            <a:ext cx="7096125" cy="1438275"/>
          </a:xfrm>
          <a:prstGeom prst="rect">
            <a:avLst/>
          </a:prstGeom>
          <a:noFill/>
          <a:ln w="9525">
            <a:noFill/>
            <a:miter lim="800000"/>
            <a:headEnd/>
            <a:tailEnd/>
          </a:ln>
        </p:spPr>
      </p:pic>
      <p:sp>
        <p:nvSpPr>
          <p:cNvPr id="25602" name="Text Box 5"/>
          <p:cNvSpPr txBox="1">
            <a:spLocks noChangeArrowheads="1"/>
          </p:cNvSpPr>
          <p:nvPr/>
        </p:nvSpPr>
        <p:spPr bwMode="auto">
          <a:xfrm>
            <a:off x="381000" y="806450"/>
            <a:ext cx="685800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Variables That Shift Market Demand Curves</a:t>
            </a:r>
          </a:p>
        </p:txBody>
      </p:sp>
      <p:sp>
        <p:nvSpPr>
          <p:cNvPr id="25603" name="Text Box 6"/>
          <p:cNvSpPr txBox="1">
            <a:spLocks noChangeArrowheads="1"/>
          </p:cNvSpPr>
          <p:nvPr/>
        </p:nvSpPr>
        <p:spPr bwMode="auto">
          <a:xfrm>
            <a:off x="447675" y="333375"/>
            <a:ext cx="3743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Table 3.1</a:t>
            </a:r>
          </a:p>
        </p:txBody>
      </p:sp>
      <p:pic>
        <p:nvPicPr>
          <p:cNvPr id="16" name="Picture 10" descr="table03-1_a_PPT_e"/>
          <p:cNvPicPr>
            <a:picLocks noChangeAspect="1" noChangeArrowheads="1"/>
          </p:cNvPicPr>
          <p:nvPr/>
        </p:nvPicPr>
        <p:blipFill>
          <a:blip r:embed="rId3" cstate="print"/>
          <a:srcRect/>
          <a:stretch>
            <a:fillRect/>
          </a:stretch>
        </p:blipFill>
        <p:spPr bwMode="auto">
          <a:xfrm>
            <a:off x="995363" y="3271838"/>
            <a:ext cx="7096125" cy="1428750"/>
          </a:xfrm>
          <a:prstGeom prst="rect">
            <a:avLst/>
          </a:prstGeom>
          <a:noFill/>
          <a:ln w="9525">
            <a:noFill/>
            <a:miter lim="800000"/>
            <a:headEnd/>
            <a:tailEnd/>
          </a:ln>
        </p:spPr>
      </p:pic>
      <p:pic>
        <p:nvPicPr>
          <p:cNvPr id="17" name="Picture 12" descr="table03-1_a_PPT_f"/>
          <p:cNvPicPr>
            <a:picLocks noChangeAspect="1" noChangeArrowheads="1"/>
          </p:cNvPicPr>
          <p:nvPr/>
        </p:nvPicPr>
        <p:blipFill>
          <a:blip r:embed="rId4" cstate="print"/>
          <a:srcRect/>
          <a:stretch>
            <a:fillRect/>
          </a:stretch>
        </p:blipFill>
        <p:spPr bwMode="auto">
          <a:xfrm>
            <a:off x="995363" y="4733925"/>
            <a:ext cx="7096125" cy="1438275"/>
          </a:xfrm>
          <a:prstGeom prst="rect">
            <a:avLst/>
          </a:prstGeom>
          <a:noFill/>
          <a:ln w="9525">
            <a:noFill/>
            <a:miter lim="800000"/>
            <a:headEnd/>
            <a:tailEnd/>
          </a:ln>
        </p:spPr>
      </p:pic>
      <p:cxnSp>
        <p:nvCxnSpPr>
          <p:cNvPr id="25606" name="Straight Connector 17"/>
          <p:cNvCxnSpPr>
            <a:cxnSpLocks noChangeShapeType="1"/>
          </p:cNvCxnSpPr>
          <p:nvPr/>
        </p:nvCxnSpPr>
        <p:spPr bwMode="auto">
          <a:xfrm>
            <a:off x="1066800" y="1660525"/>
            <a:ext cx="7239000" cy="0"/>
          </a:xfrm>
          <a:prstGeom prst="line">
            <a:avLst/>
          </a:prstGeom>
          <a:noFill/>
          <a:ln w="44450" algn="ctr">
            <a:solidFill>
              <a:srgbClr val="95B6DF"/>
            </a:solidFill>
            <a:round/>
            <a:headEnd/>
            <a:tailEnd/>
          </a:ln>
        </p:spPr>
      </p:cxnSp>
      <p:sp>
        <p:nvSpPr>
          <p:cNvPr id="25607" name="TextBox 18"/>
          <p:cNvSpPr txBox="1">
            <a:spLocks noChangeArrowheads="1"/>
          </p:cNvSpPr>
          <p:nvPr/>
        </p:nvSpPr>
        <p:spPr bwMode="auto">
          <a:xfrm>
            <a:off x="1219200" y="1266825"/>
            <a:ext cx="5559425" cy="307975"/>
          </a:xfrm>
          <a:prstGeom prst="rect">
            <a:avLst/>
          </a:prstGeom>
          <a:noFill/>
          <a:ln w="9525">
            <a:noFill/>
            <a:miter lim="800000"/>
            <a:headEnd/>
            <a:tailEnd/>
          </a:ln>
        </p:spPr>
        <p:txBody>
          <a:bodyPr wrap="none">
            <a:spAutoFit/>
          </a:bodyPr>
          <a:lstStyle/>
          <a:p>
            <a:r>
              <a:rPr lang="en-US" sz="1400" b="1">
                <a:solidFill>
                  <a:srgbClr val="0066B3"/>
                </a:solidFill>
              </a:rPr>
              <a:t>An increase in…	  shifts the demand curve…     because…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4635"/>
                                        </p:tgtEl>
                                        <p:attrNameLst>
                                          <p:attrName>style.visibility</p:attrName>
                                        </p:attrNameLst>
                                      </p:cBhvr>
                                      <p:to>
                                        <p:strVal val="visible"/>
                                      </p:to>
                                    </p:set>
                                    <p:animEffect transition="in" filter="wipe(left)">
                                      <p:cBhvr>
                                        <p:cTn id="7" dur="1000"/>
                                        <p:tgtEl>
                                          <p:spTgt spid="7946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6682" name="Picture 10" descr="table03-1_a_PPT_g"/>
          <p:cNvPicPr>
            <a:picLocks noChangeAspect="1" noChangeArrowheads="1"/>
          </p:cNvPicPr>
          <p:nvPr/>
        </p:nvPicPr>
        <p:blipFill>
          <a:blip r:embed="rId2" cstate="print"/>
          <a:srcRect/>
          <a:stretch>
            <a:fillRect/>
          </a:stretch>
        </p:blipFill>
        <p:spPr bwMode="auto">
          <a:xfrm>
            <a:off x="1281113" y="1873250"/>
            <a:ext cx="6667500" cy="1314450"/>
          </a:xfrm>
          <a:prstGeom prst="rect">
            <a:avLst/>
          </a:prstGeom>
          <a:noFill/>
          <a:ln w="9525">
            <a:noFill/>
            <a:miter lim="800000"/>
            <a:headEnd/>
            <a:tailEnd/>
          </a:ln>
        </p:spPr>
      </p:pic>
      <p:sp>
        <p:nvSpPr>
          <p:cNvPr id="26626" name="Text Box 5"/>
          <p:cNvSpPr txBox="1">
            <a:spLocks noChangeArrowheads="1"/>
          </p:cNvSpPr>
          <p:nvPr/>
        </p:nvSpPr>
        <p:spPr bwMode="auto">
          <a:xfrm>
            <a:off x="381000" y="812800"/>
            <a:ext cx="685800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Variables That Shift Market Demand Curves</a:t>
            </a:r>
          </a:p>
        </p:txBody>
      </p:sp>
      <p:sp>
        <p:nvSpPr>
          <p:cNvPr id="26627" name="Text Box 6"/>
          <p:cNvSpPr txBox="1">
            <a:spLocks noChangeArrowheads="1"/>
          </p:cNvSpPr>
          <p:nvPr/>
        </p:nvSpPr>
        <p:spPr bwMode="auto">
          <a:xfrm>
            <a:off x="447675" y="333375"/>
            <a:ext cx="3743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Table 3.1</a:t>
            </a:r>
          </a:p>
        </p:txBody>
      </p:sp>
      <p:cxnSp>
        <p:nvCxnSpPr>
          <p:cNvPr id="26628" name="Straight Connector 15"/>
          <p:cNvCxnSpPr>
            <a:cxnSpLocks noChangeShapeType="1"/>
          </p:cNvCxnSpPr>
          <p:nvPr/>
        </p:nvCxnSpPr>
        <p:spPr bwMode="auto">
          <a:xfrm>
            <a:off x="1066800" y="1657350"/>
            <a:ext cx="7239000" cy="0"/>
          </a:xfrm>
          <a:prstGeom prst="line">
            <a:avLst/>
          </a:prstGeom>
          <a:noFill/>
          <a:ln w="44450" algn="ctr">
            <a:solidFill>
              <a:srgbClr val="95B6DF"/>
            </a:solidFill>
            <a:round/>
            <a:headEnd/>
            <a:tailEnd/>
          </a:ln>
        </p:spPr>
      </p:cxnSp>
      <p:sp>
        <p:nvSpPr>
          <p:cNvPr id="26629" name="TextBox 20"/>
          <p:cNvSpPr txBox="1">
            <a:spLocks noChangeArrowheads="1"/>
          </p:cNvSpPr>
          <p:nvPr/>
        </p:nvSpPr>
        <p:spPr bwMode="auto">
          <a:xfrm>
            <a:off x="1219200" y="1273175"/>
            <a:ext cx="5659438" cy="307975"/>
          </a:xfrm>
          <a:prstGeom prst="rect">
            <a:avLst/>
          </a:prstGeom>
          <a:noFill/>
          <a:ln w="9525">
            <a:noFill/>
            <a:miter lim="800000"/>
            <a:headEnd/>
            <a:tailEnd/>
          </a:ln>
        </p:spPr>
        <p:txBody>
          <a:bodyPr wrap="none">
            <a:spAutoFit/>
          </a:bodyPr>
          <a:lstStyle/>
          <a:p>
            <a:r>
              <a:rPr lang="en-US" sz="1400" b="1">
                <a:solidFill>
                  <a:srgbClr val="0066B3"/>
                </a:solidFill>
              </a:rPr>
              <a:t>An increase in…	  shifts the demand curve…     because…</a:t>
            </a:r>
          </a:p>
        </p:txBody>
      </p:sp>
      <p:cxnSp>
        <p:nvCxnSpPr>
          <p:cNvPr id="22" name="Straight Connector 21"/>
          <p:cNvCxnSpPr>
            <a:cxnSpLocks noChangeShapeType="1"/>
          </p:cNvCxnSpPr>
          <p:nvPr/>
        </p:nvCxnSpPr>
        <p:spPr bwMode="auto">
          <a:xfrm>
            <a:off x="1066800" y="3371850"/>
            <a:ext cx="7239000" cy="0"/>
          </a:xfrm>
          <a:prstGeom prst="line">
            <a:avLst/>
          </a:prstGeom>
          <a:noFill/>
          <a:ln w="44450" algn="ctr">
            <a:solidFill>
              <a:srgbClr val="95B6DF"/>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6682"/>
                                        </p:tgtEl>
                                        <p:attrNameLst>
                                          <p:attrName>style.visibility</p:attrName>
                                        </p:attrNameLst>
                                      </p:cBhvr>
                                      <p:to>
                                        <p:strVal val="visible"/>
                                      </p:to>
                                    </p:set>
                                    <p:animEffect transition="in" filter="wipe(left)">
                                      <p:cBhvr>
                                        <p:cTn id="7" dur="1000"/>
                                        <p:tgtEl>
                                          <p:spTgt spid="79668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fig3-3_ppt5.gif"/>
          <p:cNvPicPr>
            <a:picLocks noChangeAspect="1"/>
          </p:cNvPicPr>
          <p:nvPr/>
        </p:nvPicPr>
        <p:blipFill>
          <a:blip r:embed="rId3" cstate="print"/>
          <a:srcRect/>
          <a:stretch>
            <a:fillRect/>
          </a:stretch>
        </p:blipFill>
        <p:spPr bwMode="auto">
          <a:xfrm>
            <a:off x="2971800" y="790575"/>
            <a:ext cx="5924550" cy="4429125"/>
          </a:xfrm>
          <a:prstGeom prst="rect">
            <a:avLst/>
          </a:prstGeom>
          <a:noFill/>
          <a:ln w="9525">
            <a:noFill/>
            <a:miter lim="800000"/>
            <a:headEnd/>
            <a:tailEnd/>
          </a:ln>
        </p:spPr>
      </p:pic>
      <p:pic>
        <p:nvPicPr>
          <p:cNvPr id="30" name="Picture 29" descr="fig3-3_ppt6.gif"/>
          <p:cNvPicPr>
            <a:picLocks noChangeAspect="1"/>
          </p:cNvPicPr>
          <p:nvPr/>
        </p:nvPicPr>
        <p:blipFill>
          <a:blip r:embed="rId4" cstate="print"/>
          <a:srcRect/>
          <a:stretch>
            <a:fillRect/>
          </a:stretch>
        </p:blipFill>
        <p:spPr bwMode="auto">
          <a:xfrm>
            <a:off x="2971800" y="790575"/>
            <a:ext cx="5924550" cy="4429125"/>
          </a:xfrm>
          <a:prstGeom prst="rect">
            <a:avLst/>
          </a:prstGeom>
          <a:noFill/>
          <a:ln w="9525">
            <a:noFill/>
            <a:miter lim="800000"/>
            <a:headEnd/>
            <a:tailEnd/>
          </a:ln>
        </p:spPr>
      </p:pic>
      <p:pic>
        <p:nvPicPr>
          <p:cNvPr id="31" name="Picture 30" descr="fig3-3_ppt7.gif"/>
          <p:cNvPicPr>
            <a:picLocks noChangeAspect="1"/>
          </p:cNvPicPr>
          <p:nvPr/>
        </p:nvPicPr>
        <p:blipFill>
          <a:blip r:embed="rId5" cstate="print"/>
          <a:srcRect/>
          <a:stretch>
            <a:fillRect/>
          </a:stretch>
        </p:blipFill>
        <p:spPr bwMode="auto">
          <a:xfrm>
            <a:off x="2971800" y="790575"/>
            <a:ext cx="5924550" cy="4429125"/>
          </a:xfrm>
          <a:prstGeom prst="rect">
            <a:avLst/>
          </a:prstGeom>
          <a:noFill/>
          <a:ln w="9525">
            <a:noFill/>
            <a:miter lim="800000"/>
            <a:headEnd/>
            <a:tailEnd/>
          </a:ln>
        </p:spPr>
      </p:pic>
      <p:sp>
        <p:nvSpPr>
          <p:cNvPr id="10" name="Text Box 3"/>
          <p:cNvSpPr txBox="1">
            <a:spLocks noChangeArrowheads="1"/>
          </p:cNvSpPr>
          <p:nvPr/>
        </p:nvSpPr>
        <p:spPr bwMode="auto">
          <a:xfrm>
            <a:off x="1524000" y="0"/>
            <a:ext cx="7086600" cy="769441"/>
          </a:xfrm>
          <a:prstGeom prst="rect">
            <a:avLst/>
          </a:prstGeom>
          <a:noFill/>
          <a:ln w="9525" algn="ctr">
            <a:noFill/>
            <a:miter lim="800000"/>
            <a:headEnd/>
            <a:tailEnd/>
          </a:ln>
        </p:spPr>
        <p:txBody>
          <a:bodyPr wrap="square">
            <a:spAutoFit/>
          </a:bodyPr>
          <a:lstStyle/>
          <a:p>
            <a:pPr>
              <a:spcBef>
                <a:spcPct val="10000"/>
              </a:spcBef>
              <a:spcAft>
                <a:spcPct val="10000"/>
              </a:spcAft>
            </a:pPr>
            <a:r>
              <a:rPr lang="en-US" sz="2200" b="1" dirty="0"/>
              <a:t>A Change in Demand </a:t>
            </a:r>
            <a:r>
              <a:rPr lang="en-US" altLang="zh-TW" sz="2200" b="1" kern="0" dirty="0" smtClean="0">
                <a:latin typeface="標楷體" pitchFamily="65" charset="-120"/>
                <a:ea typeface="標楷體" pitchFamily="65" charset="-120"/>
              </a:rPr>
              <a:t>(</a:t>
            </a:r>
            <a:r>
              <a:rPr lang="zh-TW" altLang="en-US" sz="2200" b="1" kern="0" dirty="0" smtClean="0">
                <a:latin typeface="標楷體" pitchFamily="65" charset="-120"/>
                <a:ea typeface="標楷體" pitchFamily="65" charset="-120"/>
              </a:rPr>
              <a:t>需求變動</a:t>
            </a:r>
            <a:r>
              <a:rPr lang="en-US" altLang="zh-TW" sz="2200" b="1" kern="0" dirty="0" smtClean="0">
                <a:latin typeface="標楷體" pitchFamily="65" charset="-120"/>
                <a:ea typeface="標楷體" pitchFamily="65" charset="-120"/>
              </a:rPr>
              <a:t>) </a:t>
            </a:r>
            <a:r>
              <a:rPr lang="en-US" sz="2200" b="1" dirty="0" smtClean="0"/>
              <a:t>versus </a:t>
            </a:r>
            <a:r>
              <a:rPr lang="en-US" sz="2200" b="1" dirty="0"/>
              <a:t>a Change in Quantity </a:t>
            </a:r>
            <a:r>
              <a:rPr lang="en-US" sz="2200" b="1" dirty="0" smtClean="0"/>
              <a:t>Demanded</a:t>
            </a:r>
            <a:r>
              <a:rPr lang="en-US" altLang="zh-TW" sz="2200" b="1" kern="0" dirty="0" smtClean="0">
                <a:latin typeface="標楷體" pitchFamily="65" charset="-120"/>
                <a:ea typeface="標楷體" pitchFamily="65" charset="-120"/>
              </a:rPr>
              <a:t> </a:t>
            </a:r>
            <a:r>
              <a:rPr lang="en-US" altLang="zh-TW" sz="2200" b="1" kern="0" dirty="0" smtClean="0">
                <a:latin typeface="標楷體" pitchFamily="65" charset="-120"/>
                <a:ea typeface="標楷體" pitchFamily="65" charset="-120"/>
              </a:rPr>
              <a:t>(</a:t>
            </a:r>
            <a:r>
              <a:rPr lang="zh-TW" altLang="en-US" sz="2200" b="1" kern="0" dirty="0" smtClean="0">
                <a:latin typeface="標楷體" pitchFamily="65" charset="-120"/>
                <a:ea typeface="標楷體" pitchFamily="65" charset="-120"/>
              </a:rPr>
              <a:t>需求量變動</a:t>
            </a:r>
            <a:r>
              <a:rPr lang="en-US" altLang="zh-TW" sz="2200" b="1" kern="0" dirty="0" smtClean="0">
                <a:latin typeface="標楷體" pitchFamily="65" charset="-120"/>
                <a:ea typeface="標楷體" pitchFamily="65" charset="-120"/>
              </a:rPr>
              <a:t>) </a:t>
            </a:r>
            <a:endParaRPr lang="en-US" sz="2200" b="1" dirty="0"/>
          </a:p>
        </p:txBody>
      </p:sp>
      <p:sp>
        <p:nvSpPr>
          <p:cNvPr id="11" name="Text Box 4"/>
          <p:cNvSpPr txBox="1">
            <a:spLocks noChangeArrowheads="1"/>
          </p:cNvSpPr>
          <p:nvPr/>
        </p:nvSpPr>
        <p:spPr bwMode="auto">
          <a:xfrm>
            <a:off x="457200" y="333375"/>
            <a:ext cx="1062038"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3.3</a:t>
            </a:r>
          </a:p>
        </p:txBody>
      </p:sp>
      <p:sp>
        <p:nvSpPr>
          <p:cNvPr id="19" name="Text Box 12"/>
          <p:cNvSpPr txBox="1">
            <a:spLocks noChangeArrowheads="1"/>
          </p:cNvSpPr>
          <p:nvPr/>
        </p:nvSpPr>
        <p:spPr bwMode="auto">
          <a:xfrm>
            <a:off x="381000" y="800100"/>
            <a:ext cx="2514600" cy="4770438"/>
          </a:xfrm>
          <a:prstGeom prst="rect">
            <a:avLst/>
          </a:prstGeom>
          <a:noFill/>
          <a:ln w="9525" algn="ctr">
            <a:noFill/>
            <a:miter lim="800000"/>
            <a:headEnd/>
            <a:tailEnd/>
          </a:ln>
        </p:spPr>
        <p:txBody>
          <a:bodyPr>
            <a:spAutoFit/>
          </a:bodyPr>
          <a:lstStyle/>
          <a:p>
            <a:r>
              <a:rPr lang="en-US" sz="1600"/>
              <a:t>If the price of tablet computers falls from $700 to $600, the result will be a movement along the demand curve from point </a:t>
            </a:r>
            <a:r>
              <a:rPr lang="en-US" sz="1600" i="1"/>
              <a:t>A</a:t>
            </a:r>
            <a:r>
              <a:rPr lang="en-US" sz="1600"/>
              <a:t> to point </a:t>
            </a:r>
            <a:r>
              <a:rPr lang="en-US" sz="1600" i="1"/>
              <a:t>B</a:t>
            </a:r>
            <a:r>
              <a:rPr lang="en-US" sz="1600"/>
              <a:t>—an increase in quantity demanded from 3 million tablets to 4 million tablets. </a:t>
            </a:r>
          </a:p>
          <a:p>
            <a:r>
              <a:rPr lang="en-US" sz="1600"/>
              <a:t>If consumers’ incomes increase, or if another factor changes that makes consumers want more of the product at every price, the demand curve will shift to the right—an increase in demand.</a:t>
            </a:r>
          </a:p>
        </p:txBody>
      </p:sp>
      <p:pic>
        <p:nvPicPr>
          <p:cNvPr id="25" name="Picture 24" descr="fig3-3_ppt1.gif"/>
          <p:cNvPicPr>
            <a:picLocks noChangeAspect="1"/>
          </p:cNvPicPr>
          <p:nvPr/>
        </p:nvPicPr>
        <p:blipFill>
          <a:blip r:embed="rId6" cstate="print"/>
          <a:srcRect/>
          <a:stretch>
            <a:fillRect/>
          </a:stretch>
        </p:blipFill>
        <p:spPr bwMode="auto">
          <a:xfrm>
            <a:off x="2971800" y="790575"/>
            <a:ext cx="5924550" cy="4429125"/>
          </a:xfrm>
          <a:prstGeom prst="rect">
            <a:avLst/>
          </a:prstGeom>
          <a:noFill/>
          <a:ln w="9525">
            <a:noFill/>
            <a:miter lim="800000"/>
            <a:headEnd/>
            <a:tailEnd/>
          </a:ln>
        </p:spPr>
      </p:pic>
      <p:pic>
        <p:nvPicPr>
          <p:cNvPr id="26" name="Picture 25" descr="fig3-3_ppt2.gif"/>
          <p:cNvPicPr>
            <a:picLocks noChangeAspect="1"/>
          </p:cNvPicPr>
          <p:nvPr/>
        </p:nvPicPr>
        <p:blipFill>
          <a:blip r:embed="rId7" cstate="print"/>
          <a:srcRect/>
          <a:stretch>
            <a:fillRect/>
          </a:stretch>
        </p:blipFill>
        <p:spPr bwMode="auto">
          <a:xfrm>
            <a:off x="2971800" y="790575"/>
            <a:ext cx="5924550" cy="4429125"/>
          </a:xfrm>
          <a:prstGeom prst="rect">
            <a:avLst/>
          </a:prstGeom>
          <a:noFill/>
          <a:ln w="9525">
            <a:noFill/>
            <a:miter lim="800000"/>
            <a:headEnd/>
            <a:tailEnd/>
          </a:ln>
        </p:spPr>
      </p:pic>
      <p:pic>
        <p:nvPicPr>
          <p:cNvPr id="27" name="Picture 26" descr="fig3-3_ppt3.gif"/>
          <p:cNvPicPr>
            <a:picLocks noChangeAspect="1"/>
          </p:cNvPicPr>
          <p:nvPr/>
        </p:nvPicPr>
        <p:blipFill>
          <a:blip r:embed="rId8" cstate="print"/>
          <a:srcRect/>
          <a:stretch>
            <a:fillRect/>
          </a:stretch>
        </p:blipFill>
        <p:spPr bwMode="auto">
          <a:xfrm>
            <a:off x="2971800" y="790575"/>
            <a:ext cx="5924550" cy="4429125"/>
          </a:xfrm>
          <a:prstGeom prst="rect">
            <a:avLst/>
          </a:prstGeom>
          <a:noFill/>
          <a:ln w="9525">
            <a:noFill/>
            <a:miter lim="800000"/>
            <a:headEnd/>
            <a:tailEnd/>
          </a:ln>
        </p:spPr>
      </p:pic>
      <p:pic>
        <p:nvPicPr>
          <p:cNvPr id="28" name="Picture 27" descr="fig3-3_ppt4.gif"/>
          <p:cNvPicPr>
            <a:picLocks noChangeAspect="1"/>
          </p:cNvPicPr>
          <p:nvPr/>
        </p:nvPicPr>
        <p:blipFill>
          <a:blip r:embed="rId9" cstate="print"/>
          <a:srcRect/>
          <a:stretch>
            <a:fillRect/>
          </a:stretch>
        </p:blipFill>
        <p:spPr bwMode="auto">
          <a:xfrm>
            <a:off x="2971800" y="790575"/>
            <a:ext cx="5924550" cy="4429125"/>
          </a:xfrm>
          <a:prstGeom prst="rect">
            <a:avLst/>
          </a:prstGeom>
          <a:noFill/>
          <a:ln w="9525">
            <a:noFill/>
            <a:miter lim="800000"/>
            <a:headEnd/>
            <a:tailEnd/>
          </a:ln>
        </p:spPr>
      </p:pic>
      <p:pic>
        <p:nvPicPr>
          <p:cNvPr id="32" name="Picture 31" descr="fig3-3_ppt8.gif"/>
          <p:cNvPicPr>
            <a:picLocks noChangeAspect="1"/>
          </p:cNvPicPr>
          <p:nvPr/>
        </p:nvPicPr>
        <p:blipFill>
          <a:blip r:embed="rId10" cstate="print"/>
          <a:srcRect/>
          <a:stretch>
            <a:fillRect/>
          </a:stretch>
        </p:blipFill>
        <p:spPr bwMode="auto">
          <a:xfrm>
            <a:off x="2971800" y="790575"/>
            <a:ext cx="5924550" cy="4429125"/>
          </a:xfrm>
          <a:prstGeom prst="rect">
            <a:avLst/>
          </a:prstGeom>
          <a:noFill/>
          <a:ln w="9525">
            <a:noFill/>
            <a:miter lim="800000"/>
            <a:headEnd/>
            <a:tailEnd/>
          </a:ln>
        </p:spPr>
      </p:pic>
      <p:sp>
        <p:nvSpPr>
          <p:cNvPr id="33" name="TextBox 32"/>
          <p:cNvSpPr txBox="1">
            <a:spLocks noChangeArrowheads="1"/>
          </p:cNvSpPr>
          <p:nvPr/>
        </p:nvSpPr>
        <p:spPr bwMode="auto">
          <a:xfrm>
            <a:off x="381000" y="5446713"/>
            <a:ext cx="8229600" cy="830262"/>
          </a:xfrm>
          <a:prstGeom prst="rect">
            <a:avLst/>
          </a:prstGeom>
          <a:noFill/>
          <a:ln w="9525">
            <a:noFill/>
            <a:miter lim="800000"/>
            <a:headEnd/>
            <a:tailEnd/>
          </a:ln>
        </p:spPr>
        <p:txBody>
          <a:bodyPr>
            <a:spAutoFit/>
          </a:bodyPr>
          <a:lstStyle/>
          <a:p>
            <a:r>
              <a:rPr lang="en-US" sz="1600"/>
              <a:t>In this case, the increase in demand from </a:t>
            </a:r>
            <a:r>
              <a:rPr lang="en-US" sz="1600" i="1"/>
              <a:t>D</a:t>
            </a:r>
            <a:r>
              <a:rPr lang="en-US" sz="1600" baseline="-25000"/>
              <a:t>1</a:t>
            </a:r>
            <a:r>
              <a:rPr lang="en-US" sz="1600"/>
              <a:t> to </a:t>
            </a:r>
            <a:r>
              <a:rPr lang="en-US" sz="1600" i="1"/>
              <a:t>D</a:t>
            </a:r>
            <a:r>
              <a:rPr lang="en-US" sz="1600" baseline="-25000"/>
              <a:t>2</a:t>
            </a:r>
            <a:r>
              <a:rPr lang="en-US" sz="1600"/>
              <a:t> causes the quantity of tablet computers demanded at a price of $700 to increase from 3 million tablets at point </a:t>
            </a:r>
            <a:r>
              <a:rPr lang="en-US" sz="1600" i="1"/>
              <a:t>A</a:t>
            </a:r>
            <a:r>
              <a:rPr lang="en-US" sz="1600"/>
              <a:t> to 5 million tablets at point </a:t>
            </a:r>
            <a:r>
              <a:rPr lang="en-US" sz="1600" i="1"/>
              <a:t>C</a:t>
            </a:r>
            <a:r>
              <a:rPr lang="en-US" sz="1600"/>
              <a:t>.</a:t>
            </a:r>
          </a:p>
        </p:txBody>
      </p:sp>
      <p:cxnSp>
        <p:nvCxnSpPr>
          <p:cNvPr id="34" name="Straight Connector 33"/>
          <p:cNvCxnSpPr>
            <a:cxnSpLocks noChangeShapeType="1"/>
          </p:cNvCxnSpPr>
          <p:nvPr/>
        </p:nvCxnSpPr>
        <p:spPr bwMode="auto">
          <a:xfrm>
            <a:off x="438150" y="6429375"/>
            <a:ext cx="79248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000"/>
                                        <p:tgtEl>
                                          <p:spTgt spid="2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1000"/>
                                        <p:tgtEl>
                                          <p:spTgt spid="29"/>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1000"/>
                                        <p:tgtEl>
                                          <p:spTgt spid="30"/>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1000"/>
                                        <p:tgtEl>
                                          <p:spTgt spid="31"/>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1000"/>
                                        <p:tgtEl>
                                          <p:spTgt spid="32"/>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uiExpand="1" build="p"/>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7216775" cy="355600"/>
          </a:xfrm>
          <a:prstGeom prst="rect">
            <a:avLst/>
          </a:prstGeom>
          <a:noFill/>
          <a:ln w="9525">
            <a:noFill/>
            <a:miter lim="800000"/>
            <a:headEnd/>
            <a:tailEnd/>
          </a:ln>
        </p:spPr>
        <p:txBody>
          <a:bodyPr>
            <a:spAutoFit/>
          </a:bodyPr>
          <a:lstStyle/>
          <a:p>
            <a:pPr>
              <a:lnSpc>
                <a:spcPct val="95000"/>
              </a:lnSpc>
            </a:pPr>
            <a:r>
              <a:rPr lang="en-US" dirty="0">
                <a:solidFill>
                  <a:srgbClr val="0064B3"/>
                </a:solidFill>
              </a:rPr>
              <a:t>Discuss the variables that influence supply.</a:t>
            </a:r>
          </a:p>
        </p:txBody>
      </p:sp>
      <p:sp>
        <p:nvSpPr>
          <p:cNvPr id="7" name="Text Box 9"/>
          <p:cNvSpPr txBox="1">
            <a:spLocks noChangeArrowheads="1"/>
          </p:cNvSpPr>
          <p:nvPr/>
        </p:nvSpPr>
        <p:spPr bwMode="auto">
          <a:xfrm>
            <a:off x="452438" y="2404546"/>
            <a:ext cx="4043362"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3.2 LEARNING</a:t>
            </a:r>
            <a:r>
              <a:rPr lang="en-US">
                <a:solidFill>
                  <a:schemeClr val="bg1"/>
                </a:solidFill>
              </a:rPr>
              <a:t> OBJECTIVE</a:t>
            </a:r>
            <a:endParaRPr lang="en-US" b="1">
              <a:solidFill>
                <a:schemeClr val="bg1"/>
              </a:solidFill>
            </a:endParaRPr>
          </a:p>
        </p:txBody>
      </p:sp>
      <p:sp>
        <p:nvSpPr>
          <p:cNvPr id="4" name="TextBox 3"/>
          <p:cNvSpPr txBox="1">
            <a:spLocks noChangeArrowheads="1"/>
          </p:cNvSpPr>
          <p:nvPr/>
        </p:nvSpPr>
        <p:spPr bwMode="auto">
          <a:xfrm>
            <a:off x="447675" y="246063"/>
            <a:ext cx="5410200" cy="461665"/>
          </a:xfrm>
          <a:prstGeom prst="rect">
            <a:avLst/>
          </a:prstGeom>
          <a:noFill/>
          <a:ln w="9525">
            <a:noFill/>
            <a:miter lim="800000"/>
            <a:headEnd/>
            <a:tailEnd/>
          </a:ln>
        </p:spPr>
        <p:txBody>
          <a:bodyPr>
            <a:spAutoFit/>
          </a:bodyPr>
          <a:lstStyle/>
          <a:p>
            <a:r>
              <a:rPr lang="en-US" sz="2400" b="1">
                <a:solidFill>
                  <a:srgbClr val="0066B3"/>
                </a:solidFill>
              </a:rPr>
              <a:t>The Supply Side of the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447675" y="3657600"/>
            <a:ext cx="8239125" cy="2247900"/>
          </a:xfrm>
          <a:prstGeom prst="rect">
            <a:avLst/>
          </a:prstGeom>
        </p:spPr>
        <p:txBody>
          <a:bodyPr/>
          <a:lstStyle/>
          <a:p>
            <a:pPr marL="0" lvl="1">
              <a:spcBef>
                <a:spcPct val="20000"/>
              </a:spcBef>
              <a:defRPr/>
            </a:pPr>
            <a:r>
              <a:rPr lang="en-US" sz="2400" b="1" kern="0" dirty="0">
                <a:latin typeface="+mn-lt"/>
                <a:cs typeface="+mn-cs"/>
              </a:rPr>
              <a:t>Supply schedule</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供給表</a:t>
            </a:r>
            <a:r>
              <a:rPr lang="en-US" altLang="zh-TW" sz="2400" b="1" kern="0" dirty="0" smtClean="0">
                <a:latin typeface="標楷體" pitchFamily="65" charset="-120"/>
                <a:ea typeface="標楷體" pitchFamily="65" charset="-120"/>
                <a:cs typeface="+mn-cs"/>
              </a:rPr>
              <a:t>)</a:t>
            </a:r>
            <a:r>
              <a:rPr lang="en-US" sz="2400" kern="0" dirty="0" smtClean="0">
                <a:latin typeface="標楷體" pitchFamily="65" charset="-120"/>
                <a:ea typeface="標楷體" pitchFamily="65" charset="-120"/>
                <a:cs typeface="+mn-cs"/>
              </a:rPr>
              <a:t> </a:t>
            </a:r>
            <a:r>
              <a:rPr lang="en-US" sz="2400" kern="0" dirty="0">
                <a:latin typeface="+mn-lt"/>
                <a:cs typeface="+mn-cs"/>
              </a:rPr>
              <a:t>A table that shows the relationship between the price of a product and the quantity of the product supplied.</a:t>
            </a:r>
          </a:p>
          <a:p>
            <a:pPr marL="114300" lvl="1">
              <a:spcBef>
                <a:spcPct val="20000"/>
              </a:spcBef>
              <a:defRPr/>
            </a:pPr>
            <a:endParaRPr lang="en-US" sz="2400" kern="0" dirty="0">
              <a:latin typeface="+mn-lt"/>
              <a:cs typeface="+mn-cs"/>
            </a:endParaRPr>
          </a:p>
          <a:p>
            <a:pPr marL="0" lvl="1">
              <a:spcBef>
                <a:spcPct val="20000"/>
              </a:spcBef>
              <a:defRPr/>
            </a:pPr>
            <a:r>
              <a:rPr lang="en-US" sz="2400" b="1" kern="0" dirty="0" smtClean="0">
                <a:latin typeface="+mn-lt"/>
                <a:cs typeface="+mn-cs"/>
              </a:rPr>
              <a:t>Supply </a:t>
            </a:r>
            <a:r>
              <a:rPr lang="en-US" sz="2400" b="1" kern="0" dirty="0">
                <a:latin typeface="+mn-lt"/>
                <a:cs typeface="+mn-cs"/>
              </a:rPr>
              <a:t>curve</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供給曲線</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A curve that shows the relationship between the price of a product and the quantity of the product supplied.</a:t>
            </a:r>
          </a:p>
        </p:txBody>
      </p:sp>
      <p:sp>
        <p:nvSpPr>
          <p:cNvPr id="13" name="Text Box 5"/>
          <p:cNvSpPr txBox="1">
            <a:spLocks noChangeArrowheads="1"/>
          </p:cNvSpPr>
          <p:nvPr/>
        </p:nvSpPr>
        <p:spPr bwMode="auto">
          <a:xfrm>
            <a:off x="447675" y="2570163"/>
            <a:ext cx="6831013" cy="523220"/>
          </a:xfrm>
          <a:prstGeom prst="rect">
            <a:avLst/>
          </a:prstGeom>
          <a:noFill/>
          <a:ln w="9525" algn="ctr">
            <a:noFill/>
            <a:miter lim="800000"/>
            <a:headEnd/>
            <a:tailEnd/>
          </a:ln>
        </p:spPr>
        <p:txBody>
          <a:bodyPr>
            <a:spAutoFit/>
          </a:bodyPr>
          <a:lstStyle/>
          <a:p>
            <a:r>
              <a:rPr lang="en-US" sz="2800" b="1" dirty="0"/>
              <a:t>Supply Schedules and Supply Curves</a:t>
            </a:r>
          </a:p>
        </p:txBody>
      </p:sp>
      <p:sp>
        <p:nvSpPr>
          <p:cNvPr id="14" name="Rectangle 6"/>
          <p:cNvSpPr>
            <a:spLocks noChangeArrowheads="1"/>
          </p:cNvSpPr>
          <p:nvPr/>
        </p:nvSpPr>
        <p:spPr bwMode="auto">
          <a:xfrm>
            <a:off x="447675" y="952500"/>
            <a:ext cx="8239125" cy="663575"/>
          </a:xfrm>
          <a:prstGeom prst="rect">
            <a:avLst/>
          </a:prstGeom>
          <a:noFill/>
          <a:ln w="9525">
            <a:noFill/>
            <a:miter lim="800000"/>
            <a:headEnd/>
            <a:tailEnd/>
          </a:ln>
        </p:spPr>
        <p:txBody>
          <a:bodyPr/>
          <a:lstStyle/>
          <a:p>
            <a:pPr marL="1588" lvl="1" indent="-1588">
              <a:spcBef>
                <a:spcPct val="20000"/>
              </a:spcBef>
            </a:pPr>
            <a:r>
              <a:rPr lang="en-US" sz="2400" b="1" dirty="0"/>
              <a:t>Quantity supplied</a:t>
            </a:r>
            <a:r>
              <a:rPr lang="en-US" sz="2400" dirty="0"/>
              <a:t> </a:t>
            </a:r>
            <a:r>
              <a:rPr lang="en-US"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供給量</a:t>
            </a:r>
            <a:r>
              <a:rPr lang="en-US" sz="2400" b="1" dirty="0" smtClean="0">
                <a:latin typeface="標楷體" pitchFamily="65" charset="-120"/>
                <a:ea typeface="標楷體" pitchFamily="65" charset="-120"/>
              </a:rPr>
              <a:t>) </a:t>
            </a:r>
            <a:r>
              <a:rPr lang="en-US" sz="2400" dirty="0"/>
              <a:t>The amount of a good or service that a firm is willing and able to supply at a given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695450" cy="1695450"/>
          </a:xfrm>
          <a:prstGeom prst="rect">
            <a:avLst/>
          </a:prstGeom>
          <a:solidFill>
            <a:srgbClr val="0084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a:spLocks noChangeArrowheads="1"/>
          </p:cNvSpPr>
          <p:nvPr/>
        </p:nvSpPr>
        <p:spPr bwMode="auto">
          <a:xfrm>
            <a:off x="381000" y="2543175"/>
            <a:ext cx="4343400" cy="701675"/>
          </a:xfrm>
          <a:prstGeom prst="rect">
            <a:avLst/>
          </a:prstGeom>
          <a:noFill/>
          <a:ln w="9525">
            <a:noFill/>
            <a:miter lim="800000"/>
            <a:headEnd/>
            <a:tailEnd/>
          </a:ln>
        </p:spPr>
        <p:txBody>
          <a:bodyPr>
            <a:spAutoFit/>
          </a:bodyPr>
          <a:lstStyle/>
          <a:p>
            <a:r>
              <a:rPr lang="en-US" sz="2000" b="1">
                <a:solidFill>
                  <a:srgbClr val="0066B3"/>
                </a:solidFill>
              </a:rPr>
              <a:t>Chapter Outline </a:t>
            </a:r>
            <a:r>
              <a:rPr lang="en-US" sz="2000"/>
              <a:t>and</a:t>
            </a:r>
          </a:p>
          <a:p>
            <a:r>
              <a:rPr lang="en-US" sz="2000" b="1">
                <a:solidFill>
                  <a:srgbClr val="0066B3"/>
                </a:solidFill>
              </a:rPr>
              <a:t>  Learning Objectives</a:t>
            </a:r>
            <a:endParaRPr lang="en-US" sz="2000">
              <a:solidFill>
                <a:srgbClr val="0066B3"/>
              </a:solidFill>
            </a:endParaRPr>
          </a:p>
        </p:txBody>
      </p:sp>
      <p:pic>
        <p:nvPicPr>
          <p:cNvPr id="1028" name="Picture 4"/>
          <p:cNvPicPr>
            <a:picLocks noChangeAspect="1" noChangeArrowheads="1"/>
          </p:cNvPicPr>
          <p:nvPr/>
        </p:nvPicPr>
        <p:blipFill>
          <a:blip r:embed="rId2" cstate="print"/>
          <a:srcRect/>
          <a:stretch>
            <a:fillRect/>
          </a:stretch>
        </p:blipFill>
        <p:spPr bwMode="auto">
          <a:xfrm>
            <a:off x="1695450" y="0"/>
            <a:ext cx="7448550" cy="685800"/>
          </a:xfrm>
          <a:prstGeom prst="rect">
            <a:avLst/>
          </a:prstGeom>
          <a:noFill/>
          <a:ln w="9525">
            <a:noFill/>
            <a:miter lim="800000"/>
            <a:headEnd/>
            <a:tailEnd/>
          </a:ln>
        </p:spPr>
      </p:pic>
      <p:sp>
        <p:nvSpPr>
          <p:cNvPr id="11" name="TextBox 10"/>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r>
              <a:rPr lang="en-US" sz="1600" b="1">
                <a:solidFill>
                  <a:srgbClr val="6EBC94"/>
                </a:solidFill>
              </a:rPr>
              <a:t>CHAPTER</a:t>
            </a:r>
          </a:p>
        </p:txBody>
      </p:sp>
      <p:sp>
        <p:nvSpPr>
          <p:cNvPr id="15" name="TextBox 14"/>
          <p:cNvSpPr txBox="1">
            <a:spLocks noChangeArrowheads="1"/>
          </p:cNvSpPr>
          <p:nvPr/>
        </p:nvSpPr>
        <p:spPr bwMode="auto">
          <a:xfrm>
            <a:off x="460375" y="334963"/>
            <a:ext cx="1243013" cy="1570037"/>
          </a:xfrm>
          <a:prstGeom prst="rect">
            <a:avLst/>
          </a:prstGeom>
          <a:noFill/>
          <a:ln w="9525">
            <a:noFill/>
            <a:miter lim="800000"/>
            <a:headEnd/>
            <a:tailEnd/>
          </a:ln>
        </p:spPr>
        <p:txBody>
          <a:bodyPr>
            <a:spAutoFit/>
          </a:bodyPr>
          <a:lstStyle/>
          <a:p>
            <a:pPr algn="ctr"/>
            <a:r>
              <a:rPr lang="en-US" sz="9600" b="1">
                <a:solidFill>
                  <a:schemeClr val="bg1"/>
                </a:solidFill>
                <a:latin typeface="AvantGarde-Book"/>
              </a:rPr>
              <a:t>3</a:t>
            </a:r>
          </a:p>
        </p:txBody>
      </p:sp>
      <p:graphicFrame>
        <p:nvGraphicFramePr>
          <p:cNvPr id="21" name="Group 499"/>
          <p:cNvGraphicFramePr>
            <a:graphicFrameLocks noGrp="1"/>
          </p:cNvGraphicFramePr>
          <p:nvPr/>
        </p:nvGraphicFramePr>
        <p:xfrm>
          <a:off x="474663" y="3333750"/>
          <a:ext cx="3410940" cy="2460560"/>
        </p:xfrm>
        <a:graphic>
          <a:graphicData uri="http://schemas.openxmlformats.org/drawingml/2006/table">
            <a:tbl>
              <a:tblPr/>
              <a:tblGrid>
                <a:gridCol w="518006"/>
                <a:gridCol w="2892934"/>
              </a:tblGrid>
              <a:tr h="62923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3.1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Demand Side of the Market</a:t>
                      </a:r>
                    </a:p>
                  </a:txBody>
                  <a:tcPr marL="0" marR="0" marT="91427" marB="0" horzOverflow="overflow">
                    <a:lnL>
                      <a:noFill/>
                    </a:lnL>
                    <a:lnR cap="flat">
                      <a:noFill/>
                    </a:lnR>
                    <a:lnT cap="fla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3.2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Supply Side of the Market</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3.3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Market Equilibrium: Putting Demand and Supply Together</a:t>
                      </a:r>
                    </a:p>
                  </a:txBody>
                  <a:tcPr marL="0" marR="0" marT="91427" marB="0" horzOverflow="overflow">
                    <a:lnL>
                      <a:noFill/>
                    </a:lnL>
                    <a:lnR cap="flat">
                      <a:noFill/>
                    </a:lnR>
                    <a:lnT>
                      <a:noFill/>
                    </a:lnT>
                    <a:lnB>
                      <a:noFill/>
                    </a:lnB>
                    <a:lnTlToBr>
                      <a:noFill/>
                    </a:lnTlToBr>
                    <a:lnBlToTr>
                      <a:noFill/>
                    </a:lnBlToTr>
                    <a:noFill/>
                  </a:tcPr>
                </a:tc>
              </a:tr>
              <a:tr h="612127">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3.4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The Effect of Demand and Supply Shifts on Equilibrium</a:t>
                      </a:r>
                    </a:p>
                  </a:txBody>
                  <a:tcPr marL="0" marR="0" marT="91427" marB="0" horzOverflow="overflow">
                    <a:lnL>
                      <a:noFill/>
                    </a:lnL>
                    <a:lnR cap="flat">
                      <a:noFill/>
                    </a:lnR>
                    <a:lnT>
                      <a:noFill/>
                    </a:lnT>
                    <a:lnB>
                      <a:noFill/>
                    </a:lnB>
                    <a:lnTlToBr>
                      <a:noFill/>
                    </a:lnTlToBr>
                    <a:lnBlToTr>
                      <a:noFill/>
                    </a:lnBlToTr>
                    <a:noFill/>
                  </a:tcPr>
                </a:tc>
              </a:tr>
            </a:tbl>
          </a:graphicData>
        </a:graphic>
      </p:graphicFrame>
      <p:cxnSp>
        <p:nvCxnSpPr>
          <p:cNvPr id="5" name="Straight Connector 4"/>
          <p:cNvCxnSpPr/>
          <p:nvPr/>
        </p:nvCxnSpPr>
        <p:spPr>
          <a:xfrm>
            <a:off x="457200" y="3305175"/>
            <a:ext cx="4343400"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1831975" y="742950"/>
            <a:ext cx="7312025" cy="1347788"/>
          </a:xfrm>
          <a:prstGeom prst="rect">
            <a:avLst/>
          </a:prstGeom>
          <a:noFill/>
          <a:ln w="9525">
            <a:noFill/>
            <a:miter lim="800000"/>
            <a:headEnd/>
            <a:tailEnd/>
          </a:ln>
        </p:spPr>
        <p:txBody>
          <a:bodyPr>
            <a:spAutoFit/>
          </a:bodyPr>
          <a:lstStyle/>
          <a:p>
            <a:pPr>
              <a:lnSpc>
                <a:spcPct val="85000"/>
              </a:lnSpc>
            </a:pPr>
            <a:r>
              <a:rPr lang="en-US" sz="4800" b="1"/>
              <a:t>Where Prices Come From:</a:t>
            </a:r>
            <a:endParaRPr lang="en-US" sz="3200"/>
          </a:p>
        </p:txBody>
      </p:sp>
      <p:sp>
        <p:nvSpPr>
          <p:cNvPr id="13" name="Text Box 5"/>
          <p:cNvSpPr txBox="1">
            <a:spLocks noChangeArrowheads="1"/>
          </p:cNvSpPr>
          <p:nvPr/>
        </p:nvSpPr>
        <p:spPr bwMode="auto">
          <a:xfrm>
            <a:off x="1828800" y="1457325"/>
            <a:ext cx="7162800" cy="1077913"/>
          </a:xfrm>
          <a:prstGeom prst="rect">
            <a:avLst/>
          </a:prstGeom>
          <a:noFill/>
          <a:ln w="9525" algn="ctr">
            <a:noFill/>
            <a:miter lim="800000"/>
            <a:headEnd/>
            <a:tailEnd/>
          </a:ln>
        </p:spPr>
        <p:txBody>
          <a:bodyPr>
            <a:spAutoFit/>
          </a:bodyPr>
          <a:lstStyle/>
          <a:p>
            <a:pPr>
              <a:spcBef>
                <a:spcPct val="50000"/>
              </a:spcBef>
            </a:pPr>
            <a:r>
              <a:rPr lang="en-US" sz="3200"/>
              <a:t>                 The Interaction </a:t>
            </a:r>
            <a:br>
              <a:rPr lang="en-US" sz="3200"/>
            </a:br>
            <a:r>
              <a:rPr lang="en-US" sz="3200"/>
              <a:t>of Demand and Supply</a:t>
            </a:r>
          </a:p>
        </p:txBody>
      </p:sp>
      <p:pic>
        <p:nvPicPr>
          <p:cNvPr id="48129" name="Picture 1"/>
          <p:cNvPicPr>
            <a:picLocks noChangeAspect="1" noChangeArrowheads="1"/>
          </p:cNvPicPr>
          <p:nvPr/>
        </p:nvPicPr>
        <p:blipFill>
          <a:blip r:embed="rId3" cstate="print"/>
          <a:srcRect/>
          <a:stretch>
            <a:fillRect/>
          </a:stretch>
        </p:blipFill>
        <p:spPr bwMode="auto">
          <a:xfrm>
            <a:off x="4775200" y="2609850"/>
            <a:ext cx="3606800" cy="401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left)">
                                      <p:cBhvr>
                                        <p:cTn id="19" dur="500"/>
                                        <p:tgtEl>
                                          <p:spTgt spid="10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8129"/>
                                        </p:tgtEl>
                                        <p:attrNameLst>
                                          <p:attrName>style.visibility</p:attrName>
                                        </p:attrNameLst>
                                      </p:cBhvr>
                                      <p:to>
                                        <p:strVal val="visible"/>
                                      </p:to>
                                    </p:set>
                                    <p:animEffect transition="in" filter="fade">
                                      <p:cBhvr>
                                        <p:cTn id="31" dur="1000"/>
                                        <p:tgtEl>
                                          <p:spTgt spid="48129"/>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11" grpId="0"/>
      <p:bldP spid="15" grpId="0"/>
      <p:bldP spid="12" grpId="0"/>
      <p:bldP spid="1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fig3.4ppt8.gif"/>
          <p:cNvPicPr>
            <a:picLocks noChangeAspect="1"/>
          </p:cNvPicPr>
          <p:nvPr/>
        </p:nvPicPr>
        <p:blipFill>
          <a:blip r:embed="rId3" cstate="print"/>
          <a:srcRect/>
          <a:stretch>
            <a:fillRect/>
          </a:stretch>
        </p:blipFill>
        <p:spPr bwMode="auto">
          <a:xfrm>
            <a:off x="723900" y="676275"/>
            <a:ext cx="7696200" cy="3362325"/>
          </a:xfrm>
          <a:prstGeom prst="rect">
            <a:avLst/>
          </a:prstGeom>
          <a:noFill/>
          <a:ln w="9525">
            <a:noFill/>
            <a:miter lim="800000"/>
            <a:headEnd/>
            <a:tailEnd/>
          </a:ln>
        </p:spPr>
      </p:pic>
      <p:sp>
        <p:nvSpPr>
          <p:cNvPr id="8" name="Text Box 7"/>
          <p:cNvSpPr txBox="1">
            <a:spLocks noChangeArrowheads="1"/>
          </p:cNvSpPr>
          <p:nvPr/>
        </p:nvSpPr>
        <p:spPr bwMode="auto">
          <a:xfrm>
            <a:off x="1524000" y="4191000"/>
            <a:ext cx="4876800"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b="1" dirty="0"/>
              <a:t>A Supply Schedule and Supply Curve</a:t>
            </a:r>
          </a:p>
        </p:txBody>
      </p:sp>
      <p:sp>
        <p:nvSpPr>
          <p:cNvPr id="9" name="Text Box 8"/>
          <p:cNvSpPr txBox="1">
            <a:spLocks noChangeArrowheads="1"/>
          </p:cNvSpPr>
          <p:nvPr/>
        </p:nvSpPr>
        <p:spPr bwMode="auto">
          <a:xfrm>
            <a:off x="457200" y="4191000"/>
            <a:ext cx="1062038"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3.4</a:t>
            </a:r>
          </a:p>
        </p:txBody>
      </p:sp>
      <p:sp>
        <p:nvSpPr>
          <p:cNvPr id="18" name="Text Box 25"/>
          <p:cNvSpPr txBox="1">
            <a:spLocks noChangeArrowheads="1"/>
          </p:cNvSpPr>
          <p:nvPr/>
        </p:nvSpPr>
        <p:spPr bwMode="auto">
          <a:xfrm>
            <a:off x="381000" y="4584700"/>
            <a:ext cx="8305800" cy="1816100"/>
          </a:xfrm>
          <a:prstGeom prst="rect">
            <a:avLst/>
          </a:prstGeom>
          <a:noFill/>
          <a:ln w="9525" algn="ctr">
            <a:noFill/>
            <a:miter lim="800000"/>
            <a:headEnd/>
            <a:tailEnd/>
          </a:ln>
        </p:spPr>
        <p:txBody>
          <a:bodyPr>
            <a:spAutoFit/>
          </a:bodyPr>
          <a:lstStyle/>
          <a:p>
            <a:r>
              <a:rPr lang="en-US" sz="1600"/>
              <a:t>As the price changes, Apple, Toshiba, Samsung, LG, and other firms producing tablet computers change the quantity they are willing to supply. </a:t>
            </a:r>
          </a:p>
          <a:p>
            <a:r>
              <a:rPr lang="en-US" sz="1600"/>
              <a:t>We can show this as a </a:t>
            </a:r>
            <a:r>
              <a:rPr lang="en-US" sz="1600" i="1"/>
              <a:t>supply schedule </a:t>
            </a:r>
            <a:r>
              <a:rPr lang="en-US" sz="1600"/>
              <a:t>in a table or as a </a:t>
            </a:r>
            <a:r>
              <a:rPr lang="en-US" sz="1600" i="1"/>
              <a:t>supply curve </a:t>
            </a:r>
            <a:r>
              <a:rPr lang="en-US" sz="1600"/>
              <a:t>on a graph.</a:t>
            </a:r>
          </a:p>
          <a:p>
            <a:r>
              <a:rPr lang="en-US" sz="1600"/>
              <a:t>The supply schedule and supply curve both show that as the price of tablet computers rises, firms will increase the quantity they supply.</a:t>
            </a:r>
          </a:p>
          <a:p>
            <a:r>
              <a:rPr lang="en-US" sz="1600"/>
              <a:t>At a price of $600 per tablet, firms will supply 6 million tablets. </a:t>
            </a:r>
          </a:p>
          <a:p>
            <a:r>
              <a:rPr lang="en-US" sz="1600"/>
              <a:t>At a price of $700, firms will supply 7 million tablets.</a:t>
            </a:r>
          </a:p>
        </p:txBody>
      </p:sp>
      <p:cxnSp>
        <p:nvCxnSpPr>
          <p:cNvPr id="19" name="Straight Connector 18"/>
          <p:cNvCxnSpPr>
            <a:cxnSpLocks noChangeShapeType="1"/>
          </p:cNvCxnSpPr>
          <p:nvPr/>
        </p:nvCxnSpPr>
        <p:spPr bwMode="auto">
          <a:xfrm>
            <a:off x="438150" y="6505575"/>
            <a:ext cx="7772400" cy="0"/>
          </a:xfrm>
          <a:prstGeom prst="line">
            <a:avLst/>
          </a:prstGeom>
          <a:noFill/>
          <a:ln w="50800" algn="ctr">
            <a:solidFill>
              <a:srgbClr val="B9D3C2"/>
            </a:solidFill>
            <a:round/>
            <a:headEnd/>
            <a:tailEnd/>
          </a:ln>
        </p:spPr>
      </p:cxnSp>
      <p:pic>
        <p:nvPicPr>
          <p:cNvPr id="23" name="Picture 22" descr="fig3.4ppt1.gif"/>
          <p:cNvPicPr>
            <a:picLocks noChangeAspect="1"/>
          </p:cNvPicPr>
          <p:nvPr/>
        </p:nvPicPr>
        <p:blipFill>
          <a:blip r:embed="rId4" cstate="print"/>
          <a:srcRect/>
          <a:stretch>
            <a:fillRect/>
          </a:stretch>
        </p:blipFill>
        <p:spPr bwMode="auto">
          <a:xfrm>
            <a:off x="723900" y="676275"/>
            <a:ext cx="7696200" cy="3362325"/>
          </a:xfrm>
          <a:prstGeom prst="rect">
            <a:avLst/>
          </a:prstGeom>
          <a:noFill/>
          <a:ln w="9525">
            <a:noFill/>
            <a:miter lim="800000"/>
            <a:headEnd/>
            <a:tailEnd/>
          </a:ln>
        </p:spPr>
      </p:pic>
      <p:pic>
        <p:nvPicPr>
          <p:cNvPr id="24" name="Picture 23" descr="fig3.4ppt2.gif"/>
          <p:cNvPicPr>
            <a:picLocks noChangeAspect="1"/>
          </p:cNvPicPr>
          <p:nvPr/>
        </p:nvPicPr>
        <p:blipFill>
          <a:blip r:embed="rId5" cstate="print"/>
          <a:srcRect/>
          <a:stretch>
            <a:fillRect/>
          </a:stretch>
        </p:blipFill>
        <p:spPr bwMode="auto">
          <a:xfrm>
            <a:off x="723900" y="676275"/>
            <a:ext cx="7696200" cy="3362325"/>
          </a:xfrm>
          <a:prstGeom prst="rect">
            <a:avLst/>
          </a:prstGeom>
          <a:noFill/>
          <a:ln w="9525">
            <a:noFill/>
            <a:miter lim="800000"/>
            <a:headEnd/>
            <a:tailEnd/>
          </a:ln>
        </p:spPr>
      </p:pic>
      <p:pic>
        <p:nvPicPr>
          <p:cNvPr id="25" name="Picture 24" descr="fig3.4ppt3.gif"/>
          <p:cNvPicPr>
            <a:picLocks noChangeAspect="1"/>
          </p:cNvPicPr>
          <p:nvPr/>
        </p:nvPicPr>
        <p:blipFill>
          <a:blip r:embed="rId6" cstate="print"/>
          <a:srcRect/>
          <a:stretch>
            <a:fillRect/>
          </a:stretch>
        </p:blipFill>
        <p:spPr bwMode="auto">
          <a:xfrm>
            <a:off x="723900" y="676275"/>
            <a:ext cx="7696200" cy="3362325"/>
          </a:xfrm>
          <a:prstGeom prst="rect">
            <a:avLst/>
          </a:prstGeom>
          <a:noFill/>
          <a:ln w="9525">
            <a:noFill/>
            <a:miter lim="800000"/>
            <a:headEnd/>
            <a:tailEnd/>
          </a:ln>
        </p:spPr>
      </p:pic>
      <p:pic>
        <p:nvPicPr>
          <p:cNvPr id="26" name="Picture 25" descr="fig3.4ppt4.gif"/>
          <p:cNvPicPr>
            <a:picLocks noChangeAspect="1"/>
          </p:cNvPicPr>
          <p:nvPr/>
        </p:nvPicPr>
        <p:blipFill>
          <a:blip r:embed="rId7" cstate="print"/>
          <a:srcRect/>
          <a:stretch>
            <a:fillRect/>
          </a:stretch>
        </p:blipFill>
        <p:spPr bwMode="auto">
          <a:xfrm>
            <a:off x="723900" y="676275"/>
            <a:ext cx="7696200" cy="3362325"/>
          </a:xfrm>
          <a:prstGeom prst="rect">
            <a:avLst/>
          </a:prstGeom>
          <a:noFill/>
          <a:ln w="9525">
            <a:noFill/>
            <a:miter lim="800000"/>
            <a:headEnd/>
            <a:tailEnd/>
          </a:ln>
        </p:spPr>
      </p:pic>
      <p:pic>
        <p:nvPicPr>
          <p:cNvPr id="27" name="Picture 26" descr="fig3.4ppt5.gif"/>
          <p:cNvPicPr>
            <a:picLocks noChangeAspect="1"/>
          </p:cNvPicPr>
          <p:nvPr/>
        </p:nvPicPr>
        <p:blipFill>
          <a:blip r:embed="rId8" cstate="print"/>
          <a:srcRect/>
          <a:stretch>
            <a:fillRect/>
          </a:stretch>
        </p:blipFill>
        <p:spPr bwMode="auto">
          <a:xfrm>
            <a:off x="723900" y="676275"/>
            <a:ext cx="7696200" cy="3362325"/>
          </a:xfrm>
          <a:prstGeom prst="rect">
            <a:avLst/>
          </a:prstGeom>
          <a:noFill/>
          <a:ln w="9525">
            <a:noFill/>
            <a:miter lim="800000"/>
            <a:headEnd/>
            <a:tailEnd/>
          </a:ln>
        </p:spPr>
      </p:pic>
      <p:pic>
        <p:nvPicPr>
          <p:cNvPr id="28" name="Picture 27" descr="fig3.4ppt6.gif"/>
          <p:cNvPicPr>
            <a:picLocks noChangeAspect="1"/>
          </p:cNvPicPr>
          <p:nvPr/>
        </p:nvPicPr>
        <p:blipFill>
          <a:blip r:embed="rId9" cstate="print"/>
          <a:srcRect/>
          <a:stretch>
            <a:fillRect/>
          </a:stretch>
        </p:blipFill>
        <p:spPr bwMode="auto">
          <a:xfrm>
            <a:off x="723900" y="676275"/>
            <a:ext cx="7696200" cy="3362325"/>
          </a:xfrm>
          <a:prstGeom prst="rect">
            <a:avLst/>
          </a:prstGeom>
          <a:noFill/>
          <a:ln w="9525">
            <a:noFill/>
            <a:miter lim="800000"/>
            <a:headEnd/>
            <a:tailEnd/>
          </a:ln>
        </p:spPr>
      </p:pic>
      <p:pic>
        <p:nvPicPr>
          <p:cNvPr id="29" name="Picture 28" descr="fig3.4ppt7.gif"/>
          <p:cNvPicPr>
            <a:picLocks noChangeAspect="1"/>
          </p:cNvPicPr>
          <p:nvPr/>
        </p:nvPicPr>
        <p:blipFill>
          <a:blip r:embed="rId10" cstate="print"/>
          <a:srcRect/>
          <a:stretch>
            <a:fillRect/>
          </a:stretch>
        </p:blipFill>
        <p:spPr bwMode="auto">
          <a:xfrm>
            <a:off x="723900" y="676275"/>
            <a:ext cx="7696200" cy="3362325"/>
          </a:xfrm>
          <a:prstGeom prst="rect">
            <a:avLst/>
          </a:prstGeom>
          <a:noFill/>
          <a:ln w="9525">
            <a:noFill/>
            <a:miter lim="800000"/>
            <a:headEnd/>
            <a:tailEnd/>
          </a:ln>
        </p:spPr>
      </p:pic>
      <p:pic>
        <p:nvPicPr>
          <p:cNvPr id="31" name="Picture 30" descr="fig3.4ppt9.gif"/>
          <p:cNvPicPr>
            <a:picLocks noChangeAspect="1"/>
          </p:cNvPicPr>
          <p:nvPr/>
        </p:nvPicPr>
        <p:blipFill>
          <a:blip r:embed="rId11" cstate="print"/>
          <a:srcRect/>
          <a:stretch>
            <a:fillRect/>
          </a:stretch>
        </p:blipFill>
        <p:spPr bwMode="auto">
          <a:xfrm>
            <a:off x="723900" y="676275"/>
            <a:ext cx="7696200"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500"/>
                                        <p:tgtEl>
                                          <p:spTgt spid="18">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100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left)">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1000"/>
                                        <p:tgtEl>
                                          <p:spTgt spid="26"/>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1000"/>
                                        <p:tgtEl>
                                          <p:spTgt spid="27"/>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1000"/>
                                        <p:tgtEl>
                                          <p:spTgt spid="2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10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wipe(left)">
                                      <p:cBhvr>
                                        <p:cTn id="55" dur="500"/>
                                        <p:tgtEl>
                                          <p:spTgt spid="1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xEl>
                                              <p:pRg st="3" end="3"/>
                                            </p:txEl>
                                          </p:spTgt>
                                        </p:tgtEl>
                                        <p:attrNameLst>
                                          <p:attrName>style.visibility</p:attrName>
                                        </p:attrNameLst>
                                      </p:cBhvr>
                                      <p:to>
                                        <p:strVal val="visible"/>
                                      </p:to>
                                    </p:set>
                                    <p:animEffect transition="in" filter="wipe(left)">
                                      <p:cBhvr>
                                        <p:cTn id="64" dur="500"/>
                                        <p:tgtEl>
                                          <p:spTgt spid="18">
                                            <p:txEl>
                                              <p:pRg st="3" end="3"/>
                                            </p:txEl>
                                          </p:spTgt>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8">
                                            <p:txEl>
                                              <p:pRg st="4" end="4"/>
                                            </p:txEl>
                                          </p:spTgt>
                                        </p:tgtEl>
                                        <p:attrNameLst>
                                          <p:attrName>style.visibility</p:attrName>
                                        </p:attrNameLst>
                                      </p:cBhvr>
                                      <p:to>
                                        <p:strVal val="visible"/>
                                      </p:to>
                                    </p:set>
                                    <p:animEffect transition="in" filter="wipe(left)">
                                      <p:cBhvr>
                                        <p:cTn id="68" dur="500"/>
                                        <p:tgtEl>
                                          <p:spTgt spid="18">
                                            <p:txEl>
                                              <p:pRg st="4" end="4"/>
                                            </p:txEl>
                                          </p:spTgt>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0"/>
            <a:ext cx="8239125" cy="1219200"/>
          </a:xfrm>
          <a:prstGeom prst="rect">
            <a:avLst/>
          </a:prstGeom>
        </p:spPr>
        <p:txBody>
          <a:bodyPr/>
          <a:lstStyle/>
          <a:p>
            <a:pPr>
              <a:spcBef>
                <a:spcPct val="20000"/>
              </a:spcBef>
              <a:defRPr/>
            </a:pPr>
            <a:r>
              <a:rPr lang="en-US" sz="2400" b="1" kern="0" dirty="0">
                <a:latin typeface="+mn-lt"/>
                <a:cs typeface="+mn-cs"/>
              </a:rPr>
              <a:t>Law of supply</a:t>
            </a:r>
            <a:r>
              <a:rPr lang="en-US" sz="2400" kern="0" dirty="0">
                <a:latin typeface="+mn-lt"/>
                <a:cs typeface="+mn-cs"/>
              </a:rPr>
              <a:t> </a:t>
            </a:r>
            <a:r>
              <a:rPr lang="en-US"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供給法則</a:t>
            </a:r>
            <a:r>
              <a:rPr lang="en-US" sz="2400" b="1" kern="0" dirty="0" smtClean="0">
                <a:latin typeface="標楷體" pitchFamily="65" charset="-120"/>
                <a:ea typeface="標楷體" pitchFamily="65" charset="-120"/>
                <a:cs typeface="+mn-cs"/>
              </a:rPr>
              <a:t>) </a:t>
            </a:r>
            <a:r>
              <a:rPr lang="en-US" sz="2400" kern="0" dirty="0">
                <a:latin typeface="+mn-lt"/>
                <a:cs typeface="+mn-cs"/>
              </a:rPr>
              <a:t>The rule that, holding everything else constant, increases in price cause increases in the quantity supplied, and decreases in price cause decreases in the quantity supplied. </a:t>
            </a:r>
          </a:p>
        </p:txBody>
      </p:sp>
      <p:sp>
        <p:nvSpPr>
          <p:cNvPr id="6" name="Text Box 4"/>
          <p:cNvSpPr txBox="1">
            <a:spLocks noChangeArrowheads="1"/>
          </p:cNvSpPr>
          <p:nvPr/>
        </p:nvSpPr>
        <p:spPr bwMode="auto">
          <a:xfrm>
            <a:off x="381000" y="1866900"/>
            <a:ext cx="2819400"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b="1" dirty="0"/>
              <a:t>Shifting the Supply Curve</a:t>
            </a:r>
          </a:p>
        </p:txBody>
      </p:sp>
      <p:sp>
        <p:nvSpPr>
          <p:cNvPr id="8" name="Text Box 5"/>
          <p:cNvSpPr txBox="1">
            <a:spLocks noChangeArrowheads="1"/>
          </p:cNvSpPr>
          <p:nvPr/>
        </p:nvSpPr>
        <p:spPr bwMode="auto">
          <a:xfrm>
            <a:off x="457200" y="1524000"/>
            <a:ext cx="2438400" cy="338554"/>
          </a:xfrm>
          <a:prstGeom prst="rect">
            <a:avLst/>
          </a:prstGeom>
          <a:solidFill>
            <a:srgbClr val="B9D2C1"/>
          </a:solidFill>
          <a:ln w="9525" algn="ctr">
            <a:noFill/>
            <a:miter lim="800000"/>
            <a:headEnd/>
            <a:tailEnd/>
          </a:ln>
        </p:spPr>
        <p:txBody>
          <a:bodyPr wrap="square" lIns="45720" rIns="45720">
            <a:spAutoFit/>
          </a:bodyPr>
          <a:lstStyle/>
          <a:p>
            <a:pPr>
              <a:spcBef>
                <a:spcPct val="10000"/>
              </a:spcBef>
              <a:spcAft>
                <a:spcPct val="10000"/>
              </a:spcAft>
            </a:pPr>
            <a:r>
              <a:rPr lang="en-US" sz="1600" b="1" dirty="0"/>
              <a:t>Figure 3.5</a:t>
            </a:r>
          </a:p>
        </p:txBody>
      </p:sp>
      <p:pic>
        <p:nvPicPr>
          <p:cNvPr id="12" name="Picture 7" descr="fig3-5_ppt_2"/>
          <p:cNvPicPr>
            <a:picLocks noChangeAspect="1" noChangeArrowheads="1"/>
          </p:cNvPicPr>
          <p:nvPr/>
        </p:nvPicPr>
        <p:blipFill>
          <a:blip r:embed="rId3" cstate="print"/>
          <a:srcRect/>
          <a:stretch>
            <a:fillRect/>
          </a:stretch>
        </p:blipFill>
        <p:spPr bwMode="auto">
          <a:xfrm>
            <a:off x="3352800" y="1724025"/>
            <a:ext cx="4714875" cy="3838575"/>
          </a:xfrm>
          <a:prstGeom prst="rect">
            <a:avLst/>
          </a:prstGeom>
          <a:noFill/>
          <a:ln w="9525">
            <a:noFill/>
            <a:miter lim="800000"/>
            <a:headEnd/>
            <a:tailEnd/>
          </a:ln>
        </p:spPr>
      </p:pic>
      <p:pic>
        <p:nvPicPr>
          <p:cNvPr id="13" name="Picture 8" descr="fig3-5_ppt_3"/>
          <p:cNvPicPr>
            <a:picLocks noChangeAspect="1" noChangeArrowheads="1"/>
          </p:cNvPicPr>
          <p:nvPr/>
        </p:nvPicPr>
        <p:blipFill>
          <a:blip r:embed="rId4" cstate="print"/>
          <a:srcRect/>
          <a:stretch>
            <a:fillRect/>
          </a:stretch>
        </p:blipFill>
        <p:spPr bwMode="auto">
          <a:xfrm>
            <a:off x="3352800" y="1724025"/>
            <a:ext cx="4714875" cy="3838575"/>
          </a:xfrm>
          <a:prstGeom prst="rect">
            <a:avLst/>
          </a:prstGeom>
          <a:noFill/>
          <a:ln w="9525">
            <a:noFill/>
            <a:miter lim="800000"/>
            <a:headEnd/>
            <a:tailEnd/>
          </a:ln>
        </p:spPr>
      </p:pic>
      <p:pic>
        <p:nvPicPr>
          <p:cNvPr id="14" name="Picture 9" descr="fig3-5_ppt_6"/>
          <p:cNvPicPr>
            <a:picLocks noChangeAspect="1" noChangeArrowheads="1"/>
          </p:cNvPicPr>
          <p:nvPr/>
        </p:nvPicPr>
        <p:blipFill>
          <a:blip r:embed="rId5" cstate="print"/>
          <a:srcRect/>
          <a:stretch>
            <a:fillRect/>
          </a:stretch>
        </p:blipFill>
        <p:spPr bwMode="auto">
          <a:xfrm>
            <a:off x="3352800" y="1724025"/>
            <a:ext cx="4714875" cy="3838575"/>
          </a:xfrm>
          <a:prstGeom prst="rect">
            <a:avLst/>
          </a:prstGeom>
          <a:noFill/>
          <a:ln w="9525">
            <a:noFill/>
            <a:miter lim="800000"/>
            <a:headEnd/>
            <a:tailEnd/>
          </a:ln>
        </p:spPr>
      </p:pic>
      <p:pic>
        <p:nvPicPr>
          <p:cNvPr id="15" name="Picture 10" descr="fig3-5_ppt_4"/>
          <p:cNvPicPr>
            <a:picLocks noChangeAspect="1" noChangeArrowheads="1"/>
          </p:cNvPicPr>
          <p:nvPr/>
        </p:nvPicPr>
        <p:blipFill>
          <a:blip r:embed="rId6" cstate="print"/>
          <a:srcRect/>
          <a:stretch>
            <a:fillRect/>
          </a:stretch>
        </p:blipFill>
        <p:spPr bwMode="auto">
          <a:xfrm>
            <a:off x="3352800" y="1724025"/>
            <a:ext cx="4714875" cy="3838575"/>
          </a:xfrm>
          <a:prstGeom prst="rect">
            <a:avLst/>
          </a:prstGeom>
          <a:noFill/>
          <a:ln w="9525">
            <a:noFill/>
            <a:miter lim="800000"/>
            <a:headEnd/>
            <a:tailEnd/>
          </a:ln>
        </p:spPr>
      </p:pic>
      <p:pic>
        <p:nvPicPr>
          <p:cNvPr id="16" name="Picture 11" descr="fig3-5_ppt_5"/>
          <p:cNvPicPr>
            <a:picLocks noChangeAspect="1" noChangeArrowheads="1"/>
          </p:cNvPicPr>
          <p:nvPr/>
        </p:nvPicPr>
        <p:blipFill>
          <a:blip r:embed="rId7" cstate="print"/>
          <a:srcRect/>
          <a:stretch>
            <a:fillRect/>
          </a:stretch>
        </p:blipFill>
        <p:spPr bwMode="auto">
          <a:xfrm>
            <a:off x="3352800" y="1724025"/>
            <a:ext cx="4714875" cy="3838575"/>
          </a:xfrm>
          <a:prstGeom prst="rect">
            <a:avLst/>
          </a:prstGeom>
          <a:noFill/>
          <a:ln w="9525">
            <a:noFill/>
            <a:miter lim="800000"/>
            <a:headEnd/>
            <a:tailEnd/>
          </a:ln>
        </p:spPr>
      </p:pic>
      <p:sp>
        <p:nvSpPr>
          <p:cNvPr id="17" name="Text Box 13"/>
          <p:cNvSpPr txBox="1">
            <a:spLocks noChangeArrowheads="1"/>
          </p:cNvSpPr>
          <p:nvPr/>
        </p:nvSpPr>
        <p:spPr bwMode="auto">
          <a:xfrm>
            <a:off x="381000" y="2136775"/>
            <a:ext cx="2514600" cy="4032250"/>
          </a:xfrm>
          <a:prstGeom prst="rect">
            <a:avLst/>
          </a:prstGeom>
          <a:noFill/>
          <a:ln w="9525" algn="ctr">
            <a:noFill/>
            <a:miter lim="800000"/>
            <a:headEnd/>
            <a:tailEnd/>
          </a:ln>
        </p:spPr>
        <p:txBody>
          <a:bodyPr>
            <a:spAutoFit/>
          </a:bodyPr>
          <a:lstStyle/>
          <a:p>
            <a:r>
              <a:rPr lang="en-US" sz="1600"/>
              <a:t>When firms increase the quantity of a product they want to sell at a given price, the supply curve shifts to the right. </a:t>
            </a:r>
          </a:p>
          <a:p>
            <a:r>
              <a:rPr lang="en-US" sz="1600"/>
              <a:t>The shift from </a:t>
            </a:r>
            <a:r>
              <a:rPr lang="en-US" sz="1600" i="1"/>
              <a:t>S</a:t>
            </a:r>
            <a:r>
              <a:rPr lang="en-US" sz="1600" baseline="-25000"/>
              <a:t>1</a:t>
            </a:r>
            <a:r>
              <a:rPr lang="en-US" sz="1600"/>
              <a:t> to </a:t>
            </a:r>
            <a:r>
              <a:rPr lang="en-US" sz="1600" i="1"/>
              <a:t>S</a:t>
            </a:r>
            <a:r>
              <a:rPr lang="en-US" sz="1600" baseline="-25000"/>
              <a:t>3</a:t>
            </a:r>
            <a:r>
              <a:rPr lang="en-US" sz="1600"/>
              <a:t> represents an </a:t>
            </a:r>
            <a:r>
              <a:rPr lang="en-US" sz="1600" i="1"/>
              <a:t>increase in supply</a:t>
            </a:r>
            <a:r>
              <a:rPr lang="en-US" sz="1600"/>
              <a:t>.</a:t>
            </a:r>
          </a:p>
          <a:p>
            <a:r>
              <a:rPr lang="en-US" sz="1600"/>
              <a:t>When firms decrease the quantity of a product they want to sell at a given price, the supply curve shifts to the left.</a:t>
            </a:r>
          </a:p>
          <a:p>
            <a:r>
              <a:rPr lang="en-US" sz="1600"/>
              <a:t>The shift from </a:t>
            </a:r>
            <a:r>
              <a:rPr lang="en-US" sz="1600" i="1"/>
              <a:t>S</a:t>
            </a:r>
            <a:r>
              <a:rPr lang="en-US" sz="1600" baseline="-25000"/>
              <a:t>1</a:t>
            </a:r>
            <a:r>
              <a:rPr lang="en-US" sz="1600"/>
              <a:t> to </a:t>
            </a:r>
            <a:r>
              <a:rPr lang="en-US" sz="1600" i="1"/>
              <a:t>S</a:t>
            </a:r>
            <a:r>
              <a:rPr lang="en-US" sz="1600" baseline="-25000"/>
              <a:t>2</a:t>
            </a:r>
            <a:r>
              <a:rPr lang="en-US" sz="1600"/>
              <a:t> represents a </a:t>
            </a:r>
            <a:r>
              <a:rPr lang="en-US" sz="1600" i="1"/>
              <a:t>decrease in supply</a:t>
            </a:r>
            <a:r>
              <a:rPr lang="en-US" sz="1600"/>
              <a:t>.</a:t>
            </a:r>
          </a:p>
        </p:txBody>
      </p:sp>
      <p:cxnSp>
        <p:nvCxnSpPr>
          <p:cNvPr id="19" name="Straight Connector 18"/>
          <p:cNvCxnSpPr>
            <a:cxnSpLocks noChangeShapeType="1"/>
          </p:cNvCxnSpPr>
          <p:nvPr/>
        </p:nvCxnSpPr>
        <p:spPr bwMode="auto">
          <a:xfrm>
            <a:off x="438150" y="6324600"/>
            <a:ext cx="2438400" cy="0"/>
          </a:xfrm>
          <a:prstGeom prst="line">
            <a:avLst/>
          </a:prstGeom>
          <a:noFill/>
          <a:ln w="50800" algn="ctr">
            <a:solidFill>
              <a:srgbClr val="B9D3C2"/>
            </a:solidFill>
            <a:round/>
            <a:headEnd/>
            <a:tailEnd/>
          </a:ln>
        </p:spPr>
      </p:cxnSp>
      <p:pic>
        <p:nvPicPr>
          <p:cNvPr id="20" name="Picture 19" descr="fig3-5_ppt1.gif"/>
          <p:cNvPicPr>
            <a:picLocks noChangeAspect="1"/>
          </p:cNvPicPr>
          <p:nvPr/>
        </p:nvPicPr>
        <p:blipFill>
          <a:blip r:embed="rId8" cstate="print"/>
          <a:srcRect/>
          <a:stretch>
            <a:fillRect/>
          </a:stretch>
        </p:blipFill>
        <p:spPr bwMode="auto">
          <a:xfrm>
            <a:off x="3352800" y="1724025"/>
            <a:ext cx="4714875"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wipe(left)">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Effect transition="in" filter="wipe(left)">
                                      <p:cBhvr>
                                        <p:cTn id="41" dur="500"/>
                                        <p:tgtEl>
                                          <p:spTgt spid="1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xEl>
                                              <p:pRg st="2" end="2"/>
                                            </p:txEl>
                                          </p:spTgt>
                                        </p:tgtEl>
                                        <p:attrNameLst>
                                          <p:attrName>style.visibility</p:attrName>
                                        </p:attrNameLst>
                                      </p:cBhvr>
                                      <p:to>
                                        <p:strVal val="visible"/>
                                      </p:to>
                                    </p:set>
                                    <p:animEffect transition="in" filter="wipe(left)">
                                      <p:cBhvr>
                                        <p:cTn id="46" dur="500"/>
                                        <p:tgtEl>
                                          <p:spTgt spid="17">
                                            <p:txEl>
                                              <p:pRg st="2" end="2"/>
                                            </p:txEl>
                                          </p:spTgt>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1000"/>
                                        <p:tgtEl>
                                          <p:spTgt spid="16"/>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17">
                                            <p:txEl>
                                              <p:pRg st="3" end="3"/>
                                            </p:txEl>
                                          </p:spTgt>
                                        </p:tgtEl>
                                        <p:attrNameLst>
                                          <p:attrName>style.visibility</p:attrName>
                                        </p:attrNameLst>
                                      </p:cBhvr>
                                      <p:to>
                                        <p:strVal val="visible"/>
                                      </p:to>
                                    </p:set>
                                    <p:animEffect transition="in" filter="wipe(left)">
                                      <p:cBhvr>
                                        <p:cTn id="58" dur="500"/>
                                        <p:tgtEl>
                                          <p:spTgt spid="17">
                                            <p:txEl>
                                              <p:pRg st="3" end="3"/>
                                            </p:txEl>
                                          </p:spTgt>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P spid="8" grpId="0" animBg="1"/>
      <p:bldP spid="1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47675" y="233363"/>
            <a:ext cx="8391525" cy="461665"/>
          </a:xfrm>
          <a:prstGeom prst="rect">
            <a:avLst/>
          </a:prstGeom>
          <a:noFill/>
          <a:ln w="9525" algn="ctr">
            <a:noFill/>
            <a:miter lim="800000"/>
            <a:headEnd/>
            <a:tailEnd/>
          </a:ln>
        </p:spPr>
        <p:txBody>
          <a:bodyPr wrap="square">
            <a:spAutoFit/>
          </a:bodyPr>
          <a:lstStyle/>
          <a:p>
            <a:r>
              <a:rPr lang="en-US" sz="2400" b="1" dirty="0"/>
              <a:t>Variables That Shift Market </a:t>
            </a:r>
            <a:r>
              <a:rPr lang="en-US" sz="2400" b="1" dirty="0" smtClean="0"/>
              <a:t>Supply</a:t>
            </a:r>
            <a:r>
              <a:rPr lang="zh-TW" altLang="en-US" sz="2400" b="1" dirty="0" smtClean="0"/>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影響市場供給的變數</a:t>
            </a:r>
            <a:r>
              <a:rPr lang="en-US" altLang="zh-TW" sz="2400" b="1" dirty="0" smtClean="0">
                <a:latin typeface="標楷體" pitchFamily="65" charset="-120"/>
                <a:ea typeface="標楷體" pitchFamily="65" charset="-120"/>
              </a:rPr>
              <a:t>)</a:t>
            </a:r>
            <a:endParaRPr lang="en-US" sz="2400" b="1" dirty="0">
              <a:latin typeface="標楷體" pitchFamily="65" charset="-120"/>
              <a:ea typeface="標楷體" pitchFamily="65" charset="-120"/>
            </a:endParaRPr>
          </a:p>
        </p:txBody>
      </p:sp>
      <p:sp>
        <p:nvSpPr>
          <p:cNvPr id="7" name="Rectangle 5"/>
          <p:cNvSpPr txBox="1">
            <a:spLocks noChangeArrowheads="1"/>
          </p:cNvSpPr>
          <p:nvPr/>
        </p:nvSpPr>
        <p:spPr>
          <a:xfrm>
            <a:off x="447675" y="3998913"/>
            <a:ext cx="8239125" cy="2625725"/>
          </a:xfrm>
          <a:prstGeom prst="rect">
            <a:avLst/>
          </a:prstGeom>
          <a:noFill/>
        </p:spPr>
        <p:txBody>
          <a:bodyPr/>
          <a:lstStyle/>
          <a:p>
            <a:pPr marL="0" lvl="1">
              <a:spcBef>
                <a:spcPct val="20000"/>
              </a:spcBef>
              <a:buFontTx/>
              <a:buChar char="•"/>
              <a:defRPr/>
            </a:pPr>
            <a:r>
              <a:rPr lang="en-US" sz="2000" b="1" kern="0" dirty="0">
                <a:solidFill>
                  <a:srgbClr val="333333"/>
                </a:solidFill>
                <a:latin typeface="+mn-lt"/>
                <a:cs typeface="+mn-cs"/>
              </a:rPr>
              <a:t>  Prices of Substitutes in Production </a:t>
            </a:r>
            <a:r>
              <a:rPr lang="en-US" altLang="zh-TW" sz="2000" b="1" kern="0" dirty="0" smtClean="0">
                <a:solidFill>
                  <a:srgbClr val="333333"/>
                </a:solidFill>
                <a:latin typeface="標楷體" pitchFamily="65" charset="-120"/>
                <a:ea typeface="標楷體" pitchFamily="65" charset="-120"/>
                <a:cs typeface="+mn-cs"/>
              </a:rPr>
              <a:t>(</a:t>
            </a:r>
            <a:r>
              <a:rPr lang="zh-TW" altLang="en-US" sz="2000" b="1" kern="0" dirty="0" smtClean="0">
                <a:solidFill>
                  <a:srgbClr val="333333"/>
                </a:solidFill>
                <a:latin typeface="標楷體" pitchFamily="65" charset="-120"/>
                <a:ea typeface="標楷體" pitchFamily="65" charset="-120"/>
                <a:cs typeface="+mn-cs"/>
              </a:rPr>
              <a:t>替代產品的價格</a:t>
            </a:r>
            <a:r>
              <a:rPr lang="en-US" altLang="zh-TW" sz="2000" b="1" kern="0" dirty="0" smtClean="0">
                <a:solidFill>
                  <a:srgbClr val="333333"/>
                </a:solidFill>
                <a:latin typeface="標楷體" pitchFamily="65" charset="-120"/>
                <a:ea typeface="標楷體" pitchFamily="65" charset="-120"/>
                <a:cs typeface="+mn-cs"/>
              </a:rPr>
              <a:t>)</a:t>
            </a:r>
            <a:r>
              <a:rPr lang="en-US" sz="2000" b="1" kern="0" dirty="0" smtClean="0">
                <a:solidFill>
                  <a:srgbClr val="333333"/>
                </a:solidFill>
                <a:latin typeface="標楷體" pitchFamily="65" charset="-120"/>
                <a:ea typeface="標楷體" pitchFamily="65" charset="-120"/>
                <a:cs typeface="+mn-cs"/>
              </a:rPr>
              <a:t> </a:t>
            </a:r>
            <a:r>
              <a:rPr lang="en-US" sz="2000" kern="0" dirty="0">
                <a:latin typeface="+mn-lt"/>
                <a:cs typeface="+mn-cs"/>
              </a:rPr>
              <a:t>Alternative products that a firm could produce are called </a:t>
            </a:r>
            <a:r>
              <a:rPr lang="en-US" sz="2000" i="1" kern="0" dirty="0">
                <a:latin typeface="+mn-lt"/>
                <a:cs typeface="+mn-cs"/>
              </a:rPr>
              <a:t>substitutes in production</a:t>
            </a:r>
            <a:r>
              <a:rPr lang="en-US" sz="2000" kern="0" dirty="0">
                <a:latin typeface="+mn-lt"/>
                <a:cs typeface="+mn-cs"/>
              </a:rPr>
              <a:t>.</a:t>
            </a:r>
          </a:p>
          <a:p>
            <a:pPr marL="0" lvl="1">
              <a:spcBef>
                <a:spcPct val="20000"/>
              </a:spcBef>
              <a:buFontTx/>
              <a:buChar char="•"/>
              <a:defRPr/>
            </a:pPr>
            <a:r>
              <a:rPr lang="en-US" sz="2000" b="1" kern="0" dirty="0" smtClean="0">
                <a:solidFill>
                  <a:srgbClr val="333333"/>
                </a:solidFill>
                <a:latin typeface="+mn-lt"/>
                <a:cs typeface="+mn-cs"/>
              </a:rPr>
              <a:t>  </a:t>
            </a:r>
            <a:r>
              <a:rPr lang="en-US" sz="2000" b="1" kern="0" dirty="0">
                <a:solidFill>
                  <a:srgbClr val="333333"/>
                </a:solidFill>
                <a:latin typeface="+mn-lt"/>
                <a:cs typeface="+mn-cs"/>
              </a:rPr>
              <a:t>Number of Firms in the Market </a:t>
            </a:r>
            <a:r>
              <a:rPr lang="en-US" altLang="zh-TW" sz="2000" b="1" kern="0" dirty="0" smtClean="0">
                <a:solidFill>
                  <a:srgbClr val="333333"/>
                </a:solidFill>
                <a:latin typeface="標楷體" pitchFamily="65" charset="-120"/>
                <a:ea typeface="標楷體" pitchFamily="65" charset="-120"/>
                <a:cs typeface="+mn-cs"/>
              </a:rPr>
              <a:t>(</a:t>
            </a:r>
            <a:r>
              <a:rPr lang="zh-TW" altLang="en-US" sz="2000" b="1" kern="0" dirty="0" smtClean="0">
                <a:solidFill>
                  <a:srgbClr val="333333"/>
                </a:solidFill>
                <a:latin typeface="標楷體" pitchFamily="65" charset="-120"/>
                <a:ea typeface="標楷體" pitchFamily="65" charset="-120"/>
                <a:cs typeface="+mn-cs"/>
              </a:rPr>
              <a:t>市場內廠商數量</a:t>
            </a:r>
            <a:r>
              <a:rPr lang="en-US" altLang="zh-TW" sz="2000" b="1" kern="0" dirty="0" smtClean="0">
                <a:solidFill>
                  <a:srgbClr val="333333"/>
                </a:solidFill>
                <a:latin typeface="標楷體" pitchFamily="65" charset="-120"/>
                <a:ea typeface="標楷體" pitchFamily="65" charset="-120"/>
                <a:cs typeface="+mn-cs"/>
              </a:rPr>
              <a:t>)</a:t>
            </a:r>
            <a:r>
              <a:rPr lang="en-US" sz="2000" b="1" kern="0" dirty="0" smtClean="0">
                <a:solidFill>
                  <a:srgbClr val="333333"/>
                </a:solidFill>
                <a:latin typeface="標楷體" pitchFamily="65" charset="-120"/>
                <a:ea typeface="標楷體" pitchFamily="65" charset="-120"/>
                <a:cs typeface="+mn-cs"/>
              </a:rPr>
              <a:t> </a:t>
            </a:r>
            <a:r>
              <a:rPr lang="en-US" sz="2000" kern="0" dirty="0">
                <a:latin typeface="+mn-lt"/>
                <a:cs typeface="+mn-cs"/>
              </a:rPr>
              <a:t>A change in the number of firms in the market will change supply.</a:t>
            </a:r>
          </a:p>
          <a:p>
            <a:pPr marL="0" lvl="1">
              <a:spcBef>
                <a:spcPct val="20000"/>
              </a:spcBef>
              <a:buFontTx/>
              <a:buChar char="•"/>
              <a:defRPr/>
            </a:pPr>
            <a:r>
              <a:rPr lang="en-US" sz="2000" b="1" kern="0" dirty="0" smtClean="0">
                <a:solidFill>
                  <a:srgbClr val="333333"/>
                </a:solidFill>
                <a:latin typeface="+mn-lt"/>
                <a:cs typeface="+mn-cs"/>
              </a:rPr>
              <a:t>  </a:t>
            </a:r>
            <a:r>
              <a:rPr lang="en-US" sz="2000" b="1" kern="0" dirty="0">
                <a:solidFill>
                  <a:srgbClr val="333333"/>
                </a:solidFill>
                <a:latin typeface="+mn-lt"/>
                <a:cs typeface="+mn-cs"/>
              </a:rPr>
              <a:t>Expected Future Prices </a:t>
            </a:r>
            <a:r>
              <a:rPr lang="en-US" altLang="zh-TW" sz="2000" b="1" kern="0" dirty="0" smtClean="0">
                <a:solidFill>
                  <a:srgbClr val="333333"/>
                </a:solidFill>
                <a:latin typeface="標楷體" pitchFamily="65" charset="-120"/>
                <a:ea typeface="標楷體" pitchFamily="65" charset="-120"/>
                <a:cs typeface="+mn-cs"/>
              </a:rPr>
              <a:t>(</a:t>
            </a:r>
            <a:r>
              <a:rPr lang="zh-TW" altLang="en-US" sz="2000" b="1" kern="0" dirty="0" smtClean="0">
                <a:solidFill>
                  <a:srgbClr val="333333"/>
                </a:solidFill>
                <a:latin typeface="標楷體" pitchFamily="65" charset="-120"/>
                <a:ea typeface="標楷體" pitchFamily="65" charset="-120"/>
                <a:cs typeface="+mn-cs"/>
              </a:rPr>
              <a:t>預期價格</a:t>
            </a:r>
            <a:r>
              <a:rPr lang="en-US" altLang="zh-TW" sz="2000" b="1" kern="0" dirty="0" smtClean="0">
                <a:solidFill>
                  <a:srgbClr val="333333"/>
                </a:solidFill>
                <a:latin typeface="標楷體" pitchFamily="65" charset="-120"/>
                <a:ea typeface="標楷體" pitchFamily="65" charset="-120"/>
                <a:cs typeface="+mn-cs"/>
              </a:rPr>
              <a:t>)</a:t>
            </a:r>
            <a:r>
              <a:rPr lang="en-US" sz="2000" b="1" kern="0" dirty="0" smtClean="0">
                <a:solidFill>
                  <a:srgbClr val="333333"/>
                </a:solidFill>
                <a:latin typeface="標楷體" pitchFamily="65" charset="-120"/>
                <a:ea typeface="標楷體" pitchFamily="65" charset="-120"/>
                <a:cs typeface="+mn-cs"/>
              </a:rPr>
              <a:t> </a:t>
            </a:r>
            <a:r>
              <a:rPr lang="en-US" sz="2000" kern="0" dirty="0">
                <a:latin typeface="+mn-lt"/>
                <a:cs typeface="+mn-cs"/>
              </a:rPr>
              <a:t>If a firm expects that the price of its product will be higher in the future than it is today, it has an incentive to decrease supply now and increase it in the future.</a:t>
            </a:r>
          </a:p>
        </p:txBody>
      </p:sp>
      <p:sp>
        <p:nvSpPr>
          <p:cNvPr id="9" name="Rectangle 6"/>
          <p:cNvSpPr>
            <a:spLocks noChangeArrowheads="1"/>
          </p:cNvSpPr>
          <p:nvPr/>
        </p:nvSpPr>
        <p:spPr bwMode="auto">
          <a:xfrm>
            <a:off x="381000" y="2819400"/>
            <a:ext cx="8239125" cy="838200"/>
          </a:xfrm>
          <a:prstGeom prst="rect">
            <a:avLst/>
          </a:prstGeom>
          <a:noFill/>
          <a:ln w="9525">
            <a:noFill/>
            <a:miter lim="800000"/>
            <a:headEnd/>
            <a:tailEnd/>
          </a:ln>
        </p:spPr>
        <p:txBody>
          <a:bodyPr/>
          <a:lstStyle/>
          <a:p>
            <a:pPr>
              <a:spcBef>
                <a:spcPct val="20000"/>
              </a:spcBef>
            </a:pPr>
            <a:r>
              <a:rPr lang="en-US" sz="2000" b="1" dirty="0"/>
              <a:t>Technological change</a:t>
            </a:r>
            <a:r>
              <a:rPr lang="en-US" sz="2000" dirty="0"/>
              <a:t>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技術改變</a:t>
            </a:r>
            <a:r>
              <a:rPr lang="en-US" altLang="zh-TW" sz="2000" b="1" dirty="0" smtClean="0">
                <a:latin typeface="標楷體" pitchFamily="65" charset="-120"/>
                <a:ea typeface="標楷體" pitchFamily="65" charset="-120"/>
              </a:rPr>
              <a:t>)</a:t>
            </a:r>
            <a:r>
              <a:rPr lang="en-US" sz="2000" b="1" dirty="0" smtClean="0">
                <a:latin typeface="標楷體" pitchFamily="65" charset="-120"/>
                <a:ea typeface="標楷體" pitchFamily="65" charset="-120"/>
              </a:rPr>
              <a:t> </a:t>
            </a:r>
            <a:r>
              <a:rPr lang="en-US" sz="2000" dirty="0"/>
              <a:t>A positive or negative change in the ability of a firm to produce a given level of output with a given quantity of inputs. </a:t>
            </a:r>
          </a:p>
        </p:txBody>
      </p:sp>
      <p:sp>
        <p:nvSpPr>
          <p:cNvPr id="11" name="Rectangle 7"/>
          <p:cNvSpPr>
            <a:spLocks noChangeArrowheads="1"/>
          </p:cNvSpPr>
          <p:nvPr/>
        </p:nvSpPr>
        <p:spPr bwMode="auto">
          <a:xfrm>
            <a:off x="447675" y="866775"/>
            <a:ext cx="8239125" cy="2005013"/>
          </a:xfrm>
          <a:prstGeom prst="rect">
            <a:avLst/>
          </a:prstGeom>
          <a:noFill/>
          <a:ln w="9525">
            <a:noFill/>
            <a:miter lim="800000"/>
            <a:headEnd/>
            <a:tailEnd/>
          </a:ln>
        </p:spPr>
        <p:txBody>
          <a:bodyPr/>
          <a:lstStyle/>
          <a:p>
            <a:pPr fontAlgn="auto">
              <a:spcBef>
                <a:spcPct val="20000"/>
              </a:spcBef>
              <a:spcAft>
                <a:spcPts val="0"/>
              </a:spcAft>
              <a:defRPr/>
            </a:pPr>
            <a:r>
              <a:rPr lang="en-US" sz="2000" dirty="0">
                <a:latin typeface="+mn-lt"/>
                <a:cs typeface="+mn-cs"/>
              </a:rPr>
              <a:t>The following are the most important variables that shift market supply:</a:t>
            </a:r>
          </a:p>
          <a:p>
            <a:pPr fontAlgn="auto">
              <a:spcBef>
                <a:spcPts val="0"/>
              </a:spcBef>
              <a:spcAft>
                <a:spcPts val="0"/>
              </a:spcAft>
              <a:defRPr/>
            </a:pPr>
            <a:endParaRPr lang="en-US" sz="1200" dirty="0">
              <a:latin typeface="+mn-lt"/>
              <a:cs typeface="+mn-cs"/>
            </a:endParaRPr>
          </a:p>
          <a:p>
            <a:pPr marL="0" lvl="1" fontAlgn="auto">
              <a:spcBef>
                <a:spcPct val="20000"/>
              </a:spcBef>
              <a:spcAft>
                <a:spcPts val="0"/>
              </a:spcAft>
              <a:defRPr/>
            </a:pPr>
            <a:r>
              <a:rPr lang="en-US" sz="1900" dirty="0">
                <a:solidFill>
                  <a:srgbClr val="333333"/>
                </a:solidFill>
                <a:latin typeface="+mn-lt"/>
                <a:cs typeface="+mn-cs"/>
              </a:rPr>
              <a:t>•  </a:t>
            </a:r>
            <a:r>
              <a:rPr lang="en-US" sz="2000" b="1" dirty="0">
                <a:solidFill>
                  <a:srgbClr val="333333"/>
                </a:solidFill>
                <a:latin typeface="+mn-lt"/>
                <a:cs typeface="+mn-cs"/>
              </a:rPr>
              <a:t>Prices of Inputs </a:t>
            </a:r>
            <a:r>
              <a:rPr lang="en-US" altLang="zh-TW" sz="2000" b="1" dirty="0" smtClean="0">
                <a:solidFill>
                  <a:srgbClr val="333333"/>
                </a:solidFill>
                <a:latin typeface="標楷體" pitchFamily="65" charset="-120"/>
                <a:ea typeface="標楷體" pitchFamily="65" charset="-120"/>
                <a:cs typeface="+mn-cs"/>
              </a:rPr>
              <a:t>(</a:t>
            </a:r>
            <a:r>
              <a:rPr lang="zh-TW" altLang="en-US" sz="2000" b="1" dirty="0" smtClean="0">
                <a:solidFill>
                  <a:srgbClr val="333333"/>
                </a:solidFill>
                <a:latin typeface="標楷體" pitchFamily="65" charset="-120"/>
                <a:ea typeface="標楷體" pitchFamily="65" charset="-120"/>
                <a:cs typeface="+mn-cs"/>
              </a:rPr>
              <a:t>投入價格</a:t>
            </a:r>
            <a:r>
              <a:rPr lang="en-US" altLang="zh-TW" sz="2000" b="1" dirty="0" smtClean="0">
                <a:solidFill>
                  <a:srgbClr val="333333"/>
                </a:solidFill>
                <a:latin typeface="標楷體" pitchFamily="65" charset="-120"/>
                <a:ea typeface="標楷體" pitchFamily="65" charset="-120"/>
                <a:cs typeface="+mn-cs"/>
              </a:rPr>
              <a:t>)</a:t>
            </a:r>
            <a:r>
              <a:rPr lang="en-US" sz="2000" b="1" dirty="0" smtClean="0">
                <a:solidFill>
                  <a:srgbClr val="333333"/>
                </a:solidFill>
                <a:latin typeface="+mn-lt"/>
                <a:cs typeface="+mn-cs"/>
              </a:rPr>
              <a:t> </a:t>
            </a:r>
            <a:r>
              <a:rPr lang="en-US" sz="2000" dirty="0">
                <a:latin typeface="+mn-lt"/>
                <a:cs typeface="+mn-cs"/>
              </a:rPr>
              <a:t>A change in the price of an </a:t>
            </a:r>
            <a:r>
              <a:rPr lang="en-US" sz="2000" i="1" dirty="0">
                <a:latin typeface="+mn-lt"/>
                <a:cs typeface="+mn-cs"/>
              </a:rPr>
              <a:t>input</a:t>
            </a:r>
            <a:r>
              <a:rPr lang="en-US" sz="2000" dirty="0">
                <a:latin typeface="+mn-lt"/>
                <a:cs typeface="+mn-cs"/>
              </a:rPr>
              <a:t>—anything used in the production of a good or service—is the most likely factor to cause the supply curve for a product to shift.</a:t>
            </a:r>
          </a:p>
          <a:p>
            <a:pPr marL="228600" lvl="1" indent="-228600" fontAlgn="auto">
              <a:spcBef>
                <a:spcPct val="20000"/>
              </a:spcBef>
              <a:spcAft>
                <a:spcPts val="0"/>
              </a:spcAft>
              <a:defRPr/>
            </a:pPr>
            <a:r>
              <a:rPr lang="en-US" sz="1900" dirty="0" smtClean="0">
                <a:solidFill>
                  <a:srgbClr val="333333"/>
                </a:solidFill>
                <a:latin typeface="+mn-lt"/>
                <a:cs typeface="+mn-cs"/>
              </a:rPr>
              <a:t>•</a:t>
            </a:r>
            <a:r>
              <a:rPr lang="en-US" sz="1900" dirty="0">
                <a:solidFill>
                  <a:srgbClr val="333333"/>
                </a:solidFill>
                <a:latin typeface="+mn-lt"/>
                <a:cs typeface="+mn-cs"/>
              </a:rPr>
              <a:t>	</a:t>
            </a:r>
            <a:r>
              <a:rPr lang="en-US" sz="2000" b="1" dirty="0">
                <a:solidFill>
                  <a:srgbClr val="333333"/>
                </a:solidFill>
                <a:latin typeface="+mn-lt"/>
                <a:cs typeface="+mn-cs"/>
              </a:rPr>
              <a:t>Technological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uiExpand="1" build="p"/>
      <p:bldP spid="9" grpId="0" build="p"/>
      <p:bldP spid="11"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0837" name="Text Box 5"/>
          <p:cNvSpPr txBox="1">
            <a:spLocks noChangeArrowheads="1"/>
          </p:cNvSpPr>
          <p:nvPr/>
        </p:nvSpPr>
        <p:spPr bwMode="auto">
          <a:xfrm>
            <a:off x="380999" y="758825"/>
            <a:ext cx="7743825" cy="430887"/>
          </a:xfrm>
          <a:prstGeom prst="rect">
            <a:avLst/>
          </a:prstGeom>
          <a:noFill/>
          <a:ln w="9525" algn="ctr">
            <a:noFill/>
            <a:miter lim="800000"/>
            <a:headEnd/>
            <a:tailEnd/>
          </a:ln>
        </p:spPr>
        <p:txBody>
          <a:bodyPr wrap="square">
            <a:spAutoFit/>
          </a:bodyPr>
          <a:lstStyle/>
          <a:p>
            <a:pPr>
              <a:spcBef>
                <a:spcPct val="10000"/>
              </a:spcBef>
              <a:spcAft>
                <a:spcPct val="10000"/>
              </a:spcAft>
            </a:pPr>
            <a:r>
              <a:rPr lang="en-US" sz="2200" b="1" dirty="0"/>
              <a:t>Variables That Shift Market Supply Curves</a:t>
            </a:r>
          </a:p>
        </p:txBody>
      </p:sp>
      <p:sp>
        <p:nvSpPr>
          <p:cNvPr id="760838" name="Text Box 6"/>
          <p:cNvSpPr txBox="1">
            <a:spLocks noChangeArrowheads="1"/>
          </p:cNvSpPr>
          <p:nvPr/>
        </p:nvSpPr>
        <p:spPr bwMode="auto">
          <a:xfrm>
            <a:off x="447675" y="333375"/>
            <a:ext cx="3743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Table 3.2</a:t>
            </a:r>
          </a:p>
        </p:txBody>
      </p:sp>
      <p:cxnSp>
        <p:nvCxnSpPr>
          <p:cNvPr id="15" name="Straight Connector 14"/>
          <p:cNvCxnSpPr>
            <a:cxnSpLocks noChangeShapeType="1"/>
          </p:cNvCxnSpPr>
          <p:nvPr/>
        </p:nvCxnSpPr>
        <p:spPr bwMode="auto">
          <a:xfrm>
            <a:off x="1066800" y="1603375"/>
            <a:ext cx="7239000" cy="0"/>
          </a:xfrm>
          <a:prstGeom prst="line">
            <a:avLst/>
          </a:prstGeom>
          <a:noFill/>
          <a:ln w="44450" algn="ctr">
            <a:solidFill>
              <a:srgbClr val="95B6DF"/>
            </a:solidFill>
            <a:round/>
            <a:headEnd/>
            <a:tailEnd/>
          </a:ln>
        </p:spPr>
      </p:cxnSp>
      <p:sp>
        <p:nvSpPr>
          <p:cNvPr id="17" name="TextBox 16"/>
          <p:cNvSpPr txBox="1">
            <a:spLocks noChangeArrowheads="1"/>
          </p:cNvSpPr>
          <p:nvPr/>
        </p:nvSpPr>
        <p:spPr bwMode="auto">
          <a:xfrm>
            <a:off x="1219200" y="1219200"/>
            <a:ext cx="5597525" cy="307975"/>
          </a:xfrm>
          <a:prstGeom prst="rect">
            <a:avLst/>
          </a:prstGeom>
          <a:noFill/>
          <a:ln w="9525">
            <a:noFill/>
            <a:miter lim="800000"/>
            <a:headEnd/>
            <a:tailEnd/>
          </a:ln>
        </p:spPr>
        <p:txBody>
          <a:bodyPr wrap="none">
            <a:spAutoFit/>
          </a:bodyPr>
          <a:lstStyle/>
          <a:p>
            <a:r>
              <a:rPr lang="en-US" sz="1400" b="1">
                <a:solidFill>
                  <a:srgbClr val="0066B3"/>
                </a:solidFill>
              </a:rPr>
              <a:t>An increase in…	   shifts the supply curve…      because…</a:t>
            </a:r>
          </a:p>
        </p:txBody>
      </p:sp>
      <p:pic>
        <p:nvPicPr>
          <p:cNvPr id="10" name="Picture 13" descr="Table03-2_PPT_2"/>
          <p:cNvPicPr>
            <a:picLocks noChangeAspect="1" noChangeArrowheads="1"/>
          </p:cNvPicPr>
          <p:nvPr/>
        </p:nvPicPr>
        <p:blipFill>
          <a:blip r:embed="rId2" cstate="print"/>
          <a:srcRect/>
          <a:stretch>
            <a:fillRect/>
          </a:stretch>
        </p:blipFill>
        <p:spPr bwMode="auto">
          <a:xfrm>
            <a:off x="1019175" y="1733550"/>
            <a:ext cx="7105650" cy="1428750"/>
          </a:xfrm>
          <a:prstGeom prst="rect">
            <a:avLst/>
          </a:prstGeom>
          <a:noFill/>
          <a:ln w="9525">
            <a:noFill/>
            <a:miter lim="800000"/>
            <a:headEnd/>
            <a:tailEnd/>
          </a:ln>
        </p:spPr>
      </p:pic>
      <p:pic>
        <p:nvPicPr>
          <p:cNvPr id="12" name="Picture 14" descr="Table03-2_PPT_3"/>
          <p:cNvPicPr>
            <a:picLocks noChangeAspect="1" noChangeArrowheads="1"/>
          </p:cNvPicPr>
          <p:nvPr/>
        </p:nvPicPr>
        <p:blipFill>
          <a:blip r:embed="rId3" cstate="print"/>
          <a:srcRect/>
          <a:stretch>
            <a:fillRect/>
          </a:stretch>
        </p:blipFill>
        <p:spPr bwMode="auto">
          <a:xfrm>
            <a:off x="1019175" y="3200400"/>
            <a:ext cx="7105650" cy="1438275"/>
          </a:xfrm>
          <a:prstGeom prst="rect">
            <a:avLst/>
          </a:prstGeom>
          <a:noFill/>
          <a:ln w="9525">
            <a:noFill/>
            <a:miter lim="800000"/>
            <a:headEnd/>
            <a:tailEnd/>
          </a:ln>
        </p:spPr>
      </p:pic>
      <p:pic>
        <p:nvPicPr>
          <p:cNvPr id="16" name="Picture 10" descr="Table03-2_PPT_4"/>
          <p:cNvPicPr>
            <a:picLocks noChangeAspect="1" noChangeArrowheads="1"/>
          </p:cNvPicPr>
          <p:nvPr/>
        </p:nvPicPr>
        <p:blipFill>
          <a:blip r:embed="rId4" cstate="print"/>
          <a:srcRect/>
          <a:stretch>
            <a:fillRect/>
          </a:stretch>
        </p:blipFill>
        <p:spPr bwMode="auto">
          <a:xfrm>
            <a:off x="1019175" y="4657725"/>
            <a:ext cx="7105650" cy="14382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0838"/>
                                        </p:tgtEl>
                                        <p:attrNameLst>
                                          <p:attrName>style.visibility</p:attrName>
                                        </p:attrNameLst>
                                      </p:cBhvr>
                                      <p:to>
                                        <p:strVal val="visible"/>
                                      </p:to>
                                    </p:set>
                                    <p:animEffect transition="in" filter="wipe(left)">
                                      <p:cBhvr>
                                        <p:cTn id="7" dur="500"/>
                                        <p:tgtEl>
                                          <p:spTgt spid="7608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0837"/>
                                        </p:tgtEl>
                                        <p:attrNameLst>
                                          <p:attrName>style.visibility</p:attrName>
                                        </p:attrNameLst>
                                      </p:cBhvr>
                                      <p:to>
                                        <p:strVal val="visible"/>
                                      </p:to>
                                    </p:set>
                                    <p:animEffect transition="in" filter="wipe(left)">
                                      <p:cBhvr>
                                        <p:cTn id="11" dur="500"/>
                                        <p:tgtEl>
                                          <p:spTgt spid="7608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7" grpId="0"/>
      <p:bldP spid="760838"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Text Box 5"/>
          <p:cNvSpPr txBox="1">
            <a:spLocks noChangeArrowheads="1"/>
          </p:cNvSpPr>
          <p:nvPr/>
        </p:nvSpPr>
        <p:spPr bwMode="auto">
          <a:xfrm>
            <a:off x="380999" y="758825"/>
            <a:ext cx="6486525" cy="430887"/>
          </a:xfrm>
          <a:prstGeom prst="rect">
            <a:avLst/>
          </a:prstGeom>
          <a:noFill/>
          <a:ln w="9525" algn="ctr">
            <a:noFill/>
            <a:miter lim="800000"/>
            <a:headEnd/>
            <a:tailEnd/>
          </a:ln>
        </p:spPr>
        <p:txBody>
          <a:bodyPr wrap="square">
            <a:spAutoFit/>
          </a:bodyPr>
          <a:lstStyle/>
          <a:p>
            <a:pPr>
              <a:spcBef>
                <a:spcPct val="10000"/>
              </a:spcBef>
              <a:spcAft>
                <a:spcPct val="10000"/>
              </a:spcAft>
            </a:pPr>
            <a:r>
              <a:rPr lang="en-US" sz="2200" b="1" dirty="0"/>
              <a:t>Variables That Shift Market Supply Curves</a:t>
            </a:r>
          </a:p>
        </p:txBody>
      </p:sp>
      <p:sp>
        <p:nvSpPr>
          <p:cNvPr id="40962" name="Text Box 6"/>
          <p:cNvSpPr txBox="1">
            <a:spLocks noChangeArrowheads="1"/>
          </p:cNvSpPr>
          <p:nvPr/>
        </p:nvSpPr>
        <p:spPr bwMode="auto">
          <a:xfrm>
            <a:off x="447675" y="333375"/>
            <a:ext cx="3743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Table 3.2</a:t>
            </a:r>
          </a:p>
        </p:txBody>
      </p:sp>
      <p:cxnSp>
        <p:nvCxnSpPr>
          <p:cNvPr id="40963" name="Straight Connector 17"/>
          <p:cNvCxnSpPr>
            <a:cxnSpLocks noChangeShapeType="1"/>
          </p:cNvCxnSpPr>
          <p:nvPr/>
        </p:nvCxnSpPr>
        <p:spPr bwMode="auto">
          <a:xfrm>
            <a:off x="1066800" y="1603375"/>
            <a:ext cx="7239000" cy="0"/>
          </a:xfrm>
          <a:prstGeom prst="line">
            <a:avLst/>
          </a:prstGeom>
          <a:noFill/>
          <a:ln w="44450" algn="ctr">
            <a:solidFill>
              <a:srgbClr val="95B6DF"/>
            </a:solidFill>
            <a:round/>
            <a:headEnd/>
            <a:tailEnd/>
          </a:ln>
        </p:spPr>
      </p:cxnSp>
      <p:sp>
        <p:nvSpPr>
          <p:cNvPr id="40964" name="TextBox 18"/>
          <p:cNvSpPr txBox="1">
            <a:spLocks noChangeArrowheads="1"/>
          </p:cNvSpPr>
          <p:nvPr/>
        </p:nvSpPr>
        <p:spPr bwMode="auto">
          <a:xfrm>
            <a:off x="1219200" y="1219200"/>
            <a:ext cx="5648325" cy="307975"/>
          </a:xfrm>
          <a:prstGeom prst="rect">
            <a:avLst/>
          </a:prstGeom>
          <a:noFill/>
          <a:ln w="9525">
            <a:noFill/>
            <a:miter lim="800000"/>
            <a:headEnd/>
            <a:tailEnd/>
          </a:ln>
        </p:spPr>
        <p:txBody>
          <a:bodyPr wrap="none">
            <a:spAutoFit/>
          </a:bodyPr>
          <a:lstStyle/>
          <a:p>
            <a:r>
              <a:rPr lang="en-US" sz="1400" b="1">
                <a:solidFill>
                  <a:srgbClr val="0066B3"/>
                </a:solidFill>
              </a:rPr>
              <a:t>An increase in…	   shifts the supply curve…      because…</a:t>
            </a:r>
          </a:p>
        </p:txBody>
      </p:sp>
      <p:pic>
        <p:nvPicPr>
          <p:cNvPr id="10" name="Picture 9" descr="Table03-2_PPT_6.gif"/>
          <p:cNvPicPr>
            <a:picLocks noChangeAspect="1"/>
          </p:cNvPicPr>
          <p:nvPr/>
        </p:nvPicPr>
        <p:blipFill>
          <a:blip r:embed="rId2" cstate="print"/>
          <a:srcRect/>
          <a:stretch>
            <a:fillRect/>
          </a:stretch>
        </p:blipFill>
        <p:spPr bwMode="auto">
          <a:xfrm>
            <a:off x="1019175" y="1752600"/>
            <a:ext cx="7105650" cy="1476375"/>
          </a:xfrm>
          <a:prstGeom prst="rect">
            <a:avLst/>
          </a:prstGeom>
          <a:noFill/>
          <a:ln w="9525">
            <a:noFill/>
            <a:miter lim="800000"/>
            <a:headEnd/>
            <a:tailEnd/>
          </a:ln>
        </p:spPr>
      </p:pic>
      <p:pic>
        <p:nvPicPr>
          <p:cNvPr id="11" name="Picture 11" descr="Table03-2_PPT_5"/>
          <p:cNvPicPr>
            <a:picLocks noChangeAspect="1" noChangeArrowheads="1"/>
          </p:cNvPicPr>
          <p:nvPr/>
        </p:nvPicPr>
        <p:blipFill>
          <a:blip r:embed="rId3" cstate="print"/>
          <a:srcRect/>
          <a:stretch>
            <a:fillRect/>
          </a:stretch>
        </p:blipFill>
        <p:spPr bwMode="auto">
          <a:xfrm>
            <a:off x="1019175" y="3209925"/>
            <a:ext cx="7105650" cy="1438275"/>
          </a:xfrm>
          <a:prstGeom prst="rect">
            <a:avLst/>
          </a:prstGeom>
          <a:noFill/>
          <a:ln w="9525">
            <a:noFill/>
            <a:miter lim="800000"/>
            <a:headEnd/>
            <a:tailEnd/>
          </a:ln>
        </p:spPr>
      </p:pic>
      <p:cxnSp>
        <p:nvCxnSpPr>
          <p:cNvPr id="15" name="Straight Connector 14"/>
          <p:cNvCxnSpPr>
            <a:cxnSpLocks noChangeShapeType="1"/>
          </p:cNvCxnSpPr>
          <p:nvPr/>
        </p:nvCxnSpPr>
        <p:spPr bwMode="auto">
          <a:xfrm>
            <a:off x="1066800" y="4800600"/>
            <a:ext cx="7239000" cy="0"/>
          </a:xfrm>
          <a:prstGeom prst="line">
            <a:avLst/>
          </a:prstGeom>
          <a:noFill/>
          <a:ln w="44450" algn="ctr">
            <a:solidFill>
              <a:srgbClr val="95B6DF"/>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2" descr="Fig03-6_PPT_6"/>
          <p:cNvPicPr>
            <a:picLocks noChangeAspect="1" noChangeArrowheads="1"/>
          </p:cNvPicPr>
          <p:nvPr/>
        </p:nvPicPr>
        <p:blipFill>
          <a:blip r:embed="rId2" cstate="print"/>
          <a:srcRect/>
          <a:stretch>
            <a:fillRect/>
          </a:stretch>
        </p:blipFill>
        <p:spPr bwMode="auto">
          <a:xfrm>
            <a:off x="3924300" y="1004888"/>
            <a:ext cx="5029200" cy="3838575"/>
          </a:xfrm>
          <a:prstGeom prst="rect">
            <a:avLst/>
          </a:prstGeom>
          <a:noFill/>
          <a:ln w="9525">
            <a:noFill/>
            <a:miter lim="800000"/>
            <a:headEnd/>
            <a:tailEnd/>
          </a:ln>
        </p:spPr>
      </p:pic>
      <p:pic>
        <p:nvPicPr>
          <p:cNvPr id="32" name="Picture 31" descr="Fig03-6_PPT8.gif"/>
          <p:cNvPicPr>
            <a:picLocks noChangeAspect="1"/>
          </p:cNvPicPr>
          <p:nvPr/>
        </p:nvPicPr>
        <p:blipFill>
          <a:blip r:embed="rId3" cstate="print"/>
          <a:srcRect/>
          <a:stretch>
            <a:fillRect/>
          </a:stretch>
        </p:blipFill>
        <p:spPr bwMode="auto">
          <a:xfrm>
            <a:off x="3924300" y="1004888"/>
            <a:ext cx="5029200" cy="3838575"/>
          </a:xfrm>
          <a:prstGeom prst="rect">
            <a:avLst/>
          </a:prstGeom>
          <a:noFill/>
          <a:ln w="9525">
            <a:noFill/>
            <a:miter lim="800000"/>
            <a:headEnd/>
            <a:tailEnd/>
          </a:ln>
        </p:spPr>
      </p:pic>
      <p:pic>
        <p:nvPicPr>
          <p:cNvPr id="15" name="Picture 21" descr="Fig03-6_PPT_5"/>
          <p:cNvPicPr>
            <a:picLocks noChangeAspect="1" noChangeArrowheads="1"/>
          </p:cNvPicPr>
          <p:nvPr/>
        </p:nvPicPr>
        <p:blipFill>
          <a:blip r:embed="rId4" cstate="print"/>
          <a:srcRect/>
          <a:stretch>
            <a:fillRect/>
          </a:stretch>
        </p:blipFill>
        <p:spPr bwMode="auto">
          <a:xfrm>
            <a:off x="3924300" y="1004888"/>
            <a:ext cx="5029200" cy="3838575"/>
          </a:xfrm>
          <a:prstGeom prst="rect">
            <a:avLst/>
          </a:prstGeom>
          <a:noFill/>
          <a:ln w="9525">
            <a:noFill/>
            <a:miter lim="800000"/>
            <a:headEnd/>
            <a:tailEnd/>
          </a:ln>
        </p:spPr>
      </p:pic>
      <p:pic>
        <p:nvPicPr>
          <p:cNvPr id="24" name="Picture 18" descr="Fig03-6_PPT_2"/>
          <p:cNvPicPr>
            <a:picLocks noChangeAspect="1" noChangeArrowheads="1"/>
          </p:cNvPicPr>
          <p:nvPr/>
        </p:nvPicPr>
        <p:blipFill>
          <a:blip r:embed="rId5" cstate="print"/>
          <a:srcRect/>
          <a:stretch>
            <a:fillRect/>
          </a:stretch>
        </p:blipFill>
        <p:spPr bwMode="auto">
          <a:xfrm>
            <a:off x="3924300" y="1004888"/>
            <a:ext cx="5029200" cy="3838575"/>
          </a:xfrm>
          <a:prstGeom prst="rect">
            <a:avLst/>
          </a:prstGeom>
          <a:noFill/>
          <a:ln w="9525">
            <a:noFill/>
            <a:miter lim="800000"/>
            <a:headEnd/>
            <a:tailEnd/>
          </a:ln>
        </p:spPr>
      </p:pic>
      <p:pic>
        <p:nvPicPr>
          <p:cNvPr id="30" name="Picture 29" descr="Fig03-6_PPT3.gif"/>
          <p:cNvPicPr>
            <a:picLocks noChangeAspect="1"/>
          </p:cNvPicPr>
          <p:nvPr/>
        </p:nvPicPr>
        <p:blipFill>
          <a:blip r:embed="rId6" cstate="print"/>
          <a:srcRect/>
          <a:stretch>
            <a:fillRect/>
          </a:stretch>
        </p:blipFill>
        <p:spPr bwMode="auto">
          <a:xfrm>
            <a:off x="3924300" y="1004888"/>
            <a:ext cx="5029200" cy="3838575"/>
          </a:xfrm>
          <a:prstGeom prst="rect">
            <a:avLst/>
          </a:prstGeom>
          <a:noFill/>
          <a:ln w="9525">
            <a:noFill/>
            <a:miter lim="800000"/>
            <a:headEnd/>
            <a:tailEnd/>
          </a:ln>
        </p:spPr>
      </p:pic>
      <p:pic>
        <p:nvPicPr>
          <p:cNvPr id="31" name="Picture 30" descr="Fig03-6_PPT4.gif"/>
          <p:cNvPicPr>
            <a:picLocks noChangeAspect="1"/>
          </p:cNvPicPr>
          <p:nvPr/>
        </p:nvPicPr>
        <p:blipFill>
          <a:blip r:embed="rId7" cstate="print"/>
          <a:srcRect/>
          <a:stretch>
            <a:fillRect/>
          </a:stretch>
        </p:blipFill>
        <p:spPr bwMode="auto">
          <a:xfrm>
            <a:off x="3924300" y="1004888"/>
            <a:ext cx="5029200" cy="3838575"/>
          </a:xfrm>
          <a:prstGeom prst="rect">
            <a:avLst/>
          </a:prstGeom>
          <a:noFill/>
          <a:ln w="9525">
            <a:noFill/>
            <a:miter lim="800000"/>
            <a:headEnd/>
            <a:tailEnd/>
          </a:ln>
        </p:spPr>
      </p:pic>
      <p:pic>
        <p:nvPicPr>
          <p:cNvPr id="14" name="Picture 23" descr="Fig03-6_PPT_7"/>
          <p:cNvPicPr>
            <a:picLocks noChangeAspect="1" noChangeArrowheads="1"/>
          </p:cNvPicPr>
          <p:nvPr/>
        </p:nvPicPr>
        <p:blipFill>
          <a:blip r:embed="rId8" cstate="print"/>
          <a:srcRect/>
          <a:stretch>
            <a:fillRect/>
          </a:stretch>
        </p:blipFill>
        <p:spPr bwMode="auto">
          <a:xfrm>
            <a:off x="3924300" y="1004888"/>
            <a:ext cx="5029200" cy="3838575"/>
          </a:xfrm>
          <a:prstGeom prst="rect">
            <a:avLst/>
          </a:prstGeom>
          <a:noFill/>
          <a:ln w="9525">
            <a:noFill/>
            <a:miter lim="800000"/>
            <a:headEnd/>
            <a:tailEnd/>
          </a:ln>
        </p:spPr>
      </p:pic>
      <p:sp>
        <p:nvSpPr>
          <p:cNvPr id="17" name="Text Box 8"/>
          <p:cNvSpPr txBox="1">
            <a:spLocks noChangeArrowheads="1"/>
          </p:cNvSpPr>
          <p:nvPr/>
        </p:nvSpPr>
        <p:spPr bwMode="auto">
          <a:xfrm>
            <a:off x="1524000" y="0"/>
            <a:ext cx="6858000"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A Change in </a:t>
            </a:r>
            <a:r>
              <a:rPr lang="en-US" sz="2400" b="1" dirty="0" smtClean="0"/>
              <a:t>Supply</a:t>
            </a:r>
            <a:r>
              <a:rPr lang="en-US" altLang="zh-TW" sz="2400" b="1" kern="0" dirty="0" smtClean="0">
                <a:latin typeface="標楷體" pitchFamily="65" charset="-120"/>
                <a:ea typeface="標楷體" pitchFamily="65" charset="-120"/>
              </a:rPr>
              <a:t> </a:t>
            </a:r>
            <a:r>
              <a:rPr lang="en-US" altLang="zh-TW" sz="2400" b="1" kern="0" dirty="0" smtClean="0">
                <a:latin typeface="標楷體" pitchFamily="65" charset="-120"/>
                <a:ea typeface="標楷體" pitchFamily="65" charset="-120"/>
              </a:rPr>
              <a:t>(</a:t>
            </a:r>
            <a:r>
              <a:rPr lang="zh-TW" altLang="en-US" sz="2400" b="1" kern="0" dirty="0" smtClean="0">
                <a:latin typeface="標楷體" pitchFamily="65" charset="-120"/>
                <a:ea typeface="標楷體" pitchFamily="65" charset="-120"/>
              </a:rPr>
              <a:t>供給變動</a:t>
            </a:r>
            <a:r>
              <a:rPr lang="en-US" altLang="zh-TW" sz="2400" b="1" kern="0" dirty="0" smtClean="0">
                <a:latin typeface="標楷體" pitchFamily="65" charset="-120"/>
                <a:ea typeface="標楷體" pitchFamily="65" charset="-120"/>
              </a:rPr>
              <a:t>)</a:t>
            </a:r>
            <a:r>
              <a:rPr lang="en-US" sz="2400" b="1" dirty="0" smtClean="0"/>
              <a:t> </a:t>
            </a:r>
            <a:r>
              <a:rPr lang="en-US" sz="2400" b="1" dirty="0"/>
              <a:t>versus a Change in Quantity </a:t>
            </a:r>
            <a:r>
              <a:rPr lang="en-US" sz="2400" b="1" dirty="0" smtClean="0"/>
              <a:t>Supplied</a:t>
            </a:r>
            <a:r>
              <a:rPr lang="en-US" altLang="zh-TW" sz="2400" b="1" kern="0" dirty="0" smtClean="0">
                <a:latin typeface="標楷體" pitchFamily="65" charset="-120"/>
                <a:ea typeface="標楷體" pitchFamily="65" charset="-120"/>
              </a:rPr>
              <a:t> </a:t>
            </a:r>
            <a:r>
              <a:rPr lang="en-US" altLang="zh-TW" sz="2400" b="1" kern="0" dirty="0" smtClean="0">
                <a:latin typeface="標楷體" pitchFamily="65" charset="-120"/>
                <a:ea typeface="標楷體" pitchFamily="65" charset="-120"/>
              </a:rPr>
              <a:t>(</a:t>
            </a:r>
            <a:r>
              <a:rPr lang="zh-TW" altLang="en-US" sz="2400" b="1" kern="0" dirty="0" smtClean="0">
                <a:latin typeface="標楷體" pitchFamily="65" charset="-120"/>
                <a:ea typeface="標楷體" pitchFamily="65" charset="-120"/>
              </a:rPr>
              <a:t>供給量變動</a:t>
            </a:r>
            <a:r>
              <a:rPr lang="en-US" altLang="zh-TW" sz="2400" b="1" kern="0" dirty="0" smtClean="0">
                <a:latin typeface="標楷體" pitchFamily="65" charset="-120"/>
                <a:ea typeface="標楷體" pitchFamily="65" charset="-120"/>
              </a:rPr>
              <a:t>) </a:t>
            </a:r>
            <a:endParaRPr lang="en-US" sz="2400" b="1" dirty="0"/>
          </a:p>
        </p:txBody>
      </p:sp>
      <p:sp>
        <p:nvSpPr>
          <p:cNvPr id="18" name="Text Box 9"/>
          <p:cNvSpPr txBox="1">
            <a:spLocks noChangeArrowheads="1"/>
          </p:cNvSpPr>
          <p:nvPr/>
        </p:nvSpPr>
        <p:spPr bwMode="auto">
          <a:xfrm>
            <a:off x="447675" y="333375"/>
            <a:ext cx="1062038"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3.6</a:t>
            </a:r>
          </a:p>
        </p:txBody>
      </p:sp>
      <p:sp>
        <p:nvSpPr>
          <p:cNvPr id="20" name="Text Box 15"/>
          <p:cNvSpPr txBox="1">
            <a:spLocks noChangeArrowheads="1"/>
          </p:cNvSpPr>
          <p:nvPr/>
        </p:nvSpPr>
        <p:spPr bwMode="auto">
          <a:xfrm>
            <a:off x="381000" y="830263"/>
            <a:ext cx="3429000" cy="4770437"/>
          </a:xfrm>
          <a:prstGeom prst="rect">
            <a:avLst/>
          </a:prstGeom>
          <a:noFill/>
          <a:ln w="9525" algn="ctr">
            <a:noFill/>
            <a:miter lim="800000"/>
            <a:headEnd/>
            <a:tailEnd/>
          </a:ln>
        </p:spPr>
        <p:txBody>
          <a:bodyPr>
            <a:spAutoFit/>
          </a:bodyPr>
          <a:lstStyle/>
          <a:p>
            <a:r>
              <a:rPr lang="en-US" sz="1600"/>
              <a:t>If the price of tablet computers rises from $500 to $600 per tablet, the result will be a movement up the supply curve from point </a:t>
            </a:r>
            <a:r>
              <a:rPr lang="en-US" sz="1600" i="1"/>
              <a:t>A</a:t>
            </a:r>
            <a:r>
              <a:rPr lang="en-US" sz="1600"/>
              <a:t> to point </a:t>
            </a:r>
            <a:r>
              <a:rPr lang="en-US" sz="1600" i="1"/>
              <a:t>B</a:t>
            </a:r>
            <a:r>
              <a:rPr lang="en-US" sz="1600"/>
              <a:t>—an increase in quantity supplied by Apple, Toshiba, Samsung, and the other firms from 5 million to 6 million tablets.</a:t>
            </a:r>
          </a:p>
          <a:p>
            <a:r>
              <a:rPr lang="en-US" sz="1600"/>
              <a:t>If the price of an input decreases or another factor changes that causes sellers to supply more of the product at every price, the supply curve will shift to the right—an increase in supply.</a:t>
            </a:r>
          </a:p>
          <a:p>
            <a:r>
              <a:rPr lang="en-US" sz="1600"/>
              <a:t>In this case, the increase in supply from </a:t>
            </a:r>
            <a:r>
              <a:rPr lang="en-US" sz="1600" i="1"/>
              <a:t>S</a:t>
            </a:r>
            <a:r>
              <a:rPr lang="en-US" sz="1600" baseline="-25000"/>
              <a:t>1</a:t>
            </a:r>
            <a:r>
              <a:rPr lang="en-US" sz="1600"/>
              <a:t> to </a:t>
            </a:r>
            <a:r>
              <a:rPr lang="en-US" sz="1600" i="1"/>
              <a:t>S</a:t>
            </a:r>
            <a:r>
              <a:rPr lang="en-US" sz="1600" baseline="-25000"/>
              <a:t>2</a:t>
            </a:r>
            <a:r>
              <a:rPr lang="en-US" sz="1600"/>
              <a:t> causes the quantity of tablet computers supplied at a price of $600 to increase from 6 million at point </a:t>
            </a:r>
            <a:r>
              <a:rPr lang="en-US" sz="1600" i="1"/>
              <a:t>B</a:t>
            </a:r>
            <a:r>
              <a:rPr lang="en-US" sz="1600"/>
              <a:t> to 8 million at point </a:t>
            </a:r>
            <a:r>
              <a:rPr lang="en-US" sz="1600" i="1"/>
              <a:t>C</a:t>
            </a:r>
            <a:r>
              <a:rPr lang="en-US" sz="1600"/>
              <a:t>.</a:t>
            </a:r>
          </a:p>
        </p:txBody>
      </p:sp>
      <p:cxnSp>
        <p:nvCxnSpPr>
          <p:cNvPr id="27" name="Straight Connector 26"/>
          <p:cNvCxnSpPr>
            <a:cxnSpLocks noChangeShapeType="1"/>
          </p:cNvCxnSpPr>
          <p:nvPr/>
        </p:nvCxnSpPr>
        <p:spPr bwMode="auto">
          <a:xfrm>
            <a:off x="457200" y="5829300"/>
            <a:ext cx="3352800" cy="0"/>
          </a:xfrm>
          <a:prstGeom prst="line">
            <a:avLst/>
          </a:prstGeom>
          <a:noFill/>
          <a:ln w="50800" algn="ctr">
            <a:solidFill>
              <a:srgbClr val="B9D3C2"/>
            </a:solidFill>
            <a:round/>
            <a:headEnd/>
            <a:tailEnd/>
          </a:ln>
        </p:spPr>
      </p:cxnSp>
      <p:pic>
        <p:nvPicPr>
          <p:cNvPr id="29" name="Picture 28" descr="Fig03-6_PPT1.gif"/>
          <p:cNvPicPr>
            <a:picLocks noChangeAspect="1"/>
          </p:cNvPicPr>
          <p:nvPr/>
        </p:nvPicPr>
        <p:blipFill>
          <a:blip r:embed="rId9" cstate="print"/>
          <a:srcRect/>
          <a:stretch>
            <a:fillRect/>
          </a:stretch>
        </p:blipFill>
        <p:spPr bwMode="auto">
          <a:xfrm>
            <a:off x="3905250" y="1004888"/>
            <a:ext cx="5048250" cy="38385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1000"/>
                                        <p:tgtEl>
                                          <p:spTgt spid="24"/>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childTnLst>
                          </p:cTn>
                        </p:par>
                        <p:par>
                          <p:cTn id="28" fill="hold">
                            <p:stCondLst>
                              <p:cond delay="50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1000"/>
                                        <p:tgtEl>
                                          <p:spTgt spid="15"/>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left)">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wipe(left)">
                                      <p:cBhvr>
                                        <p:cTn id="40" dur="500"/>
                                        <p:tgtEl>
                                          <p:spTgt spid="20">
                                            <p:txEl>
                                              <p:pRg st="1" end="1"/>
                                            </p:txEl>
                                          </p:spTgt>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1000"/>
                                        <p:tgtEl>
                                          <p:spTgt spid="9"/>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1000"/>
                                        <p:tgtEl>
                                          <p:spTgt spid="32"/>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000"/>
                                        <p:tgtEl>
                                          <p:spTgt spid="14"/>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wipe(left)">
                                      <p:cBhvr>
                                        <p:cTn id="56" dur="500"/>
                                        <p:tgtEl>
                                          <p:spTgt spid="20">
                                            <p:txEl>
                                              <p:pRg st="2" end="2"/>
                                            </p:txEl>
                                          </p:spTgt>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1" y="2743200"/>
            <a:ext cx="6717826" cy="355600"/>
          </a:xfrm>
          <a:prstGeom prst="rect">
            <a:avLst/>
          </a:prstGeom>
          <a:noFill/>
          <a:ln w="9525">
            <a:noFill/>
            <a:miter lim="800000"/>
            <a:headEnd/>
            <a:tailEnd/>
          </a:ln>
        </p:spPr>
        <p:txBody>
          <a:bodyPr wrap="square">
            <a:spAutoFit/>
          </a:bodyPr>
          <a:lstStyle/>
          <a:p>
            <a:pPr>
              <a:lnSpc>
                <a:spcPct val="95000"/>
              </a:lnSpc>
            </a:pPr>
            <a:r>
              <a:rPr lang="en-US">
                <a:solidFill>
                  <a:srgbClr val="0066B3"/>
                </a:solidFill>
              </a:rPr>
              <a:t>Use a graph to illustrate market equilibrium.</a:t>
            </a:r>
          </a:p>
        </p:txBody>
      </p:sp>
      <p:sp>
        <p:nvSpPr>
          <p:cNvPr id="7" name="Text Box 9"/>
          <p:cNvSpPr txBox="1">
            <a:spLocks noChangeArrowheads="1"/>
          </p:cNvSpPr>
          <p:nvPr/>
        </p:nvSpPr>
        <p:spPr bwMode="auto">
          <a:xfrm>
            <a:off x="452438" y="2404546"/>
            <a:ext cx="4119562" cy="369332"/>
          </a:xfrm>
          <a:prstGeom prst="rect">
            <a:avLst/>
          </a:prstGeom>
          <a:solidFill>
            <a:srgbClr val="0066B3"/>
          </a:solidFill>
          <a:ln w="9525">
            <a:noFill/>
            <a:miter lim="800000"/>
            <a:headEnd/>
            <a:tailEnd/>
          </a:ln>
        </p:spPr>
        <p:txBody>
          <a:bodyPr wrap="square" lIns="45720" rIns="45720" anchor="ctr">
            <a:spAutoFit/>
          </a:bodyPr>
          <a:lstStyle/>
          <a:p>
            <a:r>
              <a:rPr lang="en-US" b="1" dirty="0">
                <a:solidFill>
                  <a:schemeClr val="bg1"/>
                </a:solidFill>
              </a:rPr>
              <a:t>3.3 LEARNING</a:t>
            </a:r>
            <a:r>
              <a:rPr lang="en-US" dirty="0">
                <a:solidFill>
                  <a:schemeClr val="bg1"/>
                </a:solidFill>
              </a:rPr>
              <a:t> OBJECTIVE</a:t>
            </a:r>
            <a:endParaRPr lang="en-US" b="1" dirty="0">
              <a:solidFill>
                <a:schemeClr val="bg1"/>
              </a:solidFill>
            </a:endParaRPr>
          </a:p>
        </p:txBody>
      </p:sp>
      <p:sp>
        <p:nvSpPr>
          <p:cNvPr id="4" name="TextBox 3"/>
          <p:cNvSpPr txBox="1">
            <a:spLocks noChangeArrowheads="1"/>
          </p:cNvSpPr>
          <p:nvPr/>
        </p:nvSpPr>
        <p:spPr bwMode="auto">
          <a:xfrm>
            <a:off x="447675" y="246063"/>
            <a:ext cx="8696325" cy="461665"/>
          </a:xfrm>
          <a:prstGeom prst="rect">
            <a:avLst/>
          </a:prstGeom>
          <a:noFill/>
          <a:ln w="9525">
            <a:noFill/>
            <a:miter lim="800000"/>
            <a:headEnd/>
            <a:tailEnd/>
          </a:ln>
        </p:spPr>
        <p:txBody>
          <a:bodyPr wrap="square">
            <a:spAutoFit/>
          </a:bodyPr>
          <a:lstStyle/>
          <a:p>
            <a:r>
              <a:rPr lang="en-US" sz="2400" b="1" dirty="0">
                <a:solidFill>
                  <a:srgbClr val="0066B3"/>
                </a:solidFill>
              </a:rPr>
              <a:t>Market Equilibrium: Putting Demand and Supply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ig03-7_PPT4.gif"/>
          <p:cNvPicPr>
            <a:picLocks noChangeAspect="1"/>
          </p:cNvPicPr>
          <p:nvPr/>
        </p:nvPicPr>
        <p:blipFill>
          <a:blip r:embed="rId3" cstate="print"/>
          <a:srcRect/>
          <a:stretch>
            <a:fillRect/>
          </a:stretch>
        </p:blipFill>
        <p:spPr bwMode="auto">
          <a:xfrm>
            <a:off x="3429000" y="1247775"/>
            <a:ext cx="5210175" cy="3962400"/>
          </a:xfrm>
          <a:prstGeom prst="rect">
            <a:avLst/>
          </a:prstGeom>
          <a:noFill/>
          <a:ln w="9525">
            <a:noFill/>
            <a:miter lim="800000"/>
            <a:headEnd/>
            <a:tailEnd/>
          </a:ln>
        </p:spPr>
      </p:pic>
      <p:sp>
        <p:nvSpPr>
          <p:cNvPr id="4" name="Text Box 4"/>
          <p:cNvSpPr txBox="1">
            <a:spLocks noChangeArrowheads="1"/>
          </p:cNvSpPr>
          <p:nvPr/>
        </p:nvSpPr>
        <p:spPr bwMode="auto">
          <a:xfrm>
            <a:off x="381000" y="790575"/>
            <a:ext cx="2819400"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b="1" dirty="0"/>
              <a:t>Market Equilibrium</a:t>
            </a:r>
          </a:p>
        </p:txBody>
      </p:sp>
      <p:sp>
        <p:nvSpPr>
          <p:cNvPr id="6" name="Text Box 5"/>
          <p:cNvSpPr txBox="1">
            <a:spLocks noChangeArrowheads="1"/>
          </p:cNvSpPr>
          <p:nvPr/>
        </p:nvSpPr>
        <p:spPr bwMode="auto">
          <a:xfrm>
            <a:off x="457200" y="333375"/>
            <a:ext cx="2667000"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Figure 3.7</a:t>
            </a:r>
          </a:p>
        </p:txBody>
      </p:sp>
      <p:sp>
        <p:nvSpPr>
          <p:cNvPr id="8" name="Text Box 12"/>
          <p:cNvSpPr txBox="1">
            <a:spLocks noChangeArrowheads="1"/>
          </p:cNvSpPr>
          <p:nvPr/>
        </p:nvSpPr>
        <p:spPr bwMode="auto">
          <a:xfrm>
            <a:off x="381000" y="1095375"/>
            <a:ext cx="2819400" cy="4724400"/>
          </a:xfrm>
          <a:prstGeom prst="rect">
            <a:avLst/>
          </a:prstGeom>
          <a:noFill/>
          <a:ln w="9525" algn="ctr">
            <a:noFill/>
            <a:miter lim="800000"/>
            <a:headEnd/>
            <a:tailEnd/>
          </a:ln>
        </p:spPr>
        <p:txBody>
          <a:bodyPr>
            <a:spAutoFit/>
          </a:bodyPr>
          <a:lstStyle/>
          <a:p>
            <a:r>
              <a:rPr lang="en-US" sz="1600" dirty="0"/>
              <a:t>Where the demand curve crosses the supply curve determines market equilibrium. </a:t>
            </a:r>
          </a:p>
          <a:p>
            <a:r>
              <a:rPr lang="en-US" sz="1600" dirty="0"/>
              <a:t>In this case, the demand curve for tablet computers crosses the supply curve at a price of $500 and a quantity of 5 million tablets. </a:t>
            </a:r>
          </a:p>
          <a:p>
            <a:r>
              <a:rPr lang="en-US" sz="1600" dirty="0"/>
              <a:t>Only at this point is the quantity of tablet computers consumers are willing to buy equal to the quantity that Apple, Amazon, Samsung, and the other firms are willing to sell: </a:t>
            </a:r>
          </a:p>
          <a:p>
            <a:r>
              <a:rPr lang="en-US" sz="1600" dirty="0"/>
              <a:t>The quantity demanded is equal to the quantity supplied.</a:t>
            </a:r>
          </a:p>
        </p:txBody>
      </p:sp>
      <p:pic>
        <p:nvPicPr>
          <p:cNvPr id="10" name="Picture 15" descr="Fig03-7_PPT_2"/>
          <p:cNvPicPr>
            <a:picLocks noChangeAspect="1" noChangeArrowheads="1"/>
          </p:cNvPicPr>
          <p:nvPr/>
        </p:nvPicPr>
        <p:blipFill>
          <a:blip r:embed="rId4" cstate="print"/>
          <a:srcRect/>
          <a:stretch>
            <a:fillRect/>
          </a:stretch>
        </p:blipFill>
        <p:spPr bwMode="auto">
          <a:xfrm>
            <a:off x="3429000" y="1247775"/>
            <a:ext cx="5210175" cy="3962400"/>
          </a:xfrm>
          <a:prstGeom prst="rect">
            <a:avLst/>
          </a:prstGeom>
          <a:noFill/>
          <a:ln w="9525">
            <a:noFill/>
            <a:miter lim="800000"/>
            <a:headEnd/>
            <a:tailEnd/>
          </a:ln>
        </p:spPr>
      </p:pic>
      <p:pic>
        <p:nvPicPr>
          <p:cNvPr id="11" name="Picture 16" descr="Fig03-7_PPT_3"/>
          <p:cNvPicPr>
            <a:picLocks noChangeAspect="1" noChangeArrowheads="1"/>
          </p:cNvPicPr>
          <p:nvPr/>
        </p:nvPicPr>
        <p:blipFill>
          <a:blip r:embed="rId5" cstate="print"/>
          <a:srcRect/>
          <a:stretch>
            <a:fillRect/>
          </a:stretch>
        </p:blipFill>
        <p:spPr bwMode="auto">
          <a:xfrm>
            <a:off x="3429000" y="1247775"/>
            <a:ext cx="5210175" cy="3962400"/>
          </a:xfrm>
          <a:prstGeom prst="rect">
            <a:avLst/>
          </a:prstGeom>
          <a:noFill/>
          <a:ln w="9525">
            <a:noFill/>
            <a:miter lim="800000"/>
            <a:headEnd/>
            <a:tailEnd/>
          </a:ln>
        </p:spPr>
      </p:pic>
      <p:pic>
        <p:nvPicPr>
          <p:cNvPr id="14" name="Picture 21" descr="Fig03-7_PPT_6"/>
          <p:cNvPicPr>
            <a:picLocks noChangeAspect="1" noChangeArrowheads="1"/>
          </p:cNvPicPr>
          <p:nvPr/>
        </p:nvPicPr>
        <p:blipFill>
          <a:blip r:embed="rId6" cstate="print"/>
          <a:srcRect/>
          <a:stretch>
            <a:fillRect/>
          </a:stretch>
        </p:blipFill>
        <p:spPr bwMode="auto">
          <a:xfrm>
            <a:off x="3429000" y="1247775"/>
            <a:ext cx="5210175" cy="3962400"/>
          </a:xfrm>
          <a:prstGeom prst="rect">
            <a:avLst/>
          </a:prstGeom>
          <a:noFill/>
          <a:ln w="9525">
            <a:noFill/>
            <a:miter lim="800000"/>
            <a:headEnd/>
            <a:tailEnd/>
          </a:ln>
        </p:spPr>
      </p:pic>
      <p:cxnSp>
        <p:nvCxnSpPr>
          <p:cNvPr id="15" name="Straight Connector 14"/>
          <p:cNvCxnSpPr>
            <a:cxnSpLocks noChangeShapeType="1"/>
          </p:cNvCxnSpPr>
          <p:nvPr/>
        </p:nvCxnSpPr>
        <p:spPr bwMode="auto">
          <a:xfrm>
            <a:off x="438150" y="6067425"/>
            <a:ext cx="2667000" cy="0"/>
          </a:xfrm>
          <a:prstGeom prst="line">
            <a:avLst/>
          </a:prstGeom>
          <a:noFill/>
          <a:ln w="50800" algn="ctr">
            <a:solidFill>
              <a:srgbClr val="B9D3C2"/>
            </a:solidFill>
            <a:round/>
            <a:headEnd/>
            <a:tailEnd/>
          </a:ln>
        </p:spPr>
      </p:cxnSp>
      <p:pic>
        <p:nvPicPr>
          <p:cNvPr id="17" name="Picture 16" descr="Fig03-7_PPT1.gif"/>
          <p:cNvPicPr>
            <a:picLocks noChangeAspect="1"/>
          </p:cNvPicPr>
          <p:nvPr/>
        </p:nvPicPr>
        <p:blipFill>
          <a:blip r:embed="rId7" cstate="print"/>
          <a:srcRect/>
          <a:stretch>
            <a:fillRect/>
          </a:stretch>
        </p:blipFill>
        <p:spPr bwMode="auto">
          <a:xfrm>
            <a:off x="3362325" y="1247775"/>
            <a:ext cx="527685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left)">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500"/>
                                        <p:tgtEl>
                                          <p:spTgt spid="8">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wipe(left)">
                                      <p:cBhvr>
                                        <p:cTn id="49" dur="500"/>
                                        <p:tgtEl>
                                          <p:spTgt spid="8">
                                            <p:txEl>
                                              <p:pRg st="3" end="3"/>
                                            </p:txEl>
                                          </p:spTgt>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46088" y="381000"/>
            <a:ext cx="8240712" cy="1884362"/>
          </a:xfrm>
          <a:prstGeom prst="rect">
            <a:avLst/>
          </a:prstGeom>
        </p:spPr>
        <p:txBody>
          <a:bodyPr/>
          <a:lstStyle/>
          <a:p>
            <a:pPr>
              <a:spcBef>
                <a:spcPct val="20000"/>
              </a:spcBef>
              <a:defRPr/>
            </a:pPr>
            <a:r>
              <a:rPr lang="en-US" sz="2400" b="1" kern="0" dirty="0">
                <a:latin typeface="+mn-lt"/>
                <a:cs typeface="+mn-cs"/>
              </a:rPr>
              <a:t>Market equilibrium</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市場均衡</a:t>
            </a:r>
            <a:r>
              <a:rPr lang="en-US" altLang="zh-TW" sz="2400" b="1" kern="0" dirty="0" smtClean="0">
                <a:latin typeface="標楷體" pitchFamily="65" charset="-120"/>
                <a:ea typeface="標楷體" pitchFamily="65" charset="-120"/>
                <a:cs typeface="+mn-cs"/>
              </a:rPr>
              <a:t>)</a:t>
            </a:r>
            <a:r>
              <a:rPr lang="en-US" sz="2400" kern="0" dirty="0" smtClean="0">
                <a:latin typeface="+mn-lt"/>
                <a:cs typeface="+mn-cs"/>
              </a:rPr>
              <a:t> </a:t>
            </a:r>
            <a:r>
              <a:rPr lang="en-US" sz="2400" kern="0" dirty="0">
                <a:latin typeface="+mn-lt"/>
                <a:cs typeface="+mn-cs"/>
              </a:rPr>
              <a:t>A situation in which quantity demanded equals quantity supplied.</a:t>
            </a:r>
          </a:p>
          <a:p>
            <a:pPr>
              <a:spcBef>
                <a:spcPct val="20000"/>
              </a:spcBef>
              <a:defRPr/>
            </a:pPr>
            <a:endParaRPr lang="en-US" sz="2400" kern="0" dirty="0">
              <a:latin typeface="+mn-lt"/>
              <a:cs typeface="+mn-cs"/>
            </a:endParaRPr>
          </a:p>
          <a:p>
            <a:pPr>
              <a:spcBef>
                <a:spcPct val="20000"/>
              </a:spcBef>
              <a:defRPr/>
            </a:pPr>
            <a:r>
              <a:rPr lang="en-US" sz="2400" b="1" kern="0" dirty="0">
                <a:latin typeface="+mn-lt"/>
                <a:cs typeface="+mn-cs"/>
              </a:rPr>
              <a:t>Competitive market equilibrium</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完全競爭市場均衡</a:t>
            </a:r>
            <a:r>
              <a:rPr lang="en-US" altLang="zh-TW" sz="2400" b="1" kern="0" dirty="0" smtClean="0">
                <a:latin typeface="標楷體" pitchFamily="65" charset="-120"/>
                <a:ea typeface="標楷體" pitchFamily="65" charset="-120"/>
                <a:cs typeface="+mn-cs"/>
              </a:rPr>
              <a:t>)</a:t>
            </a:r>
            <a:r>
              <a:rPr lang="en-US" sz="2400" kern="0" dirty="0" smtClean="0">
                <a:latin typeface="+mn-lt"/>
                <a:cs typeface="+mn-cs"/>
              </a:rPr>
              <a:t> </a:t>
            </a:r>
            <a:r>
              <a:rPr lang="en-US" sz="2400" kern="0" dirty="0">
                <a:latin typeface="+mn-lt"/>
                <a:cs typeface="+mn-cs"/>
              </a:rPr>
              <a:t>A market equilibrium with many buyers and many sellers.</a:t>
            </a:r>
          </a:p>
        </p:txBody>
      </p:sp>
      <p:sp>
        <p:nvSpPr>
          <p:cNvPr id="11" name="Rectangle 4"/>
          <p:cNvSpPr>
            <a:spLocks noChangeArrowheads="1"/>
          </p:cNvSpPr>
          <p:nvPr/>
        </p:nvSpPr>
        <p:spPr bwMode="auto">
          <a:xfrm>
            <a:off x="446088" y="3995737"/>
            <a:ext cx="8240712" cy="1912938"/>
          </a:xfrm>
          <a:prstGeom prst="rect">
            <a:avLst/>
          </a:prstGeom>
          <a:noFill/>
          <a:ln w="9525">
            <a:noFill/>
            <a:miter lim="800000"/>
            <a:headEnd/>
            <a:tailEnd/>
          </a:ln>
        </p:spPr>
        <p:txBody>
          <a:bodyPr/>
          <a:lstStyle/>
          <a:p>
            <a:pPr>
              <a:spcBef>
                <a:spcPct val="20000"/>
              </a:spcBef>
            </a:pPr>
            <a:r>
              <a:rPr lang="en-US" sz="2400" b="1" dirty="0"/>
              <a:t>Surplus</a:t>
            </a:r>
            <a:r>
              <a:rPr lang="en-US" sz="2400" dirty="0"/>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剩餘</a:t>
            </a:r>
            <a:r>
              <a:rPr lang="en-US" altLang="zh-TW" sz="2400" b="1" dirty="0" smtClean="0">
                <a:latin typeface="標楷體" pitchFamily="65" charset="-120"/>
                <a:ea typeface="標楷體" pitchFamily="65" charset="-120"/>
              </a:rPr>
              <a:t>)</a:t>
            </a:r>
            <a:r>
              <a:rPr lang="en-US" sz="2400" dirty="0" smtClean="0"/>
              <a:t> </a:t>
            </a:r>
            <a:r>
              <a:rPr lang="en-US" sz="2400" dirty="0"/>
              <a:t>A situation in which the quantity supplied is greater than the quantity demanded.</a:t>
            </a:r>
          </a:p>
          <a:p>
            <a:pPr>
              <a:spcBef>
                <a:spcPct val="20000"/>
              </a:spcBef>
            </a:pPr>
            <a:endParaRPr lang="en-US" sz="2400" dirty="0"/>
          </a:p>
          <a:p>
            <a:pPr>
              <a:spcBef>
                <a:spcPct val="20000"/>
              </a:spcBef>
            </a:pPr>
            <a:r>
              <a:rPr lang="en-US" sz="2400" b="1" dirty="0"/>
              <a:t>Shortage</a:t>
            </a:r>
            <a:r>
              <a:rPr lang="en-US" sz="2400" dirty="0"/>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短缺</a:t>
            </a:r>
            <a:r>
              <a:rPr lang="en-US" altLang="zh-TW"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 </a:t>
            </a:r>
            <a:r>
              <a:rPr lang="en-US" sz="2400" dirty="0"/>
              <a:t>A situation in which the quantity demanded is greater than the quantity supplied.</a:t>
            </a:r>
          </a:p>
        </p:txBody>
      </p:sp>
      <p:sp>
        <p:nvSpPr>
          <p:cNvPr id="13" name="Text Box 5"/>
          <p:cNvSpPr txBox="1">
            <a:spLocks noChangeArrowheads="1"/>
          </p:cNvSpPr>
          <p:nvPr/>
        </p:nvSpPr>
        <p:spPr bwMode="auto">
          <a:xfrm>
            <a:off x="446088" y="2819401"/>
            <a:ext cx="7935912" cy="954107"/>
          </a:xfrm>
          <a:prstGeom prst="rect">
            <a:avLst/>
          </a:prstGeom>
          <a:noFill/>
          <a:ln w="9525" algn="ctr">
            <a:noFill/>
            <a:miter lim="800000"/>
            <a:headEnd/>
            <a:tailEnd/>
          </a:ln>
        </p:spPr>
        <p:txBody>
          <a:bodyPr wrap="square">
            <a:spAutoFit/>
          </a:bodyPr>
          <a:lstStyle/>
          <a:p>
            <a:r>
              <a:rPr lang="en-US" sz="2800" b="1" dirty="0"/>
              <a:t>How Markets Eliminate Surpluses and Shortages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uiExpand="1" build="p"/>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fig3.8ppt1.gif"/>
          <p:cNvPicPr>
            <a:picLocks noChangeAspect="1"/>
          </p:cNvPicPr>
          <p:nvPr/>
        </p:nvPicPr>
        <p:blipFill>
          <a:blip r:embed="rId2" cstate="print"/>
          <a:srcRect/>
          <a:stretch>
            <a:fillRect/>
          </a:stretch>
        </p:blipFill>
        <p:spPr bwMode="auto">
          <a:xfrm>
            <a:off x="3714750" y="1219200"/>
            <a:ext cx="5276850" cy="4105275"/>
          </a:xfrm>
          <a:prstGeom prst="rect">
            <a:avLst/>
          </a:prstGeom>
          <a:noFill/>
          <a:ln w="9525">
            <a:noFill/>
            <a:miter lim="800000"/>
            <a:headEnd/>
            <a:tailEnd/>
          </a:ln>
        </p:spPr>
      </p:pic>
      <p:sp>
        <p:nvSpPr>
          <p:cNvPr id="18" name="Text Box 4"/>
          <p:cNvSpPr txBox="1">
            <a:spLocks noChangeArrowheads="1"/>
          </p:cNvSpPr>
          <p:nvPr/>
        </p:nvSpPr>
        <p:spPr bwMode="auto">
          <a:xfrm>
            <a:off x="380999" y="533400"/>
            <a:ext cx="7391401"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The Effect of Surpluses and Shortages on the Market Price</a:t>
            </a:r>
          </a:p>
        </p:txBody>
      </p:sp>
      <p:sp>
        <p:nvSpPr>
          <p:cNvPr id="19" name="Text Box 5"/>
          <p:cNvSpPr txBox="1">
            <a:spLocks noChangeArrowheads="1"/>
          </p:cNvSpPr>
          <p:nvPr/>
        </p:nvSpPr>
        <p:spPr bwMode="auto">
          <a:xfrm>
            <a:off x="446088" y="228600"/>
            <a:ext cx="3211512" cy="338554"/>
          </a:xfrm>
          <a:prstGeom prst="rect">
            <a:avLst/>
          </a:prstGeom>
          <a:solidFill>
            <a:srgbClr val="B9D2C1"/>
          </a:solidFill>
          <a:ln w="9525" algn="ctr">
            <a:noFill/>
            <a:miter lim="800000"/>
            <a:headEnd/>
            <a:tailEnd/>
          </a:ln>
        </p:spPr>
        <p:txBody>
          <a:bodyPr wrap="square" lIns="45720" rIns="45720">
            <a:spAutoFit/>
          </a:bodyPr>
          <a:lstStyle/>
          <a:p>
            <a:pPr>
              <a:spcBef>
                <a:spcPct val="10000"/>
              </a:spcBef>
              <a:spcAft>
                <a:spcPct val="10000"/>
              </a:spcAft>
            </a:pPr>
            <a:r>
              <a:rPr lang="en-US" sz="1600" b="1" dirty="0"/>
              <a:t>Figure 3.8</a:t>
            </a:r>
          </a:p>
        </p:txBody>
      </p:sp>
      <p:sp>
        <p:nvSpPr>
          <p:cNvPr id="20" name="Text Box 19"/>
          <p:cNvSpPr txBox="1">
            <a:spLocks noChangeArrowheads="1"/>
          </p:cNvSpPr>
          <p:nvPr/>
        </p:nvSpPr>
        <p:spPr bwMode="auto">
          <a:xfrm>
            <a:off x="392113" y="1295400"/>
            <a:ext cx="3417887" cy="4524315"/>
          </a:xfrm>
          <a:prstGeom prst="rect">
            <a:avLst/>
          </a:prstGeom>
          <a:noFill/>
          <a:ln w="9525" algn="ctr">
            <a:noFill/>
            <a:miter lim="800000"/>
            <a:headEnd/>
            <a:tailEnd/>
          </a:ln>
        </p:spPr>
        <p:txBody>
          <a:bodyPr wrap="square">
            <a:spAutoFit/>
          </a:bodyPr>
          <a:lstStyle/>
          <a:p>
            <a:r>
              <a:rPr lang="en-US" sz="1600" dirty="0"/>
              <a:t>When the market price is above equilibrium, there will be a </a:t>
            </a:r>
            <a:r>
              <a:rPr lang="en-US" sz="1600" i="1" dirty="0"/>
              <a:t>surplus</a:t>
            </a:r>
            <a:r>
              <a:rPr lang="en-US" sz="1600" dirty="0"/>
              <a:t>. </a:t>
            </a:r>
          </a:p>
          <a:p>
            <a:r>
              <a:rPr lang="en-US" sz="1600" dirty="0"/>
              <a:t>In the figure, a price of $600 for tablet computers results in 6 million tablets being supplied but only 4 million tablets being demanded, or a surplus of 2 million. </a:t>
            </a:r>
          </a:p>
          <a:p>
            <a:r>
              <a:rPr lang="en-US" sz="1600" dirty="0"/>
              <a:t>As Apple, Toshiba, Dell, and other firms cut the price to dispose of the surplus, the price will fall to the equilibrium of $500.</a:t>
            </a:r>
          </a:p>
          <a:p>
            <a:r>
              <a:rPr lang="en-US" sz="1600" dirty="0"/>
              <a:t>When the market price is below equilibrium, there will be a </a:t>
            </a:r>
            <a:r>
              <a:rPr lang="en-US" sz="1600" i="1" dirty="0"/>
              <a:t>shortage</a:t>
            </a:r>
            <a:r>
              <a:rPr lang="en-US" sz="1600" dirty="0"/>
              <a:t>. </a:t>
            </a:r>
          </a:p>
          <a:p>
            <a:r>
              <a:rPr lang="en-US" sz="1600" dirty="0"/>
              <a:t>A price of $300 results in 7 million tablets being demanded but only 3 million tablets being supplied, or a shortage of 4 million tablets. </a:t>
            </a:r>
          </a:p>
        </p:txBody>
      </p:sp>
      <p:sp>
        <p:nvSpPr>
          <p:cNvPr id="44" name="TextBox 43"/>
          <p:cNvSpPr txBox="1">
            <a:spLocks noChangeArrowheads="1"/>
          </p:cNvSpPr>
          <p:nvPr/>
        </p:nvSpPr>
        <p:spPr bwMode="auto">
          <a:xfrm>
            <a:off x="381000" y="5714999"/>
            <a:ext cx="8305800" cy="584775"/>
          </a:xfrm>
          <a:prstGeom prst="rect">
            <a:avLst/>
          </a:prstGeom>
          <a:noFill/>
          <a:ln w="9525">
            <a:noFill/>
            <a:miter lim="800000"/>
            <a:headEnd/>
            <a:tailEnd/>
          </a:ln>
        </p:spPr>
        <p:txBody>
          <a:bodyPr wrap="square">
            <a:spAutoFit/>
          </a:bodyPr>
          <a:lstStyle/>
          <a:p>
            <a:r>
              <a:rPr lang="en-US" sz="1600" dirty="0"/>
              <a:t>As firms find that consumers who are unable to find tablet computers available for sale are willing to pay higher prices to get them, the price will rise to the equilibrium of $500.</a:t>
            </a:r>
          </a:p>
        </p:txBody>
      </p:sp>
      <p:cxnSp>
        <p:nvCxnSpPr>
          <p:cNvPr id="45" name="Straight Connector 44"/>
          <p:cNvCxnSpPr>
            <a:cxnSpLocks noChangeShapeType="1"/>
          </p:cNvCxnSpPr>
          <p:nvPr/>
        </p:nvCxnSpPr>
        <p:spPr bwMode="auto">
          <a:xfrm>
            <a:off x="438150" y="6400800"/>
            <a:ext cx="8153400" cy="0"/>
          </a:xfrm>
          <a:prstGeom prst="line">
            <a:avLst/>
          </a:prstGeom>
          <a:noFill/>
          <a:ln w="50800" algn="ctr">
            <a:solidFill>
              <a:srgbClr val="B9D3C2"/>
            </a:solidFill>
            <a:round/>
            <a:headEnd/>
            <a:tailEnd/>
          </a:ln>
        </p:spPr>
      </p:cxnSp>
      <p:pic>
        <p:nvPicPr>
          <p:cNvPr id="31" name="Picture 30" descr="fig3.8ppt2.gif"/>
          <p:cNvPicPr>
            <a:picLocks noChangeAspect="1"/>
          </p:cNvPicPr>
          <p:nvPr/>
        </p:nvPicPr>
        <p:blipFill>
          <a:blip r:embed="rId3" cstate="print"/>
          <a:srcRect/>
          <a:stretch>
            <a:fillRect/>
          </a:stretch>
        </p:blipFill>
        <p:spPr bwMode="auto">
          <a:xfrm>
            <a:off x="3714750" y="1219200"/>
            <a:ext cx="5276850" cy="4105275"/>
          </a:xfrm>
          <a:prstGeom prst="rect">
            <a:avLst/>
          </a:prstGeom>
          <a:noFill/>
          <a:ln w="9525">
            <a:noFill/>
            <a:miter lim="800000"/>
            <a:headEnd/>
            <a:tailEnd/>
          </a:ln>
        </p:spPr>
      </p:pic>
      <p:pic>
        <p:nvPicPr>
          <p:cNvPr id="32" name="Picture 31" descr="fig3.8ppt3.gif"/>
          <p:cNvPicPr>
            <a:picLocks noChangeAspect="1"/>
          </p:cNvPicPr>
          <p:nvPr/>
        </p:nvPicPr>
        <p:blipFill>
          <a:blip r:embed="rId4" cstate="print"/>
          <a:srcRect/>
          <a:stretch>
            <a:fillRect/>
          </a:stretch>
        </p:blipFill>
        <p:spPr bwMode="auto">
          <a:xfrm>
            <a:off x="3714750" y="1219200"/>
            <a:ext cx="5276850" cy="4105275"/>
          </a:xfrm>
          <a:prstGeom prst="rect">
            <a:avLst/>
          </a:prstGeom>
          <a:noFill/>
          <a:ln w="9525">
            <a:noFill/>
            <a:miter lim="800000"/>
            <a:headEnd/>
            <a:tailEnd/>
          </a:ln>
        </p:spPr>
      </p:pic>
      <p:pic>
        <p:nvPicPr>
          <p:cNvPr id="33" name="Picture 32" descr="fig3.8ppt4.gif"/>
          <p:cNvPicPr>
            <a:picLocks noChangeAspect="1"/>
          </p:cNvPicPr>
          <p:nvPr/>
        </p:nvPicPr>
        <p:blipFill>
          <a:blip r:embed="rId5" cstate="print"/>
          <a:srcRect/>
          <a:stretch>
            <a:fillRect/>
          </a:stretch>
        </p:blipFill>
        <p:spPr bwMode="auto">
          <a:xfrm>
            <a:off x="3714750" y="1219200"/>
            <a:ext cx="5276850" cy="4105275"/>
          </a:xfrm>
          <a:prstGeom prst="rect">
            <a:avLst/>
          </a:prstGeom>
          <a:noFill/>
          <a:ln w="9525">
            <a:noFill/>
            <a:miter lim="800000"/>
            <a:headEnd/>
            <a:tailEnd/>
          </a:ln>
        </p:spPr>
      </p:pic>
      <p:pic>
        <p:nvPicPr>
          <p:cNvPr id="34" name="Picture 33" descr="fig3.8ppt5.gif"/>
          <p:cNvPicPr>
            <a:picLocks noChangeAspect="1"/>
          </p:cNvPicPr>
          <p:nvPr/>
        </p:nvPicPr>
        <p:blipFill>
          <a:blip r:embed="rId6" cstate="print"/>
          <a:srcRect/>
          <a:stretch>
            <a:fillRect/>
          </a:stretch>
        </p:blipFill>
        <p:spPr bwMode="auto">
          <a:xfrm>
            <a:off x="3714750" y="1219200"/>
            <a:ext cx="5276850" cy="4105275"/>
          </a:xfrm>
          <a:prstGeom prst="rect">
            <a:avLst/>
          </a:prstGeom>
          <a:noFill/>
          <a:ln w="9525">
            <a:noFill/>
            <a:miter lim="800000"/>
            <a:headEnd/>
            <a:tailEnd/>
          </a:ln>
        </p:spPr>
      </p:pic>
      <p:pic>
        <p:nvPicPr>
          <p:cNvPr id="35" name="Picture 34" descr="fig3.8ppt6.gif"/>
          <p:cNvPicPr>
            <a:picLocks noChangeAspect="1"/>
          </p:cNvPicPr>
          <p:nvPr/>
        </p:nvPicPr>
        <p:blipFill>
          <a:blip r:embed="rId7" cstate="print"/>
          <a:srcRect/>
          <a:stretch>
            <a:fillRect/>
          </a:stretch>
        </p:blipFill>
        <p:spPr bwMode="auto">
          <a:xfrm>
            <a:off x="3714750" y="1219200"/>
            <a:ext cx="5276850" cy="4105275"/>
          </a:xfrm>
          <a:prstGeom prst="rect">
            <a:avLst/>
          </a:prstGeom>
          <a:noFill/>
          <a:ln w="9525">
            <a:noFill/>
            <a:miter lim="800000"/>
            <a:headEnd/>
            <a:tailEnd/>
          </a:ln>
        </p:spPr>
      </p:pic>
      <p:pic>
        <p:nvPicPr>
          <p:cNvPr id="36" name="Picture 35" descr="fig3.8ppt7.gif"/>
          <p:cNvPicPr>
            <a:picLocks noChangeAspect="1"/>
          </p:cNvPicPr>
          <p:nvPr/>
        </p:nvPicPr>
        <p:blipFill>
          <a:blip r:embed="rId8" cstate="print"/>
          <a:srcRect/>
          <a:stretch>
            <a:fillRect/>
          </a:stretch>
        </p:blipFill>
        <p:spPr bwMode="auto">
          <a:xfrm>
            <a:off x="3714750" y="1219200"/>
            <a:ext cx="5276850" cy="410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left)">
                                      <p:cBhvr>
                                        <p:cTn id="23" dur="500"/>
                                        <p:tgtEl>
                                          <p:spTgt spid="2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1000"/>
                                        <p:tgtEl>
                                          <p:spTgt spid="3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0">
                                            <p:txEl>
                                              <p:pRg st="2" end="2"/>
                                            </p:txEl>
                                          </p:spTgt>
                                        </p:tgtEl>
                                        <p:attrNameLst>
                                          <p:attrName>style.visibility</p:attrName>
                                        </p:attrNameLst>
                                      </p:cBhvr>
                                      <p:to>
                                        <p:strVal val="visible"/>
                                      </p:to>
                                    </p:set>
                                    <p:animEffect transition="in" filter="wipe(left)">
                                      <p:cBhvr>
                                        <p:cTn id="41" dur="500"/>
                                        <p:tgtEl>
                                          <p:spTgt spid="2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1000"/>
                                        <p:tgtEl>
                                          <p:spTgt spid="3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0">
                                            <p:txEl>
                                              <p:pRg st="3" end="3"/>
                                            </p:txEl>
                                          </p:spTgt>
                                        </p:tgtEl>
                                        <p:attrNameLst>
                                          <p:attrName>style.visibility</p:attrName>
                                        </p:attrNameLst>
                                      </p:cBhvr>
                                      <p:to>
                                        <p:strVal val="visible"/>
                                      </p:to>
                                    </p:set>
                                    <p:animEffect transition="in" filter="wipe(left)">
                                      <p:cBhvr>
                                        <p:cTn id="50" dur="500"/>
                                        <p:tgtEl>
                                          <p:spTgt spid="2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1000"/>
                                        <p:tgtEl>
                                          <p:spTgt spid="35"/>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0">
                                            <p:txEl>
                                              <p:pRg st="4" end="4"/>
                                            </p:txEl>
                                          </p:spTgt>
                                        </p:tgtEl>
                                        <p:attrNameLst>
                                          <p:attrName>style.visibility</p:attrName>
                                        </p:attrNameLst>
                                      </p:cBhvr>
                                      <p:to>
                                        <p:strVal val="visible"/>
                                      </p:to>
                                    </p:set>
                                    <p:animEffect transition="in" filter="wipe(left)">
                                      <p:cBhvr>
                                        <p:cTn id="59" dur="500"/>
                                        <p:tgtEl>
                                          <p:spTgt spid="20">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1000"/>
                                        <p:tgtEl>
                                          <p:spTgt spid="36"/>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44">
                                            <p:txEl>
                                              <p:pRg st="0" end="0"/>
                                            </p:txEl>
                                          </p:spTgt>
                                        </p:tgtEl>
                                        <p:attrNameLst>
                                          <p:attrName>style.visibility</p:attrName>
                                        </p:attrNameLst>
                                      </p:cBhvr>
                                      <p:to>
                                        <p:strVal val="visible"/>
                                      </p:to>
                                    </p:set>
                                    <p:animEffect transition="in" filter="wipe(left)">
                                      <p:cBhvr>
                                        <p:cTn id="68" dur="500"/>
                                        <p:tgtEl>
                                          <p:spTgt spid="44">
                                            <p:txEl>
                                              <p:pRg st="0" end="0"/>
                                            </p:txEl>
                                          </p:spTgt>
                                        </p:tgtEl>
                                      </p:cBhvr>
                                    </p:animEffect>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uiExpand="1" build="p"/>
      <p:bldP spid="4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7000" y="0"/>
            <a:ext cx="1892300"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新聞時事</a:t>
            </a:r>
            <a:endParaRPr lang="zh-TW" altLang="en-US" sz="2800" b="1" dirty="0">
              <a:latin typeface="標楷體" pitchFamily="65" charset="-120"/>
              <a:ea typeface="標楷體" pitchFamily="65" charset="-120"/>
            </a:endParaRPr>
          </a:p>
        </p:txBody>
      </p:sp>
      <p:sp>
        <p:nvSpPr>
          <p:cNvPr id="3" name="文字方塊 2"/>
          <p:cNvSpPr txBox="1"/>
          <p:nvPr/>
        </p:nvSpPr>
        <p:spPr>
          <a:xfrm>
            <a:off x="685800" y="762000"/>
            <a:ext cx="8001000" cy="6032421"/>
          </a:xfrm>
          <a:prstGeom prst="rect">
            <a:avLst/>
          </a:prstGeom>
          <a:noFill/>
        </p:spPr>
        <p:txBody>
          <a:bodyPr wrap="square" rtlCol="0">
            <a:spAutoFit/>
          </a:bodyPr>
          <a:lstStyle/>
          <a:p>
            <a:r>
              <a:rPr lang="zh-TW" altLang="zh-TW" sz="2800" b="1" dirty="0">
                <a:solidFill>
                  <a:srgbClr val="FF0000"/>
                </a:solidFill>
                <a:latin typeface="標楷體" pitchFamily="65" charset="-120"/>
                <a:ea typeface="標楷體" pitchFamily="65" charset="-120"/>
              </a:rPr>
              <a:t>菜價漲不停 批發價逼近</a:t>
            </a:r>
            <a:r>
              <a:rPr lang="en-US" altLang="zh-TW" sz="2800" b="1" dirty="0">
                <a:solidFill>
                  <a:srgbClr val="FF0000"/>
                </a:solidFill>
                <a:latin typeface="標楷體" pitchFamily="65" charset="-120"/>
                <a:ea typeface="標楷體" pitchFamily="65" charset="-120"/>
              </a:rPr>
              <a:t>40</a:t>
            </a:r>
            <a:r>
              <a:rPr lang="zh-TW" altLang="zh-TW" sz="2800" b="1" dirty="0">
                <a:solidFill>
                  <a:srgbClr val="FF0000"/>
                </a:solidFill>
                <a:latin typeface="標楷體" pitchFamily="65" charset="-120"/>
                <a:ea typeface="標楷體" pitchFamily="65" charset="-120"/>
              </a:rPr>
              <a:t>元</a:t>
            </a:r>
            <a:r>
              <a:rPr lang="zh-TW" altLang="zh-TW" sz="2800" dirty="0">
                <a:solidFill>
                  <a:srgbClr val="FF0000"/>
                </a:solidFill>
                <a:latin typeface="標楷體" pitchFamily="65" charset="-120"/>
                <a:ea typeface="標楷體" pitchFamily="65" charset="-120"/>
              </a:rPr>
              <a:t> </a:t>
            </a:r>
            <a:r>
              <a:rPr lang="zh-TW" altLang="en-US" sz="2800" dirty="0" smtClean="0">
                <a:solidFill>
                  <a:srgbClr val="FF0000"/>
                </a:solidFill>
                <a:latin typeface="標楷體" pitchFamily="65" charset="-120"/>
                <a:ea typeface="標楷體" pitchFamily="65" charset="-120"/>
              </a:rPr>
              <a:t>   </a:t>
            </a:r>
            <a:r>
              <a:rPr lang="zh-TW" altLang="en-US" sz="2800" dirty="0" smtClean="0">
                <a:solidFill>
                  <a:srgbClr val="FF0000"/>
                </a:solidFill>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卡優新聞網</a:t>
            </a:r>
            <a:r>
              <a:rPr lang="en-US" altLang="zh-TW" dirty="0">
                <a:latin typeface="標楷體" pitchFamily="65" charset="-120"/>
                <a:ea typeface="標楷體" pitchFamily="65" charset="-120"/>
              </a:rPr>
              <a:t>2012/08/03</a:t>
            </a:r>
            <a:r>
              <a:rPr lang="en-US" altLang="zh-TW" dirty="0" smtClean="0">
                <a:latin typeface="標楷體" pitchFamily="65" charset="-120"/>
                <a:ea typeface="標楷體" pitchFamily="65" charset="-120"/>
              </a:rPr>
              <a:t>]</a:t>
            </a:r>
          </a:p>
          <a:p>
            <a:pPr algn="just"/>
            <a:r>
              <a:rPr lang="zh-TW" altLang="en-US" sz="22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因</a:t>
            </a:r>
            <a:r>
              <a:rPr lang="zh-TW" altLang="zh-TW" sz="2400" dirty="0">
                <a:latin typeface="標楷體" pitchFamily="65" charset="-120"/>
                <a:ea typeface="標楷體" pitchFamily="65" charset="-120"/>
              </a:rPr>
              <a:t>蘇拉颱風導致蔬菜採收困難，使得</a:t>
            </a:r>
            <a:r>
              <a:rPr lang="zh-TW" altLang="zh-TW" sz="2400" dirty="0" smtClean="0">
                <a:latin typeface="標楷體" pitchFamily="65" charset="-120"/>
                <a:ea typeface="標楷體" pitchFamily="65" charset="-120"/>
              </a:rPr>
              <a:t>今日</a:t>
            </a:r>
            <a:r>
              <a:rPr lang="zh-TW" altLang="zh-TW" sz="2400" dirty="0">
                <a:latin typeface="標楷體" pitchFamily="65" charset="-120"/>
                <a:ea typeface="標楷體" pitchFamily="65" charset="-120"/>
              </a:rPr>
              <a:t>台北果菜批發市場蔬菜到貨量僅有</a:t>
            </a:r>
            <a:r>
              <a:rPr lang="en-US" altLang="zh-TW" sz="2400" dirty="0">
                <a:latin typeface="標楷體" pitchFamily="65" charset="-120"/>
                <a:ea typeface="標楷體" pitchFamily="65" charset="-120"/>
              </a:rPr>
              <a:t>650</a:t>
            </a:r>
            <a:r>
              <a:rPr lang="zh-TW" altLang="zh-TW" sz="2400" dirty="0">
                <a:latin typeface="標楷體" pitchFamily="65" charset="-120"/>
                <a:ea typeface="標楷體" pitchFamily="65" charset="-120"/>
              </a:rPr>
              <a:t>公噸，</a:t>
            </a:r>
            <a:r>
              <a:rPr lang="zh-TW" altLang="zh-TW" sz="2400" dirty="0">
                <a:solidFill>
                  <a:srgbClr val="FF0000"/>
                </a:solidFill>
                <a:latin typeface="標楷體" pitchFamily="65" charset="-120"/>
                <a:ea typeface="標楷體" pitchFamily="65" charset="-120"/>
              </a:rPr>
              <a:t>由於到貨量大減，菜價應聲大漲</a:t>
            </a:r>
            <a:r>
              <a:rPr lang="zh-TW" altLang="zh-TW" sz="2400" dirty="0">
                <a:latin typeface="標楷體" pitchFamily="65" charset="-120"/>
                <a:ea typeface="標楷體" pitchFamily="65" charset="-120"/>
              </a:rPr>
              <a:t>，平均每公斤批發價逼近</a:t>
            </a:r>
            <a:r>
              <a:rPr lang="en-US" altLang="zh-TW" sz="2400" dirty="0">
                <a:latin typeface="標楷體" pitchFamily="65" charset="-120"/>
                <a:ea typeface="標楷體" pitchFamily="65" charset="-120"/>
              </a:rPr>
              <a:t>40</a:t>
            </a:r>
            <a:r>
              <a:rPr lang="zh-TW" altLang="zh-TW" sz="2400" dirty="0">
                <a:latin typeface="標楷體" pitchFamily="65" charset="-120"/>
                <a:ea typeface="標楷體" pitchFamily="65" charset="-120"/>
              </a:rPr>
              <a:t>元大關，短期葉菜類價格全面</a:t>
            </a:r>
            <a:r>
              <a:rPr lang="zh-TW" altLang="zh-TW" sz="2400" dirty="0" smtClean="0">
                <a:latin typeface="標楷體" pitchFamily="65" charset="-120"/>
                <a:ea typeface="標楷體" pitchFamily="65" charset="-120"/>
              </a:rPr>
              <a:t>上揚。</a:t>
            </a:r>
            <a:endParaRPr lang="zh-TW" altLang="zh-TW" sz="2400" dirty="0">
              <a:latin typeface="標楷體" pitchFamily="65" charset="-120"/>
              <a:ea typeface="標楷體" pitchFamily="65" charset="-120"/>
            </a:endParaRPr>
          </a:p>
          <a:p>
            <a:pPr algn="just"/>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台北市</a:t>
            </a:r>
            <a:r>
              <a:rPr lang="zh-TW" altLang="zh-TW" sz="2400" dirty="0">
                <a:latin typeface="標楷體" pitchFamily="65" charset="-120"/>
                <a:ea typeface="標楷體" pitchFamily="65" charset="-120"/>
              </a:rPr>
              <a:t>蔬菜到貨量約</a:t>
            </a:r>
            <a:r>
              <a:rPr lang="en-US" altLang="zh-TW" sz="2400" dirty="0">
                <a:latin typeface="標楷體" pitchFamily="65" charset="-120"/>
                <a:ea typeface="標楷體" pitchFamily="65" charset="-120"/>
              </a:rPr>
              <a:t>650</a:t>
            </a:r>
            <a:r>
              <a:rPr lang="zh-TW" altLang="zh-TW" sz="2400" dirty="0">
                <a:latin typeface="標楷體" pitchFamily="65" charset="-120"/>
                <a:ea typeface="標楷體" pitchFamily="65" charset="-120"/>
              </a:rPr>
              <a:t>公噸，比前一天少了將近</a:t>
            </a:r>
            <a:r>
              <a:rPr lang="en-US" altLang="zh-TW" sz="2400" dirty="0">
                <a:latin typeface="標楷體" pitchFamily="65" charset="-120"/>
                <a:ea typeface="標楷體" pitchFamily="65" charset="-120"/>
              </a:rPr>
              <a:t>600</a:t>
            </a:r>
            <a:r>
              <a:rPr lang="zh-TW" altLang="zh-TW" sz="2400" dirty="0">
                <a:latin typeface="標楷體" pitchFamily="65" charset="-120"/>
                <a:ea typeface="標楷體" pitchFamily="65" charset="-120"/>
              </a:rPr>
              <a:t>公噸，大減</a:t>
            </a:r>
            <a:r>
              <a:rPr lang="zh-TW" altLang="zh-TW" sz="2400" dirty="0" smtClean="0">
                <a:latin typeface="標楷體" pitchFamily="65" charset="-120"/>
                <a:ea typeface="標楷體" pitchFamily="65" charset="-120"/>
              </a:rPr>
              <a:t>近一半</a:t>
            </a:r>
            <a:r>
              <a:rPr lang="zh-TW" altLang="en-US" sz="2400" dirty="0" smtClean="0">
                <a:latin typeface="標楷體" pitchFamily="65" charset="-120"/>
                <a:ea typeface="標楷體" pitchFamily="65" charset="-120"/>
              </a:rPr>
              <a:t>，是因為</a:t>
            </a:r>
            <a:r>
              <a:rPr lang="zh-TW" altLang="zh-TW" sz="2400" dirty="0">
                <a:latin typeface="標楷體" pitchFamily="65" charset="-120"/>
                <a:ea typeface="標楷體" pitchFamily="65" charset="-120"/>
              </a:rPr>
              <a:t>颱風期間風強雨大，農民採收不易，加上採收數量少，集貨運送成本就增加，且部分地區交通受阻，影響蔬菜送到台北果菜市場來的數量</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6</a:t>
            </a:r>
            <a:r>
              <a:rPr lang="zh-TW" altLang="zh-TW" sz="2400" dirty="0">
                <a:latin typeface="標楷體" pitchFamily="65" charset="-120"/>
                <a:ea typeface="標楷體" pitchFamily="65" charset="-120"/>
              </a:rPr>
              <a:t>月豪雨過後，價格就居高不下的蕃茄及青蔥，漲得又更兇。蕃茄漲到</a:t>
            </a:r>
            <a:r>
              <a:rPr lang="en-US" altLang="zh-TW" sz="2400" dirty="0">
                <a:latin typeface="標楷體" pitchFamily="65" charset="-120"/>
                <a:ea typeface="標楷體" pitchFamily="65" charset="-120"/>
              </a:rPr>
              <a:t>200</a:t>
            </a:r>
            <a:r>
              <a:rPr lang="zh-TW" altLang="zh-TW" sz="2400" dirty="0">
                <a:latin typeface="標楷體" pitchFamily="65" charset="-120"/>
                <a:ea typeface="標楷體" pitchFamily="65" charset="-120"/>
              </a:rPr>
              <a:t>元，是</a:t>
            </a:r>
            <a:r>
              <a:rPr lang="en-US" altLang="zh-TW" sz="2400" dirty="0">
                <a:latin typeface="標楷體" pitchFamily="65" charset="-120"/>
                <a:ea typeface="標楷體" pitchFamily="65" charset="-120"/>
              </a:rPr>
              <a:t>6</a:t>
            </a:r>
            <a:r>
              <a:rPr lang="zh-TW" altLang="zh-TW" sz="2400" dirty="0">
                <a:latin typeface="標楷體" pitchFamily="65" charset="-120"/>
                <a:ea typeface="標楷體" pitchFamily="65" charset="-120"/>
              </a:rPr>
              <a:t>月豪雨後的</a:t>
            </a:r>
            <a:r>
              <a:rPr lang="en-US" altLang="zh-TW" sz="2400" dirty="0">
                <a:latin typeface="標楷體" pitchFamily="65" charset="-120"/>
                <a:ea typeface="標楷體" pitchFamily="65" charset="-120"/>
              </a:rPr>
              <a:t>2</a:t>
            </a:r>
            <a:r>
              <a:rPr lang="zh-TW" altLang="zh-TW" sz="2400" dirty="0">
                <a:latin typeface="標楷體" pitchFamily="65" charset="-120"/>
                <a:ea typeface="標楷體" pitchFamily="65" charset="-120"/>
              </a:rPr>
              <a:t>倍價；青蔥批發價漲到</a:t>
            </a:r>
            <a:r>
              <a:rPr lang="en-US" altLang="zh-TW" sz="2400" dirty="0">
                <a:latin typeface="標楷體" pitchFamily="65" charset="-120"/>
                <a:ea typeface="標楷體" pitchFamily="65" charset="-120"/>
              </a:rPr>
              <a:t>180</a:t>
            </a:r>
            <a:r>
              <a:rPr lang="zh-TW" altLang="zh-TW" sz="2400" dirty="0">
                <a:latin typeface="標楷體" pitchFamily="65" charset="-120"/>
                <a:ea typeface="標楷體" pitchFamily="65" charset="-120"/>
              </a:rPr>
              <a:t>元，也是</a:t>
            </a:r>
            <a:r>
              <a:rPr lang="en-US" altLang="zh-TW" sz="2400" dirty="0">
                <a:latin typeface="標楷體" pitchFamily="65" charset="-120"/>
                <a:ea typeface="標楷體" pitchFamily="65" charset="-120"/>
              </a:rPr>
              <a:t>6</a:t>
            </a:r>
            <a:r>
              <a:rPr lang="zh-TW" altLang="zh-TW" sz="2400" dirty="0">
                <a:latin typeface="標楷體" pitchFamily="65" charset="-120"/>
                <a:ea typeface="標楷體" pitchFamily="65" charset="-120"/>
              </a:rPr>
              <a:t>月豪雨後的</a:t>
            </a:r>
            <a:r>
              <a:rPr lang="en-US" altLang="zh-TW" sz="2400" dirty="0">
                <a:latin typeface="標楷體" pitchFamily="65" charset="-120"/>
                <a:ea typeface="標楷體" pitchFamily="65" charset="-120"/>
              </a:rPr>
              <a:t>2</a:t>
            </a:r>
            <a:r>
              <a:rPr lang="zh-TW" altLang="zh-TW" sz="2400" dirty="0">
                <a:latin typeface="標楷體" pitchFamily="65" charset="-120"/>
                <a:ea typeface="標楷體" pitchFamily="65" charset="-120"/>
              </a:rPr>
              <a:t>倍價。台北農產運銷公司解釋，就是因為產量少，價格才會漲成這樣。而農委會則指出，各界關切青蔥的供應，目前已有農民團體規劃自越南進口</a:t>
            </a:r>
            <a:r>
              <a:rPr lang="en-US" altLang="zh-TW" sz="2400" dirty="0">
                <a:latin typeface="標楷體" pitchFamily="65" charset="-120"/>
                <a:ea typeface="標楷體" pitchFamily="65" charset="-120"/>
              </a:rPr>
              <a:t>5</a:t>
            </a:r>
            <a:r>
              <a:rPr lang="zh-TW" altLang="zh-TW" sz="2400" dirty="0">
                <a:latin typeface="標楷體" pitchFamily="65" charset="-120"/>
                <a:ea typeface="標楷體" pitchFamily="65" charset="-120"/>
              </a:rPr>
              <a:t>貨櫃，預估</a:t>
            </a:r>
            <a:r>
              <a:rPr lang="en-US" altLang="zh-TW" sz="2400" dirty="0">
                <a:latin typeface="標楷體" pitchFamily="65" charset="-120"/>
                <a:ea typeface="標楷體" pitchFamily="65" charset="-120"/>
              </a:rPr>
              <a:t>9</a:t>
            </a:r>
            <a:r>
              <a:rPr lang="zh-TW" altLang="zh-TW" sz="2400" dirty="0">
                <a:latin typeface="標楷體" pitchFamily="65" charset="-120"/>
                <a:ea typeface="標楷體" pitchFamily="65" charset="-120"/>
              </a:rPr>
              <a:t>天後可供應市場需求</a:t>
            </a:r>
            <a:r>
              <a:rPr lang="zh-TW" altLang="zh-TW" sz="2400" dirty="0" smtClean="0">
                <a:latin typeface="標楷體" pitchFamily="65" charset="-120"/>
                <a:ea typeface="標楷體" pitchFamily="65" charset="-120"/>
              </a:rPr>
              <a:t>。</a:t>
            </a:r>
            <a:endParaRPr lang="zh-TW" altLang="zh-TW" sz="2400" dirty="0">
              <a:latin typeface="標楷體" pitchFamily="65" charset="-120"/>
              <a:ea typeface="標楷體" pitchFamily="65" charset="-120"/>
            </a:endParaRPr>
          </a:p>
          <a:p>
            <a:endParaRPr lang="zh-TW" altLang="en-US" sz="2200" dirty="0">
              <a:latin typeface="標楷體" pitchFamily="65" charset="-120"/>
              <a:ea typeface="標楷體" pitchFamily="65" charset="-120"/>
            </a:endParaRPr>
          </a:p>
        </p:txBody>
      </p:sp>
    </p:spTree>
    <p:extLst>
      <p:ext uri="{BB962C8B-B14F-4D97-AF65-F5344CB8AC3E}">
        <p14:creationId xmlns:p14="http://schemas.microsoft.com/office/powerpoint/2010/main" xmlns="" val="175925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446088" y="276225"/>
            <a:ext cx="7805737" cy="584775"/>
          </a:xfrm>
          <a:prstGeom prst="rect">
            <a:avLst/>
          </a:prstGeom>
          <a:noFill/>
          <a:ln w="9525" algn="ctr">
            <a:noFill/>
            <a:miter lim="800000"/>
            <a:headEnd/>
            <a:tailEnd/>
          </a:ln>
        </p:spPr>
        <p:txBody>
          <a:bodyPr>
            <a:spAutoFit/>
          </a:bodyPr>
          <a:lstStyle/>
          <a:p>
            <a:r>
              <a:rPr lang="en-US" sz="3200" b="1" dirty="0"/>
              <a:t>Demand and Supply Both </a:t>
            </a:r>
            <a:r>
              <a:rPr lang="en-US" sz="3200" b="1" dirty="0" smtClean="0"/>
              <a:t>Count</a:t>
            </a:r>
            <a:endParaRPr lang="en-US" sz="3200" b="1" dirty="0"/>
          </a:p>
        </p:txBody>
      </p:sp>
      <p:sp>
        <p:nvSpPr>
          <p:cNvPr id="12" name="Rectangle 5"/>
          <p:cNvSpPr>
            <a:spLocks noChangeArrowheads="1"/>
          </p:cNvSpPr>
          <p:nvPr/>
        </p:nvSpPr>
        <p:spPr bwMode="auto">
          <a:xfrm>
            <a:off x="446088" y="1219200"/>
            <a:ext cx="8240712" cy="4343400"/>
          </a:xfrm>
          <a:prstGeom prst="rect">
            <a:avLst/>
          </a:prstGeom>
          <a:noFill/>
          <a:ln w="9525">
            <a:noFill/>
            <a:miter lim="800000"/>
            <a:headEnd/>
            <a:tailEnd/>
          </a:ln>
        </p:spPr>
        <p:txBody>
          <a:bodyPr/>
          <a:lstStyle/>
          <a:p>
            <a:pPr>
              <a:spcBef>
                <a:spcPct val="20000"/>
              </a:spcBef>
            </a:pPr>
            <a:r>
              <a:rPr lang="en-US" sz="2400" dirty="0"/>
              <a:t>Keep in mind that the interaction of demand and supply determines the equilibrium price. </a:t>
            </a:r>
          </a:p>
          <a:p>
            <a:pPr>
              <a:spcBef>
                <a:spcPct val="20000"/>
              </a:spcBef>
            </a:pPr>
            <a:endParaRPr lang="en-US" sz="2400" dirty="0"/>
          </a:p>
          <a:p>
            <a:pPr>
              <a:spcBef>
                <a:spcPct val="20000"/>
              </a:spcBef>
            </a:pPr>
            <a:r>
              <a:rPr lang="en-US" sz="2400" dirty="0"/>
              <a:t>Neither consumers nor firms can dictate what the equilibrium price will be. </a:t>
            </a:r>
          </a:p>
          <a:p>
            <a:pPr>
              <a:spcBef>
                <a:spcPct val="20000"/>
              </a:spcBef>
            </a:pPr>
            <a:endParaRPr lang="en-US" sz="2400" dirty="0"/>
          </a:p>
          <a:p>
            <a:pPr>
              <a:spcBef>
                <a:spcPct val="20000"/>
              </a:spcBef>
            </a:pPr>
            <a:r>
              <a:rPr lang="en-US" sz="2400" dirty="0"/>
              <a:t>No firm can sell anything at any price unless it can find a willing buyer, and no consumer can buy anything at any price without finding a willing seller.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left)">
                                      <p:cBhvr>
                                        <p:cTn id="2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8305800" cy="355600"/>
          </a:xfrm>
          <a:prstGeom prst="rect">
            <a:avLst/>
          </a:prstGeom>
          <a:noFill/>
          <a:ln w="9525">
            <a:noFill/>
            <a:miter lim="800000"/>
            <a:headEnd/>
            <a:tailEnd/>
          </a:ln>
        </p:spPr>
        <p:txBody>
          <a:bodyPr>
            <a:spAutoFit/>
          </a:bodyPr>
          <a:lstStyle/>
          <a:p>
            <a:pPr>
              <a:lnSpc>
                <a:spcPct val="95000"/>
              </a:lnSpc>
            </a:pPr>
            <a:r>
              <a:rPr lang="en-US">
                <a:solidFill>
                  <a:srgbClr val="0066B3"/>
                </a:solidFill>
              </a:rPr>
              <a:t>Use demand and supply graphs to predict changes in prices and quantities.</a:t>
            </a:r>
          </a:p>
        </p:txBody>
      </p:sp>
      <p:sp>
        <p:nvSpPr>
          <p:cNvPr id="10" name="Text Box 9"/>
          <p:cNvSpPr txBox="1">
            <a:spLocks noChangeArrowheads="1"/>
          </p:cNvSpPr>
          <p:nvPr/>
        </p:nvSpPr>
        <p:spPr bwMode="auto">
          <a:xfrm>
            <a:off x="452438" y="2404546"/>
            <a:ext cx="4424362"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3.4 LEARNING</a:t>
            </a:r>
            <a:r>
              <a:rPr lang="en-US">
                <a:solidFill>
                  <a:schemeClr val="bg1"/>
                </a:solidFill>
              </a:rPr>
              <a:t> OBJECTIVE</a:t>
            </a:r>
            <a:endParaRPr lang="en-US" b="1">
              <a:solidFill>
                <a:schemeClr val="bg1"/>
              </a:solidFill>
            </a:endParaRPr>
          </a:p>
        </p:txBody>
      </p:sp>
      <p:sp>
        <p:nvSpPr>
          <p:cNvPr id="12" name="TextBox 11"/>
          <p:cNvSpPr txBox="1">
            <a:spLocks noChangeArrowheads="1"/>
          </p:cNvSpPr>
          <p:nvPr/>
        </p:nvSpPr>
        <p:spPr bwMode="auto">
          <a:xfrm>
            <a:off x="447675" y="246063"/>
            <a:ext cx="8239125" cy="461665"/>
          </a:xfrm>
          <a:prstGeom prst="rect">
            <a:avLst/>
          </a:prstGeom>
          <a:noFill/>
          <a:ln w="9525">
            <a:noFill/>
            <a:miter lim="800000"/>
            <a:headEnd/>
            <a:tailEnd/>
          </a:ln>
        </p:spPr>
        <p:txBody>
          <a:bodyPr>
            <a:spAutoFit/>
          </a:bodyPr>
          <a:lstStyle/>
          <a:p>
            <a:r>
              <a:rPr lang="en-US" sz="2400" b="1">
                <a:solidFill>
                  <a:srgbClr val="0066B3"/>
                </a:solidFill>
              </a:rPr>
              <a:t>The Effect of Demand and Supply Shifts on Equilibrium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381000" y="1058863"/>
            <a:ext cx="6324600"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b="1" dirty="0"/>
              <a:t>The Effect of an Increase in Supply on Equilibrium</a:t>
            </a:r>
          </a:p>
        </p:txBody>
      </p:sp>
      <p:sp>
        <p:nvSpPr>
          <p:cNvPr id="13" name="Text Box 4"/>
          <p:cNvSpPr txBox="1">
            <a:spLocks noChangeArrowheads="1"/>
          </p:cNvSpPr>
          <p:nvPr/>
        </p:nvSpPr>
        <p:spPr bwMode="auto">
          <a:xfrm>
            <a:off x="446088" y="677863"/>
            <a:ext cx="3044825" cy="339725"/>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Figure 3.9</a:t>
            </a:r>
          </a:p>
        </p:txBody>
      </p:sp>
      <p:sp>
        <p:nvSpPr>
          <p:cNvPr id="15" name="Text Box 5"/>
          <p:cNvSpPr txBox="1">
            <a:spLocks noChangeArrowheads="1"/>
          </p:cNvSpPr>
          <p:nvPr/>
        </p:nvSpPr>
        <p:spPr bwMode="auto">
          <a:xfrm>
            <a:off x="446088" y="190500"/>
            <a:ext cx="7138987" cy="461665"/>
          </a:xfrm>
          <a:prstGeom prst="rect">
            <a:avLst/>
          </a:prstGeom>
          <a:noFill/>
          <a:ln w="9525" algn="ctr">
            <a:noFill/>
            <a:miter lim="800000"/>
            <a:headEnd/>
            <a:tailEnd/>
          </a:ln>
        </p:spPr>
        <p:txBody>
          <a:bodyPr>
            <a:spAutoFit/>
          </a:bodyPr>
          <a:lstStyle/>
          <a:p>
            <a:r>
              <a:rPr lang="en-US" sz="2400" b="1" dirty="0"/>
              <a:t>The Effect of Shifts in Supply on Equilibrium</a:t>
            </a:r>
          </a:p>
        </p:txBody>
      </p:sp>
      <p:sp>
        <p:nvSpPr>
          <p:cNvPr id="16" name="Text Box 16"/>
          <p:cNvSpPr txBox="1">
            <a:spLocks noChangeArrowheads="1"/>
          </p:cNvSpPr>
          <p:nvPr/>
        </p:nvSpPr>
        <p:spPr bwMode="auto">
          <a:xfrm>
            <a:off x="381000" y="3127375"/>
            <a:ext cx="3209925" cy="3113088"/>
          </a:xfrm>
          <a:prstGeom prst="rect">
            <a:avLst/>
          </a:prstGeom>
          <a:noFill/>
          <a:ln w="9525" algn="ctr">
            <a:noFill/>
            <a:miter lim="800000"/>
            <a:headEnd/>
            <a:tailEnd/>
          </a:ln>
        </p:spPr>
        <p:txBody>
          <a:bodyPr/>
          <a:lstStyle/>
          <a:p>
            <a:pPr marL="174625" indent="-174625">
              <a:lnSpc>
                <a:spcPct val="105000"/>
              </a:lnSpc>
            </a:pPr>
            <a:r>
              <a:rPr lang="en-US" sz="1600"/>
              <a:t>1. As Toshiba enters the market for tablet computers, a larger quantity of tablets will be supplied at every price, so the market supply curve shifts to the right, from </a:t>
            </a:r>
            <a:r>
              <a:rPr lang="en-US" sz="1600" i="1"/>
              <a:t>S</a:t>
            </a:r>
            <a:r>
              <a:rPr lang="en-US" sz="1600" baseline="-25000"/>
              <a:t>1</a:t>
            </a:r>
            <a:r>
              <a:rPr lang="en-US" sz="1600"/>
              <a:t> to </a:t>
            </a:r>
            <a:r>
              <a:rPr lang="en-US" sz="1600" i="1"/>
              <a:t>S</a:t>
            </a:r>
            <a:r>
              <a:rPr lang="en-US" sz="1600" baseline="-25000"/>
              <a:t>2</a:t>
            </a:r>
            <a:r>
              <a:rPr lang="en-US" sz="1600"/>
              <a:t>, which causes a surplus of tablets at the original price, </a:t>
            </a:r>
            <a:r>
              <a:rPr lang="en-US" sz="1600" i="1"/>
              <a:t>P</a:t>
            </a:r>
            <a:r>
              <a:rPr lang="en-US" sz="1600" baseline="-25000"/>
              <a:t>1</a:t>
            </a:r>
            <a:r>
              <a:rPr lang="en-US" sz="1600"/>
              <a:t>.</a:t>
            </a:r>
          </a:p>
          <a:p>
            <a:pPr marL="174625" indent="-174625">
              <a:lnSpc>
                <a:spcPct val="105000"/>
              </a:lnSpc>
            </a:pPr>
            <a:r>
              <a:rPr lang="en-US" sz="1600"/>
              <a:t>2. The equilibrium price falls from </a:t>
            </a:r>
            <a:r>
              <a:rPr lang="en-US" sz="1600" i="1"/>
              <a:t>P</a:t>
            </a:r>
            <a:r>
              <a:rPr lang="en-US" sz="1600" baseline="-25000"/>
              <a:t>1</a:t>
            </a:r>
            <a:r>
              <a:rPr lang="en-US" sz="1600"/>
              <a:t> to </a:t>
            </a:r>
            <a:r>
              <a:rPr lang="en-US" sz="1600" i="1"/>
              <a:t>P</a:t>
            </a:r>
            <a:r>
              <a:rPr lang="en-US" sz="1600" baseline="-25000"/>
              <a:t>2</a:t>
            </a:r>
            <a:r>
              <a:rPr lang="en-US" sz="1600"/>
              <a:t>.</a:t>
            </a:r>
          </a:p>
          <a:p>
            <a:pPr marL="174625" indent="-174625">
              <a:lnSpc>
                <a:spcPct val="105000"/>
              </a:lnSpc>
            </a:pPr>
            <a:r>
              <a:rPr lang="en-US" sz="1600"/>
              <a:t>3. The equilibrium quantity rises from </a:t>
            </a:r>
            <a:r>
              <a:rPr lang="en-US" sz="1600" i="1"/>
              <a:t>Q</a:t>
            </a:r>
            <a:r>
              <a:rPr lang="en-US" sz="1600" baseline="-25000"/>
              <a:t>1</a:t>
            </a:r>
            <a:r>
              <a:rPr lang="en-US" sz="1600"/>
              <a:t> to </a:t>
            </a:r>
            <a:r>
              <a:rPr lang="en-US" sz="1600" i="1"/>
              <a:t>Q</a:t>
            </a:r>
            <a:r>
              <a:rPr lang="en-US" sz="1600" baseline="-25000"/>
              <a:t>2</a:t>
            </a:r>
            <a:r>
              <a:rPr lang="en-US" sz="1600"/>
              <a:t>.</a:t>
            </a:r>
          </a:p>
        </p:txBody>
      </p:sp>
      <p:pic>
        <p:nvPicPr>
          <p:cNvPr id="27" name="Picture 19" descr="Fig03-9_PPT_2"/>
          <p:cNvPicPr>
            <a:picLocks noChangeAspect="1" noChangeArrowheads="1"/>
          </p:cNvPicPr>
          <p:nvPr/>
        </p:nvPicPr>
        <p:blipFill>
          <a:blip r:embed="rId2" cstate="print"/>
          <a:srcRect/>
          <a:stretch>
            <a:fillRect/>
          </a:stretch>
        </p:blipFill>
        <p:spPr bwMode="auto">
          <a:xfrm>
            <a:off x="3581400" y="1439863"/>
            <a:ext cx="5048250" cy="3590925"/>
          </a:xfrm>
          <a:prstGeom prst="rect">
            <a:avLst/>
          </a:prstGeom>
          <a:noFill/>
          <a:ln w="9525">
            <a:noFill/>
            <a:miter lim="800000"/>
            <a:headEnd/>
            <a:tailEnd/>
          </a:ln>
        </p:spPr>
      </p:pic>
      <p:pic>
        <p:nvPicPr>
          <p:cNvPr id="28" name="Picture 20" descr="Fig03-9_PPT_3"/>
          <p:cNvPicPr>
            <a:picLocks noChangeAspect="1" noChangeArrowheads="1"/>
          </p:cNvPicPr>
          <p:nvPr/>
        </p:nvPicPr>
        <p:blipFill>
          <a:blip r:embed="rId3" cstate="print"/>
          <a:srcRect/>
          <a:stretch>
            <a:fillRect/>
          </a:stretch>
        </p:blipFill>
        <p:spPr bwMode="auto">
          <a:xfrm>
            <a:off x="3581400" y="1439863"/>
            <a:ext cx="5048250" cy="3590925"/>
          </a:xfrm>
          <a:prstGeom prst="rect">
            <a:avLst/>
          </a:prstGeom>
          <a:noFill/>
          <a:ln w="9525">
            <a:noFill/>
            <a:miter lim="800000"/>
            <a:headEnd/>
            <a:tailEnd/>
          </a:ln>
        </p:spPr>
      </p:pic>
      <p:pic>
        <p:nvPicPr>
          <p:cNvPr id="29" name="Picture 21" descr="Fig03-9_PPT_4"/>
          <p:cNvPicPr>
            <a:picLocks noChangeAspect="1" noChangeArrowheads="1"/>
          </p:cNvPicPr>
          <p:nvPr/>
        </p:nvPicPr>
        <p:blipFill>
          <a:blip r:embed="rId4" cstate="print"/>
          <a:srcRect/>
          <a:stretch>
            <a:fillRect/>
          </a:stretch>
        </p:blipFill>
        <p:spPr bwMode="auto">
          <a:xfrm>
            <a:off x="3581400" y="1439863"/>
            <a:ext cx="5048250" cy="3590925"/>
          </a:xfrm>
          <a:prstGeom prst="rect">
            <a:avLst/>
          </a:prstGeom>
          <a:noFill/>
          <a:ln w="9525">
            <a:noFill/>
            <a:miter lim="800000"/>
            <a:headEnd/>
            <a:tailEnd/>
          </a:ln>
        </p:spPr>
      </p:pic>
      <p:pic>
        <p:nvPicPr>
          <p:cNvPr id="30" name="Picture 22" descr="Fig03-9_PPT_5"/>
          <p:cNvPicPr>
            <a:picLocks noChangeAspect="1" noChangeArrowheads="1"/>
          </p:cNvPicPr>
          <p:nvPr/>
        </p:nvPicPr>
        <p:blipFill>
          <a:blip r:embed="rId5" cstate="print"/>
          <a:srcRect/>
          <a:stretch>
            <a:fillRect/>
          </a:stretch>
        </p:blipFill>
        <p:spPr bwMode="auto">
          <a:xfrm>
            <a:off x="3581400" y="1439863"/>
            <a:ext cx="5048250" cy="3590925"/>
          </a:xfrm>
          <a:prstGeom prst="rect">
            <a:avLst/>
          </a:prstGeom>
          <a:noFill/>
          <a:ln w="9525">
            <a:noFill/>
            <a:miter lim="800000"/>
            <a:headEnd/>
            <a:tailEnd/>
          </a:ln>
        </p:spPr>
      </p:pic>
      <p:pic>
        <p:nvPicPr>
          <p:cNvPr id="32" name="Picture 24" descr="Fig03-9_PPT_7"/>
          <p:cNvPicPr>
            <a:picLocks noChangeAspect="1" noChangeArrowheads="1"/>
          </p:cNvPicPr>
          <p:nvPr/>
        </p:nvPicPr>
        <p:blipFill>
          <a:blip r:embed="rId6" cstate="print"/>
          <a:srcRect/>
          <a:stretch>
            <a:fillRect/>
          </a:stretch>
        </p:blipFill>
        <p:spPr bwMode="auto">
          <a:xfrm>
            <a:off x="3581400" y="1439863"/>
            <a:ext cx="5048250" cy="3590925"/>
          </a:xfrm>
          <a:prstGeom prst="rect">
            <a:avLst/>
          </a:prstGeom>
          <a:noFill/>
          <a:ln w="9525">
            <a:noFill/>
            <a:miter lim="800000"/>
            <a:headEnd/>
            <a:tailEnd/>
          </a:ln>
        </p:spPr>
      </p:pic>
      <p:pic>
        <p:nvPicPr>
          <p:cNvPr id="33" name="Picture 25" descr="Fig03-9_PPT_8"/>
          <p:cNvPicPr>
            <a:picLocks noChangeAspect="1" noChangeArrowheads="1"/>
          </p:cNvPicPr>
          <p:nvPr/>
        </p:nvPicPr>
        <p:blipFill>
          <a:blip r:embed="rId7" cstate="print"/>
          <a:srcRect/>
          <a:stretch>
            <a:fillRect/>
          </a:stretch>
        </p:blipFill>
        <p:spPr bwMode="auto">
          <a:xfrm>
            <a:off x="3581400" y="1439863"/>
            <a:ext cx="5048250" cy="3590925"/>
          </a:xfrm>
          <a:prstGeom prst="rect">
            <a:avLst/>
          </a:prstGeom>
          <a:noFill/>
          <a:ln w="9525">
            <a:noFill/>
            <a:miter lim="800000"/>
            <a:headEnd/>
            <a:tailEnd/>
          </a:ln>
        </p:spPr>
      </p:pic>
      <p:pic>
        <p:nvPicPr>
          <p:cNvPr id="34" name="Picture 26" descr="Fig03-9_PPT_9"/>
          <p:cNvPicPr>
            <a:picLocks noChangeAspect="1" noChangeArrowheads="1"/>
          </p:cNvPicPr>
          <p:nvPr/>
        </p:nvPicPr>
        <p:blipFill>
          <a:blip r:embed="rId8" cstate="print"/>
          <a:srcRect/>
          <a:stretch>
            <a:fillRect/>
          </a:stretch>
        </p:blipFill>
        <p:spPr bwMode="auto">
          <a:xfrm>
            <a:off x="3581400" y="1439863"/>
            <a:ext cx="5048250" cy="3590925"/>
          </a:xfrm>
          <a:prstGeom prst="rect">
            <a:avLst/>
          </a:prstGeom>
          <a:noFill/>
          <a:ln w="9525">
            <a:noFill/>
            <a:miter lim="800000"/>
            <a:headEnd/>
            <a:tailEnd/>
          </a:ln>
        </p:spPr>
      </p:pic>
      <p:sp>
        <p:nvSpPr>
          <p:cNvPr id="35" name="Text Box 27"/>
          <p:cNvSpPr txBox="1">
            <a:spLocks noChangeArrowheads="1"/>
          </p:cNvSpPr>
          <p:nvPr/>
        </p:nvSpPr>
        <p:spPr bwMode="auto">
          <a:xfrm>
            <a:off x="381000" y="1563688"/>
            <a:ext cx="3209925" cy="1492250"/>
          </a:xfrm>
          <a:prstGeom prst="rect">
            <a:avLst/>
          </a:prstGeom>
          <a:noFill/>
          <a:ln w="9525" algn="ctr">
            <a:noFill/>
            <a:miter lim="800000"/>
            <a:headEnd/>
            <a:tailEnd/>
          </a:ln>
        </p:spPr>
        <p:txBody>
          <a:bodyPr/>
          <a:lstStyle/>
          <a:p>
            <a:pPr>
              <a:lnSpc>
                <a:spcPct val="105000"/>
              </a:lnSpc>
            </a:pPr>
            <a:r>
              <a:rPr lang="en-US" sz="1600"/>
              <a:t>If a firm enters a market, as Toshiba entered the market for tablet computers when it introduced the Thrive, the equilibrium price will fall, and the equilibrium quantity will rise:</a:t>
            </a:r>
          </a:p>
        </p:txBody>
      </p:sp>
      <p:cxnSp>
        <p:nvCxnSpPr>
          <p:cNvPr id="36" name="Straight Connector 35"/>
          <p:cNvCxnSpPr>
            <a:cxnSpLocks noChangeShapeType="1"/>
          </p:cNvCxnSpPr>
          <p:nvPr/>
        </p:nvCxnSpPr>
        <p:spPr bwMode="auto">
          <a:xfrm>
            <a:off x="457200" y="6416675"/>
            <a:ext cx="3048000" cy="0"/>
          </a:xfrm>
          <a:prstGeom prst="line">
            <a:avLst/>
          </a:prstGeom>
          <a:noFill/>
          <a:ln w="50800" algn="ctr">
            <a:solidFill>
              <a:srgbClr val="B9D3C2"/>
            </a:solidFill>
            <a:round/>
            <a:headEnd/>
            <a:tailEnd/>
          </a:ln>
        </p:spPr>
      </p:cxnSp>
      <p:pic>
        <p:nvPicPr>
          <p:cNvPr id="38" name="Picture 37" descr="Fig03-9_PPT1.gif"/>
          <p:cNvPicPr>
            <a:picLocks noChangeAspect="1"/>
          </p:cNvPicPr>
          <p:nvPr/>
        </p:nvPicPr>
        <p:blipFill>
          <a:blip r:embed="rId9" cstate="print"/>
          <a:srcRect/>
          <a:stretch>
            <a:fillRect/>
          </a:stretch>
        </p:blipFill>
        <p:spPr bwMode="auto">
          <a:xfrm>
            <a:off x="3581400" y="1439863"/>
            <a:ext cx="5048250" cy="3590925"/>
          </a:xfrm>
          <a:prstGeom prst="rect">
            <a:avLst/>
          </a:prstGeom>
          <a:noFill/>
          <a:ln w="9525">
            <a:noFill/>
            <a:miter lim="800000"/>
            <a:headEnd/>
            <a:tailEnd/>
          </a:ln>
        </p:spPr>
      </p:pic>
      <p:pic>
        <p:nvPicPr>
          <p:cNvPr id="39" name="Picture 38" descr="Fig03-9_PPT6.gif"/>
          <p:cNvPicPr>
            <a:picLocks noChangeAspect="1"/>
          </p:cNvPicPr>
          <p:nvPr/>
        </p:nvPicPr>
        <p:blipFill>
          <a:blip r:embed="rId10" cstate="print"/>
          <a:srcRect/>
          <a:stretch>
            <a:fillRect/>
          </a:stretch>
        </p:blipFill>
        <p:spPr bwMode="auto">
          <a:xfrm>
            <a:off x="3581400" y="1439863"/>
            <a:ext cx="5048250" cy="359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1000"/>
                                        <p:tgtEl>
                                          <p:spTgt spid="2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1000"/>
                                        <p:tgtEl>
                                          <p:spTgt spid="30"/>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1000"/>
                                        <p:tgtEl>
                                          <p:spTgt spid="3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wipe(left)">
                                      <p:cBhvr>
                                        <p:cTn id="61" dur="5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1000"/>
                                        <p:tgtEl>
                                          <p:spTgt spid="33"/>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6">
                                            <p:txEl>
                                              <p:pRg st="2" end="2"/>
                                            </p:txEl>
                                          </p:spTgt>
                                        </p:tgtEl>
                                        <p:attrNameLst>
                                          <p:attrName>style.visibility</p:attrName>
                                        </p:attrNameLst>
                                      </p:cBhvr>
                                      <p:to>
                                        <p:strVal val="visible"/>
                                      </p:to>
                                    </p:set>
                                    <p:animEffect transition="in" filter="wipe(left)">
                                      <p:cBhvr>
                                        <p:cTn id="70" dur="500"/>
                                        <p:tgtEl>
                                          <p:spTgt spid="16">
                                            <p:txEl>
                                              <p:pRg st="2" end="2"/>
                                            </p:txEl>
                                          </p:spTgt>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uiExpand="1" build="p"/>
      <p:bldP spid="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371474" y="1066800"/>
            <a:ext cx="6715126"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b="1" dirty="0"/>
              <a:t>The Effect of an Increase in Demand on Equilibrium</a:t>
            </a:r>
          </a:p>
        </p:txBody>
      </p:sp>
      <p:sp>
        <p:nvSpPr>
          <p:cNvPr id="16" name="Text Box 4"/>
          <p:cNvSpPr txBox="1">
            <a:spLocks noChangeArrowheads="1"/>
          </p:cNvSpPr>
          <p:nvPr/>
        </p:nvSpPr>
        <p:spPr bwMode="auto">
          <a:xfrm>
            <a:off x="447675" y="676275"/>
            <a:ext cx="2600325" cy="338138"/>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Figure 3.10</a:t>
            </a:r>
          </a:p>
        </p:txBody>
      </p:sp>
      <p:sp>
        <p:nvSpPr>
          <p:cNvPr id="19" name="Text Box 5"/>
          <p:cNvSpPr txBox="1">
            <a:spLocks noChangeArrowheads="1"/>
          </p:cNvSpPr>
          <p:nvPr/>
        </p:nvSpPr>
        <p:spPr bwMode="auto">
          <a:xfrm>
            <a:off x="447675" y="200025"/>
            <a:ext cx="7138988" cy="461665"/>
          </a:xfrm>
          <a:prstGeom prst="rect">
            <a:avLst/>
          </a:prstGeom>
          <a:noFill/>
          <a:ln w="9525" algn="ctr">
            <a:noFill/>
            <a:miter lim="800000"/>
            <a:headEnd/>
            <a:tailEnd/>
          </a:ln>
        </p:spPr>
        <p:txBody>
          <a:bodyPr>
            <a:spAutoFit/>
          </a:bodyPr>
          <a:lstStyle/>
          <a:p>
            <a:r>
              <a:rPr lang="en-US" sz="2400" b="1" dirty="0"/>
              <a:t>The Effect of Shifts in Demand on Equilibrium</a:t>
            </a:r>
          </a:p>
        </p:txBody>
      </p:sp>
      <p:sp>
        <p:nvSpPr>
          <p:cNvPr id="21" name="Text Box 15"/>
          <p:cNvSpPr txBox="1">
            <a:spLocks noChangeArrowheads="1"/>
          </p:cNvSpPr>
          <p:nvPr/>
        </p:nvSpPr>
        <p:spPr bwMode="auto">
          <a:xfrm>
            <a:off x="371475" y="1547813"/>
            <a:ext cx="2828925" cy="838200"/>
          </a:xfrm>
          <a:prstGeom prst="rect">
            <a:avLst/>
          </a:prstGeom>
          <a:noFill/>
          <a:ln w="9525" algn="ctr">
            <a:noFill/>
            <a:miter lim="800000"/>
            <a:headEnd/>
            <a:tailEnd/>
          </a:ln>
        </p:spPr>
        <p:txBody>
          <a:bodyPr/>
          <a:lstStyle/>
          <a:p>
            <a:pPr>
              <a:lnSpc>
                <a:spcPct val="105000"/>
              </a:lnSpc>
            </a:pPr>
            <a:r>
              <a:rPr lang="en-US" sz="1600"/>
              <a:t>Increases in income will cause the equilibrium price and quantity to rise:</a:t>
            </a:r>
          </a:p>
        </p:txBody>
      </p:sp>
      <p:sp>
        <p:nvSpPr>
          <p:cNvPr id="24" name="Text Box 16"/>
          <p:cNvSpPr txBox="1">
            <a:spLocks noChangeArrowheads="1"/>
          </p:cNvSpPr>
          <p:nvPr/>
        </p:nvSpPr>
        <p:spPr bwMode="auto">
          <a:xfrm>
            <a:off x="371475" y="2308225"/>
            <a:ext cx="2828925" cy="3887788"/>
          </a:xfrm>
          <a:prstGeom prst="rect">
            <a:avLst/>
          </a:prstGeom>
          <a:noFill/>
          <a:ln w="9525" algn="ctr">
            <a:noFill/>
            <a:miter lim="800000"/>
            <a:headEnd/>
            <a:tailEnd/>
          </a:ln>
        </p:spPr>
        <p:txBody>
          <a:bodyPr/>
          <a:lstStyle/>
          <a:p>
            <a:pPr marL="228600" indent="-228600">
              <a:lnSpc>
                <a:spcPct val="105000"/>
              </a:lnSpc>
            </a:pPr>
            <a:r>
              <a:rPr lang="en-US" sz="1600"/>
              <a:t>1. Because tablet computers are a normal good, as income grows, the quantity demanded increases at every price, and the market demand curve shifts to the right, from </a:t>
            </a:r>
            <a:r>
              <a:rPr lang="en-US" sz="1600" i="1"/>
              <a:t>D</a:t>
            </a:r>
            <a:r>
              <a:rPr lang="en-US" sz="1600" baseline="-25000"/>
              <a:t>1</a:t>
            </a:r>
            <a:r>
              <a:rPr lang="en-US" sz="1600"/>
              <a:t> to </a:t>
            </a:r>
            <a:r>
              <a:rPr lang="en-US" sz="1600" i="1"/>
              <a:t>D</a:t>
            </a:r>
            <a:r>
              <a:rPr lang="en-US" sz="1600" baseline="-25000"/>
              <a:t>2</a:t>
            </a:r>
            <a:r>
              <a:rPr lang="en-US" sz="1600"/>
              <a:t>, which causes a shortage of tablet computers at the original price, </a:t>
            </a:r>
            <a:r>
              <a:rPr lang="en-US" sz="1600" i="1"/>
              <a:t>P</a:t>
            </a:r>
            <a:r>
              <a:rPr lang="en-US" sz="1600" baseline="-25000"/>
              <a:t>1</a:t>
            </a:r>
            <a:r>
              <a:rPr lang="en-US" sz="1600"/>
              <a:t>.</a:t>
            </a:r>
          </a:p>
          <a:p>
            <a:pPr marL="228600" indent="-228600">
              <a:lnSpc>
                <a:spcPct val="105000"/>
              </a:lnSpc>
            </a:pPr>
            <a:r>
              <a:rPr lang="en-US" sz="1600"/>
              <a:t>2. The equilibrium price rises from </a:t>
            </a:r>
            <a:r>
              <a:rPr lang="en-US" sz="1600" i="1"/>
              <a:t>P</a:t>
            </a:r>
            <a:r>
              <a:rPr lang="en-US" sz="1600" baseline="-25000"/>
              <a:t>1</a:t>
            </a:r>
            <a:r>
              <a:rPr lang="en-US" sz="1600"/>
              <a:t> to </a:t>
            </a:r>
            <a:r>
              <a:rPr lang="en-US" sz="1600" i="1"/>
              <a:t>P</a:t>
            </a:r>
            <a:r>
              <a:rPr lang="en-US" sz="1600" baseline="-25000"/>
              <a:t>2</a:t>
            </a:r>
            <a:r>
              <a:rPr lang="en-US" sz="1600"/>
              <a:t>.</a:t>
            </a:r>
          </a:p>
          <a:p>
            <a:pPr marL="228600" indent="-228600">
              <a:lnSpc>
                <a:spcPct val="105000"/>
              </a:lnSpc>
            </a:pPr>
            <a:r>
              <a:rPr lang="en-US" sz="1600"/>
              <a:t>3. The equilibrium quantity rises from </a:t>
            </a:r>
            <a:r>
              <a:rPr lang="en-US" sz="1600" i="1"/>
              <a:t>Q</a:t>
            </a:r>
            <a:r>
              <a:rPr lang="en-US" sz="1600" baseline="-25000"/>
              <a:t>1</a:t>
            </a:r>
            <a:r>
              <a:rPr lang="en-US" sz="1600"/>
              <a:t> to </a:t>
            </a:r>
            <a:r>
              <a:rPr lang="en-US" sz="1600" i="1"/>
              <a:t>Q</a:t>
            </a:r>
            <a:r>
              <a:rPr lang="en-US" sz="1600" baseline="-25000"/>
              <a:t>2</a:t>
            </a:r>
            <a:r>
              <a:rPr lang="en-US" sz="1600"/>
              <a:t>.</a:t>
            </a:r>
          </a:p>
        </p:txBody>
      </p:sp>
      <p:pic>
        <p:nvPicPr>
          <p:cNvPr id="25" name="Picture 19" descr="Fig03-10_PPT_2"/>
          <p:cNvPicPr>
            <a:picLocks noChangeAspect="1" noChangeArrowheads="1"/>
          </p:cNvPicPr>
          <p:nvPr/>
        </p:nvPicPr>
        <p:blipFill>
          <a:blip r:embed="rId2" cstate="print"/>
          <a:srcRect/>
          <a:stretch>
            <a:fillRect/>
          </a:stretch>
        </p:blipFill>
        <p:spPr bwMode="auto">
          <a:xfrm>
            <a:off x="3352800" y="1485900"/>
            <a:ext cx="4991100" cy="3562350"/>
          </a:xfrm>
          <a:prstGeom prst="rect">
            <a:avLst/>
          </a:prstGeom>
          <a:noFill/>
          <a:ln w="9525">
            <a:noFill/>
            <a:miter lim="800000"/>
            <a:headEnd/>
            <a:tailEnd/>
          </a:ln>
        </p:spPr>
      </p:pic>
      <p:pic>
        <p:nvPicPr>
          <p:cNvPr id="26" name="Picture 20" descr="Fig03-10_PPT_3"/>
          <p:cNvPicPr>
            <a:picLocks noChangeAspect="1" noChangeArrowheads="1"/>
          </p:cNvPicPr>
          <p:nvPr/>
        </p:nvPicPr>
        <p:blipFill>
          <a:blip r:embed="rId3" cstate="print"/>
          <a:srcRect/>
          <a:stretch>
            <a:fillRect/>
          </a:stretch>
        </p:blipFill>
        <p:spPr bwMode="auto">
          <a:xfrm>
            <a:off x="3352800" y="1485900"/>
            <a:ext cx="4991100" cy="3562350"/>
          </a:xfrm>
          <a:prstGeom prst="rect">
            <a:avLst/>
          </a:prstGeom>
          <a:noFill/>
          <a:ln w="9525">
            <a:noFill/>
            <a:miter lim="800000"/>
            <a:headEnd/>
            <a:tailEnd/>
          </a:ln>
        </p:spPr>
      </p:pic>
      <p:pic>
        <p:nvPicPr>
          <p:cNvPr id="27" name="Picture 21" descr="Fig03-10_PPT_4"/>
          <p:cNvPicPr>
            <a:picLocks noChangeAspect="1" noChangeArrowheads="1"/>
          </p:cNvPicPr>
          <p:nvPr/>
        </p:nvPicPr>
        <p:blipFill>
          <a:blip r:embed="rId4" cstate="print"/>
          <a:srcRect/>
          <a:stretch>
            <a:fillRect/>
          </a:stretch>
        </p:blipFill>
        <p:spPr bwMode="auto">
          <a:xfrm>
            <a:off x="3352800" y="1485900"/>
            <a:ext cx="4991100" cy="3562350"/>
          </a:xfrm>
          <a:prstGeom prst="rect">
            <a:avLst/>
          </a:prstGeom>
          <a:noFill/>
          <a:ln w="9525">
            <a:noFill/>
            <a:miter lim="800000"/>
            <a:headEnd/>
            <a:tailEnd/>
          </a:ln>
        </p:spPr>
      </p:pic>
      <p:pic>
        <p:nvPicPr>
          <p:cNvPr id="28" name="Picture 22" descr="Fig03-10_PPT_5"/>
          <p:cNvPicPr>
            <a:picLocks noChangeAspect="1" noChangeArrowheads="1"/>
          </p:cNvPicPr>
          <p:nvPr/>
        </p:nvPicPr>
        <p:blipFill>
          <a:blip r:embed="rId5" cstate="print"/>
          <a:srcRect/>
          <a:stretch>
            <a:fillRect/>
          </a:stretch>
        </p:blipFill>
        <p:spPr bwMode="auto">
          <a:xfrm>
            <a:off x="3352800" y="1485900"/>
            <a:ext cx="4991100" cy="3562350"/>
          </a:xfrm>
          <a:prstGeom prst="rect">
            <a:avLst/>
          </a:prstGeom>
          <a:noFill/>
          <a:ln w="9525">
            <a:noFill/>
            <a:miter lim="800000"/>
            <a:headEnd/>
            <a:tailEnd/>
          </a:ln>
        </p:spPr>
      </p:pic>
      <p:pic>
        <p:nvPicPr>
          <p:cNvPr id="30" name="Picture 23" descr="Fig03-10_PPT_6"/>
          <p:cNvPicPr>
            <a:picLocks noChangeAspect="1" noChangeArrowheads="1"/>
          </p:cNvPicPr>
          <p:nvPr/>
        </p:nvPicPr>
        <p:blipFill>
          <a:blip r:embed="rId6" cstate="print"/>
          <a:srcRect/>
          <a:stretch>
            <a:fillRect/>
          </a:stretch>
        </p:blipFill>
        <p:spPr bwMode="auto">
          <a:xfrm>
            <a:off x="3352800" y="1485900"/>
            <a:ext cx="4991100" cy="3562350"/>
          </a:xfrm>
          <a:prstGeom prst="rect">
            <a:avLst/>
          </a:prstGeom>
          <a:noFill/>
          <a:ln w="9525">
            <a:noFill/>
            <a:miter lim="800000"/>
            <a:headEnd/>
            <a:tailEnd/>
          </a:ln>
        </p:spPr>
      </p:pic>
      <p:pic>
        <p:nvPicPr>
          <p:cNvPr id="32" name="Picture 24" descr="Fig03-10_PPT_7"/>
          <p:cNvPicPr>
            <a:picLocks noChangeAspect="1" noChangeArrowheads="1"/>
          </p:cNvPicPr>
          <p:nvPr/>
        </p:nvPicPr>
        <p:blipFill>
          <a:blip r:embed="rId7" cstate="print"/>
          <a:srcRect/>
          <a:stretch>
            <a:fillRect/>
          </a:stretch>
        </p:blipFill>
        <p:spPr bwMode="auto">
          <a:xfrm>
            <a:off x="3352800" y="1485900"/>
            <a:ext cx="4991100" cy="3562350"/>
          </a:xfrm>
          <a:prstGeom prst="rect">
            <a:avLst/>
          </a:prstGeom>
          <a:noFill/>
          <a:ln w="9525">
            <a:noFill/>
            <a:miter lim="800000"/>
            <a:headEnd/>
            <a:tailEnd/>
          </a:ln>
        </p:spPr>
      </p:pic>
      <p:pic>
        <p:nvPicPr>
          <p:cNvPr id="33" name="Picture 25" descr="Fig03-10_PPT_8"/>
          <p:cNvPicPr>
            <a:picLocks noChangeAspect="1" noChangeArrowheads="1"/>
          </p:cNvPicPr>
          <p:nvPr/>
        </p:nvPicPr>
        <p:blipFill>
          <a:blip r:embed="rId8" cstate="print"/>
          <a:srcRect/>
          <a:stretch>
            <a:fillRect/>
          </a:stretch>
        </p:blipFill>
        <p:spPr bwMode="auto">
          <a:xfrm>
            <a:off x="3352800" y="1485900"/>
            <a:ext cx="4991100" cy="3562350"/>
          </a:xfrm>
          <a:prstGeom prst="rect">
            <a:avLst/>
          </a:prstGeom>
          <a:noFill/>
          <a:ln w="9525">
            <a:noFill/>
            <a:miter lim="800000"/>
            <a:headEnd/>
            <a:tailEnd/>
          </a:ln>
        </p:spPr>
      </p:pic>
      <p:pic>
        <p:nvPicPr>
          <p:cNvPr id="34" name="Picture 26" descr="Fig03-10_PPT_9"/>
          <p:cNvPicPr>
            <a:picLocks noChangeAspect="1" noChangeArrowheads="1"/>
          </p:cNvPicPr>
          <p:nvPr/>
        </p:nvPicPr>
        <p:blipFill>
          <a:blip r:embed="rId9" cstate="print"/>
          <a:srcRect/>
          <a:stretch>
            <a:fillRect/>
          </a:stretch>
        </p:blipFill>
        <p:spPr bwMode="auto">
          <a:xfrm>
            <a:off x="3352800" y="1485900"/>
            <a:ext cx="4991100" cy="3562350"/>
          </a:xfrm>
          <a:prstGeom prst="rect">
            <a:avLst/>
          </a:prstGeom>
          <a:noFill/>
          <a:ln w="9525">
            <a:noFill/>
            <a:miter lim="800000"/>
            <a:headEnd/>
            <a:tailEnd/>
          </a:ln>
        </p:spPr>
      </p:pic>
      <p:cxnSp>
        <p:nvCxnSpPr>
          <p:cNvPr id="36" name="Straight Connector 35"/>
          <p:cNvCxnSpPr>
            <a:cxnSpLocks noChangeShapeType="1"/>
          </p:cNvCxnSpPr>
          <p:nvPr/>
        </p:nvCxnSpPr>
        <p:spPr bwMode="auto">
          <a:xfrm>
            <a:off x="457200" y="6400800"/>
            <a:ext cx="2590800" cy="0"/>
          </a:xfrm>
          <a:prstGeom prst="line">
            <a:avLst/>
          </a:prstGeom>
          <a:noFill/>
          <a:ln w="50800" algn="ctr">
            <a:solidFill>
              <a:srgbClr val="B9D3C2"/>
            </a:solidFill>
            <a:round/>
            <a:headEnd/>
            <a:tailEnd/>
          </a:ln>
        </p:spPr>
      </p:cxnSp>
      <p:pic>
        <p:nvPicPr>
          <p:cNvPr id="39" name="Picture 38" descr="Fig03-10_PPT1.gif"/>
          <p:cNvPicPr>
            <a:picLocks noChangeAspect="1"/>
          </p:cNvPicPr>
          <p:nvPr/>
        </p:nvPicPr>
        <p:blipFill>
          <a:blip r:embed="rId10" cstate="print"/>
          <a:srcRect/>
          <a:stretch>
            <a:fillRect/>
          </a:stretch>
        </p:blipFill>
        <p:spPr bwMode="auto">
          <a:xfrm>
            <a:off x="3352800" y="1485900"/>
            <a:ext cx="4991100"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1000"/>
                                        <p:tgtEl>
                                          <p:spTgt spid="2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left)">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1000"/>
                                        <p:tgtEl>
                                          <p:spTgt spid="30"/>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1000"/>
                                        <p:tgtEl>
                                          <p:spTgt spid="28"/>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wipe(left)">
                                      <p:cBhvr>
                                        <p:cTn id="48" dur="500"/>
                                        <p:tgtEl>
                                          <p:spTgt spid="2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1000"/>
                                        <p:tgtEl>
                                          <p:spTgt spid="32"/>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1000"/>
                                        <p:tgtEl>
                                          <p:spTgt spid="33"/>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Effect transition="in" filter="wipe(left)">
                                      <p:cBhvr>
                                        <p:cTn id="61" dur="500"/>
                                        <p:tgtEl>
                                          <p:spTgt spid="2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1000"/>
                                        <p:tgtEl>
                                          <p:spTgt spid="3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4">
                                            <p:txEl>
                                              <p:pRg st="2" end="2"/>
                                            </p:txEl>
                                          </p:spTgt>
                                        </p:tgtEl>
                                        <p:attrNameLst>
                                          <p:attrName>style.visibility</p:attrName>
                                        </p:attrNameLst>
                                      </p:cBhvr>
                                      <p:to>
                                        <p:strVal val="visible"/>
                                      </p:to>
                                    </p:set>
                                    <p:animEffect transition="in" filter="wipe(left)">
                                      <p:cBhvr>
                                        <p:cTn id="70" dur="500"/>
                                        <p:tgtEl>
                                          <p:spTgt spid="24">
                                            <p:txEl>
                                              <p:pRg st="2" end="2"/>
                                            </p:txEl>
                                          </p:spTgt>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9" grpId="0"/>
      <p:bldP spid="21" grpId="0" build="p"/>
      <p:bldP spid="2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1600200" y="4143375"/>
            <a:ext cx="4648200"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b="1" dirty="0"/>
              <a:t>Shifts in Demand and Supply over Time</a:t>
            </a:r>
          </a:p>
        </p:txBody>
      </p:sp>
      <p:sp>
        <p:nvSpPr>
          <p:cNvPr id="26" name="Text Box 4"/>
          <p:cNvSpPr txBox="1">
            <a:spLocks noChangeArrowheads="1"/>
          </p:cNvSpPr>
          <p:nvPr/>
        </p:nvSpPr>
        <p:spPr bwMode="auto">
          <a:xfrm>
            <a:off x="447675" y="4124325"/>
            <a:ext cx="1165225"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3.11</a:t>
            </a:r>
          </a:p>
        </p:txBody>
      </p:sp>
      <p:sp>
        <p:nvSpPr>
          <p:cNvPr id="27" name="Text Box 5"/>
          <p:cNvSpPr txBox="1">
            <a:spLocks noChangeArrowheads="1"/>
          </p:cNvSpPr>
          <p:nvPr/>
        </p:nvSpPr>
        <p:spPr bwMode="auto">
          <a:xfrm>
            <a:off x="447674" y="200025"/>
            <a:ext cx="8239125" cy="461665"/>
          </a:xfrm>
          <a:prstGeom prst="rect">
            <a:avLst/>
          </a:prstGeom>
          <a:noFill/>
          <a:ln w="9525" algn="ctr">
            <a:noFill/>
            <a:miter lim="800000"/>
            <a:headEnd/>
            <a:tailEnd/>
          </a:ln>
        </p:spPr>
        <p:txBody>
          <a:bodyPr wrap="square">
            <a:spAutoFit/>
          </a:bodyPr>
          <a:lstStyle/>
          <a:p>
            <a:r>
              <a:rPr lang="en-US" sz="2400" b="1" dirty="0"/>
              <a:t>The Effect of Shifts in Demand and Supply over Time</a:t>
            </a:r>
          </a:p>
        </p:txBody>
      </p:sp>
      <p:sp>
        <p:nvSpPr>
          <p:cNvPr id="28" name="Text Box 17"/>
          <p:cNvSpPr txBox="1">
            <a:spLocks noChangeArrowheads="1"/>
          </p:cNvSpPr>
          <p:nvPr/>
        </p:nvSpPr>
        <p:spPr bwMode="auto">
          <a:xfrm>
            <a:off x="381000" y="5010150"/>
            <a:ext cx="4343400" cy="584200"/>
          </a:xfrm>
          <a:prstGeom prst="rect">
            <a:avLst/>
          </a:prstGeom>
          <a:noFill/>
          <a:ln w="9525" algn="ctr">
            <a:noFill/>
            <a:miter lim="800000"/>
            <a:headEnd/>
            <a:tailEnd/>
          </a:ln>
        </p:spPr>
        <p:txBody>
          <a:bodyPr>
            <a:spAutoFit/>
          </a:bodyPr>
          <a:lstStyle/>
          <a:p>
            <a:r>
              <a:rPr lang="en-US" sz="1600"/>
              <a:t>In panel (a), demand shifts to the right more than supply, and the equilibrium price rises:</a:t>
            </a:r>
          </a:p>
        </p:txBody>
      </p:sp>
      <p:sp>
        <p:nvSpPr>
          <p:cNvPr id="29" name="Text Box 18"/>
          <p:cNvSpPr txBox="1">
            <a:spLocks noChangeArrowheads="1"/>
          </p:cNvSpPr>
          <p:nvPr/>
        </p:nvSpPr>
        <p:spPr bwMode="auto">
          <a:xfrm>
            <a:off x="427038" y="5522913"/>
            <a:ext cx="4297362" cy="746125"/>
          </a:xfrm>
          <a:prstGeom prst="rect">
            <a:avLst/>
          </a:prstGeom>
          <a:noFill/>
          <a:ln w="9525" algn="ctr">
            <a:noFill/>
            <a:miter lim="800000"/>
            <a:headEnd/>
            <a:tailEnd/>
          </a:ln>
        </p:spPr>
        <p:txBody>
          <a:bodyPr/>
          <a:lstStyle/>
          <a:p>
            <a:pPr marL="174625" indent="-174625">
              <a:lnSpc>
                <a:spcPct val="105000"/>
              </a:lnSpc>
            </a:pPr>
            <a:r>
              <a:rPr lang="en-US" sz="1600"/>
              <a:t>1. Demand shifts to the right more than supply.</a:t>
            </a:r>
          </a:p>
          <a:p>
            <a:pPr marL="174625" indent="-174625">
              <a:lnSpc>
                <a:spcPct val="105000"/>
              </a:lnSpc>
            </a:pPr>
            <a:r>
              <a:rPr lang="en-US" sz="1600"/>
              <a:t>2. Equilibrium price rises from </a:t>
            </a:r>
            <a:r>
              <a:rPr lang="en-US" sz="1600" i="1"/>
              <a:t>P</a:t>
            </a:r>
            <a:r>
              <a:rPr lang="en-US" sz="1600" baseline="-25000"/>
              <a:t>1</a:t>
            </a:r>
            <a:r>
              <a:rPr lang="en-US" sz="1600"/>
              <a:t> to </a:t>
            </a:r>
            <a:r>
              <a:rPr lang="en-US" sz="1600" i="1"/>
              <a:t>P</a:t>
            </a:r>
            <a:r>
              <a:rPr lang="en-US" sz="1600" baseline="-25000"/>
              <a:t>2</a:t>
            </a:r>
            <a:r>
              <a:rPr lang="en-US" sz="1600"/>
              <a:t>.</a:t>
            </a:r>
          </a:p>
        </p:txBody>
      </p:sp>
      <p:sp>
        <p:nvSpPr>
          <p:cNvPr id="32" name="Text Box 19"/>
          <p:cNvSpPr txBox="1">
            <a:spLocks noChangeArrowheads="1"/>
          </p:cNvSpPr>
          <p:nvPr/>
        </p:nvSpPr>
        <p:spPr bwMode="auto">
          <a:xfrm>
            <a:off x="4610100" y="5000625"/>
            <a:ext cx="4229100" cy="584200"/>
          </a:xfrm>
          <a:prstGeom prst="rect">
            <a:avLst/>
          </a:prstGeom>
          <a:noFill/>
          <a:ln w="9525" algn="ctr">
            <a:noFill/>
            <a:miter lim="800000"/>
            <a:headEnd/>
            <a:tailEnd/>
          </a:ln>
        </p:spPr>
        <p:txBody>
          <a:bodyPr>
            <a:spAutoFit/>
          </a:bodyPr>
          <a:lstStyle/>
          <a:p>
            <a:r>
              <a:rPr lang="en-US" sz="1600"/>
              <a:t>In panel (b), supply shifts to the right more than demand, and the equilibrium price falls:</a:t>
            </a:r>
          </a:p>
        </p:txBody>
      </p:sp>
      <p:sp>
        <p:nvSpPr>
          <p:cNvPr id="33" name="Text Box 20"/>
          <p:cNvSpPr txBox="1">
            <a:spLocks noChangeArrowheads="1"/>
          </p:cNvSpPr>
          <p:nvPr/>
        </p:nvSpPr>
        <p:spPr bwMode="auto">
          <a:xfrm>
            <a:off x="4656138" y="5513388"/>
            <a:ext cx="4259262" cy="820737"/>
          </a:xfrm>
          <a:prstGeom prst="rect">
            <a:avLst/>
          </a:prstGeom>
          <a:noFill/>
          <a:ln w="9525" algn="ctr">
            <a:noFill/>
            <a:miter lim="800000"/>
            <a:headEnd/>
            <a:tailEnd/>
          </a:ln>
        </p:spPr>
        <p:txBody>
          <a:bodyPr/>
          <a:lstStyle/>
          <a:p>
            <a:pPr marL="174625" indent="-174625">
              <a:lnSpc>
                <a:spcPct val="105000"/>
              </a:lnSpc>
            </a:pPr>
            <a:r>
              <a:rPr lang="en-US" sz="1600"/>
              <a:t>1. Supply shifts to the right more than demand.</a:t>
            </a:r>
          </a:p>
          <a:p>
            <a:pPr marL="174625" indent="-174625">
              <a:lnSpc>
                <a:spcPct val="105000"/>
              </a:lnSpc>
            </a:pPr>
            <a:r>
              <a:rPr lang="en-US" sz="1600"/>
              <a:t>2. Equilibrium price falls from </a:t>
            </a:r>
            <a:r>
              <a:rPr lang="en-US" sz="1600" i="1"/>
              <a:t>P</a:t>
            </a:r>
            <a:r>
              <a:rPr lang="en-US" sz="1600" baseline="-25000"/>
              <a:t>1</a:t>
            </a:r>
            <a:r>
              <a:rPr lang="en-US" sz="1600"/>
              <a:t> to </a:t>
            </a:r>
            <a:r>
              <a:rPr lang="en-US" sz="1600" i="1"/>
              <a:t>P</a:t>
            </a:r>
            <a:r>
              <a:rPr lang="en-US" sz="1600" baseline="-25000"/>
              <a:t>2</a:t>
            </a:r>
            <a:r>
              <a:rPr lang="en-US" sz="1600"/>
              <a:t>.</a:t>
            </a:r>
          </a:p>
        </p:txBody>
      </p:sp>
      <p:pic>
        <p:nvPicPr>
          <p:cNvPr id="35" name="Picture 26" descr="Fig03-11_PPT_2"/>
          <p:cNvPicPr>
            <a:picLocks noChangeAspect="1" noChangeArrowheads="1"/>
          </p:cNvPicPr>
          <p:nvPr/>
        </p:nvPicPr>
        <p:blipFill>
          <a:blip r:embed="rId2" cstate="print"/>
          <a:srcRect/>
          <a:stretch>
            <a:fillRect/>
          </a:stretch>
        </p:blipFill>
        <p:spPr bwMode="auto">
          <a:xfrm>
            <a:off x="447675" y="609600"/>
            <a:ext cx="4057650" cy="3362325"/>
          </a:xfrm>
          <a:prstGeom prst="rect">
            <a:avLst/>
          </a:prstGeom>
          <a:noFill/>
          <a:ln w="9525">
            <a:noFill/>
            <a:miter lim="800000"/>
            <a:headEnd/>
            <a:tailEnd/>
          </a:ln>
        </p:spPr>
      </p:pic>
      <p:pic>
        <p:nvPicPr>
          <p:cNvPr id="36" name="Picture 30" descr="Fig03-11_PPT_3"/>
          <p:cNvPicPr>
            <a:picLocks noChangeAspect="1" noChangeArrowheads="1"/>
          </p:cNvPicPr>
          <p:nvPr/>
        </p:nvPicPr>
        <p:blipFill>
          <a:blip r:embed="rId3" cstate="print"/>
          <a:srcRect/>
          <a:stretch>
            <a:fillRect/>
          </a:stretch>
        </p:blipFill>
        <p:spPr bwMode="auto">
          <a:xfrm>
            <a:off x="447675" y="609600"/>
            <a:ext cx="4057650" cy="3362325"/>
          </a:xfrm>
          <a:prstGeom prst="rect">
            <a:avLst/>
          </a:prstGeom>
          <a:noFill/>
          <a:ln w="9525">
            <a:noFill/>
            <a:miter lim="800000"/>
            <a:headEnd/>
            <a:tailEnd/>
          </a:ln>
        </p:spPr>
      </p:pic>
      <p:pic>
        <p:nvPicPr>
          <p:cNvPr id="37" name="Picture 31" descr="Fig03-11_PPT_4"/>
          <p:cNvPicPr>
            <a:picLocks noChangeAspect="1" noChangeArrowheads="1"/>
          </p:cNvPicPr>
          <p:nvPr/>
        </p:nvPicPr>
        <p:blipFill>
          <a:blip r:embed="rId4" cstate="print"/>
          <a:srcRect/>
          <a:stretch>
            <a:fillRect/>
          </a:stretch>
        </p:blipFill>
        <p:spPr bwMode="auto">
          <a:xfrm>
            <a:off x="447675" y="609600"/>
            <a:ext cx="4057650" cy="3362325"/>
          </a:xfrm>
          <a:prstGeom prst="rect">
            <a:avLst/>
          </a:prstGeom>
          <a:noFill/>
          <a:ln w="9525">
            <a:noFill/>
            <a:miter lim="800000"/>
            <a:headEnd/>
            <a:tailEnd/>
          </a:ln>
        </p:spPr>
      </p:pic>
      <p:pic>
        <p:nvPicPr>
          <p:cNvPr id="38" name="Picture 32" descr="Fig03-11_PPT_5"/>
          <p:cNvPicPr>
            <a:picLocks noChangeAspect="1" noChangeArrowheads="1"/>
          </p:cNvPicPr>
          <p:nvPr/>
        </p:nvPicPr>
        <p:blipFill>
          <a:blip r:embed="rId5" cstate="print"/>
          <a:srcRect/>
          <a:stretch>
            <a:fillRect/>
          </a:stretch>
        </p:blipFill>
        <p:spPr bwMode="auto">
          <a:xfrm>
            <a:off x="447675" y="609600"/>
            <a:ext cx="4057650" cy="3362325"/>
          </a:xfrm>
          <a:prstGeom prst="rect">
            <a:avLst/>
          </a:prstGeom>
          <a:noFill/>
          <a:ln w="9525">
            <a:noFill/>
            <a:miter lim="800000"/>
            <a:headEnd/>
            <a:tailEnd/>
          </a:ln>
        </p:spPr>
      </p:pic>
      <p:pic>
        <p:nvPicPr>
          <p:cNvPr id="39" name="Picture 33" descr="Fig03-11_PPT_6"/>
          <p:cNvPicPr>
            <a:picLocks noChangeAspect="1" noChangeArrowheads="1"/>
          </p:cNvPicPr>
          <p:nvPr/>
        </p:nvPicPr>
        <p:blipFill>
          <a:blip r:embed="rId6" cstate="print"/>
          <a:srcRect/>
          <a:stretch>
            <a:fillRect/>
          </a:stretch>
        </p:blipFill>
        <p:spPr bwMode="auto">
          <a:xfrm>
            <a:off x="447675" y="609600"/>
            <a:ext cx="4057650" cy="3362325"/>
          </a:xfrm>
          <a:prstGeom prst="rect">
            <a:avLst/>
          </a:prstGeom>
          <a:noFill/>
          <a:ln w="9525">
            <a:noFill/>
            <a:miter lim="800000"/>
            <a:headEnd/>
            <a:tailEnd/>
          </a:ln>
        </p:spPr>
      </p:pic>
      <p:pic>
        <p:nvPicPr>
          <p:cNvPr id="40" name="Picture 34" descr="Fig03-11_PPT_7"/>
          <p:cNvPicPr>
            <a:picLocks noChangeAspect="1" noChangeArrowheads="1"/>
          </p:cNvPicPr>
          <p:nvPr/>
        </p:nvPicPr>
        <p:blipFill>
          <a:blip r:embed="rId7" cstate="print"/>
          <a:srcRect/>
          <a:stretch>
            <a:fillRect/>
          </a:stretch>
        </p:blipFill>
        <p:spPr bwMode="auto">
          <a:xfrm>
            <a:off x="447675" y="609600"/>
            <a:ext cx="4057650" cy="3362325"/>
          </a:xfrm>
          <a:prstGeom prst="rect">
            <a:avLst/>
          </a:prstGeom>
          <a:noFill/>
          <a:ln w="9525">
            <a:noFill/>
            <a:miter lim="800000"/>
            <a:headEnd/>
            <a:tailEnd/>
          </a:ln>
        </p:spPr>
      </p:pic>
      <p:pic>
        <p:nvPicPr>
          <p:cNvPr id="41" name="Picture 35" descr="Fig03-11_PPT_8"/>
          <p:cNvPicPr>
            <a:picLocks noChangeAspect="1" noChangeArrowheads="1"/>
          </p:cNvPicPr>
          <p:nvPr/>
        </p:nvPicPr>
        <p:blipFill>
          <a:blip r:embed="rId8" cstate="print"/>
          <a:srcRect/>
          <a:stretch>
            <a:fillRect/>
          </a:stretch>
        </p:blipFill>
        <p:spPr bwMode="auto">
          <a:xfrm>
            <a:off x="447675" y="609600"/>
            <a:ext cx="4057650" cy="3362325"/>
          </a:xfrm>
          <a:prstGeom prst="rect">
            <a:avLst/>
          </a:prstGeom>
          <a:noFill/>
          <a:ln w="9525">
            <a:noFill/>
            <a:miter lim="800000"/>
            <a:headEnd/>
            <a:tailEnd/>
          </a:ln>
        </p:spPr>
      </p:pic>
      <p:pic>
        <p:nvPicPr>
          <p:cNvPr id="42" name="Picture 36" descr="Fig03-11_PPT_9"/>
          <p:cNvPicPr>
            <a:picLocks noChangeAspect="1" noChangeArrowheads="1"/>
          </p:cNvPicPr>
          <p:nvPr/>
        </p:nvPicPr>
        <p:blipFill>
          <a:blip r:embed="rId9" cstate="print"/>
          <a:srcRect/>
          <a:stretch>
            <a:fillRect/>
          </a:stretch>
        </p:blipFill>
        <p:spPr bwMode="auto">
          <a:xfrm>
            <a:off x="447675" y="609600"/>
            <a:ext cx="4057650" cy="3362325"/>
          </a:xfrm>
          <a:prstGeom prst="rect">
            <a:avLst/>
          </a:prstGeom>
          <a:noFill/>
          <a:ln w="9525">
            <a:noFill/>
            <a:miter lim="800000"/>
            <a:headEnd/>
            <a:tailEnd/>
          </a:ln>
        </p:spPr>
      </p:pic>
      <p:pic>
        <p:nvPicPr>
          <p:cNvPr id="43" name="Picture 37" descr="Fig03-11_PPT_10"/>
          <p:cNvPicPr>
            <a:picLocks noChangeAspect="1" noChangeArrowheads="1"/>
          </p:cNvPicPr>
          <p:nvPr/>
        </p:nvPicPr>
        <p:blipFill>
          <a:blip r:embed="rId10" cstate="print"/>
          <a:srcRect/>
          <a:stretch>
            <a:fillRect/>
          </a:stretch>
        </p:blipFill>
        <p:spPr bwMode="auto">
          <a:xfrm>
            <a:off x="447675" y="609600"/>
            <a:ext cx="4057650" cy="3362325"/>
          </a:xfrm>
          <a:prstGeom prst="rect">
            <a:avLst/>
          </a:prstGeom>
          <a:noFill/>
          <a:ln w="9525">
            <a:noFill/>
            <a:miter lim="800000"/>
            <a:headEnd/>
            <a:tailEnd/>
          </a:ln>
        </p:spPr>
      </p:pic>
      <p:pic>
        <p:nvPicPr>
          <p:cNvPr id="45" name="Picture 39" descr="Fig03-11_PPT_b2"/>
          <p:cNvPicPr>
            <a:picLocks noChangeAspect="1" noChangeArrowheads="1"/>
          </p:cNvPicPr>
          <p:nvPr/>
        </p:nvPicPr>
        <p:blipFill>
          <a:blip r:embed="rId11" cstate="print"/>
          <a:srcRect/>
          <a:stretch>
            <a:fillRect/>
          </a:stretch>
        </p:blipFill>
        <p:spPr bwMode="auto">
          <a:xfrm>
            <a:off x="4705350" y="609600"/>
            <a:ext cx="4029075" cy="3362325"/>
          </a:xfrm>
          <a:prstGeom prst="rect">
            <a:avLst/>
          </a:prstGeom>
          <a:noFill/>
          <a:ln w="9525">
            <a:noFill/>
            <a:miter lim="800000"/>
            <a:headEnd/>
            <a:tailEnd/>
          </a:ln>
        </p:spPr>
      </p:pic>
      <p:pic>
        <p:nvPicPr>
          <p:cNvPr id="46" name="Picture 40" descr="Fig03-11_PPT_b3"/>
          <p:cNvPicPr>
            <a:picLocks noChangeAspect="1" noChangeArrowheads="1"/>
          </p:cNvPicPr>
          <p:nvPr/>
        </p:nvPicPr>
        <p:blipFill>
          <a:blip r:embed="rId12" cstate="print"/>
          <a:srcRect/>
          <a:stretch>
            <a:fillRect/>
          </a:stretch>
        </p:blipFill>
        <p:spPr bwMode="auto">
          <a:xfrm>
            <a:off x="4705350" y="609600"/>
            <a:ext cx="4029075" cy="3362325"/>
          </a:xfrm>
          <a:prstGeom prst="rect">
            <a:avLst/>
          </a:prstGeom>
          <a:noFill/>
          <a:ln w="9525">
            <a:noFill/>
            <a:miter lim="800000"/>
            <a:headEnd/>
            <a:tailEnd/>
          </a:ln>
        </p:spPr>
      </p:pic>
      <p:pic>
        <p:nvPicPr>
          <p:cNvPr id="47" name="Picture 41" descr="Fig03-11_PPT_b4"/>
          <p:cNvPicPr>
            <a:picLocks noChangeAspect="1" noChangeArrowheads="1"/>
          </p:cNvPicPr>
          <p:nvPr/>
        </p:nvPicPr>
        <p:blipFill>
          <a:blip r:embed="rId13" cstate="print"/>
          <a:srcRect/>
          <a:stretch>
            <a:fillRect/>
          </a:stretch>
        </p:blipFill>
        <p:spPr bwMode="auto">
          <a:xfrm>
            <a:off x="4705350" y="609600"/>
            <a:ext cx="4029075" cy="3362325"/>
          </a:xfrm>
          <a:prstGeom prst="rect">
            <a:avLst/>
          </a:prstGeom>
          <a:noFill/>
          <a:ln w="9525">
            <a:noFill/>
            <a:miter lim="800000"/>
            <a:headEnd/>
            <a:tailEnd/>
          </a:ln>
        </p:spPr>
      </p:pic>
      <p:pic>
        <p:nvPicPr>
          <p:cNvPr id="48" name="Picture 42" descr="Fig03-11_PPT_b5"/>
          <p:cNvPicPr>
            <a:picLocks noChangeAspect="1" noChangeArrowheads="1"/>
          </p:cNvPicPr>
          <p:nvPr/>
        </p:nvPicPr>
        <p:blipFill>
          <a:blip r:embed="rId14" cstate="print"/>
          <a:srcRect/>
          <a:stretch>
            <a:fillRect/>
          </a:stretch>
        </p:blipFill>
        <p:spPr bwMode="auto">
          <a:xfrm>
            <a:off x="4705350" y="609600"/>
            <a:ext cx="4029075" cy="3362325"/>
          </a:xfrm>
          <a:prstGeom prst="rect">
            <a:avLst/>
          </a:prstGeom>
          <a:noFill/>
          <a:ln w="9525">
            <a:noFill/>
            <a:miter lim="800000"/>
            <a:headEnd/>
            <a:tailEnd/>
          </a:ln>
        </p:spPr>
      </p:pic>
      <p:pic>
        <p:nvPicPr>
          <p:cNvPr id="49" name="Picture 43" descr="Fig03-11_PPT_b6"/>
          <p:cNvPicPr>
            <a:picLocks noChangeAspect="1" noChangeArrowheads="1"/>
          </p:cNvPicPr>
          <p:nvPr/>
        </p:nvPicPr>
        <p:blipFill>
          <a:blip r:embed="rId15" cstate="print"/>
          <a:srcRect/>
          <a:stretch>
            <a:fillRect/>
          </a:stretch>
        </p:blipFill>
        <p:spPr bwMode="auto">
          <a:xfrm>
            <a:off x="4705350" y="609600"/>
            <a:ext cx="4029075" cy="3362325"/>
          </a:xfrm>
          <a:prstGeom prst="rect">
            <a:avLst/>
          </a:prstGeom>
          <a:noFill/>
          <a:ln w="9525">
            <a:noFill/>
            <a:miter lim="800000"/>
            <a:headEnd/>
            <a:tailEnd/>
          </a:ln>
        </p:spPr>
      </p:pic>
      <p:pic>
        <p:nvPicPr>
          <p:cNvPr id="50" name="Picture 44" descr="Fig03-11_PPT_b7"/>
          <p:cNvPicPr>
            <a:picLocks noChangeAspect="1" noChangeArrowheads="1"/>
          </p:cNvPicPr>
          <p:nvPr/>
        </p:nvPicPr>
        <p:blipFill>
          <a:blip r:embed="rId16" cstate="print"/>
          <a:srcRect/>
          <a:stretch>
            <a:fillRect/>
          </a:stretch>
        </p:blipFill>
        <p:spPr bwMode="auto">
          <a:xfrm>
            <a:off x="4705350" y="609600"/>
            <a:ext cx="4029075" cy="3362325"/>
          </a:xfrm>
          <a:prstGeom prst="rect">
            <a:avLst/>
          </a:prstGeom>
          <a:noFill/>
          <a:ln w="9525">
            <a:noFill/>
            <a:miter lim="800000"/>
            <a:headEnd/>
            <a:tailEnd/>
          </a:ln>
        </p:spPr>
      </p:pic>
      <p:pic>
        <p:nvPicPr>
          <p:cNvPr id="51" name="Picture 45" descr="Fig03-11_PPT_b8"/>
          <p:cNvPicPr>
            <a:picLocks noChangeAspect="1" noChangeArrowheads="1"/>
          </p:cNvPicPr>
          <p:nvPr/>
        </p:nvPicPr>
        <p:blipFill>
          <a:blip r:embed="rId17" cstate="print"/>
          <a:srcRect/>
          <a:stretch>
            <a:fillRect/>
          </a:stretch>
        </p:blipFill>
        <p:spPr bwMode="auto">
          <a:xfrm>
            <a:off x="4705350" y="609600"/>
            <a:ext cx="4029075" cy="3362325"/>
          </a:xfrm>
          <a:prstGeom prst="rect">
            <a:avLst/>
          </a:prstGeom>
          <a:noFill/>
          <a:ln w="9525">
            <a:noFill/>
            <a:miter lim="800000"/>
            <a:headEnd/>
            <a:tailEnd/>
          </a:ln>
        </p:spPr>
      </p:pic>
      <p:pic>
        <p:nvPicPr>
          <p:cNvPr id="52" name="Picture 46" descr="Fig03-11_PPT_b9"/>
          <p:cNvPicPr>
            <a:picLocks noChangeAspect="1" noChangeArrowheads="1"/>
          </p:cNvPicPr>
          <p:nvPr/>
        </p:nvPicPr>
        <p:blipFill>
          <a:blip r:embed="rId18" cstate="print"/>
          <a:srcRect/>
          <a:stretch>
            <a:fillRect/>
          </a:stretch>
        </p:blipFill>
        <p:spPr bwMode="auto">
          <a:xfrm>
            <a:off x="4705350" y="609600"/>
            <a:ext cx="4029075" cy="3362325"/>
          </a:xfrm>
          <a:prstGeom prst="rect">
            <a:avLst/>
          </a:prstGeom>
          <a:noFill/>
          <a:ln w="9525">
            <a:noFill/>
            <a:miter lim="800000"/>
            <a:headEnd/>
            <a:tailEnd/>
          </a:ln>
        </p:spPr>
      </p:pic>
      <p:pic>
        <p:nvPicPr>
          <p:cNvPr id="53" name="Picture 47" descr="Fig03-11_PPT_b11"/>
          <p:cNvPicPr>
            <a:picLocks noChangeAspect="1" noChangeArrowheads="1"/>
          </p:cNvPicPr>
          <p:nvPr/>
        </p:nvPicPr>
        <p:blipFill>
          <a:blip r:embed="rId19" cstate="print"/>
          <a:srcRect/>
          <a:stretch>
            <a:fillRect/>
          </a:stretch>
        </p:blipFill>
        <p:spPr bwMode="auto">
          <a:xfrm>
            <a:off x="4705350" y="609600"/>
            <a:ext cx="4029075" cy="3362325"/>
          </a:xfrm>
          <a:prstGeom prst="rect">
            <a:avLst/>
          </a:prstGeom>
          <a:noFill/>
          <a:ln w="9525">
            <a:noFill/>
            <a:miter lim="800000"/>
            <a:headEnd/>
            <a:tailEnd/>
          </a:ln>
        </p:spPr>
      </p:pic>
      <p:pic>
        <p:nvPicPr>
          <p:cNvPr id="54" name="Picture 53" descr="Fig03-11_PPT_b12.gif"/>
          <p:cNvPicPr>
            <a:picLocks noChangeAspect="1"/>
          </p:cNvPicPr>
          <p:nvPr/>
        </p:nvPicPr>
        <p:blipFill>
          <a:blip r:embed="rId20" cstate="print"/>
          <a:srcRect/>
          <a:stretch>
            <a:fillRect/>
          </a:stretch>
        </p:blipFill>
        <p:spPr bwMode="auto">
          <a:xfrm>
            <a:off x="4705350" y="609600"/>
            <a:ext cx="4029075" cy="3362325"/>
          </a:xfrm>
          <a:prstGeom prst="rect">
            <a:avLst/>
          </a:prstGeom>
          <a:noFill/>
          <a:ln w="9525">
            <a:noFill/>
            <a:miter lim="800000"/>
            <a:headEnd/>
            <a:tailEnd/>
          </a:ln>
        </p:spPr>
      </p:pic>
      <p:sp>
        <p:nvSpPr>
          <p:cNvPr id="55" name="TextBox 54"/>
          <p:cNvSpPr txBox="1">
            <a:spLocks noChangeArrowheads="1"/>
          </p:cNvSpPr>
          <p:nvPr/>
        </p:nvSpPr>
        <p:spPr bwMode="auto">
          <a:xfrm>
            <a:off x="381000" y="4511675"/>
            <a:ext cx="8305800" cy="584200"/>
          </a:xfrm>
          <a:prstGeom prst="rect">
            <a:avLst/>
          </a:prstGeom>
          <a:noFill/>
          <a:ln w="9525">
            <a:noFill/>
            <a:miter lim="800000"/>
            <a:headEnd/>
            <a:tailEnd/>
          </a:ln>
        </p:spPr>
        <p:txBody>
          <a:bodyPr>
            <a:spAutoFit/>
          </a:bodyPr>
          <a:lstStyle/>
          <a:p>
            <a:r>
              <a:rPr lang="en-US" sz="1600"/>
              <a:t>Whether the price of a product rises or falls over time depends on whether demand shifts to the right more than supply.</a:t>
            </a:r>
          </a:p>
        </p:txBody>
      </p:sp>
      <p:pic>
        <p:nvPicPr>
          <p:cNvPr id="56" name="Picture 55" descr="Fig03-11_PPTa1.gif"/>
          <p:cNvPicPr>
            <a:picLocks noChangeAspect="1"/>
          </p:cNvPicPr>
          <p:nvPr/>
        </p:nvPicPr>
        <p:blipFill>
          <a:blip r:embed="rId21" cstate="print"/>
          <a:srcRect/>
          <a:stretch>
            <a:fillRect/>
          </a:stretch>
        </p:blipFill>
        <p:spPr bwMode="auto">
          <a:xfrm>
            <a:off x="4705350" y="609600"/>
            <a:ext cx="4057650" cy="3362325"/>
          </a:xfrm>
          <a:prstGeom prst="rect">
            <a:avLst/>
          </a:prstGeom>
          <a:noFill/>
          <a:ln w="9525">
            <a:noFill/>
            <a:miter lim="800000"/>
            <a:headEnd/>
            <a:tailEnd/>
          </a:ln>
        </p:spPr>
      </p:pic>
      <p:pic>
        <p:nvPicPr>
          <p:cNvPr id="57" name="Picture 56" descr="Fig03-11_PPTb1.gif"/>
          <p:cNvPicPr>
            <a:picLocks noChangeAspect="1"/>
          </p:cNvPicPr>
          <p:nvPr/>
        </p:nvPicPr>
        <p:blipFill>
          <a:blip r:embed="rId22" cstate="print"/>
          <a:srcRect/>
          <a:stretch>
            <a:fillRect/>
          </a:stretch>
        </p:blipFill>
        <p:spPr bwMode="auto">
          <a:xfrm>
            <a:off x="447675" y="609600"/>
            <a:ext cx="4029075" cy="3362325"/>
          </a:xfrm>
          <a:prstGeom prst="rect">
            <a:avLst/>
          </a:prstGeom>
          <a:noFill/>
          <a:ln w="9525">
            <a:noFill/>
            <a:miter lim="800000"/>
            <a:headEnd/>
            <a:tailEnd/>
          </a:ln>
        </p:spPr>
      </p:pic>
      <p:cxnSp>
        <p:nvCxnSpPr>
          <p:cNvPr id="58" name="Straight Connector 57"/>
          <p:cNvCxnSpPr>
            <a:cxnSpLocks noChangeShapeType="1"/>
          </p:cNvCxnSpPr>
          <p:nvPr/>
        </p:nvCxnSpPr>
        <p:spPr bwMode="auto">
          <a:xfrm>
            <a:off x="438150" y="6505575"/>
            <a:ext cx="82296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1000"/>
                                        <p:tgtEl>
                                          <p:spTgt spid="3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1000"/>
                                        <p:tgtEl>
                                          <p:spTgt spid="36"/>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1000"/>
                                        <p:tgtEl>
                                          <p:spTgt spid="37"/>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1000"/>
                                        <p:tgtEl>
                                          <p:spTgt spid="39"/>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1000"/>
                                        <p:tgtEl>
                                          <p:spTgt spid="38"/>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1000"/>
                                        <p:tgtEl>
                                          <p:spTgt spid="4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Effect transition="in" filter="wipe(left)">
                                      <p:cBhvr>
                                        <p:cTn id="60" dur="500"/>
                                        <p:tgtEl>
                                          <p:spTgt spid="2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1000"/>
                                        <p:tgtEl>
                                          <p:spTgt spid="40"/>
                                        </p:tgtEl>
                                      </p:cBhvr>
                                    </p:animEffect>
                                  </p:childTnLst>
                                </p:cTn>
                              </p:par>
                            </p:childTnLst>
                          </p:cTn>
                        </p:par>
                        <p:par>
                          <p:cTn id="66" fill="hold">
                            <p:stCondLst>
                              <p:cond delay="1000"/>
                            </p:stCondLst>
                            <p:childTnLst>
                              <p:par>
                                <p:cTn id="67" presetID="2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1000"/>
                                        <p:tgtEl>
                                          <p:spTgt spid="42"/>
                                        </p:tgtEl>
                                      </p:cBhvr>
                                    </p:animEffect>
                                  </p:childTnLst>
                                </p:cTn>
                              </p:par>
                            </p:childTnLst>
                          </p:cTn>
                        </p:par>
                        <p:par>
                          <p:cTn id="70" fill="hold">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29">
                                            <p:txEl>
                                              <p:pRg st="1" end="1"/>
                                            </p:txEl>
                                          </p:spTgt>
                                        </p:tgtEl>
                                        <p:attrNameLst>
                                          <p:attrName>style.visibility</p:attrName>
                                        </p:attrNameLst>
                                      </p:cBhvr>
                                      <p:to>
                                        <p:strVal val="visible"/>
                                      </p:to>
                                    </p:set>
                                    <p:animEffect transition="in" filter="wipe(left)">
                                      <p:cBhvr>
                                        <p:cTn id="73" dur="500"/>
                                        <p:tgtEl>
                                          <p:spTgt spid="29">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500"/>
                                        <p:tgtEl>
                                          <p:spTgt spid="53"/>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1000"/>
                            </p:stCondLst>
                            <p:childTnLst>
                              <p:par>
                                <p:cTn id="84" presetID="22" presetClass="entr" presetSubtype="4"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1000"/>
                                        <p:tgtEl>
                                          <p:spTgt spid="45"/>
                                        </p:tgtEl>
                                      </p:cBhvr>
                                    </p:animEffect>
                                  </p:childTnLst>
                                </p:cTn>
                              </p:par>
                            </p:childTnLst>
                          </p:cTn>
                        </p:par>
                        <p:par>
                          <p:cTn id="87" fill="hold">
                            <p:stCondLst>
                              <p:cond delay="2000"/>
                            </p:stCondLst>
                            <p:childTnLst>
                              <p:par>
                                <p:cTn id="88" presetID="22" presetClass="entr" presetSubtype="1"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up)">
                                      <p:cBhvr>
                                        <p:cTn id="90" dur="1000"/>
                                        <p:tgtEl>
                                          <p:spTgt spid="46"/>
                                        </p:tgtEl>
                                      </p:cBhvr>
                                    </p:animEffect>
                                  </p:childTnLst>
                                </p:cTn>
                              </p:par>
                            </p:childTnLst>
                          </p:cTn>
                        </p:par>
                        <p:par>
                          <p:cTn id="91" fill="hold">
                            <p:stCondLst>
                              <p:cond delay="3000"/>
                            </p:stCondLst>
                            <p:childTnLst>
                              <p:par>
                                <p:cTn id="92" presetID="22" presetClass="entr" presetSubtype="8"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left)">
                                      <p:cBhvr>
                                        <p:cTn id="94" dur="1000"/>
                                        <p:tgtEl>
                                          <p:spTgt spid="47"/>
                                        </p:tgtEl>
                                      </p:cBhvr>
                                    </p:animEffect>
                                  </p:childTnLst>
                                </p:cTn>
                              </p:par>
                            </p:childTnLst>
                          </p:cTn>
                        </p:par>
                        <p:par>
                          <p:cTn id="95" fill="hold">
                            <p:stCondLst>
                              <p:cond delay="4000"/>
                            </p:stCondLst>
                            <p:childTnLst>
                              <p:par>
                                <p:cTn id="96" presetID="22" presetClass="entr" presetSubtype="8" fill="hold" grpId="0" nodeType="afterEffect">
                                  <p:stCondLst>
                                    <p:cond delay="0"/>
                                  </p:stCondLst>
                                  <p:childTnLst>
                                    <p:set>
                                      <p:cBhvr>
                                        <p:cTn id="97" dur="1" fill="hold">
                                          <p:stCondLst>
                                            <p:cond delay="0"/>
                                          </p:stCondLst>
                                        </p:cTn>
                                        <p:tgtEl>
                                          <p:spTgt spid="32">
                                            <p:txEl>
                                              <p:pRg st="0" end="0"/>
                                            </p:txEl>
                                          </p:spTgt>
                                        </p:tgtEl>
                                        <p:attrNameLst>
                                          <p:attrName>style.visibility</p:attrName>
                                        </p:attrNameLst>
                                      </p:cBhvr>
                                      <p:to>
                                        <p:strVal val="visible"/>
                                      </p:to>
                                    </p:set>
                                    <p:animEffect transition="in" filter="wipe(left)">
                                      <p:cBhvr>
                                        <p:cTn id="98" dur="500"/>
                                        <p:tgtEl>
                                          <p:spTgt spid="32">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down)">
                                      <p:cBhvr>
                                        <p:cTn id="103" dur="1000"/>
                                        <p:tgtEl>
                                          <p:spTgt spid="48"/>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up)">
                                      <p:cBhvr>
                                        <p:cTn id="107" dur="1000"/>
                                        <p:tgtEl>
                                          <p:spTgt spid="49"/>
                                        </p:tgtEl>
                                      </p:cBhvr>
                                    </p:animEffect>
                                  </p:childTnLst>
                                </p:cTn>
                              </p:par>
                            </p:childTnLst>
                          </p:cTn>
                        </p:par>
                        <p:par>
                          <p:cTn id="108" fill="hold">
                            <p:stCondLst>
                              <p:cond delay="2000"/>
                            </p:stCondLst>
                            <p:childTnLst>
                              <p:par>
                                <p:cTn id="109" presetID="22" presetClass="entr" presetSubtype="8"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left)">
                                      <p:cBhvr>
                                        <p:cTn id="111" dur="1000"/>
                                        <p:tgtEl>
                                          <p:spTgt spid="50"/>
                                        </p:tgtEl>
                                      </p:cBhvr>
                                    </p:animEffect>
                                  </p:childTnLst>
                                </p:cTn>
                              </p:par>
                            </p:childTnLst>
                          </p:cTn>
                        </p:par>
                        <p:par>
                          <p:cTn id="112" fill="hold">
                            <p:stCondLst>
                              <p:cond delay="3000"/>
                            </p:stCondLst>
                            <p:childTnLst>
                              <p:par>
                                <p:cTn id="113" presetID="22" presetClass="entr" presetSubtype="8"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Effect transition="in" filter="wipe(left)">
                                      <p:cBhvr>
                                        <p:cTn id="115" dur="500"/>
                                        <p:tgtEl>
                                          <p:spTgt spid="33">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wipe(left)">
                                      <p:cBhvr>
                                        <p:cTn id="120" dur="1000"/>
                                        <p:tgtEl>
                                          <p:spTgt spid="51"/>
                                        </p:tgtEl>
                                      </p:cBhvr>
                                    </p:animEffect>
                                  </p:childTnLst>
                                </p:cTn>
                              </p:par>
                              <p:par>
                                <p:cTn id="121" presetID="22" presetClass="entr" presetSubtype="8" fill="hold"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left)">
                                      <p:cBhvr>
                                        <p:cTn id="123" dur="1000"/>
                                        <p:tgtEl>
                                          <p:spTgt spid="54"/>
                                        </p:tgtEl>
                                      </p:cBhvr>
                                    </p:animEffect>
                                  </p:childTnLst>
                                </p:cTn>
                              </p:par>
                            </p:childTnLst>
                          </p:cTn>
                        </p:par>
                        <p:par>
                          <p:cTn id="124" fill="hold">
                            <p:stCondLst>
                              <p:cond delay="1000"/>
                            </p:stCondLst>
                            <p:childTnLst>
                              <p:par>
                                <p:cTn id="125" presetID="22" presetClass="entr" presetSubtype="1"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up)">
                                      <p:cBhvr>
                                        <p:cTn id="127" dur="1000"/>
                                        <p:tgtEl>
                                          <p:spTgt spid="52"/>
                                        </p:tgtEl>
                                      </p:cBhvr>
                                    </p:animEffect>
                                  </p:childTnLst>
                                </p:cTn>
                              </p:par>
                            </p:childTnLst>
                          </p:cTn>
                        </p:par>
                        <p:par>
                          <p:cTn id="128" fill="hold">
                            <p:stCondLst>
                              <p:cond delay="2000"/>
                            </p:stCondLst>
                            <p:childTnLst>
                              <p:par>
                                <p:cTn id="129" presetID="22" presetClass="entr" presetSubtype="8" fill="hold" grpId="0" nodeType="afterEffect">
                                  <p:stCondLst>
                                    <p:cond delay="0"/>
                                  </p:stCondLst>
                                  <p:childTnLst>
                                    <p:set>
                                      <p:cBhvr>
                                        <p:cTn id="130" dur="1" fill="hold">
                                          <p:stCondLst>
                                            <p:cond delay="0"/>
                                          </p:stCondLst>
                                        </p:cTn>
                                        <p:tgtEl>
                                          <p:spTgt spid="33">
                                            <p:txEl>
                                              <p:pRg st="1" end="1"/>
                                            </p:txEl>
                                          </p:spTgt>
                                        </p:tgtEl>
                                        <p:attrNameLst>
                                          <p:attrName>style.visibility</p:attrName>
                                        </p:attrNameLst>
                                      </p:cBhvr>
                                      <p:to>
                                        <p:strVal val="visible"/>
                                      </p:to>
                                    </p:set>
                                    <p:animEffect transition="in" filter="wipe(left)">
                                      <p:cBhvr>
                                        <p:cTn id="131" dur="500"/>
                                        <p:tgtEl>
                                          <p:spTgt spid="33">
                                            <p:txEl>
                                              <p:pRg st="1" end="1"/>
                                            </p:txEl>
                                          </p:spTgt>
                                        </p:tgtEl>
                                      </p:cBhvr>
                                    </p:animEffect>
                                  </p:childTnLst>
                                </p:cTn>
                              </p:par>
                            </p:childTnLst>
                          </p:cTn>
                        </p:par>
                        <p:par>
                          <p:cTn id="132" fill="hold">
                            <p:stCondLst>
                              <p:cond delay="2500"/>
                            </p:stCondLst>
                            <p:childTnLst>
                              <p:par>
                                <p:cTn id="133" presetID="22" presetClass="entr" presetSubtype="8" fill="hold"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wipe(left)">
                                      <p:cBhvr>
                                        <p:cTn id="1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7" grpId="0"/>
      <p:bldP spid="28" grpId="0" build="p"/>
      <p:bldP spid="29" grpId="0" uiExpand="1" build="p"/>
      <p:bldP spid="32" grpId="0" build="p"/>
      <p:bldP spid="33" grpId="0" uiExpand="1" build="p"/>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368300" y="1143001"/>
            <a:ext cx="8382000"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t>How Shifts in Demand and Supply Affect Equilibrium Price (</a:t>
            </a:r>
            <a:r>
              <a:rPr lang="en-US" sz="2400" b="1" i="1" dirty="0"/>
              <a:t>P</a:t>
            </a:r>
            <a:r>
              <a:rPr lang="en-US" sz="2400" b="1" dirty="0"/>
              <a:t>) and Quantity (</a:t>
            </a:r>
            <a:r>
              <a:rPr lang="en-US" sz="2400" b="1" i="1" dirty="0"/>
              <a:t>Q</a:t>
            </a:r>
            <a:r>
              <a:rPr lang="en-US" sz="2400" b="1" dirty="0"/>
              <a:t>)</a:t>
            </a:r>
          </a:p>
        </p:txBody>
      </p:sp>
      <p:sp>
        <p:nvSpPr>
          <p:cNvPr id="16" name="Text Box 4"/>
          <p:cNvSpPr txBox="1">
            <a:spLocks noChangeArrowheads="1"/>
          </p:cNvSpPr>
          <p:nvPr/>
        </p:nvSpPr>
        <p:spPr bwMode="auto">
          <a:xfrm>
            <a:off x="447675" y="676275"/>
            <a:ext cx="3590925" cy="338138"/>
          </a:xfrm>
          <a:prstGeom prst="rect">
            <a:avLst/>
          </a:prstGeom>
          <a:solidFill>
            <a:srgbClr val="B9D2C1">
              <a:alpha val="50195"/>
            </a:srgbClr>
          </a:solidFill>
          <a:ln w="9525" algn="ctr">
            <a:noFill/>
            <a:miter lim="800000"/>
            <a:headEnd/>
            <a:tailEnd/>
          </a:ln>
        </p:spPr>
        <p:txBody>
          <a:bodyPr lIns="45720" rIns="45720">
            <a:spAutoFit/>
          </a:bodyPr>
          <a:lstStyle/>
          <a:p>
            <a:pPr>
              <a:spcBef>
                <a:spcPct val="10000"/>
              </a:spcBef>
              <a:spcAft>
                <a:spcPct val="10000"/>
              </a:spcAft>
            </a:pPr>
            <a:r>
              <a:rPr lang="en-US" sz="1600" b="1"/>
              <a:t>Table 3.3</a:t>
            </a:r>
          </a:p>
        </p:txBody>
      </p:sp>
      <p:graphicFrame>
        <p:nvGraphicFramePr>
          <p:cNvPr id="18" name="Group 53"/>
          <p:cNvGraphicFramePr>
            <a:graphicFrameLocks noGrp="1"/>
          </p:cNvGraphicFramePr>
          <p:nvPr/>
        </p:nvGraphicFramePr>
        <p:xfrm>
          <a:off x="1208088" y="1971675"/>
          <a:ext cx="6727825" cy="2895600"/>
        </p:xfrm>
        <a:graphic>
          <a:graphicData uri="http://schemas.openxmlformats.org/drawingml/2006/table">
            <a:tbl>
              <a:tblPr/>
              <a:tblGrid>
                <a:gridCol w="1895859"/>
                <a:gridCol w="1394252"/>
                <a:gridCol w="1761314"/>
                <a:gridCol w="1676400"/>
              </a:tblGrid>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rgbClr val="194F8B"/>
                        </a:solidFill>
                        <a:effectLst/>
                        <a:latin typeface="Arial" charset="0"/>
                      </a:endParaRPr>
                    </a:p>
                  </a:txBody>
                  <a:tcPr marL="45720" marR="0" horzOverflow="overflow">
                    <a:lnL cap="flat">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Supply Curve Unchanged</a:t>
                      </a:r>
                    </a:p>
                  </a:txBody>
                  <a:tcPr marL="45720" marR="0"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Supply Curve Shifts to the Right</a:t>
                      </a:r>
                    </a:p>
                  </a:txBody>
                  <a:tcPr marL="45720" marR="0"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Supply Curve Shifts to the Left</a:t>
                      </a:r>
                    </a:p>
                  </a:txBody>
                  <a:tcPr marL="45720" marR="0"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Demand Curve Unchanged</a:t>
                      </a:r>
                    </a:p>
                  </a:txBody>
                  <a:tcPr marL="45720" marR="0" marT="137160" marB="137160" horzOverflow="overflow">
                    <a:lnL cap="flat">
                      <a:noFill/>
                    </a:lnL>
                    <a:lnR>
                      <a:noFill/>
                    </a:lnR>
                    <a:lnT w="28575"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charset="0"/>
                        </a:rPr>
                        <a:t>Q</a:t>
                      </a:r>
                      <a:r>
                        <a:rPr kumimoji="0" lang="en-US" sz="1300" b="0" i="0" u="none" strike="noStrike" cap="none" normalizeH="0" baseline="0" smtClean="0">
                          <a:ln>
                            <a:noFill/>
                          </a:ln>
                          <a:solidFill>
                            <a:schemeClr val="tx1"/>
                          </a:solidFill>
                          <a:effectLst/>
                          <a:latin typeface="Arial" charset="0"/>
                        </a:rPr>
                        <a:t> unchanged</a:t>
                      </a:r>
                      <a:br>
                        <a:rPr kumimoji="0" lang="en-US" sz="1300" b="0" i="0" u="none" strike="noStrike" cap="none" normalizeH="0" baseline="0" smtClean="0">
                          <a:ln>
                            <a:noFill/>
                          </a:ln>
                          <a:solidFill>
                            <a:schemeClr val="tx1"/>
                          </a:solidFill>
                          <a:effectLst/>
                          <a:latin typeface="Arial" charset="0"/>
                        </a:rPr>
                      </a:br>
                      <a:r>
                        <a:rPr kumimoji="0" lang="en-US" sz="1300" b="0" i="1" u="none" strike="noStrike" cap="none" normalizeH="0" baseline="0" smtClean="0">
                          <a:ln>
                            <a:noFill/>
                          </a:ln>
                          <a:solidFill>
                            <a:schemeClr val="tx1"/>
                          </a:solidFill>
                          <a:effectLst/>
                          <a:latin typeface="Arial" charset="0"/>
                        </a:rPr>
                        <a:t>P</a:t>
                      </a:r>
                      <a:r>
                        <a:rPr kumimoji="0" lang="en-US" sz="1300" b="0" i="0" u="none" strike="noStrike" cap="none" normalizeH="0" baseline="0" smtClean="0">
                          <a:ln>
                            <a:noFill/>
                          </a:ln>
                          <a:solidFill>
                            <a:schemeClr val="tx1"/>
                          </a:solidFill>
                          <a:effectLst/>
                          <a:latin typeface="Arial" charset="0"/>
                        </a:rPr>
                        <a:t> unchanged</a:t>
                      </a:r>
                      <a:endParaRPr kumimoji="0" lang="en-US" sz="1300" b="1" i="0" u="none" strike="noStrike" cap="none" normalizeH="0" baseline="0" smtClean="0">
                        <a:ln>
                          <a:noFill/>
                        </a:ln>
                        <a:solidFill>
                          <a:srgbClr val="194F8B"/>
                        </a:solidFill>
                        <a:effectLst/>
                        <a:latin typeface="Arial" charset="0"/>
                      </a:endParaRPr>
                    </a:p>
                  </a:txBody>
                  <a:tcPr marL="45720" marR="0" marT="137160" marB="137160" horzOverflow="overflow">
                    <a:lnL>
                      <a:noFill/>
                    </a:lnL>
                    <a:lnR>
                      <a:noFill/>
                    </a:lnR>
                    <a:lnT w="28575"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charset="0"/>
                        </a:rPr>
                        <a:t>Q</a:t>
                      </a:r>
                      <a:r>
                        <a:rPr kumimoji="0" lang="en-US" sz="1300" b="0" i="0" u="none" strike="noStrike" cap="none" normalizeH="0" baseline="0" smtClean="0">
                          <a:ln>
                            <a:noFill/>
                          </a:ln>
                          <a:solidFill>
                            <a:schemeClr val="tx1"/>
                          </a:solidFill>
                          <a:effectLst/>
                          <a:latin typeface="Arial" charset="0"/>
                        </a:rPr>
                        <a:t> increases</a:t>
                      </a:r>
                      <a:br>
                        <a:rPr kumimoji="0" lang="en-US" sz="1300" b="0" i="0" u="none" strike="noStrike" cap="none" normalizeH="0" baseline="0" smtClean="0">
                          <a:ln>
                            <a:noFill/>
                          </a:ln>
                          <a:solidFill>
                            <a:schemeClr val="tx1"/>
                          </a:solidFill>
                          <a:effectLst/>
                          <a:latin typeface="Arial" charset="0"/>
                        </a:rPr>
                      </a:br>
                      <a:r>
                        <a:rPr kumimoji="0" lang="en-US" sz="1300" b="0" i="1" u="none" strike="noStrike" cap="none" normalizeH="0" baseline="0" smtClean="0">
                          <a:ln>
                            <a:noFill/>
                          </a:ln>
                          <a:solidFill>
                            <a:schemeClr val="tx1"/>
                          </a:solidFill>
                          <a:effectLst/>
                          <a:latin typeface="Arial" charset="0"/>
                        </a:rPr>
                        <a:t>P</a:t>
                      </a:r>
                      <a:r>
                        <a:rPr kumimoji="0" lang="en-US" sz="1300" b="0" i="0" u="none" strike="noStrike" cap="none" normalizeH="0" baseline="0" smtClean="0">
                          <a:ln>
                            <a:noFill/>
                          </a:ln>
                          <a:solidFill>
                            <a:schemeClr val="tx1"/>
                          </a:solidFill>
                          <a:effectLst/>
                          <a:latin typeface="Arial" charset="0"/>
                        </a:rPr>
                        <a:t> decreases</a:t>
                      </a:r>
                      <a:endParaRPr kumimoji="0" lang="en-US" sz="1300" b="1" i="0" u="none" strike="noStrike" cap="none" normalizeH="0" baseline="0" smtClean="0">
                        <a:ln>
                          <a:noFill/>
                        </a:ln>
                        <a:solidFill>
                          <a:srgbClr val="194F8B"/>
                        </a:solidFill>
                        <a:effectLst/>
                        <a:latin typeface="Arial" charset="0"/>
                      </a:endParaRPr>
                    </a:p>
                  </a:txBody>
                  <a:tcPr marL="45720" marR="0" marT="137160" marB="137160" horzOverflow="overflow">
                    <a:lnL>
                      <a:noFill/>
                    </a:lnL>
                    <a:lnR>
                      <a:noFill/>
                    </a:lnR>
                    <a:lnT w="28575"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charset="0"/>
                        </a:rPr>
                        <a:t>Q</a:t>
                      </a:r>
                      <a:r>
                        <a:rPr kumimoji="0" lang="en-US" sz="1300" b="0" i="0" u="none" strike="noStrike" cap="none" normalizeH="0" baseline="0" smtClean="0">
                          <a:ln>
                            <a:noFill/>
                          </a:ln>
                          <a:solidFill>
                            <a:schemeClr val="tx1"/>
                          </a:solidFill>
                          <a:effectLst/>
                          <a:latin typeface="Arial" charset="0"/>
                        </a:rPr>
                        <a:t> decreases</a:t>
                      </a:r>
                      <a:br>
                        <a:rPr kumimoji="0" lang="en-US" sz="1300" b="0" i="0" u="none" strike="noStrike" cap="none" normalizeH="0" baseline="0" smtClean="0">
                          <a:ln>
                            <a:noFill/>
                          </a:ln>
                          <a:solidFill>
                            <a:schemeClr val="tx1"/>
                          </a:solidFill>
                          <a:effectLst/>
                          <a:latin typeface="Arial" charset="0"/>
                        </a:rPr>
                      </a:br>
                      <a:r>
                        <a:rPr kumimoji="0" lang="en-US" sz="1300" b="0" i="1" u="none" strike="noStrike" cap="none" normalizeH="0" baseline="0" smtClean="0">
                          <a:ln>
                            <a:noFill/>
                          </a:ln>
                          <a:solidFill>
                            <a:schemeClr val="tx1"/>
                          </a:solidFill>
                          <a:effectLst/>
                          <a:latin typeface="Arial" charset="0"/>
                        </a:rPr>
                        <a:t>P</a:t>
                      </a:r>
                      <a:r>
                        <a:rPr kumimoji="0" lang="en-US" sz="1300" b="0" i="0" u="none" strike="noStrike" cap="none" normalizeH="0" baseline="0" smtClean="0">
                          <a:ln>
                            <a:noFill/>
                          </a:ln>
                          <a:solidFill>
                            <a:schemeClr val="tx1"/>
                          </a:solidFill>
                          <a:effectLst/>
                          <a:latin typeface="Arial" charset="0"/>
                        </a:rPr>
                        <a:t> increases</a:t>
                      </a:r>
                      <a:endParaRPr kumimoji="0" lang="en-US" sz="1300" b="1" i="0" u="none" strike="noStrike" cap="none" normalizeH="0" baseline="0" smtClean="0">
                        <a:ln>
                          <a:noFill/>
                        </a:ln>
                        <a:solidFill>
                          <a:srgbClr val="194F8B"/>
                        </a:solidFill>
                        <a:effectLst/>
                        <a:latin typeface="Arial" charset="0"/>
                      </a:endParaRPr>
                    </a:p>
                  </a:txBody>
                  <a:tcPr marL="45720" marR="0" marT="137160" marB="137160" horzOverflow="overflow">
                    <a:lnL>
                      <a:noFill/>
                    </a:lnL>
                    <a:lnR cap="flat">
                      <a:noFill/>
                    </a:lnR>
                    <a:lnT w="28575" cap="flat" cmpd="sng" algn="ctr">
                      <a:solidFill>
                        <a:srgbClr val="95B6DF"/>
                      </a:solidFill>
                      <a:prstDash val="solid"/>
                      <a:round/>
                      <a:headEnd type="none" w="med" len="med"/>
                      <a:tailEnd type="none" w="med" len="med"/>
                    </a:lnT>
                    <a:lnB>
                      <a:noFill/>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Demand Curve Shifts to the Right</a:t>
                      </a:r>
                      <a:endParaRPr kumimoji="0" lang="en-US" sz="1300" b="1" i="1" u="none" strike="noStrike" cap="none" normalizeH="0" baseline="0" dirty="0" smtClean="0">
                        <a:ln>
                          <a:noFill/>
                        </a:ln>
                        <a:solidFill>
                          <a:srgbClr val="0064B3"/>
                        </a:solidFill>
                        <a:effectLst/>
                        <a:latin typeface="Arial" charset="0"/>
                      </a:endParaRPr>
                    </a:p>
                  </a:txBody>
                  <a:tcPr marL="45720" marR="0" marT="137160" marB="13716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dirty="0" smtClean="0">
                          <a:ln>
                            <a:noFill/>
                          </a:ln>
                          <a:solidFill>
                            <a:schemeClr val="tx1"/>
                          </a:solidFill>
                          <a:effectLst/>
                          <a:latin typeface="Arial" charset="0"/>
                        </a:rPr>
                        <a:t/>
                      </a:r>
                      <a:br>
                        <a:rPr kumimoji="0" lang="en-US" sz="1300" b="0" i="1" u="none" strike="noStrike" cap="none" normalizeH="0" baseline="0" dirty="0" smtClean="0">
                          <a:ln>
                            <a:noFill/>
                          </a:ln>
                          <a:solidFill>
                            <a:schemeClr val="tx1"/>
                          </a:solidFill>
                          <a:effectLst/>
                          <a:latin typeface="Arial" charset="0"/>
                        </a:rPr>
                      </a:br>
                      <a:r>
                        <a:rPr kumimoji="0" lang="en-US" sz="1300" b="0" i="1" u="none" strike="noStrike" cap="none" normalizeH="0" baseline="0" dirty="0" smtClean="0">
                          <a:ln>
                            <a:noFill/>
                          </a:ln>
                          <a:solidFill>
                            <a:schemeClr val="tx1"/>
                          </a:solidFill>
                          <a:effectLst/>
                          <a:latin typeface="Arial" charset="0"/>
                        </a:rPr>
                        <a:t>Q</a:t>
                      </a:r>
                      <a:r>
                        <a:rPr kumimoji="0" lang="en-US" sz="1300" b="0" i="0" u="none" strike="noStrike" cap="none" normalizeH="0" baseline="0" dirty="0" smtClean="0">
                          <a:ln>
                            <a:noFill/>
                          </a:ln>
                          <a:solidFill>
                            <a:schemeClr val="tx1"/>
                          </a:solidFill>
                          <a:effectLst/>
                          <a:latin typeface="Arial" charset="0"/>
                        </a:rPr>
                        <a:t> increases</a:t>
                      </a:r>
                      <a:br>
                        <a:rPr kumimoji="0" lang="en-US" sz="1300" b="0" i="0" u="none" strike="noStrike" cap="none" normalizeH="0" baseline="0" dirty="0" smtClean="0">
                          <a:ln>
                            <a:noFill/>
                          </a:ln>
                          <a:solidFill>
                            <a:schemeClr val="tx1"/>
                          </a:solidFill>
                          <a:effectLst/>
                          <a:latin typeface="Arial" charset="0"/>
                        </a:rPr>
                      </a:br>
                      <a:r>
                        <a:rPr kumimoji="0" lang="en-US" sz="1300" b="0" i="1" u="none" strike="noStrike" cap="none" normalizeH="0" baseline="0" dirty="0" smtClean="0">
                          <a:ln>
                            <a:noFill/>
                          </a:ln>
                          <a:solidFill>
                            <a:schemeClr val="tx1"/>
                          </a:solidFill>
                          <a:effectLst/>
                          <a:latin typeface="Arial" charset="0"/>
                        </a:rPr>
                        <a:t>P</a:t>
                      </a:r>
                      <a:r>
                        <a:rPr kumimoji="0" lang="en-US" sz="1300" b="0" i="0" u="none" strike="noStrike" cap="none" normalizeH="0" baseline="0" dirty="0" smtClean="0">
                          <a:ln>
                            <a:noFill/>
                          </a:ln>
                          <a:solidFill>
                            <a:schemeClr val="tx1"/>
                          </a:solidFill>
                          <a:effectLst/>
                          <a:latin typeface="Arial" charset="0"/>
                        </a:rPr>
                        <a:t> increases</a:t>
                      </a:r>
                      <a:endParaRPr kumimoji="0" lang="en-US" sz="1300" b="0" i="1" u="none" strike="noStrike" cap="none" normalizeH="0" baseline="0" dirty="0" smtClean="0">
                        <a:ln>
                          <a:noFill/>
                        </a:ln>
                        <a:solidFill>
                          <a:schemeClr val="tx1"/>
                        </a:solidFill>
                        <a:effectLst/>
                        <a:latin typeface="Arial" charset="0"/>
                      </a:endParaRPr>
                    </a:p>
                  </a:txBody>
                  <a:tcPr marL="45720" marR="0" marT="137160" marB="13716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dirty="0" smtClean="0">
                          <a:ln>
                            <a:noFill/>
                          </a:ln>
                          <a:solidFill>
                            <a:srgbClr val="B00B2D"/>
                          </a:solidFill>
                          <a:effectLst/>
                          <a:latin typeface="Arial" charset="0"/>
                        </a:rPr>
                        <a:t>Q</a:t>
                      </a:r>
                      <a:r>
                        <a:rPr kumimoji="0" lang="en-US" sz="1300" b="0" i="0" u="none" strike="noStrike" cap="none" normalizeH="0" baseline="0" dirty="0" smtClean="0">
                          <a:ln>
                            <a:noFill/>
                          </a:ln>
                          <a:solidFill>
                            <a:srgbClr val="B00B2D"/>
                          </a:solidFill>
                          <a:effectLst/>
                          <a:latin typeface="Arial" charset="0"/>
                        </a:rPr>
                        <a:t> increases</a:t>
                      </a:r>
                      <a:br>
                        <a:rPr kumimoji="0" lang="en-US" sz="1300" b="0" i="0" u="none" strike="noStrike" cap="none" normalizeH="0" baseline="0" dirty="0" smtClean="0">
                          <a:ln>
                            <a:noFill/>
                          </a:ln>
                          <a:solidFill>
                            <a:srgbClr val="B00B2D"/>
                          </a:solidFill>
                          <a:effectLst/>
                          <a:latin typeface="Arial" charset="0"/>
                        </a:rPr>
                      </a:br>
                      <a:r>
                        <a:rPr kumimoji="0" lang="en-US" sz="1300" b="0" i="1" u="none" strike="noStrike" cap="none" normalizeH="0" baseline="0" dirty="0" smtClean="0">
                          <a:ln>
                            <a:noFill/>
                          </a:ln>
                          <a:solidFill>
                            <a:srgbClr val="B00B2D"/>
                          </a:solidFill>
                          <a:effectLst/>
                          <a:latin typeface="Arial" charset="0"/>
                        </a:rPr>
                        <a:t>P</a:t>
                      </a:r>
                      <a:r>
                        <a:rPr kumimoji="0" lang="en-US" sz="1300" b="0" i="0" u="none" strike="noStrike" cap="none" normalizeH="0" baseline="0" dirty="0" smtClean="0">
                          <a:ln>
                            <a:noFill/>
                          </a:ln>
                          <a:solidFill>
                            <a:srgbClr val="B00B2D"/>
                          </a:solidFill>
                          <a:effectLst/>
                          <a:latin typeface="Arial" charset="0"/>
                        </a:rPr>
                        <a:t> increases </a:t>
                      </a:r>
                      <a:br>
                        <a:rPr kumimoji="0" lang="en-US" sz="1300" b="0" i="0" u="none" strike="noStrike" cap="none" normalizeH="0" baseline="0" dirty="0" smtClean="0">
                          <a:ln>
                            <a:noFill/>
                          </a:ln>
                          <a:solidFill>
                            <a:srgbClr val="B00B2D"/>
                          </a:solidFill>
                          <a:effectLst/>
                          <a:latin typeface="Arial" charset="0"/>
                        </a:rPr>
                      </a:br>
                      <a:r>
                        <a:rPr kumimoji="0" lang="en-US" sz="1300" b="0" i="0" u="none" strike="noStrike" cap="none" normalizeH="0" baseline="0" dirty="0" smtClean="0">
                          <a:ln>
                            <a:noFill/>
                          </a:ln>
                          <a:solidFill>
                            <a:srgbClr val="B00B2D"/>
                          </a:solidFill>
                          <a:effectLst/>
                          <a:latin typeface="Arial" charset="0"/>
                        </a:rPr>
                        <a:t>or decreases</a:t>
                      </a:r>
                      <a:endParaRPr kumimoji="0" lang="en-US" sz="1300" b="0" i="1" u="none" strike="noStrike" cap="none" normalizeH="0" baseline="0" dirty="0" smtClean="0">
                        <a:ln>
                          <a:noFill/>
                        </a:ln>
                        <a:solidFill>
                          <a:srgbClr val="B00B2D"/>
                        </a:solidFill>
                        <a:effectLst/>
                        <a:latin typeface="Arial" charset="0"/>
                      </a:endParaRPr>
                    </a:p>
                  </a:txBody>
                  <a:tcPr marL="45720" marR="0" marT="137160" marB="13716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dirty="0" smtClean="0">
                          <a:ln>
                            <a:noFill/>
                          </a:ln>
                          <a:solidFill>
                            <a:schemeClr val="tx1"/>
                          </a:solidFill>
                          <a:effectLst/>
                          <a:latin typeface="Arial" charset="0"/>
                        </a:rPr>
                        <a:t>Q</a:t>
                      </a:r>
                      <a:r>
                        <a:rPr kumimoji="0" lang="en-US" sz="1300" b="0" i="0" u="none" strike="noStrike" cap="none" normalizeH="0" baseline="0" dirty="0" smtClean="0">
                          <a:ln>
                            <a:noFill/>
                          </a:ln>
                          <a:solidFill>
                            <a:schemeClr val="tx1"/>
                          </a:solidFill>
                          <a:effectLst/>
                          <a:latin typeface="Arial" charset="0"/>
                        </a:rPr>
                        <a:t> increases or </a:t>
                      </a:r>
                      <a:br>
                        <a:rPr kumimoji="0" lang="en-US" sz="1300" b="0" i="0" u="none" strike="noStrike" cap="none" normalizeH="0" baseline="0" dirty="0" smtClean="0">
                          <a:ln>
                            <a:noFill/>
                          </a:ln>
                          <a:solidFill>
                            <a:schemeClr val="tx1"/>
                          </a:solidFill>
                          <a:effectLst/>
                          <a:latin typeface="Arial" charset="0"/>
                        </a:rPr>
                      </a:br>
                      <a:r>
                        <a:rPr kumimoji="0" lang="en-US" sz="1300" b="0" i="0" u="none" strike="noStrike" cap="none" normalizeH="0" baseline="0" dirty="0" smtClean="0">
                          <a:ln>
                            <a:noFill/>
                          </a:ln>
                          <a:solidFill>
                            <a:schemeClr val="tx1"/>
                          </a:solidFill>
                          <a:effectLst/>
                          <a:latin typeface="Arial" charset="0"/>
                        </a:rPr>
                        <a:t>decreases </a:t>
                      </a:r>
                      <a:br>
                        <a:rPr kumimoji="0" lang="en-US" sz="1300" b="0" i="0" u="none" strike="noStrike" cap="none" normalizeH="0" baseline="0" dirty="0" smtClean="0">
                          <a:ln>
                            <a:noFill/>
                          </a:ln>
                          <a:solidFill>
                            <a:schemeClr val="tx1"/>
                          </a:solidFill>
                          <a:effectLst/>
                          <a:latin typeface="Arial" charset="0"/>
                        </a:rPr>
                      </a:br>
                      <a:r>
                        <a:rPr kumimoji="0" lang="en-US" sz="1300" b="0" i="1" u="none" strike="noStrike" cap="none" normalizeH="0" baseline="0" dirty="0" smtClean="0">
                          <a:ln>
                            <a:noFill/>
                          </a:ln>
                          <a:solidFill>
                            <a:schemeClr val="tx1"/>
                          </a:solidFill>
                          <a:effectLst/>
                          <a:latin typeface="Arial" charset="0"/>
                        </a:rPr>
                        <a:t>P</a:t>
                      </a:r>
                      <a:r>
                        <a:rPr kumimoji="0" lang="en-US" sz="1300" b="0" i="0" u="none" strike="noStrike" cap="none" normalizeH="0" baseline="0" dirty="0" smtClean="0">
                          <a:ln>
                            <a:noFill/>
                          </a:ln>
                          <a:solidFill>
                            <a:schemeClr val="tx1"/>
                          </a:solidFill>
                          <a:effectLst/>
                          <a:latin typeface="Arial" charset="0"/>
                        </a:rPr>
                        <a:t> increases</a:t>
                      </a:r>
                      <a:endParaRPr kumimoji="0" lang="en-US" sz="1300" b="0" i="1" u="none" strike="noStrike" cap="none" normalizeH="0" baseline="0" dirty="0" smtClean="0">
                        <a:ln>
                          <a:noFill/>
                        </a:ln>
                        <a:solidFill>
                          <a:schemeClr val="tx1"/>
                        </a:solidFill>
                        <a:effectLst/>
                        <a:latin typeface="Arial" charset="0"/>
                      </a:endParaRPr>
                    </a:p>
                  </a:txBody>
                  <a:tcPr marL="45720" marR="0" marT="137160" marB="137160" horzOverflow="overflow">
                    <a:lnL>
                      <a:noFill/>
                    </a:lnL>
                    <a:lnR cap="flat">
                      <a:noFill/>
                    </a:lnR>
                    <a:lnT>
                      <a:noFill/>
                    </a:lnT>
                    <a:lnB>
                      <a:noFill/>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rgbClr val="0064B3"/>
                          </a:solidFill>
                          <a:effectLst/>
                          <a:latin typeface="Arial" charset="0"/>
                        </a:rPr>
                        <a:t>Demand Curve Shifts to the Left</a:t>
                      </a:r>
                    </a:p>
                  </a:txBody>
                  <a:tcPr marL="45720" marR="0" marT="137160" marB="137160" horzOverflow="overflow">
                    <a:lnL cap="flat">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dirty="0" smtClean="0">
                          <a:ln>
                            <a:noFill/>
                          </a:ln>
                          <a:solidFill>
                            <a:schemeClr val="tx1"/>
                          </a:solidFill>
                          <a:effectLst/>
                          <a:latin typeface="Arial" charset="0"/>
                        </a:rPr>
                        <a:t>Q</a:t>
                      </a:r>
                      <a:r>
                        <a:rPr kumimoji="0" lang="en-US" sz="1300" b="0" i="0" u="none" strike="noStrike" cap="none" normalizeH="0" baseline="0" dirty="0" smtClean="0">
                          <a:ln>
                            <a:noFill/>
                          </a:ln>
                          <a:solidFill>
                            <a:schemeClr val="tx1"/>
                          </a:solidFill>
                          <a:effectLst/>
                          <a:latin typeface="Arial" charset="0"/>
                        </a:rPr>
                        <a:t> decreases</a:t>
                      </a:r>
                      <a:br>
                        <a:rPr kumimoji="0" lang="en-US" sz="1300" b="0" i="0" u="none" strike="noStrike" cap="none" normalizeH="0" baseline="0" dirty="0" smtClean="0">
                          <a:ln>
                            <a:noFill/>
                          </a:ln>
                          <a:solidFill>
                            <a:schemeClr val="tx1"/>
                          </a:solidFill>
                          <a:effectLst/>
                          <a:latin typeface="Arial" charset="0"/>
                        </a:rPr>
                      </a:br>
                      <a:r>
                        <a:rPr kumimoji="0" lang="en-US" sz="1300" b="0" i="1" u="none" strike="noStrike" cap="none" normalizeH="0" baseline="0" dirty="0" smtClean="0">
                          <a:ln>
                            <a:noFill/>
                          </a:ln>
                          <a:solidFill>
                            <a:schemeClr val="tx1"/>
                          </a:solidFill>
                          <a:effectLst/>
                          <a:latin typeface="Arial" charset="0"/>
                        </a:rPr>
                        <a:t>P</a:t>
                      </a:r>
                      <a:r>
                        <a:rPr kumimoji="0" lang="en-US" sz="1300" b="0" i="0" u="none" strike="noStrike" cap="none" normalizeH="0" baseline="0" dirty="0" smtClean="0">
                          <a:ln>
                            <a:noFill/>
                          </a:ln>
                          <a:solidFill>
                            <a:schemeClr val="tx1"/>
                          </a:solidFill>
                          <a:effectLst/>
                          <a:latin typeface="Arial" charset="0"/>
                        </a:rPr>
                        <a:t> decreases</a:t>
                      </a:r>
                    </a:p>
                  </a:txBody>
                  <a:tcPr marL="45720" marR="0" marT="137160" marB="137160"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charset="0"/>
                        </a:rPr>
                        <a:t>Q</a:t>
                      </a:r>
                      <a:r>
                        <a:rPr kumimoji="0" lang="en-US" sz="1300" b="0" i="0" u="none" strike="noStrike" cap="none" normalizeH="0" baseline="0" smtClean="0">
                          <a:ln>
                            <a:noFill/>
                          </a:ln>
                          <a:solidFill>
                            <a:schemeClr val="tx1"/>
                          </a:solidFill>
                          <a:effectLst/>
                          <a:latin typeface="Arial" charset="0"/>
                        </a:rPr>
                        <a:t> increases or </a:t>
                      </a:r>
                      <a:br>
                        <a:rPr kumimoji="0" lang="en-US" sz="1300" b="0" i="0" u="none" strike="noStrike" cap="none" normalizeH="0" baseline="0" smtClean="0">
                          <a:ln>
                            <a:noFill/>
                          </a:ln>
                          <a:solidFill>
                            <a:schemeClr val="tx1"/>
                          </a:solidFill>
                          <a:effectLst/>
                          <a:latin typeface="Arial" charset="0"/>
                        </a:rPr>
                      </a:br>
                      <a:r>
                        <a:rPr kumimoji="0" lang="en-US" sz="1300" b="0" i="0" u="none" strike="noStrike" cap="none" normalizeH="0" baseline="0" smtClean="0">
                          <a:ln>
                            <a:noFill/>
                          </a:ln>
                          <a:solidFill>
                            <a:schemeClr val="tx1"/>
                          </a:solidFill>
                          <a:effectLst/>
                          <a:latin typeface="Arial" charset="0"/>
                        </a:rPr>
                        <a:t>decreases</a:t>
                      </a:r>
                      <a:br>
                        <a:rPr kumimoji="0" lang="en-US" sz="1300" b="0" i="0" u="none" strike="noStrike" cap="none" normalizeH="0" baseline="0" smtClean="0">
                          <a:ln>
                            <a:noFill/>
                          </a:ln>
                          <a:solidFill>
                            <a:schemeClr val="tx1"/>
                          </a:solidFill>
                          <a:effectLst/>
                          <a:latin typeface="Arial" charset="0"/>
                        </a:rPr>
                      </a:br>
                      <a:r>
                        <a:rPr kumimoji="0" lang="en-US" sz="1300" b="0" i="1" u="none" strike="noStrike" cap="none" normalizeH="0" baseline="0" smtClean="0">
                          <a:ln>
                            <a:noFill/>
                          </a:ln>
                          <a:solidFill>
                            <a:schemeClr val="tx1"/>
                          </a:solidFill>
                          <a:effectLst/>
                          <a:latin typeface="Arial" charset="0"/>
                        </a:rPr>
                        <a:t>P</a:t>
                      </a:r>
                      <a:r>
                        <a:rPr kumimoji="0" lang="en-US" sz="1300" b="0" i="0" u="none" strike="noStrike" cap="none" normalizeH="0" baseline="0" smtClean="0">
                          <a:ln>
                            <a:noFill/>
                          </a:ln>
                          <a:solidFill>
                            <a:schemeClr val="tx1"/>
                          </a:solidFill>
                          <a:effectLst/>
                          <a:latin typeface="Arial" charset="0"/>
                        </a:rPr>
                        <a:t> decreases</a:t>
                      </a:r>
                    </a:p>
                  </a:txBody>
                  <a:tcPr marL="45720" marR="0" marT="137160" marB="137160"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dirty="0" smtClean="0">
                          <a:ln>
                            <a:noFill/>
                          </a:ln>
                          <a:solidFill>
                            <a:schemeClr val="tx1"/>
                          </a:solidFill>
                          <a:effectLst/>
                          <a:latin typeface="Arial" charset="0"/>
                        </a:rPr>
                        <a:t>Q</a:t>
                      </a:r>
                      <a:r>
                        <a:rPr kumimoji="0" lang="en-US" sz="1300" b="0" i="0" u="none" strike="noStrike" cap="none" normalizeH="0" baseline="0" dirty="0" smtClean="0">
                          <a:ln>
                            <a:noFill/>
                          </a:ln>
                          <a:solidFill>
                            <a:schemeClr val="tx1"/>
                          </a:solidFill>
                          <a:effectLst/>
                          <a:latin typeface="Arial" charset="0"/>
                        </a:rPr>
                        <a:t> decreases</a:t>
                      </a:r>
                      <a:br>
                        <a:rPr kumimoji="0" lang="en-US" sz="1300" b="0" i="0" u="none" strike="noStrike" cap="none" normalizeH="0" baseline="0" dirty="0" smtClean="0">
                          <a:ln>
                            <a:noFill/>
                          </a:ln>
                          <a:solidFill>
                            <a:schemeClr val="tx1"/>
                          </a:solidFill>
                          <a:effectLst/>
                          <a:latin typeface="Arial" charset="0"/>
                        </a:rPr>
                      </a:br>
                      <a:r>
                        <a:rPr kumimoji="0" lang="en-US" sz="1300" b="0" i="1" u="none" strike="noStrike" cap="none" normalizeH="0" baseline="0" dirty="0" smtClean="0">
                          <a:ln>
                            <a:noFill/>
                          </a:ln>
                          <a:solidFill>
                            <a:schemeClr val="tx1"/>
                          </a:solidFill>
                          <a:effectLst/>
                          <a:latin typeface="Arial" charset="0"/>
                        </a:rPr>
                        <a:t>P</a:t>
                      </a:r>
                      <a:r>
                        <a:rPr kumimoji="0" lang="en-US" sz="1300" b="0" i="0" u="none" strike="noStrike" cap="none" normalizeH="0" baseline="0" dirty="0" smtClean="0">
                          <a:ln>
                            <a:noFill/>
                          </a:ln>
                          <a:solidFill>
                            <a:schemeClr val="tx1"/>
                          </a:solidFill>
                          <a:effectLst/>
                          <a:latin typeface="Arial" charset="0"/>
                        </a:rPr>
                        <a:t> increases </a:t>
                      </a:r>
                      <a:br>
                        <a:rPr kumimoji="0" lang="en-US" sz="1300" b="0" i="0" u="none" strike="noStrike" cap="none" normalizeH="0" baseline="0" dirty="0" smtClean="0">
                          <a:ln>
                            <a:noFill/>
                          </a:ln>
                          <a:solidFill>
                            <a:schemeClr val="tx1"/>
                          </a:solidFill>
                          <a:effectLst/>
                          <a:latin typeface="Arial" charset="0"/>
                        </a:rPr>
                      </a:br>
                      <a:r>
                        <a:rPr kumimoji="0" lang="en-US" sz="1300" b="0" i="0" u="none" strike="noStrike" cap="none" normalizeH="0" baseline="0" dirty="0" smtClean="0">
                          <a:ln>
                            <a:noFill/>
                          </a:ln>
                          <a:solidFill>
                            <a:schemeClr val="tx1"/>
                          </a:solidFill>
                          <a:effectLst/>
                          <a:latin typeface="Arial" charset="0"/>
                        </a:rPr>
                        <a:t>or decreases</a:t>
                      </a:r>
                    </a:p>
                  </a:txBody>
                  <a:tcPr marL="45720" marR="0" marT="137160" marB="137160" horzOverflow="overflow">
                    <a:lnL>
                      <a:noFill/>
                    </a:lnL>
                    <a:lnR cap="flat">
                      <a:noFill/>
                    </a:lnR>
                    <a:lnT>
                      <a:noFill/>
                    </a:lnT>
                    <a:lnB w="28575"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7000" y="0"/>
            <a:ext cx="1892300"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新聞時事</a:t>
            </a:r>
            <a:endParaRPr lang="zh-TW" altLang="en-US" sz="2800" b="1" dirty="0">
              <a:latin typeface="標楷體" pitchFamily="65" charset="-120"/>
              <a:ea typeface="標楷體" pitchFamily="65" charset="-120"/>
            </a:endParaRPr>
          </a:p>
        </p:txBody>
      </p:sp>
      <p:sp>
        <p:nvSpPr>
          <p:cNvPr id="4" name="文字方塊 3"/>
          <p:cNvSpPr txBox="1"/>
          <p:nvPr/>
        </p:nvSpPr>
        <p:spPr>
          <a:xfrm>
            <a:off x="698500" y="1143000"/>
            <a:ext cx="8001000" cy="4893647"/>
          </a:xfrm>
          <a:prstGeom prst="rect">
            <a:avLst/>
          </a:prstGeom>
          <a:noFill/>
        </p:spPr>
        <p:txBody>
          <a:bodyPr wrap="square" rtlCol="0">
            <a:spAutoFit/>
          </a:bodyPr>
          <a:lstStyle/>
          <a:p>
            <a:r>
              <a:rPr lang="zh-TW" altLang="zh-TW" sz="2800" b="1" dirty="0">
                <a:solidFill>
                  <a:srgbClr val="FF0000"/>
                </a:solidFill>
                <a:latin typeface="標楷體" pitchFamily="65" charset="-120"/>
                <a:ea typeface="標楷體" pitchFamily="65" charset="-120"/>
              </a:rPr>
              <a:t>油價破</a:t>
            </a:r>
            <a:r>
              <a:rPr lang="en-US" altLang="zh-TW" sz="2800" b="1" dirty="0">
                <a:solidFill>
                  <a:srgbClr val="FF0000"/>
                </a:solidFill>
                <a:latin typeface="標楷體" pitchFamily="65" charset="-120"/>
                <a:ea typeface="標楷體" pitchFamily="65" charset="-120"/>
              </a:rPr>
              <a:t>100</a:t>
            </a:r>
            <a:r>
              <a:rPr lang="zh-TW" altLang="zh-TW" sz="2800" b="1" dirty="0">
                <a:solidFill>
                  <a:srgbClr val="FF0000"/>
                </a:solidFill>
                <a:latin typeface="標楷體" pitchFamily="65" charset="-120"/>
                <a:ea typeface="標楷體" pitchFamily="65" charset="-120"/>
              </a:rPr>
              <a:t>美元</a:t>
            </a:r>
            <a:r>
              <a:rPr lang="en-US" altLang="zh-TW" sz="2800" b="1" dirty="0">
                <a:solidFill>
                  <a:srgbClr val="FF0000"/>
                </a:solidFill>
                <a:latin typeface="標楷體" pitchFamily="65" charset="-120"/>
                <a:ea typeface="標楷體" pitchFamily="65" charset="-120"/>
              </a:rPr>
              <a:t> 5</a:t>
            </a:r>
            <a:r>
              <a:rPr lang="zh-TW" altLang="zh-TW" sz="2800" b="1" dirty="0">
                <a:solidFill>
                  <a:srgbClr val="FF0000"/>
                </a:solidFill>
                <a:latin typeface="標楷體" pitchFamily="65" charset="-120"/>
                <a:ea typeface="標楷體" pitchFamily="65" charset="-120"/>
              </a:rPr>
              <a:t>月來</a:t>
            </a:r>
            <a:r>
              <a:rPr lang="zh-TW" altLang="zh-TW" sz="2800" b="1" dirty="0" smtClean="0">
                <a:solidFill>
                  <a:srgbClr val="FF0000"/>
                </a:solidFill>
                <a:latin typeface="標楷體" pitchFamily="65" charset="-120"/>
                <a:ea typeface="標楷體" pitchFamily="65" charset="-120"/>
              </a:rPr>
              <a:t>首次</a:t>
            </a:r>
            <a:r>
              <a:rPr lang="zh-TW" altLang="en-US" sz="2800" dirty="0" smtClean="0">
                <a:solidFill>
                  <a:srgbClr val="FF0000"/>
                </a:solidFill>
                <a:latin typeface="標楷體" pitchFamily="65" charset="-120"/>
                <a:ea typeface="標楷體" pitchFamily="65" charset="-120"/>
              </a:rPr>
              <a:t>       </a:t>
            </a:r>
            <a:r>
              <a:rPr lang="zh-TW" altLang="zh-TW" sz="2800" b="1" dirty="0" smtClean="0"/>
              <a:t> </a:t>
            </a:r>
            <a:r>
              <a:rPr lang="en-US" altLang="zh-TW" sz="2000" b="1" dirty="0">
                <a:latin typeface="標楷體" pitchFamily="65" charset="-120"/>
                <a:ea typeface="標楷體" pitchFamily="65" charset="-120"/>
              </a:rPr>
              <a:t>[</a:t>
            </a:r>
            <a:r>
              <a:rPr lang="zh-TW" altLang="zh-TW" sz="2000" dirty="0">
                <a:latin typeface="標楷體" pitchFamily="65" charset="-120"/>
                <a:ea typeface="標楷體" pitchFamily="65" charset="-120"/>
              </a:rPr>
              <a:t>中央社</a:t>
            </a:r>
            <a:r>
              <a:rPr lang="en-US" altLang="zh-TW" sz="2000" dirty="0">
                <a:latin typeface="標楷體" pitchFamily="65" charset="-120"/>
                <a:ea typeface="標楷體" pitchFamily="65" charset="-120"/>
              </a:rPr>
              <a:t>2012/9/14</a:t>
            </a:r>
            <a:r>
              <a:rPr lang="en-US" altLang="zh-TW" sz="2000" b="1"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紐約</a:t>
            </a:r>
            <a:r>
              <a:rPr lang="zh-TW" altLang="zh-TW" sz="2400" dirty="0">
                <a:latin typeface="標楷體" pitchFamily="65" charset="-120"/>
                <a:ea typeface="標楷體" pitchFamily="65" charset="-120"/>
              </a:rPr>
              <a:t>油價今天衝破每桶</a:t>
            </a:r>
            <a:r>
              <a:rPr lang="en-US" altLang="zh-TW" sz="2400" dirty="0">
                <a:latin typeface="標楷體" pitchFamily="65" charset="-120"/>
                <a:ea typeface="標楷體" pitchFamily="65" charset="-120"/>
              </a:rPr>
              <a:t>100</a:t>
            </a:r>
            <a:r>
              <a:rPr lang="zh-TW" altLang="zh-TW" sz="2400" dirty="0">
                <a:latin typeface="標楷體" pitchFamily="65" charset="-120"/>
                <a:ea typeface="標楷體" pitchFamily="65" charset="-120"/>
              </a:rPr>
              <a:t>美元關卡，是今年</a:t>
            </a:r>
            <a:r>
              <a:rPr lang="en-US" altLang="zh-TW" sz="2400" dirty="0">
                <a:latin typeface="標楷體" pitchFamily="65" charset="-120"/>
                <a:ea typeface="標楷體" pitchFamily="65" charset="-120"/>
              </a:rPr>
              <a:t>5</a:t>
            </a:r>
            <a:r>
              <a:rPr lang="zh-TW" altLang="zh-TW" sz="2400" dirty="0">
                <a:latin typeface="標楷體" pitchFamily="65" charset="-120"/>
                <a:ea typeface="標楷體" pitchFamily="65" charset="-120"/>
              </a:rPr>
              <a:t>月以來首次，主因聯邦準備理事會（</a:t>
            </a:r>
            <a:r>
              <a:rPr lang="en-US" altLang="zh-TW" sz="2400" dirty="0">
                <a:latin typeface="標楷體" pitchFamily="65" charset="-120"/>
                <a:ea typeface="標楷體" pitchFamily="65" charset="-120"/>
              </a:rPr>
              <a:t>Fed</a:t>
            </a:r>
            <a:r>
              <a:rPr lang="zh-TW" altLang="zh-TW" sz="2400" dirty="0">
                <a:latin typeface="標楷體" pitchFamily="65" charset="-120"/>
                <a:ea typeface="標楷體" pitchFamily="65" charset="-120"/>
              </a:rPr>
              <a:t>）保證採取進一步經濟振興措施，且中東地區和北非地區的騷亂也引發石油供給可能受到威脅的憂慮。</a:t>
            </a:r>
          </a:p>
          <a:p>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最近</a:t>
            </a:r>
            <a:r>
              <a:rPr lang="zh-TW" altLang="zh-TW" sz="2400" dirty="0">
                <a:latin typeface="標楷體" pitchFamily="65" charset="-120"/>
                <a:ea typeface="標楷體" pitchFamily="65" charset="-120"/>
              </a:rPr>
              <a:t>一次盤中油價突破</a:t>
            </a:r>
            <a:r>
              <a:rPr lang="en-US" altLang="zh-TW" sz="2400" dirty="0">
                <a:latin typeface="標楷體" pitchFamily="65" charset="-120"/>
                <a:ea typeface="標楷體" pitchFamily="65" charset="-120"/>
              </a:rPr>
              <a:t>100</a:t>
            </a:r>
            <a:r>
              <a:rPr lang="zh-TW" altLang="zh-TW" sz="2400" dirty="0">
                <a:latin typeface="標楷體" pitchFamily="65" charset="-120"/>
                <a:ea typeface="標楷體" pitchFamily="65" charset="-120"/>
              </a:rPr>
              <a:t>美元是今年</a:t>
            </a:r>
            <a:r>
              <a:rPr lang="en-US" altLang="zh-TW" sz="2400" dirty="0">
                <a:latin typeface="標楷體" pitchFamily="65" charset="-120"/>
                <a:ea typeface="標楷體" pitchFamily="65" charset="-120"/>
              </a:rPr>
              <a:t>5</a:t>
            </a:r>
            <a:r>
              <a:rPr lang="zh-TW" altLang="zh-TW" sz="2400" dirty="0">
                <a:latin typeface="標楷體" pitchFamily="65" charset="-120"/>
                <a:ea typeface="標楷體" pitchFamily="65" charset="-120"/>
              </a:rPr>
              <a:t>月</a:t>
            </a:r>
            <a:r>
              <a:rPr lang="en-US" altLang="zh-TW" sz="2400" dirty="0">
                <a:latin typeface="標楷體" pitchFamily="65" charset="-120"/>
                <a:ea typeface="標楷體" pitchFamily="65" charset="-120"/>
              </a:rPr>
              <a:t>4</a:t>
            </a:r>
            <a:r>
              <a:rPr lang="zh-TW" altLang="zh-TW" sz="2400" dirty="0">
                <a:latin typeface="標楷體" pitchFamily="65" charset="-120"/>
                <a:ea typeface="標楷體" pitchFamily="65" charset="-120"/>
              </a:rPr>
              <a:t>日。聯準會昨天在第</a:t>
            </a:r>
            <a:r>
              <a:rPr lang="en-US" altLang="zh-TW" sz="2400" dirty="0">
                <a:latin typeface="標楷體" pitchFamily="65" charset="-120"/>
                <a:ea typeface="標楷體" pitchFamily="65" charset="-120"/>
              </a:rPr>
              <a:t>3</a:t>
            </a:r>
            <a:r>
              <a:rPr lang="zh-TW" altLang="zh-TW" sz="2400" dirty="0">
                <a:latin typeface="標楷體" pitchFamily="65" charset="-120"/>
                <a:ea typeface="標楷體" pitchFamily="65" charset="-120"/>
              </a:rPr>
              <a:t>輪的所謂量化寬鬆政策中宣布，將進一步購買房貸債務</a:t>
            </a:r>
            <a:r>
              <a:rPr lang="zh-TW" altLang="zh-TW" sz="2400" dirty="0" smtClean="0">
                <a:latin typeface="標楷體" pitchFamily="65" charset="-120"/>
                <a:ea typeface="標楷體" pitchFamily="65" charset="-120"/>
              </a:rPr>
              <a:t>。這</a:t>
            </a:r>
            <a:r>
              <a:rPr lang="zh-TW" altLang="zh-TW" sz="2400" dirty="0">
                <a:latin typeface="標楷體" pitchFamily="65" charset="-120"/>
                <a:ea typeface="標楷體" pitchFamily="65" charset="-120"/>
              </a:rPr>
              <a:t>項經濟振興計畫和中東緊張情勢是促成油價上漲的原因。現在將錢投入石油市場是很好的時機</a:t>
            </a:r>
            <a:r>
              <a:rPr lang="zh-TW" altLang="zh-TW" sz="2400" dirty="0" smtClean="0">
                <a:latin typeface="標楷體" pitchFamily="65" charset="-120"/>
                <a:ea typeface="標楷體" pitchFamily="65" charset="-120"/>
              </a:rPr>
              <a:t>。</a:t>
            </a:r>
            <a:endParaRPr lang="zh-TW" altLang="zh-TW" sz="2400" dirty="0">
              <a:latin typeface="標楷體" pitchFamily="65" charset="-120"/>
              <a:ea typeface="標楷體" pitchFamily="65" charset="-120"/>
            </a:endParaRPr>
          </a:p>
          <a:p>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台北</a:t>
            </a:r>
            <a:r>
              <a:rPr lang="zh-TW" altLang="zh-TW" sz="2400" dirty="0">
                <a:latin typeface="標楷體" pitchFamily="65" charset="-120"/>
                <a:ea typeface="標楷體" pitchFamily="65" charset="-120"/>
              </a:rPr>
              <a:t>時間晚間</a:t>
            </a:r>
            <a:r>
              <a:rPr lang="en-US" altLang="zh-TW" sz="2400" dirty="0">
                <a:latin typeface="標楷體" pitchFamily="65" charset="-120"/>
                <a:ea typeface="標楷體" pitchFamily="65" charset="-120"/>
              </a:rPr>
              <a:t>7</a:t>
            </a:r>
            <a:r>
              <a:rPr lang="zh-TW" altLang="zh-TW" sz="2400" dirty="0">
                <a:latin typeface="標楷體" pitchFamily="65" charset="-120"/>
                <a:ea typeface="標楷體" pitchFamily="65" charset="-120"/>
              </a:rPr>
              <a:t>時</a:t>
            </a:r>
            <a:r>
              <a:rPr lang="en-US" altLang="zh-TW" sz="2400" dirty="0">
                <a:latin typeface="標楷體" pitchFamily="65" charset="-120"/>
                <a:ea typeface="標楷體" pitchFamily="65" charset="-120"/>
              </a:rPr>
              <a:t>31</a:t>
            </a:r>
            <a:r>
              <a:rPr lang="zh-TW" altLang="zh-TW" sz="2400" dirty="0">
                <a:latin typeface="標楷體" pitchFamily="65" charset="-120"/>
                <a:ea typeface="標楷體" pitchFamily="65" charset="-120"/>
              </a:rPr>
              <a:t>分，紐約商品交易所</a:t>
            </a:r>
            <a:r>
              <a:rPr lang="en-US" altLang="zh-TW" sz="2400" dirty="0">
                <a:latin typeface="標楷體" pitchFamily="65" charset="-120"/>
                <a:ea typeface="標楷體" pitchFamily="65" charset="-120"/>
              </a:rPr>
              <a:t>10</a:t>
            </a:r>
            <a:r>
              <a:rPr lang="zh-TW" altLang="zh-TW" sz="2400" dirty="0">
                <a:latin typeface="標楷體" pitchFamily="65" charset="-120"/>
                <a:ea typeface="標楷體" pitchFamily="65" charset="-120"/>
              </a:rPr>
              <a:t>月交割的期油每桶上漲</a:t>
            </a:r>
            <a:r>
              <a:rPr lang="en-US" altLang="zh-TW" sz="2400" dirty="0">
                <a:latin typeface="標楷體" pitchFamily="65" charset="-120"/>
                <a:ea typeface="標楷體" pitchFamily="65" charset="-120"/>
              </a:rPr>
              <a:t>1.77</a:t>
            </a:r>
            <a:r>
              <a:rPr lang="zh-TW" altLang="zh-TW" sz="2400" dirty="0">
                <a:latin typeface="標楷體" pitchFamily="65" charset="-120"/>
                <a:ea typeface="標楷體" pitchFamily="65" charset="-120"/>
              </a:rPr>
              <a:t>美元或</a:t>
            </a:r>
            <a:r>
              <a:rPr lang="en-US" altLang="zh-TW" sz="2400" dirty="0">
                <a:latin typeface="標楷體" pitchFamily="65" charset="-120"/>
                <a:ea typeface="標楷體" pitchFamily="65" charset="-120"/>
              </a:rPr>
              <a:t>1.80%</a:t>
            </a:r>
            <a:r>
              <a:rPr lang="zh-TW" altLang="zh-TW" sz="2400" dirty="0">
                <a:latin typeface="標楷體" pitchFamily="65" charset="-120"/>
                <a:ea typeface="標楷體" pitchFamily="65" charset="-120"/>
              </a:rPr>
              <a:t>，報</a:t>
            </a:r>
            <a:r>
              <a:rPr lang="en-US" altLang="zh-TW" sz="2400" dirty="0">
                <a:latin typeface="標楷體" pitchFamily="65" charset="-120"/>
                <a:ea typeface="標楷體" pitchFamily="65" charset="-120"/>
              </a:rPr>
              <a:t>100.08</a:t>
            </a:r>
            <a:r>
              <a:rPr lang="zh-TW" altLang="zh-TW" sz="2400" dirty="0">
                <a:latin typeface="標楷體" pitchFamily="65" charset="-120"/>
                <a:ea typeface="標楷體" pitchFamily="65" charset="-120"/>
              </a:rPr>
              <a:t>美元。今年最近月油價上漲</a:t>
            </a:r>
            <a:r>
              <a:rPr lang="en-US" altLang="zh-TW" sz="2400" dirty="0">
                <a:latin typeface="標楷體" pitchFamily="65" charset="-120"/>
                <a:ea typeface="標楷體" pitchFamily="65" charset="-120"/>
              </a:rPr>
              <a:t>1.2%</a:t>
            </a:r>
            <a:r>
              <a:rPr lang="zh-TW" altLang="zh-TW" sz="2400" dirty="0">
                <a:latin typeface="標楷體" pitchFamily="65" charset="-120"/>
                <a:ea typeface="標楷體" pitchFamily="65" charset="-120"/>
              </a:rPr>
              <a:t>。</a:t>
            </a:r>
          </a:p>
          <a:p>
            <a:r>
              <a:rPr lang="zh-TW" altLang="zh-TW" sz="2000" dirty="0" smtClean="0">
                <a:solidFill>
                  <a:srgbClr val="FF0000"/>
                </a:solidFill>
                <a:latin typeface="標楷體" pitchFamily="65" charset="-120"/>
                <a:ea typeface="標楷體" pitchFamily="65" charset="-120"/>
              </a:rPr>
              <a:t> </a:t>
            </a:r>
            <a:endParaRPr lang="zh-TW" altLang="en-US" sz="2000"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25792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7000" y="0"/>
            <a:ext cx="1892300"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新聞時事</a:t>
            </a:r>
            <a:endParaRPr lang="zh-TW" altLang="en-US" sz="2800" b="1" dirty="0">
              <a:latin typeface="標楷體" pitchFamily="65" charset="-120"/>
              <a:ea typeface="標楷體" pitchFamily="65" charset="-120"/>
            </a:endParaRPr>
          </a:p>
        </p:txBody>
      </p:sp>
      <p:sp>
        <p:nvSpPr>
          <p:cNvPr id="4" name="文字方塊 3"/>
          <p:cNvSpPr txBox="1"/>
          <p:nvPr/>
        </p:nvSpPr>
        <p:spPr>
          <a:xfrm>
            <a:off x="685800" y="523220"/>
            <a:ext cx="8153400" cy="6617196"/>
          </a:xfrm>
          <a:prstGeom prst="rect">
            <a:avLst/>
          </a:prstGeom>
          <a:noFill/>
        </p:spPr>
        <p:txBody>
          <a:bodyPr wrap="square" rtlCol="0">
            <a:spAutoFit/>
          </a:bodyPr>
          <a:lstStyle/>
          <a:p>
            <a:r>
              <a:rPr lang="zh-TW" altLang="zh-TW" sz="2400" b="1" dirty="0">
                <a:solidFill>
                  <a:srgbClr val="FF0000"/>
                </a:solidFill>
                <a:latin typeface="標楷體" pitchFamily="65" charset="-120"/>
                <a:ea typeface="標楷體" pitchFamily="65" charset="-120"/>
              </a:rPr>
              <a:t>開源節流 搶救失落的一代</a:t>
            </a:r>
            <a:r>
              <a:rPr lang="en-US" altLang="zh-TW" sz="2400" b="1" dirty="0">
                <a:solidFill>
                  <a:srgbClr val="FF0000"/>
                </a:solidFill>
                <a:latin typeface="標楷體" pitchFamily="65" charset="-120"/>
                <a:ea typeface="標楷體" pitchFamily="65" charset="-120"/>
              </a:rPr>
              <a:t>       </a:t>
            </a:r>
            <a:r>
              <a:rPr lang="en-US" altLang="zh-TW" sz="2400" b="1" dirty="0" smtClean="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中央網路報</a:t>
            </a:r>
            <a:r>
              <a:rPr lang="en-US" altLang="zh-TW" sz="2000" dirty="0">
                <a:latin typeface="標楷體" pitchFamily="65" charset="-120"/>
                <a:ea typeface="標楷體" pitchFamily="65" charset="-120"/>
              </a:rPr>
              <a:t>2012/09/30</a:t>
            </a:r>
            <a:r>
              <a:rPr lang="en-US" altLang="zh-TW" sz="20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根據</a:t>
            </a:r>
            <a:r>
              <a:rPr lang="zh-TW" altLang="zh-TW" sz="2000" dirty="0">
                <a:latin typeface="標楷體" pitchFamily="65" charset="-120"/>
                <a:ea typeface="標楷體" pitchFamily="65" charset="-120"/>
              </a:rPr>
              <a:t>主計處調查顯示，台灣</a:t>
            </a:r>
            <a:r>
              <a:rPr lang="en-US" altLang="zh-TW" sz="2000" dirty="0">
                <a:latin typeface="標楷體" pitchFamily="65" charset="-120"/>
                <a:ea typeface="標楷體" pitchFamily="65" charset="-120"/>
              </a:rPr>
              <a:t>2011</a:t>
            </a:r>
            <a:r>
              <a:rPr lang="zh-TW" altLang="zh-TW" sz="2000" dirty="0">
                <a:latin typeface="標楷體" pitchFamily="65" charset="-120"/>
                <a:ea typeface="標楷體" pitchFamily="65" charset="-120"/>
              </a:rPr>
              <a:t>年</a:t>
            </a:r>
            <a:r>
              <a:rPr lang="en-US" altLang="zh-TW" sz="2000" dirty="0">
                <a:latin typeface="標楷體" pitchFamily="65" charset="-120"/>
                <a:ea typeface="標楷體" pitchFamily="65" charset="-120"/>
              </a:rPr>
              <a:t>30</a:t>
            </a:r>
            <a:r>
              <a:rPr lang="zh-TW" altLang="zh-TW" sz="2000" dirty="0">
                <a:latin typeface="標楷體" pitchFamily="65" charset="-120"/>
                <a:ea typeface="標楷體" pitchFamily="65" charset="-120"/>
              </a:rPr>
              <a:t>歲以下受僱就業者約</a:t>
            </a:r>
            <a:r>
              <a:rPr lang="en-US" altLang="zh-TW" sz="2000" dirty="0">
                <a:latin typeface="標楷體" pitchFamily="65" charset="-120"/>
                <a:ea typeface="標楷體" pitchFamily="65" charset="-120"/>
              </a:rPr>
              <a:t>207</a:t>
            </a:r>
            <a:r>
              <a:rPr lang="zh-TW" altLang="zh-TW" sz="2000" dirty="0">
                <a:latin typeface="標楷體" pitchFamily="65" charset="-120"/>
                <a:ea typeface="標楷體" pitchFamily="65" charset="-120"/>
              </a:rPr>
              <a:t>萬</a:t>
            </a:r>
            <a:r>
              <a:rPr lang="en-US" altLang="zh-TW" sz="2000" dirty="0">
                <a:latin typeface="標楷體" pitchFamily="65" charset="-120"/>
                <a:ea typeface="標楷體" pitchFamily="65" charset="-120"/>
              </a:rPr>
              <a:t>9</a:t>
            </a:r>
            <a:r>
              <a:rPr lang="zh-TW" altLang="zh-TW" sz="2000" dirty="0">
                <a:latin typeface="標楷體" pitchFamily="65" charset="-120"/>
                <a:ea typeface="標楷體" pitchFamily="65" charset="-120"/>
              </a:rPr>
              <a:t>千人，其中月薪不到</a:t>
            </a:r>
            <a:r>
              <a:rPr lang="en-US" altLang="zh-TW" sz="2000" dirty="0">
                <a:latin typeface="標楷體" pitchFamily="65" charset="-120"/>
                <a:ea typeface="標楷體" pitchFamily="65" charset="-120"/>
              </a:rPr>
              <a:t>3</a:t>
            </a:r>
            <a:r>
              <a:rPr lang="zh-TW" altLang="zh-TW" sz="2000" dirty="0">
                <a:latin typeface="標楷體" pitchFamily="65" charset="-120"/>
                <a:ea typeface="標楷體" pitchFamily="65" charset="-120"/>
              </a:rPr>
              <a:t>萬元者高達</a:t>
            </a:r>
            <a:r>
              <a:rPr lang="en-US" altLang="zh-TW" sz="2000" dirty="0">
                <a:latin typeface="標楷體" pitchFamily="65" charset="-120"/>
                <a:ea typeface="標楷體" pitchFamily="65" charset="-120"/>
              </a:rPr>
              <a:t>6</a:t>
            </a:r>
            <a:r>
              <a:rPr lang="zh-TW" altLang="zh-TW" sz="2000" dirty="0">
                <a:latin typeface="標楷體" pitchFamily="65" charset="-120"/>
                <a:ea typeface="標楷體" pitchFamily="65" charset="-120"/>
              </a:rPr>
              <a:t>成</a:t>
            </a:r>
            <a:r>
              <a:rPr lang="en-US" altLang="zh-TW" sz="2000" dirty="0">
                <a:latin typeface="標楷體" pitchFamily="65" charset="-120"/>
                <a:ea typeface="標楷體" pitchFamily="65" charset="-120"/>
              </a:rPr>
              <a:t>3</a:t>
            </a:r>
            <a:r>
              <a:rPr lang="zh-TW" altLang="zh-TW" sz="2000" dirty="0">
                <a:latin typeface="標楷體" pitchFamily="65" charset="-120"/>
                <a:ea typeface="標楷體" pitchFamily="65" charset="-120"/>
              </a:rPr>
              <a:t>的比例，而大學學歷的初任人員平均月薪</a:t>
            </a:r>
            <a:r>
              <a:rPr lang="en-US" altLang="zh-TW" sz="2000" dirty="0">
                <a:latin typeface="標楷體" pitchFamily="65" charset="-120"/>
                <a:ea typeface="標楷體" pitchFamily="65" charset="-120"/>
              </a:rPr>
              <a:t>26,577</a:t>
            </a:r>
            <a:r>
              <a:rPr lang="zh-TW" altLang="zh-TW" sz="2000" dirty="0">
                <a:latin typeface="標楷體" pitchFamily="65" charset="-120"/>
                <a:ea typeface="標楷體" pitchFamily="65" charset="-120"/>
              </a:rPr>
              <a:t>元，僅較</a:t>
            </a:r>
            <a:r>
              <a:rPr lang="en-US" altLang="zh-TW" sz="2000" dirty="0">
                <a:latin typeface="標楷體" pitchFamily="65" charset="-120"/>
                <a:ea typeface="標楷體" pitchFamily="65" charset="-120"/>
              </a:rPr>
              <a:t>5</a:t>
            </a:r>
            <a:r>
              <a:rPr lang="zh-TW" altLang="zh-TW" sz="2000" dirty="0">
                <a:latin typeface="標楷體" pitchFamily="65" charset="-120"/>
                <a:ea typeface="標楷體" pitchFamily="65" charset="-120"/>
              </a:rPr>
              <a:t>年前調漲了</a:t>
            </a:r>
            <a:r>
              <a:rPr lang="en-US" altLang="zh-TW" sz="2000" dirty="0">
                <a:latin typeface="標楷體" pitchFamily="65" charset="-120"/>
                <a:ea typeface="標楷體" pitchFamily="65" charset="-120"/>
              </a:rPr>
              <a:t>62</a:t>
            </a:r>
            <a:r>
              <a:rPr lang="zh-TW" altLang="zh-TW" sz="2000" dirty="0">
                <a:latin typeface="標楷體" pitchFamily="65" charset="-120"/>
                <a:ea typeface="標楷體" pitchFamily="65" charset="-120"/>
              </a:rPr>
              <a:t>元，研究所以上的初任人員平均月薪</a:t>
            </a:r>
            <a:r>
              <a:rPr lang="en-US" altLang="zh-TW" sz="2000" dirty="0">
                <a:latin typeface="標楷體" pitchFamily="65" charset="-120"/>
                <a:ea typeface="標楷體" pitchFamily="65" charset="-120"/>
              </a:rPr>
              <a:t>32,321</a:t>
            </a:r>
            <a:r>
              <a:rPr lang="zh-TW" altLang="zh-TW" sz="2000" dirty="0">
                <a:latin typeface="標楷體" pitchFamily="65" charset="-120"/>
                <a:ea typeface="標楷體" pitchFamily="65" charset="-120"/>
              </a:rPr>
              <a:t>元，亦僅較</a:t>
            </a:r>
            <a:r>
              <a:rPr lang="en-US" altLang="zh-TW" sz="2000" dirty="0">
                <a:latin typeface="標楷體" pitchFamily="65" charset="-120"/>
                <a:ea typeface="標楷體" pitchFamily="65" charset="-120"/>
              </a:rPr>
              <a:t>5</a:t>
            </a:r>
            <a:r>
              <a:rPr lang="zh-TW" altLang="zh-TW" sz="2000" dirty="0">
                <a:latin typeface="標楷體" pitchFamily="65" charset="-120"/>
                <a:ea typeface="標楷體" pitchFamily="65" charset="-120"/>
              </a:rPr>
              <a:t>年前調漲了</a:t>
            </a:r>
            <a:r>
              <a:rPr lang="en-US" altLang="zh-TW" sz="2000" dirty="0">
                <a:latin typeface="標楷體" pitchFamily="65" charset="-120"/>
                <a:ea typeface="標楷體" pitchFamily="65" charset="-120"/>
              </a:rPr>
              <a:t>1,059</a:t>
            </a:r>
            <a:r>
              <a:rPr lang="zh-TW" altLang="zh-TW" sz="2000" dirty="0">
                <a:latin typeface="標楷體" pitchFamily="65" charset="-120"/>
                <a:ea typeface="標楷體" pitchFamily="65" charset="-120"/>
              </a:rPr>
              <a:t>元，顯示國內青年薪情低已為常態</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另</a:t>
            </a:r>
            <a:r>
              <a:rPr lang="zh-TW" altLang="zh-TW" sz="2000" dirty="0">
                <a:latin typeface="標楷體" pitchFamily="65" charset="-120"/>
                <a:ea typeface="標楷體" pitchFamily="65" charset="-120"/>
              </a:rPr>
              <a:t>有新近調查發現，僅有電腦消費性電子製造業、半導體、光電光學、文教、金融投顧保險、醫療保健、法律會計</a:t>
            </a:r>
            <a:r>
              <a:rPr lang="en-US" altLang="zh-TW" sz="2000" dirty="0">
                <a:latin typeface="標楷體" pitchFamily="65" charset="-120"/>
                <a:ea typeface="標楷體" pitchFamily="65" charset="-120"/>
              </a:rPr>
              <a:t>7</a:t>
            </a:r>
            <a:r>
              <a:rPr lang="zh-TW" altLang="zh-TW" sz="2000" dirty="0">
                <a:latin typeface="標楷體" pitchFamily="65" charset="-120"/>
                <a:ea typeface="標楷體" pitchFamily="65" charset="-120"/>
              </a:rPr>
              <a:t>大產業會優先僱用碩士，具備研究所學歷不再是進入職場的敲門磚，高學歷已非就業的保證，淪為防衛性投資</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國內高等教育的急遽擴張固然被視為高學歷青年失業的主因之一，但現今高等教育普及化已是既定的事實，不可能走回頭路</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教育</a:t>
            </a:r>
            <a:r>
              <a:rPr lang="zh-TW" altLang="zh-TW" sz="2000" dirty="0">
                <a:latin typeface="標楷體" pitchFamily="65" charset="-120"/>
                <a:ea typeface="標楷體" pitchFamily="65" charset="-120"/>
              </a:rPr>
              <a:t>主管機關除了就高等教育「量」的控管之外，「質」的提升亦同等重要</a:t>
            </a:r>
            <a:r>
              <a:rPr lang="zh-TW" altLang="zh-TW" sz="2000" dirty="0" smtClean="0">
                <a:latin typeface="標楷體" pitchFamily="65" charset="-120"/>
                <a:ea typeface="標楷體" pitchFamily="65" charset="-120"/>
              </a:rPr>
              <a:t>。為了</a:t>
            </a:r>
            <a:r>
              <a:rPr lang="zh-TW" altLang="zh-TW" sz="2000" dirty="0">
                <a:latin typeface="標楷體" pitchFamily="65" charset="-120"/>
                <a:ea typeface="標楷體" pitchFamily="65" charset="-120"/>
              </a:rPr>
              <a:t>提升台灣產業發展競爭力，政府擬定了多項產業發展計畫，朝向新興產業及既有產業高值化發展，然令人擔憂的是，這些所謂的新興產業是否真能符合國家發展所需、創造多元的就業機會</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另據主計處統計，去</a:t>
            </a:r>
            <a:r>
              <a:rPr lang="en-US" altLang="zh-TW" sz="2000" dirty="0">
                <a:latin typeface="標楷體" pitchFamily="65" charset="-120"/>
                <a:ea typeface="標楷體" pitchFamily="65" charset="-120"/>
              </a:rPr>
              <a:t>(100)</a:t>
            </a:r>
            <a:r>
              <a:rPr lang="zh-TW" altLang="zh-TW" sz="2000" dirty="0">
                <a:latin typeface="標楷體" pitchFamily="65" charset="-120"/>
                <a:ea typeface="標楷體" pitchFamily="65" charset="-120"/>
              </a:rPr>
              <a:t>年工業及服務受僱員工空缺人數</a:t>
            </a:r>
            <a:r>
              <a:rPr lang="en-US" altLang="zh-TW" sz="2000" dirty="0">
                <a:latin typeface="標楷體" pitchFamily="65" charset="-120"/>
                <a:ea typeface="標楷體" pitchFamily="65" charset="-120"/>
              </a:rPr>
              <a:t>19</a:t>
            </a:r>
            <a:r>
              <a:rPr lang="zh-TW" altLang="zh-TW" sz="2000" dirty="0">
                <a:latin typeface="標楷體" pitchFamily="65" charset="-120"/>
                <a:ea typeface="標楷體" pitchFamily="65" charset="-120"/>
              </a:rPr>
              <a:t>萬</a:t>
            </a:r>
            <a:r>
              <a:rPr lang="en-US" altLang="zh-TW" sz="2000" dirty="0">
                <a:latin typeface="標楷體" pitchFamily="65" charset="-120"/>
                <a:ea typeface="標楷體" pitchFamily="65" charset="-120"/>
              </a:rPr>
              <a:t>1</a:t>
            </a:r>
            <a:r>
              <a:rPr lang="zh-TW" altLang="zh-TW" sz="2000" dirty="0">
                <a:latin typeface="標楷體" pitchFamily="65" charset="-120"/>
                <a:ea typeface="標楷體" pitchFamily="65" charset="-120"/>
              </a:rPr>
              <a:t>千人，空缺率</a:t>
            </a:r>
            <a:r>
              <a:rPr lang="en-US" altLang="zh-TW" sz="2000" dirty="0">
                <a:latin typeface="標楷體" pitchFamily="65" charset="-120"/>
                <a:ea typeface="標楷體" pitchFamily="65" charset="-120"/>
              </a:rPr>
              <a:t>2.7%</a:t>
            </a:r>
            <a:r>
              <a:rPr lang="zh-TW" altLang="zh-TW" sz="2000" dirty="0">
                <a:latin typeface="標楷體" pitchFamily="65" charset="-120"/>
                <a:ea typeface="標楷體" pitchFamily="65" charset="-120"/>
              </a:rPr>
              <a:t>，各職類短缺則以技藝有關工作人員、機械設備操作人員空缺率最高，對照於同期失業率有</a:t>
            </a:r>
            <a:r>
              <a:rPr lang="en-US" altLang="zh-TW" sz="2000" dirty="0">
                <a:latin typeface="標楷體" pitchFamily="65" charset="-120"/>
                <a:ea typeface="標楷體" pitchFamily="65" charset="-120"/>
              </a:rPr>
              <a:t>4.45%</a:t>
            </a:r>
            <a:r>
              <a:rPr lang="zh-TW" altLang="zh-TW" sz="2000" dirty="0">
                <a:latin typeface="標楷體" pitchFamily="65" charset="-120"/>
                <a:ea typeface="標楷體" pitchFamily="65" charset="-120"/>
              </a:rPr>
              <a:t>，其中反差如何調合，使供需差距拉近的確值得政府深思。</a:t>
            </a:r>
          </a:p>
          <a:p>
            <a:endParaRPr lang="zh-TW" altLang="en-US" sz="2000"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124218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7216775" cy="400110"/>
          </a:xfrm>
          <a:prstGeom prst="rect">
            <a:avLst/>
          </a:prstGeom>
          <a:noFill/>
          <a:ln w="9525">
            <a:noFill/>
            <a:miter lim="800000"/>
            <a:headEnd/>
            <a:tailEnd/>
          </a:ln>
        </p:spPr>
        <p:txBody>
          <a:bodyPr>
            <a:spAutoFit/>
          </a:bodyPr>
          <a:lstStyle/>
          <a:p>
            <a:r>
              <a:rPr lang="en-US" sz="2000">
                <a:solidFill>
                  <a:srgbClr val="0066B3"/>
                </a:solidFill>
              </a:rPr>
              <a:t>Discuss the variables that influence demand.</a:t>
            </a:r>
          </a:p>
        </p:txBody>
      </p:sp>
      <p:sp>
        <p:nvSpPr>
          <p:cNvPr id="7" name="Text Box 9"/>
          <p:cNvSpPr txBox="1">
            <a:spLocks noChangeArrowheads="1"/>
          </p:cNvSpPr>
          <p:nvPr/>
        </p:nvSpPr>
        <p:spPr bwMode="auto">
          <a:xfrm>
            <a:off x="452438" y="2404546"/>
            <a:ext cx="4271962" cy="369332"/>
          </a:xfrm>
          <a:prstGeom prst="rect">
            <a:avLst/>
          </a:prstGeom>
          <a:solidFill>
            <a:srgbClr val="0066B3"/>
          </a:solidFill>
          <a:ln w="9525">
            <a:noFill/>
            <a:miter lim="800000"/>
            <a:headEnd/>
            <a:tailEnd/>
          </a:ln>
        </p:spPr>
        <p:txBody>
          <a:bodyPr wrap="square" lIns="45720" rIns="45720" anchor="ctr">
            <a:spAutoFit/>
          </a:bodyPr>
          <a:lstStyle/>
          <a:p>
            <a:r>
              <a:rPr lang="en-US" b="1" dirty="0">
                <a:solidFill>
                  <a:schemeClr val="bg1"/>
                </a:solidFill>
              </a:rPr>
              <a:t>3.1 LEARNING</a:t>
            </a:r>
            <a:r>
              <a:rPr lang="en-US" dirty="0">
                <a:solidFill>
                  <a:schemeClr val="bg1"/>
                </a:solidFill>
              </a:rPr>
              <a:t> OBJECTIVE</a:t>
            </a:r>
            <a:endParaRPr lang="en-US" b="1" dirty="0">
              <a:solidFill>
                <a:schemeClr val="bg1"/>
              </a:solidFill>
            </a:endParaRPr>
          </a:p>
        </p:txBody>
      </p:sp>
      <p:sp>
        <p:nvSpPr>
          <p:cNvPr id="4" name="TextBox 3"/>
          <p:cNvSpPr txBox="1">
            <a:spLocks noChangeArrowheads="1"/>
          </p:cNvSpPr>
          <p:nvPr/>
        </p:nvSpPr>
        <p:spPr bwMode="auto">
          <a:xfrm>
            <a:off x="447675" y="255588"/>
            <a:ext cx="4766048" cy="461665"/>
          </a:xfrm>
          <a:prstGeom prst="rect">
            <a:avLst/>
          </a:prstGeom>
          <a:noFill/>
          <a:ln w="9525">
            <a:noFill/>
            <a:miter lim="800000"/>
            <a:headEnd/>
            <a:tailEnd/>
          </a:ln>
        </p:spPr>
        <p:txBody>
          <a:bodyPr wrap="none">
            <a:spAutoFit/>
          </a:bodyPr>
          <a:lstStyle/>
          <a:p>
            <a:r>
              <a:rPr lang="en-US" sz="2400" b="1" dirty="0">
                <a:solidFill>
                  <a:srgbClr val="0066B3"/>
                </a:solidFill>
              </a:rPr>
              <a:t>The Demand Side of the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52401" y="0"/>
            <a:ext cx="8915400" cy="990600"/>
          </a:xfrm>
          <a:prstGeom prst="rect">
            <a:avLst/>
          </a:prstGeom>
          <a:noFill/>
          <a:ln w="9525">
            <a:noFill/>
            <a:miter lim="800000"/>
            <a:headEnd/>
            <a:tailEnd/>
          </a:ln>
        </p:spPr>
        <p:txBody>
          <a:bodyPr/>
          <a:lstStyle/>
          <a:p>
            <a:pPr marL="342900" indent="-342900">
              <a:spcBef>
                <a:spcPct val="20000"/>
              </a:spcBef>
            </a:pPr>
            <a:r>
              <a:rPr lang="en-US" sz="2800" b="1" dirty="0">
                <a:latin typeface="+mn-ea"/>
              </a:rPr>
              <a:t>Demand </a:t>
            </a:r>
            <a:r>
              <a:rPr lang="en-US" sz="2800" b="1" dirty="0" smtClean="0">
                <a:latin typeface="+mn-ea"/>
              </a:rPr>
              <a:t>Schedules</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需求表</a:t>
            </a:r>
            <a:r>
              <a:rPr lang="en-US" altLang="zh-TW" sz="2800" b="1" dirty="0" smtClean="0">
                <a:latin typeface="標楷體" pitchFamily="65" charset="-120"/>
                <a:ea typeface="標楷體" pitchFamily="65" charset="-120"/>
              </a:rPr>
              <a:t>)</a:t>
            </a:r>
            <a:r>
              <a:rPr lang="en-US" sz="2800" b="1" dirty="0" smtClean="0">
                <a:latin typeface="+mn-ea"/>
              </a:rPr>
              <a:t>and </a:t>
            </a:r>
            <a:r>
              <a:rPr lang="en-US" sz="2800" b="1" dirty="0">
                <a:latin typeface="+mn-ea"/>
              </a:rPr>
              <a:t>Demand </a:t>
            </a:r>
            <a:r>
              <a:rPr lang="en-US" sz="2800" b="1" dirty="0" smtClean="0">
                <a:latin typeface="+mn-ea"/>
              </a:rPr>
              <a:t>Curves</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需求曲線</a:t>
            </a:r>
            <a:r>
              <a:rPr lang="en-US" altLang="zh-TW" sz="2800" b="1" dirty="0" smtClean="0">
                <a:latin typeface="標楷體" pitchFamily="65" charset="-120"/>
                <a:ea typeface="標楷體" pitchFamily="65" charset="-120"/>
              </a:rPr>
              <a:t>)</a:t>
            </a:r>
            <a:endParaRPr lang="en-US" sz="2800" b="1" dirty="0">
              <a:latin typeface="標楷體" pitchFamily="65" charset="-120"/>
              <a:ea typeface="標楷體" pitchFamily="65" charset="-120"/>
            </a:endParaRPr>
          </a:p>
        </p:txBody>
      </p:sp>
      <p:sp>
        <p:nvSpPr>
          <p:cNvPr id="7" name="Rectangle 2"/>
          <p:cNvSpPr txBox="1">
            <a:spLocks noChangeArrowheads="1"/>
          </p:cNvSpPr>
          <p:nvPr/>
        </p:nvSpPr>
        <p:spPr bwMode="auto">
          <a:xfrm>
            <a:off x="490538" y="987425"/>
            <a:ext cx="8239125" cy="4194175"/>
          </a:xfrm>
          <a:prstGeom prst="rect">
            <a:avLst/>
          </a:prstGeom>
          <a:noFill/>
          <a:ln w="9525">
            <a:noFill/>
            <a:miter lim="800000"/>
            <a:headEnd/>
            <a:tailEnd/>
          </a:ln>
        </p:spPr>
        <p:txBody>
          <a:bodyPr/>
          <a:lstStyle/>
          <a:p>
            <a:pPr marL="0" lvl="1">
              <a:spcBef>
                <a:spcPct val="20000"/>
              </a:spcBef>
            </a:pPr>
            <a:r>
              <a:rPr lang="en-US" sz="2400" b="1" dirty="0">
                <a:latin typeface="+mn-ea"/>
              </a:rPr>
              <a:t>Demand schedule</a:t>
            </a:r>
            <a:r>
              <a:rPr lang="en-US" sz="2400" dirty="0">
                <a:latin typeface="+mn-ea"/>
              </a:rPr>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需求表</a:t>
            </a:r>
            <a:r>
              <a:rPr lang="en-US" altLang="zh-TW"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 </a:t>
            </a:r>
            <a:r>
              <a:rPr lang="en-US" sz="2400" dirty="0">
                <a:latin typeface="+mn-ea"/>
              </a:rPr>
              <a:t>A table that shows the relationship between the price of a product and the quantity of the product demanded.</a:t>
            </a:r>
          </a:p>
          <a:p>
            <a:pPr marL="0" lvl="1">
              <a:spcBef>
                <a:spcPct val="20000"/>
              </a:spcBef>
            </a:pPr>
            <a:endParaRPr lang="en-US" sz="2400" dirty="0">
              <a:latin typeface="+mn-ea"/>
            </a:endParaRPr>
          </a:p>
          <a:p>
            <a:pPr marL="0" lvl="1">
              <a:spcBef>
                <a:spcPct val="20000"/>
              </a:spcBef>
            </a:pPr>
            <a:r>
              <a:rPr lang="en-US" sz="2400" b="1" dirty="0" smtClean="0">
                <a:latin typeface="+mn-ea"/>
              </a:rPr>
              <a:t>Quantity </a:t>
            </a:r>
            <a:r>
              <a:rPr lang="en-US" sz="2400" b="1" dirty="0">
                <a:latin typeface="+mn-ea"/>
              </a:rPr>
              <a:t>demanded  </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需求</a:t>
            </a:r>
            <a:r>
              <a:rPr lang="zh-TW" altLang="en-US" sz="2400" b="1" dirty="0">
                <a:latin typeface="標楷體" pitchFamily="65" charset="-120"/>
                <a:ea typeface="標楷體" pitchFamily="65" charset="-120"/>
              </a:rPr>
              <a:t>量</a:t>
            </a:r>
            <a:r>
              <a:rPr lang="en-US" altLang="zh-TW" sz="2400" b="1" dirty="0" smtClean="0">
                <a:latin typeface="標楷體" pitchFamily="65" charset="-120"/>
                <a:ea typeface="標楷體" pitchFamily="65" charset="-120"/>
              </a:rPr>
              <a:t>)</a:t>
            </a:r>
            <a:r>
              <a:rPr lang="en-US" sz="2400" dirty="0" smtClean="0">
                <a:latin typeface="+mn-ea"/>
              </a:rPr>
              <a:t>The </a:t>
            </a:r>
            <a:r>
              <a:rPr lang="en-US" sz="2400" dirty="0">
                <a:latin typeface="+mn-ea"/>
              </a:rPr>
              <a:t>amount of a good or service that a consumer is willing and able to purchase at a given price.</a:t>
            </a:r>
          </a:p>
          <a:p>
            <a:pPr marL="0" lvl="1">
              <a:spcBef>
                <a:spcPct val="20000"/>
              </a:spcBef>
            </a:pPr>
            <a:endParaRPr lang="en-US" sz="2400" dirty="0">
              <a:latin typeface="+mn-ea"/>
            </a:endParaRPr>
          </a:p>
          <a:p>
            <a:pPr marL="0" lvl="1">
              <a:spcBef>
                <a:spcPct val="20000"/>
              </a:spcBef>
            </a:pPr>
            <a:r>
              <a:rPr lang="en-US" sz="2400" b="1" dirty="0" smtClean="0">
                <a:latin typeface="+mn-ea"/>
              </a:rPr>
              <a:t>Demand </a:t>
            </a:r>
            <a:r>
              <a:rPr lang="en-US" sz="2400" b="1" dirty="0">
                <a:latin typeface="+mn-ea"/>
              </a:rPr>
              <a:t>curve</a:t>
            </a:r>
            <a:r>
              <a:rPr lang="en-US" sz="2400" dirty="0">
                <a:latin typeface="+mn-ea"/>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需求曲線</a:t>
            </a:r>
            <a:r>
              <a:rPr lang="en-US" altLang="zh-TW" sz="2400" b="1"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dirty="0">
                <a:latin typeface="+mn-ea"/>
              </a:rPr>
              <a:t>A curve that shows the relationship between the price of a product and the quantity of the product demanded.</a:t>
            </a:r>
          </a:p>
          <a:p>
            <a:pPr marL="0" lvl="1">
              <a:spcBef>
                <a:spcPct val="20000"/>
              </a:spcBef>
            </a:pPr>
            <a:endParaRPr lang="en-US" sz="2000" dirty="0">
              <a:latin typeface="+mn-ea"/>
            </a:endParaRPr>
          </a:p>
          <a:p>
            <a:pPr marL="0" lvl="1">
              <a:spcBef>
                <a:spcPct val="20000"/>
              </a:spcBef>
            </a:pPr>
            <a:r>
              <a:rPr lang="en-US" sz="2400" b="1" dirty="0">
                <a:latin typeface="+mn-ea"/>
              </a:rPr>
              <a:t>Market demand</a:t>
            </a:r>
            <a:r>
              <a:rPr lang="en-US" sz="2400" dirty="0">
                <a:latin typeface="+mn-ea"/>
              </a:rPr>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市場需求</a:t>
            </a:r>
            <a:r>
              <a:rPr lang="en-US" altLang="zh-TW" sz="2400" b="1" dirty="0" smtClean="0">
                <a:latin typeface="標楷體" pitchFamily="65" charset="-120"/>
                <a:ea typeface="標楷體" pitchFamily="65" charset="-120"/>
              </a:rPr>
              <a:t>)</a:t>
            </a:r>
            <a:r>
              <a:rPr lang="en-US" sz="2400" dirty="0" smtClean="0">
                <a:latin typeface="+mn-ea"/>
              </a:rPr>
              <a:t>The </a:t>
            </a:r>
            <a:r>
              <a:rPr lang="en-US" sz="2400" dirty="0">
                <a:latin typeface="+mn-ea"/>
              </a:rPr>
              <a:t>demand by all the consumers of a given good or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wipe(left)">
                                      <p:cBhvr>
                                        <p:cTn id="14" dur="500"/>
                                        <p:tgtEl>
                                          <p:spTgt spid="7">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wipe(left)">
                                      <p:cBhvr>
                                        <p:cTn id="2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fig3.1ppt14.gif"/>
          <p:cNvPicPr>
            <a:picLocks noChangeAspect="1"/>
          </p:cNvPicPr>
          <p:nvPr/>
        </p:nvPicPr>
        <p:blipFill>
          <a:blip r:embed="rId3" cstate="print"/>
          <a:srcRect/>
          <a:stretch>
            <a:fillRect/>
          </a:stretch>
        </p:blipFill>
        <p:spPr bwMode="auto">
          <a:xfrm>
            <a:off x="3314700" y="2257425"/>
            <a:ext cx="5753100" cy="4086225"/>
          </a:xfrm>
          <a:prstGeom prst="rect">
            <a:avLst/>
          </a:prstGeom>
          <a:noFill/>
          <a:ln w="9525">
            <a:noFill/>
            <a:miter lim="800000"/>
            <a:headEnd/>
            <a:tailEnd/>
          </a:ln>
        </p:spPr>
      </p:pic>
      <p:sp>
        <p:nvSpPr>
          <p:cNvPr id="26" name="Text Box 3"/>
          <p:cNvSpPr txBox="1">
            <a:spLocks noChangeArrowheads="1"/>
          </p:cNvSpPr>
          <p:nvPr/>
        </p:nvSpPr>
        <p:spPr bwMode="auto">
          <a:xfrm>
            <a:off x="381000" y="685800"/>
            <a:ext cx="3009900" cy="646331"/>
          </a:xfrm>
          <a:prstGeom prst="rect">
            <a:avLst/>
          </a:prstGeom>
          <a:noFill/>
          <a:ln w="9525" algn="ctr">
            <a:noFill/>
            <a:miter lim="800000"/>
            <a:headEnd/>
            <a:tailEnd/>
          </a:ln>
        </p:spPr>
        <p:txBody>
          <a:bodyPr wrap="square">
            <a:spAutoFit/>
          </a:bodyPr>
          <a:lstStyle/>
          <a:p>
            <a:pPr>
              <a:spcBef>
                <a:spcPct val="10000"/>
              </a:spcBef>
              <a:spcAft>
                <a:spcPct val="10000"/>
              </a:spcAft>
            </a:pPr>
            <a:r>
              <a:rPr lang="en-US" b="1" dirty="0"/>
              <a:t>A Demand Schedule and Demand Curve</a:t>
            </a:r>
          </a:p>
        </p:txBody>
      </p:sp>
      <p:sp>
        <p:nvSpPr>
          <p:cNvPr id="27" name="Text Box 4"/>
          <p:cNvSpPr txBox="1">
            <a:spLocks noChangeArrowheads="1"/>
          </p:cNvSpPr>
          <p:nvPr/>
        </p:nvSpPr>
        <p:spPr bwMode="auto">
          <a:xfrm>
            <a:off x="447675" y="338138"/>
            <a:ext cx="2905125" cy="338137"/>
          </a:xfrm>
          <a:prstGeom prst="rect">
            <a:avLst/>
          </a:prstGeom>
          <a:solidFill>
            <a:srgbClr val="B9D2C1"/>
          </a:solidFill>
          <a:ln w="9525" algn="ctr">
            <a:noFill/>
            <a:miter lim="800000"/>
            <a:headEnd/>
            <a:tailEnd/>
          </a:ln>
        </p:spPr>
        <p:txBody>
          <a:bodyPr lIns="45720" rIns="45720">
            <a:spAutoFit/>
          </a:bodyPr>
          <a:lstStyle/>
          <a:p>
            <a:pPr>
              <a:spcBef>
                <a:spcPct val="10000"/>
              </a:spcBef>
              <a:spcAft>
                <a:spcPct val="10000"/>
              </a:spcAft>
            </a:pPr>
            <a:r>
              <a:rPr lang="en-US" sz="1600" b="1"/>
              <a:t>Figure 3.1</a:t>
            </a:r>
          </a:p>
        </p:txBody>
      </p:sp>
      <p:sp>
        <p:nvSpPr>
          <p:cNvPr id="28" name="Text Box 8"/>
          <p:cNvSpPr txBox="1">
            <a:spLocks noChangeArrowheads="1"/>
          </p:cNvSpPr>
          <p:nvPr/>
        </p:nvSpPr>
        <p:spPr bwMode="auto">
          <a:xfrm>
            <a:off x="381000" y="1260475"/>
            <a:ext cx="3048000" cy="5016500"/>
          </a:xfrm>
          <a:prstGeom prst="rect">
            <a:avLst/>
          </a:prstGeom>
          <a:noFill/>
          <a:ln w="9525" algn="ctr">
            <a:noFill/>
            <a:miter lim="800000"/>
            <a:headEnd/>
            <a:tailEnd/>
          </a:ln>
        </p:spPr>
        <p:txBody>
          <a:bodyPr>
            <a:spAutoFit/>
          </a:bodyPr>
          <a:lstStyle/>
          <a:p>
            <a:r>
              <a:rPr lang="en-US" sz="1600"/>
              <a:t>As the price changes, consumers change the quantity of tablet computers they are willing to buy. </a:t>
            </a:r>
          </a:p>
          <a:p>
            <a:r>
              <a:rPr lang="en-US" sz="1600"/>
              <a:t>We can show this as a </a:t>
            </a:r>
            <a:r>
              <a:rPr lang="en-US" sz="1600" i="1"/>
              <a:t>demand</a:t>
            </a:r>
            <a:r>
              <a:rPr lang="en-US" sz="1600"/>
              <a:t> </a:t>
            </a:r>
            <a:r>
              <a:rPr lang="en-US" sz="1600" i="1"/>
              <a:t>schedule</a:t>
            </a:r>
            <a:r>
              <a:rPr lang="en-US" sz="1600"/>
              <a:t> in a table or as a </a:t>
            </a:r>
            <a:r>
              <a:rPr lang="en-US" sz="1600" i="1"/>
              <a:t>demand curve </a:t>
            </a:r>
            <a:r>
              <a:rPr lang="en-US" sz="1600"/>
              <a:t>on a graph. </a:t>
            </a:r>
          </a:p>
          <a:p>
            <a:r>
              <a:rPr lang="en-US" sz="1600"/>
              <a:t>The table and graph both show that as the price of tablet computers falls, the quantity demanded increases. </a:t>
            </a:r>
          </a:p>
          <a:p>
            <a:r>
              <a:rPr lang="en-US" sz="1600"/>
              <a:t>When the price of tablet computers is $700, consumers buy 3 million tablets per month. </a:t>
            </a:r>
          </a:p>
          <a:p>
            <a:r>
              <a:rPr lang="en-US" sz="1600"/>
              <a:t>When the price drops to $600, consumers buy 4 million tablets. </a:t>
            </a:r>
          </a:p>
          <a:p>
            <a:r>
              <a:rPr lang="en-US" sz="1600"/>
              <a:t>Therefore, the demand curve for tablet computers is downward sloping.</a:t>
            </a:r>
          </a:p>
        </p:txBody>
      </p:sp>
      <p:cxnSp>
        <p:nvCxnSpPr>
          <p:cNvPr id="39" name="Straight Connector 38"/>
          <p:cNvCxnSpPr>
            <a:cxnSpLocks noChangeShapeType="1"/>
          </p:cNvCxnSpPr>
          <p:nvPr/>
        </p:nvCxnSpPr>
        <p:spPr bwMode="auto">
          <a:xfrm>
            <a:off x="457200" y="6400800"/>
            <a:ext cx="2895600" cy="0"/>
          </a:xfrm>
          <a:prstGeom prst="line">
            <a:avLst/>
          </a:prstGeom>
          <a:noFill/>
          <a:ln w="50800" algn="ctr">
            <a:solidFill>
              <a:srgbClr val="B9D3C2"/>
            </a:solidFill>
            <a:round/>
            <a:headEnd/>
            <a:tailEnd/>
          </a:ln>
        </p:spPr>
      </p:cxnSp>
      <p:pic>
        <p:nvPicPr>
          <p:cNvPr id="43" name="Picture 42" descr="fig3.1tablePPT1.gif"/>
          <p:cNvPicPr>
            <a:picLocks noChangeAspect="1"/>
          </p:cNvPicPr>
          <p:nvPr/>
        </p:nvPicPr>
        <p:blipFill>
          <a:blip r:embed="rId4" cstate="print"/>
          <a:srcRect/>
          <a:stretch>
            <a:fillRect/>
          </a:stretch>
        </p:blipFill>
        <p:spPr bwMode="auto">
          <a:xfrm>
            <a:off x="4876800" y="285750"/>
            <a:ext cx="2266950" cy="2505075"/>
          </a:xfrm>
          <a:prstGeom prst="rect">
            <a:avLst/>
          </a:prstGeom>
          <a:noFill/>
          <a:ln w="9525">
            <a:noFill/>
            <a:miter lim="800000"/>
            <a:headEnd/>
            <a:tailEnd/>
          </a:ln>
        </p:spPr>
      </p:pic>
      <p:pic>
        <p:nvPicPr>
          <p:cNvPr id="44" name="Picture 43" descr="fig3.1tablePPT3.gif"/>
          <p:cNvPicPr>
            <a:picLocks noChangeAspect="1"/>
          </p:cNvPicPr>
          <p:nvPr/>
        </p:nvPicPr>
        <p:blipFill>
          <a:blip r:embed="rId5" cstate="print"/>
          <a:srcRect/>
          <a:stretch>
            <a:fillRect/>
          </a:stretch>
        </p:blipFill>
        <p:spPr bwMode="auto">
          <a:xfrm>
            <a:off x="4876800" y="285750"/>
            <a:ext cx="2266950" cy="2505075"/>
          </a:xfrm>
          <a:prstGeom prst="rect">
            <a:avLst/>
          </a:prstGeom>
          <a:noFill/>
          <a:ln w="9525">
            <a:noFill/>
            <a:miter lim="800000"/>
            <a:headEnd/>
            <a:tailEnd/>
          </a:ln>
        </p:spPr>
      </p:pic>
      <p:pic>
        <p:nvPicPr>
          <p:cNvPr id="45" name="Picture 44" descr="fig3.1tablePPT5.gif"/>
          <p:cNvPicPr>
            <a:picLocks noChangeAspect="1"/>
          </p:cNvPicPr>
          <p:nvPr/>
        </p:nvPicPr>
        <p:blipFill>
          <a:blip r:embed="rId6" cstate="print"/>
          <a:srcRect/>
          <a:stretch>
            <a:fillRect/>
          </a:stretch>
        </p:blipFill>
        <p:spPr bwMode="auto">
          <a:xfrm>
            <a:off x="4876800" y="285750"/>
            <a:ext cx="2266950" cy="2505075"/>
          </a:xfrm>
          <a:prstGeom prst="rect">
            <a:avLst/>
          </a:prstGeom>
          <a:noFill/>
          <a:ln w="9525">
            <a:noFill/>
            <a:miter lim="800000"/>
            <a:headEnd/>
            <a:tailEnd/>
          </a:ln>
        </p:spPr>
      </p:pic>
      <p:pic>
        <p:nvPicPr>
          <p:cNvPr id="46" name="Picture 45" descr="fig3.1tablePPT8.gif"/>
          <p:cNvPicPr>
            <a:picLocks noChangeAspect="1"/>
          </p:cNvPicPr>
          <p:nvPr/>
        </p:nvPicPr>
        <p:blipFill>
          <a:blip r:embed="rId7" cstate="print"/>
          <a:srcRect/>
          <a:stretch>
            <a:fillRect/>
          </a:stretch>
        </p:blipFill>
        <p:spPr bwMode="auto">
          <a:xfrm>
            <a:off x="4876800" y="285750"/>
            <a:ext cx="2266950" cy="2505075"/>
          </a:xfrm>
          <a:prstGeom prst="rect">
            <a:avLst/>
          </a:prstGeom>
          <a:noFill/>
          <a:ln w="9525">
            <a:noFill/>
            <a:miter lim="800000"/>
            <a:headEnd/>
            <a:tailEnd/>
          </a:ln>
        </p:spPr>
      </p:pic>
      <p:pic>
        <p:nvPicPr>
          <p:cNvPr id="47" name="Picture 46" descr="fig3.1tablePPT10.gif"/>
          <p:cNvPicPr>
            <a:picLocks noChangeAspect="1"/>
          </p:cNvPicPr>
          <p:nvPr/>
        </p:nvPicPr>
        <p:blipFill>
          <a:blip r:embed="rId8" cstate="print"/>
          <a:srcRect/>
          <a:stretch>
            <a:fillRect/>
          </a:stretch>
        </p:blipFill>
        <p:spPr bwMode="auto">
          <a:xfrm>
            <a:off x="4876800" y="285750"/>
            <a:ext cx="2266950" cy="2505075"/>
          </a:xfrm>
          <a:prstGeom prst="rect">
            <a:avLst/>
          </a:prstGeom>
          <a:noFill/>
          <a:ln w="9525">
            <a:noFill/>
            <a:miter lim="800000"/>
            <a:headEnd/>
            <a:tailEnd/>
          </a:ln>
        </p:spPr>
      </p:pic>
      <p:pic>
        <p:nvPicPr>
          <p:cNvPr id="48" name="Picture 47" descr="fig3.1tablePPT12.gif"/>
          <p:cNvPicPr>
            <a:picLocks noChangeAspect="1"/>
          </p:cNvPicPr>
          <p:nvPr/>
        </p:nvPicPr>
        <p:blipFill>
          <a:blip r:embed="rId9" cstate="print"/>
          <a:srcRect/>
          <a:stretch>
            <a:fillRect/>
          </a:stretch>
        </p:blipFill>
        <p:spPr bwMode="auto">
          <a:xfrm>
            <a:off x="4876800" y="285750"/>
            <a:ext cx="2266950" cy="2505075"/>
          </a:xfrm>
          <a:prstGeom prst="rect">
            <a:avLst/>
          </a:prstGeom>
          <a:noFill/>
          <a:ln w="9525">
            <a:noFill/>
            <a:miter lim="800000"/>
            <a:headEnd/>
            <a:tailEnd/>
          </a:ln>
        </p:spPr>
      </p:pic>
      <p:pic>
        <p:nvPicPr>
          <p:cNvPr id="49" name="Picture 48" descr="fig3.1ppt2.gif"/>
          <p:cNvPicPr>
            <a:picLocks noChangeAspect="1"/>
          </p:cNvPicPr>
          <p:nvPr/>
        </p:nvPicPr>
        <p:blipFill>
          <a:blip r:embed="rId10" cstate="print"/>
          <a:srcRect/>
          <a:stretch>
            <a:fillRect/>
          </a:stretch>
        </p:blipFill>
        <p:spPr bwMode="auto">
          <a:xfrm>
            <a:off x="3314700" y="2257425"/>
            <a:ext cx="5753100" cy="4086225"/>
          </a:xfrm>
          <a:prstGeom prst="rect">
            <a:avLst/>
          </a:prstGeom>
          <a:noFill/>
          <a:ln w="9525">
            <a:noFill/>
            <a:miter lim="800000"/>
            <a:headEnd/>
            <a:tailEnd/>
          </a:ln>
        </p:spPr>
      </p:pic>
      <p:pic>
        <p:nvPicPr>
          <p:cNvPr id="50" name="Picture 49" descr="fig3.1ppt4.gif"/>
          <p:cNvPicPr>
            <a:picLocks noChangeAspect="1"/>
          </p:cNvPicPr>
          <p:nvPr/>
        </p:nvPicPr>
        <p:blipFill>
          <a:blip r:embed="rId11" cstate="print"/>
          <a:srcRect/>
          <a:stretch>
            <a:fillRect/>
          </a:stretch>
        </p:blipFill>
        <p:spPr bwMode="auto">
          <a:xfrm>
            <a:off x="3314700" y="2257425"/>
            <a:ext cx="5753100" cy="4086225"/>
          </a:xfrm>
          <a:prstGeom prst="rect">
            <a:avLst/>
          </a:prstGeom>
          <a:noFill/>
          <a:ln w="9525">
            <a:noFill/>
            <a:miter lim="800000"/>
            <a:headEnd/>
            <a:tailEnd/>
          </a:ln>
        </p:spPr>
      </p:pic>
      <p:pic>
        <p:nvPicPr>
          <p:cNvPr id="51" name="Picture 50" descr="fig3.1ppt6.gif"/>
          <p:cNvPicPr>
            <a:picLocks noChangeAspect="1"/>
          </p:cNvPicPr>
          <p:nvPr/>
        </p:nvPicPr>
        <p:blipFill>
          <a:blip r:embed="rId12" cstate="print"/>
          <a:srcRect/>
          <a:stretch>
            <a:fillRect/>
          </a:stretch>
        </p:blipFill>
        <p:spPr bwMode="auto">
          <a:xfrm>
            <a:off x="3314700" y="2257425"/>
            <a:ext cx="5753100" cy="4086225"/>
          </a:xfrm>
          <a:prstGeom prst="rect">
            <a:avLst/>
          </a:prstGeom>
          <a:noFill/>
          <a:ln w="9525">
            <a:noFill/>
            <a:miter lim="800000"/>
            <a:headEnd/>
            <a:tailEnd/>
          </a:ln>
        </p:spPr>
      </p:pic>
      <p:pic>
        <p:nvPicPr>
          <p:cNvPr id="52" name="Picture 51" descr="fig3.1ppt7.gif"/>
          <p:cNvPicPr>
            <a:picLocks noChangeAspect="1"/>
          </p:cNvPicPr>
          <p:nvPr/>
        </p:nvPicPr>
        <p:blipFill>
          <a:blip r:embed="rId13" cstate="print"/>
          <a:srcRect/>
          <a:stretch>
            <a:fillRect/>
          </a:stretch>
        </p:blipFill>
        <p:spPr bwMode="auto">
          <a:xfrm>
            <a:off x="3314700" y="2257425"/>
            <a:ext cx="5753100" cy="4086225"/>
          </a:xfrm>
          <a:prstGeom prst="rect">
            <a:avLst/>
          </a:prstGeom>
          <a:noFill/>
          <a:ln w="9525">
            <a:noFill/>
            <a:miter lim="800000"/>
            <a:headEnd/>
            <a:tailEnd/>
          </a:ln>
        </p:spPr>
      </p:pic>
      <p:pic>
        <p:nvPicPr>
          <p:cNvPr id="53" name="Picture 52" descr="fig3.1ppt9.gif"/>
          <p:cNvPicPr>
            <a:picLocks noChangeAspect="1"/>
          </p:cNvPicPr>
          <p:nvPr/>
        </p:nvPicPr>
        <p:blipFill>
          <a:blip r:embed="rId14" cstate="print"/>
          <a:srcRect/>
          <a:stretch>
            <a:fillRect/>
          </a:stretch>
        </p:blipFill>
        <p:spPr bwMode="auto">
          <a:xfrm>
            <a:off x="3314700" y="2257425"/>
            <a:ext cx="5753100" cy="4086225"/>
          </a:xfrm>
          <a:prstGeom prst="rect">
            <a:avLst/>
          </a:prstGeom>
          <a:noFill/>
          <a:ln w="9525">
            <a:noFill/>
            <a:miter lim="800000"/>
            <a:headEnd/>
            <a:tailEnd/>
          </a:ln>
        </p:spPr>
      </p:pic>
      <p:pic>
        <p:nvPicPr>
          <p:cNvPr id="54" name="Picture 53" descr="fig3.1ppt11.gif"/>
          <p:cNvPicPr>
            <a:picLocks noChangeAspect="1"/>
          </p:cNvPicPr>
          <p:nvPr/>
        </p:nvPicPr>
        <p:blipFill>
          <a:blip r:embed="rId15" cstate="print"/>
          <a:srcRect/>
          <a:stretch>
            <a:fillRect/>
          </a:stretch>
        </p:blipFill>
        <p:spPr bwMode="auto">
          <a:xfrm>
            <a:off x="3314700" y="2257425"/>
            <a:ext cx="5753100" cy="4086225"/>
          </a:xfrm>
          <a:prstGeom prst="rect">
            <a:avLst/>
          </a:prstGeom>
          <a:noFill/>
          <a:ln w="9525">
            <a:noFill/>
            <a:miter lim="800000"/>
            <a:headEnd/>
            <a:tailEnd/>
          </a:ln>
        </p:spPr>
      </p:pic>
      <p:pic>
        <p:nvPicPr>
          <p:cNvPr id="55" name="Picture 54" descr="fig3.1ppt13.gif"/>
          <p:cNvPicPr>
            <a:picLocks noChangeAspect="1"/>
          </p:cNvPicPr>
          <p:nvPr/>
        </p:nvPicPr>
        <p:blipFill>
          <a:blip r:embed="rId16" cstate="print"/>
          <a:srcRect/>
          <a:stretch>
            <a:fillRect/>
          </a:stretch>
        </p:blipFill>
        <p:spPr bwMode="auto">
          <a:xfrm>
            <a:off x="3314700" y="2257425"/>
            <a:ext cx="5753100"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wipe(left)">
                                      <p:cBhvr>
                                        <p:cTn id="15" dur="500"/>
                                        <p:tgtEl>
                                          <p:spTgt spid="28">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1000"/>
                                        <p:tgtEl>
                                          <p:spTgt spid="43"/>
                                        </p:tgtEl>
                                      </p:cBhvr>
                                    </p:animEffect>
                                  </p:childTnLst>
                                </p:cTn>
                              </p:par>
                              <p:par>
                                <p:cTn id="20" presetID="22" presetClass="entr" presetSubtype="8"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1000"/>
                                        <p:tgtEl>
                                          <p:spTgt spid="4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8">
                                            <p:txEl>
                                              <p:pRg st="1" end="1"/>
                                            </p:txEl>
                                          </p:spTgt>
                                        </p:tgtEl>
                                        <p:attrNameLst>
                                          <p:attrName>style.visibility</p:attrName>
                                        </p:attrNameLst>
                                      </p:cBhvr>
                                      <p:to>
                                        <p:strVal val="visible"/>
                                      </p:to>
                                    </p:set>
                                    <p:animEffect transition="in" filter="wipe(left)">
                                      <p:cBhvr>
                                        <p:cTn id="26" dur="500"/>
                                        <p:tgtEl>
                                          <p:spTgt spid="2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1000"/>
                                        <p:tgtEl>
                                          <p:spTgt spid="50"/>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1000"/>
                                        <p:tgtEl>
                                          <p:spTgt spid="45"/>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1000"/>
                                        <p:tgtEl>
                                          <p:spTgt spid="51"/>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1000"/>
                                        <p:tgtEl>
                                          <p:spTgt spid="46"/>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1000"/>
                                        <p:tgtEl>
                                          <p:spTgt spid="5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1000"/>
                                        <p:tgtEl>
                                          <p:spTgt spid="47"/>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1000"/>
                                        <p:tgtEl>
                                          <p:spTgt spid="54"/>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1000"/>
                                        <p:tgtEl>
                                          <p:spTgt spid="48"/>
                                        </p:tgtEl>
                                      </p:cBhvr>
                                    </p:animEffect>
                                  </p:childTnLst>
                                </p:cTn>
                              </p:par>
                            </p:childTnLst>
                          </p:cTn>
                        </p:par>
                        <p:par>
                          <p:cTn id="64" fill="hold">
                            <p:stCondLst>
                              <p:cond delay="9000"/>
                            </p:stCondLst>
                            <p:childTnLst>
                              <p:par>
                                <p:cTn id="65" presetID="22" presetClass="entr" presetSubtype="8"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1000"/>
                                        <p:tgtEl>
                                          <p:spTgt spid="55"/>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28">
                                            <p:txEl>
                                              <p:pRg st="2" end="2"/>
                                            </p:txEl>
                                          </p:spTgt>
                                        </p:tgtEl>
                                        <p:attrNameLst>
                                          <p:attrName>style.visibility</p:attrName>
                                        </p:attrNameLst>
                                      </p:cBhvr>
                                      <p:to>
                                        <p:strVal val="visible"/>
                                      </p:to>
                                    </p:set>
                                    <p:animEffect transition="in" filter="wipe(left)">
                                      <p:cBhvr>
                                        <p:cTn id="71" dur="500"/>
                                        <p:tgtEl>
                                          <p:spTgt spid="28">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right)">
                                      <p:cBhvr>
                                        <p:cTn id="76" dur="1000"/>
                                        <p:tgtEl>
                                          <p:spTgt spid="52"/>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8">
                                            <p:txEl>
                                              <p:pRg st="3" end="3"/>
                                            </p:txEl>
                                          </p:spTgt>
                                        </p:tgtEl>
                                        <p:attrNameLst>
                                          <p:attrName>style.visibility</p:attrName>
                                        </p:attrNameLst>
                                      </p:cBhvr>
                                      <p:to>
                                        <p:strVal val="visible"/>
                                      </p:to>
                                    </p:set>
                                    <p:animEffect transition="in" filter="wipe(left)">
                                      <p:cBhvr>
                                        <p:cTn id="80" dur="500"/>
                                        <p:tgtEl>
                                          <p:spTgt spid="28">
                                            <p:txEl>
                                              <p:pRg st="3" end="3"/>
                                            </p:txEl>
                                          </p:spTgt>
                                        </p:tgtEl>
                                      </p:cBhvr>
                                    </p:animEffec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28">
                                            <p:txEl>
                                              <p:pRg st="4" end="4"/>
                                            </p:txEl>
                                          </p:spTgt>
                                        </p:tgtEl>
                                        <p:attrNameLst>
                                          <p:attrName>style.visibility</p:attrName>
                                        </p:attrNameLst>
                                      </p:cBhvr>
                                      <p:to>
                                        <p:strVal val="visible"/>
                                      </p:to>
                                    </p:set>
                                    <p:animEffect transition="in" filter="wipe(left)">
                                      <p:cBhvr>
                                        <p:cTn id="84" dur="500"/>
                                        <p:tgtEl>
                                          <p:spTgt spid="2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left)">
                                      <p:cBhvr>
                                        <p:cTn id="89" dur="1000"/>
                                        <p:tgtEl>
                                          <p:spTgt spid="56"/>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28">
                                            <p:txEl>
                                              <p:pRg st="5" end="5"/>
                                            </p:txEl>
                                          </p:spTgt>
                                        </p:tgtEl>
                                        <p:attrNameLst>
                                          <p:attrName>style.visibility</p:attrName>
                                        </p:attrNameLst>
                                      </p:cBhvr>
                                      <p:to>
                                        <p:strVal val="visible"/>
                                      </p:to>
                                    </p:set>
                                    <p:animEffect transition="in" filter="wipe(left)">
                                      <p:cBhvr>
                                        <p:cTn id="93" dur="500"/>
                                        <p:tgtEl>
                                          <p:spTgt spid="28">
                                            <p:txEl>
                                              <p:pRg st="5" end="5"/>
                                            </p:txEl>
                                          </p:spTgt>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47675" y="533400"/>
            <a:ext cx="8391525" cy="1057275"/>
          </a:xfrm>
          <a:prstGeom prst="rect">
            <a:avLst/>
          </a:prstGeom>
        </p:spPr>
        <p:txBody>
          <a:bodyPr/>
          <a:lstStyle/>
          <a:p>
            <a:pPr>
              <a:spcBef>
                <a:spcPct val="20000"/>
              </a:spcBef>
              <a:defRPr/>
            </a:pPr>
            <a:r>
              <a:rPr lang="en-US" sz="2400" b="1" kern="0" dirty="0">
                <a:latin typeface="+mn-lt"/>
                <a:cs typeface="+mn-cs"/>
              </a:rPr>
              <a:t>Law of demand</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需求法則</a:t>
            </a:r>
            <a:r>
              <a:rPr lang="en-US" altLang="zh-TW" sz="2400" b="1" kern="0" dirty="0" smtClean="0">
                <a:latin typeface="標楷體" pitchFamily="65" charset="-120"/>
                <a:ea typeface="標楷體" pitchFamily="65" charset="-120"/>
                <a:cs typeface="+mn-cs"/>
              </a:rPr>
              <a:t>)</a:t>
            </a:r>
            <a:r>
              <a:rPr lang="en-US" sz="2400" kern="0" dirty="0" smtClean="0">
                <a:latin typeface="+mn-lt"/>
                <a:cs typeface="+mn-cs"/>
              </a:rPr>
              <a:t> </a:t>
            </a:r>
            <a:r>
              <a:rPr lang="en-US" sz="2400" kern="0" dirty="0">
                <a:latin typeface="+mn-lt"/>
                <a:cs typeface="+mn-cs"/>
              </a:rPr>
              <a:t>The rule that, holding everything else constant, when the price of a product falls, the quantity demanded of the product will increase, and when the price of a product rises, the quantity demanded of the product will decrease.  </a:t>
            </a:r>
          </a:p>
        </p:txBody>
      </p:sp>
      <p:sp>
        <p:nvSpPr>
          <p:cNvPr id="9" name="Rectangle 3"/>
          <p:cNvSpPr txBox="1">
            <a:spLocks noChangeArrowheads="1"/>
          </p:cNvSpPr>
          <p:nvPr/>
        </p:nvSpPr>
        <p:spPr>
          <a:xfrm>
            <a:off x="447675" y="3352800"/>
            <a:ext cx="8391525" cy="2309812"/>
          </a:xfrm>
          <a:prstGeom prst="rect">
            <a:avLst/>
          </a:prstGeom>
        </p:spPr>
        <p:txBody>
          <a:bodyPr/>
          <a:lstStyle/>
          <a:p>
            <a:pPr>
              <a:spcBef>
                <a:spcPct val="20000"/>
              </a:spcBef>
              <a:defRPr/>
            </a:pPr>
            <a:r>
              <a:rPr lang="en-US" sz="2400" b="1" kern="0" dirty="0">
                <a:latin typeface="+mn-lt"/>
                <a:cs typeface="+mn-cs"/>
              </a:rPr>
              <a:t>Substitution effect</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替代效果</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The change in the quantity demanded of a good that results from a change in price, making the good more or less expensive relative to other goods that are substitutes.</a:t>
            </a:r>
          </a:p>
          <a:p>
            <a:pPr>
              <a:spcBef>
                <a:spcPct val="20000"/>
              </a:spcBef>
              <a:defRPr/>
            </a:pPr>
            <a:endParaRPr lang="en-US" sz="2400" kern="0" dirty="0">
              <a:latin typeface="+mn-lt"/>
              <a:cs typeface="+mn-cs"/>
            </a:endParaRPr>
          </a:p>
          <a:p>
            <a:pPr>
              <a:spcBef>
                <a:spcPct val="20000"/>
              </a:spcBef>
              <a:defRPr/>
            </a:pPr>
            <a:r>
              <a:rPr lang="en-US" sz="2400" b="1" kern="0" dirty="0">
                <a:latin typeface="+mn-lt"/>
                <a:cs typeface="+mn-cs"/>
              </a:rPr>
              <a:t>Income effect</a:t>
            </a:r>
            <a:r>
              <a:rPr lang="en-US" sz="2400" kern="0" dirty="0">
                <a:latin typeface="+mn-lt"/>
                <a:cs typeface="+mn-cs"/>
              </a:rPr>
              <a:t> </a:t>
            </a:r>
            <a:r>
              <a:rPr lang="en-US" altLang="zh-TW" sz="2400" b="1" kern="0" dirty="0" smtClean="0">
                <a:latin typeface="標楷體" pitchFamily="65" charset="-120"/>
                <a:ea typeface="標楷體" pitchFamily="65" charset="-120"/>
                <a:cs typeface="+mn-cs"/>
              </a:rPr>
              <a:t>(</a:t>
            </a:r>
            <a:r>
              <a:rPr lang="zh-TW" altLang="en-US" sz="2400" b="1" kern="0" dirty="0" smtClean="0">
                <a:latin typeface="標楷體" pitchFamily="65" charset="-120"/>
                <a:ea typeface="標楷體" pitchFamily="65" charset="-120"/>
                <a:cs typeface="+mn-cs"/>
              </a:rPr>
              <a:t>所得效果</a:t>
            </a:r>
            <a:r>
              <a:rPr lang="en-US" altLang="zh-TW" sz="2400" b="1" kern="0" dirty="0" smtClean="0">
                <a:latin typeface="標楷體" pitchFamily="65" charset="-120"/>
                <a:ea typeface="標楷體" pitchFamily="65" charset="-120"/>
                <a:cs typeface="+mn-cs"/>
              </a:rPr>
              <a:t>)</a:t>
            </a:r>
            <a:r>
              <a:rPr lang="en-US" sz="2400" b="1" kern="0" dirty="0" smtClean="0">
                <a:latin typeface="標楷體" pitchFamily="65" charset="-120"/>
                <a:ea typeface="標楷體" pitchFamily="65" charset="-120"/>
                <a:cs typeface="+mn-cs"/>
              </a:rPr>
              <a:t> </a:t>
            </a:r>
            <a:r>
              <a:rPr lang="en-US" sz="2400" kern="0" dirty="0">
                <a:latin typeface="+mn-lt"/>
                <a:cs typeface="+mn-cs"/>
              </a:rPr>
              <a:t>The change in the quantity demanded of a good that results from the effect of a change in the good’s price on consumers’ purchasing power. </a:t>
            </a:r>
          </a:p>
        </p:txBody>
      </p:sp>
      <p:sp>
        <p:nvSpPr>
          <p:cNvPr id="10" name="Text Box 5"/>
          <p:cNvSpPr txBox="1">
            <a:spLocks noChangeArrowheads="1"/>
          </p:cNvSpPr>
          <p:nvPr/>
        </p:nvSpPr>
        <p:spPr bwMode="auto">
          <a:xfrm>
            <a:off x="447675" y="2667000"/>
            <a:ext cx="5730875" cy="461665"/>
          </a:xfrm>
          <a:prstGeom prst="rect">
            <a:avLst/>
          </a:prstGeom>
          <a:noFill/>
          <a:ln w="9525" algn="ctr">
            <a:noFill/>
            <a:miter lim="800000"/>
            <a:headEnd/>
            <a:tailEnd/>
          </a:ln>
        </p:spPr>
        <p:txBody>
          <a:bodyPr wrap="square">
            <a:spAutoFit/>
          </a:bodyPr>
          <a:lstStyle/>
          <a:p>
            <a:r>
              <a:rPr lang="en-US" sz="2400" b="1" dirty="0"/>
              <a:t>What Explains the Law of Demand?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bldLvl="2"/>
      <p:bldP spid="10"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52923</TotalTime>
  <Words>3251</Words>
  <Application>Microsoft Office PowerPoint</Application>
  <PresentationFormat>如螢幕大小 (4:3)</PresentationFormat>
  <Paragraphs>224</Paragraphs>
  <Slides>35</Slides>
  <Notes>16</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2_Custom Design</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dc:creator>
  <cp:lastModifiedBy>HL</cp:lastModifiedBy>
  <cp:revision>1950</cp:revision>
  <dcterms:created xsi:type="dcterms:W3CDTF">2010-11-05T19:39:20Z</dcterms:created>
  <dcterms:modified xsi:type="dcterms:W3CDTF">2012-10-11T14:38:06Z</dcterms:modified>
</cp:coreProperties>
</file>