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handoutMasterIdLst>
    <p:handoutMasterId r:id="rId36"/>
  </p:handoutMasterIdLst>
  <p:sldIdLst>
    <p:sldId id="256" r:id="rId2"/>
    <p:sldId id="394" r:id="rId3"/>
    <p:sldId id="534" r:id="rId4"/>
    <p:sldId id="535" r:id="rId5"/>
    <p:sldId id="354" r:id="rId6"/>
    <p:sldId id="525" r:id="rId7"/>
    <p:sldId id="355" r:id="rId8"/>
    <p:sldId id="489" r:id="rId9"/>
    <p:sldId id="490" r:id="rId10"/>
    <p:sldId id="491" r:id="rId11"/>
    <p:sldId id="493" r:id="rId12"/>
    <p:sldId id="494" r:id="rId13"/>
    <p:sldId id="530" r:id="rId14"/>
    <p:sldId id="495" r:id="rId15"/>
    <p:sldId id="526" r:id="rId16"/>
    <p:sldId id="496" r:id="rId17"/>
    <p:sldId id="497" r:id="rId18"/>
    <p:sldId id="500" r:id="rId19"/>
    <p:sldId id="527" r:id="rId20"/>
    <p:sldId id="502" r:id="rId21"/>
    <p:sldId id="505" r:id="rId22"/>
    <p:sldId id="533" r:id="rId23"/>
    <p:sldId id="509" r:id="rId24"/>
    <p:sldId id="528" r:id="rId25"/>
    <p:sldId id="511" r:id="rId26"/>
    <p:sldId id="513" r:id="rId27"/>
    <p:sldId id="515" r:id="rId28"/>
    <p:sldId id="519" r:id="rId29"/>
    <p:sldId id="531" r:id="rId30"/>
    <p:sldId id="521" r:id="rId31"/>
    <p:sldId id="522" r:id="rId32"/>
    <p:sldId id="532" r:id="rId33"/>
    <p:sldId id="523" r:id="rId34"/>
  </p:sldIdLst>
  <p:sldSz cx="9144000" cy="6858000" type="screen4x3"/>
  <p:notesSz cx="6858000" cy="9144000"/>
  <p:defaultTextStyle>
    <a:defPPr>
      <a:defRPr lang="en-US"/>
    </a:defPPr>
    <a:lvl1pPr algn="l" rtl="0" fontAlgn="base">
      <a:spcBef>
        <a:spcPct val="0"/>
      </a:spcBef>
      <a:spcAft>
        <a:spcPct val="0"/>
      </a:spcAft>
      <a:defRPr sz="2800" kern="1200">
        <a:solidFill>
          <a:schemeClr val="tx2"/>
        </a:solidFill>
        <a:latin typeface="Arial" charset="0"/>
        <a:ea typeface="+mn-ea"/>
        <a:cs typeface="Arial" charset="0"/>
      </a:defRPr>
    </a:lvl1pPr>
    <a:lvl2pPr marL="457200" algn="l" rtl="0" fontAlgn="base">
      <a:spcBef>
        <a:spcPct val="0"/>
      </a:spcBef>
      <a:spcAft>
        <a:spcPct val="0"/>
      </a:spcAft>
      <a:defRPr sz="2800" kern="1200">
        <a:solidFill>
          <a:schemeClr val="tx2"/>
        </a:solidFill>
        <a:latin typeface="Arial" charset="0"/>
        <a:ea typeface="+mn-ea"/>
        <a:cs typeface="Arial" charset="0"/>
      </a:defRPr>
    </a:lvl2pPr>
    <a:lvl3pPr marL="914400" algn="l" rtl="0" fontAlgn="base">
      <a:spcBef>
        <a:spcPct val="0"/>
      </a:spcBef>
      <a:spcAft>
        <a:spcPct val="0"/>
      </a:spcAft>
      <a:defRPr sz="2800" kern="1200">
        <a:solidFill>
          <a:schemeClr val="tx2"/>
        </a:solidFill>
        <a:latin typeface="Arial" charset="0"/>
        <a:ea typeface="+mn-ea"/>
        <a:cs typeface="Arial" charset="0"/>
      </a:defRPr>
    </a:lvl3pPr>
    <a:lvl4pPr marL="1371600" algn="l" rtl="0" fontAlgn="base">
      <a:spcBef>
        <a:spcPct val="0"/>
      </a:spcBef>
      <a:spcAft>
        <a:spcPct val="0"/>
      </a:spcAft>
      <a:defRPr sz="2800" kern="1200">
        <a:solidFill>
          <a:schemeClr val="tx2"/>
        </a:solidFill>
        <a:latin typeface="Arial" charset="0"/>
        <a:ea typeface="+mn-ea"/>
        <a:cs typeface="Arial" charset="0"/>
      </a:defRPr>
    </a:lvl4pPr>
    <a:lvl5pPr marL="1828800" algn="l" rtl="0" fontAlgn="base">
      <a:spcBef>
        <a:spcPct val="0"/>
      </a:spcBef>
      <a:spcAft>
        <a:spcPct val="0"/>
      </a:spcAft>
      <a:defRPr sz="2800" kern="1200">
        <a:solidFill>
          <a:schemeClr val="tx2"/>
        </a:solidFill>
        <a:latin typeface="Arial" charset="0"/>
        <a:ea typeface="+mn-ea"/>
        <a:cs typeface="Arial" charset="0"/>
      </a:defRPr>
    </a:lvl5pPr>
    <a:lvl6pPr marL="2286000" algn="l" defTabSz="914400" rtl="0" eaLnBrk="1" latinLnBrk="0" hangingPunct="1">
      <a:defRPr sz="2800" kern="1200">
        <a:solidFill>
          <a:schemeClr val="tx2"/>
        </a:solidFill>
        <a:latin typeface="Arial" charset="0"/>
        <a:ea typeface="+mn-ea"/>
        <a:cs typeface="Arial" charset="0"/>
      </a:defRPr>
    </a:lvl6pPr>
    <a:lvl7pPr marL="2743200" algn="l" defTabSz="914400" rtl="0" eaLnBrk="1" latinLnBrk="0" hangingPunct="1">
      <a:defRPr sz="2800" kern="1200">
        <a:solidFill>
          <a:schemeClr val="tx2"/>
        </a:solidFill>
        <a:latin typeface="Arial" charset="0"/>
        <a:ea typeface="+mn-ea"/>
        <a:cs typeface="Arial" charset="0"/>
      </a:defRPr>
    </a:lvl7pPr>
    <a:lvl8pPr marL="3200400" algn="l" defTabSz="914400" rtl="0" eaLnBrk="1" latinLnBrk="0" hangingPunct="1">
      <a:defRPr sz="2800" kern="1200">
        <a:solidFill>
          <a:schemeClr val="tx2"/>
        </a:solidFill>
        <a:latin typeface="Arial" charset="0"/>
        <a:ea typeface="+mn-ea"/>
        <a:cs typeface="Arial" charset="0"/>
      </a:defRPr>
    </a:lvl8pPr>
    <a:lvl9pPr marL="3657600" algn="l" defTabSz="914400" rtl="0" eaLnBrk="1" latinLnBrk="0" hangingPunct="1">
      <a:defRPr sz="28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00A15F"/>
    <a:srgbClr val="333333"/>
    <a:srgbClr val="939598"/>
    <a:srgbClr val="80C342"/>
    <a:srgbClr val="0064B3"/>
    <a:srgbClr val="0070C0"/>
    <a:srgbClr val="B9D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7160" autoAdjust="0"/>
  </p:normalViewPr>
  <p:slideViewPr>
    <p:cSldViewPr snapToGrid="0">
      <p:cViewPr>
        <p:scale>
          <a:sx n="75" d="100"/>
          <a:sy n="75" d="100"/>
        </p:scale>
        <p:origin x="-1404" y="-72"/>
      </p:cViewPr>
      <p:guideLst>
        <p:guide orient="horz" pos="433"/>
        <p:guide pos="2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4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20.xml"/><Relationship Id="rId18" Type="http://schemas.openxmlformats.org/officeDocument/2006/relationships/slide" Target="slides/slide26.xml"/><Relationship Id="rId3" Type="http://schemas.openxmlformats.org/officeDocument/2006/relationships/slide" Target="slides/slide8.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5.xml"/><Relationship Id="rId2" Type="http://schemas.openxmlformats.org/officeDocument/2006/relationships/slide" Target="slides/slide7.xml"/><Relationship Id="rId16" Type="http://schemas.openxmlformats.org/officeDocument/2006/relationships/slide" Target="slides/slide23.xml"/><Relationship Id="rId1" Type="http://schemas.openxmlformats.org/officeDocument/2006/relationships/slide" Target="slides/slide5.xml"/><Relationship Id="rId6" Type="http://schemas.openxmlformats.org/officeDocument/2006/relationships/slide" Target="slides/slide11.xml"/><Relationship Id="rId11" Type="http://schemas.openxmlformats.org/officeDocument/2006/relationships/slide" Target="slides/slide17.xml"/><Relationship Id="rId5" Type="http://schemas.openxmlformats.org/officeDocument/2006/relationships/slide" Target="slides/slide10.xml"/><Relationship Id="rId15" Type="http://schemas.openxmlformats.org/officeDocument/2006/relationships/slide" Target="slides/slide22.xml"/><Relationship Id="rId10" Type="http://schemas.openxmlformats.org/officeDocument/2006/relationships/slide" Target="slides/slide16.xml"/><Relationship Id="rId19" Type="http://schemas.openxmlformats.org/officeDocument/2006/relationships/slide" Target="slides/slide27.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69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69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6722F5E2-1009-4FCE-A787-C3CAE8246F05}" type="slidenum">
              <a:rPr lang="en-US"/>
              <a:pPr>
                <a:defRPr/>
              </a:pPr>
              <a:t>‹#›</a:t>
            </a:fld>
            <a:endParaRPr lang="en-US"/>
          </a:p>
        </p:txBody>
      </p:sp>
    </p:spTree>
    <p:extLst>
      <p:ext uri="{BB962C8B-B14F-4D97-AF65-F5344CB8AC3E}">
        <p14:creationId xmlns:p14="http://schemas.microsoft.com/office/powerpoint/2010/main" val="104000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70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718814E3-72F2-49C4-943D-E30228694B4D}" type="slidenum">
              <a:rPr lang="en-US"/>
              <a:pPr>
                <a:defRPr/>
              </a:pPr>
              <a:t>‹#›</a:t>
            </a:fld>
            <a:endParaRPr lang="en-US"/>
          </a:p>
        </p:txBody>
      </p:sp>
    </p:spTree>
    <p:extLst>
      <p:ext uri="{BB962C8B-B14F-4D97-AF65-F5344CB8AC3E}">
        <p14:creationId xmlns:p14="http://schemas.microsoft.com/office/powerpoint/2010/main" val="1034479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DE1A3559-AF10-4E34-8AF2-1E24FD33449E}" type="slidenum">
              <a:rPr lang="en-US" sz="1200">
                <a:solidFill>
                  <a:schemeClr val="bg1"/>
                </a:solidFill>
                <a:latin typeface="Arial" pitchFamily="34" charset="0"/>
                <a:cs typeface="Arial" pitchFamily="34" charset="0"/>
              </a:rPr>
              <a:pPr algn="r">
                <a:defRPr/>
              </a:pPr>
              <a:t>‹#›</a:t>
            </a:fld>
            <a:r>
              <a:rPr lang="en-US" sz="1200" dirty="0">
                <a:solidFill>
                  <a:schemeClr val="bg1"/>
                </a:solidFill>
                <a:latin typeface="Arial" pitchFamily="34" charset="0"/>
                <a:cs typeface="Arial" pitchFamily="34" charset="0"/>
              </a:rPr>
              <a:t> of 31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3BB3D998-4AEF-4F41-AD7E-C5A9F8307E7A}" type="slidenum">
              <a:rPr lang="en-US" sz="1200">
                <a:solidFill>
                  <a:schemeClr val="bg1"/>
                </a:solidFill>
                <a:latin typeface="Arial" pitchFamily="34" charset="0"/>
                <a:cs typeface="Arial" pitchFamily="34" charset="0"/>
              </a:rPr>
              <a:pPr algn="r">
                <a:defRPr/>
              </a:pPr>
              <a:t>‹#›</a:t>
            </a:fld>
            <a:r>
              <a:rPr lang="en-US" sz="1200" dirty="0">
                <a:solidFill>
                  <a:schemeClr val="bg1"/>
                </a:solidFill>
                <a:latin typeface="Arial" pitchFamily="34" charset="0"/>
                <a:cs typeface="Arial" pitchFamily="34" charset="0"/>
              </a:rPr>
              <a:t> of 31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5.png"/><Relationship Id="rId3" Type="http://schemas.openxmlformats.org/officeDocument/2006/relationships/image" Target="../media/image87.png"/><Relationship Id="rId7" Type="http://schemas.openxmlformats.org/officeDocument/2006/relationships/image" Target="../media/image82.png"/><Relationship Id="rId12"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3.png"/><Relationship Id="rId5" Type="http://schemas.openxmlformats.org/officeDocument/2006/relationships/image" Target="../media/image80.png"/><Relationship Id="rId10" Type="http://schemas.openxmlformats.org/officeDocument/2006/relationships/image" Target="../media/image91.png"/><Relationship Id="rId4" Type="http://schemas.openxmlformats.org/officeDocument/2006/relationships/image" Target="../media/image88.png"/><Relationship Id="rId9" Type="http://schemas.openxmlformats.org/officeDocument/2006/relationships/image" Target="../media/image90.png"/><Relationship Id="rId14" Type="http://schemas.openxmlformats.org/officeDocument/2006/relationships/image" Target="../media/image8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2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8.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0.wmf"/><Relationship Id="rId5" Type="http://schemas.openxmlformats.org/officeDocument/2006/relationships/oleObject" Target="../embeddings/oleObject2.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8.bin"/><Relationship Id="rId14" Type="http://schemas.openxmlformats.org/officeDocument/2006/relationships/image" Target="../media/image1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1.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37.wmf"/><Relationship Id="rId5" Type="http://schemas.openxmlformats.org/officeDocument/2006/relationships/oleObject" Target="../embeddings/oleObject12.bin"/><Relationship Id="rId4" Type="http://schemas.openxmlformats.org/officeDocument/2006/relationships/image" Target="../media/image136.wmf"/></Relationships>
</file>

<file path=ppt/slides/_rels/slide32.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3.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2119313" y="407988"/>
            <a:ext cx="4905375" cy="1344612"/>
          </a:xfrm>
          <a:prstGeom prst="rect">
            <a:avLst/>
          </a:prstGeom>
        </p:spPr>
        <p:txBody>
          <a:bodyPr/>
          <a:lstStyle/>
          <a:p>
            <a:pPr algn="ctr" eaLnBrk="0" hangingPunct="0">
              <a:lnSpc>
                <a:spcPts val="6000"/>
              </a:lnSpc>
              <a:defRPr/>
            </a:pPr>
            <a:r>
              <a:rPr lang="en-US" sz="2000" kern="0" dirty="0">
                <a:solidFill>
                  <a:schemeClr val="tx1"/>
                </a:solidFill>
                <a:latin typeface="Futura Md BT" pitchFamily="34" charset="0"/>
                <a:cs typeface="Arial" pitchFamily="34" charset="0"/>
              </a:rPr>
              <a:t>R. GLENN</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500" b="1" kern="0" dirty="0">
                <a:solidFill>
                  <a:schemeClr val="tx1"/>
                </a:solidFill>
                <a:latin typeface="Futura Md BT" pitchFamily="34" charset="0"/>
                <a:ea typeface="+mj-ea"/>
                <a:cs typeface="Arial" pitchFamily="34" charset="0"/>
              </a:rPr>
              <a:t>HUBBARD</a:t>
            </a:r>
          </a:p>
        </p:txBody>
      </p:sp>
      <p:sp>
        <p:nvSpPr>
          <p:cNvPr id="8"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9" name="Picture 8" descr="HO4e_Covers_grayline_ppt.gif"/>
          <p:cNvPicPr>
            <a:picLocks noChangeAspect="1"/>
          </p:cNvPicPr>
          <p:nvPr/>
        </p:nvPicPr>
        <p:blipFill>
          <a:blip r:embed="rId2" cstate="print"/>
          <a:srcRect/>
          <a:stretch>
            <a:fillRect/>
          </a:stretch>
        </p:blipFill>
        <p:spPr bwMode="auto">
          <a:xfrm>
            <a:off x="2928938" y="3216275"/>
            <a:ext cx="3286125" cy="2009775"/>
          </a:xfrm>
          <a:prstGeom prst="rect">
            <a:avLst/>
          </a:prstGeom>
          <a:noFill/>
          <a:ln w="9525">
            <a:noFill/>
            <a:miter lim="800000"/>
            <a:headEnd/>
            <a:tailEnd/>
          </a:ln>
        </p:spPr>
      </p:pic>
      <p:pic>
        <p:nvPicPr>
          <p:cNvPr id="12" name="Picture 11" descr="HO4e_Covers_greenecon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sp>
        <p:nvSpPr>
          <p:cNvPr id="16" name="TextBox 15"/>
          <p:cNvSpPr txBox="1"/>
          <p:nvPr/>
        </p:nvSpPr>
        <p:spPr>
          <a:xfrm>
            <a:off x="2497138" y="1612900"/>
            <a:ext cx="4149725" cy="1639888"/>
          </a:xfrm>
          <a:prstGeom prst="rect">
            <a:avLst/>
          </a:prstGeom>
          <a:noFill/>
        </p:spPr>
        <p:txBody>
          <a:bodyPr>
            <a:spAutoFit/>
          </a:bodyPr>
          <a:lstStyle/>
          <a:p>
            <a:pPr algn="ctr" eaLnBrk="0" hangingPunct="0">
              <a:lnSpc>
                <a:spcPts val="6000"/>
              </a:lnSpc>
              <a:defRPr/>
            </a:pPr>
            <a:r>
              <a:rPr lang="en-US" sz="2000" kern="0" dirty="0">
                <a:solidFill>
                  <a:schemeClr val="tx1"/>
                </a:solidFill>
                <a:latin typeface="Futura Md BT" pitchFamily="34" charset="0"/>
                <a:cs typeface="Arial" pitchFamily="34" charset="0"/>
              </a:rPr>
              <a:t>ANTHONY PATRICK</a:t>
            </a:r>
            <a:r>
              <a:rPr lang="en-US" sz="2000" b="1" kern="0" dirty="0">
                <a:solidFill>
                  <a:schemeClr val="tx1"/>
                </a:solidFill>
                <a:latin typeface="Arial" pitchFamily="34" charset="0"/>
                <a:cs typeface="Arial" pitchFamily="34" charset="0"/>
              </a:rPr>
              <a:t/>
            </a:r>
            <a:br>
              <a:rPr lang="en-US" sz="2000" b="1" kern="0" dirty="0">
                <a:solidFill>
                  <a:schemeClr val="tx1"/>
                </a:solidFill>
                <a:latin typeface="Arial" pitchFamily="34" charset="0"/>
                <a:cs typeface="Arial" pitchFamily="34" charset="0"/>
              </a:rPr>
            </a:br>
            <a:r>
              <a:rPr lang="en-US" sz="6600" b="1" kern="0" dirty="0">
                <a:solidFill>
                  <a:schemeClr val="tx1"/>
                </a:solidFill>
                <a:latin typeface="Futura Md BT" pitchFamily="34" charset="0"/>
                <a:cs typeface="Arial" pitchFamily="34" charset="0"/>
              </a:rPr>
              <a:t>O’BRIEN</a:t>
            </a:r>
            <a:endParaRPr lang="en-US" sz="6600" dirty="0">
              <a:latin typeface="Futura Md BT" pitchFamily="34" charset="0"/>
            </a:endParaRPr>
          </a:p>
        </p:txBody>
      </p:sp>
      <p:pic>
        <p:nvPicPr>
          <p:cNvPr id="7175" name="Picture 16" descr="iPad_DESIGN_ppt.gif"/>
          <p:cNvPicPr>
            <a:picLocks noChangeAspect="1"/>
          </p:cNvPicPr>
          <p:nvPr/>
        </p:nvPicPr>
        <p:blipFill>
          <a:blip r:embed="rId4" cstate="print"/>
          <a:srcRect/>
          <a:stretch>
            <a:fillRect/>
          </a:stretch>
        </p:blipFill>
        <p:spPr bwMode="auto">
          <a:xfrm>
            <a:off x="30163" y="0"/>
            <a:ext cx="9083675"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6"/>
                                        </p:tgtEl>
                                        <p:attrNameLst>
                                          <p:attrName>style.visibility</p:attrName>
                                        </p:attrNameLst>
                                      </p:cBhvr>
                                      <p:to>
                                        <p:strVal val="visible"/>
                                      </p:to>
                                    </p:set>
                                    <p:anim calcmode="discrete" valueType="clr">
                                      <p:cBhvr override="childStyle">
                                        <p:cTn id="12" dur="80"/>
                                        <p:tgtEl>
                                          <p:spTgt spid="16"/>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6"/>
                                        </p:tgtEl>
                                        <p:attrNameLst>
                                          <p:attrName>fillcolor</p:attrName>
                                        </p:attrNameLst>
                                      </p:cBhvr>
                                      <p:tavLst>
                                        <p:tav tm="0">
                                          <p:val>
                                            <p:clrVal>
                                              <a:schemeClr val="accent2"/>
                                            </p:clrVal>
                                          </p:val>
                                        </p:tav>
                                        <p:tav tm="50000">
                                          <p:val>
                                            <p:clrVal>
                                              <a:schemeClr val="hlink"/>
                                            </p:clrVal>
                                          </p:val>
                                        </p:tav>
                                      </p:tavLst>
                                    </p:anim>
                                    <p:set>
                                      <p:cBhvr>
                                        <p:cTn id="14" dur="80"/>
                                        <p:tgtEl>
                                          <p:spTgt spid="16"/>
                                        </p:tgtEl>
                                        <p:attrNameLst>
                                          <p:attrName>fill.type</p:attrName>
                                        </p:attrNameLst>
                                      </p:cBhvr>
                                      <p:to>
                                        <p:strVal val="solid"/>
                                      </p:to>
                                    </p:set>
                                  </p:childTnLst>
                                </p:cTn>
                              </p:par>
                            </p:childTnLst>
                          </p:cTn>
                        </p:par>
                        <p:par>
                          <p:cTn id="15" fill="hold" nodeType="afterGroup">
                            <p:stCondLst>
                              <p:cond delay="88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38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nodeType="afterGroup">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rev="1"/>
      <p:bldP spid="8" grpId="0"/>
      <p:bldP spid="16"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7" name="Text Box 7"/>
          <p:cNvSpPr txBox="1">
            <a:spLocks noChangeArrowheads="1"/>
          </p:cNvSpPr>
          <p:nvPr/>
        </p:nvSpPr>
        <p:spPr bwMode="auto">
          <a:xfrm>
            <a:off x="381000" y="715963"/>
            <a:ext cx="2943225" cy="584775"/>
          </a:xfrm>
          <a:prstGeom prst="rect">
            <a:avLst/>
          </a:prstGeom>
          <a:noFill/>
          <a:ln w="9525">
            <a:noFill/>
            <a:miter lim="800000"/>
            <a:headEnd/>
            <a:tailEnd/>
          </a:ln>
        </p:spPr>
        <p:txBody>
          <a:bodyPr>
            <a:spAutoFit/>
          </a:bodyPr>
          <a:lstStyle/>
          <a:p>
            <a:pPr>
              <a:spcBef>
                <a:spcPct val="10000"/>
              </a:spcBef>
              <a:spcAft>
                <a:spcPct val="10000"/>
              </a:spcAft>
            </a:pPr>
            <a:r>
              <a:rPr lang="en-US" sz="1600" b="1" dirty="0">
                <a:solidFill>
                  <a:schemeClr val="tx1"/>
                </a:solidFill>
              </a:rPr>
              <a:t>Total Consumer Surplus in the Market for Chai Tea</a:t>
            </a:r>
          </a:p>
        </p:txBody>
      </p:sp>
      <p:sp>
        <p:nvSpPr>
          <p:cNvPr id="926728" name="Text Box 8"/>
          <p:cNvSpPr txBox="1">
            <a:spLocks noChangeArrowheads="1"/>
          </p:cNvSpPr>
          <p:nvPr/>
        </p:nvSpPr>
        <p:spPr bwMode="auto">
          <a:xfrm>
            <a:off x="381000" y="1196975"/>
            <a:ext cx="3114675" cy="4524375"/>
          </a:xfrm>
          <a:prstGeom prst="rect">
            <a:avLst/>
          </a:prstGeom>
          <a:noFill/>
          <a:ln w="9525" algn="ctr">
            <a:noFill/>
            <a:miter lim="800000"/>
            <a:headEnd/>
            <a:tailEnd/>
          </a:ln>
        </p:spPr>
        <p:txBody>
          <a:bodyPr>
            <a:spAutoFit/>
          </a:bodyPr>
          <a:lstStyle/>
          <a:p>
            <a:r>
              <a:rPr lang="en-US" sz="1600"/>
              <a:t>The demand curve tells us that most buyers of chai tea would have been willing to pay more than the market price of $2.00.</a:t>
            </a:r>
          </a:p>
          <a:p>
            <a:r>
              <a:rPr lang="en-US" sz="1600"/>
              <a:t>For each buyer, consumer surplus is equal to the difference between the highest price he or she is willing to pay and the market price actually paid.</a:t>
            </a:r>
          </a:p>
          <a:p>
            <a:r>
              <a:rPr lang="en-US" sz="1600"/>
              <a:t>Therefore, the total amount of consumer surplus in the market for chai tea is equal to the area below the demand curve and above the market price.</a:t>
            </a:r>
          </a:p>
          <a:p>
            <a:r>
              <a:rPr lang="en-US" sz="1600"/>
              <a:t>Consumer surplus represents the benefit to consumers in excess of the price they paid to purchase the product.</a:t>
            </a:r>
          </a:p>
        </p:txBody>
      </p:sp>
      <p:pic>
        <p:nvPicPr>
          <p:cNvPr id="926730" name="Picture 10" descr="Fig4-3-ppt-4"/>
          <p:cNvPicPr>
            <a:picLocks noChangeAspect="1" noChangeArrowheads="1"/>
          </p:cNvPicPr>
          <p:nvPr/>
        </p:nvPicPr>
        <p:blipFill>
          <a:blip r:embed="rId2" cstate="print"/>
          <a:srcRect/>
          <a:stretch>
            <a:fillRect/>
          </a:stretch>
        </p:blipFill>
        <p:spPr bwMode="auto">
          <a:xfrm>
            <a:off x="3494088" y="1354138"/>
            <a:ext cx="5426075" cy="3560762"/>
          </a:xfrm>
          <a:prstGeom prst="rect">
            <a:avLst/>
          </a:prstGeom>
          <a:noFill/>
          <a:ln w="9525">
            <a:noFill/>
            <a:miter lim="800000"/>
            <a:headEnd/>
            <a:tailEnd/>
          </a:ln>
        </p:spPr>
      </p:pic>
      <p:pic>
        <p:nvPicPr>
          <p:cNvPr id="926732" name="Picture 12" descr="Fig4-3-ppt-2"/>
          <p:cNvPicPr>
            <a:picLocks noChangeAspect="1" noChangeArrowheads="1"/>
          </p:cNvPicPr>
          <p:nvPr/>
        </p:nvPicPr>
        <p:blipFill>
          <a:blip r:embed="rId3" cstate="print"/>
          <a:srcRect/>
          <a:stretch>
            <a:fillRect/>
          </a:stretch>
        </p:blipFill>
        <p:spPr bwMode="auto">
          <a:xfrm>
            <a:off x="3494088" y="1354138"/>
            <a:ext cx="5426075" cy="3560762"/>
          </a:xfrm>
          <a:prstGeom prst="rect">
            <a:avLst/>
          </a:prstGeom>
          <a:noFill/>
          <a:ln w="9525">
            <a:noFill/>
            <a:miter lim="800000"/>
            <a:headEnd/>
            <a:tailEnd/>
          </a:ln>
        </p:spPr>
      </p:pic>
      <p:pic>
        <p:nvPicPr>
          <p:cNvPr id="926733" name="Picture 13" descr="Fig4-3-ppt-3"/>
          <p:cNvPicPr>
            <a:picLocks noChangeAspect="1" noChangeArrowheads="1"/>
          </p:cNvPicPr>
          <p:nvPr/>
        </p:nvPicPr>
        <p:blipFill>
          <a:blip r:embed="rId4" cstate="print"/>
          <a:srcRect/>
          <a:stretch>
            <a:fillRect/>
          </a:stretch>
        </p:blipFill>
        <p:spPr bwMode="auto">
          <a:xfrm>
            <a:off x="3494088" y="1354138"/>
            <a:ext cx="5426075" cy="3560762"/>
          </a:xfrm>
          <a:prstGeom prst="rect">
            <a:avLst/>
          </a:prstGeom>
          <a:noFill/>
          <a:ln w="9525">
            <a:noFill/>
            <a:miter lim="800000"/>
            <a:headEnd/>
            <a:tailEnd/>
          </a:ln>
        </p:spPr>
      </p:pic>
      <p:pic>
        <p:nvPicPr>
          <p:cNvPr id="926734" name="Picture 14" descr="Fig4-3-ppt-5"/>
          <p:cNvPicPr>
            <a:picLocks noChangeAspect="1" noChangeArrowheads="1"/>
          </p:cNvPicPr>
          <p:nvPr/>
        </p:nvPicPr>
        <p:blipFill>
          <a:blip r:embed="rId5" cstate="print"/>
          <a:srcRect/>
          <a:stretch>
            <a:fillRect/>
          </a:stretch>
        </p:blipFill>
        <p:spPr bwMode="auto">
          <a:xfrm>
            <a:off x="3494088" y="1354138"/>
            <a:ext cx="5426075" cy="3560762"/>
          </a:xfrm>
          <a:prstGeom prst="rect">
            <a:avLst/>
          </a:prstGeom>
          <a:noFill/>
          <a:ln w="9525">
            <a:noFill/>
            <a:miter lim="800000"/>
            <a:headEnd/>
            <a:tailEnd/>
          </a:ln>
        </p:spPr>
      </p:pic>
      <p:pic>
        <p:nvPicPr>
          <p:cNvPr id="14" name="Picture 13" descr="Fig4-3-ppt-1.gif"/>
          <p:cNvPicPr>
            <a:picLocks noChangeAspect="1"/>
          </p:cNvPicPr>
          <p:nvPr/>
        </p:nvPicPr>
        <p:blipFill>
          <a:blip r:embed="rId6" cstate="print"/>
          <a:srcRect/>
          <a:stretch>
            <a:fillRect/>
          </a:stretch>
        </p:blipFill>
        <p:spPr bwMode="auto">
          <a:xfrm>
            <a:off x="3492500" y="1352550"/>
            <a:ext cx="5427663" cy="3562350"/>
          </a:xfrm>
          <a:prstGeom prst="rect">
            <a:avLst/>
          </a:prstGeom>
          <a:noFill/>
          <a:ln w="9525">
            <a:noFill/>
            <a:miter lim="800000"/>
            <a:headEnd/>
            <a:tailEnd/>
          </a:ln>
        </p:spPr>
      </p:pic>
      <p:sp>
        <p:nvSpPr>
          <p:cNvPr id="16" name="Text Box 6"/>
          <p:cNvSpPr txBox="1">
            <a:spLocks noChangeArrowheads="1"/>
          </p:cNvSpPr>
          <p:nvPr/>
        </p:nvSpPr>
        <p:spPr bwMode="auto">
          <a:xfrm>
            <a:off x="447675" y="350838"/>
            <a:ext cx="28860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4.3</a:t>
            </a:r>
            <a:endParaRPr lang="en-US" sz="1600" b="1">
              <a:solidFill>
                <a:srgbClr val="4B7520"/>
              </a:solidFill>
            </a:endParaRPr>
          </a:p>
        </p:txBody>
      </p:sp>
      <p:cxnSp>
        <p:nvCxnSpPr>
          <p:cNvPr id="11" name="Straight Connector 10"/>
          <p:cNvCxnSpPr>
            <a:cxnSpLocks noChangeShapeType="1"/>
          </p:cNvCxnSpPr>
          <p:nvPr/>
        </p:nvCxnSpPr>
        <p:spPr bwMode="auto">
          <a:xfrm>
            <a:off x="457200" y="5786438"/>
            <a:ext cx="2876550" cy="0"/>
          </a:xfrm>
          <a:prstGeom prst="line">
            <a:avLst/>
          </a:prstGeom>
          <a:noFill/>
          <a:ln w="50800" algn="ctr">
            <a:solidFill>
              <a:srgbClr val="B9D3C2"/>
            </a:solidFill>
            <a:round/>
            <a:headEnd/>
            <a:tailEnd/>
          </a:ln>
        </p:spPr>
      </p:cxnSp>
      <p:sp>
        <p:nvSpPr>
          <p:cNvPr id="3" name="TextBox 2"/>
          <p:cNvSpPr txBox="1">
            <a:spLocks noChangeArrowheads="1"/>
          </p:cNvSpPr>
          <p:nvPr/>
        </p:nvSpPr>
        <p:spPr bwMode="auto">
          <a:xfrm>
            <a:off x="447674" y="5842001"/>
            <a:ext cx="8531225" cy="769441"/>
          </a:xfrm>
          <a:prstGeom prst="rect">
            <a:avLst/>
          </a:prstGeom>
          <a:noFill/>
          <a:ln w="9525">
            <a:noFill/>
            <a:miter lim="800000"/>
            <a:headEnd/>
            <a:tailEnd/>
          </a:ln>
        </p:spPr>
        <p:txBody>
          <a:bodyPr wrap="square">
            <a:spAutoFit/>
          </a:bodyPr>
          <a:lstStyle/>
          <a:p>
            <a:r>
              <a:rPr lang="en-US" sz="2200" b="1" i="1" dirty="0"/>
              <a:t>The total amount of consumer surplus in a market is equal to the area below the demand curve and above the market price</a:t>
            </a:r>
            <a:r>
              <a:rPr lang="en-US" sz="2200" i="1"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6727"/>
                                        </p:tgtEl>
                                        <p:attrNameLst>
                                          <p:attrName>style.visibility</p:attrName>
                                        </p:attrNameLst>
                                      </p:cBhvr>
                                      <p:to>
                                        <p:strVal val="visible"/>
                                      </p:to>
                                    </p:set>
                                    <p:animEffect transition="in" filter="wipe(left)">
                                      <p:cBhvr>
                                        <p:cTn id="11" dur="500"/>
                                        <p:tgtEl>
                                          <p:spTgt spid="92672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6732"/>
                                        </p:tgtEl>
                                        <p:attrNameLst>
                                          <p:attrName>style.visibility</p:attrName>
                                        </p:attrNameLst>
                                      </p:cBhvr>
                                      <p:to>
                                        <p:strVal val="visible"/>
                                      </p:to>
                                    </p:set>
                                    <p:animEffect transition="in" filter="wipe(left)">
                                      <p:cBhvr>
                                        <p:cTn id="19" dur="1000"/>
                                        <p:tgtEl>
                                          <p:spTgt spid="926732"/>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26733"/>
                                        </p:tgtEl>
                                        <p:attrNameLst>
                                          <p:attrName>style.visibility</p:attrName>
                                        </p:attrNameLst>
                                      </p:cBhvr>
                                      <p:to>
                                        <p:strVal val="visible"/>
                                      </p:to>
                                    </p:set>
                                    <p:animEffect transition="in" filter="wipe(left)">
                                      <p:cBhvr>
                                        <p:cTn id="23" dur="1000"/>
                                        <p:tgtEl>
                                          <p:spTgt spid="926733"/>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26728">
                                            <p:txEl>
                                              <p:pRg st="0" end="0"/>
                                            </p:txEl>
                                          </p:spTgt>
                                        </p:tgtEl>
                                        <p:attrNameLst>
                                          <p:attrName>style.visibility</p:attrName>
                                        </p:attrNameLst>
                                      </p:cBhvr>
                                      <p:to>
                                        <p:strVal val="visible"/>
                                      </p:to>
                                    </p:set>
                                    <p:animEffect transition="in" filter="wipe(left)">
                                      <p:cBhvr>
                                        <p:cTn id="27" dur="500"/>
                                        <p:tgtEl>
                                          <p:spTgt spid="926728">
                                            <p:txEl>
                                              <p:pRg st="0" end="0"/>
                                            </p:txEl>
                                          </p:spTgt>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26728">
                                            <p:txEl>
                                              <p:pRg st="1" end="1"/>
                                            </p:txEl>
                                          </p:spTgt>
                                        </p:tgtEl>
                                        <p:attrNameLst>
                                          <p:attrName>style.visibility</p:attrName>
                                        </p:attrNameLst>
                                      </p:cBhvr>
                                      <p:to>
                                        <p:strVal val="visible"/>
                                      </p:to>
                                    </p:set>
                                    <p:animEffect transition="in" filter="wipe(left)">
                                      <p:cBhvr>
                                        <p:cTn id="31" dur="500"/>
                                        <p:tgtEl>
                                          <p:spTgt spid="92672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926730"/>
                                        </p:tgtEl>
                                        <p:attrNameLst>
                                          <p:attrName>style.visibility</p:attrName>
                                        </p:attrNameLst>
                                      </p:cBhvr>
                                      <p:to>
                                        <p:strVal val="visible"/>
                                      </p:to>
                                    </p:set>
                                    <p:animEffect transition="in" filter="wipe(down)">
                                      <p:cBhvr>
                                        <p:cTn id="36" dur="1000"/>
                                        <p:tgtEl>
                                          <p:spTgt spid="926730"/>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926734"/>
                                        </p:tgtEl>
                                        <p:attrNameLst>
                                          <p:attrName>style.visibility</p:attrName>
                                        </p:attrNameLst>
                                      </p:cBhvr>
                                      <p:to>
                                        <p:strVal val="visible"/>
                                      </p:to>
                                    </p:set>
                                    <p:animEffect transition="in" filter="wipe(left)">
                                      <p:cBhvr>
                                        <p:cTn id="40" dur="1000"/>
                                        <p:tgtEl>
                                          <p:spTgt spid="926734"/>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926728">
                                            <p:txEl>
                                              <p:pRg st="2" end="2"/>
                                            </p:txEl>
                                          </p:spTgt>
                                        </p:tgtEl>
                                        <p:attrNameLst>
                                          <p:attrName>style.visibility</p:attrName>
                                        </p:attrNameLst>
                                      </p:cBhvr>
                                      <p:to>
                                        <p:strVal val="visible"/>
                                      </p:to>
                                    </p:set>
                                    <p:animEffect transition="in" filter="wipe(left)">
                                      <p:cBhvr>
                                        <p:cTn id="44" dur="500"/>
                                        <p:tgtEl>
                                          <p:spTgt spid="926728">
                                            <p:txEl>
                                              <p:pRg st="2" end="2"/>
                                            </p:txEl>
                                          </p:spTgt>
                                        </p:tgtEl>
                                      </p:cBhvr>
                                    </p:animEffect>
                                  </p:childTnLst>
                                </p:cTn>
                              </p:par>
                            </p:childTnLst>
                          </p:cTn>
                        </p:par>
                        <p:par>
                          <p:cTn id="45" fill="hold" nodeType="afterGroup">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926728">
                                            <p:txEl>
                                              <p:pRg st="3" end="3"/>
                                            </p:txEl>
                                          </p:spTgt>
                                        </p:tgtEl>
                                        <p:attrNameLst>
                                          <p:attrName>style.visibility</p:attrName>
                                        </p:attrNameLst>
                                      </p:cBhvr>
                                      <p:to>
                                        <p:strVal val="visible"/>
                                      </p:to>
                                    </p:set>
                                    <p:animEffect transition="in" filter="wipe(left)">
                                      <p:cBhvr>
                                        <p:cTn id="48" dur="500"/>
                                        <p:tgtEl>
                                          <p:spTgt spid="926728">
                                            <p:txEl>
                                              <p:pRg st="3" end="3"/>
                                            </p:txEl>
                                          </p:spTgt>
                                        </p:tgtEl>
                                      </p:cBhvr>
                                    </p:animEffect>
                                  </p:childTnLst>
                                </p:cTn>
                              </p:par>
                            </p:childTnLst>
                          </p:cTn>
                        </p:par>
                        <p:par>
                          <p:cTn id="49" fill="hold" nodeType="afterGroup">
                            <p:stCondLst>
                              <p:cond delay="30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7" grpId="0"/>
      <p:bldP spid="926728" grpId="0" build="p"/>
      <p:bldP spid="1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3" name="Text Box 5"/>
          <p:cNvSpPr txBox="1">
            <a:spLocks noChangeArrowheads="1"/>
          </p:cNvSpPr>
          <p:nvPr/>
        </p:nvSpPr>
        <p:spPr bwMode="auto">
          <a:xfrm>
            <a:off x="454025" y="1736725"/>
            <a:ext cx="8237538" cy="3342453"/>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Marginal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邊際成本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rPr>
              <a:t> </a:t>
            </a:r>
            <a:r>
              <a:rPr lang="en-US" sz="2400" dirty="0">
                <a:solidFill>
                  <a:schemeClr val="tx1"/>
                </a:solidFill>
              </a:rPr>
              <a:t>The additional cost to a firm of producing one more unit of a good or service.</a:t>
            </a: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r>
              <a:rPr lang="en-US" sz="2400" b="1" dirty="0">
                <a:solidFill>
                  <a:schemeClr val="tx1"/>
                </a:solidFill>
              </a:rPr>
              <a:t>Producer surplus</a:t>
            </a:r>
            <a:r>
              <a:rPr lang="en-US" sz="2400" dirty="0">
                <a:solidFill>
                  <a:schemeClr val="tx1"/>
                </a:solidFill>
              </a:rPr>
              <a:t>  The difference between the lowest price a firm would be willing to accept for a good or service and the price it actually receives. </a:t>
            </a:r>
          </a:p>
        </p:txBody>
      </p:sp>
      <p:sp>
        <p:nvSpPr>
          <p:cNvPr id="7" name="Rectangle 6"/>
          <p:cNvSpPr txBox="1">
            <a:spLocks noChangeArrowheads="1"/>
          </p:cNvSpPr>
          <p:nvPr/>
        </p:nvSpPr>
        <p:spPr bwMode="auto">
          <a:xfrm>
            <a:off x="457200" y="269875"/>
            <a:ext cx="8229600" cy="390525"/>
          </a:xfrm>
          <a:prstGeom prst="rect">
            <a:avLst/>
          </a:prstGeom>
          <a:noFill/>
          <a:ln w="9525">
            <a:noFill/>
            <a:miter lim="800000"/>
            <a:headEnd/>
            <a:tailEnd/>
          </a:ln>
        </p:spPr>
        <p:txBody>
          <a:bodyPr/>
          <a:lstStyle/>
          <a:p>
            <a:pPr>
              <a:spcBef>
                <a:spcPct val="20000"/>
              </a:spcBef>
            </a:pPr>
            <a:r>
              <a:rPr lang="en-US" b="1" dirty="0">
                <a:solidFill>
                  <a:schemeClr val="tx1"/>
                </a:solidFill>
              </a:rPr>
              <a:t>Producer </a:t>
            </a:r>
            <a:r>
              <a:rPr lang="en-US" b="1" dirty="0" smtClean="0">
                <a:solidFill>
                  <a:schemeClr val="tx1"/>
                </a:solidFill>
              </a:rPr>
              <a:t>Surplus</a:t>
            </a:r>
            <a:r>
              <a:rPr lang="zh-TW" altLang="en-US" b="1" dirty="0" smtClean="0">
                <a:solidFill>
                  <a:schemeClr val="tx1"/>
                </a:solidFill>
              </a:rPr>
              <a:t>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生產者剩餘</a:t>
            </a:r>
            <a:r>
              <a:rPr lang="en-US" altLang="zh-TW" b="1" dirty="0" smtClean="0">
                <a:solidFill>
                  <a:schemeClr val="tx1"/>
                </a:solidFill>
                <a:latin typeface="標楷體" pitchFamily="65" charset="-120"/>
                <a:ea typeface="標楷體" pitchFamily="65" charset="-120"/>
              </a:rPr>
              <a:t>)</a:t>
            </a:r>
            <a:endParaRPr lang="en-US"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8773">
                                            <p:txEl>
                                              <p:pRg st="0" end="0"/>
                                            </p:txEl>
                                          </p:spTgt>
                                        </p:tgtEl>
                                        <p:attrNameLst>
                                          <p:attrName>style.visibility</p:attrName>
                                        </p:attrNameLst>
                                      </p:cBhvr>
                                      <p:to>
                                        <p:strVal val="visible"/>
                                      </p:to>
                                    </p:set>
                                    <p:animEffect transition="in" filter="wipe(left)">
                                      <p:cBhvr>
                                        <p:cTn id="11" dur="500"/>
                                        <p:tgtEl>
                                          <p:spTgt spid="92877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8773">
                                            <p:txEl>
                                              <p:pRg st="4" end="4"/>
                                            </p:txEl>
                                          </p:spTgt>
                                        </p:tgtEl>
                                        <p:attrNameLst>
                                          <p:attrName>style.visibility</p:attrName>
                                        </p:attrNameLst>
                                      </p:cBhvr>
                                      <p:to>
                                        <p:strVal val="visible"/>
                                      </p:to>
                                    </p:set>
                                    <p:animEffect transition="in" filter="wipe(left)">
                                      <p:cBhvr>
                                        <p:cTn id="16" dur="500"/>
                                        <p:tgtEl>
                                          <p:spTgt spid="928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3" grpId="0" build="p" autoUpdateAnimBg="0" advAuto="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srcRect/>
          <a:stretch>
            <a:fillRect/>
          </a:stretch>
        </p:blipFill>
        <p:spPr bwMode="auto">
          <a:xfrm>
            <a:off x="3327400" y="679450"/>
            <a:ext cx="5667375" cy="4953000"/>
          </a:xfrm>
          <a:prstGeom prst="rect">
            <a:avLst/>
          </a:prstGeom>
          <a:noFill/>
          <a:ln w="9525">
            <a:noFill/>
            <a:miter lim="800000"/>
            <a:headEnd/>
            <a:tailEnd/>
          </a:ln>
        </p:spPr>
      </p:pic>
      <p:pic>
        <p:nvPicPr>
          <p:cNvPr id="24" name="Picture 23"/>
          <p:cNvPicPr>
            <a:picLocks noChangeAspect="1"/>
          </p:cNvPicPr>
          <p:nvPr/>
        </p:nvPicPr>
        <p:blipFill>
          <a:blip r:embed="rId3" cstate="print"/>
          <a:srcRect/>
          <a:stretch>
            <a:fillRect/>
          </a:stretch>
        </p:blipFill>
        <p:spPr bwMode="auto">
          <a:xfrm>
            <a:off x="3327400" y="679450"/>
            <a:ext cx="5667375" cy="4953000"/>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3327400" y="679450"/>
            <a:ext cx="5667375" cy="4953000"/>
          </a:xfrm>
          <a:prstGeom prst="rect">
            <a:avLst/>
          </a:prstGeom>
          <a:noFill/>
          <a:ln w="9525">
            <a:noFill/>
            <a:miter lim="800000"/>
            <a:headEnd/>
            <a:tailEnd/>
          </a:ln>
        </p:spPr>
      </p:pic>
      <p:sp>
        <p:nvSpPr>
          <p:cNvPr id="929800" name="Text Box 8"/>
          <p:cNvSpPr txBox="1">
            <a:spLocks noChangeArrowheads="1"/>
          </p:cNvSpPr>
          <p:nvPr/>
        </p:nvSpPr>
        <p:spPr bwMode="auto">
          <a:xfrm>
            <a:off x="369888" y="1065213"/>
            <a:ext cx="3135312"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Measuring Producer Surplus</a:t>
            </a:r>
          </a:p>
        </p:txBody>
      </p:sp>
      <p:sp>
        <p:nvSpPr>
          <p:cNvPr id="929801" name="Text Box 9"/>
          <p:cNvSpPr txBox="1">
            <a:spLocks noChangeArrowheads="1"/>
          </p:cNvSpPr>
          <p:nvPr/>
        </p:nvSpPr>
        <p:spPr bwMode="auto">
          <a:xfrm>
            <a:off x="369888" y="1338263"/>
            <a:ext cx="2744787" cy="5016500"/>
          </a:xfrm>
          <a:prstGeom prst="rect">
            <a:avLst/>
          </a:prstGeom>
          <a:noFill/>
          <a:ln w="9525" algn="ctr">
            <a:noFill/>
            <a:miter lim="800000"/>
            <a:headEnd/>
            <a:tailEnd/>
          </a:ln>
        </p:spPr>
        <p:txBody>
          <a:bodyPr>
            <a:spAutoFit/>
          </a:bodyPr>
          <a:lstStyle/>
          <a:p>
            <a:r>
              <a:rPr lang="en-US" sz="1600"/>
              <a:t>Panel (a) shows Heavenly Tea’s producer surplus.</a:t>
            </a:r>
          </a:p>
          <a:p>
            <a:r>
              <a:rPr lang="en-US" sz="1600"/>
              <a:t>Producer surplus is the difference between the lowest price a firm would be willing to accept and the price it actually receives. </a:t>
            </a:r>
          </a:p>
          <a:p>
            <a:r>
              <a:rPr lang="en-US" sz="1600"/>
              <a:t>The lowest price Heavenly Tea is willing to accept to supply a cup of tea is equal to its marginal cost of producing that cup.  </a:t>
            </a:r>
          </a:p>
          <a:p>
            <a:r>
              <a:rPr lang="en-US" sz="1600"/>
              <a:t>When the market price of tea is $2.00, Heavenly receives producer surplus of $0.75 on the first cup (the area of rectangle </a:t>
            </a:r>
            <a:r>
              <a:rPr lang="en-US" sz="1600" i="1"/>
              <a:t>A</a:t>
            </a:r>
            <a:r>
              <a:rPr lang="en-US" sz="1600"/>
              <a:t>), $0.50 on the second cup (rectangle </a:t>
            </a:r>
            <a:r>
              <a:rPr lang="en-US" sz="1600" i="1"/>
              <a:t>B</a:t>
            </a:r>
            <a:r>
              <a:rPr lang="en-US" sz="1600"/>
              <a:t>), and $0.25 on the third cup (rectangle </a:t>
            </a:r>
            <a:r>
              <a:rPr lang="en-US" sz="1600" i="1"/>
              <a:t>C</a:t>
            </a:r>
            <a:r>
              <a:rPr lang="en-US" sz="1600"/>
              <a:t>).</a:t>
            </a:r>
          </a:p>
        </p:txBody>
      </p:sp>
      <p:sp>
        <p:nvSpPr>
          <p:cNvPr id="23" name="Text Box 6"/>
          <p:cNvSpPr txBox="1">
            <a:spLocks noChangeArrowheads="1"/>
          </p:cNvSpPr>
          <p:nvPr/>
        </p:nvSpPr>
        <p:spPr bwMode="auto">
          <a:xfrm>
            <a:off x="457200" y="679450"/>
            <a:ext cx="26574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4.4a</a:t>
            </a:r>
            <a:endParaRPr lang="en-US" sz="1600" b="1">
              <a:solidFill>
                <a:srgbClr val="4B7520"/>
              </a:solidFill>
            </a:endParaRPr>
          </a:p>
        </p:txBody>
      </p:sp>
      <p:cxnSp>
        <p:nvCxnSpPr>
          <p:cNvPr id="20" name="Straight Connector 19"/>
          <p:cNvCxnSpPr>
            <a:cxnSpLocks noChangeShapeType="1"/>
          </p:cNvCxnSpPr>
          <p:nvPr/>
        </p:nvCxnSpPr>
        <p:spPr bwMode="auto">
          <a:xfrm>
            <a:off x="457200" y="6448425"/>
            <a:ext cx="2657475" cy="0"/>
          </a:xfrm>
          <a:prstGeom prst="line">
            <a:avLst/>
          </a:prstGeom>
          <a:noFill/>
          <a:ln w="50800" algn="ctr">
            <a:solidFill>
              <a:srgbClr val="B9D3C2"/>
            </a:solidFill>
            <a:round/>
            <a:headEnd/>
            <a:tailEnd/>
          </a:ln>
        </p:spPr>
      </p:cxnSp>
      <p:pic>
        <p:nvPicPr>
          <p:cNvPr id="3" name="Picture 2"/>
          <p:cNvPicPr>
            <a:picLocks noChangeAspect="1"/>
          </p:cNvPicPr>
          <p:nvPr/>
        </p:nvPicPr>
        <p:blipFill>
          <a:blip r:embed="rId5" cstate="print"/>
          <a:srcRect/>
          <a:stretch>
            <a:fillRect/>
          </a:stretch>
        </p:blipFill>
        <p:spPr bwMode="auto">
          <a:xfrm>
            <a:off x="3327400" y="679450"/>
            <a:ext cx="5667375" cy="4953000"/>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3327400" y="679450"/>
            <a:ext cx="5667375" cy="4953000"/>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3327400" y="679450"/>
            <a:ext cx="5667375" cy="4953000"/>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3327400" y="679450"/>
            <a:ext cx="5667375" cy="4953000"/>
          </a:xfrm>
          <a:prstGeom prst="rect">
            <a:avLst/>
          </a:prstGeom>
          <a:noFill/>
          <a:ln w="9525">
            <a:noFill/>
            <a:miter lim="800000"/>
            <a:headEnd/>
            <a:tailEnd/>
          </a:ln>
        </p:spPr>
      </p:pic>
      <p:pic>
        <p:nvPicPr>
          <p:cNvPr id="8" name="Picture 7"/>
          <p:cNvPicPr>
            <a:picLocks noChangeAspect="1"/>
          </p:cNvPicPr>
          <p:nvPr/>
        </p:nvPicPr>
        <p:blipFill>
          <a:blip r:embed="rId9" cstate="print"/>
          <a:srcRect/>
          <a:stretch>
            <a:fillRect/>
          </a:stretch>
        </p:blipFill>
        <p:spPr bwMode="auto">
          <a:xfrm>
            <a:off x="3327400" y="679450"/>
            <a:ext cx="5667375" cy="4953000"/>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3327400" y="679450"/>
            <a:ext cx="5667375" cy="4953000"/>
          </a:xfrm>
          <a:prstGeom prst="rect">
            <a:avLst/>
          </a:prstGeom>
          <a:noFill/>
          <a:ln w="9525">
            <a:noFill/>
            <a:miter lim="800000"/>
            <a:headEnd/>
            <a:tailEnd/>
          </a:ln>
        </p:spPr>
      </p:pic>
      <p:pic>
        <p:nvPicPr>
          <p:cNvPr id="25" name="Picture 24"/>
          <p:cNvPicPr>
            <a:picLocks noChangeAspect="1"/>
          </p:cNvPicPr>
          <p:nvPr/>
        </p:nvPicPr>
        <p:blipFill>
          <a:blip r:embed="rId11" cstate="print"/>
          <a:srcRect/>
          <a:stretch>
            <a:fillRect/>
          </a:stretch>
        </p:blipFill>
        <p:spPr bwMode="auto">
          <a:xfrm>
            <a:off x="3327400" y="679450"/>
            <a:ext cx="5667375" cy="4953000"/>
          </a:xfrm>
          <a:prstGeom prst="rect">
            <a:avLst/>
          </a:prstGeom>
          <a:noFill/>
          <a:ln w="9525">
            <a:noFill/>
            <a:miter lim="800000"/>
            <a:headEnd/>
            <a:tailEnd/>
          </a:ln>
        </p:spPr>
      </p:pic>
      <p:pic>
        <p:nvPicPr>
          <p:cNvPr id="27" name="Picture 26"/>
          <p:cNvPicPr>
            <a:picLocks noChangeAspect="1"/>
          </p:cNvPicPr>
          <p:nvPr/>
        </p:nvPicPr>
        <p:blipFill>
          <a:blip r:embed="rId12" cstate="print"/>
          <a:srcRect/>
          <a:stretch>
            <a:fillRect/>
          </a:stretch>
        </p:blipFill>
        <p:spPr bwMode="auto">
          <a:xfrm>
            <a:off x="3327400" y="679450"/>
            <a:ext cx="5667375" cy="4953000"/>
          </a:xfrm>
          <a:prstGeom prst="rect">
            <a:avLst/>
          </a:prstGeom>
          <a:noFill/>
          <a:ln w="9525">
            <a:noFill/>
            <a:miter lim="800000"/>
            <a:headEnd/>
            <a:tailEnd/>
          </a:ln>
        </p:spPr>
      </p:pic>
      <p:pic>
        <p:nvPicPr>
          <p:cNvPr id="28" name="Picture 27"/>
          <p:cNvPicPr>
            <a:picLocks noChangeAspect="1"/>
          </p:cNvPicPr>
          <p:nvPr/>
        </p:nvPicPr>
        <p:blipFill>
          <a:blip r:embed="rId13" cstate="print"/>
          <a:srcRect/>
          <a:stretch>
            <a:fillRect/>
          </a:stretch>
        </p:blipFill>
        <p:spPr bwMode="auto">
          <a:xfrm>
            <a:off x="3327400" y="679450"/>
            <a:ext cx="5667375" cy="4953000"/>
          </a:xfrm>
          <a:prstGeom prst="rect">
            <a:avLst/>
          </a:prstGeom>
          <a:noFill/>
          <a:ln w="9525">
            <a:noFill/>
            <a:miter lim="800000"/>
            <a:headEnd/>
            <a:tailEnd/>
          </a:ln>
        </p:spPr>
      </p:pic>
      <p:pic>
        <p:nvPicPr>
          <p:cNvPr id="29" name="Picture 28"/>
          <p:cNvPicPr>
            <a:picLocks noChangeAspect="1"/>
          </p:cNvPicPr>
          <p:nvPr/>
        </p:nvPicPr>
        <p:blipFill>
          <a:blip r:embed="rId14" cstate="print"/>
          <a:srcRect/>
          <a:stretch>
            <a:fillRect/>
          </a:stretch>
        </p:blipFill>
        <p:spPr bwMode="auto">
          <a:xfrm>
            <a:off x="3327400" y="679450"/>
            <a:ext cx="5667375" cy="4953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9800"/>
                                        </p:tgtEl>
                                        <p:attrNameLst>
                                          <p:attrName>style.visibility</p:attrName>
                                        </p:attrNameLst>
                                      </p:cBhvr>
                                      <p:to>
                                        <p:strVal val="visible"/>
                                      </p:to>
                                    </p:set>
                                    <p:animEffect transition="in" filter="wipe(left)">
                                      <p:cBhvr>
                                        <p:cTn id="11" dur="500"/>
                                        <p:tgtEl>
                                          <p:spTgt spid="92980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nodeType="afterGroup">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929801">
                                            <p:txEl>
                                              <p:pRg st="0" end="0"/>
                                            </p:txEl>
                                          </p:spTgt>
                                        </p:tgtEl>
                                        <p:attrNameLst>
                                          <p:attrName>style.visibility</p:attrName>
                                        </p:attrNameLst>
                                      </p:cBhvr>
                                      <p:to>
                                        <p:strVal val="visible"/>
                                      </p:to>
                                    </p:set>
                                    <p:animEffect transition="in" filter="wipe(left)">
                                      <p:cBhvr>
                                        <p:cTn id="19" dur="500"/>
                                        <p:tgtEl>
                                          <p:spTgt spid="929801">
                                            <p:txEl>
                                              <p:pRg st="0" end="0"/>
                                            </p:txEl>
                                          </p:spTgt>
                                        </p:tgtEl>
                                      </p:cBhvr>
                                    </p:animEffect>
                                  </p:childTnLst>
                                </p:cTn>
                              </p:par>
                            </p:childTnLst>
                          </p:cTn>
                        </p:par>
                        <p:par>
                          <p:cTn id="20" fill="hold" nodeType="afterGroup">
                            <p:stCondLst>
                              <p:cond delay="22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par>
                          <p:cTn id="27" fill="hold" nodeType="afterGroup">
                            <p:stCondLst>
                              <p:cond delay="3250"/>
                            </p:stCondLst>
                            <p:childTnLst>
                              <p:par>
                                <p:cTn id="28" presetID="22" presetClass="entr" presetSubtype="4"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1000"/>
                                        <p:tgtEl>
                                          <p:spTgt spid="28"/>
                                        </p:tgtEl>
                                      </p:cBhvr>
                                    </p:animEffect>
                                  </p:childTnLst>
                                </p:cTn>
                              </p:par>
                            </p:childTnLst>
                          </p:cTn>
                        </p:par>
                        <p:par>
                          <p:cTn id="31" fill="hold" nodeType="afterGroup">
                            <p:stCondLst>
                              <p:cond delay="4250"/>
                            </p:stCondLst>
                            <p:childTnLst>
                              <p:par>
                                <p:cTn id="32" presetID="2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1000"/>
                                        <p:tgtEl>
                                          <p:spTgt spid="29"/>
                                        </p:tgtEl>
                                      </p:cBhvr>
                                    </p:animEffect>
                                  </p:childTnLst>
                                </p:cTn>
                              </p:par>
                            </p:childTnLst>
                          </p:cTn>
                        </p:par>
                        <p:par>
                          <p:cTn id="35" fill="hold" nodeType="afterGroup">
                            <p:stCondLst>
                              <p:cond delay="525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par>
                          <p:cTn id="39" fill="hold" nodeType="afterGroup">
                            <p:stCondLst>
                              <p:cond delay="625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par>
                          <p:cTn id="43" fill="hold" nodeType="afterGroup">
                            <p:stCondLst>
                              <p:cond delay="7250"/>
                            </p:stCondLst>
                            <p:childTnLst>
                              <p:par>
                                <p:cTn id="44" presetID="22" presetClass="entr" presetSubtype="8" fill="hold" grpId="0" nodeType="afterEffect">
                                  <p:stCondLst>
                                    <p:cond delay="0"/>
                                  </p:stCondLst>
                                  <p:childTnLst>
                                    <p:set>
                                      <p:cBhvr>
                                        <p:cTn id="45" dur="1" fill="hold">
                                          <p:stCondLst>
                                            <p:cond delay="0"/>
                                          </p:stCondLst>
                                        </p:cTn>
                                        <p:tgtEl>
                                          <p:spTgt spid="929801">
                                            <p:txEl>
                                              <p:pRg st="1" end="1"/>
                                            </p:txEl>
                                          </p:spTgt>
                                        </p:tgtEl>
                                        <p:attrNameLst>
                                          <p:attrName>style.visibility</p:attrName>
                                        </p:attrNameLst>
                                      </p:cBhvr>
                                      <p:to>
                                        <p:strVal val="visible"/>
                                      </p:to>
                                    </p:set>
                                    <p:animEffect transition="in" filter="wipe(left)">
                                      <p:cBhvr>
                                        <p:cTn id="46" dur="500"/>
                                        <p:tgtEl>
                                          <p:spTgt spid="929801">
                                            <p:txEl>
                                              <p:pRg st="1" end="1"/>
                                            </p:txEl>
                                          </p:spTgt>
                                        </p:tgtEl>
                                      </p:cBhvr>
                                    </p:animEffect>
                                  </p:childTnLst>
                                </p:cTn>
                              </p:par>
                            </p:childTnLst>
                          </p:cTn>
                        </p:par>
                        <p:par>
                          <p:cTn id="47" fill="hold" nodeType="afterGroup">
                            <p:stCondLst>
                              <p:cond delay="7750"/>
                            </p:stCondLst>
                            <p:childTnLst>
                              <p:par>
                                <p:cTn id="48" presetID="22" presetClass="entr" presetSubtype="8" fill="hold" grpId="0" nodeType="afterEffect">
                                  <p:stCondLst>
                                    <p:cond delay="0"/>
                                  </p:stCondLst>
                                  <p:childTnLst>
                                    <p:set>
                                      <p:cBhvr>
                                        <p:cTn id="49" dur="1" fill="hold">
                                          <p:stCondLst>
                                            <p:cond delay="0"/>
                                          </p:stCondLst>
                                        </p:cTn>
                                        <p:tgtEl>
                                          <p:spTgt spid="929801">
                                            <p:txEl>
                                              <p:pRg st="2" end="2"/>
                                            </p:txEl>
                                          </p:spTgt>
                                        </p:tgtEl>
                                        <p:attrNameLst>
                                          <p:attrName>style.visibility</p:attrName>
                                        </p:attrNameLst>
                                      </p:cBhvr>
                                      <p:to>
                                        <p:strVal val="visible"/>
                                      </p:to>
                                    </p:set>
                                    <p:animEffect transition="in" filter="wipe(left)">
                                      <p:cBhvr>
                                        <p:cTn id="50" dur="500"/>
                                        <p:tgtEl>
                                          <p:spTgt spid="929801">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1000"/>
                                        <p:tgtEl>
                                          <p:spTgt spid="9"/>
                                        </p:tgtEl>
                                      </p:cBhvr>
                                    </p:animEffect>
                                  </p:childTnLst>
                                </p:cTn>
                              </p:par>
                            </p:childTnLst>
                          </p:cTn>
                        </p:par>
                        <p:par>
                          <p:cTn id="56" fill="hold" nodeType="afterGroup">
                            <p:stCondLst>
                              <p:cond delay="10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1000"/>
                                        <p:tgtEl>
                                          <p:spTgt spid="14"/>
                                        </p:tgtEl>
                                      </p:cBhvr>
                                    </p:animEffect>
                                  </p:childTnLst>
                                </p:cTn>
                              </p:par>
                            </p:childTnLst>
                          </p:cTn>
                        </p:par>
                        <p:par>
                          <p:cTn id="60" fill="hold" nodeType="afterGroup">
                            <p:stCondLst>
                              <p:cond delay="2000"/>
                            </p:stCondLst>
                            <p:childTnLst>
                              <p:par>
                                <p:cTn id="61" presetID="22" presetClass="entr" presetSubtype="4"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1000"/>
                                        <p:tgtEl>
                                          <p:spTgt spid="24"/>
                                        </p:tgtEl>
                                      </p:cBhvr>
                                    </p:animEffect>
                                  </p:childTnLst>
                                </p:cTn>
                              </p:par>
                            </p:childTnLst>
                          </p:cTn>
                        </p:par>
                        <p:par>
                          <p:cTn id="64" fill="hold" nodeType="afterGroup">
                            <p:stCondLst>
                              <p:cond delay="3000"/>
                            </p:stCondLst>
                            <p:childTnLst>
                              <p:par>
                                <p:cTn id="65" presetID="22" presetClass="entr" presetSubtype="1"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1000"/>
                                        <p:tgtEl>
                                          <p:spTgt spid="25"/>
                                        </p:tgtEl>
                                      </p:cBhvr>
                                    </p:animEffect>
                                  </p:childTnLst>
                                </p:cTn>
                              </p:par>
                            </p:childTnLst>
                          </p:cTn>
                        </p:par>
                        <p:par>
                          <p:cTn id="68" fill="hold" nodeType="afterGroup">
                            <p:stCondLst>
                              <p:cond delay="4000"/>
                            </p:stCondLst>
                            <p:childTnLst>
                              <p:par>
                                <p:cTn id="69" presetID="22" presetClass="entr" presetSubtype="4"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1000"/>
                                        <p:tgtEl>
                                          <p:spTgt spid="26"/>
                                        </p:tgtEl>
                                      </p:cBhvr>
                                    </p:animEffect>
                                  </p:childTnLst>
                                </p:cTn>
                              </p:par>
                            </p:childTnLst>
                          </p:cTn>
                        </p:par>
                        <p:par>
                          <p:cTn id="72" fill="hold" nodeType="afterGroup">
                            <p:stCondLst>
                              <p:cond delay="5000"/>
                            </p:stCondLst>
                            <p:childTnLst>
                              <p:par>
                                <p:cTn id="73" presetID="22" presetClass="entr" presetSubtype="1"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1000"/>
                                        <p:tgtEl>
                                          <p:spTgt spid="27"/>
                                        </p:tgtEl>
                                      </p:cBhvr>
                                    </p:animEffect>
                                  </p:childTnLst>
                                </p:cTn>
                              </p:par>
                            </p:childTnLst>
                          </p:cTn>
                        </p:par>
                        <p:par>
                          <p:cTn id="76" fill="hold" nodeType="afterGroup">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929801">
                                            <p:txEl>
                                              <p:pRg st="3" end="3"/>
                                            </p:txEl>
                                          </p:spTgt>
                                        </p:tgtEl>
                                        <p:attrNameLst>
                                          <p:attrName>style.visibility</p:attrName>
                                        </p:attrNameLst>
                                      </p:cBhvr>
                                      <p:to>
                                        <p:strVal val="visible"/>
                                      </p:to>
                                    </p:set>
                                    <p:animEffect transition="in" filter="wipe(left)">
                                      <p:cBhvr>
                                        <p:cTn id="79" dur="500"/>
                                        <p:tgtEl>
                                          <p:spTgt spid="929801">
                                            <p:txEl>
                                              <p:pRg st="3" end="3"/>
                                            </p:txEl>
                                          </p:spTgt>
                                        </p:tgtEl>
                                      </p:cBhvr>
                                    </p:animEffect>
                                  </p:childTnLst>
                                </p:cTn>
                              </p:par>
                            </p:childTnLst>
                          </p:cTn>
                        </p:par>
                        <p:par>
                          <p:cTn id="80" fill="hold" nodeType="afterGroup">
                            <p:stCondLst>
                              <p:cond delay="6500"/>
                            </p:stCondLst>
                            <p:childTnLst>
                              <p:par>
                                <p:cTn id="81" presetID="22" presetClass="entr" presetSubtype="8"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0" grpId="0"/>
      <p:bldP spid="929801" grpId="0" build="p"/>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3336925" y="784225"/>
            <a:ext cx="5572125" cy="3962400"/>
          </a:xfrm>
          <a:prstGeom prst="rect">
            <a:avLst/>
          </a:prstGeom>
          <a:noFill/>
          <a:ln w="9525">
            <a:noFill/>
            <a:miter lim="800000"/>
            <a:headEnd/>
            <a:tailEnd/>
          </a:ln>
        </p:spPr>
      </p:pic>
      <p:sp>
        <p:nvSpPr>
          <p:cNvPr id="929801" name="Text Box 9"/>
          <p:cNvSpPr txBox="1">
            <a:spLocks noChangeArrowheads="1"/>
          </p:cNvSpPr>
          <p:nvPr/>
        </p:nvSpPr>
        <p:spPr bwMode="auto">
          <a:xfrm>
            <a:off x="382588" y="1341438"/>
            <a:ext cx="2827337" cy="3046412"/>
          </a:xfrm>
          <a:prstGeom prst="rect">
            <a:avLst/>
          </a:prstGeom>
          <a:noFill/>
          <a:ln w="9525" algn="ctr">
            <a:noFill/>
            <a:miter lim="800000"/>
            <a:headEnd/>
            <a:tailEnd/>
          </a:ln>
        </p:spPr>
        <p:txBody>
          <a:bodyPr>
            <a:spAutoFit/>
          </a:bodyPr>
          <a:lstStyle/>
          <a:p>
            <a:r>
              <a:rPr lang="en-US" sz="1600"/>
              <a:t>In panel (b), the total amount of producer surplus tea sellers receive from selling chai tea can be calculated by adding up for the entire market the producer surplus received on each cup sold. </a:t>
            </a:r>
          </a:p>
          <a:p>
            <a:r>
              <a:rPr lang="en-US" sz="1600"/>
              <a:t>In the figure, total producer surplus is equal to the area above the supply curve and below the market price, shown in red.</a:t>
            </a:r>
          </a:p>
        </p:txBody>
      </p:sp>
      <p:sp>
        <p:nvSpPr>
          <p:cNvPr id="17411" name="Text Box 8"/>
          <p:cNvSpPr txBox="1">
            <a:spLocks noChangeArrowheads="1"/>
          </p:cNvSpPr>
          <p:nvPr/>
        </p:nvSpPr>
        <p:spPr bwMode="auto">
          <a:xfrm>
            <a:off x="369888" y="1065213"/>
            <a:ext cx="2967037"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Measuring Producer Surplus</a:t>
            </a:r>
          </a:p>
        </p:txBody>
      </p:sp>
      <p:sp>
        <p:nvSpPr>
          <p:cNvPr id="17412" name="Text Box 6"/>
          <p:cNvSpPr txBox="1">
            <a:spLocks noChangeArrowheads="1"/>
          </p:cNvSpPr>
          <p:nvPr/>
        </p:nvSpPr>
        <p:spPr bwMode="auto">
          <a:xfrm>
            <a:off x="457200" y="679450"/>
            <a:ext cx="2657475"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4.4b</a:t>
            </a:r>
            <a:endParaRPr lang="en-US" sz="1600" b="1">
              <a:solidFill>
                <a:srgbClr val="4B7520"/>
              </a:solidFill>
            </a:endParaRPr>
          </a:p>
        </p:txBody>
      </p:sp>
      <p:cxnSp>
        <p:nvCxnSpPr>
          <p:cNvPr id="29" name="Straight Connector 28"/>
          <p:cNvCxnSpPr>
            <a:cxnSpLocks noChangeShapeType="1"/>
          </p:cNvCxnSpPr>
          <p:nvPr/>
        </p:nvCxnSpPr>
        <p:spPr bwMode="auto">
          <a:xfrm>
            <a:off x="457200" y="4487863"/>
            <a:ext cx="2657475" cy="0"/>
          </a:xfrm>
          <a:prstGeom prst="line">
            <a:avLst/>
          </a:prstGeom>
          <a:noFill/>
          <a:ln w="50800" algn="ctr">
            <a:solidFill>
              <a:srgbClr val="B9D3C2"/>
            </a:solidFill>
            <a:round/>
            <a:headEnd/>
            <a:tailEnd/>
          </a:ln>
        </p:spPr>
      </p:cxnSp>
      <p:pic>
        <p:nvPicPr>
          <p:cNvPr id="4" name="Picture 3"/>
          <p:cNvPicPr>
            <a:picLocks noChangeAspect="1"/>
          </p:cNvPicPr>
          <p:nvPr/>
        </p:nvPicPr>
        <p:blipFill>
          <a:blip r:embed="rId3" cstate="print"/>
          <a:srcRect/>
          <a:stretch>
            <a:fillRect/>
          </a:stretch>
        </p:blipFill>
        <p:spPr bwMode="auto">
          <a:xfrm>
            <a:off x="3336925" y="784225"/>
            <a:ext cx="5572125" cy="397192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3336925" y="784225"/>
            <a:ext cx="5572125" cy="39624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3336925" y="784225"/>
            <a:ext cx="5572125" cy="3962400"/>
          </a:xfrm>
          <a:prstGeom prst="rect">
            <a:avLst/>
          </a:prstGeom>
          <a:noFill/>
          <a:ln w="9525">
            <a:noFill/>
            <a:miter lim="800000"/>
            <a:headEnd/>
            <a:tailEnd/>
          </a:ln>
        </p:spPr>
      </p:pic>
      <p:sp>
        <p:nvSpPr>
          <p:cNvPr id="3" name="TextBox 2"/>
          <p:cNvSpPr txBox="1">
            <a:spLocks noChangeArrowheads="1"/>
          </p:cNvSpPr>
          <p:nvPr/>
        </p:nvSpPr>
        <p:spPr bwMode="auto">
          <a:xfrm>
            <a:off x="457200" y="5343525"/>
            <a:ext cx="8239125" cy="1107996"/>
          </a:xfrm>
          <a:prstGeom prst="rect">
            <a:avLst/>
          </a:prstGeom>
          <a:noFill/>
          <a:ln w="9525">
            <a:noFill/>
            <a:miter lim="800000"/>
            <a:headEnd/>
            <a:tailEnd/>
          </a:ln>
        </p:spPr>
        <p:txBody>
          <a:bodyPr>
            <a:spAutoFit/>
          </a:bodyPr>
          <a:lstStyle/>
          <a:p>
            <a:r>
              <a:rPr lang="en-US" sz="2200" b="1" i="1" dirty="0"/>
              <a:t>The total amount of producer surplus in a market is equal to the area above the market supply curve and below the market price.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29801">
                                            <p:txEl>
                                              <p:pRg st="0" end="0"/>
                                            </p:txEl>
                                          </p:spTgt>
                                        </p:tgtEl>
                                        <p:attrNameLst>
                                          <p:attrName>style.visibility</p:attrName>
                                        </p:attrNameLst>
                                      </p:cBhvr>
                                      <p:to>
                                        <p:strVal val="visible"/>
                                      </p:to>
                                    </p:set>
                                    <p:animEffect transition="in" filter="wipe(left)">
                                      <p:cBhvr>
                                        <p:cTn id="19" dur="500"/>
                                        <p:tgtEl>
                                          <p:spTgt spid="92980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29801">
                                            <p:txEl>
                                              <p:pRg st="1" end="1"/>
                                            </p:txEl>
                                          </p:spTgt>
                                        </p:tgtEl>
                                        <p:attrNameLst>
                                          <p:attrName>style.visibility</p:attrName>
                                        </p:attrNameLst>
                                      </p:cBhvr>
                                      <p:to>
                                        <p:strVal val="visible"/>
                                      </p:to>
                                    </p:set>
                                    <p:animEffect transition="in" filter="wipe(left)">
                                      <p:cBhvr>
                                        <p:cTn id="28" dur="500"/>
                                        <p:tgtEl>
                                          <p:spTgt spid="929801">
                                            <p:txEl>
                                              <p:pRg st="1" end="1"/>
                                            </p:txEl>
                                          </p:spTgt>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1"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26" name="Text Box 10"/>
          <p:cNvSpPr txBox="1">
            <a:spLocks noChangeArrowheads="1"/>
          </p:cNvSpPr>
          <p:nvPr/>
        </p:nvSpPr>
        <p:spPr bwMode="auto">
          <a:xfrm>
            <a:off x="454025" y="1092200"/>
            <a:ext cx="8237538" cy="4899803"/>
          </a:xfrm>
          <a:prstGeom prst="rect">
            <a:avLst/>
          </a:prstGeom>
          <a:noFill/>
          <a:ln w="9525" algn="ctr">
            <a:noFill/>
            <a:miter lim="800000"/>
            <a:headEnd/>
            <a:tailEnd/>
          </a:ln>
        </p:spPr>
        <p:txBody>
          <a:bodyPr>
            <a:spAutoFit/>
          </a:bodyPr>
          <a:lstStyle/>
          <a:p>
            <a:pPr>
              <a:spcBef>
                <a:spcPct val="10000"/>
              </a:spcBef>
              <a:spcAft>
                <a:spcPct val="10000"/>
              </a:spcAft>
            </a:pPr>
            <a:r>
              <a:rPr lang="en-US" sz="2200" dirty="0">
                <a:solidFill>
                  <a:schemeClr val="tx1"/>
                </a:solidFill>
              </a:rPr>
              <a:t>Consumer surplus measures the </a:t>
            </a:r>
            <a:r>
              <a:rPr lang="en-US" sz="2200" i="1" dirty="0">
                <a:solidFill>
                  <a:schemeClr val="tx1"/>
                </a:solidFill>
              </a:rPr>
              <a:t>net</a:t>
            </a:r>
            <a:r>
              <a:rPr lang="en-US" sz="2200" dirty="0">
                <a:solidFill>
                  <a:schemeClr val="tx1"/>
                </a:solidFill>
              </a:rPr>
              <a:t> benefit to consumers from participating in a market rather than the </a:t>
            </a:r>
            <a:r>
              <a:rPr lang="en-US" sz="2200" i="1" dirty="0">
                <a:solidFill>
                  <a:schemeClr val="tx1"/>
                </a:solidFill>
              </a:rPr>
              <a:t>total</a:t>
            </a:r>
            <a:r>
              <a:rPr lang="en-US" sz="2200" dirty="0">
                <a:solidFill>
                  <a:schemeClr val="tx1"/>
                </a:solidFill>
              </a:rPr>
              <a:t> benefit.</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Consumer surplus in a market is equal to the total benefit received by consumers minus the total amount they must pay to buy the good or service. </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Similarly, producer surplus measures the </a:t>
            </a:r>
            <a:r>
              <a:rPr lang="en-US" sz="2200" i="1" dirty="0">
                <a:solidFill>
                  <a:schemeClr val="tx1"/>
                </a:solidFill>
              </a:rPr>
              <a:t>net</a:t>
            </a:r>
            <a:r>
              <a:rPr lang="en-US" sz="2200" dirty="0">
                <a:solidFill>
                  <a:schemeClr val="tx1"/>
                </a:solidFill>
              </a:rPr>
              <a:t> benefit received by producers from participating in a market.</a:t>
            </a:r>
          </a:p>
          <a:p>
            <a:pPr>
              <a:spcBef>
                <a:spcPct val="10000"/>
              </a:spcBef>
              <a:spcAft>
                <a:spcPct val="10000"/>
              </a:spcAft>
            </a:pPr>
            <a:endParaRPr lang="en-US" sz="2200" dirty="0">
              <a:solidFill>
                <a:schemeClr val="tx1"/>
              </a:solidFill>
            </a:endParaRPr>
          </a:p>
          <a:p>
            <a:pPr>
              <a:spcBef>
                <a:spcPct val="10000"/>
              </a:spcBef>
              <a:spcAft>
                <a:spcPct val="10000"/>
              </a:spcAft>
            </a:pPr>
            <a:r>
              <a:rPr lang="en-US" sz="2200" dirty="0">
                <a:solidFill>
                  <a:schemeClr val="tx1"/>
                </a:solidFill>
              </a:rPr>
              <a:t>Producer surplus in a market is equal to the total amount firms receive from consumers minus the cost of producing the good or service.</a:t>
            </a:r>
          </a:p>
        </p:txBody>
      </p:sp>
      <p:sp>
        <p:nvSpPr>
          <p:cNvPr id="7" name="Rectangle 6"/>
          <p:cNvSpPr txBox="1">
            <a:spLocks noChangeArrowheads="1"/>
          </p:cNvSpPr>
          <p:nvPr/>
        </p:nvSpPr>
        <p:spPr bwMode="auto">
          <a:xfrm>
            <a:off x="457200" y="269875"/>
            <a:ext cx="8420100" cy="390525"/>
          </a:xfrm>
          <a:prstGeom prst="rect">
            <a:avLst/>
          </a:prstGeom>
          <a:noFill/>
          <a:ln w="9525">
            <a:noFill/>
            <a:miter lim="800000"/>
            <a:headEnd/>
            <a:tailEnd/>
          </a:ln>
        </p:spPr>
        <p:txBody>
          <a:bodyPr/>
          <a:lstStyle/>
          <a:p>
            <a:pPr>
              <a:spcBef>
                <a:spcPct val="20000"/>
              </a:spcBef>
            </a:pPr>
            <a:r>
              <a:rPr lang="en-US" sz="2400" b="1">
                <a:solidFill>
                  <a:schemeClr val="tx1"/>
                </a:solidFill>
              </a:rPr>
              <a:t>What Consumer Surplus and Producer Surplus Measure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0826">
                                            <p:txEl>
                                              <p:pRg st="0" end="0"/>
                                            </p:txEl>
                                          </p:spTgt>
                                        </p:tgtEl>
                                        <p:attrNameLst>
                                          <p:attrName>style.visibility</p:attrName>
                                        </p:attrNameLst>
                                      </p:cBhvr>
                                      <p:to>
                                        <p:strVal val="visible"/>
                                      </p:to>
                                    </p:set>
                                    <p:animEffect transition="in" filter="wipe(left)">
                                      <p:cBhvr>
                                        <p:cTn id="11" dur="500"/>
                                        <p:tgtEl>
                                          <p:spTgt spid="93082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30826">
                                            <p:txEl>
                                              <p:pRg st="2" end="2"/>
                                            </p:txEl>
                                          </p:spTgt>
                                        </p:tgtEl>
                                        <p:attrNameLst>
                                          <p:attrName>style.visibility</p:attrName>
                                        </p:attrNameLst>
                                      </p:cBhvr>
                                      <p:to>
                                        <p:strVal val="visible"/>
                                      </p:to>
                                    </p:set>
                                    <p:animEffect transition="in" filter="wipe(left)">
                                      <p:cBhvr>
                                        <p:cTn id="16" dur="500"/>
                                        <p:tgtEl>
                                          <p:spTgt spid="93082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30826">
                                            <p:txEl>
                                              <p:pRg st="4" end="4"/>
                                            </p:txEl>
                                          </p:spTgt>
                                        </p:tgtEl>
                                        <p:attrNameLst>
                                          <p:attrName>style.visibility</p:attrName>
                                        </p:attrNameLst>
                                      </p:cBhvr>
                                      <p:to>
                                        <p:strVal val="visible"/>
                                      </p:to>
                                    </p:set>
                                    <p:animEffect transition="in" filter="wipe(left)">
                                      <p:cBhvr>
                                        <p:cTn id="21" dur="500"/>
                                        <p:tgtEl>
                                          <p:spTgt spid="93082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30826">
                                            <p:txEl>
                                              <p:pRg st="6" end="6"/>
                                            </p:txEl>
                                          </p:spTgt>
                                        </p:tgtEl>
                                        <p:attrNameLst>
                                          <p:attrName>style.visibility</p:attrName>
                                        </p:attrNameLst>
                                      </p:cBhvr>
                                      <p:to>
                                        <p:strVal val="visible"/>
                                      </p:to>
                                    </p:set>
                                    <p:animEffect transition="in" filter="wipe(left)">
                                      <p:cBhvr>
                                        <p:cTn id="26" dur="500"/>
                                        <p:tgtEl>
                                          <p:spTgt spid="9308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6" grpId="0" build="p" autoUpdateAnimBg="0" advAuto="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7216775" cy="461665"/>
          </a:xfrm>
          <a:prstGeom prst="rect">
            <a:avLst/>
          </a:prstGeom>
          <a:noFill/>
          <a:ln w="9525">
            <a:noFill/>
            <a:miter lim="800000"/>
            <a:headEnd/>
            <a:tailEnd/>
          </a:ln>
        </p:spPr>
        <p:txBody>
          <a:bodyPr>
            <a:spAutoFit/>
          </a:bodyPr>
          <a:lstStyle/>
          <a:p>
            <a:r>
              <a:rPr lang="en-US" sz="2400">
                <a:solidFill>
                  <a:srgbClr val="0066B3"/>
                </a:solidFill>
              </a:rPr>
              <a:t>Understand the concept of economic efficiency.</a:t>
            </a:r>
          </a:p>
        </p:txBody>
      </p:sp>
      <p:sp>
        <p:nvSpPr>
          <p:cNvPr id="10" name="Text Box 9"/>
          <p:cNvSpPr txBox="1">
            <a:spLocks noChangeArrowheads="1"/>
          </p:cNvSpPr>
          <p:nvPr/>
        </p:nvSpPr>
        <p:spPr bwMode="auto">
          <a:xfrm>
            <a:off x="452438" y="2358380"/>
            <a:ext cx="59737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4.2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7467600" cy="523220"/>
          </a:xfrm>
          <a:prstGeom prst="rect">
            <a:avLst/>
          </a:prstGeom>
          <a:noFill/>
          <a:ln w="9525">
            <a:noFill/>
            <a:miter lim="800000"/>
            <a:headEnd/>
            <a:tailEnd/>
          </a:ln>
        </p:spPr>
        <p:txBody>
          <a:bodyPr>
            <a:spAutoFit/>
          </a:bodyPr>
          <a:lstStyle/>
          <a:p>
            <a:r>
              <a:rPr lang="en-US" b="1" dirty="0">
                <a:solidFill>
                  <a:srgbClr val="0066B3"/>
                </a:solidFill>
              </a:rPr>
              <a:t>The Efficiency of 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8" name="Text Box 10"/>
          <p:cNvSpPr txBox="1">
            <a:spLocks noChangeArrowheads="1"/>
          </p:cNvSpPr>
          <p:nvPr/>
        </p:nvSpPr>
        <p:spPr bwMode="auto">
          <a:xfrm>
            <a:off x="1285875" y="358775"/>
            <a:ext cx="8035925"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Marginal Benefit Equals Marginal Cost Only at Competitive Equilibrium </a:t>
            </a:r>
          </a:p>
        </p:txBody>
      </p:sp>
      <p:sp>
        <p:nvSpPr>
          <p:cNvPr id="933899" name="Text Box 11"/>
          <p:cNvSpPr txBox="1">
            <a:spLocks noChangeArrowheads="1"/>
          </p:cNvSpPr>
          <p:nvPr/>
        </p:nvSpPr>
        <p:spPr bwMode="auto">
          <a:xfrm>
            <a:off x="366713" y="827088"/>
            <a:ext cx="2357437" cy="3786187"/>
          </a:xfrm>
          <a:prstGeom prst="rect">
            <a:avLst/>
          </a:prstGeom>
          <a:noFill/>
          <a:ln w="9525" algn="ctr">
            <a:noFill/>
            <a:miter lim="800000"/>
            <a:headEnd/>
            <a:tailEnd/>
          </a:ln>
        </p:spPr>
        <p:txBody>
          <a:bodyPr>
            <a:spAutoFit/>
          </a:bodyPr>
          <a:lstStyle/>
          <a:p>
            <a:r>
              <a:rPr lang="en-US" sz="1600"/>
              <a:t>In a competitive market, equilibrium occurs at a quantity of 15,000 cups and a price of $2.00 per cup, where marginal benefit equals marginal cost. </a:t>
            </a:r>
          </a:p>
          <a:p>
            <a:r>
              <a:rPr lang="en-US" sz="1600"/>
              <a:t>This is the economically efficient level of output because every cup has been produced where the marginal benefit to buyers is greater than or equal to the marginal cost to producers.</a:t>
            </a:r>
          </a:p>
        </p:txBody>
      </p:sp>
      <p:pic>
        <p:nvPicPr>
          <p:cNvPr id="933901" name="Picture 13" descr="Fig4-5-ppt-5"/>
          <p:cNvPicPr>
            <a:picLocks noChangeAspect="1" noChangeArrowheads="1"/>
          </p:cNvPicPr>
          <p:nvPr/>
        </p:nvPicPr>
        <p:blipFill>
          <a:blip r:embed="rId2" cstate="print"/>
          <a:srcRect/>
          <a:stretch>
            <a:fillRect/>
          </a:stretch>
        </p:blipFill>
        <p:spPr bwMode="auto">
          <a:xfrm>
            <a:off x="2767013" y="912813"/>
            <a:ext cx="6291262" cy="3546475"/>
          </a:xfrm>
          <a:prstGeom prst="rect">
            <a:avLst/>
          </a:prstGeom>
          <a:noFill/>
          <a:ln w="9525">
            <a:noFill/>
            <a:miter lim="800000"/>
            <a:headEnd/>
            <a:tailEnd/>
          </a:ln>
        </p:spPr>
      </p:pic>
      <p:pic>
        <p:nvPicPr>
          <p:cNvPr id="933902" name="Picture 14" descr="Fig4-5-ppt-1"/>
          <p:cNvPicPr>
            <a:picLocks noChangeAspect="1" noChangeArrowheads="1"/>
          </p:cNvPicPr>
          <p:nvPr/>
        </p:nvPicPr>
        <p:blipFill>
          <a:blip r:embed="rId3" cstate="print"/>
          <a:srcRect/>
          <a:stretch>
            <a:fillRect/>
          </a:stretch>
        </p:blipFill>
        <p:spPr bwMode="auto">
          <a:xfrm>
            <a:off x="2767013" y="912813"/>
            <a:ext cx="6291262" cy="3546475"/>
          </a:xfrm>
          <a:prstGeom prst="rect">
            <a:avLst/>
          </a:prstGeom>
          <a:noFill/>
          <a:ln w="9525">
            <a:noFill/>
            <a:miter lim="800000"/>
            <a:headEnd/>
            <a:tailEnd/>
          </a:ln>
        </p:spPr>
      </p:pic>
      <p:pic>
        <p:nvPicPr>
          <p:cNvPr id="933903" name="Picture 15" descr="Fig4-5-ppt-2"/>
          <p:cNvPicPr>
            <a:picLocks noChangeAspect="1" noChangeArrowheads="1"/>
          </p:cNvPicPr>
          <p:nvPr/>
        </p:nvPicPr>
        <p:blipFill>
          <a:blip r:embed="rId4" cstate="print"/>
          <a:srcRect/>
          <a:stretch>
            <a:fillRect/>
          </a:stretch>
        </p:blipFill>
        <p:spPr bwMode="auto">
          <a:xfrm>
            <a:off x="2767013" y="912813"/>
            <a:ext cx="6291262" cy="3546475"/>
          </a:xfrm>
          <a:prstGeom prst="rect">
            <a:avLst/>
          </a:prstGeom>
          <a:noFill/>
          <a:ln w="9525">
            <a:noFill/>
            <a:miter lim="800000"/>
            <a:headEnd/>
            <a:tailEnd/>
          </a:ln>
        </p:spPr>
      </p:pic>
      <p:pic>
        <p:nvPicPr>
          <p:cNvPr id="933904" name="Picture 16" descr="Fig4-5-ppt-3"/>
          <p:cNvPicPr>
            <a:picLocks noChangeAspect="1" noChangeArrowheads="1"/>
          </p:cNvPicPr>
          <p:nvPr/>
        </p:nvPicPr>
        <p:blipFill>
          <a:blip r:embed="rId5" cstate="print"/>
          <a:srcRect/>
          <a:stretch>
            <a:fillRect/>
          </a:stretch>
        </p:blipFill>
        <p:spPr bwMode="auto">
          <a:xfrm>
            <a:off x="2767013" y="912813"/>
            <a:ext cx="6291262" cy="3546475"/>
          </a:xfrm>
          <a:prstGeom prst="rect">
            <a:avLst/>
          </a:prstGeom>
          <a:noFill/>
          <a:ln w="9525">
            <a:noFill/>
            <a:miter lim="800000"/>
            <a:headEnd/>
            <a:tailEnd/>
          </a:ln>
        </p:spPr>
      </p:pic>
      <p:pic>
        <p:nvPicPr>
          <p:cNvPr id="933905" name="Picture 17" descr="Fig4-5-ppt-4"/>
          <p:cNvPicPr>
            <a:picLocks noChangeAspect="1" noChangeArrowheads="1"/>
          </p:cNvPicPr>
          <p:nvPr/>
        </p:nvPicPr>
        <p:blipFill>
          <a:blip r:embed="rId6" cstate="print"/>
          <a:srcRect/>
          <a:stretch>
            <a:fillRect/>
          </a:stretch>
        </p:blipFill>
        <p:spPr bwMode="auto">
          <a:xfrm>
            <a:off x="2767013" y="912813"/>
            <a:ext cx="6291262" cy="3546475"/>
          </a:xfrm>
          <a:prstGeom prst="rect">
            <a:avLst/>
          </a:prstGeom>
          <a:noFill/>
          <a:ln w="9525">
            <a:noFill/>
            <a:miter lim="800000"/>
            <a:headEnd/>
            <a:tailEnd/>
          </a:ln>
        </p:spPr>
      </p:pic>
      <p:pic>
        <p:nvPicPr>
          <p:cNvPr id="933906" name="Picture 18" descr="Fig4-5-ppt-6"/>
          <p:cNvPicPr>
            <a:picLocks noChangeAspect="1" noChangeArrowheads="1"/>
          </p:cNvPicPr>
          <p:nvPr/>
        </p:nvPicPr>
        <p:blipFill>
          <a:blip r:embed="rId7" cstate="print"/>
          <a:srcRect/>
          <a:stretch>
            <a:fillRect/>
          </a:stretch>
        </p:blipFill>
        <p:spPr bwMode="auto">
          <a:xfrm>
            <a:off x="2767013" y="912813"/>
            <a:ext cx="6291262" cy="3546475"/>
          </a:xfrm>
          <a:prstGeom prst="rect">
            <a:avLst/>
          </a:prstGeom>
          <a:noFill/>
          <a:ln w="9525">
            <a:noFill/>
            <a:miter lim="800000"/>
            <a:headEnd/>
            <a:tailEnd/>
          </a:ln>
        </p:spPr>
      </p:pic>
      <p:pic>
        <p:nvPicPr>
          <p:cNvPr id="933907" name="Picture 19" descr="Fig4-5-ppt-7"/>
          <p:cNvPicPr>
            <a:picLocks noChangeAspect="1" noChangeArrowheads="1"/>
          </p:cNvPicPr>
          <p:nvPr/>
        </p:nvPicPr>
        <p:blipFill>
          <a:blip r:embed="rId8" cstate="print"/>
          <a:srcRect/>
          <a:stretch>
            <a:fillRect/>
          </a:stretch>
        </p:blipFill>
        <p:spPr bwMode="auto">
          <a:xfrm>
            <a:off x="2767013" y="912813"/>
            <a:ext cx="6291262" cy="3546475"/>
          </a:xfrm>
          <a:prstGeom prst="rect">
            <a:avLst/>
          </a:prstGeom>
          <a:noFill/>
          <a:ln w="9525">
            <a:noFill/>
            <a:miter lim="800000"/>
            <a:headEnd/>
            <a:tailEnd/>
          </a:ln>
        </p:spPr>
      </p:pic>
      <p:sp>
        <p:nvSpPr>
          <p:cNvPr id="17" name="Text Box 6"/>
          <p:cNvSpPr txBox="1">
            <a:spLocks noChangeArrowheads="1"/>
          </p:cNvSpPr>
          <p:nvPr/>
        </p:nvSpPr>
        <p:spPr bwMode="auto">
          <a:xfrm>
            <a:off x="190500" y="358775"/>
            <a:ext cx="1062038" cy="314325"/>
          </a:xfrm>
          <a:prstGeom prst="rect">
            <a:avLst/>
          </a:prstGeom>
          <a:solidFill>
            <a:srgbClr val="B9D3C2"/>
          </a:solidFill>
          <a:ln w="9525">
            <a:noFill/>
            <a:miter lim="800000"/>
            <a:headEnd/>
            <a:tailEnd/>
          </a:ln>
        </p:spPr>
        <p:txBody>
          <a:bodyPr wrap="none" lIns="45720" rIns="45720">
            <a:spAutoFit/>
          </a:bodyPr>
          <a:lstStyle/>
          <a:p>
            <a:pPr>
              <a:lnSpc>
                <a:spcPct val="90000"/>
              </a:lnSpc>
              <a:spcBef>
                <a:spcPct val="10000"/>
              </a:spcBef>
              <a:spcAft>
                <a:spcPct val="10000"/>
              </a:spcAft>
            </a:pPr>
            <a:r>
              <a:rPr lang="en-US" sz="1600" b="1" dirty="0">
                <a:solidFill>
                  <a:schemeClr val="tx1"/>
                </a:solidFill>
              </a:rPr>
              <a:t>Figure 4.5</a:t>
            </a:r>
            <a:endParaRPr lang="en-US" sz="1600" b="1" dirty="0">
              <a:solidFill>
                <a:srgbClr val="4B7520"/>
              </a:solidFill>
            </a:endParaRPr>
          </a:p>
        </p:txBody>
      </p:sp>
      <p:cxnSp>
        <p:nvCxnSpPr>
          <p:cNvPr id="18" name="Straight Connector 17"/>
          <p:cNvCxnSpPr>
            <a:cxnSpLocks noChangeShapeType="1"/>
          </p:cNvCxnSpPr>
          <p:nvPr/>
        </p:nvCxnSpPr>
        <p:spPr bwMode="auto">
          <a:xfrm>
            <a:off x="438150" y="4814888"/>
            <a:ext cx="2219325" cy="0"/>
          </a:xfrm>
          <a:prstGeom prst="line">
            <a:avLst/>
          </a:prstGeom>
          <a:noFill/>
          <a:ln w="50800" algn="ctr">
            <a:solidFill>
              <a:srgbClr val="B9D3C2"/>
            </a:solidFill>
            <a:round/>
            <a:headEnd/>
            <a:tailEnd/>
          </a:ln>
        </p:spPr>
      </p:cxnSp>
      <p:sp>
        <p:nvSpPr>
          <p:cNvPr id="2" name="TextBox 1"/>
          <p:cNvSpPr txBox="1">
            <a:spLocks noChangeArrowheads="1"/>
          </p:cNvSpPr>
          <p:nvPr/>
        </p:nvSpPr>
        <p:spPr bwMode="auto">
          <a:xfrm>
            <a:off x="457200" y="5295900"/>
            <a:ext cx="8458200" cy="1107996"/>
          </a:xfrm>
          <a:prstGeom prst="rect">
            <a:avLst/>
          </a:prstGeom>
          <a:noFill/>
          <a:ln w="9525">
            <a:noFill/>
            <a:miter lim="800000"/>
            <a:headEnd/>
            <a:tailEnd/>
          </a:ln>
        </p:spPr>
        <p:txBody>
          <a:bodyPr wrap="square">
            <a:spAutoFit/>
          </a:bodyPr>
          <a:lstStyle/>
          <a:p>
            <a:r>
              <a:rPr lang="en-US" sz="2200" b="1" i="1" dirty="0"/>
              <a:t>Equilibrium in a competitive market results in the economically efficient level of output, where marginal benefit equals marginal cost.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3898"/>
                                        </p:tgtEl>
                                        <p:attrNameLst>
                                          <p:attrName>style.visibility</p:attrName>
                                        </p:attrNameLst>
                                      </p:cBhvr>
                                      <p:to>
                                        <p:strVal val="visible"/>
                                      </p:to>
                                    </p:set>
                                    <p:animEffect transition="in" filter="wipe(left)">
                                      <p:cBhvr>
                                        <p:cTn id="11" dur="500"/>
                                        <p:tgtEl>
                                          <p:spTgt spid="93389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33902"/>
                                        </p:tgtEl>
                                        <p:attrNameLst>
                                          <p:attrName>style.visibility</p:attrName>
                                        </p:attrNameLst>
                                      </p:cBhvr>
                                      <p:to>
                                        <p:strVal val="visible"/>
                                      </p:to>
                                    </p:set>
                                    <p:animEffect transition="in" filter="wipe(left)">
                                      <p:cBhvr>
                                        <p:cTn id="15" dur="500"/>
                                        <p:tgtEl>
                                          <p:spTgt spid="93390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33903"/>
                                        </p:tgtEl>
                                        <p:attrNameLst>
                                          <p:attrName>style.visibility</p:attrName>
                                        </p:attrNameLst>
                                      </p:cBhvr>
                                      <p:to>
                                        <p:strVal val="visible"/>
                                      </p:to>
                                    </p:set>
                                    <p:animEffect transition="in" filter="wipe(left)">
                                      <p:cBhvr>
                                        <p:cTn id="19" dur="1000"/>
                                        <p:tgtEl>
                                          <p:spTgt spid="933903"/>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933904"/>
                                        </p:tgtEl>
                                        <p:attrNameLst>
                                          <p:attrName>style.visibility</p:attrName>
                                        </p:attrNameLst>
                                      </p:cBhvr>
                                      <p:to>
                                        <p:strVal val="visible"/>
                                      </p:to>
                                    </p:set>
                                    <p:animEffect transition="in" filter="wipe(down)">
                                      <p:cBhvr>
                                        <p:cTn id="23" dur="1000"/>
                                        <p:tgtEl>
                                          <p:spTgt spid="933904"/>
                                        </p:tgtEl>
                                      </p:cBhvr>
                                    </p:animEffec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933905"/>
                                        </p:tgtEl>
                                        <p:attrNameLst>
                                          <p:attrName>style.visibility</p:attrName>
                                        </p:attrNameLst>
                                      </p:cBhvr>
                                      <p:to>
                                        <p:strVal val="visible"/>
                                      </p:to>
                                    </p:set>
                                    <p:animEffect transition="in" filter="wipe(left)">
                                      <p:cBhvr>
                                        <p:cTn id="27" dur="1000"/>
                                        <p:tgtEl>
                                          <p:spTgt spid="933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33901"/>
                                        </p:tgtEl>
                                        <p:attrNameLst>
                                          <p:attrName>style.visibility</p:attrName>
                                        </p:attrNameLst>
                                      </p:cBhvr>
                                      <p:to>
                                        <p:strVal val="visible"/>
                                      </p:to>
                                    </p:set>
                                    <p:animEffect transition="in" filter="wipe(left)">
                                      <p:cBhvr>
                                        <p:cTn id="32" dur="1000"/>
                                        <p:tgtEl>
                                          <p:spTgt spid="933901"/>
                                        </p:tgtEl>
                                      </p:cBhvr>
                                    </p:animEffec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933906"/>
                                        </p:tgtEl>
                                        <p:attrNameLst>
                                          <p:attrName>style.visibility</p:attrName>
                                        </p:attrNameLst>
                                      </p:cBhvr>
                                      <p:to>
                                        <p:strVal val="visible"/>
                                      </p:to>
                                    </p:set>
                                    <p:animEffect transition="in" filter="wipe(left)">
                                      <p:cBhvr>
                                        <p:cTn id="36" dur="1000"/>
                                        <p:tgtEl>
                                          <p:spTgt spid="9339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33907"/>
                                        </p:tgtEl>
                                        <p:attrNameLst>
                                          <p:attrName>style.visibility</p:attrName>
                                        </p:attrNameLst>
                                      </p:cBhvr>
                                      <p:to>
                                        <p:strVal val="visible"/>
                                      </p:to>
                                    </p:set>
                                    <p:animEffect transition="in" filter="wipe(left)">
                                      <p:cBhvr>
                                        <p:cTn id="41" dur="1000"/>
                                        <p:tgtEl>
                                          <p:spTgt spid="933907"/>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33899">
                                            <p:txEl>
                                              <p:pRg st="0" end="0"/>
                                            </p:txEl>
                                          </p:spTgt>
                                        </p:tgtEl>
                                        <p:attrNameLst>
                                          <p:attrName>style.visibility</p:attrName>
                                        </p:attrNameLst>
                                      </p:cBhvr>
                                      <p:to>
                                        <p:strVal val="visible"/>
                                      </p:to>
                                    </p:set>
                                    <p:animEffect transition="in" filter="wipe(left)">
                                      <p:cBhvr>
                                        <p:cTn id="45" dur="500"/>
                                        <p:tgtEl>
                                          <p:spTgt spid="933899">
                                            <p:txEl>
                                              <p:pRg st="0" end="0"/>
                                            </p:txEl>
                                          </p:spTgt>
                                        </p:tgtEl>
                                      </p:cBhvr>
                                    </p:animEffect>
                                  </p:childTnLst>
                                </p:cTn>
                              </p:par>
                            </p:childTnLst>
                          </p:cTn>
                        </p:par>
                        <p:par>
                          <p:cTn id="46" fill="hold" nodeType="afterGroup">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933899">
                                            <p:txEl>
                                              <p:pRg st="1" end="1"/>
                                            </p:txEl>
                                          </p:spTgt>
                                        </p:tgtEl>
                                        <p:attrNameLst>
                                          <p:attrName>style.visibility</p:attrName>
                                        </p:attrNameLst>
                                      </p:cBhvr>
                                      <p:to>
                                        <p:strVal val="visible"/>
                                      </p:to>
                                    </p:set>
                                    <p:animEffect transition="in" filter="wipe(left)">
                                      <p:cBhvr>
                                        <p:cTn id="49" dur="500"/>
                                        <p:tgtEl>
                                          <p:spTgt spid="933899">
                                            <p:txEl>
                                              <p:pRg st="1" end="1"/>
                                            </p:txEl>
                                          </p:spTgt>
                                        </p:tgtEl>
                                      </p:cBhvr>
                                    </p:animEffect>
                                  </p:childTnLst>
                                </p:cTn>
                              </p:par>
                            </p:childTnLst>
                          </p:cTn>
                        </p:par>
                        <p:par>
                          <p:cTn id="50" fill="hold" nodeType="afterGroup">
                            <p:stCondLst>
                              <p:cond delay="2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8" grpId="0"/>
      <p:bldP spid="933899" grpId="0" build="p"/>
      <p:bldP spid="1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4922" name="Text Box 10"/>
          <p:cNvSpPr txBox="1">
            <a:spLocks noChangeArrowheads="1"/>
          </p:cNvSpPr>
          <p:nvPr/>
        </p:nvSpPr>
        <p:spPr bwMode="auto">
          <a:xfrm>
            <a:off x="447675" y="0"/>
            <a:ext cx="831532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solidFill>
                  <a:schemeClr val="tx1"/>
                </a:solidFill>
              </a:rPr>
              <a:t>Economic surplus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經濟剩餘</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sum of consumer surplus and producer surplus. </a:t>
            </a:r>
          </a:p>
        </p:txBody>
      </p:sp>
      <p:sp>
        <p:nvSpPr>
          <p:cNvPr id="934924" name="Text Box 12"/>
          <p:cNvSpPr txBox="1">
            <a:spLocks noChangeArrowheads="1"/>
          </p:cNvSpPr>
          <p:nvPr/>
        </p:nvSpPr>
        <p:spPr bwMode="auto">
          <a:xfrm>
            <a:off x="371475" y="1455738"/>
            <a:ext cx="2733675" cy="738187"/>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Economic Surplus Equals the Sum of Consumer Surplus and Producer Surplus </a:t>
            </a:r>
          </a:p>
        </p:txBody>
      </p:sp>
      <p:sp>
        <p:nvSpPr>
          <p:cNvPr id="934925" name="Text Box 13"/>
          <p:cNvSpPr txBox="1">
            <a:spLocks noChangeArrowheads="1"/>
          </p:cNvSpPr>
          <p:nvPr/>
        </p:nvSpPr>
        <p:spPr bwMode="auto">
          <a:xfrm>
            <a:off x="371475" y="2152650"/>
            <a:ext cx="2609850" cy="1816100"/>
          </a:xfrm>
          <a:prstGeom prst="rect">
            <a:avLst/>
          </a:prstGeom>
          <a:noFill/>
          <a:ln w="9525" algn="ctr">
            <a:noFill/>
            <a:miter lim="800000"/>
            <a:headEnd/>
            <a:tailEnd/>
          </a:ln>
        </p:spPr>
        <p:txBody>
          <a:bodyPr>
            <a:spAutoFit/>
          </a:bodyPr>
          <a:lstStyle/>
          <a:p>
            <a:r>
              <a:rPr lang="en-US" sz="1600"/>
              <a:t>The economic surplus in a market is the sum of the blue area, representing consumer surplus, </a:t>
            </a:r>
          </a:p>
          <a:p>
            <a:r>
              <a:rPr lang="en-US" sz="1600"/>
              <a:t>and the red area, representing producer surplus. </a:t>
            </a:r>
          </a:p>
        </p:txBody>
      </p:sp>
      <p:pic>
        <p:nvPicPr>
          <p:cNvPr id="934926" name="Picture 14" descr="Fig4-6-ppt-7"/>
          <p:cNvPicPr>
            <a:picLocks noChangeAspect="1" noChangeArrowheads="1"/>
          </p:cNvPicPr>
          <p:nvPr/>
        </p:nvPicPr>
        <p:blipFill>
          <a:blip r:embed="rId2" cstate="print"/>
          <a:srcRect/>
          <a:stretch>
            <a:fillRect/>
          </a:stretch>
        </p:blipFill>
        <p:spPr bwMode="auto">
          <a:xfrm>
            <a:off x="3152775" y="827088"/>
            <a:ext cx="5724525" cy="3829050"/>
          </a:xfrm>
          <a:prstGeom prst="rect">
            <a:avLst/>
          </a:prstGeom>
          <a:noFill/>
          <a:ln w="9525">
            <a:noFill/>
            <a:miter lim="800000"/>
            <a:headEnd/>
            <a:tailEnd/>
          </a:ln>
        </p:spPr>
      </p:pic>
      <p:pic>
        <p:nvPicPr>
          <p:cNvPr id="934927" name="Picture 15" descr="Fig4-6-ppt-6"/>
          <p:cNvPicPr>
            <a:picLocks noChangeAspect="1" noChangeArrowheads="1"/>
          </p:cNvPicPr>
          <p:nvPr/>
        </p:nvPicPr>
        <p:blipFill>
          <a:blip r:embed="rId3" cstate="print"/>
          <a:srcRect/>
          <a:stretch>
            <a:fillRect/>
          </a:stretch>
        </p:blipFill>
        <p:spPr bwMode="auto">
          <a:xfrm>
            <a:off x="3152775" y="827088"/>
            <a:ext cx="5724525" cy="3829050"/>
          </a:xfrm>
          <a:prstGeom prst="rect">
            <a:avLst/>
          </a:prstGeom>
          <a:noFill/>
          <a:ln w="9525">
            <a:noFill/>
            <a:miter lim="800000"/>
            <a:headEnd/>
            <a:tailEnd/>
          </a:ln>
        </p:spPr>
      </p:pic>
      <p:pic>
        <p:nvPicPr>
          <p:cNvPr id="934928" name="Picture 16" descr="Fig4-6-ppt-4"/>
          <p:cNvPicPr>
            <a:picLocks noChangeAspect="1" noChangeArrowheads="1"/>
          </p:cNvPicPr>
          <p:nvPr/>
        </p:nvPicPr>
        <p:blipFill>
          <a:blip r:embed="rId4" cstate="print"/>
          <a:srcRect/>
          <a:stretch>
            <a:fillRect/>
          </a:stretch>
        </p:blipFill>
        <p:spPr bwMode="auto">
          <a:xfrm>
            <a:off x="3152775" y="827088"/>
            <a:ext cx="5724525" cy="3829050"/>
          </a:xfrm>
          <a:prstGeom prst="rect">
            <a:avLst/>
          </a:prstGeom>
          <a:noFill/>
          <a:ln w="9525">
            <a:noFill/>
            <a:miter lim="800000"/>
            <a:headEnd/>
            <a:tailEnd/>
          </a:ln>
        </p:spPr>
      </p:pic>
      <p:pic>
        <p:nvPicPr>
          <p:cNvPr id="934929" name="Picture 17" descr="Fig4-6-ppt-1"/>
          <p:cNvPicPr>
            <a:picLocks noChangeAspect="1" noChangeArrowheads="1"/>
          </p:cNvPicPr>
          <p:nvPr/>
        </p:nvPicPr>
        <p:blipFill>
          <a:blip r:embed="rId5" cstate="print"/>
          <a:srcRect/>
          <a:stretch>
            <a:fillRect/>
          </a:stretch>
        </p:blipFill>
        <p:spPr bwMode="auto">
          <a:xfrm>
            <a:off x="3152775" y="827088"/>
            <a:ext cx="5724525" cy="3829050"/>
          </a:xfrm>
          <a:prstGeom prst="rect">
            <a:avLst/>
          </a:prstGeom>
          <a:noFill/>
          <a:ln w="9525">
            <a:noFill/>
            <a:miter lim="800000"/>
            <a:headEnd/>
            <a:tailEnd/>
          </a:ln>
        </p:spPr>
      </p:pic>
      <p:pic>
        <p:nvPicPr>
          <p:cNvPr id="934930" name="Picture 18" descr="Fig4-6-ppt-2"/>
          <p:cNvPicPr>
            <a:picLocks noChangeAspect="1" noChangeArrowheads="1"/>
          </p:cNvPicPr>
          <p:nvPr/>
        </p:nvPicPr>
        <p:blipFill>
          <a:blip r:embed="rId6" cstate="print"/>
          <a:srcRect/>
          <a:stretch>
            <a:fillRect/>
          </a:stretch>
        </p:blipFill>
        <p:spPr bwMode="auto">
          <a:xfrm>
            <a:off x="3152775" y="827088"/>
            <a:ext cx="5724525" cy="3829050"/>
          </a:xfrm>
          <a:prstGeom prst="rect">
            <a:avLst/>
          </a:prstGeom>
          <a:noFill/>
          <a:ln w="9525">
            <a:noFill/>
            <a:miter lim="800000"/>
            <a:headEnd/>
            <a:tailEnd/>
          </a:ln>
        </p:spPr>
      </p:pic>
      <p:pic>
        <p:nvPicPr>
          <p:cNvPr id="934931" name="Picture 19" descr="Fig4-6-ppt-3"/>
          <p:cNvPicPr>
            <a:picLocks noChangeAspect="1" noChangeArrowheads="1"/>
          </p:cNvPicPr>
          <p:nvPr/>
        </p:nvPicPr>
        <p:blipFill>
          <a:blip r:embed="rId7" cstate="print"/>
          <a:srcRect/>
          <a:stretch>
            <a:fillRect/>
          </a:stretch>
        </p:blipFill>
        <p:spPr bwMode="auto">
          <a:xfrm>
            <a:off x="3152775" y="827088"/>
            <a:ext cx="5724525" cy="3829050"/>
          </a:xfrm>
          <a:prstGeom prst="rect">
            <a:avLst/>
          </a:prstGeom>
          <a:noFill/>
          <a:ln w="9525">
            <a:noFill/>
            <a:miter lim="800000"/>
            <a:headEnd/>
            <a:tailEnd/>
          </a:ln>
        </p:spPr>
      </p:pic>
      <p:pic>
        <p:nvPicPr>
          <p:cNvPr id="934932" name="Picture 20" descr="Fig4-6-ppt-5"/>
          <p:cNvPicPr>
            <a:picLocks noChangeAspect="1" noChangeArrowheads="1"/>
          </p:cNvPicPr>
          <p:nvPr/>
        </p:nvPicPr>
        <p:blipFill>
          <a:blip r:embed="rId8" cstate="print"/>
          <a:srcRect/>
          <a:stretch>
            <a:fillRect/>
          </a:stretch>
        </p:blipFill>
        <p:spPr bwMode="auto">
          <a:xfrm>
            <a:off x="3152775" y="827088"/>
            <a:ext cx="5724525" cy="3829050"/>
          </a:xfrm>
          <a:prstGeom prst="rect">
            <a:avLst/>
          </a:prstGeom>
          <a:noFill/>
          <a:ln w="9525">
            <a:noFill/>
            <a:miter lim="800000"/>
            <a:headEnd/>
            <a:tailEnd/>
          </a:ln>
        </p:spPr>
      </p:pic>
      <p:pic>
        <p:nvPicPr>
          <p:cNvPr id="934933" name="Picture 21" descr="Fig4-6-ppt-8"/>
          <p:cNvPicPr>
            <a:picLocks noChangeAspect="1" noChangeArrowheads="1"/>
          </p:cNvPicPr>
          <p:nvPr/>
        </p:nvPicPr>
        <p:blipFill>
          <a:blip r:embed="rId9" cstate="print"/>
          <a:srcRect/>
          <a:stretch>
            <a:fillRect/>
          </a:stretch>
        </p:blipFill>
        <p:spPr bwMode="auto">
          <a:xfrm>
            <a:off x="3152775" y="827088"/>
            <a:ext cx="5724525" cy="3829050"/>
          </a:xfrm>
          <a:prstGeom prst="rect">
            <a:avLst/>
          </a:prstGeom>
          <a:noFill/>
          <a:ln w="9525">
            <a:noFill/>
            <a:miter lim="800000"/>
            <a:headEnd/>
            <a:tailEnd/>
          </a:ln>
        </p:spPr>
      </p:pic>
      <p:sp>
        <p:nvSpPr>
          <p:cNvPr id="19" name="Text Box 6"/>
          <p:cNvSpPr txBox="1">
            <a:spLocks noChangeArrowheads="1"/>
          </p:cNvSpPr>
          <p:nvPr/>
        </p:nvSpPr>
        <p:spPr bwMode="auto">
          <a:xfrm>
            <a:off x="438150" y="1101725"/>
            <a:ext cx="2552700" cy="314325"/>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600" b="1">
                <a:solidFill>
                  <a:schemeClr val="tx1"/>
                </a:solidFill>
              </a:rPr>
              <a:t>Figure 4.6</a:t>
            </a:r>
            <a:endParaRPr lang="en-US" sz="1600" b="1">
              <a:solidFill>
                <a:srgbClr val="4B7520"/>
              </a:solidFill>
            </a:endParaRPr>
          </a:p>
        </p:txBody>
      </p:sp>
      <p:cxnSp>
        <p:nvCxnSpPr>
          <p:cNvPr id="20" name="Straight Connector 19"/>
          <p:cNvCxnSpPr>
            <a:cxnSpLocks noChangeShapeType="1"/>
          </p:cNvCxnSpPr>
          <p:nvPr/>
        </p:nvCxnSpPr>
        <p:spPr bwMode="auto">
          <a:xfrm>
            <a:off x="438150" y="4056063"/>
            <a:ext cx="2552700" cy="0"/>
          </a:xfrm>
          <a:prstGeom prst="line">
            <a:avLst/>
          </a:prstGeom>
          <a:noFill/>
          <a:ln w="50800" algn="ctr">
            <a:solidFill>
              <a:srgbClr val="B9D3C2"/>
            </a:solidFill>
            <a:round/>
            <a:headEnd/>
            <a:tailEnd/>
          </a:ln>
        </p:spPr>
      </p:cxnSp>
      <p:sp>
        <p:nvSpPr>
          <p:cNvPr id="22" name="Text Box 10"/>
          <p:cNvSpPr txBox="1">
            <a:spLocks noChangeArrowheads="1"/>
          </p:cNvSpPr>
          <p:nvPr/>
        </p:nvSpPr>
        <p:spPr bwMode="auto">
          <a:xfrm>
            <a:off x="447675" y="5407025"/>
            <a:ext cx="8469313" cy="1323439"/>
          </a:xfrm>
          <a:prstGeom prst="rect">
            <a:avLst/>
          </a:prstGeom>
          <a:noFill/>
          <a:ln w="9525" algn="ctr">
            <a:noFill/>
            <a:miter lim="800000"/>
            <a:headEnd/>
            <a:tailEnd/>
          </a:ln>
        </p:spPr>
        <p:txBody>
          <a:bodyPr>
            <a:spAutoFit/>
          </a:bodyPr>
          <a:lstStyle/>
          <a:p>
            <a:pPr>
              <a:spcBef>
                <a:spcPct val="10000"/>
              </a:spcBef>
              <a:spcAft>
                <a:spcPct val="10000"/>
              </a:spcAft>
            </a:pPr>
            <a:r>
              <a:rPr lang="en-US" sz="2000" b="1" dirty="0">
                <a:solidFill>
                  <a:schemeClr val="tx1"/>
                </a:solidFill>
              </a:rPr>
              <a:t>Economic efficiency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經濟效率</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A market outcome in which the marginal benefit to consumers of the last unit produced is equal to its marginal cost of production and in which the sum of consumer surplus and producer surplus is at a maximum. </a:t>
            </a:r>
          </a:p>
        </p:txBody>
      </p:sp>
      <p:sp>
        <p:nvSpPr>
          <p:cNvPr id="2" name="TextBox 1"/>
          <p:cNvSpPr txBox="1">
            <a:spLocks noChangeArrowheads="1"/>
          </p:cNvSpPr>
          <p:nvPr/>
        </p:nvSpPr>
        <p:spPr bwMode="auto">
          <a:xfrm>
            <a:off x="447675" y="4506913"/>
            <a:ext cx="8221663" cy="1015663"/>
          </a:xfrm>
          <a:prstGeom prst="rect">
            <a:avLst/>
          </a:prstGeom>
          <a:noFill/>
          <a:ln w="9525">
            <a:noFill/>
            <a:miter lim="800000"/>
            <a:headEnd/>
            <a:tailEnd/>
          </a:ln>
        </p:spPr>
        <p:txBody>
          <a:bodyPr>
            <a:spAutoFit/>
          </a:bodyPr>
          <a:lstStyle/>
          <a:p>
            <a:r>
              <a:rPr lang="en-US" sz="2000" i="1" dirty="0"/>
              <a:t>Equilibrium in a competitive market results in the greatest amount of economic surplus, or total net benefit to society, from the production of a good or service.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4922">
                                            <p:txEl>
                                              <p:pRg st="0" end="0"/>
                                            </p:txEl>
                                          </p:spTgt>
                                        </p:tgtEl>
                                        <p:attrNameLst>
                                          <p:attrName>style.visibility</p:attrName>
                                        </p:attrNameLst>
                                      </p:cBhvr>
                                      <p:to>
                                        <p:strVal val="visible"/>
                                      </p:to>
                                    </p:set>
                                    <p:animEffect transition="in" filter="wipe(left)">
                                      <p:cBhvr>
                                        <p:cTn id="7" dur="500"/>
                                        <p:tgtEl>
                                          <p:spTgt spid="934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34924"/>
                                        </p:tgtEl>
                                        <p:attrNameLst>
                                          <p:attrName>style.visibility</p:attrName>
                                        </p:attrNameLst>
                                      </p:cBhvr>
                                      <p:to>
                                        <p:strVal val="visible"/>
                                      </p:to>
                                    </p:set>
                                    <p:animEffect transition="in" filter="wipe(left)">
                                      <p:cBhvr>
                                        <p:cTn id="16" dur="500"/>
                                        <p:tgtEl>
                                          <p:spTgt spid="934924"/>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34929"/>
                                        </p:tgtEl>
                                        <p:attrNameLst>
                                          <p:attrName>style.visibility</p:attrName>
                                        </p:attrNameLst>
                                      </p:cBhvr>
                                      <p:to>
                                        <p:strVal val="visible"/>
                                      </p:to>
                                    </p:set>
                                    <p:animEffect transition="in" filter="wipe(left)">
                                      <p:cBhvr>
                                        <p:cTn id="20" dur="500"/>
                                        <p:tgtEl>
                                          <p:spTgt spid="934929"/>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934930"/>
                                        </p:tgtEl>
                                        <p:attrNameLst>
                                          <p:attrName>style.visibility</p:attrName>
                                        </p:attrNameLst>
                                      </p:cBhvr>
                                      <p:to>
                                        <p:strVal val="visible"/>
                                      </p:to>
                                    </p:set>
                                    <p:animEffect transition="in" filter="wipe(left)">
                                      <p:cBhvr>
                                        <p:cTn id="24" dur="1000"/>
                                        <p:tgtEl>
                                          <p:spTgt spid="934930"/>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934931"/>
                                        </p:tgtEl>
                                        <p:attrNameLst>
                                          <p:attrName>style.visibility</p:attrName>
                                        </p:attrNameLst>
                                      </p:cBhvr>
                                      <p:to>
                                        <p:strVal val="visible"/>
                                      </p:to>
                                    </p:set>
                                    <p:animEffect transition="in" filter="wipe(left)">
                                      <p:cBhvr>
                                        <p:cTn id="28" dur="1000"/>
                                        <p:tgtEl>
                                          <p:spTgt spid="934931"/>
                                        </p:tgtEl>
                                      </p:cBhvr>
                                    </p:animEffect>
                                  </p:childTnLst>
                                </p:cTn>
                              </p:par>
                            </p:childTnLst>
                          </p:cTn>
                        </p:par>
                        <p:par>
                          <p:cTn id="29" fill="hold" nodeType="afterGroup">
                            <p:stCondLst>
                              <p:cond delay="3500"/>
                            </p:stCondLst>
                            <p:childTnLst>
                              <p:par>
                                <p:cTn id="30" presetID="22" presetClass="entr" presetSubtype="4" fill="hold" nodeType="afterEffect">
                                  <p:stCondLst>
                                    <p:cond delay="0"/>
                                  </p:stCondLst>
                                  <p:childTnLst>
                                    <p:set>
                                      <p:cBhvr>
                                        <p:cTn id="31" dur="1" fill="hold">
                                          <p:stCondLst>
                                            <p:cond delay="0"/>
                                          </p:stCondLst>
                                        </p:cTn>
                                        <p:tgtEl>
                                          <p:spTgt spid="934928"/>
                                        </p:tgtEl>
                                        <p:attrNameLst>
                                          <p:attrName>style.visibility</p:attrName>
                                        </p:attrNameLst>
                                      </p:cBhvr>
                                      <p:to>
                                        <p:strVal val="visible"/>
                                      </p:to>
                                    </p:set>
                                    <p:animEffect transition="in" filter="wipe(down)">
                                      <p:cBhvr>
                                        <p:cTn id="32" dur="1000"/>
                                        <p:tgtEl>
                                          <p:spTgt spid="934928"/>
                                        </p:tgtEl>
                                      </p:cBhvr>
                                    </p:animEffect>
                                  </p:childTnLst>
                                </p:cTn>
                              </p:par>
                            </p:childTnLst>
                          </p:cTn>
                        </p:par>
                        <p:par>
                          <p:cTn id="33" fill="hold" nodeType="afterGroup">
                            <p:stCondLst>
                              <p:cond delay="4500"/>
                            </p:stCondLst>
                            <p:childTnLst>
                              <p:par>
                                <p:cTn id="34" presetID="22" presetClass="entr" presetSubtype="4" fill="hold" nodeType="afterEffect">
                                  <p:stCondLst>
                                    <p:cond delay="0"/>
                                  </p:stCondLst>
                                  <p:childTnLst>
                                    <p:set>
                                      <p:cBhvr>
                                        <p:cTn id="35" dur="1" fill="hold">
                                          <p:stCondLst>
                                            <p:cond delay="0"/>
                                          </p:stCondLst>
                                        </p:cTn>
                                        <p:tgtEl>
                                          <p:spTgt spid="934932"/>
                                        </p:tgtEl>
                                        <p:attrNameLst>
                                          <p:attrName>style.visibility</p:attrName>
                                        </p:attrNameLst>
                                      </p:cBhvr>
                                      <p:to>
                                        <p:strVal val="visible"/>
                                      </p:to>
                                    </p:set>
                                    <p:animEffect transition="in" filter="wipe(down)">
                                      <p:cBhvr>
                                        <p:cTn id="36" dur="1000"/>
                                        <p:tgtEl>
                                          <p:spTgt spid="934932"/>
                                        </p:tgtEl>
                                      </p:cBhvr>
                                    </p:animEffect>
                                  </p:childTnLst>
                                </p:cTn>
                              </p:par>
                            </p:childTnLst>
                          </p:cTn>
                        </p:par>
                        <p:par>
                          <p:cTn id="37" fill="hold" nodeType="afterGroup">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934925">
                                            <p:txEl>
                                              <p:pRg st="0" end="0"/>
                                            </p:txEl>
                                          </p:spTgt>
                                        </p:tgtEl>
                                        <p:attrNameLst>
                                          <p:attrName>style.visibility</p:attrName>
                                        </p:attrNameLst>
                                      </p:cBhvr>
                                      <p:to>
                                        <p:strVal val="visible"/>
                                      </p:to>
                                    </p:set>
                                    <p:animEffect transition="in" filter="wipe(left)">
                                      <p:cBhvr>
                                        <p:cTn id="40" dur="500"/>
                                        <p:tgtEl>
                                          <p:spTgt spid="934925">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934927"/>
                                        </p:tgtEl>
                                        <p:attrNameLst>
                                          <p:attrName>style.visibility</p:attrName>
                                        </p:attrNameLst>
                                      </p:cBhvr>
                                      <p:to>
                                        <p:strVal val="visible"/>
                                      </p:to>
                                    </p:set>
                                    <p:animEffect transition="in" filter="wipe(left)">
                                      <p:cBhvr>
                                        <p:cTn id="45" dur="1000"/>
                                        <p:tgtEl>
                                          <p:spTgt spid="934927"/>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934926"/>
                                        </p:tgtEl>
                                        <p:attrNameLst>
                                          <p:attrName>style.visibility</p:attrName>
                                        </p:attrNameLst>
                                      </p:cBhvr>
                                      <p:to>
                                        <p:strVal val="visible"/>
                                      </p:to>
                                    </p:set>
                                    <p:animEffect transition="in" filter="wipe(down)">
                                      <p:cBhvr>
                                        <p:cTn id="49" dur="1000"/>
                                        <p:tgtEl>
                                          <p:spTgt spid="934926"/>
                                        </p:tgtEl>
                                      </p:cBhvr>
                                    </p:animEffect>
                                  </p:childTnLst>
                                </p:cTn>
                              </p:par>
                            </p:childTnLst>
                          </p:cTn>
                        </p:par>
                        <p:par>
                          <p:cTn id="50" fill="hold" nodeType="afterGroup">
                            <p:stCondLst>
                              <p:cond delay="2000"/>
                            </p:stCondLst>
                            <p:childTnLst>
                              <p:par>
                                <p:cTn id="51" presetID="22" presetClass="entr" presetSubtype="1" fill="hold" nodeType="afterEffect">
                                  <p:stCondLst>
                                    <p:cond delay="0"/>
                                  </p:stCondLst>
                                  <p:childTnLst>
                                    <p:set>
                                      <p:cBhvr>
                                        <p:cTn id="52" dur="1" fill="hold">
                                          <p:stCondLst>
                                            <p:cond delay="0"/>
                                          </p:stCondLst>
                                        </p:cTn>
                                        <p:tgtEl>
                                          <p:spTgt spid="934933"/>
                                        </p:tgtEl>
                                        <p:attrNameLst>
                                          <p:attrName>style.visibility</p:attrName>
                                        </p:attrNameLst>
                                      </p:cBhvr>
                                      <p:to>
                                        <p:strVal val="visible"/>
                                      </p:to>
                                    </p:set>
                                    <p:animEffect transition="in" filter="wipe(up)">
                                      <p:cBhvr>
                                        <p:cTn id="53" dur="1000"/>
                                        <p:tgtEl>
                                          <p:spTgt spid="934933"/>
                                        </p:tgtEl>
                                      </p:cBhvr>
                                    </p:animEffect>
                                  </p:childTnLst>
                                </p:cTn>
                              </p:par>
                            </p:childTnLst>
                          </p:cTn>
                        </p:par>
                        <p:par>
                          <p:cTn id="54" fill="hold" nodeType="afterGroup">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934925">
                                            <p:txEl>
                                              <p:pRg st="1" end="1"/>
                                            </p:txEl>
                                          </p:spTgt>
                                        </p:tgtEl>
                                        <p:attrNameLst>
                                          <p:attrName>style.visibility</p:attrName>
                                        </p:attrNameLst>
                                      </p:cBhvr>
                                      <p:to>
                                        <p:strVal val="visible"/>
                                      </p:to>
                                    </p:set>
                                    <p:animEffect transition="in" filter="wipe(left)">
                                      <p:cBhvr>
                                        <p:cTn id="57" dur="500"/>
                                        <p:tgtEl>
                                          <p:spTgt spid="934925">
                                            <p:txEl>
                                              <p:pRg st="1" end="1"/>
                                            </p:txEl>
                                          </p:spTgt>
                                        </p:tgtEl>
                                      </p:cBhvr>
                                    </p:animEffect>
                                  </p:childTnLst>
                                </p:cTn>
                              </p:par>
                            </p:childTnLst>
                          </p:cTn>
                        </p:par>
                        <p:par>
                          <p:cTn id="58" fill="hold" nodeType="afterGroup">
                            <p:stCondLst>
                              <p:cond delay="3500"/>
                            </p:stCondLst>
                            <p:childTnLst>
                              <p:par>
                                <p:cTn id="59" presetID="2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5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Effect transition="in" filter="wipe(left)">
                                      <p:cBhvr>
                                        <p:cTn id="7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2" grpId="0" build="p" autoUpdateAnimBg="0" advAuto="0"/>
      <p:bldP spid="934924" grpId="0"/>
      <p:bldP spid="934925" grpId="0" build="p" autoUpdateAnimBg="0" advAuto="0"/>
      <p:bldP spid="19" grpId="0" animBg="1"/>
      <p:bldP spid="22" grpId="0" build="p" autoUpdateAnimBg="0" advAuto="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5" name="Text Box 7"/>
          <p:cNvSpPr txBox="1">
            <a:spLocks noChangeArrowheads="1"/>
          </p:cNvSpPr>
          <p:nvPr/>
        </p:nvSpPr>
        <p:spPr bwMode="auto">
          <a:xfrm>
            <a:off x="457200" y="4365625"/>
            <a:ext cx="1062038" cy="314325"/>
          </a:xfrm>
          <a:prstGeom prst="rect">
            <a:avLst/>
          </a:prstGeom>
          <a:solidFill>
            <a:srgbClr val="B9D2C1"/>
          </a:solidFill>
          <a:ln w="9525">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b="1">
                <a:solidFill>
                  <a:schemeClr val="tx1"/>
                </a:solidFill>
              </a:rPr>
              <a:t>Figure 4.7</a:t>
            </a:r>
          </a:p>
        </p:txBody>
      </p:sp>
      <p:sp>
        <p:nvSpPr>
          <p:cNvPr id="939016" name="Text Box 8"/>
          <p:cNvSpPr txBox="1">
            <a:spLocks noChangeArrowheads="1"/>
          </p:cNvSpPr>
          <p:nvPr/>
        </p:nvSpPr>
        <p:spPr bwMode="auto">
          <a:xfrm>
            <a:off x="1520824" y="4362450"/>
            <a:ext cx="7419976"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When a Market Is Not in Equilibrium, There Is a Deadweight Loss </a:t>
            </a:r>
          </a:p>
        </p:txBody>
      </p:sp>
      <p:sp>
        <p:nvSpPr>
          <p:cNvPr id="939017" name="Text Box 9"/>
          <p:cNvSpPr txBox="1">
            <a:spLocks noChangeArrowheads="1"/>
          </p:cNvSpPr>
          <p:nvPr/>
        </p:nvSpPr>
        <p:spPr bwMode="auto">
          <a:xfrm>
            <a:off x="368300" y="4692650"/>
            <a:ext cx="8337550" cy="1816100"/>
          </a:xfrm>
          <a:prstGeom prst="rect">
            <a:avLst/>
          </a:prstGeom>
          <a:noFill/>
          <a:ln w="9525" algn="ctr">
            <a:noFill/>
            <a:miter lim="800000"/>
            <a:headEnd/>
            <a:tailEnd/>
          </a:ln>
        </p:spPr>
        <p:txBody>
          <a:bodyPr>
            <a:spAutoFit/>
          </a:bodyPr>
          <a:lstStyle/>
          <a:p>
            <a:r>
              <a:rPr lang="en-US" sz="1600"/>
              <a:t>Economic surplus is maximized when a market is in competitive equilibrium. </a:t>
            </a:r>
          </a:p>
          <a:p>
            <a:r>
              <a:rPr lang="en-US" sz="1600"/>
              <a:t>When a market is not in equilibrium, there is a deadweight loss. </a:t>
            </a:r>
          </a:p>
          <a:p>
            <a:r>
              <a:rPr lang="en-US" sz="1600"/>
              <a:t>When the price of chai tea is $2.20 instead of $2.00, consumer surplus declines from an amount equal to the sum of areas </a:t>
            </a:r>
            <a:r>
              <a:rPr lang="en-US" sz="1600" i="1"/>
              <a:t>A</a:t>
            </a:r>
            <a:r>
              <a:rPr lang="en-US" sz="1600"/>
              <a:t>, </a:t>
            </a:r>
            <a:r>
              <a:rPr lang="en-US" sz="1600" i="1"/>
              <a:t>B</a:t>
            </a:r>
            <a:r>
              <a:rPr lang="en-US" sz="1600"/>
              <a:t>, and </a:t>
            </a:r>
            <a:r>
              <a:rPr lang="en-US" sz="1600" i="1"/>
              <a:t>C</a:t>
            </a:r>
            <a:r>
              <a:rPr lang="en-US" sz="1600"/>
              <a:t> to just area </a:t>
            </a:r>
            <a:r>
              <a:rPr lang="en-US" sz="1600" i="1"/>
              <a:t>A</a:t>
            </a:r>
            <a:r>
              <a:rPr lang="en-US" sz="1600"/>
              <a:t>. </a:t>
            </a:r>
          </a:p>
          <a:p>
            <a:r>
              <a:rPr lang="en-US" sz="1600"/>
              <a:t>Producer surplus increases from the sum of areas </a:t>
            </a:r>
            <a:r>
              <a:rPr lang="en-US" sz="1600" i="1"/>
              <a:t>D</a:t>
            </a:r>
            <a:r>
              <a:rPr lang="en-US" sz="1600"/>
              <a:t> and </a:t>
            </a:r>
            <a:r>
              <a:rPr lang="en-US" sz="1600" i="1"/>
              <a:t>E</a:t>
            </a:r>
            <a:r>
              <a:rPr lang="en-US" sz="1600"/>
              <a:t> to the sum of areas </a:t>
            </a:r>
            <a:r>
              <a:rPr lang="en-US" sz="1600" i="1"/>
              <a:t>B</a:t>
            </a:r>
            <a:r>
              <a:rPr lang="en-US" sz="1600"/>
              <a:t> and </a:t>
            </a:r>
            <a:r>
              <a:rPr lang="en-US" sz="1600" i="1"/>
              <a:t>D</a:t>
            </a:r>
            <a:r>
              <a:rPr lang="en-US" sz="1600"/>
              <a:t>.</a:t>
            </a:r>
          </a:p>
          <a:p>
            <a:r>
              <a:rPr lang="en-US" sz="1600"/>
              <a:t>At competitive equilibrium, there is no deadweight loss.  </a:t>
            </a:r>
          </a:p>
          <a:p>
            <a:r>
              <a:rPr lang="en-US" sz="1600"/>
              <a:t>At a price of $2.20, there is a deadweight loss equal to the sum of areas </a:t>
            </a:r>
            <a:r>
              <a:rPr lang="en-US" sz="1600" i="1"/>
              <a:t>C</a:t>
            </a:r>
            <a:r>
              <a:rPr lang="en-US" sz="1600"/>
              <a:t> and </a:t>
            </a:r>
            <a:r>
              <a:rPr lang="en-US" sz="1600" i="1"/>
              <a:t>E</a:t>
            </a:r>
            <a:r>
              <a:rPr lang="en-US" sz="1600"/>
              <a:t>.</a:t>
            </a:r>
          </a:p>
        </p:txBody>
      </p:sp>
      <p:pic>
        <p:nvPicPr>
          <p:cNvPr id="939019" name="Picture 11" descr="Fig4-7-ppt-8"/>
          <p:cNvPicPr>
            <a:picLocks noChangeAspect="1" noChangeArrowheads="1"/>
          </p:cNvPicPr>
          <p:nvPr/>
        </p:nvPicPr>
        <p:blipFill>
          <a:blip r:embed="rId2" cstate="print"/>
          <a:srcRect/>
          <a:stretch>
            <a:fillRect/>
          </a:stretch>
        </p:blipFill>
        <p:spPr bwMode="auto">
          <a:xfrm>
            <a:off x="252413" y="1085850"/>
            <a:ext cx="8639175" cy="3257550"/>
          </a:xfrm>
          <a:prstGeom prst="rect">
            <a:avLst/>
          </a:prstGeom>
          <a:noFill/>
          <a:ln w="9525">
            <a:noFill/>
            <a:miter lim="800000"/>
            <a:headEnd/>
            <a:tailEnd/>
          </a:ln>
        </p:spPr>
      </p:pic>
      <p:pic>
        <p:nvPicPr>
          <p:cNvPr id="939020" name="Picture 12" descr="Fig4-7-ppt-7"/>
          <p:cNvPicPr>
            <a:picLocks noChangeAspect="1" noChangeArrowheads="1"/>
          </p:cNvPicPr>
          <p:nvPr/>
        </p:nvPicPr>
        <p:blipFill>
          <a:blip r:embed="rId3" cstate="print"/>
          <a:srcRect/>
          <a:stretch>
            <a:fillRect/>
          </a:stretch>
        </p:blipFill>
        <p:spPr bwMode="auto">
          <a:xfrm>
            <a:off x="252413" y="1085850"/>
            <a:ext cx="8639175" cy="3257550"/>
          </a:xfrm>
          <a:prstGeom prst="rect">
            <a:avLst/>
          </a:prstGeom>
          <a:noFill/>
          <a:ln w="9525">
            <a:noFill/>
            <a:miter lim="800000"/>
            <a:headEnd/>
            <a:tailEnd/>
          </a:ln>
        </p:spPr>
      </p:pic>
      <p:pic>
        <p:nvPicPr>
          <p:cNvPr id="939021" name="Picture 13" descr="Fig4-7-ppt-6"/>
          <p:cNvPicPr>
            <a:picLocks noChangeAspect="1" noChangeArrowheads="1"/>
          </p:cNvPicPr>
          <p:nvPr/>
        </p:nvPicPr>
        <p:blipFill>
          <a:blip r:embed="rId4" cstate="print"/>
          <a:srcRect/>
          <a:stretch>
            <a:fillRect/>
          </a:stretch>
        </p:blipFill>
        <p:spPr bwMode="auto">
          <a:xfrm>
            <a:off x="252413" y="1085850"/>
            <a:ext cx="8639175" cy="3257550"/>
          </a:xfrm>
          <a:prstGeom prst="rect">
            <a:avLst/>
          </a:prstGeom>
          <a:noFill/>
          <a:ln w="9525">
            <a:noFill/>
            <a:miter lim="800000"/>
            <a:headEnd/>
            <a:tailEnd/>
          </a:ln>
        </p:spPr>
      </p:pic>
      <p:pic>
        <p:nvPicPr>
          <p:cNvPr id="939022" name="Picture 14" descr="Fig4-7-ppt-1"/>
          <p:cNvPicPr>
            <a:picLocks noChangeAspect="1" noChangeArrowheads="1"/>
          </p:cNvPicPr>
          <p:nvPr/>
        </p:nvPicPr>
        <p:blipFill>
          <a:blip r:embed="rId5" cstate="print"/>
          <a:srcRect/>
          <a:stretch>
            <a:fillRect/>
          </a:stretch>
        </p:blipFill>
        <p:spPr bwMode="auto">
          <a:xfrm>
            <a:off x="252413" y="1085850"/>
            <a:ext cx="8639175" cy="3257550"/>
          </a:xfrm>
          <a:prstGeom prst="rect">
            <a:avLst/>
          </a:prstGeom>
          <a:noFill/>
          <a:ln w="9525">
            <a:noFill/>
            <a:miter lim="800000"/>
            <a:headEnd/>
            <a:tailEnd/>
          </a:ln>
        </p:spPr>
      </p:pic>
      <p:pic>
        <p:nvPicPr>
          <p:cNvPr id="939023" name="Picture 15" descr="Fig4-7-ppt-2"/>
          <p:cNvPicPr>
            <a:picLocks noChangeAspect="1" noChangeArrowheads="1"/>
          </p:cNvPicPr>
          <p:nvPr/>
        </p:nvPicPr>
        <p:blipFill>
          <a:blip r:embed="rId6" cstate="print"/>
          <a:srcRect/>
          <a:stretch>
            <a:fillRect/>
          </a:stretch>
        </p:blipFill>
        <p:spPr bwMode="auto">
          <a:xfrm>
            <a:off x="252413" y="1085850"/>
            <a:ext cx="8639175" cy="3257550"/>
          </a:xfrm>
          <a:prstGeom prst="rect">
            <a:avLst/>
          </a:prstGeom>
          <a:noFill/>
          <a:ln w="9525">
            <a:noFill/>
            <a:miter lim="800000"/>
            <a:headEnd/>
            <a:tailEnd/>
          </a:ln>
        </p:spPr>
      </p:pic>
      <p:pic>
        <p:nvPicPr>
          <p:cNvPr id="939024" name="Picture 16" descr="Fig4-7-ppt-3"/>
          <p:cNvPicPr>
            <a:picLocks noChangeAspect="1" noChangeArrowheads="1"/>
          </p:cNvPicPr>
          <p:nvPr/>
        </p:nvPicPr>
        <p:blipFill>
          <a:blip r:embed="rId7" cstate="print"/>
          <a:srcRect/>
          <a:stretch>
            <a:fillRect/>
          </a:stretch>
        </p:blipFill>
        <p:spPr bwMode="auto">
          <a:xfrm>
            <a:off x="252413" y="1085850"/>
            <a:ext cx="8639175" cy="3257550"/>
          </a:xfrm>
          <a:prstGeom prst="rect">
            <a:avLst/>
          </a:prstGeom>
          <a:noFill/>
          <a:ln w="9525">
            <a:noFill/>
            <a:miter lim="800000"/>
            <a:headEnd/>
            <a:tailEnd/>
          </a:ln>
        </p:spPr>
      </p:pic>
      <p:pic>
        <p:nvPicPr>
          <p:cNvPr id="939025" name="Picture 17" descr="Fig4-7-ppt-4"/>
          <p:cNvPicPr>
            <a:picLocks noChangeAspect="1" noChangeArrowheads="1"/>
          </p:cNvPicPr>
          <p:nvPr/>
        </p:nvPicPr>
        <p:blipFill>
          <a:blip r:embed="rId8" cstate="print"/>
          <a:srcRect/>
          <a:stretch>
            <a:fillRect/>
          </a:stretch>
        </p:blipFill>
        <p:spPr bwMode="auto">
          <a:xfrm>
            <a:off x="252413" y="1085850"/>
            <a:ext cx="8639175" cy="3257550"/>
          </a:xfrm>
          <a:prstGeom prst="rect">
            <a:avLst/>
          </a:prstGeom>
          <a:noFill/>
          <a:ln w="9525">
            <a:noFill/>
            <a:miter lim="800000"/>
            <a:headEnd/>
            <a:tailEnd/>
          </a:ln>
        </p:spPr>
      </p:pic>
      <p:pic>
        <p:nvPicPr>
          <p:cNvPr id="939026" name="Picture 18" descr="Fig4-7-ppt-5"/>
          <p:cNvPicPr>
            <a:picLocks noChangeAspect="1" noChangeArrowheads="1"/>
          </p:cNvPicPr>
          <p:nvPr/>
        </p:nvPicPr>
        <p:blipFill>
          <a:blip r:embed="rId9" cstate="print"/>
          <a:srcRect/>
          <a:stretch>
            <a:fillRect/>
          </a:stretch>
        </p:blipFill>
        <p:spPr bwMode="auto">
          <a:xfrm>
            <a:off x="252413" y="1085850"/>
            <a:ext cx="8639175" cy="3257550"/>
          </a:xfrm>
          <a:prstGeom prst="rect">
            <a:avLst/>
          </a:prstGeom>
          <a:noFill/>
          <a:ln w="9525">
            <a:noFill/>
            <a:miter lim="800000"/>
            <a:headEnd/>
            <a:tailEnd/>
          </a:ln>
        </p:spPr>
      </p:pic>
      <p:cxnSp>
        <p:nvCxnSpPr>
          <p:cNvPr id="18" name="Straight Connector 17"/>
          <p:cNvCxnSpPr>
            <a:cxnSpLocks noChangeShapeType="1"/>
          </p:cNvCxnSpPr>
          <p:nvPr/>
        </p:nvCxnSpPr>
        <p:spPr bwMode="auto">
          <a:xfrm>
            <a:off x="438150" y="6543675"/>
            <a:ext cx="7924800" cy="0"/>
          </a:xfrm>
          <a:prstGeom prst="line">
            <a:avLst/>
          </a:prstGeom>
          <a:noFill/>
          <a:ln w="50800" algn="ctr">
            <a:solidFill>
              <a:srgbClr val="B9D3C2"/>
            </a:solidFill>
            <a:round/>
            <a:headEnd/>
            <a:tailEnd/>
          </a:ln>
        </p:spPr>
      </p:cxnSp>
      <p:sp>
        <p:nvSpPr>
          <p:cNvPr id="15" name="Text Box 6"/>
          <p:cNvSpPr txBox="1">
            <a:spLocks noChangeArrowheads="1"/>
          </p:cNvSpPr>
          <p:nvPr/>
        </p:nvSpPr>
        <p:spPr bwMode="auto">
          <a:xfrm>
            <a:off x="457200" y="260350"/>
            <a:ext cx="8978900" cy="769441"/>
          </a:xfrm>
          <a:prstGeom prst="rect">
            <a:avLst/>
          </a:prstGeom>
          <a:noFill/>
          <a:ln w="9525" algn="ctr">
            <a:noFill/>
            <a:miter lim="800000"/>
            <a:headEnd/>
            <a:tailEnd/>
          </a:ln>
        </p:spPr>
        <p:txBody>
          <a:bodyPr wrap="square">
            <a:spAutoFit/>
          </a:bodyPr>
          <a:lstStyle/>
          <a:p>
            <a:pPr>
              <a:spcBef>
                <a:spcPct val="10000"/>
              </a:spcBef>
              <a:spcAft>
                <a:spcPct val="10000"/>
              </a:spcAft>
            </a:pPr>
            <a:r>
              <a:rPr lang="en-US" sz="2200" b="1" dirty="0">
                <a:solidFill>
                  <a:schemeClr val="tx1"/>
                </a:solidFill>
              </a:rPr>
              <a:t>Deadweight loss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無謂損失</a:t>
            </a:r>
            <a:r>
              <a:rPr lang="en-US" altLang="zh-TW" sz="2200" b="1" dirty="0" smtClean="0">
                <a:solidFill>
                  <a:schemeClr val="tx1"/>
                </a:solidFill>
                <a:latin typeface="標楷體" pitchFamily="65" charset="-120"/>
                <a:ea typeface="標楷體" pitchFamily="65" charset="-120"/>
              </a:rPr>
              <a:t>)</a:t>
            </a:r>
            <a:r>
              <a:rPr lang="en-US" sz="2200" b="1" dirty="0" smtClean="0">
                <a:solidFill>
                  <a:schemeClr val="tx1"/>
                </a:solidFill>
                <a:latin typeface="標楷體" pitchFamily="65" charset="-120"/>
                <a:ea typeface="標楷體" pitchFamily="65" charset="-120"/>
              </a:rPr>
              <a:t> </a:t>
            </a:r>
            <a:r>
              <a:rPr lang="en-US" sz="2200" dirty="0">
                <a:solidFill>
                  <a:schemeClr val="tx1"/>
                </a:solidFill>
              </a:rPr>
              <a:t>The reduction in economic surplus resulting from a market not being in competitive equilibrium.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5"/>
                                        </p:tgtEl>
                                        <p:attrNameLst>
                                          <p:attrName>style.visibility</p:attrName>
                                        </p:attrNameLst>
                                      </p:cBhvr>
                                      <p:to>
                                        <p:strVal val="visible"/>
                                      </p:to>
                                    </p:set>
                                    <p:animEffect transition="in" filter="wipe(left)">
                                      <p:cBhvr>
                                        <p:cTn id="12" dur="500"/>
                                        <p:tgtEl>
                                          <p:spTgt spid="93901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39016"/>
                                        </p:tgtEl>
                                        <p:attrNameLst>
                                          <p:attrName>style.visibility</p:attrName>
                                        </p:attrNameLst>
                                      </p:cBhvr>
                                      <p:to>
                                        <p:strVal val="visible"/>
                                      </p:to>
                                    </p:set>
                                    <p:animEffect transition="in" filter="wipe(left)">
                                      <p:cBhvr>
                                        <p:cTn id="16" dur="500"/>
                                        <p:tgtEl>
                                          <p:spTgt spid="93901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939023"/>
                                        </p:tgtEl>
                                        <p:attrNameLst>
                                          <p:attrName>style.visibility</p:attrName>
                                        </p:attrNameLst>
                                      </p:cBhvr>
                                      <p:to>
                                        <p:strVal val="visible"/>
                                      </p:to>
                                    </p:set>
                                    <p:animEffect transition="in" filter="wipe(left)">
                                      <p:cBhvr>
                                        <p:cTn id="20" dur="500"/>
                                        <p:tgtEl>
                                          <p:spTgt spid="939023"/>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939024"/>
                                        </p:tgtEl>
                                        <p:attrNameLst>
                                          <p:attrName>style.visibility</p:attrName>
                                        </p:attrNameLst>
                                      </p:cBhvr>
                                      <p:to>
                                        <p:strVal val="visible"/>
                                      </p:to>
                                    </p:set>
                                    <p:animEffect transition="in" filter="wipe(left)">
                                      <p:cBhvr>
                                        <p:cTn id="24" dur="1000"/>
                                        <p:tgtEl>
                                          <p:spTgt spid="939024"/>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939025"/>
                                        </p:tgtEl>
                                        <p:attrNameLst>
                                          <p:attrName>style.visibility</p:attrName>
                                        </p:attrNameLst>
                                      </p:cBhvr>
                                      <p:to>
                                        <p:strVal val="visible"/>
                                      </p:to>
                                    </p:set>
                                    <p:animEffect transition="in" filter="wipe(left)">
                                      <p:cBhvr>
                                        <p:cTn id="28" dur="1000"/>
                                        <p:tgtEl>
                                          <p:spTgt spid="939025"/>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939017">
                                            <p:txEl>
                                              <p:pRg st="0" end="0"/>
                                            </p:txEl>
                                          </p:spTgt>
                                        </p:tgtEl>
                                        <p:attrNameLst>
                                          <p:attrName>style.visibility</p:attrName>
                                        </p:attrNameLst>
                                      </p:cBhvr>
                                      <p:to>
                                        <p:strVal val="visible"/>
                                      </p:to>
                                    </p:set>
                                    <p:animEffect transition="in" filter="wipe(left)">
                                      <p:cBhvr>
                                        <p:cTn id="32" dur="500"/>
                                        <p:tgtEl>
                                          <p:spTgt spid="93901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939026"/>
                                        </p:tgtEl>
                                        <p:attrNameLst>
                                          <p:attrName>style.visibility</p:attrName>
                                        </p:attrNameLst>
                                      </p:cBhvr>
                                      <p:to>
                                        <p:strVal val="visible"/>
                                      </p:to>
                                    </p:set>
                                    <p:animEffect transition="in" filter="wipe(up)">
                                      <p:cBhvr>
                                        <p:cTn id="37" dur="1000"/>
                                        <p:tgtEl>
                                          <p:spTgt spid="939026"/>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39017">
                                            <p:txEl>
                                              <p:pRg st="1" end="1"/>
                                            </p:txEl>
                                          </p:spTgt>
                                        </p:tgtEl>
                                        <p:attrNameLst>
                                          <p:attrName>style.visibility</p:attrName>
                                        </p:attrNameLst>
                                      </p:cBhvr>
                                      <p:to>
                                        <p:strVal val="visible"/>
                                      </p:to>
                                    </p:set>
                                    <p:animEffect transition="in" filter="wipe(left)">
                                      <p:cBhvr>
                                        <p:cTn id="41" dur="500"/>
                                        <p:tgtEl>
                                          <p:spTgt spid="939017">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939021"/>
                                        </p:tgtEl>
                                        <p:attrNameLst>
                                          <p:attrName>style.visibility</p:attrName>
                                        </p:attrNameLst>
                                      </p:cBhvr>
                                      <p:to>
                                        <p:strVal val="visible"/>
                                      </p:to>
                                    </p:set>
                                    <p:animEffect transition="in" filter="wipe(down)">
                                      <p:cBhvr>
                                        <p:cTn id="46" dur="1000"/>
                                        <p:tgtEl>
                                          <p:spTgt spid="939021"/>
                                        </p:tgtEl>
                                      </p:cBhvr>
                                    </p:animEffect>
                                  </p:childTnLst>
                                </p:cTn>
                              </p:par>
                            </p:childTnLst>
                          </p:cTn>
                        </p:par>
                        <p:par>
                          <p:cTn id="47" fill="hold" nodeType="afterGroup">
                            <p:stCondLst>
                              <p:cond delay="1000"/>
                            </p:stCondLst>
                            <p:childTnLst>
                              <p:par>
                                <p:cTn id="48" presetID="22" presetClass="entr" presetSubtype="4" fill="hold" nodeType="afterEffect">
                                  <p:stCondLst>
                                    <p:cond delay="0"/>
                                  </p:stCondLst>
                                  <p:childTnLst>
                                    <p:set>
                                      <p:cBhvr>
                                        <p:cTn id="49" dur="1" fill="hold">
                                          <p:stCondLst>
                                            <p:cond delay="0"/>
                                          </p:stCondLst>
                                        </p:cTn>
                                        <p:tgtEl>
                                          <p:spTgt spid="939020"/>
                                        </p:tgtEl>
                                        <p:attrNameLst>
                                          <p:attrName>style.visibility</p:attrName>
                                        </p:attrNameLst>
                                      </p:cBhvr>
                                      <p:to>
                                        <p:strVal val="visible"/>
                                      </p:to>
                                    </p:set>
                                    <p:animEffect transition="in" filter="wipe(down)">
                                      <p:cBhvr>
                                        <p:cTn id="50" dur="1000"/>
                                        <p:tgtEl>
                                          <p:spTgt spid="939020"/>
                                        </p:tgtEl>
                                      </p:cBhvr>
                                    </p:animEffect>
                                  </p:childTnLst>
                                </p:cTn>
                              </p:par>
                            </p:childTnLst>
                          </p:cTn>
                        </p:par>
                        <p:par>
                          <p:cTn id="51" fill="hold" nodeType="afterGroup">
                            <p:stCondLst>
                              <p:cond delay="2000"/>
                            </p:stCondLst>
                            <p:childTnLst>
                              <p:par>
                                <p:cTn id="52" presetID="22" presetClass="entr" presetSubtype="4" fill="hold" nodeType="afterEffect">
                                  <p:stCondLst>
                                    <p:cond delay="0"/>
                                  </p:stCondLst>
                                  <p:childTnLst>
                                    <p:set>
                                      <p:cBhvr>
                                        <p:cTn id="53" dur="1" fill="hold">
                                          <p:stCondLst>
                                            <p:cond delay="0"/>
                                          </p:stCondLst>
                                        </p:cTn>
                                        <p:tgtEl>
                                          <p:spTgt spid="939019"/>
                                        </p:tgtEl>
                                        <p:attrNameLst>
                                          <p:attrName>style.visibility</p:attrName>
                                        </p:attrNameLst>
                                      </p:cBhvr>
                                      <p:to>
                                        <p:strVal val="visible"/>
                                      </p:to>
                                    </p:set>
                                    <p:animEffect transition="in" filter="wipe(down)">
                                      <p:cBhvr>
                                        <p:cTn id="54" dur="1000"/>
                                        <p:tgtEl>
                                          <p:spTgt spid="939019"/>
                                        </p:tgtEl>
                                      </p:cBhvr>
                                    </p:animEffect>
                                  </p:childTnLst>
                                </p:cTn>
                              </p:par>
                            </p:childTnLst>
                          </p:cTn>
                        </p:par>
                        <p:par>
                          <p:cTn id="55" fill="hold" nodeType="afterGroup">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9017">
                                            <p:txEl>
                                              <p:pRg st="2" end="2"/>
                                            </p:txEl>
                                          </p:spTgt>
                                        </p:tgtEl>
                                        <p:attrNameLst>
                                          <p:attrName>style.visibility</p:attrName>
                                        </p:attrNameLst>
                                      </p:cBhvr>
                                      <p:to>
                                        <p:strVal val="visible"/>
                                      </p:to>
                                    </p:set>
                                    <p:animEffect transition="in" filter="wipe(left)">
                                      <p:cBhvr>
                                        <p:cTn id="58" dur="500"/>
                                        <p:tgtEl>
                                          <p:spTgt spid="939017">
                                            <p:txEl>
                                              <p:pRg st="2" end="2"/>
                                            </p:txEl>
                                          </p:spTgt>
                                        </p:tgtEl>
                                      </p:cBhvr>
                                    </p:animEffect>
                                  </p:childTnLst>
                                </p:cTn>
                              </p:par>
                            </p:childTnLst>
                          </p:cTn>
                        </p:par>
                        <p:par>
                          <p:cTn id="59" fill="hold" nodeType="afterGroup">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939017">
                                            <p:txEl>
                                              <p:pRg st="3" end="3"/>
                                            </p:txEl>
                                          </p:spTgt>
                                        </p:tgtEl>
                                        <p:attrNameLst>
                                          <p:attrName>style.visibility</p:attrName>
                                        </p:attrNameLst>
                                      </p:cBhvr>
                                      <p:to>
                                        <p:strVal val="visible"/>
                                      </p:to>
                                    </p:set>
                                    <p:animEffect transition="in" filter="wipe(left)">
                                      <p:cBhvr>
                                        <p:cTn id="62" dur="500"/>
                                        <p:tgtEl>
                                          <p:spTgt spid="939017">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939022"/>
                                        </p:tgtEl>
                                        <p:attrNameLst>
                                          <p:attrName>style.visibility</p:attrName>
                                        </p:attrNameLst>
                                      </p:cBhvr>
                                      <p:to>
                                        <p:strVal val="visible"/>
                                      </p:to>
                                    </p:set>
                                    <p:animEffect transition="in" filter="wipe(left)">
                                      <p:cBhvr>
                                        <p:cTn id="67" dur="1000"/>
                                        <p:tgtEl>
                                          <p:spTgt spid="939022"/>
                                        </p:tgtEl>
                                      </p:cBhvr>
                                    </p:animEffect>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939017">
                                            <p:txEl>
                                              <p:pRg st="4" end="4"/>
                                            </p:txEl>
                                          </p:spTgt>
                                        </p:tgtEl>
                                        <p:attrNameLst>
                                          <p:attrName>style.visibility</p:attrName>
                                        </p:attrNameLst>
                                      </p:cBhvr>
                                      <p:to>
                                        <p:strVal val="visible"/>
                                      </p:to>
                                    </p:set>
                                    <p:animEffect transition="in" filter="wipe(left)">
                                      <p:cBhvr>
                                        <p:cTn id="71" dur="500"/>
                                        <p:tgtEl>
                                          <p:spTgt spid="939017">
                                            <p:txEl>
                                              <p:pRg st="4" end="4"/>
                                            </p:txEl>
                                          </p:spTgt>
                                        </p:tgtEl>
                                      </p:cBhvr>
                                    </p:animEffect>
                                  </p:childTnLst>
                                </p:cTn>
                              </p:par>
                            </p:childTnLst>
                          </p:cTn>
                        </p:par>
                        <p:par>
                          <p:cTn id="72" fill="hold" nodeType="afterGroup">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939017">
                                            <p:txEl>
                                              <p:pRg st="5" end="5"/>
                                            </p:txEl>
                                          </p:spTgt>
                                        </p:tgtEl>
                                        <p:attrNameLst>
                                          <p:attrName>style.visibility</p:attrName>
                                        </p:attrNameLst>
                                      </p:cBhvr>
                                      <p:to>
                                        <p:strVal val="visible"/>
                                      </p:to>
                                    </p:set>
                                    <p:animEffect transition="in" filter="wipe(left)">
                                      <p:cBhvr>
                                        <p:cTn id="75" dur="500"/>
                                        <p:tgtEl>
                                          <p:spTgt spid="939017">
                                            <p:txEl>
                                              <p:pRg st="5" end="5"/>
                                            </p:txEl>
                                          </p:spTgt>
                                        </p:tgtEl>
                                      </p:cBhvr>
                                    </p:animEffect>
                                  </p:childTnLst>
                                </p:cTn>
                              </p:par>
                            </p:childTnLst>
                          </p:cTn>
                        </p:par>
                        <p:par>
                          <p:cTn id="76" fill="hold" nodeType="afterGroup">
                            <p:stCondLst>
                              <p:cond delay="20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5" grpId="0" animBg="1" autoUpdateAnimBg="0"/>
      <p:bldP spid="939016" grpId="0"/>
      <p:bldP spid="939017" grpId="0" build="p" autoUpdateAnimBg="0" advAuto="0"/>
      <p:bldP spid="1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42900" y="2743200"/>
            <a:ext cx="8543925" cy="830997"/>
          </a:xfrm>
          <a:prstGeom prst="rect">
            <a:avLst/>
          </a:prstGeom>
          <a:noFill/>
          <a:ln w="9525">
            <a:noFill/>
            <a:miter lim="800000"/>
            <a:headEnd/>
            <a:tailEnd/>
          </a:ln>
        </p:spPr>
        <p:txBody>
          <a:bodyPr>
            <a:spAutoFit/>
          </a:bodyPr>
          <a:lstStyle/>
          <a:p>
            <a:r>
              <a:rPr lang="en-US" sz="2400">
                <a:solidFill>
                  <a:srgbClr val="0066B3"/>
                </a:solidFill>
              </a:rPr>
              <a:t>Explain the economic effect of government-imposed price floors and price ceilings.</a:t>
            </a:r>
          </a:p>
        </p:txBody>
      </p:sp>
      <p:sp>
        <p:nvSpPr>
          <p:cNvPr id="10" name="Text Box 9"/>
          <p:cNvSpPr txBox="1">
            <a:spLocks noChangeArrowheads="1"/>
          </p:cNvSpPr>
          <p:nvPr/>
        </p:nvSpPr>
        <p:spPr bwMode="auto">
          <a:xfrm>
            <a:off x="452438" y="2358380"/>
            <a:ext cx="49704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4.3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8696325" cy="954107"/>
          </a:xfrm>
          <a:prstGeom prst="rect">
            <a:avLst/>
          </a:prstGeom>
          <a:noFill/>
          <a:ln w="9525">
            <a:noFill/>
            <a:miter lim="800000"/>
            <a:headEnd/>
            <a:tailEnd/>
          </a:ln>
        </p:spPr>
        <p:txBody>
          <a:bodyPr>
            <a:spAutoFit/>
          </a:bodyPr>
          <a:lstStyle/>
          <a:p>
            <a:r>
              <a:rPr lang="en-US" b="1" dirty="0">
                <a:solidFill>
                  <a:srgbClr val="0066B3"/>
                </a:solidFill>
              </a:rPr>
              <a:t>Government Intervention in the Market:</a:t>
            </a:r>
          </a:p>
          <a:p>
            <a:r>
              <a:rPr lang="en-US" b="1" dirty="0">
                <a:solidFill>
                  <a:srgbClr val="0066B3"/>
                </a:solidFill>
              </a:rPr>
              <a:t>Price Floors and Price Ceilings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750"/>
                                        <p:tgtEl>
                                          <p:spTgt spid="11">
                                            <p:txEl>
                                              <p:pRg st="0" end="0"/>
                                            </p:txEl>
                                          </p:spTgt>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750"/>
                                        <p:tgtEl>
                                          <p:spTgt spid="11">
                                            <p:txEl>
                                              <p:pRg st="1" end="1"/>
                                            </p:txEl>
                                          </p:spTgt>
                                        </p:tgtEl>
                                      </p:cBhvr>
                                    </p:animEffect>
                                  </p:childTnLst>
                                </p:cTn>
                              </p:par>
                            </p:childTnLst>
                          </p:cTn>
                        </p:par>
                        <p:par>
                          <p:cTn id="12" fill="hold" nodeType="afterGroup">
                            <p:stCondLst>
                              <p:cond delay="1500"/>
                            </p:stCondLst>
                            <p:childTnLst>
                              <p:par>
                                <p:cTn id="13" presetID="2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0"/>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1681163" y="681038"/>
            <a:ext cx="7462837" cy="1077912"/>
          </a:xfrm>
          <a:prstGeom prst="rect">
            <a:avLst/>
          </a:prstGeom>
          <a:noFill/>
          <a:ln w="9525" algn="ctr">
            <a:noFill/>
            <a:miter lim="800000"/>
            <a:headEnd/>
            <a:tailEnd/>
          </a:ln>
        </p:spPr>
        <p:txBody>
          <a:bodyPr>
            <a:spAutoFit/>
          </a:bodyPr>
          <a:lstStyle/>
          <a:p>
            <a:pPr>
              <a:spcBef>
                <a:spcPct val="50000"/>
              </a:spcBef>
            </a:pPr>
            <a:r>
              <a:rPr lang="en-US" sz="3200" b="1" dirty="0">
                <a:solidFill>
                  <a:schemeClr val="tx1"/>
                </a:solidFill>
              </a:rPr>
              <a:t>Economic Efficiency, Government Price Setting, and Taxes</a:t>
            </a:r>
          </a:p>
        </p:txBody>
      </p:sp>
      <p:sp>
        <p:nvSpPr>
          <p:cNvPr id="12" name="Rectangle 11"/>
          <p:cNvSpPr/>
          <p:nvPr/>
        </p:nvSpPr>
        <p:spPr>
          <a:xfrm>
            <a:off x="0" y="0"/>
            <a:ext cx="1695450" cy="1695450"/>
          </a:xfrm>
          <a:prstGeom prst="rect">
            <a:avLst/>
          </a:prstGeom>
          <a:solidFill>
            <a:srgbClr val="0084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4"/>
          <p:cNvPicPr>
            <a:picLocks noChangeAspect="1" noChangeArrowheads="1"/>
          </p:cNvPicPr>
          <p:nvPr/>
        </p:nvPicPr>
        <p:blipFill>
          <a:blip r:embed="rId2" cstate="print"/>
          <a:srcRect/>
          <a:stretch>
            <a:fillRect/>
          </a:stretch>
        </p:blipFill>
        <p:spPr bwMode="auto">
          <a:xfrm>
            <a:off x="1695450" y="0"/>
            <a:ext cx="7448550" cy="681038"/>
          </a:xfrm>
          <a:prstGeom prst="rect">
            <a:avLst/>
          </a:prstGeom>
          <a:noFill/>
          <a:ln w="9525">
            <a:noFill/>
            <a:miter lim="800000"/>
            <a:headEnd/>
            <a:tailEnd/>
          </a:ln>
        </p:spPr>
      </p:pic>
      <p:sp>
        <p:nvSpPr>
          <p:cNvPr id="14" name="TextBox 13"/>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r>
              <a:rPr lang="en-US" sz="1600" b="1">
                <a:solidFill>
                  <a:srgbClr val="6EBC94"/>
                </a:solidFill>
              </a:rPr>
              <a:t>CHAPTER</a:t>
            </a:r>
          </a:p>
        </p:txBody>
      </p:sp>
      <p:sp>
        <p:nvSpPr>
          <p:cNvPr id="15" name="TextBox 14"/>
          <p:cNvSpPr txBox="1">
            <a:spLocks noChangeArrowheads="1"/>
          </p:cNvSpPr>
          <p:nvPr/>
        </p:nvSpPr>
        <p:spPr bwMode="auto">
          <a:xfrm>
            <a:off x="460375" y="334963"/>
            <a:ext cx="1243013" cy="1570037"/>
          </a:xfrm>
          <a:prstGeom prst="rect">
            <a:avLst/>
          </a:prstGeom>
          <a:noFill/>
          <a:ln w="9525">
            <a:noFill/>
            <a:miter lim="800000"/>
            <a:headEnd/>
            <a:tailEnd/>
          </a:ln>
        </p:spPr>
        <p:txBody>
          <a:bodyPr>
            <a:spAutoFit/>
          </a:bodyPr>
          <a:lstStyle/>
          <a:p>
            <a:pPr algn="ctr"/>
            <a:r>
              <a:rPr lang="en-US" sz="9600" b="1">
                <a:solidFill>
                  <a:schemeClr val="bg1"/>
                </a:solidFill>
                <a:latin typeface="AvantGarde-Book"/>
              </a:rPr>
              <a:t>4</a:t>
            </a:r>
          </a:p>
        </p:txBody>
      </p:sp>
      <p:sp>
        <p:nvSpPr>
          <p:cNvPr id="16" name="TextBox 15"/>
          <p:cNvSpPr txBox="1">
            <a:spLocks noChangeArrowheads="1"/>
          </p:cNvSpPr>
          <p:nvPr/>
        </p:nvSpPr>
        <p:spPr bwMode="auto">
          <a:xfrm>
            <a:off x="458788" y="2156678"/>
            <a:ext cx="3370262" cy="830997"/>
          </a:xfrm>
          <a:prstGeom prst="rect">
            <a:avLst/>
          </a:prstGeom>
          <a:noFill/>
          <a:ln w="9525">
            <a:noFill/>
            <a:miter lim="800000"/>
            <a:headEnd/>
            <a:tailEnd/>
          </a:ln>
        </p:spPr>
        <p:txBody>
          <a:bodyPr>
            <a:spAutoFit/>
          </a:bodyPr>
          <a:lstStyle/>
          <a:p>
            <a:r>
              <a:rPr lang="en-US" sz="2400" b="1" dirty="0">
                <a:solidFill>
                  <a:srgbClr val="0066B3"/>
                </a:solidFill>
              </a:rPr>
              <a:t>Chapter Outline </a:t>
            </a:r>
            <a:r>
              <a:rPr lang="en-US" sz="2400" dirty="0"/>
              <a:t>and</a:t>
            </a:r>
          </a:p>
          <a:p>
            <a:r>
              <a:rPr lang="en-US" sz="2400" b="1" dirty="0">
                <a:solidFill>
                  <a:srgbClr val="0066B3"/>
                </a:solidFill>
              </a:rPr>
              <a:t>  Learning Objectives</a:t>
            </a:r>
            <a:endParaRPr lang="en-US" sz="2400" dirty="0">
              <a:solidFill>
                <a:srgbClr val="0066B3"/>
              </a:solidFill>
            </a:endParaRPr>
          </a:p>
        </p:txBody>
      </p:sp>
      <p:graphicFrame>
        <p:nvGraphicFramePr>
          <p:cNvPr id="17" name="Group 499"/>
          <p:cNvGraphicFramePr>
            <a:graphicFrameLocks noGrp="1"/>
          </p:cNvGraphicFramePr>
          <p:nvPr>
            <p:extLst>
              <p:ext uri="{D42A27DB-BD31-4B8C-83A1-F6EECF244321}">
                <p14:modId xmlns:p14="http://schemas.microsoft.com/office/powerpoint/2010/main" val="2690992842"/>
              </p:ext>
            </p:extLst>
          </p:nvPr>
        </p:nvGraphicFramePr>
        <p:xfrm>
          <a:off x="463550" y="3006725"/>
          <a:ext cx="3346450" cy="3522285"/>
        </p:xfrm>
        <a:graphic>
          <a:graphicData uri="http://schemas.openxmlformats.org/drawingml/2006/table">
            <a:tbl>
              <a:tblPr/>
              <a:tblGrid>
                <a:gridCol w="508215"/>
                <a:gridCol w="2838235"/>
              </a:tblGrid>
              <a:tr h="63623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4.1</a:t>
                      </a:r>
                    </a:p>
                  </a:txBody>
                  <a:tcPr marL="0" marR="0" marT="91383"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Consumer Surplus and Producer Surplus</a:t>
                      </a:r>
                    </a:p>
                  </a:txBody>
                  <a:tcPr marL="0" marR="0" marT="91383" marB="0" horzOverflow="overflow">
                    <a:lnL>
                      <a:noFill/>
                    </a:lnL>
                    <a:lnR cap="flat">
                      <a:noFill/>
                    </a:lnR>
                    <a:lnT cap="flat">
                      <a:noFill/>
                    </a:lnT>
                    <a:lnB>
                      <a:noFill/>
                    </a:lnB>
                    <a:lnTlToBr>
                      <a:noFill/>
                    </a:lnTlToBr>
                    <a:lnBlToTr>
                      <a:noFill/>
                    </a:lnBlToTr>
                    <a:noFill/>
                  </a:tcPr>
                </a:tc>
              </a:tr>
              <a:tr h="65301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4.2</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The Efficiency of Competitive Markets</a:t>
                      </a:r>
                    </a:p>
                  </a:txBody>
                  <a:tcPr marL="0" marR="0" marT="91383" marB="0" horzOverflow="overflow">
                    <a:lnL>
                      <a:noFill/>
                    </a:lnL>
                    <a:lnR cap="flat">
                      <a:noFill/>
                    </a:lnR>
                    <a:lnT>
                      <a:noFill/>
                    </a:lnT>
                    <a:lnB>
                      <a:noFill/>
                    </a:lnB>
                    <a:lnTlToBr>
                      <a:noFill/>
                    </a:lnTlToBr>
                    <a:lnBlToTr>
                      <a:noFill/>
                    </a:lnBlToTr>
                    <a:noFill/>
                  </a:tcPr>
                </a:tc>
              </a:tr>
              <a:tr h="88519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4.3</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Government Intervention in the Market: Price Floors and Price Ceilings</a:t>
                      </a:r>
                    </a:p>
                  </a:txBody>
                  <a:tcPr marL="0" marR="0" marT="91383" marB="0" horzOverflow="overflow">
                    <a:lnL>
                      <a:noFill/>
                    </a:lnL>
                    <a:lnR cap="flat">
                      <a:noFill/>
                    </a:lnR>
                    <a:lnT>
                      <a:noFill/>
                    </a:lnT>
                    <a:lnB>
                      <a:noFill/>
                    </a:lnB>
                    <a:lnTlToBr>
                      <a:noFill/>
                    </a:lnTlToBr>
                    <a:lnBlToTr>
                      <a:noFill/>
                    </a:lnBlToTr>
                    <a:noFill/>
                  </a:tcPr>
                </a:tc>
              </a:tr>
              <a:tr h="638501">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4.4</a:t>
                      </a:r>
                    </a:p>
                  </a:txBody>
                  <a:tcPr marL="0" marR="0" marT="91383"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Economic Impact of Taxes</a:t>
                      </a:r>
                    </a:p>
                  </a:txBody>
                  <a:tcPr marL="0" marR="0" marT="91383" marB="0" horzOverflow="overflow">
                    <a:lnL>
                      <a:noFill/>
                    </a:lnL>
                    <a:lnR cap="flat">
                      <a:noFill/>
                    </a:lnR>
                    <a:lnT>
                      <a:noFill/>
                    </a:lnT>
                    <a:lnB>
                      <a:noFill/>
                    </a:lnB>
                    <a:lnTlToBr>
                      <a:noFill/>
                    </a:lnTlToBr>
                    <a:lnBlToTr>
                      <a:noFill/>
                    </a:lnBlToTr>
                    <a:noFill/>
                  </a:tcPr>
                </a:tc>
              </a:tr>
              <a:tr h="704961">
                <a:tc gridSpan="2">
                  <a:txBody>
                    <a:bodyPr/>
                    <a:lstStyle/>
                    <a:p>
                      <a:pPr marL="0" marR="0" lvl="0" indent="0" algn="l" defTabSz="914400" rtl="0" eaLnBrk="1" fontAlgn="base" latinLnBrk="0" hangingPunct="1">
                        <a:lnSpc>
                          <a:spcPct val="97000"/>
                        </a:lnSpc>
                        <a:spcBef>
                          <a:spcPct val="0"/>
                        </a:spcBef>
                        <a:spcAft>
                          <a:spcPct val="0"/>
                        </a:spcAft>
                        <a:buClrTx/>
                        <a:buSzTx/>
                        <a:buFontTx/>
                        <a:buNone/>
                        <a:tabLst>
                          <a:tab pos="393700" algn="l"/>
                          <a:tab pos="520700" algn="l"/>
                        </a:tabLst>
                      </a:pPr>
                      <a:r>
                        <a:rPr kumimoji="0" lang="en-US" sz="1800" b="1" i="0" u="none" strike="noStrike" cap="none" normalizeH="0" baseline="0" dirty="0" smtClean="0">
                          <a:ln>
                            <a:noFill/>
                          </a:ln>
                          <a:solidFill>
                            <a:srgbClr val="0066B3"/>
                          </a:solidFill>
                          <a:effectLst/>
                          <a:latin typeface="Arial" charset="0"/>
                        </a:rPr>
                        <a:t>APPENDIX: Quantitative Demand and Supply Analysis</a:t>
                      </a:r>
                    </a:p>
                  </a:txBody>
                  <a:tcPr marL="0" marR="0" marT="91383" marB="0"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cxnSp>
        <p:nvCxnSpPr>
          <p:cNvPr id="18" name="Straight Connector 17"/>
          <p:cNvCxnSpPr/>
          <p:nvPr/>
        </p:nvCxnSpPr>
        <p:spPr>
          <a:xfrm>
            <a:off x="457200" y="2987675"/>
            <a:ext cx="3352800"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4107" name="Picture 11"/>
          <p:cNvPicPr>
            <a:picLocks noChangeAspect="1" noChangeArrowheads="1"/>
          </p:cNvPicPr>
          <p:nvPr/>
        </p:nvPicPr>
        <p:blipFill>
          <a:blip r:embed="rId3" cstate="print"/>
          <a:srcRect/>
          <a:stretch>
            <a:fillRect/>
          </a:stretch>
        </p:blipFill>
        <p:spPr bwMode="auto">
          <a:xfrm>
            <a:off x="3824288" y="2360613"/>
            <a:ext cx="4872037" cy="343693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childTnLst>
                          </p:cTn>
                        </p:par>
                        <p:par>
                          <p:cTn id="11" fill="hold" nodeType="afterGroup">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fade">
                                      <p:cBhvr>
                                        <p:cTn id="27" dur="1000"/>
                                        <p:tgtEl>
                                          <p:spTgt spid="4107"/>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nodeType="afterGroup">
                            <p:stCondLst>
                              <p:cond delay="45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animBg="1"/>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1063" name="Text Box 7"/>
          <p:cNvSpPr txBox="1">
            <a:spLocks noChangeArrowheads="1"/>
          </p:cNvSpPr>
          <p:nvPr/>
        </p:nvSpPr>
        <p:spPr bwMode="auto">
          <a:xfrm>
            <a:off x="449263" y="0"/>
            <a:ext cx="8251825" cy="769441"/>
          </a:xfrm>
          <a:prstGeom prst="rect">
            <a:avLst/>
          </a:prstGeom>
          <a:noFill/>
          <a:ln w="9525" algn="ctr">
            <a:noFill/>
            <a:miter lim="800000"/>
            <a:headEnd/>
            <a:tailEnd/>
          </a:ln>
        </p:spPr>
        <p:txBody>
          <a:bodyPr wrap="square">
            <a:spAutoFit/>
          </a:bodyPr>
          <a:lstStyle/>
          <a:p>
            <a:r>
              <a:rPr lang="en-US" sz="2200" b="1" dirty="0">
                <a:solidFill>
                  <a:schemeClr val="tx1"/>
                </a:solidFill>
              </a:rPr>
              <a:t>Price Floors: Government Policy in Agricultural </a:t>
            </a:r>
            <a:r>
              <a:rPr lang="en-US" sz="2200" b="1" dirty="0" smtClean="0">
                <a:solidFill>
                  <a:schemeClr val="tx1"/>
                </a:solidFill>
              </a:rPr>
              <a:t>Markets</a:t>
            </a:r>
          </a:p>
          <a:p>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價格</a:t>
            </a:r>
            <a:r>
              <a:rPr lang="zh-TW" altLang="en-US" sz="2200" b="1" dirty="0">
                <a:solidFill>
                  <a:schemeClr val="tx1"/>
                </a:solidFill>
                <a:latin typeface="標楷體" pitchFamily="65" charset="-120"/>
                <a:ea typeface="標楷體" pitchFamily="65" charset="-120"/>
              </a:rPr>
              <a:t>下限</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政府政策對農產品</a:t>
            </a:r>
            <a:r>
              <a:rPr lang="zh-TW" altLang="en-US" sz="2200" b="1" dirty="0" smtClean="0">
                <a:solidFill>
                  <a:schemeClr val="tx1"/>
                </a:solidFill>
                <a:latin typeface="標楷體" pitchFamily="65" charset="-120"/>
                <a:ea typeface="標楷體" pitchFamily="65" charset="-120"/>
              </a:rPr>
              <a:t>市場</a:t>
            </a:r>
            <a:r>
              <a:rPr lang="en-US" altLang="zh-TW" sz="2200" b="1" dirty="0" smtClean="0">
                <a:solidFill>
                  <a:schemeClr val="tx1"/>
                </a:solidFill>
                <a:latin typeface="標楷體" pitchFamily="65" charset="-120"/>
                <a:ea typeface="標楷體" pitchFamily="65" charset="-120"/>
              </a:rPr>
              <a:t>)</a:t>
            </a:r>
            <a:endParaRPr lang="en-US" sz="2200" b="1" dirty="0">
              <a:solidFill>
                <a:schemeClr val="tx1"/>
              </a:solidFill>
              <a:latin typeface="標楷體" pitchFamily="65" charset="-120"/>
              <a:ea typeface="標楷體" pitchFamily="65" charset="-120"/>
            </a:endParaRPr>
          </a:p>
        </p:txBody>
      </p:sp>
      <p:sp>
        <p:nvSpPr>
          <p:cNvPr id="941064" name="Text Box 8"/>
          <p:cNvSpPr txBox="1">
            <a:spLocks noChangeArrowheads="1"/>
          </p:cNvSpPr>
          <p:nvPr/>
        </p:nvSpPr>
        <p:spPr bwMode="auto">
          <a:xfrm>
            <a:off x="469899" y="852349"/>
            <a:ext cx="3679825"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4.8</a:t>
            </a:r>
          </a:p>
        </p:txBody>
      </p:sp>
      <p:sp>
        <p:nvSpPr>
          <p:cNvPr id="941065" name="Text Box 9"/>
          <p:cNvSpPr txBox="1">
            <a:spLocks noChangeArrowheads="1"/>
          </p:cNvSpPr>
          <p:nvPr/>
        </p:nvSpPr>
        <p:spPr bwMode="auto">
          <a:xfrm>
            <a:off x="361950" y="1153776"/>
            <a:ext cx="6927850" cy="338554"/>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The Economic Effect of a Price Floor </a:t>
            </a:r>
            <a:r>
              <a:rPr lang="zh-TW" altLang="en-US" sz="1600" b="1" dirty="0" smtClean="0">
                <a:solidFill>
                  <a:schemeClr val="tx1"/>
                </a:solidFill>
              </a:rPr>
              <a:t> </a:t>
            </a:r>
            <a:r>
              <a:rPr lang="en-US" sz="1600" b="1" dirty="0" smtClean="0">
                <a:solidFill>
                  <a:schemeClr val="tx1"/>
                </a:solidFill>
              </a:rPr>
              <a:t>in </a:t>
            </a:r>
            <a:r>
              <a:rPr lang="en-US" sz="1600" b="1" dirty="0">
                <a:solidFill>
                  <a:schemeClr val="tx1"/>
                </a:solidFill>
              </a:rPr>
              <a:t>the Wheat Market</a:t>
            </a:r>
          </a:p>
        </p:txBody>
      </p:sp>
      <p:sp>
        <p:nvSpPr>
          <p:cNvPr id="941066" name="Text Box 10"/>
          <p:cNvSpPr txBox="1">
            <a:spLocks noChangeArrowheads="1"/>
          </p:cNvSpPr>
          <p:nvPr/>
        </p:nvSpPr>
        <p:spPr bwMode="auto">
          <a:xfrm>
            <a:off x="361950" y="1463675"/>
            <a:ext cx="3895725" cy="5016500"/>
          </a:xfrm>
          <a:prstGeom prst="rect">
            <a:avLst/>
          </a:prstGeom>
          <a:noFill/>
          <a:ln w="9525" algn="ctr">
            <a:noFill/>
            <a:miter lim="800000"/>
            <a:headEnd/>
            <a:tailEnd/>
          </a:ln>
        </p:spPr>
        <p:txBody>
          <a:bodyPr>
            <a:spAutoFit/>
          </a:bodyPr>
          <a:lstStyle/>
          <a:p>
            <a:r>
              <a:rPr lang="en-US" sz="1600"/>
              <a:t>If wheat farmers convince the government to impose a price floor of $3.50 per bushel, the amount of wheat sold will fall from 2.0 billion bushels per year to 1.8 billion. </a:t>
            </a:r>
          </a:p>
          <a:p>
            <a:r>
              <a:rPr lang="en-US" sz="1600"/>
              <a:t>If we assume that farmers produce 1.8 billion bushels, producer surplus then increases by the red rectangle </a:t>
            </a:r>
            <a:r>
              <a:rPr lang="en-US" sz="1600" i="1"/>
              <a:t>A</a:t>
            </a:r>
            <a:r>
              <a:rPr lang="en-US" sz="1600"/>
              <a:t>—which is transferred from consumer surplus—and falls by the yellow triangle </a:t>
            </a:r>
            <a:r>
              <a:rPr lang="en-US" sz="1600" i="1"/>
              <a:t>C</a:t>
            </a:r>
            <a:r>
              <a:rPr lang="en-US" sz="1600"/>
              <a:t>. </a:t>
            </a:r>
          </a:p>
          <a:p>
            <a:r>
              <a:rPr lang="en-US" sz="1600"/>
              <a:t>Consumer surplus declines by the red rectangle </a:t>
            </a:r>
            <a:r>
              <a:rPr lang="en-US" sz="1600" i="1"/>
              <a:t>A</a:t>
            </a:r>
            <a:r>
              <a:rPr lang="en-US" sz="1600"/>
              <a:t> plus the yellow triangle </a:t>
            </a:r>
            <a:r>
              <a:rPr lang="en-US" sz="1600" i="1"/>
              <a:t>B</a:t>
            </a:r>
            <a:r>
              <a:rPr lang="en-US" sz="1600"/>
              <a:t>. </a:t>
            </a:r>
          </a:p>
          <a:p>
            <a:r>
              <a:rPr lang="en-US" sz="1600"/>
              <a:t>There is a deadweight loss equal to the yellow triangles </a:t>
            </a:r>
            <a:r>
              <a:rPr lang="en-US" sz="1600" i="1"/>
              <a:t>B</a:t>
            </a:r>
            <a:r>
              <a:rPr lang="en-US" sz="1600"/>
              <a:t> and </a:t>
            </a:r>
            <a:r>
              <a:rPr lang="en-US" sz="1600" i="1"/>
              <a:t>C</a:t>
            </a:r>
            <a:r>
              <a:rPr lang="en-US" sz="1600"/>
              <a:t>, representing the decline in economic efficiency due to the price floor. </a:t>
            </a:r>
          </a:p>
          <a:p>
            <a:r>
              <a:rPr lang="en-US" sz="1600"/>
              <a:t>In reality, a price floor of $3.50 per bushel will cause farmers to expand their production from 2.0 billion to 2.2 billion bushels, resulting in a surplus of wheat.</a:t>
            </a:r>
          </a:p>
        </p:txBody>
      </p:sp>
      <p:pic>
        <p:nvPicPr>
          <p:cNvPr id="941068" name="Picture 12" descr="Fig4-8-ppt-7"/>
          <p:cNvPicPr>
            <a:picLocks noChangeAspect="1" noChangeArrowheads="1"/>
          </p:cNvPicPr>
          <p:nvPr/>
        </p:nvPicPr>
        <p:blipFill>
          <a:blip r:embed="rId2" cstate="print"/>
          <a:srcRect/>
          <a:stretch>
            <a:fillRect/>
          </a:stretch>
        </p:blipFill>
        <p:spPr bwMode="auto">
          <a:xfrm>
            <a:off x="4162425" y="1538288"/>
            <a:ext cx="4833938" cy="3648075"/>
          </a:xfrm>
          <a:prstGeom prst="rect">
            <a:avLst/>
          </a:prstGeom>
          <a:noFill/>
          <a:ln w="9525">
            <a:noFill/>
            <a:miter lim="800000"/>
            <a:headEnd/>
            <a:tailEnd/>
          </a:ln>
        </p:spPr>
      </p:pic>
      <p:pic>
        <p:nvPicPr>
          <p:cNvPr id="941069" name="Picture 13" descr="Fig4-8-ppt-6"/>
          <p:cNvPicPr>
            <a:picLocks noChangeAspect="1" noChangeArrowheads="1"/>
          </p:cNvPicPr>
          <p:nvPr/>
        </p:nvPicPr>
        <p:blipFill>
          <a:blip r:embed="rId3" cstate="print"/>
          <a:srcRect/>
          <a:stretch>
            <a:fillRect/>
          </a:stretch>
        </p:blipFill>
        <p:spPr bwMode="auto">
          <a:xfrm>
            <a:off x="4162425" y="1538288"/>
            <a:ext cx="4833938" cy="3648075"/>
          </a:xfrm>
          <a:prstGeom prst="rect">
            <a:avLst/>
          </a:prstGeom>
          <a:noFill/>
          <a:ln w="9525">
            <a:noFill/>
            <a:miter lim="800000"/>
            <a:headEnd/>
            <a:tailEnd/>
          </a:ln>
        </p:spPr>
      </p:pic>
      <p:pic>
        <p:nvPicPr>
          <p:cNvPr id="941070" name="Picture 14" descr="Fig4-8-ppt-1"/>
          <p:cNvPicPr>
            <a:picLocks noChangeAspect="1" noChangeArrowheads="1"/>
          </p:cNvPicPr>
          <p:nvPr/>
        </p:nvPicPr>
        <p:blipFill>
          <a:blip r:embed="rId4" cstate="print"/>
          <a:srcRect/>
          <a:stretch>
            <a:fillRect/>
          </a:stretch>
        </p:blipFill>
        <p:spPr bwMode="auto">
          <a:xfrm>
            <a:off x="4162425" y="1538288"/>
            <a:ext cx="4833938" cy="3648075"/>
          </a:xfrm>
          <a:prstGeom prst="rect">
            <a:avLst/>
          </a:prstGeom>
          <a:noFill/>
          <a:ln w="9525">
            <a:noFill/>
            <a:miter lim="800000"/>
            <a:headEnd/>
            <a:tailEnd/>
          </a:ln>
        </p:spPr>
      </p:pic>
      <p:pic>
        <p:nvPicPr>
          <p:cNvPr id="941071" name="Picture 15" descr="Fig4-8-ppt-2"/>
          <p:cNvPicPr>
            <a:picLocks noChangeAspect="1" noChangeArrowheads="1"/>
          </p:cNvPicPr>
          <p:nvPr/>
        </p:nvPicPr>
        <p:blipFill>
          <a:blip r:embed="rId5" cstate="print"/>
          <a:srcRect/>
          <a:stretch>
            <a:fillRect/>
          </a:stretch>
        </p:blipFill>
        <p:spPr bwMode="auto">
          <a:xfrm>
            <a:off x="4162425" y="1538288"/>
            <a:ext cx="4833938" cy="3648075"/>
          </a:xfrm>
          <a:prstGeom prst="rect">
            <a:avLst/>
          </a:prstGeom>
          <a:noFill/>
          <a:ln w="9525">
            <a:noFill/>
            <a:miter lim="800000"/>
            <a:headEnd/>
            <a:tailEnd/>
          </a:ln>
        </p:spPr>
      </p:pic>
      <p:pic>
        <p:nvPicPr>
          <p:cNvPr id="941072" name="Picture 16" descr="Fig4-8-ppt-3"/>
          <p:cNvPicPr>
            <a:picLocks noChangeAspect="1" noChangeArrowheads="1"/>
          </p:cNvPicPr>
          <p:nvPr/>
        </p:nvPicPr>
        <p:blipFill>
          <a:blip r:embed="rId6" cstate="print"/>
          <a:srcRect/>
          <a:stretch>
            <a:fillRect/>
          </a:stretch>
        </p:blipFill>
        <p:spPr bwMode="auto">
          <a:xfrm>
            <a:off x="4162425" y="1538288"/>
            <a:ext cx="4833938" cy="3648075"/>
          </a:xfrm>
          <a:prstGeom prst="rect">
            <a:avLst/>
          </a:prstGeom>
          <a:noFill/>
          <a:ln w="9525">
            <a:noFill/>
            <a:miter lim="800000"/>
            <a:headEnd/>
            <a:tailEnd/>
          </a:ln>
        </p:spPr>
      </p:pic>
      <p:pic>
        <p:nvPicPr>
          <p:cNvPr id="941073" name="Picture 17" descr="Fig4-8-ppt-4"/>
          <p:cNvPicPr>
            <a:picLocks noChangeAspect="1" noChangeArrowheads="1"/>
          </p:cNvPicPr>
          <p:nvPr/>
        </p:nvPicPr>
        <p:blipFill>
          <a:blip r:embed="rId7" cstate="print"/>
          <a:srcRect/>
          <a:stretch>
            <a:fillRect/>
          </a:stretch>
        </p:blipFill>
        <p:spPr bwMode="auto">
          <a:xfrm>
            <a:off x="4162425" y="1538288"/>
            <a:ext cx="4833938" cy="3648075"/>
          </a:xfrm>
          <a:prstGeom prst="rect">
            <a:avLst/>
          </a:prstGeom>
          <a:noFill/>
          <a:ln w="9525">
            <a:noFill/>
            <a:miter lim="800000"/>
            <a:headEnd/>
            <a:tailEnd/>
          </a:ln>
        </p:spPr>
      </p:pic>
      <p:pic>
        <p:nvPicPr>
          <p:cNvPr id="941074" name="Picture 18" descr="Fig4-8-ppt-5"/>
          <p:cNvPicPr>
            <a:picLocks noChangeAspect="1" noChangeArrowheads="1"/>
          </p:cNvPicPr>
          <p:nvPr/>
        </p:nvPicPr>
        <p:blipFill>
          <a:blip r:embed="rId8" cstate="print"/>
          <a:srcRect/>
          <a:stretch>
            <a:fillRect/>
          </a:stretch>
        </p:blipFill>
        <p:spPr bwMode="auto">
          <a:xfrm>
            <a:off x="4162425" y="1538288"/>
            <a:ext cx="4833938" cy="3648075"/>
          </a:xfrm>
          <a:prstGeom prst="rect">
            <a:avLst/>
          </a:prstGeom>
          <a:noFill/>
          <a:ln w="9525">
            <a:noFill/>
            <a:miter lim="800000"/>
            <a:headEnd/>
            <a:tailEnd/>
          </a:ln>
        </p:spPr>
      </p:pic>
      <p:pic>
        <p:nvPicPr>
          <p:cNvPr id="941075" name="Picture 19" descr="Fig4-8-ppt-6a"/>
          <p:cNvPicPr>
            <a:picLocks noChangeAspect="1" noChangeArrowheads="1"/>
          </p:cNvPicPr>
          <p:nvPr/>
        </p:nvPicPr>
        <p:blipFill>
          <a:blip r:embed="rId9" cstate="print"/>
          <a:srcRect/>
          <a:stretch>
            <a:fillRect/>
          </a:stretch>
        </p:blipFill>
        <p:spPr bwMode="auto">
          <a:xfrm>
            <a:off x="4162425" y="1538288"/>
            <a:ext cx="4833938" cy="3648075"/>
          </a:xfrm>
          <a:prstGeom prst="rect">
            <a:avLst/>
          </a:prstGeom>
          <a:noFill/>
          <a:ln w="9525">
            <a:noFill/>
            <a:miter lim="800000"/>
            <a:headEnd/>
            <a:tailEnd/>
          </a:ln>
        </p:spPr>
      </p:pic>
      <p:pic>
        <p:nvPicPr>
          <p:cNvPr id="941076" name="Picture 20" descr="Fig4-8-ppt-7a"/>
          <p:cNvPicPr>
            <a:picLocks noChangeAspect="1" noChangeArrowheads="1"/>
          </p:cNvPicPr>
          <p:nvPr/>
        </p:nvPicPr>
        <p:blipFill>
          <a:blip r:embed="rId10" cstate="print"/>
          <a:srcRect/>
          <a:stretch>
            <a:fillRect/>
          </a:stretch>
        </p:blipFill>
        <p:spPr bwMode="auto">
          <a:xfrm>
            <a:off x="4162425" y="1538288"/>
            <a:ext cx="4833938" cy="3648075"/>
          </a:xfrm>
          <a:prstGeom prst="rect">
            <a:avLst/>
          </a:prstGeom>
          <a:noFill/>
          <a:ln w="9525">
            <a:noFill/>
            <a:miter lim="800000"/>
            <a:headEnd/>
            <a:tailEnd/>
          </a:ln>
        </p:spPr>
      </p:pic>
      <p:cxnSp>
        <p:nvCxnSpPr>
          <p:cNvPr id="23" name="Straight Connector 22"/>
          <p:cNvCxnSpPr>
            <a:cxnSpLocks noChangeShapeType="1"/>
          </p:cNvCxnSpPr>
          <p:nvPr/>
        </p:nvCxnSpPr>
        <p:spPr bwMode="auto">
          <a:xfrm>
            <a:off x="438150" y="6510338"/>
            <a:ext cx="3676650"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1063"/>
                                        </p:tgtEl>
                                        <p:attrNameLst>
                                          <p:attrName>style.visibility</p:attrName>
                                        </p:attrNameLst>
                                      </p:cBhvr>
                                      <p:to>
                                        <p:strVal val="visible"/>
                                      </p:to>
                                    </p:set>
                                    <p:animEffect transition="in" filter="wipe(left)">
                                      <p:cBhvr>
                                        <p:cTn id="7" dur="500"/>
                                        <p:tgtEl>
                                          <p:spTgt spid="9410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1064"/>
                                        </p:tgtEl>
                                        <p:attrNameLst>
                                          <p:attrName>style.visibility</p:attrName>
                                        </p:attrNameLst>
                                      </p:cBhvr>
                                      <p:to>
                                        <p:strVal val="visible"/>
                                      </p:to>
                                    </p:set>
                                    <p:animEffect transition="in" filter="wipe(left)">
                                      <p:cBhvr>
                                        <p:cTn id="11" dur="500"/>
                                        <p:tgtEl>
                                          <p:spTgt spid="94106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1065"/>
                                        </p:tgtEl>
                                        <p:attrNameLst>
                                          <p:attrName>style.visibility</p:attrName>
                                        </p:attrNameLst>
                                      </p:cBhvr>
                                      <p:to>
                                        <p:strVal val="visible"/>
                                      </p:to>
                                    </p:set>
                                    <p:animEffect transition="in" filter="wipe(left)">
                                      <p:cBhvr>
                                        <p:cTn id="15" dur="500"/>
                                        <p:tgtEl>
                                          <p:spTgt spid="94106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1070"/>
                                        </p:tgtEl>
                                        <p:attrNameLst>
                                          <p:attrName>style.visibility</p:attrName>
                                        </p:attrNameLst>
                                      </p:cBhvr>
                                      <p:to>
                                        <p:strVal val="visible"/>
                                      </p:to>
                                    </p:set>
                                    <p:animEffect transition="in" filter="wipe(left)">
                                      <p:cBhvr>
                                        <p:cTn id="19" dur="500"/>
                                        <p:tgtEl>
                                          <p:spTgt spid="94107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41071"/>
                                        </p:tgtEl>
                                        <p:attrNameLst>
                                          <p:attrName>style.visibility</p:attrName>
                                        </p:attrNameLst>
                                      </p:cBhvr>
                                      <p:to>
                                        <p:strVal val="visible"/>
                                      </p:to>
                                    </p:set>
                                    <p:animEffect transition="in" filter="wipe(left)">
                                      <p:cBhvr>
                                        <p:cTn id="23" dur="1000"/>
                                        <p:tgtEl>
                                          <p:spTgt spid="94107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41072"/>
                                        </p:tgtEl>
                                        <p:attrNameLst>
                                          <p:attrName>style.visibility</p:attrName>
                                        </p:attrNameLst>
                                      </p:cBhvr>
                                      <p:to>
                                        <p:strVal val="visible"/>
                                      </p:to>
                                    </p:set>
                                    <p:animEffect transition="in" filter="wipe(left)">
                                      <p:cBhvr>
                                        <p:cTn id="27" dur="1000"/>
                                        <p:tgtEl>
                                          <p:spTgt spid="941072"/>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941073"/>
                                        </p:tgtEl>
                                        <p:attrNameLst>
                                          <p:attrName>style.visibility</p:attrName>
                                        </p:attrNameLst>
                                      </p:cBhvr>
                                      <p:to>
                                        <p:strVal val="visible"/>
                                      </p:to>
                                    </p:set>
                                    <p:animEffect transition="in" filter="wipe(left)">
                                      <p:cBhvr>
                                        <p:cTn id="31" dur="1000"/>
                                        <p:tgtEl>
                                          <p:spTgt spid="941073"/>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41066">
                                            <p:txEl>
                                              <p:pRg st="0" end="0"/>
                                            </p:txEl>
                                          </p:spTgt>
                                        </p:tgtEl>
                                        <p:attrNameLst>
                                          <p:attrName>style.visibility</p:attrName>
                                        </p:attrNameLst>
                                      </p:cBhvr>
                                      <p:to>
                                        <p:strVal val="visible"/>
                                      </p:to>
                                    </p:set>
                                    <p:animEffect transition="in" filter="wipe(left)">
                                      <p:cBhvr>
                                        <p:cTn id="35" dur="500"/>
                                        <p:tgtEl>
                                          <p:spTgt spid="94106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41069"/>
                                        </p:tgtEl>
                                        <p:attrNameLst>
                                          <p:attrName>style.visibility</p:attrName>
                                        </p:attrNameLst>
                                      </p:cBhvr>
                                      <p:to>
                                        <p:strVal val="visible"/>
                                      </p:to>
                                    </p:set>
                                    <p:animEffect transition="in" filter="wipe(down)">
                                      <p:cBhvr>
                                        <p:cTn id="40" dur="1000"/>
                                        <p:tgtEl>
                                          <p:spTgt spid="941069"/>
                                        </p:tgtEl>
                                      </p:cBhvr>
                                    </p:animEffect>
                                  </p:childTnLst>
                                </p:cTn>
                              </p:par>
                            </p:childTnLst>
                          </p:cTn>
                        </p:par>
                        <p:par>
                          <p:cTn id="41" fill="hold" nodeType="afterGroup">
                            <p:stCondLst>
                              <p:cond delay="1000"/>
                            </p:stCondLst>
                            <p:childTnLst>
                              <p:par>
                                <p:cTn id="42" presetID="22" presetClass="entr" presetSubtype="4" fill="hold" nodeType="afterEffect">
                                  <p:stCondLst>
                                    <p:cond delay="0"/>
                                  </p:stCondLst>
                                  <p:childTnLst>
                                    <p:set>
                                      <p:cBhvr>
                                        <p:cTn id="43" dur="1" fill="hold">
                                          <p:stCondLst>
                                            <p:cond delay="0"/>
                                          </p:stCondLst>
                                        </p:cTn>
                                        <p:tgtEl>
                                          <p:spTgt spid="941075"/>
                                        </p:tgtEl>
                                        <p:attrNameLst>
                                          <p:attrName>style.visibility</p:attrName>
                                        </p:attrNameLst>
                                      </p:cBhvr>
                                      <p:to>
                                        <p:strVal val="visible"/>
                                      </p:to>
                                    </p:set>
                                    <p:animEffect transition="in" filter="wipe(down)">
                                      <p:cBhvr>
                                        <p:cTn id="44" dur="1000"/>
                                        <p:tgtEl>
                                          <p:spTgt spid="941075"/>
                                        </p:tgtEl>
                                      </p:cBhvr>
                                    </p:animEffect>
                                  </p:childTnLst>
                                </p:cTn>
                              </p:par>
                            </p:childTnLst>
                          </p:cTn>
                        </p:par>
                        <p:par>
                          <p:cTn id="45" fill="hold" nodeType="afterGroup">
                            <p:stCondLst>
                              <p:cond delay="2000"/>
                            </p:stCondLst>
                            <p:childTnLst>
                              <p:par>
                                <p:cTn id="46" presetID="22" presetClass="entr" presetSubtype="1" fill="hold" nodeType="afterEffect">
                                  <p:stCondLst>
                                    <p:cond delay="0"/>
                                  </p:stCondLst>
                                  <p:childTnLst>
                                    <p:set>
                                      <p:cBhvr>
                                        <p:cTn id="47" dur="1" fill="hold">
                                          <p:stCondLst>
                                            <p:cond delay="0"/>
                                          </p:stCondLst>
                                        </p:cTn>
                                        <p:tgtEl>
                                          <p:spTgt spid="941068"/>
                                        </p:tgtEl>
                                        <p:attrNameLst>
                                          <p:attrName>style.visibility</p:attrName>
                                        </p:attrNameLst>
                                      </p:cBhvr>
                                      <p:to>
                                        <p:strVal val="visible"/>
                                      </p:to>
                                    </p:set>
                                    <p:animEffect transition="in" filter="wipe(up)">
                                      <p:cBhvr>
                                        <p:cTn id="48" dur="1000"/>
                                        <p:tgtEl>
                                          <p:spTgt spid="941068"/>
                                        </p:tgtEl>
                                      </p:cBhvr>
                                    </p:animEffect>
                                  </p:childTnLst>
                                </p:cTn>
                              </p:par>
                            </p:childTnLst>
                          </p:cTn>
                        </p:par>
                        <p:par>
                          <p:cTn id="49" fill="hold" nodeType="afterGroup">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941066">
                                            <p:txEl>
                                              <p:pRg st="1" end="1"/>
                                            </p:txEl>
                                          </p:spTgt>
                                        </p:tgtEl>
                                        <p:attrNameLst>
                                          <p:attrName>style.visibility</p:attrName>
                                        </p:attrNameLst>
                                      </p:cBhvr>
                                      <p:to>
                                        <p:strVal val="visible"/>
                                      </p:to>
                                    </p:set>
                                    <p:animEffect transition="in" filter="wipe(left)">
                                      <p:cBhvr>
                                        <p:cTn id="52" dur="500"/>
                                        <p:tgtEl>
                                          <p:spTgt spid="941066">
                                            <p:txEl>
                                              <p:pRg st="1" end="1"/>
                                            </p:txEl>
                                          </p:spTgt>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941066">
                                            <p:txEl>
                                              <p:pRg st="2" end="2"/>
                                            </p:txEl>
                                          </p:spTgt>
                                        </p:tgtEl>
                                        <p:attrNameLst>
                                          <p:attrName>style.visibility</p:attrName>
                                        </p:attrNameLst>
                                      </p:cBhvr>
                                      <p:to>
                                        <p:strVal val="visible"/>
                                      </p:to>
                                    </p:set>
                                    <p:animEffect transition="in" filter="wipe(left)">
                                      <p:cBhvr>
                                        <p:cTn id="56" dur="500"/>
                                        <p:tgtEl>
                                          <p:spTgt spid="941066">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41076"/>
                                        </p:tgtEl>
                                        <p:attrNameLst>
                                          <p:attrName>style.visibility</p:attrName>
                                        </p:attrNameLst>
                                      </p:cBhvr>
                                      <p:to>
                                        <p:strVal val="visible"/>
                                      </p:to>
                                    </p:set>
                                    <p:animEffect transition="in" filter="wipe(left)">
                                      <p:cBhvr>
                                        <p:cTn id="61" dur="1000"/>
                                        <p:tgtEl>
                                          <p:spTgt spid="941076"/>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941066">
                                            <p:txEl>
                                              <p:pRg st="3" end="3"/>
                                            </p:txEl>
                                          </p:spTgt>
                                        </p:tgtEl>
                                        <p:attrNameLst>
                                          <p:attrName>style.visibility</p:attrName>
                                        </p:attrNameLst>
                                      </p:cBhvr>
                                      <p:to>
                                        <p:strVal val="visible"/>
                                      </p:to>
                                    </p:set>
                                    <p:animEffect transition="in" filter="wipe(left)">
                                      <p:cBhvr>
                                        <p:cTn id="65" dur="500"/>
                                        <p:tgtEl>
                                          <p:spTgt spid="941066">
                                            <p:txEl>
                                              <p:pRg st="3" end="3"/>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941074"/>
                                        </p:tgtEl>
                                        <p:attrNameLst>
                                          <p:attrName>style.visibility</p:attrName>
                                        </p:attrNameLst>
                                      </p:cBhvr>
                                      <p:to>
                                        <p:strVal val="visible"/>
                                      </p:to>
                                    </p:set>
                                    <p:animEffect transition="in" filter="wipe(left)">
                                      <p:cBhvr>
                                        <p:cTn id="70" dur="1000"/>
                                        <p:tgtEl>
                                          <p:spTgt spid="941074"/>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941066">
                                            <p:txEl>
                                              <p:pRg st="4" end="4"/>
                                            </p:txEl>
                                          </p:spTgt>
                                        </p:tgtEl>
                                        <p:attrNameLst>
                                          <p:attrName>style.visibility</p:attrName>
                                        </p:attrNameLst>
                                      </p:cBhvr>
                                      <p:to>
                                        <p:strVal val="visible"/>
                                      </p:to>
                                    </p:set>
                                    <p:animEffect transition="in" filter="wipe(left)">
                                      <p:cBhvr>
                                        <p:cTn id="74" dur="500"/>
                                        <p:tgtEl>
                                          <p:spTgt spid="941066">
                                            <p:txEl>
                                              <p:pRg st="4" end="4"/>
                                            </p:txEl>
                                          </p:spTgt>
                                        </p:tgtEl>
                                      </p:cBhvr>
                                    </p:animEffect>
                                  </p:childTnLst>
                                </p:cTn>
                              </p:par>
                            </p:childTnLst>
                          </p:cTn>
                        </p:par>
                        <p:par>
                          <p:cTn id="75" fill="hold" nodeType="afterGroup">
                            <p:stCondLst>
                              <p:cond delay="1500"/>
                            </p:stCondLst>
                            <p:childTnLst>
                              <p:par>
                                <p:cTn id="76" presetID="22" presetClass="entr" presetSubtype="8"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3" grpId="0"/>
      <p:bldP spid="941064" grpId="0" animBg="1" autoUpdateAnimBg="0"/>
      <p:bldP spid="941065" grpId="0"/>
      <p:bldP spid="941066"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181" name="Text Box 5"/>
          <p:cNvSpPr txBox="1">
            <a:spLocks noChangeArrowheads="1"/>
          </p:cNvSpPr>
          <p:nvPr/>
        </p:nvSpPr>
        <p:spPr bwMode="auto">
          <a:xfrm>
            <a:off x="449263" y="203200"/>
            <a:ext cx="8410575" cy="738664"/>
          </a:xfrm>
          <a:prstGeom prst="rect">
            <a:avLst/>
          </a:prstGeom>
          <a:noFill/>
          <a:ln w="9525" algn="ctr">
            <a:noFill/>
            <a:miter lim="800000"/>
            <a:headEnd/>
            <a:tailEnd/>
          </a:ln>
        </p:spPr>
        <p:txBody>
          <a:bodyPr wrap="square">
            <a:spAutoFit/>
          </a:bodyPr>
          <a:lstStyle/>
          <a:p>
            <a:r>
              <a:rPr lang="en-US" sz="2000" b="1" dirty="0">
                <a:solidFill>
                  <a:schemeClr val="tx1"/>
                </a:solidFill>
              </a:rPr>
              <a:t>Price Ceilings: Government Rent Control Policy in Housing </a:t>
            </a:r>
            <a:r>
              <a:rPr lang="en-US" sz="2000" b="1" dirty="0" smtClean="0">
                <a:solidFill>
                  <a:schemeClr val="tx1"/>
                </a:solidFill>
              </a:rPr>
              <a:t>Markets</a:t>
            </a:r>
          </a:p>
          <a:p>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價格</a:t>
            </a:r>
            <a:r>
              <a:rPr lang="zh-TW" altLang="en-US" sz="2200" b="1" dirty="0">
                <a:solidFill>
                  <a:schemeClr val="tx1"/>
                </a:solidFill>
                <a:latin typeface="標楷體" pitchFamily="65" charset="-120"/>
                <a:ea typeface="標楷體" pitchFamily="65" charset="-120"/>
              </a:rPr>
              <a:t>上限</a:t>
            </a:r>
            <a:r>
              <a:rPr lang="en-US" altLang="zh-TW" sz="2200" b="1" dirty="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政府對房屋市場的租金管制政策</a:t>
            </a:r>
            <a:r>
              <a:rPr lang="en-US" altLang="zh-TW" sz="2200" b="1" dirty="0" smtClean="0">
                <a:solidFill>
                  <a:schemeClr val="tx1"/>
                </a:solidFill>
                <a:latin typeface="標楷體" pitchFamily="65" charset="-120"/>
                <a:ea typeface="標楷體" pitchFamily="65" charset="-120"/>
              </a:rPr>
              <a:t>)</a:t>
            </a:r>
            <a:endParaRPr lang="en-US" sz="2200" b="1" dirty="0">
              <a:solidFill>
                <a:schemeClr val="tx1"/>
              </a:solidFill>
              <a:latin typeface="標楷體" pitchFamily="65" charset="-120"/>
              <a:ea typeface="標楷體" pitchFamily="65" charset="-120"/>
            </a:endParaRPr>
          </a:p>
        </p:txBody>
      </p:sp>
      <p:sp>
        <p:nvSpPr>
          <p:cNvPr id="946182" name="Text Box 6"/>
          <p:cNvSpPr txBox="1">
            <a:spLocks noChangeArrowheads="1"/>
          </p:cNvSpPr>
          <p:nvPr/>
        </p:nvSpPr>
        <p:spPr bwMode="auto">
          <a:xfrm>
            <a:off x="449263" y="925513"/>
            <a:ext cx="351313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4.9</a:t>
            </a:r>
          </a:p>
        </p:txBody>
      </p:sp>
      <p:sp>
        <p:nvSpPr>
          <p:cNvPr id="946183" name="Text Box 7"/>
          <p:cNvSpPr txBox="1">
            <a:spLocks noChangeArrowheads="1"/>
          </p:cNvSpPr>
          <p:nvPr/>
        </p:nvSpPr>
        <p:spPr bwMode="auto">
          <a:xfrm>
            <a:off x="361950" y="1239838"/>
            <a:ext cx="3455988" cy="3079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Economic Effect of a Rent Ceiling</a:t>
            </a:r>
          </a:p>
        </p:txBody>
      </p:sp>
      <p:sp>
        <p:nvSpPr>
          <p:cNvPr id="946184" name="Text Box 8"/>
          <p:cNvSpPr txBox="1">
            <a:spLocks noChangeArrowheads="1"/>
          </p:cNvSpPr>
          <p:nvPr/>
        </p:nvSpPr>
        <p:spPr bwMode="auto">
          <a:xfrm>
            <a:off x="361950" y="1562100"/>
            <a:ext cx="8334375" cy="2800350"/>
          </a:xfrm>
          <a:prstGeom prst="rect">
            <a:avLst/>
          </a:prstGeom>
          <a:noFill/>
          <a:ln w="9525" algn="ctr">
            <a:noFill/>
            <a:miter lim="800000"/>
            <a:headEnd/>
            <a:tailEnd/>
          </a:ln>
        </p:spPr>
        <p:txBody>
          <a:bodyPr>
            <a:spAutoFit/>
          </a:bodyPr>
          <a:lstStyle/>
          <a:p>
            <a:r>
              <a:rPr lang="en-US" sz="1600"/>
              <a:t>Without rent control, the equilibrium </a:t>
            </a:r>
            <a:br>
              <a:rPr lang="en-US" sz="1600"/>
            </a:br>
            <a:r>
              <a:rPr lang="en-US" sz="1600"/>
              <a:t>rent is $1,500 per month. </a:t>
            </a:r>
          </a:p>
          <a:p>
            <a:r>
              <a:rPr lang="en-US" sz="1600"/>
              <a:t>At that price, 2,000,000 apartments </a:t>
            </a:r>
            <a:br>
              <a:rPr lang="en-US" sz="1600"/>
            </a:br>
            <a:r>
              <a:rPr lang="en-US" sz="1600"/>
              <a:t>would be rented. </a:t>
            </a:r>
          </a:p>
          <a:p>
            <a:r>
              <a:rPr lang="en-US" sz="1600"/>
              <a:t>If the government imposes a rent </a:t>
            </a:r>
            <a:br>
              <a:rPr lang="en-US" sz="1600"/>
            </a:br>
            <a:r>
              <a:rPr lang="en-US" sz="1600"/>
              <a:t>ceiling of $1,000, the quantity of </a:t>
            </a:r>
            <a:br>
              <a:rPr lang="en-US" sz="1600"/>
            </a:br>
            <a:r>
              <a:rPr lang="en-US" sz="1600"/>
              <a:t>apartments supplied falls to 1,900,000, </a:t>
            </a:r>
          </a:p>
          <a:p>
            <a:r>
              <a:rPr lang="en-US" sz="1600"/>
              <a:t>and the quantity of apartments </a:t>
            </a:r>
            <a:br>
              <a:rPr lang="en-US" sz="1600"/>
            </a:br>
            <a:r>
              <a:rPr lang="en-US" sz="1600"/>
              <a:t>demanded increases to 2,100,000, </a:t>
            </a:r>
          </a:p>
          <a:p>
            <a:r>
              <a:rPr lang="en-US" sz="1600"/>
              <a:t>resulting in a shortage of 200,000 </a:t>
            </a:r>
            <a:br>
              <a:rPr lang="en-US" sz="1600"/>
            </a:br>
            <a:r>
              <a:rPr lang="en-US" sz="1600"/>
              <a:t>apartments.</a:t>
            </a:r>
          </a:p>
        </p:txBody>
      </p:sp>
      <p:pic>
        <p:nvPicPr>
          <p:cNvPr id="946194" name="Picture 18" descr="Fig4-9-ppt-1"/>
          <p:cNvPicPr>
            <a:picLocks noChangeAspect="1" noChangeArrowheads="1"/>
          </p:cNvPicPr>
          <p:nvPr/>
        </p:nvPicPr>
        <p:blipFill>
          <a:blip r:embed="rId3" cstate="print"/>
          <a:srcRect/>
          <a:stretch>
            <a:fillRect/>
          </a:stretch>
        </p:blipFill>
        <p:spPr bwMode="auto">
          <a:xfrm>
            <a:off x="4076700" y="1319213"/>
            <a:ext cx="4672013" cy="3248025"/>
          </a:xfrm>
          <a:prstGeom prst="rect">
            <a:avLst/>
          </a:prstGeom>
          <a:noFill/>
          <a:ln w="9525">
            <a:noFill/>
            <a:miter lim="800000"/>
            <a:headEnd/>
            <a:tailEnd/>
          </a:ln>
        </p:spPr>
      </p:pic>
      <p:pic>
        <p:nvPicPr>
          <p:cNvPr id="946195" name="Picture 19" descr="Fig4-9-ppt-2"/>
          <p:cNvPicPr>
            <a:picLocks noChangeAspect="1" noChangeArrowheads="1"/>
          </p:cNvPicPr>
          <p:nvPr/>
        </p:nvPicPr>
        <p:blipFill>
          <a:blip r:embed="rId4" cstate="print"/>
          <a:srcRect/>
          <a:stretch>
            <a:fillRect/>
          </a:stretch>
        </p:blipFill>
        <p:spPr bwMode="auto">
          <a:xfrm>
            <a:off x="4076700" y="1319213"/>
            <a:ext cx="4672013" cy="3248025"/>
          </a:xfrm>
          <a:prstGeom prst="rect">
            <a:avLst/>
          </a:prstGeom>
          <a:noFill/>
          <a:ln w="9525">
            <a:noFill/>
            <a:miter lim="800000"/>
            <a:headEnd/>
            <a:tailEnd/>
          </a:ln>
        </p:spPr>
      </p:pic>
      <p:pic>
        <p:nvPicPr>
          <p:cNvPr id="946196" name="Picture 20" descr="Fig4-9-ppt-3"/>
          <p:cNvPicPr>
            <a:picLocks noChangeAspect="1" noChangeArrowheads="1"/>
          </p:cNvPicPr>
          <p:nvPr/>
        </p:nvPicPr>
        <p:blipFill>
          <a:blip r:embed="rId5" cstate="print"/>
          <a:srcRect/>
          <a:stretch>
            <a:fillRect/>
          </a:stretch>
        </p:blipFill>
        <p:spPr bwMode="auto">
          <a:xfrm>
            <a:off x="4076700" y="1319213"/>
            <a:ext cx="4672013" cy="3248025"/>
          </a:xfrm>
          <a:prstGeom prst="rect">
            <a:avLst/>
          </a:prstGeom>
          <a:noFill/>
          <a:ln w="9525">
            <a:noFill/>
            <a:miter lim="800000"/>
            <a:headEnd/>
            <a:tailEnd/>
          </a:ln>
        </p:spPr>
      </p:pic>
      <p:sp>
        <p:nvSpPr>
          <p:cNvPr id="26" name="Text Box 7"/>
          <p:cNvSpPr txBox="1">
            <a:spLocks noChangeArrowheads="1"/>
          </p:cNvSpPr>
          <p:nvPr/>
        </p:nvSpPr>
        <p:spPr bwMode="auto">
          <a:xfrm>
            <a:off x="457200" y="4951413"/>
            <a:ext cx="8234363" cy="1217612"/>
          </a:xfrm>
          <a:prstGeom prst="rect">
            <a:avLst/>
          </a:prstGeom>
          <a:solidFill>
            <a:schemeClr val="bg2">
              <a:alpha val="14902"/>
            </a:schemeClr>
          </a:solidFill>
          <a:ln w="9525">
            <a:noFill/>
            <a:miter lim="800000"/>
            <a:headEnd/>
            <a:tailEnd/>
          </a:ln>
        </p:spPr>
        <p:txBody>
          <a:bodyPr/>
          <a:lstStyle/>
          <a:p>
            <a:r>
              <a:rPr lang="en-US" sz="1800">
                <a:solidFill>
                  <a:srgbClr val="B10B2D"/>
                </a:solidFill>
              </a:rPr>
              <a:t>Don’t Let This Happen to You</a:t>
            </a:r>
          </a:p>
          <a:p>
            <a:r>
              <a:rPr lang="en-US" sz="1600">
                <a:solidFill>
                  <a:schemeClr val="tx1"/>
                </a:solidFill>
              </a:rPr>
              <a:t>Don’t Confuse “Scarcity” with “Shortage”</a:t>
            </a:r>
          </a:p>
          <a:p>
            <a:endParaRPr lang="en-US" sz="400">
              <a:solidFill>
                <a:schemeClr val="tx1"/>
              </a:solidFill>
            </a:endParaRPr>
          </a:p>
          <a:p>
            <a:r>
              <a:rPr lang="en-US" sz="1400">
                <a:solidFill>
                  <a:schemeClr val="tx1"/>
                </a:solidFill>
              </a:rPr>
              <a:t>There is no shortage of most scarce goods.</a:t>
            </a:r>
          </a:p>
        </p:txBody>
      </p:sp>
      <p:sp>
        <p:nvSpPr>
          <p:cNvPr id="30" name="Rectangle 29"/>
          <p:cNvSpPr>
            <a:spLocks noChangeArrowheads="1"/>
          </p:cNvSpPr>
          <p:nvPr/>
        </p:nvSpPr>
        <p:spPr bwMode="auto">
          <a:xfrm>
            <a:off x="455613" y="4962525"/>
            <a:ext cx="8240712" cy="1209675"/>
          </a:xfrm>
          <a:prstGeom prst="rect">
            <a:avLst/>
          </a:prstGeom>
          <a:noFill/>
          <a:ln w="9525" algn="ctr">
            <a:solidFill>
              <a:schemeClr val="bg2"/>
            </a:solidFill>
            <a:round/>
            <a:headEnd/>
            <a:tailEnd/>
          </a:ln>
        </p:spPr>
        <p:txBody>
          <a:bodyPr/>
          <a:lstStyle/>
          <a:p>
            <a:endParaRPr lang="en-US"/>
          </a:p>
        </p:txBody>
      </p:sp>
      <p:pic>
        <p:nvPicPr>
          <p:cNvPr id="946198" name="Picture 22" descr="Fig4-9-ppt-5"/>
          <p:cNvPicPr>
            <a:picLocks noChangeAspect="1" noChangeArrowheads="1"/>
          </p:cNvPicPr>
          <p:nvPr/>
        </p:nvPicPr>
        <p:blipFill>
          <a:blip r:embed="rId6" cstate="print"/>
          <a:srcRect/>
          <a:stretch>
            <a:fillRect/>
          </a:stretch>
        </p:blipFill>
        <p:spPr bwMode="auto">
          <a:xfrm>
            <a:off x="4076700" y="1319213"/>
            <a:ext cx="4672013" cy="3248025"/>
          </a:xfrm>
          <a:prstGeom prst="rect">
            <a:avLst/>
          </a:prstGeom>
          <a:noFill/>
          <a:ln w="9525">
            <a:noFill/>
            <a:miter lim="800000"/>
            <a:headEnd/>
            <a:tailEnd/>
          </a:ln>
        </p:spPr>
      </p:pic>
      <p:pic>
        <p:nvPicPr>
          <p:cNvPr id="946197" name="Picture 21" descr="Fig4-9-ppt-4"/>
          <p:cNvPicPr>
            <a:picLocks noChangeAspect="1" noChangeArrowheads="1"/>
          </p:cNvPicPr>
          <p:nvPr/>
        </p:nvPicPr>
        <p:blipFill>
          <a:blip r:embed="rId7" cstate="print"/>
          <a:srcRect/>
          <a:stretch>
            <a:fillRect/>
          </a:stretch>
        </p:blipFill>
        <p:spPr bwMode="auto">
          <a:xfrm>
            <a:off x="4076700" y="1319213"/>
            <a:ext cx="4672013" cy="3248025"/>
          </a:xfrm>
          <a:prstGeom prst="rect">
            <a:avLst/>
          </a:prstGeom>
          <a:noFill/>
          <a:ln w="9525">
            <a:noFill/>
            <a:miter lim="800000"/>
            <a:headEnd/>
            <a:tailEnd/>
          </a:ln>
        </p:spPr>
      </p:pic>
      <p:pic>
        <p:nvPicPr>
          <p:cNvPr id="946199" name="Picture 23" descr="Fig4-9-ppt-6"/>
          <p:cNvPicPr>
            <a:picLocks noChangeAspect="1" noChangeArrowheads="1"/>
          </p:cNvPicPr>
          <p:nvPr/>
        </p:nvPicPr>
        <p:blipFill>
          <a:blip r:embed="rId8" cstate="print"/>
          <a:srcRect/>
          <a:stretch>
            <a:fillRect/>
          </a:stretch>
        </p:blipFill>
        <p:spPr bwMode="auto">
          <a:xfrm>
            <a:off x="4076700" y="1319213"/>
            <a:ext cx="4672013" cy="3248025"/>
          </a:xfrm>
          <a:prstGeom prst="rect">
            <a:avLst/>
          </a:prstGeom>
          <a:noFill/>
          <a:ln w="9525">
            <a:noFill/>
            <a:miter lim="800000"/>
            <a:headEnd/>
            <a:tailEnd/>
          </a:ln>
        </p:spPr>
      </p:pic>
      <p:pic>
        <p:nvPicPr>
          <p:cNvPr id="946200" name="Picture 24" descr="Fig4-9-ppt-7"/>
          <p:cNvPicPr>
            <a:picLocks noChangeAspect="1" noChangeArrowheads="1"/>
          </p:cNvPicPr>
          <p:nvPr/>
        </p:nvPicPr>
        <p:blipFill>
          <a:blip r:embed="rId9" cstate="print"/>
          <a:srcRect/>
          <a:stretch>
            <a:fillRect/>
          </a:stretch>
        </p:blipFill>
        <p:spPr bwMode="auto">
          <a:xfrm>
            <a:off x="4076700" y="1319213"/>
            <a:ext cx="4672013" cy="3248025"/>
          </a:xfrm>
          <a:prstGeom prst="rect">
            <a:avLst/>
          </a:prstGeom>
          <a:noFill/>
          <a:ln w="9525">
            <a:noFill/>
            <a:miter lim="800000"/>
            <a:headEnd/>
            <a:tailEnd/>
          </a:ln>
        </p:spPr>
      </p:pic>
      <p:grpSp>
        <p:nvGrpSpPr>
          <p:cNvPr id="2" name="Group 31"/>
          <p:cNvGrpSpPr>
            <a:grpSpLocks/>
          </p:cNvGrpSpPr>
          <p:nvPr/>
        </p:nvGrpSpPr>
        <p:grpSpPr bwMode="auto">
          <a:xfrm>
            <a:off x="438150" y="5784850"/>
            <a:ext cx="8258175" cy="373063"/>
            <a:chOff x="438150" y="6013450"/>
            <a:chExt cx="7924800" cy="373063"/>
          </a:xfrm>
        </p:grpSpPr>
        <p:sp>
          <p:nvSpPr>
            <p:cNvPr id="25615" name="Rectangle 14"/>
            <p:cNvSpPr>
              <a:spLocks noChangeArrowheads="1"/>
            </p:cNvSpPr>
            <p:nvPr/>
          </p:nvSpPr>
          <p:spPr bwMode="auto">
            <a:xfrm>
              <a:off x="1497013" y="6013450"/>
              <a:ext cx="6865937" cy="373063"/>
            </a:xfrm>
            <a:prstGeom prst="rect">
              <a:avLst/>
            </a:prstGeom>
            <a:noFill/>
            <a:ln w="9525">
              <a:noFill/>
              <a:miter lim="800000"/>
              <a:headEnd/>
              <a:tailEnd/>
            </a:ln>
          </p:spPr>
          <p:txBody>
            <a:bodyPr/>
            <a:lstStyle/>
            <a:p>
              <a:pPr marL="115888" lvl="1" indent="-1588">
                <a:spcBef>
                  <a:spcPct val="20000"/>
                </a:spcBef>
              </a:pPr>
              <a:r>
                <a:rPr lang="en-US" sz="1400" b="1">
                  <a:solidFill>
                    <a:srgbClr val="B10B2D"/>
                  </a:solidFill>
                </a:rPr>
                <a:t>Your Turn:</a:t>
              </a:r>
              <a:r>
                <a:rPr lang="en-US" sz="1800" b="1">
                  <a:solidFill>
                    <a:schemeClr val="tx1"/>
                  </a:solidFill>
                </a:rPr>
                <a:t> </a:t>
              </a:r>
              <a:r>
                <a:rPr lang="en-US" sz="1200" b="1">
                  <a:solidFill>
                    <a:schemeClr val="tx1"/>
                  </a:solidFill>
                </a:rPr>
                <a:t>Test your understanding by doing related problem 3.15 at the end of this chapter.</a:t>
              </a:r>
            </a:p>
          </p:txBody>
        </p:sp>
        <p:sp>
          <p:nvSpPr>
            <p:cNvPr id="25616" name="TextBox 28"/>
            <p:cNvSpPr txBox="1">
              <a:spLocks noChangeArrowheads="1"/>
            </p:cNvSpPr>
            <p:nvPr/>
          </p:nvSpPr>
          <p:spPr bwMode="auto">
            <a:xfrm>
              <a:off x="438150" y="6038850"/>
              <a:ext cx="1266693" cy="338554"/>
            </a:xfrm>
            <a:prstGeom prst="rect">
              <a:avLst/>
            </a:prstGeom>
            <a:noFill/>
            <a:ln w="9525">
              <a:noFill/>
              <a:miter lim="800000"/>
              <a:headEnd/>
              <a:tailEnd/>
            </a:ln>
          </p:spPr>
          <p:txBody>
            <a:bodyPr wrap="none">
              <a:spAutoFit/>
            </a:bodyPr>
            <a:lstStyle/>
            <a:p>
              <a:r>
                <a:rPr lang="en-US" sz="1600">
                  <a:solidFill>
                    <a:srgbClr val="00A15F"/>
                  </a:solidFill>
                </a:rPr>
                <a:t>My</a:t>
              </a:r>
              <a:r>
                <a:rPr lang="en-US" sz="1600">
                  <a:solidFill>
                    <a:srgbClr val="808285"/>
                  </a:solidFill>
                </a:rPr>
                <a:t>Econ</a:t>
              </a:r>
              <a:r>
                <a:rPr lang="en-US" sz="1600">
                  <a:solidFill>
                    <a:srgbClr val="00A15F"/>
                  </a:solidFill>
                </a:rPr>
                <a:t>Lab</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6181"/>
                                        </p:tgtEl>
                                        <p:attrNameLst>
                                          <p:attrName>style.visibility</p:attrName>
                                        </p:attrNameLst>
                                      </p:cBhvr>
                                      <p:to>
                                        <p:strVal val="visible"/>
                                      </p:to>
                                    </p:set>
                                    <p:animEffect transition="in" filter="wipe(left)">
                                      <p:cBhvr>
                                        <p:cTn id="7" dur="500"/>
                                        <p:tgtEl>
                                          <p:spTgt spid="94618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6182"/>
                                        </p:tgtEl>
                                        <p:attrNameLst>
                                          <p:attrName>style.visibility</p:attrName>
                                        </p:attrNameLst>
                                      </p:cBhvr>
                                      <p:to>
                                        <p:strVal val="visible"/>
                                      </p:to>
                                    </p:set>
                                    <p:animEffect transition="in" filter="wipe(left)">
                                      <p:cBhvr>
                                        <p:cTn id="11" dur="500"/>
                                        <p:tgtEl>
                                          <p:spTgt spid="94618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6183"/>
                                        </p:tgtEl>
                                        <p:attrNameLst>
                                          <p:attrName>style.visibility</p:attrName>
                                        </p:attrNameLst>
                                      </p:cBhvr>
                                      <p:to>
                                        <p:strVal val="visible"/>
                                      </p:to>
                                    </p:set>
                                    <p:animEffect transition="in" filter="wipe(left)">
                                      <p:cBhvr>
                                        <p:cTn id="15" dur="500"/>
                                        <p:tgtEl>
                                          <p:spTgt spid="94618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6194"/>
                                        </p:tgtEl>
                                        <p:attrNameLst>
                                          <p:attrName>style.visibility</p:attrName>
                                        </p:attrNameLst>
                                      </p:cBhvr>
                                      <p:to>
                                        <p:strVal val="visible"/>
                                      </p:to>
                                    </p:set>
                                    <p:animEffect transition="in" filter="wipe(left)">
                                      <p:cBhvr>
                                        <p:cTn id="19" dur="500"/>
                                        <p:tgtEl>
                                          <p:spTgt spid="94619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46195"/>
                                        </p:tgtEl>
                                        <p:attrNameLst>
                                          <p:attrName>style.visibility</p:attrName>
                                        </p:attrNameLst>
                                      </p:cBhvr>
                                      <p:to>
                                        <p:strVal val="visible"/>
                                      </p:to>
                                    </p:set>
                                    <p:animEffect transition="in" filter="wipe(left)">
                                      <p:cBhvr>
                                        <p:cTn id="23" dur="1000"/>
                                        <p:tgtEl>
                                          <p:spTgt spid="946195"/>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46196"/>
                                        </p:tgtEl>
                                        <p:attrNameLst>
                                          <p:attrName>style.visibility</p:attrName>
                                        </p:attrNameLst>
                                      </p:cBhvr>
                                      <p:to>
                                        <p:strVal val="visible"/>
                                      </p:to>
                                    </p:set>
                                    <p:animEffect transition="in" filter="wipe(left)">
                                      <p:cBhvr>
                                        <p:cTn id="27" dur="1000"/>
                                        <p:tgtEl>
                                          <p:spTgt spid="946196"/>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46184">
                                            <p:txEl>
                                              <p:pRg st="0" end="0"/>
                                            </p:txEl>
                                          </p:spTgt>
                                        </p:tgtEl>
                                        <p:attrNameLst>
                                          <p:attrName>style.visibility</p:attrName>
                                        </p:attrNameLst>
                                      </p:cBhvr>
                                      <p:to>
                                        <p:strVal val="visible"/>
                                      </p:to>
                                    </p:set>
                                    <p:animEffect transition="in" filter="wipe(left)">
                                      <p:cBhvr>
                                        <p:cTn id="31" dur="500"/>
                                        <p:tgtEl>
                                          <p:spTgt spid="946184">
                                            <p:txEl>
                                              <p:pRg st="0" end="0"/>
                                            </p:txEl>
                                          </p:spTgt>
                                        </p:tgtEl>
                                      </p:cBhvr>
                                    </p:animEffect>
                                  </p:childTnLst>
                                </p:cTn>
                              </p:par>
                            </p:childTnLst>
                          </p:cTn>
                        </p:par>
                        <p:par>
                          <p:cTn id="32" fill="hold" nodeType="afterGroup">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46184">
                                            <p:txEl>
                                              <p:pRg st="1" end="1"/>
                                            </p:txEl>
                                          </p:spTgt>
                                        </p:tgtEl>
                                        <p:attrNameLst>
                                          <p:attrName>style.visibility</p:attrName>
                                        </p:attrNameLst>
                                      </p:cBhvr>
                                      <p:to>
                                        <p:strVal val="visible"/>
                                      </p:to>
                                    </p:set>
                                    <p:animEffect transition="in" filter="wipe(left)">
                                      <p:cBhvr>
                                        <p:cTn id="35" dur="500"/>
                                        <p:tgtEl>
                                          <p:spTgt spid="946184">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946197"/>
                                        </p:tgtEl>
                                        <p:attrNameLst>
                                          <p:attrName>style.visibility</p:attrName>
                                        </p:attrNameLst>
                                      </p:cBhvr>
                                      <p:to>
                                        <p:strVal val="visible"/>
                                      </p:to>
                                    </p:set>
                                    <p:animEffect transition="in" filter="wipe(up)">
                                      <p:cBhvr>
                                        <p:cTn id="40" dur="1000"/>
                                        <p:tgtEl>
                                          <p:spTgt spid="946197"/>
                                        </p:tgtEl>
                                      </p:cBhvr>
                                    </p:animEffect>
                                  </p:childTnLst>
                                </p:cTn>
                              </p:par>
                              <p:par>
                                <p:cTn id="41" presetID="22" presetClass="entr" presetSubtype="8" fill="hold" nodeType="withEffect">
                                  <p:stCondLst>
                                    <p:cond delay="0"/>
                                  </p:stCondLst>
                                  <p:childTnLst>
                                    <p:set>
                                      <p:cBhvr>
                                        <p:cTn id="42" dur="1" fill="hold">
                                          <p:stCondLst>
                                            <p:cond delay="0"/>
                                          </p:stCondLst>
                                        </p:cTn>
                                        <p:tgtEl>
                                          <p:spTgt spid="946199"/>
                                        </p:tgtEl>
                                        <p:attrNameLst>
                                          <p:attrName>style.visibility</p:attrName>
                                        </p:attrNameLst>
                                      </p:cBhvr>
                                      <p:to>
                                        <p:strVal val="visible"/>
                                      </p:to>
                                    </p:set>
                                    <p:animEffect transition="in" filter="wipe(left)">
                                      <p:cBhvr>
                                        <p:cTn id="43" dur="1000"/>
                                        <p:tgtEl>
                                          <p:spTgt spid="946199"/>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946184">
                                            <p:txEl>
                                              <p:pRg st="2" end="2"/>
                                            </p:txEl>
                                          </p:spTgt>
                                        </p:tgtEl>
                                        <p:attrNameLst>
                                          <p:attrName>style.visibility</p:attrName>
                                        </p:attrNameLst>
                                      </p:cBhvr>
                                      <p:to>
                                        <p:strVal val="visible"/>
                                      </p:to>
                                    </p:set>
                                    <p:animEffect transition="in" filter="wipe(left)">
                                      <p:cBhvr>
                                        <p:cTn id="47" dur="500"/>
                                        <p:tgtEl>
                                          <p:spTgt spid="94618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946198"/>
                                        </p:tgtEl>
                                        <p:attrNameLst>
                                          <p:attrName>style.visibility</p:attrName>
                                        </p:attrNameLst>
                                      </p:cBhvr>
                                      <p:to>
                                        <p:strVal val="visible"/>
                                      </p:to>
                                    </p:set>
                                    <p:animEffect transition="in" filter="wipe(up)">
                                      <p:cBhvr>
                                        <p:cTn id="52" dur="1000"/>
                                        <p:tgtEl>
                                          <p:spTgt spid="946198"/>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946184">
                                            <p:txEl>
                                              <p:pRg st="3" end="3"/>
                                            </p:txEl>
                                          </p:spTgt>
                                        </p:tgtEl>
                                        <p:attrNameLst>
                                          <p:attrName>style.visibility</p:attrName>
                                        </p:attrNameLst>
                                      </p:cBhvr>
                                      <p:to>
                                        <p:strVal val="visible"/>
                                      </p:to>
                                    </p:set>
                                    <p:animEffect transition="in" filter="wipe(left)">
                                      <p:cBhvr>
                                        <p:cTn id="56" dur="500"/>
                                        <p:tgtEl>
                                          <p:spTgt spid="946184">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46200"/>
                                        </p:tgtEl>
                                        <p:attrNameLst>
                                          <p:attrName>style.visibility</p:attrName>
                                        </p:attrNameLst>
                                      </p:cBhvr>
                                      <p:to>
                                        <p:strVal val="visible"/>
                                      </p:to>
                                    </p:set>
                                    <p:animEffect transition="in" filter="wipe(left)">
                                      <p:cBhvr>
                                        <p:cTn id="61" dur="1000"/>
                                        <p:tgtEl>
                                          <p:spTgt spid="946200"/>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946184">
                                            <p:txEl>
                                              <p:pRg st="4" end="4"/>
                                            </p:txEl>
                                          </p:spTgt>
                                        </p:tgtEl>
                                        <p:attrNameLst>
                                          <p:attrName>style.visibility</p:attrName>
                                        </p:attrNameLst>
                                      </p:cBhvr>
                                      <p:to>
                                        <p:strVal val="visible"/>
                                      </p:to>
                                    </p:set>
                                    <p:animEffect transition="in" filter="wipe(left)">
                                      <p:cBhvr>
                                        <p:cTn id="65" dur="500"/>
                                        <p:tgtEl>
                                          <p:spTgt spid="946184">
                                            <p:txEl>
                                              <p:pRg st="4" end="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bg/>
                                          </p:spTgt>
                                        </p:tgtEl>
                                        <p:attrNameLst>
                                          <p:attrName>style.visibility</p:attrName>
                                        </p:attrNameLst>
                                      </p:cBhvr>
                                      <p:to>
                                        <p:strVal val="visible"/>
                                      </p:to>
                                    </p:set>
                                    <p:animEffect transition="in" filter="fade">
                                      <p:cBhvr>
                                        <p:cTn id="70" dur="500"/>
                                        <p:tgtEl>
                                          <p:spTgt spid="26">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 calcmode="lin" valueType="num">
                                      <p:cBhvr>
                                        <p:cTn id="76" dur="500" fill="hold"/>
                                        <p:tgtEl>
                                          <p:spTgt spid="26">
                                            <p:txEl>
                                              <p:pRg st="0" end="0"/>
                                            </p:txEl>
                                          </p:spTgt>
                                        </p:tgtEl>
                                        <p:attrNameLst>
                                          <p:attrName>ppt_x</p:attrName>
                                        </p:attrNameLst>
                                      </p:cBhvr>
                                      <p:tavLst>
                                        <p:tav tm="0">
                                          <p:val>
                                            <p:strVal val="#ppt_x-.2"/>
                                          </p:val>
                                        </p:tav>
                                        <p:tav tm="100000">
                                          <p:val>
                                            <p:strVal val="#ppt_x"/>
                                          </p:val>
                                        </p:tav>
                                      </p:tavLst>
                                    </p:anim>
                                    <p:anim calcmode="lin" valueType="num">
                                      <p:cBhvr>
                                        <p:cTn id="77" dur="500" fill="hold"/>
                                        <p:tgtEl>
                                          <p:spTgt spid="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8" dur="500"/>
                                        <p:tgtEl>
                                          <p:spTgt spid="26">
                                            <p:txEl>
                                              <p:pRg st="0" end="0"/>
                                            </p:txEl>
                                          </p:spTgt>
                                        </p:tgtEl>
                                      </p:cBhvr>
                                    </p:animEffect>
                                  </p:childTnLst>
                                </p:cTn>
                              </p:par>
                            </p:childTnLst>
                          </p:cTn>
                        </p:par>
                        <p:par>
                          <p:cTn id="79" fill="hold" nodeType="afterGroup">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6">
                                            <p:txEl>
                                              <p:pRg st="1" end="1"/>
                                            </p:txEl>
                                          </p:spTgt>
                                        </p:tgtEl>
                                        <p:attrNameLst>
                                          <p:attrName>style.visibility</p:attrName>
                                        </p:attrNameLst>
                                      </p:cBhvr>
                                      <p:to>
                                        <p:strVal val="visible"/>
                                      </p:to>
                                    </p:set>
                                    <p:animEffect transition="in" filter="wipe(left)">
                                      <p:cBhvr>
                                        <p:cTn id="82" dur="1000"/>
                                        <p:tgtEl>
                                          <p:spTgt spid="26">
                                            <p:txEl>
                                              <p:pRg st="1" end="1"/>
                                            </p:txEl>
                                          </p:spTgt>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6">
                                            <p:txEl>
                                              <p:pRg st="3" end="3"/>
                                            </p:txEl>
                                          </p:spTgt>
                                        </p:tgtEl>
                                        <p:attrNameLst>
                                          <p:attrName>style.visibility</p:attrName>
                                        </p:attrNameLst>
                                      </p:cBhvr>
                                      <p:to>
                                        <p:strVal val="visible"/>
                                      </p:to>
                                    </p:set>
                                    <p:animEffect transition="in" filter="wipe(left)">
                                      <p:cBhvr>
                                        <p:cTn id="86" dur="500"/>
                                        <p:tgtEl>
                                          <p:spTgt spid="26">
                                            <p:txEl>
                                              <p:pRg st="3" end="3"/>
                                            </p:txEl>
                                          </p:spTgt>
                                        </p:tgtEl>
                                      </p:cBhvr>
                                    </p:animEffect>
                                  </p:childTnLst>
                                </p:cTn>
                              </p:par>
                            </p:childTnLst>
                          </p:cTn>
                        </p:par>
                        <p:par>
                          <p:cTn id="87" fill="hold" nodeType="afterGroup">
                            <p:stCondLst>
                              <p:cond delay="2000"/>
                            </p:stCondLst>
                            <p:childTnLst>
                              <p:par>
                                <p:cTn id="88" presetID="12" presetClass="entr" presetSubtype="2"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slide(fromRight)">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p:bldP spid="946182" grpId="0" animBg="1" autoUpdateAnimBg="0"/>
      <p:bldP spid="946183" grpId="0"/>
      <p:bldP spid="946184" grpId="0" uiExpand="1" build="p" autoUpdateAnimBg="0" advAuto="0"/>
      <p:bldP spid="26" grpId="0" uiExpand="1" build="p" animBg="1"/>
      <p:bldP spid="30"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449263" y="276225"/>
            <a:ext cx="8410575" cy="400050"/>
          </a:xfrm>
          <a:prstGeom prst="rect">
            <a:avLst/>
          </a:prstGeom>
          <a:noFill/>
          <a:ln w="9525" algn="ctr">
            <a:noFill/>
            <a:miter lim="800000"/>
            <a:headEnd/>
            <a:tailEnd/>
          </a:ln>
        </p:spPr>
        <p:txBody>
          <a:bodyPr>
            <a:spAutoFit/>
          </a:bodyPr>
          <a:lstStyle/>
          <a:p>
            <a:r>
              <a:rPr lang="en-US" sz="2000" b="1">
                <a:solidFill>
                  <a:schemeClr val="tx1"/>
                </a:solidFill>
              </a:rPr>
              <a:t>Price Ceilings: Government Rent Control Policy in Housing Markets</a:t>
            </a:r>
          </a:p>
        </p:txBody>
      </p:sp>
      <p:sp>
        <p:nvSpPr>
          <p:cNvPr id="27650" name="Text Box 6"/>
          <p:cNvSpPr txBox="1">
            <a:spLocks noChangeArrowheads="1"/>
          </p:cNvSpPr>
          <p:nvPr/>
        </p:nvSpPr>
        <p:spPr bwMode="auto">
          <a:xfrm>
            <a:off x="449263" y="833438"/>
            <a:ext cx="351313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4.9</a:t>
            </a:r>
          </a:p>
        </p:txBody>
      </p:sp>
      <p:sp>
        <p:nvSpPr>
          <p:cNvPr id="27651" name="Text Box 7"/>
          <p:cNvSpPr txBox="1">
            <a:spLocks noChangeArrowheads="1"/>
          </p:cNvSpPr>
          <p:nvPr/>
        </p:nvSpPr>
        <p:spPr bwMode="auto">
          <a:xfrm>
            <a:off x="361950" y="1239838"/>
            <a:ext cx="3455988" cy="3079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Economic Effect of a Rent Ceiling</a:t>
            </a:r>
          </a:p>
        </p:txBody>
      </p:sp>
      <p:sp>
        <p:nvSpPr>
          <p:cNvPr id="946184" name="Text Box 8"/>
          <p:cNvSpPr txBox="1">
            <a:spLocks noChangeArrowheads="1"/>
          </p:cNvSpPr>
          <p:nvPr/>
        </p:nvSpPr>
        <p:spPr bwMode="auto">
          <a:xfrm>
            <a:off x="361950" y="1562100"/>
            <a:ext cx="8334375" cy="3786188"/>
          </a:xfrm>
          <a:prstGeom prst="rect">
            <a:avLst/>
          </a:prstGeom>
          <a:noFill/>
          <a:ln w="9525" algn="ctr">
            <a:noFill/>
            <a:miter lim="800000"/>
            <a:headEnd/>
            <a:tailEnd/>
          </a:ln>
        </p:spPr>
        <p:txBody>
          <a:bodyPr>
            <a:spAutoFit/>
          </a:bodyPr>
          <a:lstStyle/>
          <a:p>
            <a:r>
              <a:rPr lang="en-US" sz="1600"/>
              <a:t>Without rent control, the equilibrium </a:t>
            </a:r>
            <a:br>
              <a:rPr lang="en-US" sz="1600"/>
            </a:br>
            <a:r>
              <a:rPr lang="en-US" sz="1600"/>
              <a:t>rent is $1,500 per month. </a:t>
            </a:r>
          </a:p>
          <a:p>
            <a:r>
              <a:rPr lang="en-US" sz="1600"/>
              <a:t>At that price, 2,000,000 apartments </a:t>
            </a:r>
            <a:br>
              <a:rPr lang="en-US" sz="1600"/>
            </a:br>
            <a:r>
              <a:rPr lang="en-US" sz="1600"/>
              <a:t>would be rented. </a:t>
            </a:r>
          </a:p>
          <a:p>
            <a:r>
              <a:rPr lang="en-US" sz="1600"/>
              <a:t>If the government imposes a rent </a:t>
            </a:r>
            <a:br>
              <a:rPr lang="en-US" sz="1600"/>
            </a:br>
            <a:r>
              <a:rPr lang="en-US" sz="1600"/>
              <a:t>ceiling of $1,000, the quantity of </a:t>
            </a:r>
            <a:br>
              <a:rPr lang="en-US" sz="1600"/>
            </a:br>
            <a:r>
              <a:rPr lang="en-US" sz="1600"/>
              <a:t>apartments supplied falls to 1,900,000, </a:t>
            </a:r>
          </a:p>
          <a:p>
            <a:r>
              <a:rPr lang="en-US" sz="1600"/>
              <a:t>and the quantity of apartments </a:t>
            </a:r>
            <a:br>
              <a:rPr lang="en-US" sz="1600"/>
            </a:br>
            <a:r>
              <a:rPr lang="en-US" sz="1600"/>
              <a:t>demanded increases to 2,100,000, </a:t>
            </a:r>
          </a:p>
          <a:p>
            <a:r>
              <a:rPr lang="en-US" sz="1600"/>
              <a:t>resulting in a shortage of 200,000 </a:t>
            </a:r>
            <a:br>
              <a:rPr lang="en-US" sz="1600"/>
            </a:br>
            <a:r>
              <a:rPr lang="en-US" sz="1600"/>
              <a:t>apartments. </a:t>
            </a:r>
          </a:p>
          <a:p>
            <a:r>
              <a:rPr lang="en-US" sz="1600"/>
              <a:t>Producer surplus equal to the area of </a:t>
            </a:r>
            <a:br>
              <a:rPr lang="en-US" sz="1600"/>
            </a:br>
            <a:r>
              <a:rPr lang="en-US" sz="1600"/>
              <a:t>the blue rectangle </a:t>
            </a:r>
            <a:r>
              <a:rPr lang="en-US" sz="1600" i="1"/>
              <a:t>A</a:t>
            </a:r>
            <a:r>
              <a:rPr lang="en-US" sz="1600"/>
              <a:t> is transferred from landlords to renters, </a:t>
            </a:r>
          </a:p>
          <a:p>
            <a:r>
              <a:rPr lang="en-US" sz="1600"/>
              <a:t>and there is a deadweight loss equal to the areas of yellow triangles </a:t>
            </a:r>
            <a:r>
              <a:rPr lang="en-US" sz="1600" i="1"/>
              <a:t>B</a:t>
            </a:r>
            <a:r>
              <a:rPr lang="en-US" sz="1600"/>
              <a:t> and </a:t>
            </a:r>
            <a:r>
              <a:rPr lang="en-US" sz="1600" i="1"/>
              <a:t>C</a:t>
            </a:r>
            <a:r>
              <a:rPr lang="en-US" sz="1600"/>
              <a:t>.</a:t>
            </a:r>
          </a:p>
          <a:p>
            <a:endParaRPr lang="en-US" sz="1600"/>
          </a:p>
        </p:txBody>
      </p:sp>
      <p:pic>
        <p:nvPicPr>
          <p:cNvPr id="946192" name="Picture 16" descr="Fig4-9-ppt-10"/>
          <p:cNvPicPr>
            <a:picLocks noChangeAspect="1" noChangeArrowheads="1"/>
          </p:cNvPicPr>
          <p:nvPr/>
        </p:nvPicPr>
        <p:blipFill>
          <a:blip r:embed="rId3" cstate="print"/>
          <a:srcRect/>
          <a:stretch>
            <a:fillRect/>
          </a:stretch>
        </p:blipFill>
        <p:spPr bwMode="auto">
          <a:xfrm>
            <a:off x="4076700" y="1319213"/>
            <a:ext cx="4672013" cy="3248025"/>
          </a:xfrm>
          <a:prstGeom prst="rect">
            <a:avLst/>
          </a:prstGeom>
          <a:noFill/>
          <a:ln w="9525">
            <a:noFill/>
            <a:miter lim="800000"/>
            <a:headEnd/>
            <a:tailEnd/>
          </a:ln>
        </p:spPr>
      </p:pic>
      <p:pic>
        <p:nvPicPr>
          <p:cNvPr id="946193" name="Picture 17" descr="Fig4-9-ppt-8"/>
          <p:cNvPicPr>
            <a:picLocks noChangeAspect="1" noChangeArrowheads="1"/>
          </p:cNvPicPr>
          <p:nvPr/>
        </p:nvPicPr>
        <p:blipFill>
          <a:blip r:embed="rId4" cstate="print"/>
          <a:srcRect/>
          <a:stretch>
            <a:fillRect/>
          </a:stretch>
        </p:blipFill>
        <p:spPr bwMode="auto">
          <a:xfrm>
            <a:off x="4076700" y="1319213"/>
            <a:ext cx="4672013" cy="3248025"/>
          </a:xfrm>
          <a:prstGeom prst="rect">
            <a:avLst/>
          </a:prstGeom>
          <a:noFill/>
          <a:ln w="9525">
            <a:noFill/>
            <a:miter lim="800000"/>
            <a:headEnd/>
            <a:tailEnd/>
          </a:ln>
        </p:spPr>
      </p:pic>
      <p:pic>
        <p:nvPicPr>
          <p:cNvPr id="27655" name="Picture 18" descr="Fig4-9-ppt-1"/>
          <p:cNvPicPr>
            <a:picLocks noChangeAspect="1" noChangeArrowheads="1"/>
          </p:cNvPicPr>
          <p:nvPr/>
        </p:nvPicPr>
        <p:blipFill>
          <a:blip r:embed="rId5" cstate="print"/>
          <a:srcRect/>
          <a:stretch>
            <a:fillRect/>
          </a:stretch>
        </p:blipFill>
        <p:spPr bwMode="auto">
          <a:xfrm>
            <a:off x="4076700" y="1319213"/>
            <a:ext cx="4672013" cy="3248025"/>
          </a:xfrm>
          <a:prstGeom prst="rect">
            <a:avLst/>
          </a:prstGeom>
          <a:noFill/>
          <a:ln w="9525">
            <a:noFill/>
            <a:miter lim="800000"/>
            <a:headEnd/>
            <a:tailEnd/>
          </a:ln>
        </p:spPr>
      </p:pic>
      <p:pic>
        <p:nvPicPr>
          <p:cNvPr id="27656" name="Picture 19" descr="Fig4-9-ppt-2"/>
          <p:cNvPicPr>
            <a:picLocks noChangeAspect="1" noChangeArrowheads="1"/>
          </p:cNvPicPr>
          <p:nvPr/>
        </p:nvPicPr>
        <p:blipFill>
          <a:blip r:embed="rId6" cstate="print"/>
          <a:srcRect/>
          <a:stretch>
            <a:fillRect/>
          </a:stretch>
        </p:blipFill>
        <p:spPr bwMode="auto">
          <a:xfrm>
            <a:off x="4076700" y="1319213"/>
            <a:ext cx="4672013" cy="3248025"/>
          </a:xfrm>
          <a:prstGeom prst="rect">
            <a:avLst/>
          </a:prstGeom>
          <a:noFill/>
          <a:ln w="9525">
            <a:noFill/>
            <a:miter lim="800000"/>
            <a:headEnd/>
            <a:tailEnd/>
          </a:ln>
        </p:spPr>
      </p:pic>
      <p:pic>
        <p:nvPicPr>
          <p:cNvPr id="27657" name="Picture 20" descr="Fig4-9-ppt-3"/>
          <p:cNvPicPr>
            <a:picLocks noChangeAspect="1" noChangeArrowheads="1"/>
          </p:cNvPicPr>
          <p:nvPr/>
        </p:nvPicPr>
        <p:blipFill>
          <a:blip r:embed="rId7" cstate="print"/>
          <a:srcRect/>
          <a:stretch>
            <a:fillRect/>
          </a:stretch>
        </p:blipFill>
        <p:spPr bwMode="auto">
          <a:xfrm>
            <a:off x="4076700" y="1319213"/>
            <a:ext cx="4672013" cy="3248025"/>
          </a:xfrm>
          <a:prstGeom prst="rect">
            <a:avLst/>
          </a:prstGeom>
          <a:noFill/>
          <a:ln w="9525">
            <a:noFill/>
            <a:miter lim="800000"/>
            <a:headEnd/>
            <a:tailEnd/>
          </a:ln>
        </p:spPr>
      </p:pic>
      <p:pic>
        <p:nvPicPr>
          <p:cNvPr id="946201" name="Picture 25" descr="Fig4-9-ppt-9"/>
          <p:cNvPicPr>
            <a:picLocks noChangeAspect="1" noChangeArrowheads="1"/>
          </p:cNvPicPr>
          <p:nvPr/>
        </p:nvPicPr>
        <p:blipFill>
          <a:blip r:embed="rId8" cstate="print"/>
          <a:srcRect/>
          <a:stretch>
            <a:fillRect/>
          </a:stretch>
        </p:blipFill>
        <p:spPr bwMode="auto">
          <a:xfrm>
            <a:off x="4076700" y="1319213"/>
            <a:ext cx="4672013" cy="3248025"/>
          </a:xfrm>
          <a:prstGeom prst="rect">
            <a:avLst/>
          </a:prstGeom>
          <a:noFill/>
          <a:ln w="9525">
            <a:noFill/>
            <a:miter lim="800000"/>
            <a:headEnd/>
            <a:tailEnd/>
          </a:ln>
        </p:spPr>
      </p:pic>
      <p:pic>
        <p:nvPicPr>
          <p:cNvPr id="946202" name="Picture 26" descr="Fig4-9-ppt-11"/>
          <p:cNvPicPr>
            <a:picLocks noChangeAspect="1" noChangeArrowheads="1"/>
          </p:cNvPicPr>
          <p:nvPr/>
        </p:nvPicPr>
        <p:blipFill>
          <a:blip r:embed="rId9" cstate="print"/>
          <a:srcRect/>
          <a:stretch>
            <a:fillRect/>
          </a:stretch>
        </p:blipFill>
        <p:spPr bwMode="auto">
          <a:xfrm>
            <a:off x="4076700" y="1319213"/>
            <a:ext cx="4672013" cy="3248025"/>
          </a:xfrm>
          <a:prstGeom prst="rect">
            <a:avLst/>
          </a:prstGeom>
          <a:noFill/>
          <a:ln w="9525">
            <a:noFill/>
            <a:miter lim="800000"/>
            <a:headEnd/>
            <a:tailEnd/>
          </a:ln>
        </p:spPr>
      </p:pic>
      <p:pic>
        <p:nvPicPr>
          <p:cNvPr id="946203" name="Picture 27" descr="Fig4-9-ppt-12"/>
          <p:cNvPicPr>
            <a:picLocks noChangeAspect="1" noChangeArrowheads="1"/>
          </p:cNvPicPr>
          <p:nvPr/>
        </p:nvPicPr>
        <p:blipFill>
          <a:blip r:embed="rId10" cstate="print"/>
          <a:srcRect/>
          <a:stretch>
            <a:fillRect/>
          </a:stretch>
        </p:blipFill>
        <p:spPr bwMode="auto">
          <a:xfrm>
            <a:off x="4079875" y="1319213"/>
            <a:ext cx="4672013" cy="3249612"/>
          </a:xfrm>
          <a:prstGeom prst="rect">
            <a:avLst/>
          </a:prstGeom>
          <a:noFill/>
          <a:ln w="9525">
            <a:noFill/>
            <a:miter lim="800000"/>
            <a:headEnd/>
            <a:tailEnd/>
          </a:ln>
        </p:spPr>
      </p:pic>
      <p:cxnSp>
        <p:nvCxnSpPr>
          <p:cNvPr id="31" name="Straight Connector 30"/>
          <p:cNvCxnSpPr>
            <a:cxnSpLocks noChangeShapeType="1"/>
          </p:cNvCxnSpPr>
          <p:nvPr/>
        </p:nvCxnSpPr>
        <p:spPr bwMode="auto">
          <a:xfrm>
            <a:off x="438150" y="5280025"/>
            <a:ext cx="6953250" cy="0"/>
          </a:xfrm>
          <a:prstGeom prst="line">
            <a:avLst/>
          </a:prstGeom>
          <a:noFill/>
          <a:ln w="50800" algn="ctr">
            <a:solidFill>
              <a:srgbClr val="B9D3C2"/>
            </a:solidFill>
            <a:round/>
            <a:headEnd/>
            <a:tailEnd/>
          </a:ln>
        </p:spPr>
      </p:cxnSp>
      <p:pic>
        <p:nvPicPr>
          <p:cNvPr id="27662" name="Picture 22" descr="Fig4-9-ppt-5"/>
          <p:cNvPicPr>
            <a:picLocks noChangeAspect="1" noChangeArrowheads="1"/>
          </p:cNvPicPr>
          <p:nvPr/>
        </p:nvPicPr>
        <p:blipFill>
          <a:blip r:embed="rId11" cstate="print"/>
          <a:srcRect/>
          <a:stretch>
            <a:fillRect/>
          </a:stretch>
        </p:blipFill>
        <p:spPr bwMode="auto">
          <a:xfrm>
            <a:off x="4076700" y="1319213"/>
            <a:ext cx="4672013" cy="3248025"/>
          </a:xfrm>
          <a:prstGeom prst="rect">
            <a:avLst/>
          </a:prstGeom>
          <a:noFill/>
          <a:ln w="9525">
            <a:noFill/>
            <a:miter lim="800000"/>
            <a:headEnd/>
            <a:tailEnd/>
          </a:ln>
        </p:spPr>
      </p:pic>
      <p:pic>
        <p:nvPicPr>
          <p:cNvPr id="27663" name="Picture 21" descr="Fig4-9-ppt-4"/>
          <p:cNvPicPr>
            <a:picLocks noChangeAspect="1" noChangeArrowheads="1"/>
          </p:cNvPicPr>
          <p:nvPr/>
        </p:nvPicPr>
        <p:blipFill>
          <a:blip r:embed="rId12" cstate="print"/>
          <a:srcRect/>
          <a:stretch>
            <a:fillRect/>
          </a:stretch>
        </p:blipFill>
        <p:spPr bwMode="auto">
          <a:xfrm>
            <a:off x="4076700" y="1319213"/>
            <a:ext cx="4672013" cy="3248025"/>
          </a:xfrm>
          <a:prstGeom prst="rect">
            <a:avLst/>
          </a:prstGeom>
          <a:noFill/>
          <a:ln w="9525">
            <a:noFill/>
            <a:miter lim="800000"/>
            <a:headEnd/>
            <a:tailEnd/>
          </a:ln>
        </p:spPr>
      </p:pic>
      <p:pic>
        <p:nvPicPr>
          <p:cNvPr id="27664" name="Picture 23" descr="Fig4-9-ppt-6"/>
          <p:cNvPicPr>
            <a:picLocks noChangeAspect="1" noChangeArrowheads="1"/>
          </p:cNvPicPr>
          <p:nvPr/>
        </p:nvPicPr>
        <p:blipFill>
          <a:blip r:embed="rId13" cstate="print"/>
          <a:srcRect/>
          <a:stretch>
            <a:fillRect/>
          </a:stretch>
        </p:blipFill>
        <p:spPr bwMode="auto">
          <a:xfrm>
            <a:off x="4076700" y="1319213"/>
            <a:ext cx="4672013" cy="3248025"/>
          </a:xfrm>
          <a:prstGeom prst="rect">
            <a:avLst/>
          </a:prstGeom>
          <a:noFill/>
          <a:ln w="9525">
            <a:noFill/>
            <a:miter lim="800000"/>
            <a:headEnd/>
            <a:tailEnd/>
          </a:ln>
        </p:spPr>
      </p:pic>
      <p:pic>
        <p:nvPicPr>
          <p:cNvPr id="27665" name="Picture 24" descr="Fig4-9-ppt-7"/>
          <p:cNvPicPr>
            <a:picLocks noChangeAspect="1" noChangeArrowheads="1"/>
          </p:cNvPicPr>
          <p:nvPr/>
        </p:nvPicPr>
        <p:blipFill>
          <a:blip r:embed="rId14" cstate="print"/>
          <a:srcRect/>
          <a:stretch>
            <a:fillRect/>
          </a:stretch>
        </p:blipFill>
        <p:spPr bwMode="auto">
          <a:xfrm>
            <a:off x="4076700" y="1319213"/>
            <a:ext cx="4672013" cy="3248025"/>
          </a:xfrm>
          <a:prstGeom prst="rect">
            <a:avLst/>
          </a:prstGeom>
          <a:noFill/>
          <a:ln w="9525">
            <a:noFill/>
            <a:miter lim="800000"/>
            <a:headEnd/>
            <a:tailEnd/>
          </a:ln>
        </p:spPr>
      </p:pic>
      <p:sp>
        <p:nvSpPr>
          <p:cNvPr id="27" name="Text Box 15"/>
          <p:cNvSpPr txBox="1">
            <a:spLocks noChangeArrowheads="1"/>
          </p:cNvSpPr>
          <p:nvPr/>
        </p:nvSpPr>
        <p:spPr bwMode="auto">
          <a:xfrm>
            <a:off x="447675" y="5614988"/>
            <a:ext cx="8258175" cy="830997"/>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Black market   </a:t>
            </a:r>
            <a:r>
              <a:rPr lang="en-US" sz="2400" dirty="0">
                <a:solidFill>
                  <a:schemeClr val="tx1"/>
                </a:solidFill>
              </a:rPr>
              <a:t>A market in which buying and selling take place at prices that violate government price regulations.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46193"/>
                                        </p:tgtEl>
                                        <p:attrNameLst>
                                          <p:attrName>style.visibility</p:attrName>
                                        </p:attrNameLst>
                                      </p:cBhvr>
                                      <p:to>
                                        <p:strVal val="visible"/>
                                      </p:to>
                                    </p:set>
                                    <p:animEffect transition="in" filter="wipe(down)">
                                      <p:cBhvr>
                                        <p:cTn id="7" dur="1000"/>
                                        <p:tgtEl>
                                          <p:spTgt spid="946193"/>
                                        </p:tgtEl>
                                      </p:cBhvr>
                                    </p:animEffect>
                                  </p:childTnLst>
                                </p:cTn>
                              </p:par>
                              <p:par>
                                <p:cTn id="8" presetID="22" presetClass="entr" presetSubtype="4" fill="hold" nodeType="withEffect">
                                  <p:stCondLst>
                                    <p:cond delay="0"/>
                                  </p:stCondLst>
                                  <p:childTnLst>
                                    <p:set>
                                      <p:cBhvr>
                                        <p:cTn id="9" dur="1" fill="hold">
                                          <p:stCondLst>
                                            <p:cond delay="0"/>
                                          </p:stCondLst>
                                        </p:cTn>
                                        <p:tgtEl>
                                          <p:spTgt spid="946203"/>
                                        </p:tgtEl>
                                        <p:attrNameLst>
                                          <p:attrName>style.visibility</p:attrName>
                                        </p:attrNameLst>
                                      </p:cBhvr>
                                      <p:to>
                                        <p:strVal val="visible"/>
                                      </p:to>
                                    </p:set>
                                    <p:animEffect transition="in" filter="wipe(down)">
                                      <p:cBhvr>
                                        <p:cTn id="10" dur="1000"/>
                                        <p:tgtEl>
                                          <p:spTgt spid="94620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46201"/>
                                        </p:tgtEl>
                                        <p:attrNameLst>
                                          <p:attrName>style.visibility</p:attrName>
                                        </p:attrNameLst>
                                      </p:cBhvr>
                                      <p:to>
                                        <p:strVal val="visible"/>
                                      </p:to>
                                    </p:set>
                                    <p:animEffect transition="in" filter="wipe(up)">
                                      <p:cBhvr>
                                        <p:cTn id="14" dur="1000"/>
                                        <p:tgtEl>
                                          <p:spTgt spid="946201"/>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946184">
                                            <p:txEl>
                                              <p:pRg st="5" end="5"/>
                                            </p:txEl>
                                          </p:spTgt>
                                        </p:tgtEl>
                                        <p:attrNameLst>
                                          <p:attrName>style.visibility</p:attrName>
                                        </p:attrNameLst>
                                      </p:cBhvr>
                                      <p:to>
                                        <p:strVal val="visible"/>
                                      </p:to>
                                    </p:set>
                                    <p:animEffect transition="in" filter="wipe(left)">
                                      <p:cBhvr>
                                        <p:cTn id="18" dur="500"/>
                                        <p:tgtEl>
                                          <p:spTgt spid="94618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946192"/>
                                        </p:tgtEl>
                                        <p:attrNameLst>
                                          <p:attrName>style.visibility</p:attrName>
                                        </p:attrNameLst>
                                      </p:cBhvr>
                                      <p:to>
                                        <p:strVal val="visible"/>
                                      </p:to>
                                    </p:set>
                                    <p:animEffect transition="in" filter="wipe(up)">
                                      <p:cBhvr>
                                        <p:cTn id="23" dur="1000"/>
                                        <p:tgtEl>
                                          <p:spTgt spid="946192"/>
                                        </p:tgtEl>
                                      </p:cBhvr>
                                    </p:animEffect>
                                  </p:childTnLst>
                                </p:cTn>
                              </p:par>
                              <p:par>
                                <p:cTn id="24" presetID="22" presetClass="entr" presetSubtype="1" fill="hold" nodeType="withEffect">
                                  <p:stCondLst>
                                    <p:cond delay="0"/>
                                  </p:stCondLst>
                                  <p:childTnLst>
                                    <p:set>
                                      <p:cBhvr>
                                        <p:cTn id="25" dur="1" fill="hold">
                                          <p:stCondLst>
                                            <p:cond delay="0"/>
                                          </p:stCondLst>
                                        </p:cTn>
                                        <p:tgtEl>
                                          <p:spTgt spid="946202"/>
                                        </p:tgtEl>
                                        <p:attrNameLst>
                                          <p:attrName>style.visibility</p:attrName>
                                        </p:attrNameLst>
                                      </p:cBhvr>
                                      <p:to>
                                        <p:strVal val="visible"/>
                                      </p:to>
                                    </p:set>
                                    <p:animEffect transition="in" filter="wipe(up)">
                                      <p:cBhvr>
                                        <p:cTn id="26" dur="1000"/>
                                        <p:tgtEl>
                                          <p:spTgt spid="94620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46184">
                                            <p:txEl>
                                              <p:pRg st="6" end="6"/>
                                            </p:txEl>
                                          </p:spTgt>
                                        </p:tgtEl>
                                        <p:attrNameLst>
                                          <p:attrName>style.visibility</p:attrName>
                                        </p:attrNameLst>
                                      </p:cBhvr>
                                      <p:to>
                                        <p:strVal val="visible"/>
                                      </p:to>
                                    </p:set>
                                    <p:animEffect transition="in" filter="wipe(left)">
                                      <p:cBhvr>
                                        <p:cTn id="30" dur="500"/>
                                        <p:tgtEl>
                                          <p:spTgt spid="946184">
                                            <p:txEl>
                                              <p:pRg st="6" end="6"/>
                                            </p:txEl>
                                          </p:spTgt>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wipe(left)">
                                      <p:cBhvr>
                                        <p:cTn id="3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4" grpId="0" uiExpand="1" build="p" autoUpdateAnimBg="0" advAuto="0"/>
      <p:bldP spid="2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87" name="Text Box 15"/>
          <p:cNvSpPr txBox="1">
            <a:spLocks noChangeArrowheads="1"/>
          </p:cNvSpPr>
          <p:nvPr/>
        </p:nvSpPr>
        <p:spPr bwMode="auto">
          <a:xfrm>
            <a:off x="449263" y="0"/>
            <a:ext cx="8694737" cy="1200329"/>
          </a:xfrm>
          <a:prstGeom prst="rect">
            <a:avLst/>
          </a:prstGeom>
          <a:noFill/>
          <a:ln w="9525" algn="ctr">
            <a:noFill/>
            <a:miter lim="800000"/>
            <a:headEnd/>
            <a:tailEnd/>
          </a:ln>
        </p:spPr>
        <p:txBody>
          <a:bodyPr wrap="square">
            <a:spAutoFit/>
          </a:bodyPr>
          <a:lstStyle/>
          <a:p>
            <a:r>
              <a:rPr lang="en-US" sz="2400" b="1" dirty="0">
                <a:solidFill>
                  <a:schemeClr val="tx1"/>
                </a:solidFill>
              </a:rPr>
              <a:t>The Results of Government Price Controls:</a:t>
            </a:r>
            <a:br>
              <a:rPr lang="en-US" sz="2400" b="1" dirty="0">
                <a:solidFill>
                  <a:schemeClr val="tx1"/>
                </a:solidFill>
              </a:rPr>
            </a:br>
            <a:r>
              <a:rPr lang="en-US" sz="2400" b="1" dirty="0">
                <a:solidFill>
                  <a:schemeClr val="tx1"/>
                </a:solidFill>
              </a:rPr>
              <a:t>Winners, Losers, and </a:t>
            </a:r>
            <a:r>
              <a:rPr lang="en-US" sz="2400" b="1" dirty="0" smtClean="0">
                <a:solidFill>
                  <a:schemeClr val="tx1"/>
                </a:solidFill>
              </a:rPr>
              <a:t>Inefficiency</a:t>
            </a:r>
          </a:p>
          <a:p>
            <a:r>
              <a:rPr lang="zh-TW" altLang="en-US" sz="2400" b="1" dirty="0" smtClean="0">
                <a:solidFill>
                  <a:schemeClr val="tx1"/>
                </a:solidFill>
                <a:latin typeface="標楷體" pitchFamily="65" charset="-120"/>
                <a:ea typeface="標楷體" pitchFamily="65" charset="-120"/>
              </a:rPr>
              <a:t>政府價格管制的結果</a:t>
            </a:r>
            <a:r>
              <a:rPr lang="en-US" altLang="zh-TW" sz="2400" b="1" dirty="0" smtClean="0">
                <a:solidFill>
                  <a:schemeClr val="tx1"/>
                </a:solidFill>
                <a:latin typeface="標楷體" pitchFamily="65" charset="-120"/>
                <a:ea typeface="標楷體" pitchFamily="65" charset="-120"/>
              </a:rPr>
              <a:t>: </a:t>
            </a:r>
            <a:r>
              <a:rPr lang="zh-TW" altLang="en-US" sz="2400" b="1" dirty="0" smtClean="0">
                <a:solidFill>
                  <a:schemeClr val="tx1"/>
                </a:solidFill>
                <a:latin typeface="標楷體" pitchFamily="65" charset="-120"/>
                <a:ea typeface="標楷體" pitchFamily="65" charset="-120"/>
              </a:rPr>
              <a:t>贏家</a:t>
            </a:r>
            <a:r>
              <a:rPr lang="zh-TW" altLang="en-US" sz="2400" b="1" dirty="0" smtClean="0">
                <a:solidFill>
                  <a:schemeClr val="tx1"/>
                </a:solidFill>
                <a:latin typeface="新細明體"/>
                <a:ea typeface="新細明體"/>
              </a:rPr>
              <a:t>、</a:t>
            </a:r>
            <a:r>
              <a:rPr lang="zh-TW" altLang="en-US" sz="2400" b="1" dirty="0" smtClean="0">
                <a:solidFill>
                  <a:schemeClr val="tx1"/>
                </a:solidFill>
                <a:latin typeface="標楷體" pitchFamily="65" charset="-120"/>
                <a:ea typeface="標楷體" pitchFamily="65" charset="-120"/>
              </a:rPr>
              <a:t>輸家和不效率</a:t>
            </a:r>
            <a:endParaRPr lang="en-US" sz="2400" b="1" dirty="0">
              <a:solidFill>
                <a:schemeClr val="tx1"/>
              </a:solidFill>
              <a:latin typeface="標楷體" pitchFamily="65" charset="-120"/>
              <a:ea typeface="標楷體" pitchFamily="65" charset="-120"/>
            </a:endParaRPr>
          </a:p>
        </p:txBody>
      </p:sp>
      <p:sp>
        <p:nvSpPr>
          <p:cNvPr id="950289" name="Rectangle 17"/>
          <p:cNvSpPr>
            <a:spLocks noGrp="1" noChangeArrowheads="1"/>
          </p:cNvSpPr>
          <p:nvPr>
            <p:ph type="body" idx="4294967295"/>
          </p:nvPr>
        </p:nvSpPr>
        <p:spPr bwMode="auto">
          <a:xfrm>
            <a:off x="457200" y="1200150"/>
            <a:ext cx="8258175" cy="749300"/>
          </a:xfrm>
          <a:prstGeom prst="rect">
            <a:avLst/>
          </a:prstGeom>
          <a:noFill/>
          <a:ln>
            <a:miter lim="800000"/>
            <a:headEnd/>
            <a:tailEnd/>
          </a:ln>
        </p:spPr>
        <p:txBody>
          <a:bodyPr/>
          <a:lstStyle/>
          <a:p>
            <a:pPr marL="0" indent="0" eaLnBrk="1" hangingPunct="1"/>
            <a:r>
              <a:rPr lang="en-US" i="0" dirty="0" smtClean="0"/>
              <a:t>When the government imposes price floors or price ceilings, three important results occur:</a:t>
            </a:r>
          </a:p>
        </p:txBody>
      </p:sp>
      <p:sp>
        <p:nvSpPr>
          <p:cNvPr id="950290" name="Rectangle 18"/>
          <p:cNvSpPr>
            <a:spLocks noChangeArrowheads="1"/>
          </p:cNvSpPr>
          <p:nvPr/>
        </p:nvSpPr>
        <p:spPr bwMode="auto">
          <a:xfrm>
            <a:off x="447675" y="1992313"/>
            <a:ext cx="8259763" cy="1323439"/>
          </a:xfrm>
          <a:prstGeom prst="rect">
            <a:avLst/>
          </a:prstGeom>
          <a:noFill/>
          <a:ln w="9525" algn="ctr">
            <a:noFill/>
            <a:miter lim="800000"/>
            <a:headEnd/>
            <a:tailEnd/>
          </a:ln>
        </p:spPr>
        <p:txBody>
          <a:bodyPr>
            <a:spAutoFit/>
          </a:bodyPr>
          <a:lstStyle/>
          <a:p>
            <a:pPr marL="290513" indent="-290513">
              <a:spcBef>
                <a:spcPct val="50000"/>
              </a:spcBef>
            </a:pPr>
            <a:r>
              <a:rPr lang="en-US" sz="2000"/>
              <a:t>•	Some people win.</a:t>
            </a:r>
          </a:p>
          <a:p>
            <a:pPr marL="290513" indent="-290513">
              <a:spcBef>
                <a:spcPct val="50000"/>
              </a:spcBef>
            </a:pPr>
            <a:r>
              <a:rPr lang="en-US" sz="2000"/>
              <a:t>•	Some people lose.</a:t>
            </a:r>
          </a:p>
          <a:p>
            <a:pPr marL="290513" indent="-290513">
              <a:spcBef>
                <a:spcPct val="50000"/>
              </a:spcBef>
            </a:pPr>
            <a:r>
              <a:rPr lang="en-US" sz="2000"/>
              <a:t>•	There is a loss of economic efficiency.</a:t>
            </a:r>
          </a:p>
        </p:txBody>
      </p:sp>
      <p:sp>
        <p:nvSpPr>
          <p:cNvPr id="5" name="Text Box 5"/>
          <p:cNvSpPr txBox="1">
            <a:spLocks noChangeArrowheads="1"/>
          </p:cNvSpPr>
          <p:nvPr/>
        </p:nvSpPr>
        <p:spPr bwMode="auto">
          <a:xfrm>
            <a:off x="468313" y="3476625"/>
            <a:ext cx="8361362" cy="830997"/>
          </a:xfrm>
          <a:prstGeom prst="rect">
            <a:avLst/>
          </a:prstGeom>
          <a:noFill/>
          <a:ln w="9525" algn="ctr">
            <a:noFill/>
            <a:miter lim="800000"/>
            <a:headEnd/>
            <a:tailEnd/>
          </a:ln>
        </p:spPr>
        <p:txBody>
          <a:bodyPr>
            <a:spAutoFit/>
          </a:bodyPr>
          <a:lstStyle/>
          <a:p>
            <a:r>
              <a:rPr lang="en-US" sz="2400" b="1" dirty="0">
                <a:solidFill>
                  <a:schemeClr val="tx1"/>
                </a:solidFill>
              </a:rPr>
              <a:t>Positive and Normative Analysis of Price Ceilings and Price </a:t>
            </a:r>
            <a:r>
              <a:rPr lang="en-US" sz="2400" b="1" dirty="0" smtClean="0">
                <a:solidFill>
                  <a:schemeClr val="tx1"/>
                </a:solidFill>
              </a:rPr>
              <a:t>Floors</a:t>
            </a:r>
            <a:r>
              <a:rPr lang="zh-TW" altLang="en-US" sz="2400" b="1" dirty="0" smtClean="0">
                <a:solidFill>
                  <a:schemeClr val="tx1"/>
                </a:solidFill>
              </a:rPr>
              <a:t> </a:t>
            </a:r>
            <a:r>
              <a:rPr lang="zh-TW" altLang="en-US" sz="2400" b="1" dirty="0" smtClean="0">
                <a:solidFill>
                  <a:schemeClr val="tx1"/>
                </a:solidFill>
                <a:latin typeface="標楷體" pitchFamily="65" charset="-120"/>
                <a:ea typeface="標楷體" pitchFamily="65" charset="-120"/>
              </a:rPr>
              <a:t>價格上</a:t>
            </a:r>
            <a:r>
              <a:rPr lang="zh-TW" altLang="en-US" sz="2400" b="1" dirty="0" smtClean="0">
                <a:solidFill>
                  <a:schemeClr val="tx1"/>
                </a:solidFill>
                <a:latin typeface="新細明體"/>
                <a:ea typeface="新細明體"/>
              </a:rPr>
              <a:t>、</a:t>
            </a:r>
            <a:r>
              <a:rPr lang="zh-TW" altLang="en-US" sz="2400" b="1" dirty="0" smtClean="0">
                <a:solidFill>
                  <a:schemeClr val="tx1"/>
                </a:solidFill>
                <a:latin typeface="標楷體" pitchFamily="65" charset="-120"/>
                <a:ea typeface="標楷體" pitchFamily="65" charset="-120"/>
              </a:rPr>
              <a:t>下限的</a:t>
            </a:r>
            <a:r>
              <a:rPr lang="zh-TW" altLang="en-US" sz="2400" b="1" dirty="0">
                <a:solidFill>
                  <a:schemeClr val="tx1"/>
                </a:solidFill>
                <a:latin typeface="標楷體" pitchFamily="65" charset="-120"/>
                <a:ea typeface="標楷體" pitchFamily="65" charset="-120"/>
              </a:rPr>
              <a:t>實是性分析和規範</a:t>
            </a:r>
            <a:r>
              <a:rPr lang="zh-TW" altLang="en-US" sz="2400" b="1" dirty="0" smtClean="0">
                <a:solidFill>
                  <a:schemeClr val="tx1"/>
                </a:solidFill>
                <a:latin typeface="標楷體" pitchFamily="65" charset="-120"/>
                <a:ea typeface="標楷體" pitchFamily="65" charset="-120"/>
              </a:rPr>
              <a:t>性分析</a:t>
            </a:r>
            <a:endParaRPr lang="en-US" sz="2400" b="1" dirty="0">
              <a:solidFill>
                <a:schemeClr val="tx1"/>
              </a:solidFill>
              <a:latin typeface="標楷體" pitchFamily="65" charset="-120"/>
              <a:ea typeface="標楷體" pitchFamily="65" charset="-120"/>
            </a:endParaRPr>
          </a:p>
        </p:txBody>
      </p:sp>
      <p:sp>
        <p:nvSpPr>
          <p:cNvPr id="6" name="Rectangle 11"/>
          <p:cNvSpPr txBox="1">
            <a:spLocks noChangeArrowheads="1"/>
          </p:cNvSpPr>
          <p:nvPr/>
        </p:nvSpPr>
        <p:spPr bwMode="auto">
          <a:xfrm>
            <a:off x="447675" y="4294188"/>
            <a:ext cx="8258175" cy="2068512"/>
          </a:xfrm>
          <a:prstGeom prst="rect">
            <a:avLst/>
          </a:prstGeom>
          <a:noFill/>
          <a:ln>
            <a:miter lim="800000"/>
            <a:headEnd/>
            <a:tailEnd/>
          </a:ln>
        </p:spPr>
        <p:txBody>
          <a:bodyPr/>
          <a:lstStyle/>
          <a:p>
            <a:pPr>
              <a:spcBef>
                <a:spcPct val="20000"/>
              </a:spcBef>
              <a:defRPr/>
            </a:pPr>
            <a:r>
              <a:rPr lang="en-US" sz="2000" kern="0" dirty="0">
                <a:solidFill>
                  <a:schemeClr val="tx1"/>
                </a:solidFill>
                <a:latin typeface="+mn-lt"/>
                <a:cs typeface="+mn-cs"/>
              </a:rPr>
              <a:t>Our analysis of rent control and of the federal farm programs in this chapter is positive analysis. Whether these programs are desirable or undesirable is a normative question.</a:t>
            </a:r>
            <a:br>
              <a:rPr lang="en-US" sz="2000" kern="0" dirty="0">
                <a:solidFill>
                  <a:schemeClr val="tx1"/>
                </a:solidFill>
                <a:latin typeface="+mn-lt"/>
                <a:cs typeface="+mn-cs"/>
              </a:rPr>
            </a:br>
            <a:endParaRPr lang="en-US" sz="2000" kern="0" dirty="0">
              <a:solidFill>
                <a:schemeClr val="tx1"/>
              </a:solidFill>
              <a:latin typeface="+mn-lt"/>
              <a:cs typeface="+mn-cs"/>
            </a:endParaRPr>
          </a:p>
          <a:p>
            <a:pPr>
              <a:spcBef>
                <a:spcPct val="20000"/>
              </a:spcBef>
              <a:defRPr/>
            </a:pPr>
            <a:r>
              <a:rPr lang="en-US" sz="2000" kern="0" dirty="0">
                <a:solidFill>
                  <a:schemeClr val="tx1"/>
                </a:solidFill>
                <a:latin typeface="+mn-lt"/>
                <a:cs typeface="+mn-cs"/>
              </a:rPr>
              <a:t>Whether the gains to the winners more than make up for the losses to the losers and decline in economic efficiency is a matter of judgment and not strictly an economic question.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0287"/>
                                        </p:tgtEl>
                                        <p:attrNameLst>
                                          <p:attrName>style.visibility</p:attrName>
                                        </p:attrNameLst>
                                      </p:cBhvr>
                                      <p:to>
                                        <p:strVal val="visible"/>
                                      </p:to>
                                    </p:set>
                                    <p:animEffect transition="in" filter="wipe(left)">
                                      <p:cBhvr>
                                        <p:cTn id="7" dur="500"/>
                                        <p:tgtEl>
                                          <p:spTgt spid="9502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0289">
                                            <p:txEl>
                                              <p:pRg st="0" end="0"/>
                                            </p:txEl>
                                          </p:spTgt>
                                        </p:tgtEl>
                                        <p:attrNameLst>
                                          <p:attrName>style.visibility</p:attrName>
                                        </p:attrNameLst>
                                      </p:cBhvr>
                                      <p:to>
                                        <p:strVal val="visible"/>
                                      </p:to>
                                    </p:set>
                                    <p:animEffect transition="in" filter="wipe(left)">
                                      <p:cBhvr>
                                        <p:cTn id="11" dur="500"/>
                                        <p:tgtEl>
                                          <p:spTgt spid="95028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50290">
                                            <p:txEl>
                                              <p:pRg st="0" end="0"/>
                                            </p:txEl>
                                          </p:spTgt>
                                        </p:tgtEl>
                                        <p:attrNameLst>
                                          <p:attrName>style.visibility</p:attrName>
                                        </p:attrNameLst>
                                      </p:cBhvr>
                                      <p:to>
                                        <p:strVal val="visible"/>
                                      </p:to>
                                    </p:set>
                                    <p:animEffect transition="in" filter="wipe(left)">
                                      <p:cBhvr>
                                        <p:cTn id="16" dur="500"/>
                                        <p:tgtEl>
                                          <p:spTgt spid="950290">
                                            <p:txEl>
                                              <p:pRg st="0" end="0"/>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950290">
                                            <p:txEl>
                                              <p:pRg st="1" end="1"/>
                                            </p:txEl>
                                          </p:spTgt>
                                        </p:tgtEl>
                                        <p:attrNameLst>
                                          <p:attrName>style.visibility</p:attrName>
                                        </p:attrNameLst>
                                      </p:cBhvr>
                                      <p:to>
                                        <p:strVal val="visible"/>
                                      </p:to>
                                    </p:set>
                                    <p:animEffect transition="in" filter="wipe(left)">
                                      <p:cBhvr>
                                        <p:cTn id="20" dur="500"/>
                                        <p:tgtEl>
                                          <p:spTgt spid="950290">
                                            <p:txEl>
                                              <p:pRg st="1" end="1"/>
                                            </p:txEl>
                                          </p:spTgt>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950290">
                                            <p:txEl>
                                              <p:pRg st="2" end="2"/>
                                            </p:txEl>
                                          </p:spTgt>
                                        </p:tgtEl>
                                        <p:attrNameLst>
                                          <p:attrName>style.visibility</p:attrName>
                                        </p:attrNameLst>
                                      </p:cBhvr>
                                      <p:to>
                                        <p:strVal val="visible"/>
                                      </p:to>
                                    </p:set>
                                    <p:animEffect transition="in" filter="wipe(left)">
                                      <p:cBhvr>
                                        <p:cTn id="24" dur="500"/>
                                        <p:tgtEl>
                                          <p:spTgt spid="95029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7" grpId="0"/>
      <p:bldP spid="950289" grpId="0" build="p" bldLvl="4"/>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7216775" cy="461665"/>
          </a:xfrm>
          <a:prstGeom prst="rect">
            <a:avLst/>
          </a:prstGeom>
          <a:noFill/>
          <a:ln w="9525">
            <a:noFill/>
            <a:miter lim="800000"/>
            <a:headEnd/>
            <a:tailEnd/>
          </a:ln>
        </p:spPr>
        <p:txBody>
          <a:bodyPr>
            <a:spAutoFit/>
          </a:bodyPr>
          <a:lstStyle/>
          <a:p>
            <a:r>
              <a:rPr lang="en-US" sz="2400" dirty="0">
                <a:solidFill>
                  <a:srgbClr val="0066B3"/>
                </a:solidFill>
              </a:rPr>
              <a:t>Analyze the economic impact of taxes.</a:t>
            </a:r>
          </a:p>
        </p:txBody>
      </p:sp>
      <p:sp>
        <p:nvSpPr>
          <p:cNvPr id="10" name="Text Box 9"/>
          <p:cNvSpPr txBox="1">
            <a:spLocks noChangeArrowheads="1"/>
          </p:cNvSpPr>
          <p:nvPr/>
        </p:nvSpPr>
        <p:spPr bwMode="auto">
          <a:xfrm>
            <a:off x="452438" y="2358381"/>
            <a:ext cx="5618162" cy="461665"/>
          </a:xfrm>
          <a:prstGeom prst="rect">
            <a:avLst/>
          </a:prstGeom>
          <a:solidFill>
            <a:srgbClr val="0066B3"/>
          </a:solidFill>
          <a:ln w="9525">
            <a:noFill/>
            <a:miter lim="800000"/>
            <a:headEnd/>
            <a:tailEnd/>
          </a:ln>
        </p:spPr>
        <p:txBody>
          <a:bodyPr wrap="square" lIns="45720" rIns="45720" anchor="ctr">
            <a:spAutoFit/>
          </a:bodyPr>
          <a:lstStyle/>
          <a:p>
            <a:r>
              <a:rPr lang="en-US" sz="2400" b="1">
                <a:solidFill>
                  <a:schemeClr val="bg1"/>
                </a:solidFill>
              </a:rPr>
              <a:t>4.4 LEARNING</a:t>
            </a:r>
            <a:r>
              <a:rPr lang="en-US" sz="2400">
                <a:solidFill>
                  <a:schemeClr val="bg1"/>
                </a:solidFill>
              </a:rPr>
              <a:t> OBJECTIVE</a:t>
            </a:r>
            <a:endParaRPr lang="en-US" sz="2400" b="1">
              <a:solidFill>
                <a:schemeClr val="bg1"/>
              </a:solidFill>
            </a:endParaRPr>
          </a:p>
        </p:txBody>
      </p:sp>
      <p:sp>
        <p:nvSpPr>
          <p:cNvPr id="11" name="TextBox 10"/>
          <p:cNvSpPr txBox="1">
            <a:spLocks noChangeArrowheads="1"/>
          </p:cNvSpPr>
          <p:nvPr/>
        </p:nvSpPr>
        <p:spPr bwMode="auto">
          <a:xfrm>
            <a:off x="447675" y="246063"/>
            <a:ext cx="8696325" cy="523220"/>
          </a:xfrm>
          <a:prstGeom prst="rect">
            <a:avLst/>
          </a:prstGeom>
          <a:noFill/>
          <a:ln w="9525">
            <a:noFill/>
            <a:miter lim="800000"/>
            <a:headEnd/>
            <a:tailEnd/>
          </a:ln>
        </p:spPr>
        <p:txBody>
          <a:bodyPr>
            <a:spAutoFit/>
          </a:bodyPr>
          <a:lstStyle/>
          <a:p>
            <a:r>
              <a:rPr lang="en-US" b="1" dirty="0">
                <a:solidFill>
                  <a:srgbClr val="0066B3"/>
                </a:solidFill>
              </a:rPr>
              <a:t>The Economic Impact of Taxes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25" name="Text Box 5"/>
          <p:cNvSpPr txBox="1">
            <a:spLocks noChangeArrowheads="1"/>
          </p:cNvSpPr>
          <p:nvPr/>
        </p:nvSpPr>
        <p:spPr bwMode="auto">
          <a:xfrm>
            <a:off x="152400" y="142875"/>
            <a:ext cx="8991600" cy="430887"/>
          </a:xfrm>
          <a:prstGeom prst="rect">
            <a:avLst/>
          </a:prstGeom>
          <a:noFill/>
          <a:ln w="9525" algn="ctr">
            <a:noFill/>
            <a:miter lim="800000"/>
            <a:headEnd/>
            <a:tailEnd/>
          </a:ln>
        </p:spPr>
        <p:txBody>
          <a:bodyPr wrap="square">
            <a:spAutoFit/>
          </a:bodyPr>
          <a:lstStyle/>
          <a:p>
            <a:r>
              <a:rPr lang="en-US" sz="2200" b="1" dirty="0">
                <a:solidFill>
                  <a:schemeClr val="tx1"/>
                </a:solidFill>
              </a:rPr>
              <a:t>The Effect of Taxes on Economic </a:t>
            </a:r>
            <a:r>
              <a:rPr lang="en-US" sz="2200" b="1" dirty="0" smtClean="0">
                <a:solidFill>
                  <a:schemeClr val="tx1"/>
                </a:solidFill>
              </a:rPr>
              <a:t>Efficiency </a:t>
            </a:r>
            <a:r>
              <a:rPr lang="zh-TW" altLang="en-US" sz="2200" b="1" dirty="0" smtClean="0">
                <a:solidFill>
                  <a:schemeClr val="tx1"/>
                </a:solidFill>
                <a:latin typeface="標楷體" pitchFamily="65" charset="-120"/>
                <a:ea typeface="標楷體" pitchFamily="65" charset="-120"/>
              </a:rPr>
              <a:t>稅收對經濟效率的影響</a:t>
            </a:r>
            <a:endParaRPr lang="en-US" sz="2200" b="1" dirty="0">
              <a:solidFill>
                <a:schemeClr val="tx1"/>
              </a:solidFill>
              <a:latin typeface="標楷體" pitchFamily="65" charset="-120"/>
              <a:ea typeface="標楷體" pitchFamily="65" charset="-120"/>
            </a:endParaRPr>
          </a:p>
        </p:txBody>
      </p:sp>
      <p:sp>
        <p:nvSpPr>
          <p:cNvPr id="952326" name="Text Box 6"/>
          <p:cNvSpPr txBox="1">
            <a:spLocks noChangeArrowheads="1"/>
          </p:cNvSpPr>
          <p:nvPr/>
        </p:nvSpPr>
        <p:spPr bwMode="auto">
          <a:xfrm>
            <a:off x="354013" y="612775"/>
            <a:ext cx="2224087"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4.10</a:t>
            </a:r>
          </a:p>
        </p:txBody>
      </p:sp>
      <p:sp>
        <p:nvSpPr>
          <p:cNvPr id="952327" name="Text Box 7"/>
          <p:cNvSpPr txBox="1">
            <a:spLocks noChangeArrowheads="1"/>
          </p:cNvSpPr>
          <p:nvPr/>
        </p:nvSpPr>
        <p:spPr bwMode="auto">
          <a:xfrm>
            <a:off x="266700" y="974725"/>
            <a:ext cx="2905125" cy="5238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Effect of a Tax on the Market for Cigarettes</a:t>
            </a:r>
          </a:p>
        </p:txBody>
      </p:sp>
      <p:sp>
        <p:nvSpPr>
          <p:cNvPr id="952328" name="Text Box 8"/>
          <p:cNvSpPr txBox="1">
            <a:spLocks noChangeArrowheads="1"/>
          </p:cNvSpPr>
          <p:nvPr/>
        </p:nvSpPr>
        <p:spPr bwMode="auto">
          <a:xfrm>
            <a:off x="280988" y="1470025"/>
            <a:ext cx="3062287" cy="3046413"/>
          </a:xfrm>
          <a:prstGeom prst="rect">
            <a:avLst/>
          </a:prstGeom>
          <a:noFill/>
          <a:ln w="9525" algn="ctr">
            <a:noFill/>
            <a:miter lim="800000"/>
            <a:headEnd/>
            <a:tailEnd/>
          </a:ln>
        </p:spPr>
        <p:txBody>
          <a:bodyPr>
            <a:spAutoFit/>
          </a:bodyPr>
          <a:lstStyle/>
          <a:p>
            <a:r>
              <a:rPr lang="en-US" sz="1600"/>
              <a:t>Without the tax, market equilibrium occurs at point </a:t>
            </a:r>
            <a:r>
              <a:rPr lang="en-US" sz="1600" i="1"/>
              <a:t>A</a:t>
            </a:r>
            <a:r>
              <a:rPr lang="en-US" sz="1600"/>
              <a:t>.</a:t>
            </a:r>
          </a:p>
          <a:p>
            <a:r>
              <a:rPr lang="en-US" sz="1600"/>
              <a:t>The equilibrium price of cigarettes is $4.00 per pack, and 4 billion packs of cigarettes are sold per year. </a:t>
            </a:r>
          </a:p>
          <a:p>
            <a:r>
              <a:rPr lang="en-US" sz="1600"/>
              <a:t>A $1.00-per-pack tax on cigarettes will cause the supply curve for cigarettes to shift up by $1.00, from </a:t>
            </a:r>
            <a:r>
              <a:rPr lang="en-US" sz="1600" i="1"/>
              <a:t>S</a:t>
            </a:r>
            <a:r>
              <a:rPr lang="en-US" sz="1600" baseline="-25000"/>
              <a:t>1</a:t>
            </a:r>
            <a:r>
              <a:rPr lang="en-US" sz="1600"/>
              <a:t> to </a:t>
            </a:r>
            <a:r>
              <a:rPr lang="en-US" sz="1600" i="1"/>
              <a:t>S</a:t>
            </a:r>
            <a:r>
              <a:rPr lang="en-US" sz="1600" baseline="-25000"/>
              <a:t>2</a:t>
            </a:r>
            <a:r>
              <a:rPr lang="en-US" sz="1600"/>
              <a:t>. </a:t>
            </a:r>
          </a:p>
          <a:p>
            <a:r>
              <a:rPr lang="en-US" sz="1600"/>
              <a:t>The new equilibrium occurs at point </a:t>
            </a:r>
            <a:r>
              <a:rPr lang="en-US" sz="1600" i="1"/>
              <a:t>B</a:t>
            </a:r>
            <a:r>
              <a:rPr lang="en-US" sz="1600"/>
              <a:t>.</a:t>
            </a:r>
          </a:p>
        </p:txBody>
      </p:sp>
      <p:sp>
        <p:nvSpPr>
          <p:cNvPr id="952339" name="Text Box 19"/>
          <p:cNvSpPr txBox="1">
            <a:spLocks noChangeArrowheads="1"/>
          </p:cNvSpPr>
          <p:nvPr/>
        </p:nvSpPr>
        <p:spPr bwMode="auto">
          <a:xfrm>
            <a:off x="280988" y="4411663"/>
            <a:ext cx="8767762" cy="2062162"/>
          </a:xfrm>
          <a:prstGeom prst="rect">
            <a:avLst/>
          </a:prstGeom>
          <a:noFill/>
          <a:ln w="9525" algn="ctr">
            <a:noFill/>
            <a:miter lim="800000"/>
            <a:headEnd/>
            <a:tailEnd/>
          </a:ln>
        </p:spPr>
        <p:txBody>
          <a:bodyPr>
            <a:spAutoFit/>
          </a:bodyPr>
          <a:lstStyle/>
          <a:p>
            <a:r>
              <a:rPr lang="en-US" sz="1600"/>
              <a:t>The price of cigarettes will increase by $0.90, to $4.90 per pack, and the quantity sold will fall to 3.7 billion packs. </a:t>
            </a:r>
          </a:p>
          <a:p>
            <a:r>
              <a:rPr lang="en-US" sz="1600"/>
              <a:t>The tax on cigarettes has increased the price paid by consumers from $4.00 to $4.90 per pack. </a:t>
            </a:r>
          </a:p>
          <a:p>
            <a:r>
              <a:rPr lang="en-US" sz="1600"/>
              <a:t>Producers receive a price of $4.90 per pack (point </a:t>
            </a:r>
            <a:r>
              <a:rPr lang="en-US" sz="1600" i="1"/>
              <a:t>B</a:t>
            </a:r>
            <a:r>
              <a:rPr lang="en-US" sz="1600"/>
              <a:t>), but after paying the $1.00 tax, they are left with $3.90 (point </a:t>
            </a:r>
            <a:r>
              <a:rPr lang="en-US" sz="1600" i="1"/>
              <a:t>C</a:t>
            </a:r>
            <a:r>
              <a:rPr lang="en-US" sz="1600"/>
              <a:t>). </a:t>
            </a:r>
          </a:p>
          <a:p>
            <a:r>
              <a:rPr lang="en-US" sz="1600"/>
              <a:t>The government will receive tax revenue equal to the green shaded box. </a:t>
            </a:r>
          </a:p>
          <a:p>
            <a:r>
              <a:rPr lang="en-US" sz="1600"/>
              <a:t>Some consumer surplus and some producer surplus will become tax revenue for the government, and some will become deadweight loss, shown by the yellow-shaded area.</a:t>
            </a:r>
          </a:p>
        </p:txBody>
      </p:sp>
      <p:pic>
        <p:nvPicPr>
          <p:cNvPr id="952340" name="Picture 20" descr="Fig4-10-ppt-8"/>
          <p:cNvPicPr>
            <a:picLocks noChangeAspect="1" noChangeArrowheads="1"/>
          </p:cNvPicPr>
          <p:nvPr/>
        </p:nvPicPr>
        <p:blipFill>
          <a:blip r:embed="rId2" cstate="print"/>
          <a:srcRect/>
          <a:stretch>
            <a:fillRect/>
          </a:stretch>
        </p:blipFill>
        <p:spPr bwMode="auto">
          <a:xfrm>
            <a:off x="3321050" y="601663"/>
            <a:ext cx="5480050" cy="3709987"/>
          </a:xfrm>
          <a:prstGeom prst="rect">
            <a:avLst/>
          </a:prstGeom>
          <a:noFill/>
          <a:ln w="9525">
            <a:noFill/>
            <a:miter lim="800000"/>
            <a:headEnd/>
            <a:tailEnd/>
          </a:ln>
        </p:spPr>
      </p:pic>
      <p:pic>
        <p:nvPicPr>
          <p:cNvPr id="952341" name="Picture 21" descr="Fig4-10-ppt-7"/>
          <p:cNvPicPr>
            <a:picLocks noChangeAspect="1" noChangeArrowheads="1"/>
          </p:cNvPicPr>
          <p:nvPr/>
        </p:nvPicPr>
        <p:blipFill>
          <a:blip r:embed="rId3" cstate="print"/>
          <a:srcRect/>
          <a:stretch>
            <a:fillRect/>
          </a:stretch>
        </p:blipFill>
        <p:spPr bwMode="auto">
          <a:xfrm>
            <a:off x="3321050" y="601663"/>
            <a:ext cx="5480050" cy="3709987"/>
          </a:xfrm>
          <a:prstGeom prst="rect">
            <a:avLst/>
          </a:prstGeom>
          <a:noFill/>
          <a:ln w="9525">
            <a:noFill/>
            <a:miter lim="800000"/>
            <a:headEnd/>
            <a:tailEnd/>
          </a:ln>
        </p:spPr>
      </p:pic>
      <p:pic>
        <p:nvPicPr>
          <p:cNvPr id="952348" name="Picture 28" descr="Fig4-10-ppt-8a"/>
          <p:cNvPicPr>
            <a:picLocks noChangeAspect="1" noChangeArrowheads="1"/>
          </p:cNvPicPr>
          <p:nvPr/>
        </p:nvPicPr>
        <p:blipFill>
          <a:blip r:embed="rId4" cstate="print"/>
          <a:srcRect/>
          <a:stretch>
            <a:fillRect/>
          </a:stretch>
        </p:blipFill>
        <p:spPr bwMode="auto">
          <a:xfrm>
            <a:off x="3321050" y="601663"/>
            <a:ext cx="5480050" cy="3709987"/>
          </a:xfrm>
          <a:prstGeom prst="rect">
            <a:avLst/>
          </a:prstGeom>
          <a:noFill/>
          <a:ln w="9525">
            <a:noFill/>
            <a:miter lim="800000"/>
            <a:headEnd/>
            <a:tailEnd/>
          </a:ln>
        </p:spPr>
      </p:pic>
      <p:sp>
        <p:nvSpPr>
          <p:cNvPr id="31753" name="Rectangle 18"/>
          <p:cNvSpPr>
            <a:spLocks noChangeArrowheads="1"/>
          </p:cNvSpPr>
          <p:nvPr/>
        </p:nvSpPr>
        <p:spPr bwMode="auto">
          <a:xfrm>
            <a:off x="8736013" y="4265613"/>
            <a:ext cx="65087" cy="46037"/>
          </a:xfrm>
          <a:prstGeom prst="rect">
            <a:avLst/>
          </a:prstGeom>
          <a:solidFill>
            <a:schemeClr val="bg1"/>
          </a:solidFill>
          <a:ln w="9525" algn="ctr">
            <a:noFill/>
            <a:round/>
            <a:headEnd/>
            <a:tailEnd/>
          </a:ln>
        </p:spPr>
        <p:txBody>
          <a:bodyPr/>
          <a:lstStyle/>
          <a:p>
            <a:endParaRPr lang="en-US"/>
          </a:p>
        </p:txBody>
      </p:sp>
      <p:cxnSp>
        <p:nvCxnSpPr>
          <p:cNvPr id="20" name="Straight Connector 19"/>
          <p:cNvCxnSpPr>
            <a:cxnSpLocks noChangeShapeType="1"/>
          </p:cNvCxnSpPr>
          <p:nvPr/>
        </p:nvCxnSpPr>
        <p:spPr bwMode="auto">
          <a:xfrm>
            <a:off x="352425" y="6543675"/>
            <a:ext cx="8572500" cy="0"/>
          </a:xfrm>
          <a:prstGeom prst="line">
            <a:avLst/>
          </a:prstGeom>
          <a:noFill/>
          <a:ln w="50800" algn="ctr">
            <a:solidFill>
              <a:srgbClr val="B9D3C2"/>
            </a:solidFill>
            <a:round/>
            <a:headEnd/>
            <a:tailEnd/>
          </a:ln>
        </p:spPr>
      </p:cxnSp>
      <p:pic>
        <p:nvPicPr>
          <p:cNvPr id="19" name="Picture 18" descr="Fig4-10-ppt-4.gif"/>
          <p:cNvPicPr>
            <a:picLocks noChangeAspect="1"/>
          </p:cNvPicPr>
          <p:nvPr/>
        </p:nvPicPr>
        <p:blipFill>
          <a:blip r:embed="rId5" cstate="print"/>
          <a:srcRect/>
          <a:stretch>
            <a:fillRect/>
          </a:stretch>
        </p:blipFill>
        <p:spPr bwMode="auto">
          <a:xfrm>
            <a:off x="3276600" y="571500"/>
            <a:ext cx="5524500" cy="3740150"/>
          </a:xfrm>
          <a:prstGeom prst="rect">
            <a:avLst/>
          </a:prstGeom>
          <a:noFill/>
          <a:ln w="9525">
            <a:noFill/>
            <a:miter lim="800000"/>
            <a:headEnd/>
            <a:tailEnd/>
          </a:ln>
        </p:spPr>
      </p:pic>
      <p:pic>
        <p:nvPicPr>
          <p:cNvPr id="23" name="Picture 22" descr="Fig4-10-ppt2.gif"/>
          <p:cNvPicPr>
            <a:picLocks noChangeAspect="1"/>
          </p:cNvPicPr>
          <p:nvPr/>
        </p:nvPicPr>
        <p:blipFill>
          <a:blip r:embed="rId6" cstate="print"/>
          <a:srcRect/>
          <a:stretch>
            <a:fillRect/>
          </a:stretch>
        </p:blipFill>
        <p:spPr bwMode="auto">
          <a:xfrm>
            <a:off x="3286125" y="577850"/>
            <a:ext cx="5514975" cy="3733800"/>
          </a:xfrm>
          <a:prstGeom prst="rect">
            <a:avLst/>
          </a:prstGeom>
          <a:noFill/>
          <a:ln w="9525">
            <a:noFill/>
            <a:miter lim="800000"/>
            <a:headEnd/>
            <a:tailEnd/>
          </a:ln>
        </p:spPr>
      </p:pic>
      <p:pic>
        <p:nvPicPr>
          <p:cNvPr id="952346" name="Picture 26" descr="Fig4-10-ppt-5"/>
          <p:cNvPicPr>
            <a:picLocks noChangeAspect="1" noChangeArrowheads="1"/>
          </p:cNvPicPr>
          <p:nvPr/>
        </p:nvPicPr>
        <p:blipFill>
          <a:blip r:embed="rId7" cstate="print"/>
          <a:srcRect/>
          <a:stretch>
            <a:fillRect/>
          </a:stretch>
        </p:blipFill>
        <p:spPr bwMode="auto">
          <a:xfrm>
            <a:off x="3321050" y="601663"/>
            <a:ext cx="5480050" cy="3709987"/>
          </a:xfrm>
          <a:prstGeom prst="rect">
            <a:avLst/>
          </a:prstGeom>
          <a:noFill/>
          <a:ln w="9525">
            <a:noFill/>
            <a:miter lim="800000"/>
            <a:headEnd/>
            <a:tailEnd/>
          </a:ln>
        </p:spPr>
      </p:pic>
      <p:pic>
        <p:nvPicPr>
          <p:cNvPr id="952344" name="Picture 24" descr="Fig4-10-ppt-3"/>
          <p:cNvPicPr>
            <a:picLocks noChangeAspect="1" noChangeArrowheads="1"/>
          </p:cNvPicPr>
          <p:nvPr/>
        </p:nvPicPr>
        <p:blipFill>
          <a:blip r:embed="rId8" cstate="print"/>
          <a:srcRect/>
          <a:stretch>
            <a:fillRect/>
          </a:stretch>
        </p:blipFill>
        <p:spPr bwMode="auto">
          <a:xfrm>
            <a:off x="3321050" y="611188"/>
            <a:ext cx="5480050" cy="3709987"/>
          </a:xfrm>
          <a:prstGeom prst="rect">
            <a:avLst/>
          </a:prstGeom>
          <a:noFill/>
          <a:ln w="9525">
            <a:noFill/>
            <a:miter lim="800000"/>
            <a:headEnd/>
            <a:tailEnd/>
          </a:ln>
        </p:spPr>
      </p:pic>
      <p:pic>
        <p:nvPicPr>
          <p:cNvPr id="952347" name="Picture 27" descr="Fig4-10-ppt-6"/>
          <p:cNvPicPr>
            <a:picLocks noChangeAspect="1" noChangeArrowheads="1"/>
          </p:cNvPicPr>
          <p:nvPr/>
        </p:nvPicPr>
        <p:blipFill>
          <a:blip r:embed="rId9" cstate="print"/>
          <a:srcRect/>
          <a:stretch>
            <a:fillRect/>
          </a:stretch>
        </p:blipFill>
        <p:spPr bwMode="auto">
          <a:xfrm>
            <a:off x="3321050" y="601663"/>
            <a:ext cx="5480050" cy="3709987"/>
          </a:xfrm>
          <a:prstGeom prst="rect">
            <a:avLst/>
          </a:prstGeom>
          <a:noFill/>
          <a:ln w="9525">
            <a:noFill/>
            <a:miter lim="800000"/>
            <a:headEnd/>
            <a:tailEnd/>
          </a:ln>
        </p:spPr>
      </p:pic>
      <p:pic>
        <p:nvPicPr>
          <p:cNvPr id="24" name="Picture 23" descr="Fig4-10-ppt-1.gif"/>
          <p:cNvPicPr>
            <a:picLocks noChangeAspect="1"/>
          </p:cNvPicPr>
          <p:nvPr/>
        </p:nvPicPr>
        <p:blipFill>
          <a:blip r:embed="rId10" cstate="print"/>
          <a:srcRect/>
          <a:stretch>
            <a:fillRect/>
          </a:stretch>
        </p:blipFill>
        <p:spPr bwMode="auto">
          <a:xfrm>
            <a:off x="3286125" y="577850"/>
            <a:ext cx="5543550" cy="3752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25"/>
                                        </p:tgtEl>
                                        <p:attrNameLst>
                                          <p:attrName>style.visibility</p:attrName>
                                        </p:attrNameLst>
                                      </p:cBhvr>
                                      <p:to>
                                        <p:strVal val="visible"/>
                                      </p:to>
                                    </p:set>
                                    <p:animEffect transition="in" filter="wipe(left)">
                                      <p:cBhvr>
                                        <p:cTn id="7" dur="500"/>
                                        <p:tgtEl>
                                          <p:spTgt spid="9523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2326"/>
                                        </p:tgtEl>
                                        <p:attrNameLst>
                                          <p:attrName>style.visibility</p:attrName>
                                        </p:attrNameLst>
                                      </p:cBhvr>
                                      <p:to>
                                        <p:strVal val="visible"/>
                                      </p:to>
                                    </p:set>
                                    <p:animEffect transition="in" filter="wipe(left)">
                                      <p:cBhvr>
                                        <p:cTn id="11" dur="500"/>
                                        <p:tgtEl>
                                          <p:spTgt spid="95232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52327"/>
                                        </p:tgtEl>
                                        <p:attrNameLst>
                                          <p:attrName>style.visibility</p:attrName>
                                        </p:attrNameLst>
                                      </p:cBhvr>
                                      <p:to>
                                        <p:strVal val="visible"/>
                                      </p:to>
                                    </p:set>
                                    <p:animEffect transition="in" filter="wipe(left)">
                                      <p:cBhvr>
                                        <p:cTn id="15" dur="500"/>
                                        <p:tgtEl>
                                          <p:spTgt spid="95232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1000"/>
                                        <p:tgtEl>
                                          <p:spTgt spid="23"/>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952344"/>
                                        </p:tgtEl>
                                        <p:attrNameLst>
                                          <p:attrName>style.visibility</p:attrName>
                                        </p:attrNameLst>
                                      </p:cBhvr>
                                      <p:to>
                                        <p:strVal val="visible"/>
                                      </p:to>
                                    </p:set>
                                    <p:animEffect transition="in" filter="wipe(left)">
                                      <p:cBhvr>
                                        <p:cTn id="27" dur="1000"/>
                                        <p:tgtEl>
                                          <p:spTgt spid="952344"/>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52328">
                                            <p:txEl>
                                              <p:pRg st="0" end="0"/>
                                            </p:txEl>
                                          </p:spTgt>
                                        </p:tgtEl>
                                        <p:attrNameLst>
                                          <p:attrName>style.visibility</p:attrName>
                                        </p:attrNameLst>
                                      </p:cBhvr>
                                      <p:to>
                                        <p:strVal val="visible"/>
                                      </p:to>
                                    </p:set>
                                    <p:animEffect transition="in" filter="wipe(left)">
                                      <p:cBhvr>
                                        <p:cTn id="31" dur="500"/>
                                        <p:tgtEl>
                                          <p:spTgt spid="952328">
                                            <p:txEl>
                                              <p:pRg st="0" end="0"/>
                                            </p:txEl>
                                          </p:spTgt>
                                        </p:tgtEl>
                                      </p:cBhvr>
                                    </p:animEffect>
                                  </p:childTnLst>
                                </p:cTn>
                              </p:par>
                            </p:childTnLst>
                          </p:cTn>
                        </p:par>
                        <p:par>
                          <p:cTn id="32" fill="hold" nodeType="afterGroup">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52328">
                                            <p:txEl>
                                              <p:pRg st="1" end="1"/>
                                            </p:txEl>
                                          </p:spTgt>
                                        </p:tgtEl>
                                        <p:attrNameLst>
                                          <p:attrName>style.visibility</p:attrName>
                                        </p:attrNameLst>
                                      </p:cBhvr>
                                      <p:to>
                                        <p:strVal val="visible"/>
                                      </p:to>
                                    </p:set>
                                    <p:animEffect transition="in" filter="wipe(left)">
                                      <p:cBhvr>
                                        <p:cTn id="35" dur="500"/>
                                        <p:tgtEl>
                                          <p:spTgt spid="952328">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1000"/>
                                        <p:tgtEl>
                                          <p:spTgt spid="19"/>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952328">
                                            <p:txEl>
                                              <p:pRg st="2" end="2"/>
                                            </p:txEl>
                                          </p:spTgt>
                                        </p:tgtEl>
                                        <p:attrNameLst>
                                          <p:attrName>style.visibility</p:attrName>
                                        </p:attrNameLst>
                                      </p:cBhvr>
                                      <p:to>
                                        <p:strVal val="visible"/>
                                      </p:to>
                                    </p:set>
                                    <p:animEffect transition="in" filter="wipe(left)">
                                      <p:cBhvr>
                                        <p:cTn id="44" dur="500"/>
                                        <p:tgtEl>
                                          <p:spTgt spid="952328">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52346"/>
                                        </p:tgtEl>
                                        <p:attrNameLst>
                                          <p:attrName>style.visibility</p:attrName>
                                        </p:attrNameLst>
                                      </p:cBhvr>
                                      <p:to>
                                        <p:strVal val="visible"/>
                                      </p:to>
                                    </p:set>
                                    <p:animEffect transition="in" filter="wipe(left)">
                                      <p:cBhvr>
                                        <p:cTn id="49" dur="1000"/>
                                        <p:tgtEl>
                                          <p:spTgt spid="952346"/>
                                        </p:tgtEl>
                                      </p:cBhvr>
                                    </p:animEffect>
                                  </p:childTnLst>
                                </p:cTn>
                              </p:par>
                            </p:childTnLst>
                          </p:cTn>
                        </p:par>
                        <p:par>
                          <p:cTn id="50" fill="hold" nodeType="afterGroup">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952328">
                                            <p:txEl>
                                              <p:pRg st="3" end="3"/>
                                            </p:txEl>
                                          </p:spTgt>
                                        </p:tgtEl>
                                        <p:attrNameLst>
                                          <p:attrName>style.visibility</p:attrName>
                                        </p:attrNameLst>
                                      </p:cBhvr>
                                      <p:to>
                                        <p:strVal val="visible"/>
                                      </p:to>
                                    </p:set>
                                    <p:animEffect transition="in" filter="wipe(left)">
                                      <p:cBhvr>
                                        <p:cTn id="53" dur="500"/>
                                        <p:tgtEl>
                                          <p:spTgt spid="952328">
                                            <p:txEl>
                                              <p:pRg st="3" end="3"/>
                                            </p:txEl>
                                          </p:spTgt>
                                        </p:tgtEl>
                                      </p:cBhvr>
                                    </p:animEffect>
                                  </p:childTnLst>
                                </p:cTn>
                              </p:par>
                            </p:childTnLst>
                          </p:cTn>
                        </p:par>
                        <p:par>
                          <p:cTn id="54" fill="hold" nodeType="afterGroup">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952339">
                                            <p:txEl>
                                              <p:pRg st="0" end="0"/>
                                            </p:txEl>
                                          </p:spTgt>
                                        </p:tgtEl>
                                        <p:attrNameLst>
                                          <p:attrName>style.visibility</p:attrName>
                                        </p:attrNameLst>
                                      </p:cBhvr>
                                      <p:to>
                                        <p:strVal val="visible"/>
                                      </p:to>
                                    </p:set>
                                    <p:animEffect transition="in" filter="wipe(left)">
                                      <p:cBhvr>
                                        <p:cTn id="57" dur="500"/>
                                        <p:tgtEl>
                                          <p:spTgt spid="952339">
                                            <p:txEl>
                                              <p:pRg st="0" end="0"/>
                                            </p:txEl>
                                          </p:spTgt>
                                        </p:tgtEl>
                                      </p:cBhvr>
                                    </p:animEffect>
                                  </p:childTnLst>
                                </p:cTn>
                              </p:par>
                            </p:childTnLst>
                          </p:cTn>
                        </p:par>
                        <p:par>
                          <p:cTn id="58" fill="hold" nodeType="afterGroup">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952339">
                                            <p:txEl>
                                              <p:pRg st="1" end="1"/>
                                            </p:txEl>
                                          </p:spTgt>
                                        </p:tgtEl>
                                        <p:attrNameLst>
                                          <p:attrName>style.visibility</p:attrName>
                                        </p:attrNameLst>
                                      </p:cBhvr>
                                      <p:to>
                                        <p:strVal val="visible"/>
                                      </p:to>
                                    </p:set>
                                    <p:animEffect transition="in" filter="wipe(left)">
                                      <p:cBhvr>
                                        <p:cTn id="61" dur="500"/>
                                        <p:tgtEl>
                                          <p:spTgt spid="952339">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952347"/>
                                        </p:tgtEl>
                                        <p:attrNameLst>
                                          <p:attrName>style.visibility</p:attrName>
                                        </p:attrNameLst>
                                      </p:cBhvr>
                                      <p:to>
                                        <p:strVal val="visible"/>
                                      </p:to>
                                    </p:set>
                                    <p:animEffect transition="in" filter="wipe(left)">
                                      <p:cBhvr>
                                        <p:cTn id="66" dur="1000"/>
                                        <p:tgtEl>
                                          <p:spTgt spid="952347"/>
                                        </p:tgtEl>
                                      </p:cBhvr>
                                    </p:animEffect>
                                  </p:child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952339">
                                            <p:txEl>
                                              <p:pRg st="2" end="2"/>
                                            </p:txEl>
                                          </p:spTgt>
                                        </p:tgtEl>
                                        <p:attrNameLst>
                                          <p:attrName>style.visibility</p:attrName>
                                        </p:attrNameLst>
                                      </p:cBhvr>
                                      <p:to>
                                        <p:strVal val="visible"/>
                                      </p:to>
                                    </p:set>
                                    <p:animEffect transition="in" filter="wipe(left)">
                                      <p:cBhvr>
                                        <p:cTn id="70" dur="500"/>
                                        <p:tgtEl>
                                          <p:spTgt spid="952339">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952341"/>
                                        </p:tgtEl>
                                        <p:attrNameLst>
                                          <p:attrName>style.visibility</p:attrName>
                                        </p:attrNameLst>
                                      </p:cBhvr>
                                      <p:to>
                                        <p:strVal val="visible"/>
                                      </p:to>
                                    </p:set>
                                    <p:animEffect transition="in" filter="wipe(down)">
                                      <p:cBhvr>
                                        <p:cTn id="75" dur="1000"/>
                                        <p:tgtEl>
                                          <p:spTgt spid="952341"/>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952339">
                                            <p:txEl>
                                              <p:pRg st="3" end="3"/>
                                            </p:txEl>
                                          </p:spTgt>
                                        </p:tgtEl>
                                        <p:attrNameLst>
                                          <p:attrName>style.visibility</p:attrName>
                                        </p:attrNameLst>
                                      </p:cBhvr>
                                      <p:to>
                                        <p:strVal val="visible"/>
                                      </p:to>
                                    </p:set>
                                    <p:animEffect transition="in" filter="wipe(left)">
                                      <p:cBhvr>
                                        <p:cTn id="79" dur="500"/>
                                        <p:tgtEl>
                                          <p:spTgt spid="952339">
                                            <p:txEl>
                                              <p:pRg st="3" end="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nodeType="clickEffect">
                                  <p:stCondLst>
                                    <p:cond delay="0"/>
                                  </p:stCondLst>
                                  <p:childTnLst>
                                    <p:set>
                                      <p:cBhvr>
                                        <p:cTn id="83" dur="1" fill="hold">
                                          <p:stCondLst>
                                            <p:cond delay="0"/>
                                          </p:stCondLst>
                                        </p:cTn>
                                        <p:tgtEl>
                                          <p:spTgt spid="952340"/>
                                        </p:tgtEl>
                                        <p:attrNameLst>
                                          <p:attrName>style.visibility</p:attrName>
                                        </p:attrNameLst>
                                      </p:cBhvr>
                                      <p:to>
                                        <p:strVal val="visible"/>
                                      </p:to>
                                    </p:set>
                                    <p:animEffect transition="in" filter="wipe(up)">
                                      <p:cBhvr>
                                        <p:cTn id="84" dur="1000"/>
                                        <p:tgtEl>
                                          <p:spTgt spid="952340"/>
                                        </p:tgtEl>
                                      </p:cBhvr>
                                    </p:animEffect>
                                  </p:childTnLst>
                                </p:cTn>
                              </p:par>
                              <p:par>
                                <p:cTn id="85" presetID="22" presetClass="entr" presetSubtype="8" fill="hold" nodeType="withEffect">
                                  <p:stCondLst>
                                    <p:cond delay="0"/>
                                  </p:stCondLst>
                                  <p:childTnLst>
                                    <p:set>
                                      <p:cBhvr>
                                        <p:cTn id="86" dur="1" fill="hold">
                                          <p:stCondLst>
                                            <p:cond delay="0"/>
                                          </p:stCondLst>
                                        </p:cTn>
                                        <p:tgtEl>
                                          <p:spTgt spid="952348"/>
                                        </p:tgtEl>
                                        <p:attrNameLst>
                                          <p:attrName>style.visibility</p:attrName>
                                        </p:attrNameLst>
                                      </p:cBhvr>
                                      <p:to>
                                        <p:strVal val="visible"/>
                                      </p:to>
                                    </p:set>
                                    <p:animEffect transition="in" filter="wipe(left)">
                                      <p:cBhvr>
                                        <p:cTn id="87" dur="1000"/>
                                        <p:tgtEl>
                                          <p:spTgt spid="952348"/>
                                        </p:tgtEl>
                                      </p:cBhvr>
                                    </p:animEffect>
                                  </p:childTnLst>
                                </p:cTn>
                              </p:par>
                            </p:childTnLst>
                          </p:cTn>
                        </p:par>
                        <p:par>
                          <p:cTn id="88" fill="hold" nodeType="afterGroup">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952339">
                                            <p:txEl>
                                              <p:pRg st="4" end="4"/>
                                            </p:txEl>
                                          </p:spTgt>
                                        </p:tgtEl>
                                        <p:attrNameLst>
                                          <p:attrName>style.visibility</p:attrName>
                                        </p:attrNameLst>
                                      </p:cBhvr>
                                      <p:to>
                                        <p:strVal val="visible"/>
                                      </p:to>
                                    </p:set>
                                    <p:animEffect transition="in" filter="wipe(left)">
                                      <p:cBhvr>
                                        <p:cTn id="91" dur="500"/>
                                        <p:tgtEl>
                                          <p:spTgt spid="952339">
                                            <p:txEl>
                                              <p:pRg st="4" end="4"/>
                                            </p:txEl>
                                          </p:spTgt>
                                        </p:tgtEl>
                                      </p:cBhvr>
                                    </p:animEffect>
                                  </p:childTnLst>
                                </p:cTn>
                              </p:par>
                            </p:childTnLst>
                          </p:cTn>
                        </p:par>
                        <p:par>
                          <p:cTn id="92" fill="hold" nodeType="afterGroup">
                            <p:stCondLst>
                              <p:cond delay="150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5" grpId="0"/>
      <p:bldP spid="952326" grpId="0" animBg="1" autoUpdateAnimBg="0"/>
      <p:bldP spid="952327" grpId="0"/>
      <p:bldP spid="952328" grpId="0" build="p" autoUpdateAnimBg="0" advAuto="0"/>
      <p:bldP spid="952339"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5" name="Rectangle 7"/>
          <p:cNvSpPr>
            <a:spLocks noChangeArrowheads="1"/>
          </p:cNvSpPr>
          <p:nvPr/>
        </p:nvSpPr>
        <p:spPr bwMode="auto">
          <a:xfrm>
            <a:off x="447675" y="1060450"/>
            <a:ext cx="8086725" cy="396875"/>
          </a:xfrm>
          <a:prstGeom prst="rect">
            <a:avLst/>
          </a:prstGeom>
          <a:noFill/>
          <a:ln w="9525">
            <a:noFill/>
            <a:miter lim="800000"/>
            <a:headEnd/>
            <a:tailEnd/>
          </a:ln>
        </p:spPr>
        <p:txBody>
          <a:bodyPr/>
          <a:lstStyle/>
          <a:p>
            <a:pPr>
              <a:spcBef>
                <a:spcPct val="20000"/>
              </a:spcBef>
            </a:pPr>
            <a:r>
              <a:rPr lang="en-US" sz="2200" b="1" dirty="0">
                <a:solidFill>
                  <a:srgbClr val="333333"/>
                </a:solidFill>
              </a:rPr>
              <a:t>Determining Tax Incidence on a Demand and Supply Graph</a:t>
            </a:r>
            <a:r>
              <a:rPr lang="en-US" sz="2200" i="1" dirty="0">
                <a:solidFill>
                  <a:srgbClr val="333333"/>
                </a:solidFill>
              </a:rPr>
              <a:t> </a:t>
            </a:r>
          </a:p>
        </p:txBody>
      </p:sp>
      <p:sp>
        <p:nvSpPr>
          <p:cNvPr id="954376" name="Text Box 8"/>
          <p:cNvSpPr txBox="1">
            <a:spLocks noChangeArrowheads="1"/>
          </p:cNvSpPr>
          <p:nvPr/>
        </p:nvSpPr>
        <p:spPr bwMode="auto">
          <a:xfrm>
            <a:off x="449263" y="1625601"/>
            <a:ext cx="2657475" cy="313932"/>
          </a:xfrm>
          <a:prstGeom prst="rect">
            <a:avLst/>
          </a:prstGeom>
          <a:solidFill>
            <a:srgbClr val="B9D2C1"/>
          </a:solidFill>
          <a:ln w="9525">
            <a:noFill/>
            <a:miter lim="800000"/>
            <a:headEnd/>
            <a:tailEnd/>
          </a:ln>
        </p:spPr>
        <p:txBody>
          <a:bodyPr wrap="square" lIns="45720" rIns="45720">
            <a:spAutoFit/>
          </a:bodyPr>
          <a:lstStyle/>
          <a:p>
            <a:pPr marL="457200" indent="-457200">
              <a:lnSpc>
                <a:spcPct val="90000"/>
              </a:lnSpc>
              <a:spcBef>
                <a:spcPct val="10000"/>
              </a:spcBef>
              <a:spcAft>
                <a:spcPct val="10000"/>
              </a:spcAft>
            </a:pPr>
            <a:r>
              <a:rPr lang="en-US" sz="1600" b="1">
                <a:solidFill>
                  <a:schemeClr val="tx1"/>
                </a:solidFill>
              </a:rPr>
              <a:t>Figure 4.11</a:t>
            </a:r>
          </a:p>
        </p:txBody>
      </p:sp>
      <p:sp>
        <p:nvSpPr>
          <p:cNvPr id="954377" name="Text Box 9"/>
          <p:cNvSpPr txBox="1">
            <a:spLocks noChangeArrowheads="1"/>
          </p:cNvSpPr>
          <p:nvPr/>
        </p:nvSpPr>
        <p:spPr bwMode="auto">
          <a:xfrm>
            <a:off x="361950" y="1981201"/>
            <a:ext cx="2498725" cy="584775"/>
          </a:xfrm>
          <a:prstGeom prst="rect">
            <a:avLst/>
          </a:prstGeom>
          <a:noFill/>
          <a:ln w="9525">
            <a:noFill/>
            <a:miter lim="800000"/>
            <a:headEnd/>
            <a:tailEnd/>
          </a:ln>
        </p:spPr>
        <p:txBody>
          <a:bodyPr wrap="square">
            <a:spAutoFit/>
          </a:bodyPr>
          <a:lstStyle/>
          <a:p>
            <a:pPr>
              <a:spcBef>
                <a:spcPct val="10000"/>
              </a:spcBef>
              <a:spcAft>
                <a:spcPct val="10000"/>
              </a:spcAft>
            </a:pPr>
            <a:r>
              <a:rPr lang="en-US" sz="1600" b="1" dirty="0">
                <a:solidFill>
                  <a:schemeClr val="tx1"/>
                </a:solidFill>
              </a:rPr>
              <a:t>The Incidence of a Tax on Gasoline</a:t>
            </a:r>
          </a:p>
        </p:txBody>
      </p:sp>
      <p:sp>
        <p:nvSpPr>
          <p:cNvPr id="954378" name="Text Box 10"/>
          <p:cNvSpPr txBox="1">
            <a:spLocks noChangeArrowheads="1"/>
          </p:cNvSpPr>
          <p:nvPr/>
        </p:nvSpPr>
        <p:spPr bwMode="auto">
          <a:xfrm>
            <a:off x="361950" y="2497138"/>
            <a:ext cx="2819400" cy="4032250"/>
          </a:xfrm>
          <a:prstGeom prst="rect">
            <a:avLst/>
          </a:prstGeom>
          <a:noFill/>
          <a:ln w="9525" algn="ctr">
            <a:noFill/>
            <a:miter lim="800000"/>
            <a:headEnd/>
            <a:tailEnd/>
          </a:ln>
        </p:spPr>
        <p:txBody>
          <a:bodyPr>
            <a:spAutoFit/>
          </a:bodyPr>
          <a:lstStyle/>
          <a:p>
            <a:r>
              <a:rPr lang="en-US" sz="1600"/>
              <a:t>With no tax on gasoline, the price would be $3.00 per gallon, and 144 billion gallons of gasoline would be sold each year. </a:t>
            </a:r>
          </a:p>
          <a:p>
            <a:r>
              <a:rPr lang="en-US" sz="1600"/>
              <a:t>A 10-cents-per-gallon excise tax shifts up the supply curve from </a:t>
            </a:r>
            <a:r>
              <a:rPr lang="en-US" sz="1600" i="1"/>
              <a:t>S</a:t>
            </a:r>
            <a:r>
              <a:rPr lang="en-US" sz="1600" baseline="-25000"/>
              <a:t>1</a:t>
            </a:r>
            <a:r>
              <a:rPr lang="en-US" sz="1600"/>
              <a:t> to </a:t>
            </a:r>
            <a:r>
              <a:rPr lang="en-US" sz="1600" i="1"/>
              <a:t>S</a:t>
            </a:r>
            <a:r>
              <a:rPr lang="en-US" sz="1600" baseline="-25000"/>
              <a:t>2</a:t>
            </a:r>
            <a:r>
              <a:rPr lang="en-US" sz="1600"/>
              <a:t>, </a:t>
            </a:r>
          </a:p>
          <a:p>
            <a:r>
              <a:rPr lang="en-US" sz="1600"/>
              <a:t>raises the price consumers pay from $3.00 to $3.08, </a:t>
            </a:r>
          </a:p>
          <a:p>
            <a:r>
              <a:rPr lang="en-US" sz="1600"/>
              <a:t>and lowers the price sellers receive from $3.00 to $2.98. </a:t>
            </a:r>
          </a:p>
          <a:p>
            <a:r>
              <a:rPr lang="en-US" sz="1600"/>
              <a:t>Therefore, consumers pay 8 cents of the 10-cents-per-gallon tax on gasoline, and sellers pay 2 cents.</a:t>
            </a:r>
          </a:p>
        </p:txBody>
      </p:sp>
      <p:pic>
        <p:nvPicPr>
          <p:cNvPr id="11" name="Picture 10" descr="Fig04-11_PPT_1.gif"/>
          <p:cNvPicPr>
            <a:picLocks noChangeAspect="1"/>
          </p:cNvPicPr>
          <p:nvPr/>
        </p:nvPicPr>
        <p:blipFill>
          <a:blip r:embed="rId2" cstate="print"/>
          <a:srcRect/>
          <a:stretch>
            <a:fillRect/>
          </a:stretch>
        </p:blipFill>
        <p:spPr bwMode="auto">
          <a:xfrm>
            <a:off x="3324225" y="2058988"/>
            <a:ext cx="5572125" cy="3533775"/>
          </a:xfrm>
          <a:prstGeom prst="rect">
            <a:avLst/>
          </a:prstGeom>
          <a:noFill/>
          <a:ln w="9525">
            <a:noFill/>
            <a:miter lim="800000"/>
            <a:headEnd/>
            <a:tailEnd/>
          </a:ln>
        </p:spPr>
      </p:pic>
      <p:pic>
        <p:nvPicPr>
          <p:cNvPr id="12" name="Picture 11" descr="Fig04-11_PPT_2.gif"/>
          <p:cNvPicPr>
            <a:picLocks noChangeAspect="1"/>
          </p:cNvPicPr>
          <p:nvPr/>
        </p:nvPicPr>
        <p:blipFill>
          <a:blip r:embed="rId3" cstate="print"/>
          <a:srcRect/>
          <a:stretch>
            <a:fillRect/>
          </a:stretch>
        </p:blipFill>
        <p:spPr bwMode="auto">
          <a:xfrm>
            <a:off x="3324225" y="2058988"/>
            <a:ext cx="5572125" cy="3533775"/>
          </a:xfrm>
          <a:prstGeom prst="rect">
            <a:avLst/>
          </a:prstGeom>
          <a:noFill/>
          <a:ln w="9525">
            <a:noFill/>
            <a:miter lim="800000"/>
            <a:headEnd/>
            <a:tailEnd/>
          </a:ln>
        </p:spPr>
      </p:pic>
      <p:pic>
        <p:nvPicPr>
          <p:cNvPr id="13" name="Picture 12" descr="Fig04-11_PPT_3.gif"/>
          <p:cNvPicPr>
            <a:picLocks noChangeAspect="1"/>
          </p:cNvPicPr>
          <p:nvPr/>
        </p:nvPicPr>
        <p:blipFill>
          <a:blip r:embed="rId4" cstate="print"/>
          <a:srcRect/>
          <a:stretch>
            <a:fillRect/>
          </a:stretch>
        </p:blipFill>
        <p:spPr bwMode="auto">
          <a:xfrm>
            <a:off x="3324225" y="2058988"/>
            <a:ext cx="5572125" cy="3533775"/>
          </a:xfrm>
          <a:prstGeom prst="rect">
            <a:avLst/>
          </a:prstGeom>
          <a:noFill/>
          <a:ln w="9525">
            <a:noFill/>
            <a:miter lim="800000"/>
            <a:headEnd/>
            <a:tailEnd/>
          </a:ln>
        </p:spPr>
      </p:pic>
      <p:pic>
        <p:nvPicPr>
          <p:cNvPr id="14" name="Picture 13" descr="Fig04-11_PPT_4.gif"/>
          <p:cNvPicPr>
            <a:picLocks noChangeAspect="1"/>
          </p:cNvPicPr>
          <p:nvPr/>
        </p:nvPicPr>
        <p:blipFill>
          <a:blip r:embed="rId5" cstate="print"/>
          <a:srcRect/>
          <a:stretch>
            <a:fillRect/>
          </a:stretch>
        </p:blipFill>
        <p:spPr bwMode="auto">
          <a:xfrm>
            <a:off x="3324225" y="2058988"/>
            <a:ext cx="5572125" cy="3533775"/>
          </a:xfrm>
          <a:prstGeom prst="rect">
            <a:avLst/>
          </a:prstGeom>
          <a:noFill/>
          <a:ln w="9525">
            <a:noFill/>
            <a:miter lim="800000"/>
            <a:headEnd/>
            <a:tailEnd/>
          </a:ln>
        </p:spPr>
      </p:pic>
      <p:pic>
        <p:nvPicPr>
          <p:cNvPr id="17" name="Picture 16" descr="Fig04-11_PPT_7.gif"/>
          <p:cNvPicPr>
            <a:picLocks noChangeAspect="1"/>
          </p:cNvPicPr>
          <p:nvPr/>
        </p:nvPicPr>
        <p:blipFill>
          <a:blip r:embed="rId6" cstate="print"/>
          <a:srcRect/>
          <a:stretch>
            <a:fillRect/>
          </a:stretch>
        </p:blipFill>
        <p:spPr bwMode="auto">
          <a:xfrm>
            <a:off x="3324225" y="2058988"/>
            <a:ext cx="5572125" cy="3533775"/>
          </a:xfrm>
          <a:prstGeom prst="rect">
            <a:avLst/>
          </a:prstGeom>
          <a:noFill/>
          <a:ln w="9525">
            <a:noFill/>
            <a:miter lim="800000"/>
            <a:headEnd/>
            <a:tailEnd/>
          </a:ln>
        </p:spPr>
      </p:pic>
      <p:pic>
        <p:nvPicPr>
          <p:cNvPr id="20" name="Picture 19" descr="Fig04-11_PPT_8.gif"/>
          <p:cNvPicPr>
            <a:picLocks noChangeAspect="1"/>
          </p:cNvPicPr>
          <p:nvPr/>
        </p:nvPicPr>
        <p:blipFill>
          <a:blip r:embed="rId7" cstate="print"/>
          <a:srcRect/>
          <a:stretch>
            <a:fillRect/>
          </a:stretch>
        </p:blipFill>
        <p:spPr bwMode="auto">
          <a:xfrm>
            <a:off x="3324225" y="2058988"/>
            <a:ext cx="5572125" cy="3533775"/>
          </a:xfrm>
          <a:prstGeom prst="rect">
            <a:avLst/>
          </a:prstGeom>
          <a:noFill/>
          <a:ln w="9525">
            <a:noFill/>
            <a:miter lim="800000"/>
            <a:headEnd/>
            <a:tailEnd/>
          </a:ln>
        </p:spPr>
      </p:pic>
      <p:cxnSp>
        <p:nvCxnSpPr>
          <p:cNvPr id="21" name="Straight Connector 20"/>
          <p:cNvCxnSpPr>
            <a:cxnSpLocks noChangeShapeType="1"/>
          </p:cNvCxnSpPr>
          <p:nvPr/>
        </p:nvCxnSpPr>
        <p:spPr bwMode="auto">
          <a:xfrm>
            <a:off x="438150" y="6551613"/>
            <a:ext cx="2649538" cy="0"/>
          </a:xfrm>
          <a:prstGeom prst="line">
            <a:avLst/>
          </a:prstGeom>
          <a:noFill/>
          <a:ln w="50800" algn="ctr">
            <a:solidFill>
              <a:srgbClr val="B9D3C2"/>
            </a:solidFill>
            <a:round/>
            <a:headEnd/>
            <a:tailEnd/>
          </a:ln>
        </p:spPr>
      </p:cxnSp>
      <p:sp>
        <p:nvSpPr>
          <p:cNvPr id="22" name="Text Box 10"/>
          <p:cNvSpPr txBox="1">
            <a:spLocks noChangeArrowheads="1"/>
          </p:cNvSpPr>
          <p:nvPr/>
        </p:nvSpPr>
        <p:spPr bwMode="auto">
          <a:xfrm>
            <a:off x="447675" y="241301"/>
            <a:ext cx="825182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b="1" dirty="0">
                <a:solidFill>
                  <a:schemeClr val="tx1"/>
                </a:solidFill>
              </a:rPr>
              <a:t>Tax incidence  </a:t>
            </a:r>
            <a:r>
              <a:rPr lang="en-US" sz="2400" dirty="0">
                <a:solidFill>
                  <a:schemeClr val="tx1"/>
                </a:solidFill>
              </a:rPr>
              <a:t>The actual division of the burden of a tax between buyers and sellers in a market.</a:t>
            </a:r>
          </a:p>
        </p:txBody>
      </p:sp>
      <p:pic>
        <p:nvPicPr>
          <p:cNvPr id="23" name="Picture 22" descr="Fig04-11_PPT5.gif"/>
          <p:cNvPicPr>
            <a:picLocks noChangeAspect="1"/>
          </p:cNvPicPr>
          <p:nvPr/>
        </p:nvPicPr>
        <p:blipFill>
          <a:blip r:embed="rId8" cstate="print"/>
          <a:srcRect/>
          <a:stretch>
            <a:fillRect/>
          </a:stretch>
        </p:blipFill>
        <p:spPr bwMode="auto">
          <a:xfrm>
            <a:off x="3324225" y="2058988"/>
            <a:ext cx="5572125" cy="3533775"/>
          </a:xfrm>
          <a:prstGeom prst="rect">
            <a:avLst/>
          </a:prstGeom>
          <a:noFill/>
          <a:ln w="9525">
            <a:noFill/>
            <a:miter lim="800000"/>
            <a:headEnd/>
            <a:tailEnd/>
          </a:ln>
        </p:spPr>
      </p:pic>
      <p:pic>
        <p:nvPicPr>
          <p:cNvPr id="24" name="Picture 23" descr="Fig04-11_PPT6.gif"/>
          <p:cNvPicPr>
            <a:picLocks noChangeAspect="1"/>
          </p:cNvPicPr>
          <p:nvPr/>
        </p:nvPicPr>
        <p:blipFill>
          <a:blip r:embed="rId9" cstate="print"/>
          <a:srcRect/>
          <a:stretch>
            <a:fillRect/>
          </a:stretch>
        </p:blipFill>
        <p:spPr bwMode="auto">
          <a:xfrm>
            <a:off x="3324225" y="2058988"/>
            <a:ext cx="5572125" cy="3533775"/>
          </a:xfrm>
          <a:prstGeom prst="rect">
            <a:avLst/>
          </a:prstGeom>
          <a:noFill/>
          <a:ln w="9525">
            <a:noFill/>
            <a:miter lim="800000"/>
            <a:headEnd/>
            <a:tailEnd/>
          </a:ln>
        </p:spPr>
      </p:pic>
      <p:pic>
        <p:nvPicPr>
          <p:cNvPr id="19" name="Picture 18" descr="Fig04-11_PPT_9.gif"/>
          <p:cNvPicPr>
            <a:picLocks noChangeAspect="1"/>
          </p:cNvPicPr>
          <p:nvPr/>
        </p:nvPicPr>
        <p:blipFill>
          <a:blip r:embed="rId10" cstate="print"/>
          <a:srcRect/>
          <a:stretch>
            <a:fillRect/>
          </a:stretch>
        </p:blipFill>
        <p:spPr bwMode="auto">
          <a:xfrm>
            <a:off x="3324225" y="2058988"/>
            <a:ext cx="5572125" cy="35337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4375"/>
                                        </p:tgtEl>
                                        <p:attrNameLst>
                                          <p:attrName>style.visibility</p:attrName>
                                        </p:attrNameLst>
                                      </p:cBhvr>
                                      <p:to>
                                        <p:strVal val="visible"/>
                                      </p:to>
                                    </p:set>
                                    <p:animEffect transition="in" filter="wipe(left)">
                                      <p:cBhvr>
                                        <p:cTn id="12" dur="500"/>
                                        <p:tgtEl>
                                          <p:spTgt spid="95437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54376"/>
                                        </p:tgtEl>
                                        <p:attrNameLst>
                                          <p:attrName>style.visibility</p:attrName>
                                        </p:attrNameLst>
                                      </p:cBhvr>
                                      <p:to>
                                        <p:strVal val="visible"/>
                                      </p:to>
                                    </p:set>
                                    <p:animEffect transition="in" filter="wipe(left)">
                                      <p:cBhvr>
                                        <p:cTn id="16" dur="500"/>
                                        <p:tgtEl>
                                          <p:spTgt spid="954376"/>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54377"/>
                                        </p:tgtEl>
                                        <p:attrNameLst>
                                          <p:attrName>style.visibility</p:attrName>
                                        </p:attrNameLst>
                                      </p:cBhvr>
                                      <p:to>
                                        <p:strVal val="visible"/>
                                      </p:to>
                                    </p:set>
                                    <p:animEffect transition="in" filter="wipe(left)">
                                      <p:cBhvr>
                                        <p:cTn id="20" dur="500"/>
                                        <p:tgtEl>
                                          <p:spTgt spid="954377"/>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nodeType="afterGroup">
                            <p:stCondLst>
                              <p:cond delay="3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nodeType="afterGroup">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954378">
                                            <p:txEl>
                                              <p:pRg st="0" end="0"/>
                                            </p:txEl>
                                          </p:spTgt>
                                        </p:tgtEl>
                                        <p:attrNameLst>
                                          <p:attrName>style.visibility</p:attrName>
                                        </p:attrNameLst>
                                      </p:cBhvr>
                                      <p:to>
                                        <p:strVal val="visible"/>
                                      </p:to>
                                    </p:set>
                                    <p:animEffect transition="in" filter="wipe(left)">
                                      <p:cBhvr>
                                        <p:cTn id="40" dur="500"/>
                                        <p:tgtEl>
                                          <p:spTgt spid="954378">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00"/>
                                        <p:tgtEl>
                                          <p:spTgt spid="23"/>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954378">
                                            <p:txEl>
                                              <p:pRg st="1" end="1"/>
                                            </p:txEl>
                                          </p:spTgt>
                                        </p:tgtEl>
                                        <p:attrNameLst>
                                          <p:attrName>style.visibility</p:attrName>
                                        </p:attrNameLst>
                                      </p:cBhvr>
                                      <p:to>
                                        <p:strVal val="visible"/>
                                      </p:to>
                                    </p:set>
                                    <p:animEffect transition="in" filter="wipe(left)">
                                      <p:cBhvr>
                                        <p:cTn id="49" dur="500"/>
                                        <p:tgtEl>
                                          <p:spTgt spid="954378">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1000"/>
                                        <p:tgtEl>
                                          <p:spTgt spid="24"/>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1000"/>
                                        <p:tgtEl>
                                          <p:spTgt spid="17"/>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954378">
                                            <p:txEl>
                                              <p:pRg st="2" end="2"/>
                                            </p:txEl>
                                          </p:spTgt>
                                        </p:tgtEl>
                                        <p:attrNameLst>
                                          <p:attrName>style.visibility</p:attrName>
                                        </p:attrNameLst>
                                      </p:cBhvr>
                                      <p:to>
                                        <p:strVal val="visible"/>
                                      </p:to>
                                    </p:set>
                                    <p:animEffect transition="in" filter="wipe(left)">
                                      <p:cBhvr>
                                        <p:cTn id="62" dur="500"/>
                                        <p:tgtEl>
                                          <p:spTgt spid="954378">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1000"/>
                                        <p:tgtEl>
                                          <p:spTgt spid="19"/>
                                        </p:tgtEl>
                                      </p:cBhvr>
                                    </p:animEffect>
                                  </p:childTnLst>
                                </p:cTn>
                              </p:par>
                            </p:childTnLst>
                          </p:cTn>
                        </p:par>
                        <p:par>
                          <p:cTn id="68" fill="hold" nodeType="afterGroup">
                            <p:stCondLst>
                              <p:cond delay="1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1000"/>
                                        <p:tgtEl>
                                          <p:spTgt spid="20"/>
                                        </p:tgtEl>
                                      </p:cBhvr>
                                    </p:animEffect>
                                  </p:child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954378">
                                            <p:txEl>
                                              <p:pRg st="3" end="3"/>
                                            </p:txEl>
                                          </p:spTgt>
                                        </p:tgtEl>
                                        <p:attrNameLst>
                                          <p:attrName>style.visibility</p:attrName>
                                        </p:attrNameLst>
                                      </p:cBhvr>
                                      <p:to>
                                        <p:strVal val="visible"/>
                                      </p:to>
                                    </p:set>
                                    <p:animEffect transition="in" filter="wipe(left)">
                                      <p:cBhvr>
                                        <p:cTn id="75" dur="500"/>
                                        <p:tgtEl>
                                          <p:spTgt spid="954378">
                                            <p:txEl>
                                              <p:pRg st="3" end="3"/>
                                            </p:txEl>
                                          </p:spTgt>
                                        </p:tgtEl>
                                      </p:cBhvr>
                                    </p:animEffect>
                                  </p:childTnLst>
                                </p:cTn>
                              </p:par>
                            </p:childTnLst>
                          </p:cTn>
                        </p:par>
                        <p:par>
                          <p:cTn id="76" fill="hold" nodeType="afterGroup">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954378">
                                            <p:txEl>
                                              <p:pRg st="4" end="4"/>
                                            </p:txEl>
                                          </p:spTgt>
                                        </p:tgtEl>
                                        <p:attrNameLst>
                                          <p:attrName>style.visibility</p:attrName>
                                        </p:attrNameLst>
                                      </p:cBhvr>
                                      <p:to>
                                        <p:strVal val="visible"/>
                                      </p:to>
                                    </p:set>
                                    <p:animEffect transition="in" filter="wipe(left)">
                                      <p:cBhvr>
                                        <p:cTn id="79" dur="500"/>
                                        <p:tgtEl>
                                          <p:spTgt spid="954378">
                                            <p:txEl>
                                              <p:pRg st="4" end="4"/>
                                            </p:txEl>
                                          </p:spTgt>
                                        </p:tgtEl>
                                      </p:cBhvr>
                                    </p:animEffect>
                                  </p:childTnLst>
                                </p:cTn>
                              </p:par>
                            </p:childTnLst>
                          </p:cTn>
                        </p:par>
                        <p:par>
                          <p:cTn id="80" fill="hold" nodeType="afterGroup">
                            <p:stCondLst>
                              <p:cond delay="3000"/>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5" grpId="0"/>
      <p:bldP spid="954376" grpId="0" animBg="1" autoUpdateAnimBg="0"/>
      <p:bldP spid="954377" grpId="0"/>
      <p:bldP spid="954378" grpId="0" build="p" autoUpdateAnimBg="0" advAuto="0"/>
      <p:bldP spid="22"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22" name="Rectangle 6"/>
          <p:cNvSpPr>
            <a:spLocks noChangeArrowheads="1"/>
          </p:cNvSpPr>
          <p:nvPr/>
        </p:nvSpPr>
        <p:spPr bwMode="auto">
          <a:xfrm>
            <a:off x="447674" y="242888"/>
            <a:ext cx="8455025" cy="396875"/>
          </a:xfrm>
          <a:prstGeom prst="rect">
            <a:avLst/>
          </a:prstGeom>
          <a:noFill/>
          <a:ln w="9525">
            <a:noFill/>
            <a:miter lim="800000"/>
            <a:headEnd/>
            <a:tailEnd/>
          </a:ln>
        </p:spPr>
        <p:txBody>
          <a:bodyPr/>
          <a:lstStyle/>
          <a:p>
            <a:pPr>
              <a:spcBef>
                <a:spcPct val="20000"/>
              </a:spcBef>
            </a:pPr>
            <a:r>
              <a:rPr lang="en-US" sz="2200" b="1" dirty="0">
                <a:solidFill>
                  <a:srgbClr val="333333"/>
                </a:solidFill>
              </a:rPr>
              <a:t>Does It Make a Difference Whether the Government Collects a Tax from Buyers or Sellers</a:t>
            </a:r>
            <a:r>
              <a:rPr lang="en-US" sz="2200" b="1" dirty="0" smtClean="0">
                <a:solidFill>
                  <a:srgbClr val="333333"/>
                </a:solidFill>
              </a:rPr>
              <a:t>?</a:t>
            </a:r>
            <a:r>
              <a:rPr lang="zh-TW" altLang="en-US" sz="2200" b="1" dirty="0" smtClean="0">
                <a:solidFill>
                  <a:srgbClr val="333333"/>
                </a:solidFill>
                <a:latin typeface="標楷體" pitchFamily="65" charset="-120"/>
                <a:ea typeface="標楷體" pitchFamily="65" charset="-120"/>
              </a:rPr>
              <a:t>政府對買方或賣方課稅是否有差異</a:t>
            </a:r>
            <a:r>
              <a:rPr lang="en-US" altLang="zh-TW" sz="2200" b="1" dirty="0" smtClean="0">
                <a:solidFill>
                  <a:srgbClr val="333333"/>
                </a:solidFill>
                <a:latin typeface="標楷體" pitchFamily="65" charset="-120"/>
                <a:ea typeface="標楷體" pitchFamily="65" charset="-120"/>
              </a:rPr>
              <a:t>?</a:t>
            </a:r>
            <a:endParaRPr lang="en-US" sz="2200" b="1" dirty="0">
              <a:solidFill>
                <a:srgbClr val="333333"/>
              </a:solidFill>
              <a:latin typeface="標楷體" pitchFamily="65" charset="-120"/>
              <a:ea typeface="標楷體" pitchFamily="65" charset="-120"/>
            </a:endParaRPr>
          </a:p>
        </p:txBody>
      </p:sp>
      <p:sp>
        <p:nvSpPr>
          <p:cNvPr id="956423" name="Text Box 7"/>
          <p:cNvSpPr txBox="1">
            <a:spLocks noChangeArrowheads="1"/>
          </p:cNvSpPr>
          <p:nvPr/>
        </p:nvSpPr>
        <p:spPr bwMode="auto">
          <a:xfrm>
            <a:off x="449263" y="1101725"/>
            <a:ext cx="274320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4.12</a:t>
            </a:r>
          </a:p>
        </p:txBody>
      </p:sp>
      <p:sp>
        <p:nvSpPr>
          <p:cNvPr id="956424" name="Text Box 8"/>
          <p:cNvSpPr txBox="1">
            <a:spLocks noChangeArrowheads="1"/>
          </p:cNvSpPr>
          <p:nvPr/>
        </p:nvSpPr>
        <p:spPr bwMode="auto">
          <a:xfrm>
            <a:off x="361950" y="1463675"/>
            <a:ext cx="2498725" cy="523875"/>
          </a:xfrm>
          <a:prstGeom prst="rect">
            <a:avLst/>
          </a:prstGeom>
          <a:noFill/>
          <a:ln w="9525">
            <a:noFill/>
            <a:miter lim="800000"/>
            <a:headEnd/>
            <a:tailEnd/>
          </a:ln>
        </p:spPr>
        <p:txBody>
          <a:bodyPr>
            <a:spAutoFit/>
          </a:bodyPr>
          <a:lstStyle/>
          <a:p>
            <a:pPr>
              <a:spcBef>
                <a:spcPct val="10000"/>
              </a:spcBef>
              <a:spcAft>
                <a:spcPct val="10000"/>
              </a:spcAft>
            </a:pPr>
            <a:r>
              <a:rPr lang="en-US" sz="1400" b="1">
                <a:solidFill>
                  <a:schemeClr val="tx1"/>
                </a:solidFill>
              </a:rPr>
              <a:t>The Incidence of a Tax on Gasoline Paid by Buyers</a:t>
            </a:r>
          </a:p>
        </p:txBody>
      </p:sp>
      <p:sp>
        <p:nvSpPr>
          <p:cNvPr id="956425" name="Text Box 9"/>
          <p:cNvSpPr txBox="1">
            <a:spLocks noChangeArrowheads="1"/>
          </p:cNvSpPr>
          <p:nvPr/>
        </p:nvSpPr>
        <p:spPr bwMode="auto">
          <a:xfrm>
            <a:off x="361950" y="1951038"/>
            <a:ext cx="2933700" cy="4278312"/>
          </a:xfrm>
          <a:prstGeom prst="rect">
            <a:avLst/>
          </a:prstGeom>
          <a:noFill/>
          <a:ln w="9525" algn="ctr">
            <a:noFill/>
            <a:miter lim="800000"/>
            <a:headEnd/>
            <a:tailEnd/>
          </a:ln>
        </p:spPr>
        <p:txBody>
          <a:bodyPr>
            <a:spAutoFit/>
          </a:bodyPr>
          <a:lstStyle/>
          <a:p>
            <a:r>
              <a:rPr lang="en-US" sz="1600"/>
              <a:t>With no tax on gasoline, the demand curve is </a:t>
            </a:r>
            <a:r>
              <a:rPr lang="en-US" sz="1600" i="1"/>
              <a:t>D</a:t>
            </a:r>
            <a:r>
              <a:rPr lang="en-US" sz="1600" baseline="-25000"/>
              <a:t>1</a:t>
            </a:r>
            <a:r>
              <a:rPr lang="en-US" sz="1600"/>
              <a:t>.  </a:t>
            </a:r>
          </a:p>
          <a:p>
            <a:r>
              <a:rPr lang="en-US" sz="1600"/>
              <a:t>If a 10-cents-per-gallon tax is imposed that consumers are responsible for paying, the demand curve shifts down by the amount of the tax, from </a:t>
            </a:r>
            <a:r>
              <a:rPr lang="en-US" sz="1600" i="1"/>
              <a:t>D</a:t>
            </a:r>
            <a:r>
              <a:rPr lang="en-US" sz="1600" baseline="-25000"/>
              <a:t>1 </a:t>
            </a:r>
            <a:r>
              <a:rPr lang="en-US" sz="1600"/>
              <a:t>to </a:t>
            </a:r>
            <a:r>
              <a:rPr lang="en-US" sz="1600" i="1"/>
              <a:t>D</a:t>
            </a:r>
            <a:r>
              <a:rPr lang="en-US" sz="1600" baseline="-25000"/>
              <a:t>2</a:t>
            </a:r>
            <a:r>
              <a:rPr lang="en-US" sz="1600"/>
              <a:t>.</a:t>
            </a:r>
          </a:p>
          <a:p>
            <a:r>
              <a:rPr lang="en-US" sz="1600"/>
              <a:t>In the new equilibrium, consumers pay a price of $3.08 per gallon, including the tax. </a:t>
            </a:r>
          </a:p>
          <a:p>
            <a:r>
              <a:rPr lang="en-US" sz="1600"/>
              <a:t>Producers receive $2.98 per gallon. </a:t>
            </a:r>
          </a:p>
          <a:p>
            <a:r>
              <a:rPr lang="en-US" sz="1600"/>
              <a:t>This is the same result we saw when producers were responsible for paying the tax.  </a:t>
            </a:r>
          </a:p>
        </p:txBody>
      </p:sp>
      <p:pic>
        <p:nvPicPr>
          <p:cNvPr id="20" name="Picture 19" descr="Fig04-12_PPT_1.gif"/>
          <p:cNvPicPr>
            <a:picLocks noChangeAspect="1"/>
          </p:cNvPicPr>
          <p:nvPr/>
        </p:nvPicPr>
        <p:blipFill>
          <a:blip r:embed="rId2" cstate="print"/>
          <a:srcRect/>
          <a:stretch>
            <a:fillRect/>
          </a:stretch>
        </p:blipFill>
        <p:spPr bwMode="auto">
          <a:xfrm>
            <a:off x="3268663" y="1425575"/>
            <a:ext cx="5734050" cy="3524250"/>
          </a:xfrm>
          <a:prstGeom prst="rect">
            <a:avLst/>
          </a:prstGeom>
          <a:noFill/>
          <a:ln w="9525">
            <a:noFill/>
            <a:miter lim="800000"/>
            <a:headEnd/>
            <a:tailEnd/>
          </a:ln>
        </p:spPr>
      </p:pic>
      <p:pic>
        <p:nvPicPr>
          <p:cNvPr id="21" name="Picture 20" descr="Fig04-12_PPT_2.gif"/>
          <p:cNvPicPr>
            <a:picLocks noChangeAspect="1"/>
          </p:cNvPicPr>
          <p:nvPr/>
        </p:nvPicPr>
        <p:blipFill>
          <a:blip r:embed="rId3" cstate="print"/>
          <a:srcRect/>
          <a:stretch>
            <a:fillRect/>
          </a:stretch>
        </p:blipFill>
        <p:spPr bwMode="auto">
          <a:xfrm>
            <a:off x="3268663" y="1425575"/>
            <a:ext cx="5734050" cy="3524250"/>
          </a:xfrm>
          <a:prstGeom prst="rect">
            <a:avLst/>
          </a:prstGeom>
          <a:noFill/>
          <a:ln w="9525">
            <a:noFill/>
            <a:miter lim="800000"/>
            <a:headEnd/>
            <a:tailEnd/>
          </a:ln>
        </p:spPr>
      </p:pic>
      <p:pic>
        <p:nvPicPr>
          <p:cNvPr id="22" name="Picture 21" descr="Fig04-12_PPT_3.gif"/>
          <p:cNvPicPr>
            <a:picLocks noChangeAspect="1"/>
          </p:cNvPicPr>
          <p:nvPr/>
        </p:nvPicPr>
        <p:blipFill>
          <a:blip r:embed="rId4" cstate="print"/>
          <a:srcRect/>
          <a:stretch>
            <a:fillRect/>
          </a:stretch>
        </p:blipFill>
        <p:spPr bwMode="auto">
          <a:xfrm>
            <a:off x="3268663" y="1425575"/>
            <a:ext cx="5734050" cy="3524250"/>
          </a:xfrm>
          <a:prstGeom prst="rect">
            <a:avLst/>
          </a:prstGeom>
          <a:noFill/>
          <a:ln w="9525">
            <a:noFill/>
            <a:miter lim="800000"/>
            <a:headEnd/>
            <a:tailEnd/>
          </a:ln>
        </p:spPr>
      </p:pic>
      <p:pic>
        <p:nvPicPr>
          <p:cNvPr id="23" name="Picture 22" descr="Fig04-12_PPT_4.gif"/>
          <p:cNvPicPr>
            <a:picLocks noChangeAspect="1"/>
          </p:cNvPicPr>
          <p:nvPr/>
        </p:nvPicPr>
        <p:blipFill>
          <a:blip r:embed="rId5" cstate="print"/>
          <a:srcRect/>
          <a:stretch>
            <a:fillRect/>
          </a:stretch>
        </p:blipFill>
        <p:spPr bwMode="auto">
          <a:xfrm>
            <a:off x="3268663" y="1425575"/>
            <a:ext cx="5734050" cy="3524250"/>
          </a:xfrm>
          <a:prstGeom prst="rect">
            <a:avLst/>
          </a:prstGeom>
          <a:noFill/>
          <a:ln w="9525">
            <a:noFill/>
            <a:miter lim="800000"/>
            <a:headEnd/>
            <a:tailEnd/>
          </a:ln>
        </p:spPr>
      </p:pic>
      <p:pic>
        <p:nvPicPr>
          <p:cNvPr id="26" name="Picture 25" descr="Fig04-12_PPT_7.gif"/>
          <p:cNvPicPr>
            <a:picLocks noChangeAspect="1"/>
          </p:cNvPicPr>
          <p:nvPr/>
        </p:nvPicPr>
        <p:blipFill>
          <a:blip r:embed="rId6" cstate="print"/>
          <a:srcRect/>
          <a:stretch>
            <a:fillRect/>
          </a:stretch>
        </p:blipFill>
        <p:spPr bwMode="auto">
          <a:xfrm>
            <a:off x="3268663" y="1425575"/>
            <a:ext cx="5734050" cy="3524250"/>
          </a:xfrm>
          <a:prstGeom prst="rect">
            <a:avLst/>
          </a:prstGeom>
          <a:noFill/>
          <a:ln w="9525">
            <a:noFill/>
            <a:miter lim="800000"/>
            <a:headEnd/>
            <a:tailEnd/>
          </a:ln>
        </p:spPr>
      </p:pic>
      <p:pic>
        <p:nvPicPr>
          <p:cNvPr id="28" name="Picture 27" descr="Fig04-12_PPT_9.gif"/>
          <p:cNvPicPr>
            <a:picLocks noChangeAspect="1"/>
          </p:cNvPicPr>
          <p:nvPr/>
        </p:nvPicPr>
        <p:blipFill>
          <a:blip r:embed="rId7" cstate="print"/>
          <a:srcRect/>
          <a:stretch>
            <a:fillRect/>
          </a:stretch>
        </p:blipFill>
        <p:spPr bwMode="auto">
          <a:xfrm>
            <a:off x="3268663" y="1425575"/>
            <a:ext cx="5734050" cy="3524250"/>
          </a:xfrm>
          <a:prstGeom prst="rect">
            <a:avLst/>
          </a:prstGeom>
          <a:noFill/>
          <a:ln w="9525">
            <a:noFill/>
            <a:miter lim="800000"/>
            <a:headEnd/>
            <a:tailEnd/>
          </a:ln>
        </p:spPr>
      </p:pic>
      <p:cxnSp>
        <p:nvCxnSpPr>
          <p:cNvPr id="19" name="Straight Connector 18"/>
          <p:cNvCxnSpPr>
            <a:cxnSpLocks noChangeShapeType="1"/>
          </p:cNvCxnSpPr>
          <p:nvPr/>
        </p:nvCxnSpPr>
        <p:spPr bwMode="auto">
          <a:xfrm>
            <a:off x="438150" y="6367463"/>
            <a:ext cx="2735263" cy="0"/>
          </a:xfrm>
          <a:prstGeom prst="line">
            <a:avLst/>
          </a:prstGeom>
          <a:noFill/>
          <a:ln w="50800" algn="ctr">
            <a:solidFill>
              <a:srgbClr val="B9D3C2"/>
            </a:solidFill>
            <a:round/>
            <a:headEnd/>
            <a:tailEnd/>
          </a:ln>
        </p:spPr>
      </p:cxnSp>
      <p:pic>
        <p:nvPicPr>
          <p:cNvPr id="17" name="Picture 16" descr="Fig04-12_PPT5.gif"/>
          <p:cNvPicPr>
            <a:picLocks noChangeAspect="1"/>
          </p:cNvPicPr>
          <p:nvPr/>
        </p:nvPicPr>
        <p:blipFill>
          <a:blip r:embed="rId8" cstate="print"/>
          <a:srcRect/>
          <a:stretch>
            <a:fillRect/>
          </a:stretch>
        </p:blipFill>
        <p:spPr bwMode="auto">
          <a:xfrm>
            <a:off x="3268663" y="1425575"/>
            <a:ext cx="5734050" cy="3524250"/>
          </a:xfrm>
          <a:prstGeom prst="rect">
            <a:avLst/>
          </a:prstGeom>
          <a:noFill/>
          <a:ln w="9525">
            <a:noFill/>
            <a:miter lim="800000"/>
            <a:headEnd/>
            <a:tailEnd/>
          </a:ln>
        </p:spPr>
      </p:pic>
      <p:pic>
        <p:nvPicPr>
          <p:cNvPr id="18" name="Picture 17" descr="Fig04-12_PPT6.gif"/>
          <p:cNvPicPr>
            <a:picLocks noChangeAspect="1"/>
          </p:cNvPicPr>
          <p:nvPr/>
        </p:nvPicPr>
        <p:blipFill>
          <a:blip r:embed="rId9" cstate="print"/>
          <a:srcRect/>
          <a:stretch>
            <a:fillRect/>
          </a:stretch>
        </p:blipFill>
        <p:spPr bwMode="auto">
          <a:xfrm>
            <a:off x="3268663" y="1425575"/>
            <a:ext cx="5734050" cy="3524250"/>
          </a:xfrm>
          <a:prstGeom prst="rect">
            <a:avLst/>
          </a:prstGeom>
          <a:noFill/>
          <a:ln w="9525">
            <a:noFill/>
            <a:miter lim="800000"/>
            <a:headEnd/>
            <a:tailEnd/>
          </a:ln>
        </p:spPr>
      </p:pic>
      <p:pic>
        <p:nvPicPr>
          <p:cNvPr id="27" name="Picture 26" descr="Fig04-12_PPT_8.gif"/>
          <p:cNvPicPr>
            <a:picLocks noChangeAspect="1"/>
          </p:cNvPicPr>
          <p:nvPr/>
        </p:nvPicPr>
        <p:blipFill>
          <a:blip r:embed="rId10" cstate="print"/>
          <a:srcRect/>
          <a:stretch>
            <a:fillRect/>
          </a:stretch>
        </p:blipFill>
        <p:spPr bwMode="auto">
          <a:xfrm>
            <a:off x="3268663" y="1425575"/>
            <a:ext cx="5734050" cy="35242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6422"/>
                                        </p:tgtEl>
                                        <p:attrNameLst>
                                          <p:attrName>style.visibility</p:attrName>
                                        </p:attrNameLst>
                                      </p:cBhvr>
                                      <p:to>
                                        <p:strVal val="visible"/>
                                      </p:to>
                                    </p:set>
                                    <p:animEffect transition="in" filter="wipe(left)">
                                      <p:cBhvr>
                                        <p:cTn id="7" dur="500"/>
                                        <p:tgtEl>
                                          <p:spTgt spid="9564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6423"/>
                                        </p:tgtEl>
                                        <p:attrNameLst>
                                          <p:attrName>style.visibility</p:attrName>
                                        </p:attrNameLst>
                                      </p:cBhvr>
                                      <p:to>
                                        <p:strVal val="visible"/>
                                      </p:to>
                                    </p:set>
                                    <p:animEffect transition="in" filter="wipe(left)">
                                      <p:cBhvr>
                                        <p:cTn id="11" dur="500"/>
                                        <p:tgtEl>
                                          <p:spTgt spid="95642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56424"/>
                                        </p:tgtEl>
                                        <p:attrNameLst>
                                          <p:attrName>style.visibility</p:attrName>
                                        </p:attrNameLst>
                                      </p:cBhvr>
                                      <p:to>
                                        <p:strVal val="visible"/>
                                      </p:to>
                                    </p:set>
                                    <p:animEffect transition="in" filter="wipe(left)">
                                      <p:cBhvr>
                                        <p:cTn id="15" dur="500"/>
                                        <p:tgtEl>
                                          <p:spTgt spid="9564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000"/>
                                        <p:tgtEl>
                                          <p:spTgt spid="21"/>
                                        </p:tgtEl>
                                      </p:cBhvr>
                                    </p:animEffect>
                                  </p:childTnLst>
                                </p:cTn>
                              </p:par>
                            </p:childTnLst>
                          </p:cTn>
                        </p:par>
                        <p:par>
                          <p:cTn id="24" fill="hold" nodeType="afterGroup">
                            <p:stCondLst>
                              <p:cond delay="3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000"/>
                                        <p:tgtEl>
                                          <p:spTgt spid="22"/>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56425">
                                            <p:txEl>
                                              <p:pRg st="0" end="0"/>
                                            </p:txEl>
                                          </p:spTgt>
                                        </p:tgtEl>
                                        <p:attrNameLst>
                                          <p:attrName>style.visibility</p:attrName>
                                        </p:attrNameLst>
                                      </p:cBhvr>
                                      <p:to>
                                        <p:strVal val="visible"/>
                                      </p:to>
                                    </p:set>
                                    <p:animEffect transition="in" filter="wipe(left)">
                                      <p:cBhvr>
                                        <p:cTn id="35" dur="500"/>
                                        <p:tgtEl>
                                          <p:spTgt spid="956425">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1000"/>
                                        <p:tgtEl>
                                          <p:spTgt spid="17"/>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956425">
                                            <p:txEl>
                                              <p:pRg st="1" end="1"/>
                                            </p:txEl>
                                          </p:spTgt>
                                        </p:tgtEl>
                                        <p:attrNameLst>
                                          <p:attrName>style.visibility</p:attrName>
                                        </p:attrNameLst>
                                      </p:cBhvr>
                                      <p:to>
                                        <p:strVal val="visible"/>
                                      </p:to>
                                    </p:set>
                                    <p:animEffect transition="in" filter="wipe(left)">
                                      <p:cBhvr>
                                        <p:cTn id="44" dur="500"/>
                                        <p:tgtEl>
                                          <p:spTgt spid="956425">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000"/>
                                        <p:tgtEl>
                                          <p:spTgt spid="18"/>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childTnLst>
                          </p:cTn>
                        </p:par>
                        <p:par>
                          <p:cTn id="54" fill="hold" nodeType="afterGroup">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956425">
                                            <p:txEl>
                                              <p:pRg st="2" end="2"/>
                                            </p:txEl>
                                          </p:spTgt>
                                        </p:tgtEl>
                                        <p:attrNameLst>
                                          <p:attrName>style.visibility</p:attrName>
                                        </p:attrNameLst>
                                      </p:cBhvr>
                                      <p:to>
                                        <p:strVal val="visible"/>
                                      </p:to>
                                    </p:set>
                                    <p:animEffect transition="in" filter="wipe(left)">
                                      <p:cBhvr>
                                        <p:cTn id="57" dur="500"/>
                                        <p:tgtEl>
                                          <p:spTgt spid="956425">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000"/>
                                        <p:tgtEl>
                                          <p:spTgt spid="27"/>
                                        </p:tgtEl>
                                      </p:cBhvr>
                                    </p:animEffect>
                                  </p:childTnLst>
                                </p:cTn>
                              </p:par>
                            </p:childTnLst>
                          </p:cTn>
                        </p:par>
                        <p:par>
                          <p:cTn id="63" fill="hold" nodeType="afterGroup">
                            <p:stCondLst>
                              <p:cond delay="100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childTnLst>
                          </p:cTn>
                        </p:par>
                        <p:par>
                          <p:cTn id="67" fill="hold" nodeType="afterGroup">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956425">
                                            <p:txEl>
                                              <p:pRg st="3" end="3"/>
                                            </p:txEl>
                                          </p:spTgt>
                                        </p:tgtEl>
                                        <p:attrNameLst>
                                          <p:attrName>style.visibility</p:attrName>
                                        </p:attrNameLst>
                                      </p:cBhvr>
                                      <p:to>
                                        <p:strVal val="visible"/>
                                      </p:to>
                                    </p:set>
                                    <p:animEffect transition="in" filter="wipe(left)">
                                      <p:cBhvr>
                                        <p:cTn id="70" dur="500"/>
                                        <p:tgtEl>
                                          <p:spTgt spid="956425">
                                            <p:txEl>
                                              <p:pRg st="3" end="3"/>
                                            </p:txEl>
                                          </p:spTgt>
                                        </p:tgtEl>
                                      </p:cBhvr>
                                    </p:animEffect>
                                  </p:childTnLst>
                                </p:cTn>
                              </p:par>
                            </p:childTnLst>
                          </p:cTn>
                        </p:par>
                        <p:par>
                          <p:cTn id="71" fill="hold" nodeType="afterGroup">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956425">
                                            <p:txEl>
                                              <p:pRg st="4" end="4"/>
                                            </p:txEl>
                                          </p:spTgt>
                                        </p:tgtEl>
                                        <p:attrNameLst>
                                          <p:attrName>style.visibility</p:attrName>
                                        </p:attrNameLst>
                                      </p:cBhvr>
                                      <p:to>
                                        <p:strVal val="visible"/>
                                      </p:to>
                                    </p:set>
                                    <p:animEffect transition="in" filter="wipe(left)">
                                      <p:cBhvr>
                                        <p:cTn id="74" dur="500"/>
                                        <p:tgtEl>
                                          <p:spTgt spid="956425">
                                            <p:txEl>
                                              <p:pRg st="4" end="4"/>
                                            </p:txEl>
                                          </p:spTgt>
                                        </p:tgtEl>
                                      </p:cBhvr>
                                    </p:animEffect>
                                  </p:childTnLst>
                                </p:cTn>
                              </p:par>
                            </p:childTnLst>
                          </p:cTn>
                        </p:par>
                        <p:par>
                          <p:cTn id="75" fill="hold" nodeType="afterGroup">
                            <p:stCondLst>
                              <p:cond delay="3000"/>
                            </p:stCondLst>
                            <p:childTnLst>
                              <p:par>
                                <p:cTn id="76" presetID="22" presetClass="entr" presetSubtype="8"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2" grpId="0"/>
      <p:bldP spid="956423" grpId="0" animBg="1" autoUpdateAnimBg="0"/>
      <p:bldP spid="956424" grpId="0"/>
      <p:bldP spid="95642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638425" y="188913"/>
            <a:ext cx="6421438" cy="487362"/>
          </a:xfrm>
          <a:prstGeom prst="rect">
            <a:avLst/>
          </a:prstGeom>
          <a:noFill/>
          <a:ln w="9525">
            <a:noFill/>
            <a:miter lim="800000"/>
            <a:headEnd/>
            <a:tailEnd/>
          </a:ln>
        </p:spPr>
        <p:txBody>
          <a:bodyPr/>
          <a:lstStyle/>
          <a:p>
            <a:pPr>
              <a:spcBef>
                <a:spcPct val="20000"/>
              </a:spcBef>
            </a:pPr>
            <a:r>
              <a:rPr lang="en-US" sz="2600">
                <a:solidFill>
                  <a:srgbClr val="0066B3"/>
                </a:solidFill>
              </a:rPr>
              <a:t>Quantitative Demand and Supply Analysis</a:t>
            </a:r>
          </a:p>
        </p:txBody>
      </p:sp>
      <p:sp>
        <p:nvSpPr>
          <p:cNvPr id="20" name="Text Box 12"/>
          <p:cNvSpPr txBox="1">
            <a:spLocks noChangeArrowheads="1"/>
          </p:cNvSpPr>
          <p:nvPr/>
        </p:nvSpPr>
        <p:spPr bwMode="auto">
          <a:xfrm>
            <a:off x="447675" y="152400"/>
            <a:ext cx="2057400" cy="523875"/>
          </a:xfrm>
          <a:prstGeom prst="rect">
            <a:avLst/>
          </a:prstGeom>
          <a:noFill/>
          <a:ln w="9525" algn="ctr">
            <a:noFill/>
            <a:miter lim="800000"/>
            <a:headEnd/>
            <a:tailEnd/>
          </a:ln>
        </p:spPr>
        <p:txBody>
          <a:bodyPr>
            <a:spAutoFit/>
          </a:bodyPr>
          <a:lstStyle/>
          <a:p>
            <a:pPr>
              <a:spcBef>
                <a:spcPct val="50000"/>
              </a:spcBef>
            </a:pPr>
            <a:r>
              <a:rPr lang="en-US" b="1">
                <a:solidFill>
                  <a:srgbClr val="8C0051"/>
                </a:solidFill>
              </a:rPr>
              <a:t>Appendix</a:t>
            </a:r>
          </a:p>
        </p:txBody>
      </p:sp>
      <p:sp>
        <p:nvSpPr>
          <p:cNvPr id="21" name="Rectangle 20"/>
          <p:cNvSpPr>
            <a:spLocks noChangeArrowheads="1"/>
          </p:cNvSpPr>
          <p:nvPr/>
        </p:nvSpPr>
        <p:spPr bwMode="auto">
          <a:xfrm>
            <a:off x="0" y="0"/>
            <a:ext cx="457200" cy="6629400"/>
          </a:xfrm>
          <a:prstGeom prst="rect">
            <a:avLst/>
          </a:prstGeom>
          <a:solidFill>
            <a:srgbClr val="B9D3C2"/>
          </a:solidFill>
          <a:ln w="9525">
            <a:noFill/>
            <a:miter lim="800000"/>
            <a:headEnd/>
            <a:tailEnd/>
          </a:ln>
        </p:spPr>
        <p:txBody>
          <a:bodyPr anchor="ctr"/>
          <a:lstStyle/>
          <a:p>
            <a:pPr algn="ctr">
              <a:lnSpc>
                <a:spcPts val="2400"/>
              </a:lnSpc>
            </a:pPr>
            <a:endParaRPr lang="en-US" b="1">
              <a:solidFill>
                <a:srgbClr val="7B0046"/>
              </a:solidFill>
            </a:endParaRPr>
          </a:p>
        </p:txBody>
      </p:sp>
      <p:sp>
        <p:nvSpPr>
          <p:cNvPr id="22" name="TextBox 21"/>
          <p:cNvSpPr txBox="1">
            <a:spLocks noChangeArrowheads="1"/>
          </p:cNvSpPr>
          <p:nvPr/>
        </p:nvSpPr>
        <p:spPr bwMode="auto">
          <a:xfrm>
            <a:off x="381000" y="1122363"/>
            <a:ext cx="2257425" cy="793750"/>
          </a:xfrm>
          <a:prstGeom prst="rect">
            <a:avLst/>
          </a:prstGeom>
          <a:noFill/>
          <a:ln w="9525">
            <a:noFill/>
            <a:miter lim="800000"/>
            <a:headEnd/>
            <a:tailEnd/>
          </a:ln>
        </p:spPr>
        <p:txBody>
          <a:bodyPr>
            <a:spAutoFit/>
          </a:bodyPr>
          <a:lstStyle/>
          <a:p>
            <a:pPr>
              <a:lnSpc>
                <a:spcPct val="95000"/>
              </a:lnSpc>
            </a:pPr>
            <a:r>
              <a:rPr lang="en-US" sz="1600">
                <a:solidFill>
                  <a:srgbClr val="0066B3"/>
                </a:solidFill>
              </a:rPr>
              <a:t>Use quantitative demand and supply analysis.</a:t>
            </a:r>
          </a:p>
        </p:txBody>
      </p:sp>
      <p:sp>
        <p:nvSpPr>
          <p:cNvPr id="23" name="Text Box 9"/>
          <p:cNvSpPr txBox="1">
            <a:spLocks noChangeArrowheads="1"/>
          </p:cNvSpPr>
          <p:nvPr/>
        </p:nvSpPr>
        <p:spPr bwMode="auto">
          <a:xfrm>
            <a:off x="447675" y="806450"/>
            <a:ext cx="2187575" cy="307975"/>
          </a:xfrm>
          <a:prstGeom prst="rect">
            <a:avLst/>
          </a:prstGeom>
          <a:solidFill>
            <a:srgbClr val="0066B3"/>
          </a:solidFill>
          <a:ln w="9525">
            <a:noFill/>
            <a:miter lim="800000"/>
            <a:headEnd/>
            <a:tailEnd/>
          </a:ln>
        </p:spPr>
        <p:txBody>
          <a:bodyPr lIns="45720" rIns="45720" anchor="ctr">
            <a:spAutoFit/>
          </a:bodyPr>
          <a:lstStyle/>
          <a:p>
            <a:r>
              <a:rPr lang="en-US" sz="1400" b="1">
                <a:solidFill>
                  <a:schemeClr val="bg1"/>
                </a:solidFill>
              </a:rPr>
              <a:t>LEARNING</a:t>
            </a:r>
            <a:r>
              <a:rPr lang="en-US" sz="1400">
                <a:solidFill>
                  <a:schemeClr val="bg1"/>
                </a:solidFill>
              </a:rPr>
              <a:t> OBJECTIVE</a:t>
            </a:r>
            <a:endParaRPr lang="en-US" sz="1400" b="1">
              <a:solidFill>
                <a:schemeClr val="bg1"/>
              </a:solidFill>
            </a:endParaRPr>
          </a:p>
        </p:txBody>
      </p:sp>
      <p:sp>
        <p:nvSpPr>
          <p:cNvPr id="24" name="Rectangle 8"/>
          <p:cNvSpPr>
            <a:spLocks noChangeArrowheads="1"/>
          </p:cNvSpPr>
          <p:nvPr/>
        </p:nvSpPr>
        <p:spPr bwMode="auto">
          <a:xfrm>
            <a:off x="447674" y="2001838"/>
            <a:ext cx="4217673" cy="395287"/>
          </a:xfrm>
          <a:prstGeom prst="rect">
            <a:avLst/>
          </a:prstGeom>
          <a:noFill/>
          <a:ln w="9525">
            <a:noFill/>
            <a:miter lim="800000"/>
            <a:headEnd/>
            <a:tailEnd/>
          </a:ln>
        </p:spPr>
        <p:txBody>
          <a:bodyPr/>
          <a:lstStyle/>
          <a:p>
            <a:pPr>
              <a:spcBef>
                <a:spcPct val="20000"/>
              </a:spcBef>
            </a:pPr>
            <a:r>
              <a:rPr lang="en-US" sz="2000" b="1" dirty="0">
                <a:solidFill>
                  <a:srgbClr val="0066B3"/>
                </a:solidFill>
              </a:rPr>
              <a:t>Demand and Supply Equations</a:t>
            </a:r>
          </a:p>
        </p:txBody>
      </p:sp>
      <p:graphicFrame>
        <p:nvGraphicFramePr>
          <p:cNvPr id="27" name="Object 23"/>
          <p:cNvGraphicFramePr>
            <a:graphicFrameLocks noChangeAspect="1"/>
          </p:cNvGraphicFramePr>
          <p:nvPr>
            <p:extLst>
              <p:ext uri="{D42A27DB-BD31-4B8C-83A1-F6EECF244321}">
                <p14:modId xmlns:p14="http://schemas.microsoft.com/office/powerpoint/2010/main" val="8347634"/>
              </p:ext>
            </p:extLst>
          </p:nvPr>
        </p:nvGraphicFramePr>
        <p:xfrm>
          <a:off x="4779169" y="3530691"/>
          <a:ext cx="1069975" cy="436562"/>
        </p:xfrm>
        <a:graphic>
          <a:graphicData uri="http://schemas.openxmlformats.org/presentationml/2006/ole">
            <mc:AlternateContent xmlns:mc="http://schemas.openxmlformats.org/markup-compatibility/2006">
              <mc:Choice xmlns:v="urn:schemas-microsoft-com:vml" Requires="v">
                <p:oleObj spid="_x0000_s37959" name="Equation" r:id="rId3" imgW="558800" imgH="228600" progId="Equation.3">
                  <p:embed/>
                </p:oleObj>
              </mc:Choice>
              <mc:Fallback>
                <p:oleObj name="Equation" r:id="rId3" imgW="558800" imgH="228600" progId="Equation.3">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169" y="3530691"/>
                        <a:ext cx="10699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a:spLocks noChangeArrowheads="1"/>
          </p:cNvSpPr>
          <p:nvPr/>
        </p:nvSpPr>
        <p:spPr bwMode="auto">
          <a:xfrm>
            <a:off x="457200" y="2486025"/>
            <a:ext cx="8826500" cy="1015663"/>
          </a:xfrm>
          <a:prstGeom prst="rect">
            <a:avLst/>
          </a:prstGeom>
          <a:noFill/>
          <a:ln w="9525">
            <a:noFill/>
            <a:miter lim="800000"/>
            <a:headEnd/>
            <a:tailEnd/>
          </a:ln>
        </p:spPr>
        <p:txBody>
          <a:bodyPr wrap="square">
            <a:spAutoFit/>
          </a:bodyPr>
          <a:lstStyle/>
          <a:p>
            <a:r>
              <a:rPr lang="en-US" sz="2000" dirty="0"/>
              <a:t>Suppose that the demand for apartments in New York City is </a:t>
            </a:r>
            <a:r>
              <a:rPr lang="en-US" sz="2000" i="1" dirty="0"/>
              <a:t>Q</a:t>
            </a:r>
            <a:r>
              <a:rPr lang="en-US" sz="2000" baseline="30000" dirty="0"/>
              <a:t>D</a:t>
            </a:r>
            <a:r>
              <a:rPr lang="en-US" sz="2000" dirty="0"/>
              <a:t>=3,000,000−1,000</a:t>
            </a:r>
            <a:r>
              <a:rPr lang="en-US" sz="2000" i="1" dirty="0"/>
              <a:t>P</a:t>
            </a:r>
            <a:r>
              <a:rPr lang="en-US" sz="2000" dirty="0"/>
              <a:t> and the supply of apartments is </a:t>
            </a:r>
            <a:r>
              <a:rPr lang="en-US" sz="2000" i="1" dirty="0"/>
              <a:t>Q</a:t>
            </a:r>
            <a:r>
              <a:rPr lang="en-US" sz="2000" baseline="30000" dirty="0"/>
              <a:t>S</a:t>
            </a:r>
            <a:r>
              <a:rPr lang="en-US" sz="2000" dirty="0"/>
              <a:t>=</a:t>
            </a:r>
            <a:r>
              <a:rPr lang="en-US" sz="2000" dirty="0">
                <a:sym typeface="Symbol" pitchFamily="18" charset="2"/>
              </a:rPr>
              <a:t>−</a:t>
            </a:r>
            <a:r>
              <a:rPr lang="en-US" sz="2000" dirty="0"/>
              <a:t>450,000+1,300</a:t>
            </a:r>
            <a:r>
              <a:rPr lang="en-US" sz="2000" i="1" dirty="0"/>
              <a:t>P</a:t>
            </a:r>
            <a:r>
              <a:rPr lang="en-US" sz="2000" dirty="0"/>
              <a:t>.</a:t>
            </a:r>
          </a:p>
        </p:txBody>
      </p:sp>
      <p:sp>
        <p:nvSpPr>
          <p:cNvPr id="1037" name="TextBox 35"/>
          <p:cNvSpPr txBox="1">
            <a:spLocks noChangeArrowheads="1"/>
          </p:cNvSpPr>
          <p:nvPr/>
        </p:nvSpPr>
        <p:spPr bwMode="auto">
          <a:xfrm>
            <a:off x="2058915" y="3530691"/>
            <a:ext cx="2811535" cy="400110"/>
          </a:xfrm>
          <a:prstGeom prst="rect">
            <a:avLst/>
          </a:prstGeom>
          <a:noFill/>
          <a:ln w="9525">
            <a:noFill/>
            <a:miter lim="800000"/>
            <a:headEnd/>
            <a:tailEnd/>
          </a:ln>
        </p:spPr>
        <p:txBody>
          <a:bodyPr wrap="square">
            <a:spAutoFit/>
          </a:bodyPr>
          <a:lstStyle/>
          <a:p>
            <a:r>
              <a:rPr lang="en-US" sz="2000" i="1" dirty="0"/>
              <a:t>Equilibrium condition</a:t>
            </a:r>
            <a:r>
              <a:rPr lang="en-US" sz="2000" dirty="0"/>
              <a:t>:</a:t>
            </a:r>
          </a:p>
        </p:txBody>
      </p:sp>
      <p:sp>
        <p:nvSpPr>
          <p:cNvPr id="38" name="TextBox 37"/>
          <p:cNvSpPr txBox="1">
            <a:spLocks noChangeArrowheads="1"/>
          </p:cNvSpPr>
          <p:nvPr/>
        </p:nvSpPr>
        <p:spPr bwMode="auto">
          <a:xfrm>
            <a:off x="457200" y="4060915"/>
            <a:ext cx="8826500" cy="400110"/>
          </a:xfrm>
          <a:prstGeom prst="rect">
            <a:avLst/>
          </a:prstGeom>
          <a:noFill/>
          <a:ln w="9525">
            <a:noFill/>
            <a:miter lim="800000"/>
            <a:headEnd/>
            <a:tailEnd/>
          </a:ln>
        </p:spPr>
        <p:txBody>
          <a:bodyPr wrap="square">
            <a:spAutoFit/>
          </a:bodyPr>
          <a:lstStyle/>
          <a:p>
            <a:r>
              <a:rPr lang="en-US" sz="2000" dirty="0"/>
              <a:t>Solve for the equilibrium monthly apartment rent:</a:t>
            </a:r>
          </a:p>
        </p:txBody>
      </p:sp>
      <p:graphicFrame>
        <p:nvGraphicFramePr>
          <p:cNvPr id="39" name="Object 24"/>
          <p:cNvGraphicFramePr>
            <a:graphicFrameLocks noChangeAspect="1"/>
          </p:cNvGraphicFramePr>
          <p:nvPr>
            <p:extLst>
              <p:ext uri="{D42A27DB-BD31-4B8C-83A1-F6EECF244321}">
                <p14:modId xmlns:p14="http://schemas.microsoft.com/office/powerpoint/2010/main" val="687660477"/>
              </p:ext>
            </p:extLst>
          </p:nvPr>
        </p:nvGraphicFramePr>
        <p:xfrm>
          <a:off x="2320925" y="4565650"/>
          <a:ext cx="4823112" cy="369888"/>
        </p:xfrm>
        <a:graphic>
          <a:graphicData uri="http://schemas.openxmlformats.org/presentationml/2006/ole">
            <mc:AlternateContent xmlns:mc="http://schemas.openxmlformats.org/markup-compatibility/2006">
              <mc:Choice xmlns:v="urn:schemas-microsoft-com:vml" Requires="v">
                <p:oleObj spid="_x0000_s37960" name="Equation" r:id="rId5" imgW="2476500" imgH="203200" progId="Equation.3">
                  <p:embed/>
                </p:oleObj>
              </mc:Choice>
              <mc:Fallback>
                <p:oleObj name="Equation" r:id="rId5" imgW="2476500" imgH="203200" progId="Equation.3">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925" y="4565650"/>
                        <a:ext cx="4823112"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25"/>
          <p:cNvGraphicFramePr>
            <a:graphicFrameLocks noChangeAspect="1"/>
          </p:cNvGraphicFramePr>
          <p:nvPr>
            <p:extLst>
              <p:ext uri="{D42A27DB-BD31-4B8C-83A1-F6EECF244321}">
                <p14:modId xmlns:p14="http://schemas.microsoft.com/office/powerpoint/2010/main" val="3566726401"/>
              </p:ext>
            </p:extLst>
          </p:nvPr>
        </p:nvGraphicFramePr>
        <p:xfrm>
          <a:off x="3440112" y="5232400"/>
          <a:ext cx="2425161" cy="369888"/>
        </p:xfrm>
        <a:graphic>
          <a:graphicData uri="http://schemas.openxmlformats.org/presentationml/2006/ole">
            <mc:AlternateContent xmlns:mc="http://schemas.openxmlformats.org/markup-compatibility/2006">
              <mc:Choice xmlns:v="urn:schemas-microsoft-com:vml" Requires="v">
                <p:oleObj spid="_x0000_s37961" name="Equation" r:id="rId7" imgW="1244600" imgH="203200" progId="Equation.3">
                  <p:embed/>
                </p:oleObj>
              </mc:Choice>
              <mc:Fallback>
                <p:oleObj name="Equation" r:id="rId7" imgW="1244600" imgH="203200" progId="Equation.3">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2" y="5232400"/>
                        <a:ext cx="2425161"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26"/>
          <p:cNvGraphicFramePr>
            <a:graphicFrameLocks noChangeAspect="1"/>
          </p:cNvGraphicFramePr>
          <p:nvPr>
            <p:extLst>
              <p:ext uri="{D42A27DB-BD31-4B8C-83A1-F6EECF244321}">
                <p14:modId xmlns:p14="http://schemas.microsoft.com/office/powerpoint/2010/main" val="2970772752"/>
              </p:ext>
            </p:extLst>
          </p:nvPr>
        </p:nvGraphicFramePr>
        <p:xfrm>
          <a:off x="3232149" y="5819775"/>
          <a:ext cx="2870738" cy="762000"/>
        </p:xfrm>
        <a:graphic>
          <a:graphicData uri="http://schemas.openxmlformats.org/presentationml/2006/ole">
            <mc:AlternateContent xmlns:mc="http://schemas.openxmlformats.org/markup-compatibility/2006">
              <mc:Choice xmlns:v="urn:schemas-microsoft-com:vml" Requires="v">
                <p:oleObj spid="_x0000_s37962" name="Equation" r:id="rId9" imgW="1473200" imgH="419100" progId="Equation.3">
                  <p:embed/>
                </p:oleObj>
              </mc:Choice>
              <mc:Fallback>
                <p:oleObj name="Equation" r:id="rId9" imgW="1473200" imgH="419100" progId="Equation.3">
                  <p:embed/>
                  <p:pic>
                    <p:nvPicPr>
                      <p:cNvPr id="0"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2149" y="5819775"/>
                        <a:ext cx="287073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50"/>
                                        <p:tgtEl>
                                          <p:spTgt spid="21"/>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nodeType="afterGroup">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par>
                          <p:cTn id="16" fill="hold" nodeType="afterGroup">
                            <p:stCondLst>
                              <p:cond delay="1250"/>
                            </p:stCondLst>
                            <p:childTnLst>
                              <p:par>
                                <p:cTn id="17" presetID="29"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2"/>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1" dur="500"/>
                                        <p:tgtEl>
                                          <p:spTgt spid="23"/>
                                        </p:tgtEl>
                                      </p:cBhvr>
                                    </p:animEffect>
                                  </p:childTnLst>
                                </p:cTn>
                              </p:par>
                            </p:childTnLst>
                          </p:cTn>
                        </p:par>
                        <p:par>
                          <p:cTn id="22" fill="hold" nodeType="afterGroup">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nodeType="afterGroup">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750"/>
                                        <p:tgtEl>
                                          <p:spTgt spid="24"/>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500"/>
                                        <p:tgtEl>
                                          <p:spTgt spid="32">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37"/>
                                        </p:tgtEl>
                                        <p:attrNameLst>
                                          <p:attrName>style.visibility</p:attrName>
                                        </p:attrNameLst>
                                      </p:cBhvr>
                                      <p:to>
                                        <p:strVal val="visible"/>
                                      </p:to>
                                    </p:set>
                                    <p:animEffect transition="in" filter="wipe(left)">
                                      <p:cBhvr>
                                        <p:cTn id="38" dur="500"/>
                                        <p:tgtEl>
                                          <p:spTgt spid="1037"/>
                                        </p:tgtEl>
                                      </p:cBhvr>
                                    </p:animEffect>
                                  </p:childTnLst>
                                </p:cTn>
                              </p:par>
                            </p:childTnLst>
                          </p:cTn>
                        </p:par>
                        <p:par>
                          <p:cTn id="39" fill="hold" nodeType="afterGroup">
                            <p:stCondLst>
                              <p:cond delay="500"/>
                            </p:stCondLst>
                            <p:childTnLst>
                              <p:par>
                                <p:cTn id="40" presetID="17"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wipe(left)">
                                      <p:cBhvr>
                                        <p:cTn id="47" dur="500"/>
                                        <p:tgtEl>
                                          <p:spTgt spid="38">
                                            <p:txEl>
                                              <p:pRg st="0" end="0"/>
                                            </p:txEl>
                                          </p:spTgt>
                                        </p:tgtEl>
                                      </p:cBhvr>
                                    </p:animEffect>
                                  </p:childTnLst>
                                </p:cTn>
                              </p:par>
                            </p:childTnLst>
                          </p:cTn>
                        </p:par>
                        <p:par>
                          <p:cTn id="48" fill="hold" nodeType="afterGroup">
                            <p:stCondLst>
                              <p:cond delay="1500"/>
                            </p:stCondLst>
                            <p:childTnLst>
                              <p:par>
                                <p:cTn id="49" presetID="17" presetClass="entr" presetSubtype="1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000"/>
                            </p:stCondLst>
                            <p:childTnLst>
                              <p:par>
                                <p:cTn id="54" presetID="17" presetClass="entr" presetSubtype="1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2500"/>
                            </p:stCondLst>
                            <p:childTnLst>
                              <p:par>
                                <p:cTn id="59" presetID="17" presetClass="entr" presetSubtype="1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autoUpdateAnimBg="0" advAuto="0"/>
      <p:bldP spid="20" grpId="0"/>
      <p:bldP spid="21" grpId="0" animBg="1"/>
      <p:bldP spid="22" grpId="0"/>
      <p:bldP spid="23" grpId="0" animBg="1"/>
      <p:bldP spid="24" grpId="0"/>
      <p:bldP spid="32" grpId="0" build="p"/>
      <p:bldP spid="1037" grpId="0"/>
      <p:bldP spid="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3"/>
          <p:cNvSpPr txBox="1">
            <a:spLocks noChangeArrowheads="1"/>
          </p:cNvSpPr>
          <p:nvPr/>
        </p:nvSpPr>
        <p:spPr bwMode="auto">
          <a:xfrm>
            <a:off x="447675" y="4699000"/>
            <a:ext cx="6565900" cy="369332"/>
          </a:xfrm>
          <a:prstGeom prst="rect">
            <a:avLst/>
          </a:prstGeom>
          <a:noFill/>
          <a:ln w="9525" algn="ctr">
            <a:noFill/>
            <a:miter lim="800000"/>
            <a:headEnd/>
            <a:tailEnd/>
          </a:ln>
        </p:spPr>
        <p:txBody>
          <a:bodyPr>
            <a:spAutoFit/>
          </a:bodyPr>
          <a:lstStyle/>
          <a:p>
            <a:pPr>
              <a:lnSpc>
                <a:spcPct val="90000"/>
              </a:lnSpc>
              <a:spcBef>
                <a:spcPct val="50000"/>
              </a:spcBef>
              <a:spcAft>
                <a:spcPct val="10000"/>
              </a:spcAft>
              <a:defRPr/>
            </a:pPr>
            <a:r>
              <a:rPr lang="en-US" sz="2000" dirty="0">
                <a:solidFill>
                  <a:schemeClr val="tx1"/>
                </a:solidFill>
                <a:latin typeface="+mn-lt"/>
                <a:cs typeface="Times New Roman" pitchFamily="18" charset="0"/>
              </a:rPr>
              <a:t>and:</a:t>
            </a:r>
          </a:p>
        </p:txBody>
      </p:sp>
      <p:graphicFrame>
        <p:nvGraphicFramePr>
          <p:cNvPr id="28" name="Object 23"/>
          <p:cNvGraphicFramePr>
            <a:graphicFrameLocks noChangeAspect="1"/>
          </p:cNvGraphicFramePr>
          <p:nvPr>
            <p:extLst>
              <p:ext uri="{D42A27DB-BD31-4B8C-83A1-F6EECF244321}">
                <p14:modId xmlns:p14="http://schemas.microsoft.com/office/powerpoint/2010/main" val="3412239644"/>
              </p:ext>
            </p:extLst>
          </p:nvPr>
        </p:nvGraphicFramePr>
        <p:xfrm>
          <a:off x="2947988" y="3430588"/>
          <a:ext cx="3248025" cy="420687"/>
        </p:xfrm>
        <a:graphic>
          <a:graphicData uri="http://schemas.openxmlformats.org/presentationml/2006/ole">
            <mc:AlternateContent xmlns:mc="http://schemas.openxmlformats.org/markup-compatibility/2006">
              <mc:Choice xmlns:v="urn:schemas-microsoft-com:vml" Requires="v">
                <p:oleObj spid="_x0000_s39001" name="Equation" r:id="rId3" imgW="1765300" imgH="228600" progId="Equation.3">
                  <p:embed/>
                </p:oleObj>
              </mc:Choice>
              <mc:Fallback>
                <p:oleObj name="Equation" r:id="rId3" imgW="1765300" imgH="228600" progId="Equation.3">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88" y="3430588"/>
                        <a:ext cx="3248025"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4"/>
          <p:cNvGraphicFramePr>
            <a:graphicFrameLocks noChangeAspect="1"/>
          </p:cNvGraphicFramePr>
          <p:nvPr>
            <p:extLst>
              <p:ext uri="{D42A27DB-BD31-4B8C-83A1-F6EECF244321}">
                <p14:modId xmlns:p14="http://schemas.microsoft.com/office/powerpoint/2010/main" val="80112065"/>
              </p:ext>
            </p:extLst>
          </p:nvPr>
        </p:nvGraphicFramePr>
        <p:xfrm>
          <a:off x="3214688" y="3976688"/>
          <a:ext cx="2714625" cy="765175"/>
        </p:xfrm>
        <a:graphic>
          <a:graphicData uri="http://schemas.openxmlformats.org/presentationml/2006/ole">
            <mc:AlternateContent xmlns:mc="http://schemas.openxmlformats.org/markup-compatibility/2006">
              <mc:Choice xmlns:v="urn:schemas-microsoft-com:vml" Requires="v">
                <p:oleObj spid="_x0000_s39002" name="Equation" r:id="rId5" imgW="1485900" imgH="419100" progId="Equation.3">
                  <p:embed/>
                </p:oleObj>
              </mc:Choice>
              <mc:Fallback>
                <p:oleObj name="Equation" r:id="rId5" imgW="1485900" imgH="419100" progId="Equation.3">
                  <p:embed/>
                  <p:pic>
                    <p:nvPicPr>
                      <p:cNvPr id="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3976688"/>
                        <a:ext cx="2714625"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5"/>
          <p:cNvGraphicFramePr>
            <a:graphicFrameLocks noChangeAspect="1"/>
          </p:cNvGraphicFramePr>
          <p:nvPr>
            <p:extLst>
              <p:ext uri="{D42A27DB-BD31-4B8C-83A1-F6EECF244321}">
                <p14:modId xmlns:p14="http://schemas.microsoft.com/office/powerpoint/2010/main" val="1420459834"/>
              </p:ext>
            </p:extLst>
          </p:nvPr>
        </p:nvGraphicFramePr>
        <p:xfrm>
          <a:off x="2981325" y="5003800"/>
          <a:ext cx="3182938" cy="420688"/>
        </p:xfrm>
        <a:graphic>
          <a:graphicData uri="http://schemas.openxmlformats.org/presentationml/2006/ole">
            <mc:AlternateContent xmlns:mc="http://schemas.openxmlformats.org/markup-compatibility/2006">
              <mc:Choice xmlns:v="urn:schemas-microsoft-com:vml" Requires="v">
                <p:oleObj spid="_x0000_s39003" name="Equation" r:id="rId7" imgW="1727200" imgH="228600" progId="Equation.3">
                  <p:embed/>
                </p:oleObj>
              </mc:Choice>
              <mc:Fallback>
                <p:oleObj name="Equation" r:id="rId7" imgW="1727200" imgH="228600" progId="Equation.3">
                  <p:embed/>
                  <p:pic>
                    <p:nvPicPr>
                      <p:cNvPr id="0"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1325" y="5003800"/>
                        <a:ext cx="318293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3979381214"/>
              </p:ext>
            </p:extLst>
          </p:nvPr>
        </p:nvGraphicFramePr>
        <p:xfrm>
          <a:off x="3111500" y="5554663"/>
          <a:ext cx="2922588" cy="777875"/>
        </p:xfrm>
        <a:graphic>
          <a:graphicData uri="http://schemas.openxmlformats.org/presentationml/2006/ole">
            <mc:AlternateContent xmlns:mc="http://schemas.openxmlformats.org/markup-compatibility/2006">
              <mc:Choice xmlns:v="urn:schemas-microsoft-com:vml" Requires="v">
                <p:oleObj spid="_x0000_s39004" name="Equation" r:id="rId9" imgW="1574800" imgH="419100" progId="Equation.3">
                  <p:embed/>
                </p:oleObj>
              </mc:Choice>
              <mc:Fallback>
                <p:oleObj name="Equation" r:id="rId9" imgW="1574800" imgH="419100" progId="Equation.3">
                  <p:embed/>
                  <p:pic>
                    <p:nvPicPr>
                      <p:cNvPr id="0" name="Picture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0" y="5554663"/>
                        <a:ext cx="2922588"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a:spLocks noChangeArrowheads="1"/>
          </p:cNvSpPr>
          <p:nvPr/>
        </p:nvSpPr>
        <p:spPr bwMode="auto">
          <a:xfrm>
            <a:off x="457200" y="2616200"/>
            <a:ext cx="8239125" cy="707886"/>
          </a:xfrm>
          <a:prstGeom prst="rect">
            <a:avLst/>
          </a:prstGeom>
          <a:noFill/>
          <a:ln w="9525">
            <a:noFill/>
            <a:miter lim="800000"/>
            <a:headEnd/>
            <a:tailEnd/>
          </a:ln>
        </p:spPr>
        <p:txBody>
          <a:bodyPr>
            <a:spAutoFit/>
          </a:bodyPr>
          <a:lstStyle/>
          <a:p>
            <a:r>
              <a:rPr lang="en-US" sz="2000"/>
              <a:t>Calculate the values for rent by setting </a:t>
            </a:r>
            <a:r>
              <a:rPr lang="en-US" sz="2000" i="1"/>
              <a:t>Q</a:t>
            </a:r>
            <a:r>
              <a:rPr lang="en-US" sz="2000" baseline="30000"/>
              <a:t>D</a:t>
            </a:r>
            <a:r>
              <a:rPr lang="en-US" sz="2000"/>
              <a:t> and </a:t>
            </a:r>
            <a:r>
              <a:rPr lang="en-US" sz="2000" i="1"/>
              <a:t>Q</a:t>
            </a:r>
            <a:r>
              <a:rPr lang="en-US" sz="2000" baseline="30000"/>
              <a:t>S</a:t>
            </a:r>
            <a:r>
              <a:rPr lang="en-US" sz="2000"/>
              <a:t> equal to zero and solving for price:</a:t>
            </a:r>
          </a:p>
        </p:txBody>
      </p:sp>
      <p:sp>
        <p:nvSpPr>
          <p:cNvPr id="16" name="TextBox 15"/>
          <p:cNvSpPr txBox="1">
            <a:spLocks noChangeArrowheads="1"/>
          </p:cNvSpPr>
          <p:nvPr/>
        </p:nvSpPr>
        <p:spPr bwMode="auto">
          <a:xfrm>
            <a:off x="447675" y="550863"/>
            <a:ext cx="8239125" cy="400110"/>
          </a:xfrm>
          <a:prstGeom prst="rect">
            <a:avLst/>
          </a:prstGeom>
          <a:noFill/>
          <a:ln w="9525">
            <a:noFill/>
            <a:miter lim="800000"/>
            <a:headEnd/>
            <a:tailEnd/>
          </a:ln>
        </p:spPr>
        <p:txBody>
          <a:bodyPr>
            <a:spAutoFit/>
          </a:bodyPr>
          <a:lstStyle/>
          <a:p>
            <a:r>
              <a:rPr lang="en-US" sz="2000" dirty="0"/>
              <a:t>Find the equilibrium quantity of apartments rented:</a:t>
            </a:r>
          </a:p>
        </p:txBody>
      </p:sp>
      <p:graphicFrame>
        <p:nvGraphicFramePr>
          <p:cNvPr id="17" name="Object 27"/>
          <p:cNvGraphicFramePr>
            <a:graphicFrameLocks noChangeAspect="1"/>
          </p:cNvGraphicFramePr>
          <p:nvPr>
            <p:extLst>
              <p:ext uri="{D42A27DB-BD31-4B8C-83A1-F6EECF244321}">
                <p14:modId xmlns:p14="http://schemas.microsoft.com/office/powerpoint/2010/main" val="1870511701"/>
              </p:ext>
            </p:extLst>
          </p:nvPr>
        </p:nvGraphicFramePr>
        <p:xfrm>
          <a:off x="2447925" y="1216025"/>
          <a:ext cx="4248150" cy="376238"/>
        </p:xfrm>
        <a:graphic>
          <a:graphicData uri="http://schemas.openxmlformats.org/presentationml/2006/ole">
            <mc:AlternateContent xmlns:mc="http://schemas.openxmlformats.org/markup-compatibility/2006">
              <mc:Choice xmlns:v="urn:schemas-microsoft-com:vml" Requires="v">
                <p:oleObj spid="_x0000_s39005" name="Equation" r:id="rId11" imgW="2578100" imgH="228600" progId="Equation.3">
                  <p:embed/>
                </p:oleObj>
              </mc:Choice>
              <mc:Fallback>
                <p:oleObj name="Equation" r:id="rId11" imgW="2578100" imgH="228600" progId="Equation.3">
                  <p:embed/>
                  <p:pic>
                    <p:nvPicPr>
                      <p:cNvPr id="0"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7925" y="1216025"/>
                        <a:ext cx="42481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8"/>
          <p:cNvGraphicFramePr>
            <a:graphicFrameLocks noChangeAspect="1"/>
          </p:cNvGraphicFramePr>
          <p:nvPr>
            <p:extLst>
              <p:ext uri="{D42A27DB-BD31-4B8C-83A1-F6EECF244321}">
                <p14:modId xmlns:p14="http://schemas.microsoft.com/office/powerpoint/2010/main" val="1658890517"/>
              </p:ext>
            </p:extLst>
          </p:nvPr>
        </p:nvGraphicFramePr>
        <p:xfrm>
          <a:off x="2479675" y="1901825"/>
          <a:ext cx="4184650" cy="376238"/>
        </p:xfrm>
        <a:graphic>
          <a:graphicData uri="http://schemas.openxmlformats.org/presentationml/2006/ole">
            <mc:AlternateContent xmlns:mc="http://schemas.openxmlformats.org/markup-compatibility/2006">
              <mc:Choice xmlns:v="urn:schemas-microsoft-com:vml" Requires="v">
                <p:oleObj spid="_x0000_s39006" name="Equation" r:id="rId13" imgW="2540000" imgH="228600" progId="Equation.3">
                  <p:embed/>
                </p:oleObj>
              </mc:Choice>
              <mc:Fallback>
                <p:oleObj name="Equation" r:id="rId13" imgW="2540000" imgH="228600" progId="Equation.3">
                  <p:embed/>
                  <p:pic>
                    <p:nvPicPr>
                      <p:cNvPr id="0" name="Picture 7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9675" y="1901825"/>
                        <a:ext cx="41846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par>
                          <p:cTn id="23" fill="hold" nodeType="afterGroup">
                            <p:stCondLst>
                              <p:cond delay="500"/>
                            </p:stCondLst>
                            <p:childTnLst>
                              <p:par>
                                <p:cTn id="24" presetID="17" presetClass="entr" presetSubtype="1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000"/>
                            </p:stCondLst>
                            <p:childTnLst>
                              <p:par>
                                <p:cTn id="29" presetID="17"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nodeType="afterGroup">
                            <p:stCondLst>
                              <p:cond delay="2000"/>
                            </p:stCondLst>
                            <p:childTnLst>
                              <p:par>
                                <p:cTn id="38" presetID="17" presetClass="entr" presetSubtype="1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2500"/>
                            </p:stCondLst>
                            <p:childTnLst>
                              <p:par>
                                <p:cTn id="43" presetID="17" presetClass="entr" presetSubtype="1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build="p"/>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7000" y="0"/>
            <a:ext cx="1892300"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新聞時事</a:t>
            </a:r>
            <a:endParaRPr lang="zh-TW" altLang="en-US" sz="2800" b="1" dirty="0">
              <a:latin typeface="標楷體" pitchFamily="65" charset="-120"/>
              <a:ea typeface="標楷體" pitchFamily="65" charset="-120"/>
            </a:endParaRPr>
          </a:p>
        </p:txBody>
      </p:sp>
      <p:sp>
        <p:nvSpPr>
          <p:cNvPr id="3" name="文字方塊 2"/>
          <p:cNvSpPr txBox="1"/>
          <p:nvPr/>
        </p:nvSpPr>
        <p:spPr>
          <a:xfrm>
            <a:off x="685800" y="1348720"/>
            <a:ext cx="8001000" cy="4767972"/>
          </a:xfrm>
          <a:prstGeom prst="rect">
            <a:avLst/>
          </a:prstGeom>
          <a:noFill/>
        </p:spPr>
        <p:txBody>
          <a:bodyPr wrap="square" rtlCol="0">
            <a:spAutoFit/>
          </a:bodyPr>
          <a:lstStyle/>
          <a:p>
            <a:r>
              <a:rPr lang="zh-TW" altLang="zh-TW" b="1" dirty="0">
                <a:latin typeface="標楷體" pitchFamily="65" charset="-120"/>
                <a:ea typeface="標楷體" pitchFamily="65" charset="-120"/>
              </a:rPr>
              <a:t>基本工資拍板 月薪最快明年</a:t>
            </a:r>
            <a:r>
              <a:rPr lang="en-US" altLang="zh-TW" b="1" dirty="0">
                <a:latin typeface="標楷體" pitchFamily="65" charset="-120"/>
                <a:ea typeface="標楷體" pitchFamily="65" charset="-120"/>
              </a:rPr>
              <a:t>Q2</a:t>
            </a:r>
            <a:r>
              <a:rPr lang="zh-TW" altLang="zh-TW" b="1" dirty="0" smtClean="0">
                <a:latin typeface="標楷體" pitchFamily="65" charset="-120"/>
                <a:ea typeface="標楷體" pitchFamily="65" charset="-120"/>
              </a:rPr>
              <a:t>漲</a:t>
            </a:r>
            <a:r>
              <a:rPr lang="zh-TW" altLang="en-US"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經濟日報</a:t>
            </a:r>
            <a:r>
              <a:rPr lang="en-US" altLang="zh-TW" sz="2000" dirty="0" smtClean="0">
                <a:latin typeface="標楷體" pitchFamily="65" charset="-120"/>
                <a:ea typeface="標楷體" pitchFamily="65" charset="-120"/>
              </a:rPr>
              <a:t>2012.09.27]</a:t>
            </a:r>
          </a:p>
          <a:p>
            <a:pPr>
              <a:lnSpc>
                <a:spcPts val="2200"/>
              </a:lnSpc>
              <a:spcAft>
                <a:spcPts val="0"/>
              </a:spcAft>
            </a:pPr>
            <a:r>
              <a:rPr lang="zh-TW" altLang="en-US" kern="100" dirty="0" smtClean="0">
                <a:solidFill>
                  <a:srgbClr val="FF0000"/>
                </a:solidFill>
                <a:latin typeface="Calibri"/>
                <a:ea typeface="標楷體"/>
                <a:cs typeface="Arial"/>
              </a:rPr>
              <a:t>        </a:t>
            </a:r>
            <a:endParaRPr lang="en-US" altLang="zh-TW" kern="100" dirty="0" smtClean="0">
              <a:solidFill>
                <a:srgbClr val="FF0000"/>
              </a:solidFill>
              <a:latin typeface="Calibri"/>
              <a:ea typeface="標楷體"/>
              <a:cs typeface="Arial"/>
            </a:endParaRPr>
          </a:p>
          <a:p>
            <a:pPr>
              <a:lnSpc>
                <a:spcPts val="2500"/>
              </a:lnSpc>
              <a:spcAft>
                <a:spcPts val="600"/>
              </a:spcAft>
            </a:pPr>
            <a:r>
              <a:rPr lang="zh-TW" altLang="en-US" kern="100" dirty="0">
                <a:solidFill>
                  <a:srgbClr val="FF0000"/>
                </a:solidFill>
                <a:latin typeface="Calibri"/>
                <a:ea typeface="標楷體"/>
                <a:cs typeface="Arial"/>
              </a:rPr>
              <a:t> </a:t>
            </a:r>
            <a:r>
              <a:rPr lang="zh-TW" altLang="en-US" kern="100" dirty="0" smtClean="0">
                <a:solidFill>
                  <a:srgbClr val="FF0000"/>
                </a:solidFill>
                <a:latin typeface="Calibri"/>
                <a:ea typeface="標楷體"/>
                <a:cs typeface="Arial"/>
              </a:rPr>
              <a:t>        </a:t>
            </a:r>
            <a:r>
              <a:rPr lang="zh-TW" altLang="zh-TW" kern="100" dirty="0" smtClean="0">
                <a:solidFill>
                  <a:srgbClr val="FF0000"/>
                </a:solidFill>
                <a:latin typeface="Calibri"/>
                <a:ea typeface="標楷體"/>
                <a:cs typeface="Arial"/>
              </a:rPr>
              <a:t>基本工資</a:t>
            </a:r>
            <a:r>
              <a:rPr lang="zh-TW" altLang="zh-TW" kern="100" dirty="0">
                <a:solidFill>
                  <a:srgbClr val="FF0000"/>
                </a:solidFill>
                <a:latin typeface="Calibri"/>
                <a:ea typeface="標楷體"/>
                <a:cs typeface="Arial"/>
              </a:rPr>
              <a:t>調漲案拍板，行政院長陳冲昨（</a:t>
            </a:r>
            <a:r>
              <a:rPr lang="en-US" altLang="zh-TW" kern="100" dirty="0">
                <a:solidFill>
                  <a:srgbClr val="FF0000"/>
                </a:solidFill>
                <a:latin typeface="Calibri"/>
                <a:ea typeface="標楷體"/>
                <a:cs typeface="Arial"/>
              </a:rPr>
              <a:t>26</a:t>
            </a:r>
            <a:r>
              <a:rPr lang="zh-TW" altLang="zh-TW" kern="100" dirty="0">
                <a:solidFill>
                  <a:srgbClr val="FF0000"/>
                </a:solidFill>
                <a:latin typeface="Calibri"/>
                <a:ea typeface="標楷體"/>
                <a:cs typeface="Arial"/>
              </a:rPr>
              <a:t>）日宣布，明年</a:t>
            </a:r>
            <a:r>
              <a:rPr lang="en-US" altLang="zh-TW" kern="100" dirty="0">
                <a:solidFill>
                  <a:srgbClr val="FF0000"/>
                </a:solidFill>
                <a:latin typeface="Calibri"/>
                <a:ea typeface="標楷體"/>
                <a:cs typeface="Arial"/>
              </a:rPr>
              <a:t>1</a:t>
            </a:r>
            <a:r>
              <a:rPr lang="zh-TW" altLang="zh-TW" kern="100" dirty="0">
                <a:solidFill>
                  <a:srgbClr val="FF0000"/>
                </a:solidFill>
                <a:latin typeface="Calibri"/>
                <a:ea typeface="標楷體"/>
                <a:cs typeface="Arial"/>
              </a:rPr>
              <a:t>月</a:t>
            </a:r>
            <a:r>
              <a:rPr lang="en-US" altLang="zh-TW" kern="100" dirty="0">
                <a:solidFill>
                  <a:srgbClr val="FF0000"/>
                </a:solidFill>
                <a:latin typeface="Calibri"/>
                <a:ea typeface="標楷體"/>
                <a:cs typeface="Arial"/>
              </a:rPr>
              <a:t>1</a:t>
            </a:r>
            <a:r>
              <a:rPr lang="zh-TW" altLang="zh-TW" kern="100" dirty="0">
                <a:solidFill>
                  <a:srgbClr val="FF0000"/>
                </a:solidFill>
                <a:latin typeface="Calibri"/>
                <a:ea typeface="標楷體"/>
                <a:cs typeface="Arial"/>
              </a:rPr>
              <a:t>日起，時薪由</a:t>
            </a:r>
            <a:r>
              <a:rPr lang="en-US" altLang="zh-TW" kern="100" dirty="0">
                <a:solidFill>
                  <a:srgbClr val="FF0000"/>
                </a:solidFill>
                <a:latin typeface="Calibri"/>
                <a:ea typeface="標楷體"/>
                <a:cs typeface="Arial"/>
              </a:rPr>
              <a:t>103</a:t>
            </a:r>
            <a:r>
              <a:rPr lang="zh-TW" altLang="zh-TW" kern="100" dirty="0">
                <a:solidFill>
                  <a:srgbClr val="FF0000"/>
                </a:solidFill>
                <a:latin typeface="Calibri"/>
                <a:ea typeface="標楷體"/>
                <a:cs typeface="Arial"/>
              </a:rPr>
              <a:t>元調高為</a:t>
            </a:r>
            <a:r>
              <a:rPr lang="en-US" altLang="zh-TW" kern="100" dirty="0">
                <a:solidFill>
                  <a:srgbClr val="FF0000"/>
                </a:solidFill>
                <a:latin typeface="Calibri"/>
                <a:ea typeface="標楷體"/>
                <a:cs typeface="Arial"/>
              </a:rPr>
              <a:t>109</a:t>
            </a:r>
            <a:r>
              <a:rPr lang="zh-TW" altLang="zh-TW" kern="100" dirty="0">
                <a:solidFill>
                  <a:srgbClr val="FF0000"/>
                </a:solidFill>
                <a:latin typeface="Calibri"/>
                <a:ea typeface="標楷體"/>
                <a:cs typeface="Arial"/>
              </a:rPr>
              <a:t>元；月薪「有條件」調整至</a:t>
            </a:r>
            <a:r>
              <a:rPr lang="en-US" altLang="zh-TW" kern="100" dirty="0">
                <a:solidFill>
                  <a:srgbClr val="FF0000"/>
                </a:solidFill>
                <a:latin typeface="Calibri"/>
                <a:ea typeface="標楷體"/>
                <a:cs typeface="Arial"/>
              </a:rPr>
              <a:t>1</a:t>
            </a:r>
            <a:r>
              <a:rPr lang="zh-TW" altLang="zh-TW" kern="100" dirty="0">
                <a:solidFill>
                  <a:srgbClr val="FF0000"/>
                </a:solidFill>
                <a:latin typeface="Calibri"/>
                <a:ea typeface="標楷體"/>
                <a:cs typeface="Arial"/>
              </a:rPr>
              <a:t>萬</a:t>
            </a:r>
            <a:r>
              <a:rPr lang="en-US" altLang="zh-TW" kern="100" dirty="0">
                <a:solidFill>
                  <a:srgbClr val="FF0000"/>
                </a:solidFill>
                <a:latin typeface="Calibri"/>
                <a:ea typeface="標楷體"/>
                <a:cs typeface="Arial"/>
              </a:rPr>
              <a:t>9,047</a:t>
            </a:r>
            <a:r>
              <a:rPr lang="zh-TW" altLang="zh-TW" kern="100" dirty="0">
                <a:solidFill>
                  <a:srgbClr val="FF0000"/>
                </a:solidFill>
                <a:latin typeface="Calibri"/>
                <a:ea typeface="標楷體"/>
                <a:cs typeface="Arial"/>
              </a:rPr>
              <a:t>元，但前提是：連續兩季</a:t>
            </a:r>
            <a:r>
              <a:rPr lang="en-US" altLang="zh-TW" kern="100" dirty="0">
                <a:solidFill>
                  <a:srgbClr val="FF0000"/>
                </a:solidFill>
                <a:latin typeface="Calibri"/>
                <a:ea typeface="標楷體"/>
                <a:cs typeface="Arial"/>
              </a:rPr>
              <a:t>GDP</a:t>
            </a:r>
            <a:r>
              <a:rPr lang="zh-TW" altLang="zh-TW" kern="100" dirty="0">
                <a:solidFill>
                  <a:srgbClr val="FF0000"/>
                </a:solidFill>
                <a:latin typeface="Calibri"/>
                <a:ea typeface="標楷體"/>
                <a:cs typeface="Arial"/>
              </a:rPr>
              <a:t>成長超過</a:t>
            </a:r>
            <a:r>
              <a:rPr lang="en-US" altLang="zh-TW" kern="100" dirty="0">
                <a:solidFill>
                  <a:srgbClr val="FF0000"/>
                </a:solidFill>
                <a:latin typeface="Calibri"/>
                <a:ea typeface="標楷體"/>
                <a:cs typeface="Arial"/>
              </a:rPr>
              <a:t>3%</a:t>
            </a:r>
            <a:r>
              <a:rPr lang="zh-TW" altLang="zh-TW" kern="100" dirty="0">
                <a:solidFill>
                  <a:srgbClr val="FF0000"/>
                </a:solidFill>
                <a:latin typeface="Calibri"/>
                <a:ea typeface="標楷體"/>
                <a:cs typeface="Arial"/>
              </a:rPr>
              <a:t>，或連續兩月失業率低於</a:t>
            </a:r>
            <a:r>
              <a:rPr lang="en-US" altLang="zh-TW" kern="100" dirty="0">
                <a:solidFill>
                  <a:srgbClr val="FF0000"/>
                </a:solidFill>
                <a:latin typeface="Calibri"/>
                <a:ea typeface="標楷體"/>
                <a:cs typeface="Arial"/>
              </a:rPr>
              <a:t>4%</a:t>
            </a:r>
            <a:r>
              <a:rPr lang="zh-TW" altLang="zh-TW" kern="100" dirty="0">
                <a:solidFill>
                  <a:srgbClr val="FF0000"/>
                </a:solidFill>
                <a:latin typeface="Calibri"/>
                <a:ea typeface="標楷體"/>
                <a:cs typeface="Arial"/>
              </a:rPr>
              <a:t>。</a:t>
            </a:r>
            <a:endParaRPr lang="zh-TW" altLang="zh-TW" kern="100" dirty="0">
              <a:latin typeface="Calibri"/>
              <a:ea typeface="新細明體"/>
              <a:cs typeface="Times New Roman"/>
            </a:endParaRPr>
          </a:p>
          <a:p>
            <a:pPr>
              <a:lnSpc>
                <a:spcPts val="2500"/>
              </a:lnSpc>
              <a:spcAft>
                <a:spcPts val="600"/>
              </a:spcAft>
            </a:pPr>
            <a:r>
              <a:rPr lang="en-US" altLang="zh-TW" kern="100" dirty="0">
                <a:latin typeface="標楷體"/>
                <a:ea typeface="新細明體"/>
                <a:cs typeface="Arial"/>
              </a:rPr>
              <a:t> </a:t>
            </a:r>
            <a:r>
              <a:rPr lang="zh-TW" altLang="en-US" kern="100" dirty="0" smtClean="0">
                <a:latin typeface="Calibri"/>
                <a:ea typeface="新細明體"/>
                <a:cs typeface="Times New Roman"/>
              </a:rPr>
              <a:t>        </a:t>
            </a:r>
            <a:r>
              <a:rPr lang="zh-TW" altLang="zh-TW" kern="100" dirty="0" smtClean="0">
                <a:latin typeface="Calibri"/>
                <a:ea typeface="標楷體"/>
                <a:cs typeface="Arial"/>
              </a:rPr>
              <a:t>依</a:t>
            </a:r>
            <a:r>
              <a:rPr lang="zh-TW" altLang="zh-TW" kern="100" dirty="0">
                <a:latin typeface="Calibri"/>
                <a:ea typeface="標楷體"/>
                <a:cs typeface="Arial"/>
              </a:rPr>
              <a:t>此標準，</a:t>
            </a:r>
            <a:r>
              <a:rPr lang="zh-TW" altLang="zh-TW" kern="100" dirty="0">
                <a:solidFill>
                  <a:srgbClr val="FF0000"/>
                </a:solidFill>
                <a:latin typeface="Calibri"/>
                <a:ea typeface="標楷體"/>
                <a:cs typeface="Arial"/>
              </a:rPr>
              <a:t>失業率目標可說遙不可及，上次符合此條件的時點是在</a:t>
            </a:r>
            <a:r>
              <a:rPr lang="en-US" altLang="zh-TW" kern="100" dirty="0">
                <a:solidFill>
                  <a:srgbClr val="FF0000"/>
                </a:solidFill>
                <a:latin typeface="Calibri"/>
                <a:ea typeface="標楷體"/>
                <a:cs typeface="Arial"/>
              </a:rPr>
              <a:t>2008</a:t>
            </a:r>
            <a:r>
              <a:rPr lang="zh-TW" altLang="zh-TW" kern="100" dirty="0">
                <a:solidFill>
                  <a:srgbClr val="FF0000"/>
                </a:solidFill>
                <a:latin typeface="Calibri"/>
                <a:ea typeface="標楷體"/>
                <a:cs typeface="Arial"/>
              </a:rPr>
              <a:t>年金融海嘯爆發前的事因而月薪能否上調，關鍵在於</a:t>
            </a:r>
            <a:r>
              <a:rPr lang="en-US" altLang="zh-TW" kern="100" dirty="0">
                <a:solidFill>
                  <a:srgbClr val="FF0000"/>
                </a:solidFill>
                <a:latin typeface="Calibri"/>
                <a:ea typeface="標楷體"/>
                <a:cs typeface="Arial"/>
              </a:rPr>
              <a:t>GDP</a:t>
            </a:r>
            <a:r>
              <a:rPr lang="zh-TW" altLang="zh-TW" kern="100" dirty="0">
                <a:solidFill>
                  <a:srgbClr val="FF0000"/>
                </a:solidFill>
                <a:latin typeface="Calibri"/>
                <a:ea typeface="標楷體"/>
                <a:cs typeface="Arial"/>
              </a:rPr>
              <a:t>表現。根據主計總處的預估，今年第</a:t>
            </a:r>
            <a:r>
              <a:rPr lang="en-US" altLang="zh-TW" kern="100" dirty="0">
                <a:solidFill>
                  <a:srgbClr val="FF0000"/>
                </a:solidFill>
                <a:latin typeface="Calibri"/>
                <a:ea typeface="標楷體"/>
                <a:cs typeface="Arial"/>
              </a:rPr>
              <a:t>4</a:t>
            </a:r>
            <a:r>
              <a:rPr lang="zh-TW" altLang="zh-TW" kern="100" dirty="0">
                <a:solidFill>
                  <a:srgbClr val="FF0000"/>
                </a:solidFill>
                <a:latin typeface="Calibri"/>
                <a:ea typeface="標楷體"/>
                <a:cs typeface="Arial"/>
              </a:rPr>
              <a:t>季到明年第</a:t>
            </a:r>
            <a:r>
              <a:rPr lang="en-US" altLang="zh-TW" kern="100" dirty="0">
                <a:solidFill>
                  <a:srgbClr val="FF0000"/>
                </a:solidFill>
                <a:latin typeface="Calibri"/>
                <a:ea typeface="標楷體"/>
                <a:cs typeface="Arial"/>
              </a:rPr>
              <a:t>2</a:t>
            </a:r>
            <a:r>
              <a:rPr lang="zh-TW" altLang="zh-TW" kern="100" dirty="0">
                <a:solidFill>
                  <a:srgbClr val="FF0000"/>
                </a:solidFill>
                <a:latin typeface="Calibri"/>
                <a:ea typeface="標楷體"/>
                <a:cs typeface="Arial"/>
              </a:rPr>
              <a:t>季的</a:t>
            </a:r>
            <a:r>
              <a:rPr lang="en-US" altLang="zh-TW" kern="100" dirty="0">
                <a:solidFill>
                  <a:srgbClr val="FF0000"/>
                </a:solidFill>
                <a:latin typeface="Calibri"/>
                <a:ea typeface="標楷體"/>
                <a:cs typeface="Arial"/>
              </a:rPr>
              <a:t>GDP</a:t>
            </a:r>
            <a:r>
              <a:rPr lang="zh-TW" altLang="zh-TW" kern="100" dirty="0">
                <a:solidFill>
                  <a:srgbClr val="FF0000"/>
                </a:solidFill>
                <a:latin typeface="Calibri"/>
                <a:ea typeface="標楷體"/>
                <a:cs typeface="Arial"/>
              </a:rPr>
              <a:t>成長率分別為</a:t>
            </a:r>
            <a:r>
              <a:rPr lang="en-US" altLang="zh-TW" kern="100" dirty="0">
                <a:solidFill>
                  <a:srgbClr val="FF0000"/>
                </a:solidFill>
                <a:latin typeface="Calibri"/>
                <a:ea typeface="標楷體"/>
                <a:cs typeface="Arial"/>
              </a:rPr>
              <a:t>4.23%</a:t>
            </a:r>
            <a:r>
              <a:rPr lang="zh-TW" altLang="zh-TW" kern="100" dirty="0">
                <a:solidFill>
                  <a:srgbClr val="FF0000"/>
                </a:solidFill>
                <a:latin typeface="Calibri"/>
                <a:ea typeface="標楷體"/>
                <a:cs typeface="Arial"/>
              </a:rPr>
              <a:t>、</a:t>
            </a:r>
            <a:r>
              <a:rPr lang="en-US" altLang="zh-TW" kern="100" dirty="0">
                <a:solidFill>
                  <a:srgbClr val="FF0000"/>
                </a:solidFill>
                <a:latin typeface="Calibri"/>
                <a:ea typeface="標楷體"/>
                <a:cs typeface="Arial"/>
              </a:rPr>
              <a:t>4.79%</a:t>
            </a:r>
            <a:r>
              <a:rPr lang="zh-TW" altLang="zh-TW" kern="100" dirty="0">
                <a:solidFill>
                  <a:srgbClr val="FF0000"/>
                </a:solidFill>
                <a:latin typeface="Calibri"/>
                <a:ea typeface="標楷體"/>
                <a:cs typeface="Arial"/>
              </a:rPr>
              <a:t>、</a:t>
            </a:r>
            <a:r>
              <a:rPr lang="en-US" altLang="zh-TW" kern="100" dirty="0">
                <a:solidFill>
                  <a:srgbClr val="FF0000"/>
                </a:solidFill>
                <a:latin typeface="Calibri"/>
                <a:ea typeface="標楷體"/>
                <a:cs typeface="Arial"/>
              </a:rPr>
              <a:t>4.09%</a:t>
            </a:r>
            <a:r>
              <a:rPr lang="zh-TW" altLang="zh-TW" kern="100" dirty="0">
                <a:solidFill>
                  <a:srgbClr val="FF0000"/>
                </a:solidFill>
                <a:latin typeface="Calibri"/>
                <a:ea typeface="標楷體"/>
                <a:cs typeface="Arial"/>
              </a:rPr>
              <a:t>，</a:t>
            </a:r>
            <a:r>
              <a:rPr lang="zh-TW" altLang="zh-TW" kern="100" dirty="0">
                <a:latin typeface="Calibri"/>
                <a:ea typeface="標楷體"/>
                <a:cs typeface="Arial"/>
              </a:rPr>
              <a:t>符合陳設定的條件。</a:t>
            </a:r>
            <a:endParaRPr lang="zh-TW" altLang="zh-TW" kern="100" dirty="0">
              <a:latin typeface="Calibri"/>
              <a:ea typeface="新細明體"/>
              <a:cs typeface="Times New Roman"/>
            </a:endParaRPr>
          </a:p>
          <a:p>
            <a:pPr>
              <a:lnSpc>
                <a:spcPts val="2200"/>
              </a:lnSpc>
              <a:spcAft>
                <a:spcPts val="600"/>
              </a:spcAft>
            </a:pPr>
            <a:r>
              <a:rPr lang="en-US" altLang="zh-TW" sz="2400" kern="100" dirty="0">
                <a:latin typeface="標楷體"/>
                <a:ea typeface="新細明體"/>
                <a:cs typeface="Arial"/>
              </a:rPr>
              <a:t> </a:t>
            </a:r>
            <a:endParaRPr lang="zh-TW" altLang="en-US" sz="2200" dirty="0">
              <a:latin typeface="標楷體" pitchFamily="65" charset="-120"/>
              <a:ea typeface="標楷體" pitchFamily="65" charset="-120"/>
            </a:endParaRPr>
          </a:p>
        </p:txBody>
      </p:sp>
    </p:spTree>
    <p:extLst>
      <p:ext uri="{BB962C8B-B14F-4D97-AF65-F5344CB8AC3E}">
        <p14:creationId xmlns:p14="http://schemas.microsoft.com/office/powerpoint/2010/main" val="403076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9"/>
          <p:cNvSpPr txBox="1">
            <a:spLocks noChangeArrowheads="1"/>
          </p:cNvSpPr>
          <p:nvPr/>
        </p:nvSpPr>
        <p:spPr bwMode="auto">
          <a:xfrm>
            <a:off x="447675" y="554038"/>
            <a:ext cx="2987675"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4A.1</a:t>
            </a:r>
          </a:p>
        </p:txBody>
      </p:sp>
      <p:sp>
        <p:nvSpPr>
          <p:cNvPr id="16" name="Text Box 40"/>
          <p:cNvSpPr txBox="1">
            <a:spLocks noChangeArrowheads="1"/>
          </p:cNvSpPr>
          <p:nvPr/>
        </p:nvSpPr>
        <p:spPr bwMode="auto">
          <a:xfrm>
            <a:off x="374650" y="879475"/>
            <a:ext cx="6445250"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Graphing Supply and Demand Equations</a:t>
            </a:r>
          </a:p>
        </p:txBody>
      </p:sp>
      <p:sp>
        <p:nvSpPr>
          <p:cNvPr id="17" name="Text Box 41"/>
          <p:cNvSpPr txBox="1">
            <a:spLocks noChangeArrowheads="1"/>
          </p:cNvSpPr>
          <p:nvPr/>
        </p:nvSpPr>
        <p:spPr bwMode="auto">
          <a:xfrm>
            <a:off x="374650" y="1370013"/>
            <a:ext cx="3178175" cy="5016500"/>
          </a:xfrm>
          <a:prstGeom prst="rect">
            <a:avLst/>
          </a:prstGeom>
          <a:noFill/>
          <a:ln w="9525" algn="ctr">
            <a:noFill/>
            <a:miter lim="800000"/>
            <a:headEnd/>
            <a:tailEnd/>
          </a:ln>
        </p:spPr>
        <p:txBody>
          <a:bodyPr>
            <a:spAutoFit/>
          </a:bodyPr>
          <a:lstStyle/>
          <a:p>
            <a:r>
              <a:rPr lang="en-US" sz="1600"/>
              <a:t>After statistically estimating supply and demand equations, we can use the equations to draw supply and demand curves. </a:t>
            </a:r>
          </a:p>
          <a:p>
            <a:r>
              <a:rPr lang="en-US" sz="1600"/>
              <a:t>In this case, the equilibrium rent for apartments is $1,500 per month, and the equilibrium quantity of apartments rented is 1,500,000. </a:t>
            </a:r>
          </a:p>
          <a:p>
            <a:r>
              <a:rPr lang="en-US" sz="1600"/>
              <a:t>The supply equation tells us that at a rent of $346, the quantity of apartments supplied will be zero. </a:t>
            </a:r>
          </a:p>
          <a:p>
            <a:r>
              <a:rPr lang="en-US" sz="1600"/>
              <a:t>The demand equation tells us that at a rent of $3,000, the quantity of apartments demanded will be zero.</a:t>
            </a:r>
          </a:p>
          <a:p>
            <a:r>
              <a:rPr lang="en-US" sz="1600"/>
              <a:t>The areas representing consumer surplus and producer surplus are also indicated on the graph.</a:t>
            </a:r>
          </a:p>
        </p:txBody>
      </p:sp>
      <p:pic>
        <p:nvPicPr>
          <p:cNvPr id="18" name="Picture 43" descr="Fig4A-1-ppt-5"/>
          <p:cNvPicPr>
            <a:picLocks noChangeAspect="1" noChangeArrowheads="1"/>
          </p:cNvPicPr>
          <p:nvPr/>
        </p:nvPicPr>
        <p:blipFill>
          <a:blip r:embed="rId2" cstate="print"/>
          <a:srcRect/>
          <a:stretch>
            <a:fillRect/>
          </a:stretch>
        </p:blipFill>
        <p:spPr bwMode="auto">
          <a:xfrm>
            <a:off x="3600450" y="1390650"/>
            <a:ext cx="5381625" cy="4076700"/>
          </a:xfrm>
          <a:prstGeom prst="rect">
            <a:avLst/>
          </a:prstGeom>
          <a:noFill/>
          <a:ln w="9525">
            <a:noFill/>
            <a:miter lim="800000"/>
            <a:headEnd/>
            <a:tailEnd/>
          </a:ln>
        </p:spPr>
      </p:pic>
      <p:pic>
        <p:nvPicPr>
          <p:cNvPr id="19" name="Picture 44" descr="Fig4A-1-ppt-4"/>
          <p:cNvPicPr>
            <a:picLocks noChangeAspect="1" noChangeArrowheads="1"/>
          </p:cNvPicPr>
          <p:nvPr/>
        </p:nvPicPr>
        <p:blipFill>
          <a:blip r:embed="rId3" cstate="print"/>
          <a:srcRect/>
          <a:stretch>
            <a:fillRect/>
          </a:stretch>
        </p:blipFill>
        <p:spPr bwMode="auto">
          <a:xfrm>
            <a:off x="3600450" y="1390650"/>
            <a:ext cx="5381625" cy="4076700"/>
          </a:xfrm>
          <a:prstGeom prst="rect">
            <a:avLst/>
          </a:prstGeom>
          <a:noFill/>
          <a:ln w="9525">
            <a:noFill/>
            <a:miter lim="800000"/>
            <a:headEnd/>
            <a:tailEnd/>
          </a:ln>
        </p:spPr>
      </p:pic>
      <p:pic>
        <p:nvPicPr>
          <p:cNvPr id="20" name="Picture 45" descr="Fig4A-1-ppt-1"/>
          <p:cNvPicPr>
            <a:picLocks noChangeAspect="1" noChangeArrowheads="1"/>
          </p:cNvPicPr>
          <p:nvPr/>
        </p:nvPicPr>
        <p:blipFill>
          <a:blip r:embed="rId4" cstate="print"/>
          <a:srcRect/>
          <a:stretch>
            <a:fillRect/>
          </a:stretch>
        </p:blipFill>
        <p:spPr bwMode="auto">
          <a:xfrm>
            <a:off x="3600450" y="1390650"/>
            <a:ext cx="5381625" cy="4076700"/>
          </a:xfrm>
          <a:prstGeom prst="rect">
            <a:avLst/>
          </a:prstGeom>
          <a:noFill/>
          <a:ln w="9525">
            <a:noFill/>
            <a:miter lim="800000"/>
            <a:headEnd/>
            <a:tailEnd/>
          </a:ln>
        </p:spPr>
      </p:pic>
      <p:pic>
        <p:nvPicPr>
          <p:cNvPr id="21" name="Picture 46" descr="Fig4A-1-ppt-2"/>
          <p:cNvPicPr>
            <a:picLocks noChangeAspect="1" noChangeArrowheads="1"/>
          </p:cNvPicPr>
          <p:nvPr/>
        </p:nvPicPr>
        <p:blipFill>
          <a:blip r:embed="rId5" cstate="print"/>
          <a:srcRect/>
          <a:stretch>
            <a:fillRect/>
          </a:stretch>
        </p:blipFill>
        <p:spPr bwMode="auto">
          <a:xfrm>
            <a:off x="3600450" y="1390650"/>
            <a:ext cx="5381625" cy="4076700"/>
          </a:xfrm>
          <a:prstGeom prst="rect">
            <a:avLst/>
          </a:prstGeom>
          <a:noFill/>
          <a:ln w="9525">
            <a:noFill/>
            <a:miter lim="800000"/>
            <a:headEnd/>
            <a:tailEnd/>
          </a:ln>
        </p:spPr>
      </p:pic>
      <p:pic>
        <p:nvPicPr>
          <p:cNvPr id="22" name="Picture 47" descr="Fig4A-1-ppt-3"/>
          <p:cNvPicPr>
            <a:picLocks noChangeAspect="1" noChangeArrowheads="1"/>
          </p:cNvPicPr>
          <p:nvPr/>
        </p:nvPicPr>
        <p:blipFill>
          <a:blip r:embed="rId6" cstate="print"/>
          <a:srcRect/>
          <a:stretch>
            <a:fillRect/>
          </a:stretch>
        </p:blipFill>
        <p:spPr bwMode="auto">
          <a:xfrm>
            <a:off x="3600450" y="1390650"/>
            <a:ext cx="5381625" cy="4076700"/>
          </a:xfrm>
          <a:prstGeom prst="rect">
            <a:avLst/>
          </a:prstGeom>
          <a:noFill/>
          <a:ln w="9525">
            <a:noFill/>
            <a:miter lim="800000"/>
            <a:headEnd/>
            <a:tailEnd/>
          </a:ln>
        </p:spPr>
      </p:pic>
      <p:pic>
        <p:nvPicPr>
          <p:cNvPr id="23" name="Picture 48" descr="Fig4A-1-ppt-4a"/>
          <p:cNvPicPr>
            <a:picLocks noChangeAspect="1" noChangeArrowheads="1"/>
          </p:cNvPicPr>
          <p:nvPr/>
        </p:nvPicPr>
        <p:blipFill>
          <a:blip r:embed="rId7" cstate="print"/>
          <a:srcRect/>
          <a:stretch>
            <a:fillRect/>
          </a:stretch>
        </p:blipFill>
        <p:spPr bwMode="auto">
          <a:xfrm>
            <a:off x="3600450" y="1390650"/>
            <a:ext cx="5381625" cy="4076700"/>
          </a:xfrm>
          <a:prstGeom prst="rect">
            <a:avLst/>
          </a:prstGeom>
          <a:noFill/>
          <a:ln w="9525">
            <a:noFill/>
            <a:miter lim="800000"/>
            <a:headEnd/>
            <a:tailEnd/>
          </a:ln>
        </p:spPr>
      </p:pic>
      <p:pic>
        <p:nvPicPr>
          <p:cNvPr id="24" name="Picture 49" descr="Fig4A-1-ppt-5a"/>
          <p:cNvPicPr>
            <a:picLocks noChangeAspect="1" noChangeArrowheads="1"/>
          </p:cNvPicPr>
          <p:nvPr/>
        </p:nvPicPr>
        <p:blipFill>
          <a:blip r:embed="rId8" cstate="print"/>
          <a:srcRect/>
          <a:stretch>
            <a:fillRect/>
          </a:stretch>
        </p:blipFill>
        <p:spPr bwMode="auto">
          <a:xfrm>
            <a:off x="3600450" y="1390650"/>
            <a:ext cx="5381625" cy="4076700"/>
          </a:xfrm>
          <a:prstGeom prst="rect">
            <a:avLst/>
          </a:prstGeom>
          <a:noFill/>
          <a:ln w="9525">
            <a:noFill/>
            <a:miter lim="800000"/>
            <a:headEnd/>
            <a:tailEnd/>
          </a:ln>
        </p:spPr>
      </p:pic>
      <p:cxnSp>
        <p:nvCxnSpPr>
          <p:cNvPr id="26" name="Straight Connector 25"/>
          <p:cNvCxnSpPr>
            <a:cxnSpLocks noChangeShapeType="1"/>
          </p:cNvCxnSpPr>
          <p:nvPr/>
        </p:nvCxnSpPr>
        <p:spPr bwMode="auto">
          <a:xfrm>
            <a:off x="438150" y="6462713"/>
            <a:ext cx="30099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1000"/>
                                        <p:tgtEl>
                                          <p:spTgt spid="21"/>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left)">
                                      <p:cBhvr>
                                        <p:cTn id="32" dur="500"/>
                                        <p:tgtEl>
                                          <p:spTgt spid="17">
                                            <p:txEl>
                                              <p:pRg st="1" end="1"/>
                                            </p:txEl>
                                          </p:spTgt>
                                        </p:tgtEl>
                                      </p:cBhvr>
                                    </p:animEffect>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2" end="2"/>
                                            </p:txEl>
                                          </p:spTgt>
                                        </p:tgtEl>
                                        <p:attrNameLst>
                                          <p:attrName>style.visibility</p:attrName>
                                        </p:attrNameLst>
                                      </p:cBhvr>
                                      <p:to>
                                        <p:strVal val="visible"/>
                                      </p:to>
                                    </p:set>
                                    <p:animEffect transition="in" filter="wipe(left)">
                                      <p:cBhvr>
                                        <p:cTn id="36" dur="500"/>
                                        <p:tgtEl>
                                          <p:spTgt spid="17">
                                            <p:txEl>
                                              <p:pRg st="2" end="2"/>
                                            </p:txEl>
                                          </p:spTgt>
                                        </p:tgtEl>
                                      </p:cBhvr>
                                    </p:animEffect>
                                  </p:childTnLst>
                                </p:cTn>
                              </p:par>
                            </p:childTnLst>
                          </p:cTn>
                        </p:par>
                        <p:par>
                          <p:cTn id="37" fill="hold" nodeType="afterGroup">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7">
                                            <p:txEl>
                                              <p:pRg st="3" end="3"/>
                                            </p:txEl>
                                          </p:spTgt>
                                        </p:tgtEl>
                                        <p:attrNameLst>
                                          <p:attrName>style.visibility</p:attrName>
                                        </p:attrNameLst>
                                      </p:cBhvr>
                                      <p:to>
                                        <p:strVal val="visible"/>
                                      </p:to>
                                    </p:set>
                                    <p:animEffect transition="in" filter="wipe(left)">
                                      <p:cBhvr>
                                        <p:cTn id="40" dur="500"/>
                                        <p:tgtEl>
                                          <p:spTgt spid="17">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1000"/>
                                        <p:tgtEl>
                                          <p:spTgt spid="19"/>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1000"/>
                                        <p:tgtEl>
                                          <p:spTgt spid="23"/>
                                        </p:tgtEl>
                                      </p:cBhvr>
                                    </p:animEffect>
                                  </p:childTnLst>
                                </p:cTn>
                              </p:par>
                            </p:childTnLst>
                          </p:cTn>
                        </p:par>
                        <p:par>
                          <p:cTn id="50" fill="hold" nodeType="afterGroup">
                            <p:stCondLst>
                              <p:cond delay="2000"/>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1000"/>
                                        <p:tgtEl>
                                          <p:spTgt spid="18"/>
                                        </p:tgtEl>
                                      </p:cBhvr>
                                    </p:animEffect>
                                  </p:childTnLst>
                                </p:cTn>
                              </p:par>
                            </p:childTnLst>
                          </p:cTn>
                        </p:par>
                        <p:par>
                          <p:cTn id="54" fill="hold" nodeType="afterGroup">
                            <p:stCondLst>
                              <p:cond delay="30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1000"/>
                                        <p:tgtEl>
                                          <p:spTgt spid="24"/>
                                        </p:tgtEl>
                                      </p:cBhvr>
                                    </p:animEffect>
                                  </p:childTnLst>
                                </p:cTn>
                              </p:par>
                            </p:childTnLst>
                          </p:cTn>
                        </p:par>
                        <p:par>
                          <p:cTn id="58" fill="hold" nodeType="afterGroup">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7">
                                            <p:txEl>
                                              <p:pRg st="4" end="4"/>
                                            </p:txEl>
                                          </p:spTgt>
                                        </p:tgtEl>
                                        <p:attrNameLst>
                                          <p:attrName>style.visibility</p:attrName>
                                        </p:attrNameLst>
                                      </p:cBhvr>
                                      <p:to>
                                        <p:strVal val="visible"/>
                                      </p:to>
                                    </p:set>
                                    <p:animEffect transition="in" filter="wipe(left)">
                                      <p:cBhvr>
                                        <p:cTn id="61" dur="500"/>
                                        <p:tgtEl>
                                          <p:spTgt spid="17">
                                            <p:txEl>
                                              <p:pRg st="4" end="4"/>
                                            </p:txEl>
                                          </p:spTgt>
                                        </p:tgtEl>
                                      </p:cBhvr>
                                    </p:animEffect>
                                  </p:childTnLst>
                                </p:cTn>
                              </p:par>
                            </p:childTnLst>
                          </p:cTn>
                        </p:par>
                        <p:par>
                          <p:cTn id="62" fill="hold" nodeType="afterGroup">
                            <p:stCondLst>
                              <p:cond delay="4500"/>
                            </p:stCondLst>
                            <p:childTnLst>
                              <p:par>
                                <p:cTn id="63" presetID="22" presetClass="entr" presetSubtype="8"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ChangeArrowheads="1"/>
          </p:cNvSpPr>
          <p:nvPr/>
        </p:nvSpPr>
        <p:spPr bwMode="auto">
          <a:xfrm>
            <a:off x="466725" y="184150"/>
            <a:ext cx="8423275" cy="487363"/>
          </a:xfrm>
          <a:prstGeom prst="rect">
            <a:avLst/>
          </a:prstGeom>
          <a:noFill/>
          <a:ln w="9525">
            <a:noFill/>
            <a:miter lim="800000"/>
            <a:headEnd/>
            <a:tailEnd/>
          </a:ln>
        </p:spPr>
        <p:txBody>
          <a:bodyPr/>
          <a:lstStyle/>
          <a:p>
            <a:pPr>
              <a:spcBef>
                <a:spcPct val="20000"/>
              </a:spcBef>
            </a:pPr>
            <a:r>
              <a:rPr lang="en-US" sz="2400" b="1" dirty="0">
                <a:solidFill>
                  <a:srgbClr val="0066B3"/>
                </a:solidFill>
              </a:rPr>
              <a:t>Calculating Consumer Surplus and Producer Surplus</a:t>
            </a:r>
          </a:p>
        </p:txBody>
      </p:sp>
      <p:sp>
        <p:nvSpPr>
          <p:cNvPr id="18" name="TextBox 17"/>
          <p:cNvSpPr txBox="1">
            <a:spLocks noChangeArrowheads="1"/>
          </p:cNvSpPr>
          <p:nvPr/>
        </p:nvSpPr>
        <p:spPr bwMode="auto">
          <a:xfrm>
            <a:off x="457200" y="685800"/>
            <a:ext cx="8239125" cy="769441"/>
          </a:xfrm>
          <a:prstGeom prst="rect">
            <a:avLst/>
          </a:prstGeom>
          <a:noFill/>
          <a:ln w="9525">
            <a:noFill/>
            <a:miter lim="800000"/>
            <a:headEnd/>
            <a:tailEnd/>
          </a:ln>
        </p:spPr>
        <p:txBody>
          <a:bodyPr>
            <a:spAutoFit/>
          </a:bodyPr>
          <a:lstStyle/>
          <a:p>
            <a:r>
              <a:rPr lang="en-US" sz="2200" dirty="0"/>
              <a:t>Suppose the city imposes a rent ceiling of $1,000 per month. Calculate the quantity of apartments that will actually be rented:</a:t>
            </a:r>
          </a:p>
        </p:txBody>
      </p:sp>
      <p:graphicFrame>
        <p:nvGraphicFramePr>
          <p:cNvPr id="19" name="Object 14"/>
          <p:cNvGraphicFramePr>
            <a:graphicFrameLocks noChangeAspect="1"/>
          </p:cNvGraphicFramePr>
          <p:nvPr>
            <p:extLst>
              <p:ext uri="{D42A27DB-BD31-4B8C-83A1-F6EECF244321}">
                <p14:modId xmlns:p14="http://schemas.microsoft.com/office/powerpoint/2010/main" val="3517264273"/>
              </p:ext>
            </p:extLst>
          </p:nvPr>
        </p:nvGraphicFramePr>
        <p:xfrm>
          <a:off x="1728511" y="1943101"/>
          <a:ext cx="5207277" cy="465138"/>
        </p:xfrm>
        <a:graphic>
          <a:graphicData uri="http://schemas.openxmlformats.org/presentationml/2006/ole">
            <mc:AlternateContent xmlns:mc="http://schemas.openxmlformats.org/markup-compatibility/2006">
              <mc:Choice xmlns:v="urn:schemas-microsoft-com:vml" Requires="v">
                <p:oleObj spid="_x0000_s41007" name="Equation" r:id="rId3" imgW="2565400" imgH="228600" progId="Equation.3">
                  <p:embed/>
                </p:oleObj>
              </mc:Choice>
              <mc:Fallback>
                <p:oleObj name="Equation" r:id="rId3" imgW="2565400" imgH="228600"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511" y="1943101"/>
                        <a:ext cx="5207277"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457200" y="3094038"/>
            <a:ext cx="8239125" cy="769441"/>
          </a:xfrm>
          <a:prstGeom prst="rect">
            <a:avLst/>
          </a:prstGeom>
          <a:noFill/>
          <a:ln w="9525">
            <a:noFill/>
            <a:miter lim="800000"/>
            <a:headEnd/>
            <a:tailEnd/>
          </a:ln>
        </p:spPr>
        <p:txBody>
          <a:bodyPr>
            <a:spAutoFit/>
          </a:bodyPr>
          <a:lstStyle/>
          <a:p>
            <a:r>
              <a:rPr lang="en-US" sz="2200" dirty="0"/>
              <a:t>Find the price on the demand curve when the quantity of apartments is 850,000:</a:t>
            </a:r>
          </a:p>
        </p:txBody>
      </p:sp>
      <p:graphicFrame>
        <p:nvGraphicFramePr>
          <p:cNvPr id="21" name="Object 15"/>
          <p:cNvGraphicFramePr>
            <a:graphicFrameLocks noChangeAspect="1"/>
          </p:cNvGraphicFramePr>
          <p:nvPr>
            <p:extLst>
              <p:ext uri="{D42A27DB-BD31-4B8C-83A1-F6EECF244321}">
                <p14:modId xmlns:p14="http://schemas.microsoft.com/office/powerpoint/2010/main" val="3887785350"/>
              </p:ext>
            </p:extLst>
          </p:nvPr>
        </p:nvGraphicFramePr>
        <p:xfrm>
          <a:off x="2463800" y="4302956"/>
          <a:ext cx="4225924" cy="469069"/>
        </p:xfrm>
        <a:graphic>
          <a:graphicData uri="http://schemas.openxmlformats.org/presentationml/2006/ole">
            <mc:AlternateContent xmlns:mc="http://schemas.openxmlformats.org/markup-compatibility/2006">
              <mc:Choice xmlns:v="urn:schemas-microsoft-com:vml" Requires="v">
                <p:oleObj spid="_x0000_s41008" name="Equation" r:id="rId5" imgW="1828800" imgH="203200" progId="Equation.3">
                  <p:embed/>
                </p:oleObj>
              </mc:Choice>
              <mc:Fallback>
                <p:oleObj name="Equation" r:id="rId5" imgW="1828800" imgH="203200"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4302956"/>
                        <a:ext cx="4225924" cy="469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6"/>
          <p:cNvGraphicFramePr>
            <a:graphicFrameLocks noChangeAspect="1"/>
          </p:cNvGraphicFramePr>
          <p:nvPr>
            <p:extLst>
              <p:ext uri="{D42A27DB-BD31-4B8C-83A1-F6EECF244321}">
                <p14:modId xmlns:p14="http://schemas.microsoft.com/office/powerpoint/2010/main" val="2946554441"/>
              </p:ext>
            </p:extLst>
          </p:nvPr>
        </p:nvGraphicFramePr>
        <p:xfrm>
          <a:off x="3029742" y="5322945"/>
          <a:ext cx="3094039" cy="823856"/>
        </p:xfrm>
        <a:graphic>
          <a:graphicData uri="http://schemas.openxmlformats.org/presentationml/2006/ole">
            <mc:AlternateContent xmlns:mc="http://schemas.openxmlformats.org/markup-compatibility/2006">
              <mc:Choice xmlns:v="urn:schemas-microsoft-com:vml" Requires="v">
                <p:oleObj spid="_x0000_s41009" name="Equation" r:id="rId7" imgW="1574800" imgH="419100" progId="Equation.3">
                  <p:embed/>
                </p:oleObj>
              </mc:Choice>
              <mc:Fallback>
                <p:oleObj name="Equation" r:id="rId7" imgW="1574800" imgH="419100"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9742" y="5322945"/>
                        <a:ext cx="3094039" cy="823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nodeType="afterGroup">
                            <p:stCondLst>
                              <p:cond delay="1250"/>
                            </p:stCondLst>
                            <p:childTnLst>
                              <p:par>
                                <p:cTn id="13" presetID="17"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nodeType="afterGroup">
                            <p:stCondLst>
                              <p:cond delay="500"/>
                            </p:stCondLst>
                            <p:childTnLst>
                              <p:par>
                                <p:cTn id="23" presetID="17" presetClass="entr" presetSubtype="1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000"/>
                            </p:stCondLst>
                            <p:childTnLst>
                              <p:par>
                                <p:cTn id="28" presetID="17" presetClass="entr" presetSubtype="1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build="p"/>
      <p:bldP spid="2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99" name="Text Box 15"/>
          <p:cNvSpPr txBox="1">
            <a:spLocks noChangeArrowheads="1"/>
          </p:cNvSpPr>
          <p:nvPr/>
        </p:nvSpPr>
        <p:spPr bwMode="auto">
          <a:xfrm>
            <a:off x="463550" y="330200"/>
            <a:ext cx="3689350" cy="314325"/>
          </a:xfrm>
          <a:prstGeom prst="rect">
            <a:avLst/>
          </a:prstGeom>
          <a:solidFill>
            <a:srgbClr val="B9D2C1"/>
          </a:solidFill>
          <a:ln w="9525">
            <a:noFill/>
            <a:miter lim="800000"/>
            <a:headEnd/>
            <a:tailEnd/>
          </a:ln>
        </p:spPr>
        <p:txBody>
          <a:bodyPr lIns="45720" rIns="45720">
            <a:spAutoFit/>
          </a:bodyPr>
          <a:lstStyle/>
          <a:p>
            <a:pPr marL="457200" indent="-457200">
              <a:lnSpc>
                <a:spcPct val="90000"/>
              </a:lnSpc>
              <a:spcBef>
                <a:spcPct val="10000"/>
              </a:spcBef>
              <a:spcAft>
                <a:spcPct val="10000"/>
              </a:spcAft>
            </a:pPr>
            <a:r>
              <a:rPr lang="en-US" sz="1600" b="1">
                <a:solidFill>
                  <a:schemeClr val="tx1"/>
                </a:solidFill>
              </a:rPr>
              <a:t>Figure 4A.2</a:t>
            </a:r>
          </a:p>
        </p:txBody>
      </p:sp>
      <p:sp>
        <p:nvSpPr>
          <p:cNvPr id="963600" name="Text Box 16"/>
          <p:cNvSpPr txBox="1">
            <a:spLocks noChangeArrowheads="1"/>
          </p:cNvSpPr>
          <p:nvPr/>
        </p:nvSpPr>
        <p:spPr bwMode="auto">
          <a:xfrm>
            <a:off x="371474" y="766763"/>
            <a:ext cx="6346825" cy="369332"/>
          </a:xfrm>
          <a:prstGeom prst="rect">
            <a:avLst/>
          </a:prstGeom>
          <a:noFill/>
          <a:ln w="9525">
            <a:noFill/>
            <a:miter lim="800000"/>
            <a:headEnd/>
            <a:tailEnd/>
          </a:ln>
        </p:spPr>
        <p:txBody>
          <a:bodyPr wrap="square">
            <a:spAutoFit/>
          </a:bodyPr>
          <a:lstStyle/>
          <a:p>
            <a:pPr>
              <a:spcBef>
                <a:spcPct val="10000"/>
              </a:spcBef>
              <a:spcAft>
                <a:spcPct val="10000"/>
              </a:spcAft>
            </a:pPr>
            <a:r>
              <a:rPr lang="en-US" sz="1800" b="1" dirty="0">
                <a:solidFill>
                  <a:schemeClr val="tx1"/>
                </a:solidFill>
              </a:rPr>
              <a:t>Calculating the Economic Effect of Rent Controls</a:t>
            </a:r>
          </a:p>
        </p:txBody>
      </p:sp>
      <p:sp>
        <p:nvSpPr>
          <p:cNvPr id="963601" name="Text Box 17"/>
          <p:cNvSpPr txBox="1">
            <a:spLocks noChangeArrowheads="1"/>
          </p:cNvSpPr>
          <p:nvPr/>
        </p:nvSpPr>
        <p:spPr bwMode="auto">
          <a:xfrm>
            <a:off x="371475" y="1117600"/>
            <a:ext cx="3819525" cy="5508625"/>
          </a:xfrm>
          <a:prstGeom prst="rect">
            <a:avLst/>
          </a:prstGeom>
          <a:noFill/>
          <a:ln w="9525" algn="ctr">
            <a:noFill/>
            <a:miter lim="800000"/>
            <a:headEnd/>
            <a:tailEnd/>
          </a:ln>
        </p:spPr>
        <p:txBody>
          <a:bodyPr>
            <a:spAutoFit/>
          </a:bodyPr>
          <a:lstStyle/>
          <a:p>
            <a:r>
              <a:rPr lang="en-US" sz="1600"/>
              <a:t>Once we have estimated equations for the demand and supply of rental housing, a diagram can guide our numeric estimates of the economic effects of rent control.</a:t>
            </a:r>
          </a:p>
          <a:p>
            <a:r>
              <a:rPr lang="en-US" sz="1600"/>
              <a:t>Consumer surplus falls by an amount equal to the area of the yellow triangle </a:t>
            </a:r>
            <a:r>
              <a:rPr lang="en-US" sz="1600" i="1"/>
              <a:t>B</a:t>
            </a:r>
            <a:r>
              <a:rPr lang="en-US" sz="1600"/>
              <a:t> and increases by an amount equal to the area of the blue rectangle </a:t>
            </a:r>
            <a:r>
              <a:rPr lang="en-US" sz="1600" i="1"/>
              <a:t>A</a:t>
            </a:r>
            <a:r>
              <a:rPr lang="en-US" sz="1600"/>
              <a:t>. </a:t>
            </a:r>
          </a:p>
          <a:p>
            <a:r>
              <a:rPr lang="en-US" sz="1600"/>
              <a:t>The difference between the values of these two areas is $213,750,000. </a:t>
            </a:r>
          </a:p>
          <a:p>
            <a:r>
              <a:rPr lang="en-US" sz="1600"/>
              <a:t>Producer surplus falls by an amount equal to the area of the blue rectangle </a:t>
            </a:r>
            <a:r>
              <a:rPr lang="en-US" sz="1600" i="1"/>
              <a:t>A</a:t>
            </a:r>
            <a:r>
              <a:rPr lang="en-US" sz="1600"/>
              <a:t> plus the area of the yellow triangle </a:t>
            </a:r>
            <a:r>
              <a:rPr lang="en-US" sz="1600" i="1"/>
              <a:t>C</a:t>
            </a:r>
            <a:r>
              <a:rPr lang="en-US" sz="1600"/>
              <a:t>.</a:t>
            </a:r>
          </a:p>
          <a:p>
            <a:r>
              <a:rPr lang="en-US" sz="1600"/>
              <a:t>The value of these two areas is $587,500,000.</a:t>
            </a:r>
          </a:p>
          <a:p>
            <a:r>
              <a:rPr lang="en-US" sz="1600"/>
              <a:t>The remaining producer surplus is equal to the area of triangle </a:t>
            </a:r>
            <a:r>
              <a:rPr lang="en-US" sz="1600" i="1"/>
              <a:t>D</a:t>
            </a:r>
            <a:r>
              <a:rPr lang="en-US" sz="1600"/>
              <a:t>, or $278,000,000.</a:t>
            </a:r>
          </a:p>
          <a:p>
            <a:r>
              <a:rPr lang="en-US" sz="1600"/>
              <a:t>Deadweight loss is equal to the area of triangle </a:t>
            </a:r>
            <a:r>
              <a:rPr lang="en-US" sz="1600" i="1"/>
              <a:t>B</a:t>
            </a:r>
            <a:r>
              <a:rPr lang="en-US" sz="1600"/>
              <a:t> plus the area of triangle </a:t>
            </a:r>
            <a:r>
              <a:rPr lang="en-US" sz="1600" i="1"/>
              <a:t>C</a:t>
            </a:r>
            <a:r>
              <a:rPr lang="en-US" sz="1600"/>
              <a:t>, or $373,750,000.  </a:t>
            </a:r>
          </a:p>
        </p:txBody>
      </p:sp>
      <p:pic>
        <p:nvPicPr>
          <p:cNvPr id="963603" name="Picture 19" descr="Fig4A-2-ppt-8"/>
          <p:cNvPicPr>
            <a:picLocks noChangeAspect="1" noChangeArrowheads="1"/>
          </p:cNvPicPr>
          <p:nvPr/>
        </p:nvPicPr>
        <p:blipFill>
          <a:blip r:embed="rId2" cstate="print"/>
          <a:srcRect/>
          <a:stretch>
            <a:fillRect/>
          </a:stretch>
        </p:blipFill>
        <p:spPr bwMode="auto">
          <a:xfrm>
            <a:off x="4073525" y="1554163"/>
            <a:ext cx="4910138" cy="3749675"/>
          </a:xfrm>
          <a:prstGeom prst="rect">
            <a:avLst/>
          </a:prstGeom>
          <a:noFill/>
          <a:ln w="9525">
            <a:noFill/>
            <a:miter lim="800000"/>
            <a:headEnd/>
            <a:tailEnd/>
          </a:ln>
        </p:spPr>
      </p:pic>
      <p:pic>
        <p:nvPicPr>
          <p:cNvPr id="963604" name="Picture 20" descr="Fig4A-2-ppt-7"/>
          <p:cNvPicPr>
            <a:picLocks noChangeAspect="1" noChangeArrowheads="1"/>
          </p:cNvPicPr>
          <p:nvPr/>
        </p:nvPicPr>
        <p:blipFill>
          <a:blip r:embed="rId3" cstate="print"/>
          <a:srcRect/>
          <a:stretch>
            <a:fillRect/>
          </a:stretch>
        </p:blipFill>
        <p:spPr bwMode="auto">
          <a:xfrm>
            <a:off x="4073525" y="1554163"/>
            <a:ext cx="4910138" cy="3749675"/>
          </a:xfrm>
          <a:prstGeom prst="rect">
            <a:avLst/>
          </a:prstGeom>
          <a:noFill/>
          <a:ln w="9525">
            <a:noFill/>
            <a:miter lim="800000"/>
            <a:headEnd/>
            <a:tailEnd/>
          </a:ln>
        </p:spPr>
      </p:pic>
      <p:pic>
        <p:nvPicPr>
          <p:cNvPr id="963605" name="Picture 21" descr="Fig4A-2-ppt-6"/>
          <p:cNvPicPr>
            <a:picLocks noChangeAspect="1" noChangeArrowheads="1"/>
          </p:cNvPicPr>
          <p:nvPr/>
        </p:nvPicPr>
        <p:blipFill>
          <a:blip r:embed="rId4" cstate="print"/>
          <a:srcRect/>
          <a:stretch>
            <a:fillRect/>
          </a:stretch>
        </p:blipFill>
        <p:spPr bwMode="auto">
          <a:xfrm>
            <a:off x="4073525" y="1554163"/>
            <a:ext cx="4910138" cy="3749675"/>
          </a:xfrm>
          <a:prstGeom prst="rect">
            <a:avLst/>
          </a:prstGeom>
          <a:noFill/>
          <a:ln w="9525">
            <a:noFill/>
            <a:miter lim="800000"/>
            <a:headEnd/>
            <a:tailEnd/>
          </a:ln>
        </p:spPr>
      </p:pic>
      <p:pic>
        <p:nvPicPr>
          <p:cNvPr id="963606" name="Picture 22" descr="Fig4A-2-ppt-1"/>
          <p:cNvPicPr>
            <a:picLocks noChangeAspect="1" noChangeArrowheads="1"/>
          </p:cNvPicPr>
          <p:nvPr/>
        </p:nvPicPr>
        <p:blipFill>
          <a:blip r:embed="rId5" cstate="print"/>
          <a:srcRect/>
          <a:stretch>
            <a:fillRect/>
          </a:stretch>
        </p:blipFill>
        <p:spPr bwMode="auto">
          <a:xfrm>
            <a:off x="4073525" y="1554163"/>
            <a:ext cx="4910138" cy="3749675"/>
          </a:xfrm>
          <a:prstGeom prst="rect">
            <a:avLst/>
          </a:prstGeom>
          <a:noFill/>
          <a:ln w="9525">
            <a:noFill/>
            <a:miter lim="800000"/>
            <a:headEnd/>
            <a:tailEnd/>
          </a:ln>
        </p:spPr>
      </p:pic>
      <p:pic>
        <p:nvPicPr>
          <p:cNvPr id="963607" name="Picture 23" descr="Fig4A-2-ppt-2"/>
          <p:cNvPicPr>
            <a:picLocks noChangeAspect="1" noChangeArrowheads="1"/>
          </p:cNvPicPr>
          <p:nvPr/>
        </p:nvPicPr>
        <p:blipFill>
          <a:blip r:embed="rId6" cstate="print"/>
          <a:srcRect/>
          <a:stretch>
            <a:fillRect/>
          </a:stretch>
        </p:blipFill>
        <p:spPr bwMode="auto">
          <a:xfrm>
            <a:off x="4073525" y="1554163"/>
            <a:ext cx="4910138" cy="3749675"/>
          </a:xfrm>
          <a:prstGeom prst="rect">
            <a:avLst/>
          </a:prstGeom>
          <a:noFill/>
          <a:ln w="9525">
            <a:noFill/>
            <a:miter lim="800000"/>
            <a:headEnd/>
            <a:tailEnd/>
          </a:ln>
        </p:spPr>
      </p:pic>
      <p:pic>
        <p:nvPicPr>
          <p:cNvPr id="963608" name="Picture 24" descr="Fig4A-2-ppt-3"/>
          <p:cNvPicPr>
            <a:picLocks noChangeAspect="1" noChangeArrowheads="1"/>
          </p:cNvPicPr>
          <p:nvPr/>
        </p:nvPicPr>
        <p:blipFill>
          <a:blip r:embed="rId7" cstate="print"/>
          <a:srcRect/>
          <a:stretch>
            <a:fillRect/>
          </a:stretch>
        </p:blipFill>
        <p:spPr bwMode="auto">
          <a:xfrm>
            <a:off x="4073525" y="1554163"/>
            <a:ext cx="4910138" cy="3749675"/>
          </a:xfrm>
          <a:prstGeom prst="rect">
            <a:avLst/>
          </a:prstGeom>
          <a:noFill/>
          <a:ln w="9525">
            <a:noFill/>
            <a:miter lim="800000"/>
            <a:headEnd/>
            <a:tailEnd/>
          </a:ln>
        </p:spPr>
      </p:pic>
      <p:pic>
        <p:nvPicPr>
          <p:cNvPr id="963609" name="Picture 25" descr="Fig4A-2-ppt-4"/>
          <p:cNvPicPr>
            <a:picLocks noChangeAspect="1" noChangeArrowheads="1"/>
          </p:cNvPicPr>
          <p:nvPr/>
        </p:nvPicPr>
        <p:blipFill>
          <a:blip r:embed="rId8" cstate="print"/>
          <a:srcRect/>
          <a:stretch>
            <a:fillRect/>
          </a:stretch>
        </p:blipFill>
        <p:spPr bwMode="auto">
          <a:xfrm>
            <a:off x="4073525" y="1554163"/>
            <a:ext cx="4910138" cy="3749675"/>
          </a:xfrm>
          <a:prstGeom prst="rect">
            <a:avLst/>
          </a:prstGeom>
          <a:noFill/>
          <a:ln w="9525">
            <a:noFill/>
            <a:miter lim="800000"/>
            <a:headEnd/>
            <a:tailEnd/>
          </a:ln>
        </p:spPr>
      </p:pic>
      <p:pic>
        <p:nvPicPr>
          <p:cNvPr id="963610" name="Picture 26" descr="Fig4A-2-ppt-5"/>
          <p:cNvPicPr>
            <a:picLocks noChangeAspect="1" noChangeArrowheads="1"/>
          </p:cNvPicPr>
          <p:nvPr/>
        </p:nvPicPr>
        <p:blipFill>
          <a:blip r:embed="rId9" cstate="print"/>
          <a:srcRect/>
          <a:stretch>
            <a:fillRect/>
          </a:stretch>
        </p:blipFill>
        <p:spPr bwMode="auto">
          <a:xfrm>
            <a:off x="4073525" y="1554163"/>
            <a:ext cx="4910138" cy="3749675"/>
          </a:xfrm>
          <a:prstGeom prst="rect">
            <a:avLst/>
          </a:prstGeom>
          <a:noFill/>
          <a:ln w="9525">
            <a:noFill/>
            <a:miter lim="800000"/>
            <a:headEnd/>
            <a:tailEnd/>
          </a:ln>
        </p:spPr>
      </p:pic>
      <p:pic>
        <p:nvPicPr>
          <p:cNvPr id="963611" name="Picture 27" descr="Fig4A-2-ppt-6a"/>
          <p:cNvPicPr>
            <a:picLocks noChangeAspect="1" noChangeArrowheads="1"/>
          </p:cNvPicPr>
          <p:nvPr/>
        </p:nvPicPr>
        <p:blipFill>
          <a:blip r:embed="rId10" cstate="print"/>
          <a:srcRect/>
          <a:stretch>
            <a:fillRect/>
          </a:stretch>
        </p:blipFill>
        <p:spPr bwMode="auto">
          <a:xfrm>
            <a:off x="4073525" y="1554163"/>
            <a:ext cx="4910138" cy="3749675"/>
          </a:xfrm>
          <a:prstGeom prst="rect">
            <a:avLst/>
          </a:prstGeom>
          <a:noFill/>
          <a:ln w="9525">
            <a:noFill/>
            <a:miter lim="800000"/>
            <a:headEnd/>
            <a:tailEnd/>
          </a:ln>
        </p:spPr>
      </p:pic>
      <p:pic>
        <p:nvPicPr>
          <p:cNvPr id="963612" name="Picture 28" descr="Fig4A-2-ppt-7a"/>
          <p:cNvPicPr>
            <a:picLocks noChangeAspect="1" noChangeArrowheads="1"/>
          </p:cNvPicPr>
          <p:nvPr/>
        </p:nvPicPr>
        <p:blipFill>
          <a:blip r:embed="rId11" cstate="print"/>
          <a:srcRect/>
          <a:stretch>
            <a:fillRect/>
          </a:stretch>
        </p:blipFill>
        <p:spPr bwMode="auto">
          <a:xfrm>
            <a:off x="4073525" y="1554163"/>
            <a:ext cx="4910138" cy="3749675"/>
          </a:xfrm>
          <a:prstGeom prst="rect">
            <a:avLst/>
          </a:prstGeom>
          <a:noFill/>
          <a:ln w="9525">
            <a:noFill/>
            <a:miter lim="800000"/>
            <a:headEnd/>
            <a:tailEnd/>
          </a:ln>
        </p:spPr>
      </p:pic>
      <p:pic>
        <p:nvPicPr>
          <p:cNvPr id="963613" name="Picture 29" descr="Fig4A-2-ppt-8a"/>
          <p:cNvPicPr>
            <a:picLocks noChangeAspect="1" noChangeArrowheads="1"/>
          </p:cNvPicPr>
          <p:nvPr/>
        </p:nvPicPr>
        <p:blipFill>
          <a:blip r:embed="rId12" cstate="print"/>
          <a:srcRect/>
          <a:stretch>
            <a:fillRect/>
          </a:stretch>
        </p:blipFill>
        <p:spPr bwMode="auto">
          <a:xfrm>
            <a:off x="4073525" y="1554163"/>
            <a:ext cx="4910138" cy="3749675"/>
          </a:xfrm>
          <a:prstGeom prst="rect">
            <a:avLst/>
          </a:prstGeom>
          <a:noFill/>
          <a:ln w="9525">
            <a:noFill/>
            <a:miter lim="800000"/>
            <a:headEnd/>
            <a:tailEnd/>
          </a:ln>
        </p:spPr>
      </p:pic>
      <p:cxnSp>
        <p:nvCxnSpPr>
          <p:cNvPr id="24" name="Straight Connector 23"/>
          <p:cNvCxnSpPr>
            <a:cxnSpLocks noChangeShapeType="1"/>
          </p:cNvCxnSpPr>
          <p:nvPr/>
        </p:nvCxnSpPr>
        <p:spPr bwMode="auto">
          <a:xfrm>
            <a:off x="447675" y="6586538"/>
            <a:ext cx="36957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3599"/>
                                        </p:tgtEl>
                                        <p:attrNameLst>
                                          <p:attrName>style.visibility</p:attrName>
                                        </p:attrNameLst>
                                      </p:cBhvr>
                                      <p:to>
                                        <p:strVal val="visible"/>
                                      </p:to>
                                    </p:set>
                                    <p:animEffect transition="in" filter="wipe(left)">
                                      <p:cBhvr>
                                        <p:cTn id="7" dur="500"/>
                                        <p:tgtEl>
                                          <p:spTgt spid="9635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3600"/>
                                        </p:tgtEl>
                                        <p:attrNameLst>
                                          <p:attrName>style.visibility</p:attrName>
                                        </p:attrNameLst>
                                      </p:cBhvr>
                                      <p:to>
                                        <p:strVal val="visible"/>
                                      </p:to>
                                    </p:set>
                                    <p:animEffect transition="in" filter="wipe(left)">
                                      <p:cBhvr>
                                        <p:cTn id="11" dur="500"/>
                                        <p:tgtEl>
                                          <p:spTgt spid="96360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63606"/>
                                        </p:tgtEl>
                                        <p:attrNameLst>
                                          <p:attrName>style.visibility</p:attrName>
                                        </p:attrNameLst>
                                      </p:cBhvr>
                                      <p:to>
                                        <p:strVal val="visible"/>
                                      </p:to>
                                    </p:set>
                                    <p:animEffect transition="in" filter="wipe(left)">
                                      <p:cBhvr>
                                        <p:cTn id="15" dur="500"/>
                                        <p:tgtEl>
                                          <p:spTgt spid="96360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3607"/>
                                        </p:tgtEl>
                                        <p:attrNameLst>
                                          <p:attrName>style.visibility</p:attrName>
                                        </p:attrNameLst>
                                      </p:cBhvr>
                                      <p:to>
                                        <p:strVal val="visible"/>
                                      </p:to>
                                    </p:set>
                                    <p:animEffect transition="in" filter="wipe(left)">
                                      <p:cBhvr>
                                        <p:cTn id="19" dur="1000"/>
                                        <p:tgtEl>
                                          <p:spTgt spid="963607"/>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63608"/>
                                        </p:tgtEl>
                                        <p:attrNameLst>
                                          <p:attrName>style.visibility</p:attrName>
                                        </p:attrNameLst>
                                      </p:cBhvr>
                                      <p:to>
                                        <p:strVal val="visible"/>
                                      </p:to>
                                    </p:set>
                                    <p:animEffect transition="in" filter="wipe(left)">
                                      <p:cBhvr>
                                        <p:cTn id="23" dur="1000"/>
                                        <p:tgtEl>
                                          <p:spTgt spid="963608"/>
                                        </p:tgtEl>
                                      </p:cBhvr>
                                    </p:animEffec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963609"/>
                                        </p:tgtEl>
                                        <p:attrNameLst>
                                          <p:attrName>style.visibility</p:attrName>
                                        </p:attrNameLst>
                                      </p:cBhvr>
                                      <p:to>
                                        <p:strVal val="visible"/>
                                      </p:to>
                                    </p:set>
                                    <p:animEffect transition="in" filter="wipe(left)">
                                      <p:cBhvr>
                                        <p:cTn id="27" dur="1000"/>
                                        <p:tgtEl>
                                          <p:spTgt spid="963609"/>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963601">
                                            <p:txEl>
                                              <p:pRg st="0" end="0"/>
                                            </p:txEl>
                                          </p:spTgt>
                                        </p:tgtEl>
                                        <p:attrNameLst>
                                          <p:attrName>style.visibility</p:attrName>
                                        </p:attrNameLst>
                                      </p:cBhvr>
                                      <p:to>
                                        <p:strVal val="visible"/>
                                      </p:to>
                                    </p:set>
                                    <p:animEffect transition="in" filter="wipe(left)">
                                      <p:cBhvr>
                                        <p:cTn id="31" dur="500"/>
                                        <p:tgtEl>
                                          <p:spTgt spid="96360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963610"/>
                                        </p:tgtEl>
                                        <p:attrNameLst>
                                          <p:attrName>style.visibility</p:attrName>
                                        </p:attrNameLst>
                                      </p:cBhvr>
                                      <p:to>
                                        <p:strVal val="visible"/>
                                      </p:to>
                                    </p:set>
                                    <p:animEffect transition="in" filter="wipe(down)">
                                      <p:cBhvr>
                                        <p:cTn id="36" dur="1000"/>
                                        <p:tgtEl>
                                          <p:spTgt spid="963610"/>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963604"/>
                                        </p:tgtEl>
                                        <p:attrNameLst>
                                          <p:attrName>style.visibility</p:attrName>
                                        </p:attrNameLst>
                                      </p:cBhvr>
                                      <p:to>
                                        <p:strVal val="visible"/>
                                      </p:to>
                                    </p:set>
                                    <p:animEffect transition="in" filter="wipe(up)">
                                      <p:cBhvr>
                                        <p:cTn id="40" dur="1000"/>
                                        <p:tgtEl>
                                          <p:spTgt spid="963604"/>
                                        </p:tgtEl>
                                      </p:cBhvr>
                                    </p:animEffect>
                                  </p:childTnLst>
                                </p:cTn>
                              </p:par>
                            </p:childTnLst>
                          </p:cTn>
                        </p:par>
                        <p:par>
                          <p:cTn id="41" fill="hold" nodeType="afterGroup">
                            <p:stCondLst>
                              <p:cond delay="2000"/>
                            </p:stCondLst>
                            <p:childTnLst>
                              <p:par>
                                <p:cTn id="42" presetID="22" presetClass="entr" presetSubtype="4" fill="hold" nodeType="afterEffect">
                                  <p:stCondLst>
                                    <p:cond delay="0"/>
                                  </p:stCondLst>
                                  <p:childTnLst>
                                    <p:set>
                                      <p:cBhvr>
                                        <p:cTn id="43" dur="1" fill="hold">
                                          <p:stCondLst>
                                            <p:cond delay="0"/>
                                          </p:stCondLst>
                                        </p:cTn>
                                        <p:tgtEl>
                                          <p:spTgt spid="963605"/>
                                        </p:tgtEl>
                                        <p:attrNameLst>
                                          <p:attrName>style.visibility</p:attrName>
                                        </p:attrNameLst>
                                      </p:cBhvr>
                                      <p:to>
                                        <p:strVal val="visible"/>
                                      </p:to>
                                    </p:set>
                                    <p:animEffect transition="in" filter="wipe(down)">
                                      <p:cBhvr>
                                        <p:cTn id="44" dur="1000"/>
                                        <p:tgtEl>
                                          <p:spTgt spid="963605"/>
                                        </p:tgtEl>
                                      </p:cBhvr>
                                    </p:animEffect>
                                  </p:childTnLst>
                                </p:cTn>
                              </p:par>
                              <p:par>
                                <p:cTn id="45" presetID="22" presetClass="entr" presetSubtype="4" fill="hold" nodeType="withEffect">
                                  <p:stCondLst>
                                    <p:cond delay="0"/>
                                  </p:stCondLst>
                                  <p:childTnLst>
                                    <p:set>
                                      <p:cBhvr>
                                        <p:cTn id="46" dur="1" fill="hold">
                                          <p:stCondLst>
                                            <p:cond delay="0"/>
                                          </p:stCondLst>
                                        </p:cTn>
                                        <p:tgtEl>
                                          <p:spTgt spid="963611"/>
                                        </p:tgtEl>
                                        <p:attrNameLst>
                                          <p:attrName>style.visibility</p:attrName>
                                        </p:attrNameLst>
                                      </p:cBhvr>
                                      <p:to>
                                        <p:strVal val="visible"/>
                                      </p:to>
                                    </p:set>
                                    <p:animEffect transition="in" filter="wipe(down)">
                                      <p:cBhvr>
                                        <p:cTn id="47" dur="1000"/>
                                        <p:tgtEl>
                                          <p:spTgt spid="963611"/>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3601">
                                            <p:txEl>
                                              <p:pRg st="1" end="1"/>
                                            </p:txEl>
                                          </p:spTgt>
                                        </p:tgtEl>
                                        <p:attrNameLst>
                                          <p:attrName>style.visibility</p:attrName>
                                        </p:attrNameLst>
                                      </p:cBhvr>
                                      <p:to>
                                        <p:strVal val="visible"/>
                                      </p:to>
                                    </p:set>
                                    <p:animEffect transition="in" filter="wipe(left)">
                                      <p:cBhvr>
                                        <p:cTn id="51" dur="500"/>
                                        <p:tgtEl>
                                          <p:spTgt spid="963601">
                                            <p:txEl>
                                              <p:pRg st="1" end="1"/>
                                            </p:txEl>
                                          </p:spTgt>
                                        </p:tgtEl>
                                      </p:cBhvr>
                                    </p:animEffect>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963601">
                                            <p:txEl>
                                              <p:pRg st="2" end="2"/>
                                            </p:txEl>
                                          </p:spTgt>
                                        </p:tgtEl>
                                        <p:attrNameLst>
                                          <p:attrName>style.visibility</p:attrName>
                                        </p:attrNameLst>
                                      </p:cBhvr>
                                      <p:to>
                                        <p:strVal val="visible"/>
                                      </p:to>
                                    </p:set>
                                    <p:animEffect transition="in" filter="wipe(left)">
                                      <p:cBhvr>
                                        <p:cTn id="55" dur="500"/>
                                        <p:tgtEl>
                                          <p:spTgt spid="963601">
                                            <p:txEl>
                                              <p:pRg st="2" end="2"/>
                                            </p:txEl>
                                          </p:spTgt>
                                        </p:tgtEl>
                                      </p:cBhvr>
                                    </p:animEffect>
                                  </p:childTnLst>
                                </p:cTn>
                              </p:par>
                            </p:childTnLst>
                          </p:cTn>
                        </p:par>
                        <p:par>
                          <p:cTn id="56" fill="hold" nodeType="afterGroup">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963601">
                                            <p:txEl>
                                              <p:pRg st="3" end="3"/>
                                            </p:txEl>
                                          </p:spTgt>
                                        </p:tgtEl>
                                        <p:attrNameLst>
                                          <p:attrName>style.visibility</p:attrName>
                                        </p:attrNameLst>
                                      </p:cBhvr>
                                      <p:to>
                                        <p:strVal val="visible"/>
                                      </p:to>
                                    </p:set>
                                    <p:animEffect transition="in" filter="wipe(left)">
                                      <p:cBhvr>
                                        <p:cTn id="59" dur="500"/>
                                        <p:tgtEl>
                                          <p:spTgt spid="963601">
                                            <p:txEl>
                                              <p:pRg st="3" end="3"/>
                                            </p:txEl>
                                          </p:spTgt>
                                        </p:tgtEl>
                                      </p:cBhvr>
                                    </p:animEffect>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963601">
                                            <p:txEl>
                                              <p:pRg st="4" end="4"/>
                                            </p:txEl>
                                          </p:spTgt>
                                        </p:tgtEl>
                                        <p:attrNameLst>
                                          <p:attrName>style.visibility</p:attrName>
                                        </p:attrNameLst>
                                      </p:cBhvr>
                                      <p:to>
                                        <p:strVal val="visible"/>
                                      </p:to>
                                    </p:set>
                                    <p:animEffect transition="in" filter="wipe(left)">
                                      <p:cBhvr>
                                        <p:cTn id="63" dur="500"/>
                                        <p:tgtEl>
                                          <p:spTgt spid="963601">
                                            <p:txEl>
                                              <p:pRg st="4" end="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963603"/>
                                        </p:tgtEl>
                                        <p:attrNameLst>
                                          <p:attrName>style.visibility</p:attrName>
                                        </p:attrNameLst>
                                      </p:cBhvr>
                                      <p:to>
                                        <p:strVal val="visible"/>
                                      </p:to>
                                    </p:set>
                                    <p:animEffect transition="in" filter="wipe(up)">
                                      <p:cBhvr>
                                        <p:cTn id="68" dur="1000"/>
                                        <p:tgtEl>
                                          <p:spTgt spid="963603"/>
                                        </p:tgtEl>
                                      </p:cBhvr>
                                    </p:animEffect>
                                  </p:childTnLst>
                                </p:cTn>
                              </p:par>
                            </p:childTnLst>
                          </p:cTn>
                        </p:par>
                        <p:par>
                          <p:cTn id="69" fill="hold" nodeType="afterGroup">
                            <p:stCondLst>
                              <p:cond delay="1000"/>
                            </p:stCondLst>
                            <p:childTnLst>
                              <p:par>
                                <p:cTn id="70" presetID="22" presetClass="entr" presetSubtype="8" fill="hold" nodeType="afterEffect">
                                  <p:stCondLst>
                                    <p:cond delay="0"/>
                                  </p:stCondLst>
                                  <p:childTnLst>
                                    <p:set>
                                      <p:cBhvr>
                                        <p:cTn id="71" dur="1" fill="hold">
                                          <p:stCondLst>
                                            <p:cond delay="0"/>
                                          </p:stCondLst>
                                        </p:cTn>
                                        <p:tgtEl>
                                          <p:spTgt spid="963613"/>
                                        </p:tgtEl>
                                        <p:attrNameLst>
                                          <p:attrName>style.visibility</p:attrName>
                                        </p:attrNameLst>
                                      </p:cBhvr>
                                      <p:to>
                                        <p:strVal val="visible"/>
                                      </p:to>
                                    </p:set>
                                    <p:animEffect transition="in" filter="wipe(left)">
                                      <p:cBhvr>
                                        <p:cTn id="72" dur="1000"/>
                                        <p:tgtEl>
                                          <p:spTgt spid="963613"/>
                                        </p:tgtEl>
                                      </p:cBhvr>
                                    </p:animEffect>
                                  </p:childTnLst>
                                </p:cTn>
                              </p:par>
                            </p:childTnLst>
                          </p:cTn>
                        </p:par>
                        <p:par>
                          <p:cTn id="73" fill="hold" nodeType="afterGroup">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963601">
                                            <p:txEl>
                                              <p:pRg st="5" end="5"/>
                                            </p:txEl>
                                          </p:spTgt>
                                        </p:tgtEl>
                                        <p:attrNameLst>
                                          <p:attrName>style.visibility</p:attrName>
                                        </p:attrNameLst>
                                      </p:cBhvr>
                                      <p:to>
                                        <p:strVal val="visible"/>
                                      </p:to>
                                    </p:set>
                                    <p:animEffect transition="in" filter="wipe(left)">
                                      <p:cBhvr>
                                        <p:cTn id="76" dur="500"/>
                                        <p:tgtEl>
                                          <p:spTgt spid="963601">
                                            <p:txEl>
                                              <p:pRg st="5" end="5"/>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963612"/>
                                        </p:tgtEl>
                                        <p:attrNameLst>
                                          <p:attrName>style.visibility</p:attrName>
                                        </p:attrNameLst>
                                      </p:cBhvr>
                                      <p:to>
                                        <p:strVal val="visible"/>
                                      </p:to>
                                    </p:set>
                                    <p:animEffect transition="in" filter="wipe(down)">
                                      <p:cBhvr>
                                        <p:cTn id="81" dur="1000"/>
                                        <p:tgtEl>
                                          <p:spTgt spid="963612"/>
                                        </p:tgtEl>
                                      </p:cBhvr>
                                    </p:animEffect>
                                  </p:childTnLst>
                                </p:cTn>
                              </p:par>
                            </p:childTnLst>
                          </p:cTn>
                        </p:par>
                        <p:par>
                          <p:cTn id="82" fill="hold" nodeType="afterGroup">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963601">
                                            <p:txEl>
                                              <p:pRg st="6" end="6"/>
                                            </p:txEl>
                                          </p:spTgt>
                                        </p:tgtEl>
                                        <p:attrNameLst>
                                          <p:attrName>style.visibility</p:attrName>
                                        </p:attrNameLst>
                                      </p:cBhvr>
                                      <p:to>
                                        <p:strVal val="visible"/>
                                      </p:to>
                                    </p:set>
                                    <p:animEffect transition="in" filter="wipe(left)">
                                      <p:cBhvr>
                                        <p:cTn id="85" dur="500"/>
                                        <p:tgtEl>
                                          <p:spTgt spid="963601">
                                            <p:txEl>
                                              <p:pRg st="6" end="6"/>
                                            </p:txEl>
                                          </p:spTgt>
                                        </p:tgtEl>
                                      </p:cBhvr>
                                    </p:animEffect>
                                  </p:childTnLst>
                                </p:cTn>
                              </p:par>
                            </p:childTnLst>
                          </p:cTn>
                        </p:par>
                        <p:par>
                          <p:cTn id="86" fill="hold" nodeType="afterGroup">
                            <p:stCondLst>
                              <p:cond delay="1500"/>
                            </p:stCondLst>
                            <p:childTnLst>
                              <p:par>
                                <p:cTn id="87" presetID="22" presetClass="entr" presetSubtype="8"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99" grpId="0" animBg="1"/>
      <p:bldP spid="963600" grpId="0"/>
      <p:bldP spid="96360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80875688"/>
              </p:ext>
            </p:extLst>
          </p:nvPr>
        </p:nvGraphicFramePr>
        <p:xfrm>
          <a:off x="279399" y="2184401"/>
          <a:ext cx="8686800" cy="2870198"/>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689091">
                <a:tc gridSpan="2">
                  <a:txBody>
                    <a:bodyPr/>
                    <a:lstStyle/>
                    <a:p>
                      <a:pPr algn="ctr"/>
                      <a:r>
                        <a:rPr lang="en-US" sz="1600" dirty="0" smtClean="0">
                          <a:solidFill>
                            <a:srgbClr val="0064B3"/>
                          </a:solidFill>
                        </a:rPr>
                        <a:t>Consumer Surplus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600" dirty="0" smtClean="0">
                          <a:solidFill>
                            <a:srgbClr val="0064B3"/>
                          </a:solidFill>
                        </a:rPr>
                        <a:t>Producer Surplus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600" dirty="0" smtClean="0">
                          <a:solidFill>
                            <a:srgbClr val="0064B3"/>
                          </a:solidFill>
                        </a:rPr>
                        <a:t>Deadweight Loss</a:t>
                      </a:r>
                      <a:endParaRPr lang="en-US" sz="1600"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r>
              <a:tr h="1288840">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Competitive Equilibrium</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b="1" dirty="0" smtClean="0">
                          <a:solidFill>
                            <a:srgbClr val="0064B3"/>
                          </a:solidFill>
                        </a:rPr>
                        <a:t>Rent </a:t>
                      </a:r>
                    </a:p>
                    <a:p>
                      <a:pPr algn="ctr"/>
                      <a:r>
                        <a:rPr lang="en-US" sz="1600" b="1" dirty="0" smtClean="0">
                          <a:solidFill>
                            <a:srgbClr val="0064B3"/>
                          </a:solidFill>
                        </a:rPr>
                        <a:t>Control</a:t>
                      </a:r>
                      <a:endParaRPr lang="en-US" sz="1600" b="1" dirty="0">
                        <a:solidFill>
                          <a:srgbClr val="0064B3"/>
                        </a:solidFill>
                      </a:endParaRP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r h="892267">
                <a:tc>
                  <a:txBody>
                    <a:bodyPr/>
                    <a:lstStyle/>
                    <a:p>
                      <a:pPr algn="ctr"/>
                      <a:r>
                        <a:rPr lang="en-US" sz="2000" dirty="0" smtClean="0"/>
                        <a:t>$1,125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$1,338.75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$865.50</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$278</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$0</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2000" dirty="0" smtClean="0"/>
                        <a:t>$373.75</a:t>
                      </a:r>
                      <a:endParaRPr lang="en-US" sz="2000" dirty="0"/>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r>
            </a:tbl>
          </a:graphicData>
        </a:graphic>
      </p:graphicFrame>
      <p:sp>
        <p:nvSpPr>
          <p:cNvPr id="4" name="TextBox 3"/>
          <p:cNvSpPr txBox="1">
            <a:spLocks noChangeArrowheads="1"/>
          </p:cNvSpPr>
          <p:nvPr/>
        </p:nvSpPr>
        <p:spPr bwMode="auto">
          <a:xfrm>
            <a:off x="447675" y="677863"/>
            <a:ext cx="8239125" cy="769441"/>
          </a:xfrm>
          <a:prstGeom prst="rect">
            <a:avLst/>
          </a:prstGeom>
          <a:noFill/>
          <a:ln w="9525">
            <a:noFill/>
            <a:miter lim="800000"/>
            <a:headEnd/>
            <a:tailEnd/>
          </a:ln>
        </p:spPr>
        <p:txBody>
          <a:bodyPr>
            <a:spAutoFit/>
          </a:bodyPr>
          <a:lstStyle/>
          <a:p>
            <a:r>
              <a:rPr lang="en-US" sz="2200"/>
              <a:t>The following table summarizes the results of the analysis (the values are in millions of dollars):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5800" y="1553513"/>
            <a:ext cx="7810500" cy="4426725"/>
          </a:xfrm>
          <a:prstGeom prst="rect">
            <a:avLst/>
          </a:prstGeom>
        </p:spPr>
        <p:txBody>
          <a:bodyPr wrap="square">
            <a:spAutoFit/>
          </a:bodyPr>
          <a:lstStyle/>
          <a:p>
            <a:pPr lvl="0">
              <a:lnSpc>
                <a:spcPts val="2500"/>
              </a:lnSpc>
              <a:spcAft>
                <a:spcPts val="600"/>
              </a:spcAft>
            </a:pPr>
            <a:r>
              <a:rPr lang="zh-TW" altLang="zh-TW" kern="100" dirty="0">
                <a:solidFill>
                  <a:srgbClr val="000000"/>
                </a:solidFill>
                <a:latin typeface="Calibri"/>
                <a:ea typeface="標楷體"/>
                <a:cs typeface="Arial"/>
              </a:rPr>
              <a:t>總統府昨晚邀立委餐敘時，陳冲在現場也提到</a:t>
            </a:r>
            <a:r>
              <a:rPr lang="zh-TW" altLang="zh-TW" kern="100" dirty="0">
                <a:solidFill>
                  <a:srgbClr val="FF0000"/>
                </a:solidFill>
                <a:latin typeface="Calibri"/>
                <a:ea typeface="標楷體"/>
                <a:cs typeface="Arial"/>
              </a:rPr>
              <a:t>，</a:t>
            </a:r>
            <a:r>
              <a:rPr lang="en-US" altLang="zh-TW" kern="100" dirty="0">
                <a:solidFill>
                  <a:srgbClr val="FF0000"/>
                </a:solidFill>
                <a:latin typeface="Calibri"/>
                <a:ea typeface="標楷體"/>
                <a:cs typeface="Arial"/>
              </a:rPr>
              <a:t>9</a:t>
            </a:r>
            <a:r>
              <a:rPr lang="zh-TW" altLang="zh-TW" kern="100" dirty="0">
                <a:solidFill>
                  <a:srgbClr val="FF0000"/>
                </a:solidFill>
                <a:latin typeface="Calibri"/>
                <a:ea typeface="標楷體"/>
                <a:cs typeface="Arial"/>
              </a:rPr>
              <a:t>月出口成長將轉正，第</a:t>
            </a:r>
            <a:r>
              <a:rPr lang="en-US" altLang="zh-TW" kern="100" dirty="0">
                <a:solidFill>
                  <a:srgbClr val="FF0000"/>
                </a:solidFill>
                <a:latin typeface="Calibri"/>
                <a:ea typeface="標楷體"/>
                <a:cs typeface="Arial"/>
              </a:rPr>
              <a:t>4</a:t>
            </a:r>
            <a:r>
              <a:rPr lang="zh-TW" altLang="zh-TW" kern="100" dirty="0">
                <a:solidFill>
                  <a:srgbClr val="FF0000"/>
                </a:solidFill>
                <a:latin typeface="Calibri"/>
                <a:ea typeface="標楷體"/>
                <a:cs typeface="Arial"/>
              </a:rPr>
              <a:t>季和明年第</a:t>
            </a:r>
            <a:r>
              <a:rPr lang="en-US" altLang="zh-TW" kern="100" dirty="0">
                <a:solidFill>
                  <a:srgbClr val="FF0000"/>
                </a:solidFill>
                <a:latin typeface="Calibri"/>
                <a:ea typeface="標楷體"/>
                <a:cs typeface="Arial"/>
              </a:rPr>
              <a:t>1</a:t>
            </a:r>
            <a:r>
              <a:rPr lang="zh-TW" altLang="zh-TW" kern="100" dirty="0">
                <a:solidFill>
                  <a:srgbClr val="FF0000"/>
                </a:solidFill>
                <a:latin typeface="Calibri"/>
                <a:ea typeface="標楷體"/>
                <a:cs typeface="Arial"/>
              </a:rPr>
              <a:t>季景氣可望回升，屆時</a:t>
            </a:r>
            <a:r>
              <a:rPr lang="en-US" altLang="zh-TW" kern="100" dirty="0">
                <a:solidFill>
                  <a:srgbClr val="FF0000"/>
                </a:solidFill>
                <a:latin typeface="Calibri"/>
                <a:ea typeface="標楷體"/>
                <a:cs typeface="Arial"/>
              </a:rPr>
              <a:t>GDP</a:t>
            </a:r>
            <a:r>
              <a:rPr lang="zh-TW" altLang="zh-TW" kern="100" dirty="0">
                <a:solidFill>
                  <a:srgbClr val="FF0000"/>
                </a:solidFill>
                <a:latin typeface="Calibri"/>
                <a:ea typeface="標楷體"/>
                <a:cs typeface="Arial"/>
              </a:rPr>
              <a:t>成長率有機會到</a:t>
            </a:r>
            <a:r>
              <a:rPr lang="en-US" altLang="zh-TW" kern="100" dirty="0">
                <a:solidFill>
                  <a:srgbClr val="FF0000"/>
                </a:solidFill>
                <a:latin typeface="Calibri"/>
                <a:ea typeface="標楷體"/>
                <a:cs typeface="Arial"/>
              </a:rPr>
              <a:t>3%</a:t>
            </a:r>
            <a:r>
              <a:rPr lang="zh-TW" altLang="zh-TW" kern="100" dirty="0">
                <a:solidFill>
                  <a:srgbClr val="FF0000"/>
                </a:solidFill>
                <a:latin typeface="Calibri"/>
                <a:ea typeface="標楷體"/>
                <a:cs typeface="Arial"/>
              </a:rPr>
              <a:t>，再調高月薪也不遲。換句話說，最快明年第</a:t>
            </a:r>
            <a:r>
              <a:rPr lang="en-US" altLang="zh-TW" kern="100" dirty="0">
                <a:solidFill>
                  <a:srgbClr val="FF0000"/>
                </a:solidFill>
                <a:latin typeface="Calibri"/>
                <a:ea typeface="標楷體"/>
                <a:cs typeface="Arial"/>
              </a:rPr>
              <a:t>2</a:t>
            </a:r>
            <a:r>
              <a:rPr lang="zh-TW" altLang="zh-TW" kern="100" dirty="0">
                <a:solidFill>
                  <a:srgbClr val="FF0000"/>
                </a:solidFill>
                <a:latin typeface="Calibri"/>
                <a:ea typeface="標楷體"/>
                <a:cs typeface="Arial"/>
              </a:rPr>
              <a:t>季，基本工資月薪即有望調漲。</a:t>
            </a:r>
            <a:endParaRPr lang="zh-TW" altLang="zh-TW" kern="100" dirty="0">
              <a:solidFill>
                <a:srgbClr val="000000"/>
              </a:solidFill>
              <a:latin typeface="Calibri"/>
              <a:ea typeface="新細明體"/>
              <a:cs typeface="Times New Roman"/>
            </a:endParaRPr>
          </a:p>
          <a:p>
            <a:pPr lvl="0">
              <a:lnSpc>
                <a:spcPts val="2500"/>
              </a:lnSpc>
              <a:spcAft>
                <a:spcPts val="600"/>
              </a:spcAft>
            </a:pPr>
            <a:r>
              <a:rPr lang="en-US" altLang="zh-TW" kern="100" dirty="0">
                <a:solidFill>
                  <a:srgbClr val="000000"/>
                </a:solidFill>
                <a:latin typeface="標楷體"/>
                <a:ea typeface="新細明體"/>
                <a:cs typeface="Arial"/>
              </a:rPr>
              <a:t>  </a:t>
            </a:r>
            <a:r>
              <a:rPr lang="zh-TW" altLang="en-US" kern="100" dirty="0">
                <a:solidFill>
                  <a:srgbClr val="000000"/>
                </a:solidFill>
                <a:latin typeface="Calibri"/>
                <a:ea typeface="新細明體"/>
                <a:cs typeface="Times New Roman"/>
              </a:rPr>
              <a:t>     </a:t>
            </a:r>
            <a:r>
              <a:rPr lang="zh-TW" altLang="zh-TW" kern="100" dirty="0">
                <a:solidFill>
                  <a:srgbClr val="000000"/>
                </a:solidFill>
                <a:latin typeface="Calibri"/>
                <a:ea typeface="標楷體"/>
                <a:cs typeface="Arial"/>
              </a:rPr>
              <a:t>陳冲也要求勞委會通盤檢討四事項，包括基本工資審議委員會是否每年召開、成員組成、審議機制、陳核程序等，以利基本工資審議制度化。</a:t>
            </a:r>
            <a:endParaRPr lang="en-US" altLang="zh-TW" kern="100" dirty="0">
              <a:solidFill>
                <a:srgbClr val="000000"/>
              </a:solidFill>
              <a:latin typeface="Calibri"/>
              <a:ea typeface="新細明體"/>
              <a:cs typeface="Times New Roman"/>
            </a:endParaRPr>
          </a:p>
          <a:p>
            <a:pPr lvl="0">
              <a:lnSpc>
                <a:spcPts val="2500"/>
              </a:lnSpc>
              <a:spcAft>
                <a:spcPts val="600"/>
              </a:spcAft>
            </a:pPr>
            <a:r>
              <a:rPr lang="zh-TW" altLang="en-US" kern="100" dirty="0">
                <a:solidFill>
                  <a:srgbClr val="000000"/>
                </a:solidFill>
                <a:latin typeface="Calibri"/>
                <a:ea typeface="新細明體"/>
                <a:cs typeface="Times New Roman"/>
              </a:rPr>
              <a:t>          </a:t>
            </a:r>
            <a:r>
              <a:rPr lang="zh-TW" altLang="zh-TW" kern="100" dirty="0">
                <a:solidFill>
                  <a:srgbClr val="000000"/>
                </a:solidFill>
                <a:latin typeface="Calibri"/>
                <a:ea typeface="標楷體"/>
                <a:cs typeface="Arial"/>
              </a:rPr>
              <a:t>對於基本工資月薪會緩漲多久？陳冲說，如果問他有無預測，他不能說沒有，但在這種場合，任何人都不會預估未來失業率多少；尤其台灣是外銷導向國家，且是淺碟型經濟體系，受外在影響大，他無法預測實施時間。</a:t>
            </a:r>
            <a:endParaRPr lang="zh-TW" altLang="zh-TW" kern="100" dirty="0">
              <a:solidFill>
                <a:srgbClr val="000000"/>
              </a:solidFill>
              <a:latin typeface="Calibri"/>
              <a:ea typeface="新細明體"/>
              <a:cs typeface="Times New Roman"/>
            </a:endParaRPr>
          </a:p>
        </p:txBody>
      </p:sp>
      <p:sp>
        <p:nvSpPr>
          <p:cNvPr id="4" name="文字方塊 3"/>
          <p:cNvSpPr txBox="1"/>
          <p:nvPr/>
        </p:nvSpPr>
        <p:spPr>
          <a:xfrm>
            <a:off x="127000" y="0"/>
            <a:ext cx="2476500" cy="523220"/>
          </a:xfrm>
          <a:prstGeom prst="rect">
            <a:avLst/>
          </a:prstGeom>
          <a:noFill/>
        </p:spPr>
        <p:txBody>
          <a:bodyPr wrap="square" rtlCol="0">
            <a:spAutoFit/>
          </a:bodyPr>
          <a:lstStyle/>
          <a:p>
            <a:r>
              <a:rPr lang="zh-TW" altLang="en-US" sz="2800" b="1" dirty="0" smtClean="0">
                <a:latin typeface="標楷體" pitchFamily="65" charset="-120"/>
                <a:ea typeface="標楷體" pitchFamily="65" charset="-120"/>
              </a:rPr>
              <a:t>新聞</a:t>
            </a:r>
            <a:r>
              <a:rPr lang="zh-TW" altLang="en-US" sz="2800" b="1" dirty="0" smtClean="0">
                <a:latin typeface="標楷體" pitchFamily="65" charset="-120"/>
                <a:ea typeface="標楷體" pitchFamily="65" charset="-120"/>
              </a:rPr>
              <a:t>時事</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續</a:t>
            </a: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167988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0" name="Rectangle 10"/>
          <p:cNvSpPr>
            <a:spLocks noChangeArrowheads="1"/>
          </p:cNvSpPr>
          <p:nvPr/>
        </p:nvSpPr>
        <p:spPr bwMode="auto">
          <a:xfrm>
            <a:off x="436563" y="520700"/>
            <a:ext cx="8259762" cy="2362200"/>
          </a:xfrm>
          <a:prstGeom prst="rect">
            <a:avLst/>
          </a:prstGeom>
          <a:noFill/>
          <a:ln w="9525">
            <a:noFill/>
            <a:miter lim="800000"/>
            <a:headEnd/>
            <a:tailEnd/>
          </a:ln>
        </p:spPr>
        <p:txBody>
          <a:bodyPr/>
          <a:lstStyle/>
          <a:p>
            <a:pPr>
              <a:spcBef>
                <a:spcPct val="20000"/>
              </a:spcBef>
            </a:pPr>
            <a:r>
              <a:rPr lang="en-US" sz="2400" b="1" dirty="0">
                <a:solidFill>
                  <a:schemeClr val="tx1"/>
                </a:solidFill>
              </a:rPr>
              <a:t>Price ceiling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價格上限</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legally determined maximum price that sellers may charge.</a:t>
            </a: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endParaRPr lang="en-US" sz="2400" dirty="0">
              <a:solidFill>
                <a:schemeClr val="tx1"/>
              </a:solidFill>
            </a:endParaRPr>
          </a:p>
          <a:p>
            <a:pPr>
              <a:spcBef>
                <a:spcPct val="20000"/>
              </a:spcBef>
            </a:pPr>
            <a:r>
              <a:rPr lang="en-US" sz="2400" b="1" dirty="0">
                <a:solidFill>
                  <a:schemeClr val="tx1"/>
                </a:solidFill>
              </a:rPr>
              <a:t>Price floor</a:t>
            </a:r>
            <a:r>
              <a:rPr lang="en-US" sz="2400" dirty="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價格下限</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legally determined minimum price that sellers may receive.</a:t>
            </a:r>
          </a:p>
        </p:txBody>
      </p:sp>
      <p:sp>
        <p:nvSpPr>
          <p:cNvPr id="3" name="TextBox 2"/>
          <p:cNvSpPr txBox="1">
            <a:spLocks noChangeArrowheads="1"/>
          </p:cNvSpPr>
          <p:nvPr/>
        </p:nvSpPr>
        <p:spPr bwMode="auto">
          <a:xfrm>
            <a:off x="457200" y="4929188"/>
            <a:ext cx="8239125" cy="1200329"/>
          </a:xfrm>
          <a:prstGeom prst="rect">
            <a:avLst/>
          </a:prstGeom>
          <a:noFill/>
          <a:ln w="9525">
            <a:noFill/>
            <a:miter lim="800000"/>
            <a:headEnd/>
            <a:tailEnd/>
          </a:ln>
        </p:spPr>
        <p:txBody>
          <a:bodyPr>
            <a:spAutoFit/>
          </a:bodyPr>
          <a:lstStyle/>
          <a:p>
            <a:r>
              <a:rPr lang="en-US" sz="2400" i="1" dirty="0"/>
              <a:t>When the government imposes a price ceiling or a price floor, the amount of economic surplus in a market is reduced.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50">
                                            <p:txEl>
                                              <p:pRg st="0" end="0"/>
                                            </p:txEl>
                                          </p:spTgt>
                                        </p:tgtEl>
                                        <p:attrNameLst>
                                          <p:attrName>style.visibility</p:attrName>
                                        </p:attrNameLst>
                                      </p:cBhvr>
                                      <p:to>
                                        <p:strVal val="visible"/>
                                      </p:to>
                                    </p:set>
                                    <p:animEffect transition="in" filter="wipe(left)">
                                      <p:cBhvr>
                                        <p:cTn id="7" dur="500"/>
                                        <p:tgtEl>
                                          <p:spTgt spid="624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50">
                                            <p:txEl>
                                              <p:pRg st="5" end="5"/>
                                            </p:txEl>
                                          </p:spTgt>
                                        </p:tgtEl>
                                        <p:attrNameLst>
                                          <p:attrName>style.visibility</p:attrName>
                                        </p:attrNameLst>
                                      </p:cBhvr>
                                      <p:to>
                                        <p:strVal val="visible"/>
                                      </p:to>
                                    </p:set>
                                    <p:animEffect transition="in" filter="wipe(left)">
                                      <p:cBhvr>
                                        <p:cTn id="12" dur="500"/>
                                        <p:tgtEl>
                                          <p:spTgt spid="62465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0"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81000" y="2743200"/>
            <a:ext cx="8315325" cy="830997"/>
          </a:xfrm>
          <a:prstGeom prst="rect">
            <a:avLst/>
          </a:prstGeom>
          <a:noFill/>
          <a:ln w="9525">
            <a:noFill/>
            <a:miter lim="800000"/>
            <a:headEnd/>
            <a:tailEnd/>
          </a:ln>
        </p:spPr>
        <p:txBody>
          <a:bodyPr>
            <a:spAutoFit/>
          </a:bodyPr>
          <a:lstStyle/>
          <a:p>
            <a:r>
              <a:rPr lang="en-US" sz="2400" dirty="0">
                <a:solidFill>
                  <a:srgbClr val="0066B3"/>
                </a:solidFill>
              </a:rPr>
              <a:t>Distinguish between the concepts of consumer surplus and producer surplus.</a:t>
            </a:r>
          </a:p>
        </p:txBody>
      </p:sp>
      <p:sp>
        <p:nvSpPr>
          <p:cNvPr id="10" name="Text Box 9"/>
          <p:cNvSpPr txBox="1">
            <a:spLocks noChangeArrowheads="1"/>
          </p:cNvSpPr>
          <p:nvPr/>
        </p:nvSpPr>
        <p:spPr bwMode="auto">
          <a:xfrm>
            <a:off x="452438" y="2358380"/>
            <a:ext cx="5567362" cy="461665"/>
          </a:xfrm>
          <a:prstGeom prst="rect">
            <a:avLst/>
          </a:prstGeom>
          <a:solidFill>
            <a:srgbClr val="0066B3"/>
          </a:solidFill>
          <a:ln w="9525">
            <a:noFill/>
            <a:miter lim="800000"/>
            <a:headEnd/>
            <a:tailEnd/>
          </a:ln>
        </p:spPr>
        <p:txBody>
          <a:bodyPr wrap="square" lIns="45720" rIns="45720" anchor="ctr">
            <a:spAutoFit/>
          </a:bodyPr>
          <a:lstStyle/>
          <a:p>
            <a:r>
              <a:rPr lang="en-US" sz="2400" b="1" dirty="0">
                <a:solidFill>
                  <a:schemeClr val="bg1"/>
                </a:solidFill>
              </a:rPr>
              <a:t>4.1 LEARNING</a:t>
            </a:r>
            <a:r>
              <a:rPr lang="en-US" sz="2400" dirty="0">
                <a:solidFill>
                  <a:schemeClr val="bg1"/>
                </a:solidFill>
              </a:rPr>
              <a:t> OBJECTIVE</a:t>
            </a:r>
            <a:endParaRPr lang="en-US" sz="2400" b="1" dirty="0">
              <a:solidFill>
                <a:schemeClr val="bg1"/>
              </a:solidFill>
            </a:endParaRPr>
          </a:p>
        </p:txBody>
      </p:sp>
      <p:sp>
        <p:nvSpPr>
          <p:cNvPr id="11" name="TextBox 10"/>
          <p:cNvSpPr txBox="1">
            <a:spLocks noChangeArrowheads="1"/>
          </p:cNvSpPr>
          <p:nvPr/>
        </p:nvSpPr>
        <p:spPr bwMode="auto">
          <a:xfrm>
            <a:off x="447675" y="246063"/>
            <a:ext cx="7467600" cy="523220"/>
          </a:xfrm>
          <a:prstGeom prst="rect">
            <a:avLst/>
          </a:prstGeom>
          <a:noFill/>
          <a:ln w="9525">
            <a:noFill/>
            <a:miter lim="800000"/>
            <a:headEnd/>
            <a:tailEnd/>
          </a:ln>
        </p:spPr>
        <p:txBody>
          <a:bodyPr>
            <a:spAutoFit/>
          </a:bodyPr>
          <a:lstStyle/>
          <a:p>
            <a:r>
              <a:rPr lang="en-US" b="1" dirty="0">
                <a:solidFill>
                  <a:srgbClr val="0066B3"/>
                </a:solidFill>
              </a:rPr>
              <a:t>Consumer Surplus and Producer Surplus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nodeType="afterGroup">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79" name="Text Box 15"/>
          <p:cNvSpPr txBox="1">
            <a:spLocks noChangeArrowheads="1"/>
          </p:cNvSpPr>
          <p:nvPr/>
        </p:nvSpPr>
        <p:spPr bwMode="auto">
          <a:xfrm>
            <a:off x="463550" y="1968500"/>
            <a:ext cx="8237538" cy="4154984"/>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tx1"/>
                </a:solidFill>
              </a:rPr>
              <a:t>Consumer surplus  </a:t>
            </a:r>
            <a:r>
              <a:rPr lang="en-US" sz="2400" dirty="0">
                <a:solidFill>
                  <a:schemeClr val="tx1"/>
                </a:solidFill>
              </a:rPr>
              <a:t>The difference between the highest price a consumer is willing to pay for a good or service and the price the consumer actually pays.</a:t>
            </a:r>
          </a:p>
          <a:p>
            <a:pPr>
              <a:spcBef>
                <a:spcPct val="10000"/>
              </a:spcBef>
              <a:spcAft>
                <a:spcPct val="10000"/>
              </a:spcAft>
            </a:pPr>
            <a:endParaRPr lang="en-US" sz="2400" dirty="0">
              <a:solidFill>
                <a:schemeClr val="tx1"/>
              </a:solidFill>
            </a:endParaRPr>
          </a:p>
          <a:p>
            <a:pPr>
              <a:spcBef>
                <a:spcPct val="10000"/>
              </a:spcBef>
              <a:spcAft>
                <a:spcPct val="10000"/>
              </a:spcAft>
            </a:pPr>
            <a:endParaRPr lang="en-US" sz="2400" dirty="0">
              <a:solidFill>
                <a:schemeClr val="tx1"/>
              </a:solidFill>
            </a:endParaRPr>
          </a:p>
          <a:p>
            <a:pPr>
              <a:spcBef>
                <a:spcPct val="10000"/>
              </a:spcBef>
              <a:spcAft>
                <a:spcPct val="10000"/>
              </a:spcAft>
            </a:pPr>
            <a:r>
              <a:rPr lang="en-US" sz="2400" dirty="0">
                <a:solidFill>
                  <a:schemeClr val="tx1"/>
                </a:solidFill>
              </a:rPr>
              <a:t> </a:t>
            </a:r>
          </a:p>
          <a:p>
            <a:pPr>
              <a:spcBef>
                <a:spcPct val="10000"/>
              </a:spcBef>
              <a:spcAft>
                <a:spcPct val="10000"/>
              </a:spcAft>
            </a:pPr>
            <a:endParaRPr lang="en-US" sz="2400" dirty="0">
              <a:solidFill>
                <a:schemeClr val="tx1"/>
              </a:solidFill>
            </a:endParaRPr>
          </a:p>
          <a:p>
            <a:pPr>
              <a:spcBef>
                <a:spcPct val="10000"/>
              </a:spcBef>
              <a:spcAft>
                <a:spcPct val="10000"/>
              </a:spcAft>
            </a:pPr>
            <a:r>
              <a:rPr lang="en-US" sz="2400" b="1" dirty="0">
                <a:solidFill>
                  <a:schemeClr val="tx1"/>
                </a:solidFill>
              </a:rPr>
              <a:t>Marginal benefit</a:t>
            </a:r>
            <a:r>
              <a:rPr lang="en-US" sz="2400" dirty="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邊際效益</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additional benefit to a consumer from consuming one more unit of a good or service. </a:t>
            </a:r>
          </a:p>
        </p:txBody>
      </p:sp>
      <p:sp>
        <p:nvSpPr>
          <p:cNvPr id="7" name="Rectangle 6"/>
          <p:cNvSpPr txBox="1">
            <a:spLocks noChangeArrowheads="1"/>
          </p:cNvSpPr>
          <p:nvPr/>
        </p:nvSpPr>
        <p:spPr bwMode="auto">
          <a:xfrm>
            <a:off x="457200" y="269875"/>
            <a:ext cx="8229600" cy="390525"/>
          </a:xfrm>
          <a:prstGeom prst="rect">
            <a:avLst/>
          </a:prstGeom>
          <a:noFill/>
          <a:ln w="9525">
            <a:noFill/>
            <a:miter lim="800000"/>
            <a:headEnd/>
            <a:tailEnd/>
          </a:ln>
        </p:spPr>
        <p:txBody>
          <a:bodyPr/>
          <a:lstStyle/>
          <a:p>
            <a:pPr>
              <a:spcBef>
                <a:spcPct val="20000"/>
              </a:spcBef>
            </a:pPr>
            <a:r>
              <a:rPr lang="en-US" b="1" dirty="0">
                <a:solidFill>
                  <a:schemeClr val="tx1"/>
                </a:solidFill>
              </a:rPr>
              <a:t>Consumer </a:t>
            </a:r>
            <a:r>
              <a:rPr lang="en-US" b="1" dirty="0" smtClean="0">
                <a:solidFill>
                  <a:schemeClr val="tx1"/>
                </a:solidFill>
              </a:rPr>
              <a:t>Surplus</a:t>
            </a:r>
            <a:r>
              <a:rPr lang="zh-TW" altLang="en-US" b="1" dirty="0" smtClean="0">
                <a:solidFill>
                  <a:schemeClr val="tx1"/>
                </a:solidFill>
              </a:rPr>
              <a:t>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消費者剩餘</a:t>
            </a:r>
            <a:r>
              <a:rPr lang="en-US" altLang="zh-TW" b="1" dirty="0" smtClean="0">
                <a:solidFill>
                  <a:schemeClr val="tx1"/>
                </a:solidFill>
                <a:latin typeface="標楷體" pitchFamily="65" charset="-120"/>
                <a:ea typeface="標楷體" pitchFamily="65" charset="-120"/>
              </a:rPr>
              <a:t>)</a:t>
            </a:r>
            <a:endParaRPr lang="en-US"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5679">
                                            <p:txEl>
                                              <p:pRg st="0" end="0"/>
                                            </p:txEl>
                                          </p:spTgt>
                                        </p:tgtEl>
                                        <p:attrNameLst>
                                          <p:attrName>style.visibility</p:attrName>
                                        </p:attrNameLst>
                                      </p:cBhvr>
                                      <p:to>
                                        <p:strVal val="visible"/>
                                      </p:to>
                                    </p:set>
                                    <p:animEffect transition="in" filter="wipe(left)">
                                      <p:cBhvr>
                                        <p:cTn id="11" dur="500"/>
                                        <p:tgtEl>
                                          <p:spTgt spid="6256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5679">
                                            <p:txEl>
                                              <p:pRg st="5" end="5"/>
                                            </p:txEl>
                                          </p:spTgt>
                                        </p:tgtEl>
                                        <p:attrNameLst>
                                          <p:attrName>style.visibility</p:attrName>
                                        </p:attrNameLst>
                                      </p:cBhvr>
                                      <p:to>
                                        <p:strVal val="visible"/>
                                      </p:to>
                                    </p:set>
                                    <p:animEffect transition="in" filter="wipe(left)">
                                      <p:cBhvr>
                                        <p:cTn id="16" dur="500"/>
                                        <p:tgtEl>
                                          <p:spTgt spid="6256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9" grpId="0" build="p" autoUpdateAnimBg="0" advAuto="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6" name="Text Box 8"/>
          <p:cNvSpPr txBox="1">
            <a:spLocks noChangeArrowheads="1"/>
          </p:cNvSpPr>
          <p:nvPr/>
        </p:nvSpPr>
        <p:spPr bwMode="auto">
          <a:xfrm>
            <a:off x="490536" y="922850"/>
            <a:ext cx="2538412" cy="646331"/>
          </a:xfrm>
          <a:prstGeom prst="rect">
            <a:avLst/>
          </a:prstGeom>
          <a:noFill/>
          <a:ln w="9525">
            <a:noFill/>
            <a:miter lim="800000"/>
            <a:headEnd/>
            <a:tailEnd/>
          </a:ln>
        </p:spPr>
        <p:txBody>
          <a:bodyPr>
            <a:spAutoFit/>
          </a:bodyPr>
          <a:lstStyle/>
          <a:p>
            <a:pPr>
              <a:spcBef>
                <a:spcPct val="10000"/>
              </a:spcBef>
              <a:spcAft>
                <a:spcPct val="10000"/>
              </a:spcAft>
            </a:pPr>
            <a:r>
              <a:rPr lang="en-US" sz="1800" b="1" dirty="0">
                <a:solidFill>
                  <a:schemeClr val="tx1"/>
                </a:solidFill>
              </a:rPr>
              <a:t>Deriving the Demand Curve for Chai Tea</a:t>
            </a:r>
          </a:p>
        </p:txBody>
      </p:sp>
      <p:sp>
        <p:nvSpPr>
          <p:cNvPr id="923657" name="Text Box 9"/>
          <p:cNvSpPr txBox="1">
            <a:spLocks noChangeArrowheads="1"/>
          </p:cNvSpPr>
          <p:nvPr/>
        </p:nvSpPr>
        <p:spPr bwMode="auto">
          <a:xfrm>
            <a:off x="447674" y="1603056"/>
            <a:ext cx="2867026" cy="3970318"/>
          </a:xfrm>
          <a:prstGeom prst="rect">
            <a:avLst/>
          </a:prstGeom>
          <a:noFill/>
          <a:ln w="9525" algn="ctr">
            <a:noFill/>
            <a:miter lim="800000"/>
            <a:headEnd/>
            <a:tailEnd/>
          </a:ln>
        </p:spPr>
        <p:txBody>
          <a:bodyPr wrap="square">
            <a:spAutoFit/>
          </a:bodyPr>
          <a:lstStyle/>
          <a:p>
            <a:r>
              <a:rPr lang="en-US" sz="1800" dirty="0"/>
              <a:t>With four consumers in the market for chai tea, the demand curve is determined by the highest price each consumer is willing to pay. </a:t>
            </a:r>
          </a:p>
          <a:p>
            <a:r>
              <a:rPr lang="en-US" sz="1800" dirty="0"/>
              <a:t>For prices above $6, no tea is sold because $6 is the highest price any consumer is willing to pay. </a:t>
            </a:r>
          </a:p>
          <a:p>
            <a:r>
              <a:rPr lang="en-US" sz="1800" dirty="0"/>
              <a:t>For prices of $3 and below, every one of the four consumers is willing to buy a cup of tea. </a:t>
            </a:r>
          </a:p>
        </p:txBody>
      </p:sp>
      <p:pic>
        <p:nvPicPr>
          <p:cNvPr id="923659" name="Picture 11" descr="Fig4-1-ppt-1"/>
          <p:cNvPicPr>
            <a:picLocks noChangeAspect="1" noChangeArrowheads="1"/>
          </p:cNvPicPr>
          <p:nvPr/>
        </p:nvPicPr>
        <p:blipFill>
          <a:blip r:embed="rId2" cstate="print"/>
          <a:srcRect/>
          <a:stretch>
            <a:fillRect/>
          </a:stretch>
        </p:blipFill>
        <p:spPr bwMode="auto">
          <a:xfrm>
            <a:off x="3221038" y="1036638"/>
            <a:ext cx="5553075" cy="4429125"/>
          </a:xfrm>
          <a:prstGeom prst="rect">
            <a:avLst/>
          </a:prstGeom>
          <a:noFill/>
          <a:ln w="9525">
            <a:noFill/>
            <a:miter lim="800000"/>
            <a:headEnd/>
            <a:tailEnd/>
          </a:ln>
        </p:spPr>
      </p:pic>
      <p:pic>
        <p:nvPicPr>
          <p:cNvPr id="923660" name="Picture 12" descr="Fig4-1-ppt-3"/>
          <p:cNvPicPr>
            <a:picLocks noChangeAspect="1" noChangeArrowheads="1"/>
          </p:cNvPicPr>
          <p:nvPr/>
        </p:nvPicPr>
        <p:blipFill>
          <a:blip r:embed="rId3" cstate="print"/>
          <a:srcRect/>
          <a:stretch>
            <a:fillRect/>
          </a:stretch>
        </p:blipFill>
        <p:spPr bwMode="auto">
          <a:xfrm>
            <a:off x="3221038" y="1036638"/>
            <a:ext cx="5553075" cy="4429125"/>
          </a:xfrm>
          <a:prstGeom prst="rect">
            <a:avLst/>
          </a:prstGeom>
          <a:noFill/>
          <a:ln w="9525">
            <a:noFill/>
            <a:miter lim="800000"/>
            <a:headEnd/>
            <a:tailEnd/>
          </a:ln>
        </p:spPr>
      </p:pic>
      <p:pic>
        <p:nvPicPr>
          <p:cNvPr id="923661" name="Picture 13" descr="Fig4-1-ppt-4"/>
          <p:cNvPicPr>
            <a:picLocks noChangeAspect="1" noChangeArrowheads="1"/>
          </p:cNvPicPr>
          <p:nvPr/>
        </p:nvPicPr>
        <p:blipFill>
          <a:blip r:embed="rId4" cstate="print"/>
          <a:srcRect/>
          <a:stretch>
            <a:fillRect/>
          </a:stretch>
        </p:blipFill>
        <p:spPr bwMode="auto">
          <a:xfrm>
            <a:off x="3221038" y="1036638"/>
            <a:ext cx="5553075" cy="4429125"/>
          </a:xfrm>
          <a:prstGeom prst="rect">
            <a:avLst/>
          </a:prstGeom>
          <a:noFill/>
          <a:ln w="9525">
            <a:noFill/>
            <a:miter lim="800000"/>
            <a:headEnd/>
            <a:tailEnd/>
          </a:ln>
        </p:spPr>
      </p:pic>
      <p:pic>
        <p:nvPicPr>
          <p:cNvPr id="923662" name="Picture 14" descr="Fig4-1-ppt-2"/>
          <p:cNvPicPr>
            <a:picLocks noChangeAspect="1" noChangeArrowheads="1"/>
          </p:cNvPicPr>
          <p:nvPr/>
        </p:nvPicPr>
        <p:blipFill>
          <a:blip r:embed="rId5" cstate="print"/>
          <a:srcRect/>
          <a:stretch>
            <a:fillRect/>
          </a:stretch>
        </p:blipFill>
        <p:spPr bwMode="auto">
          <a:xfrm>
            <a:off x="3221038" y="1036638"/>
            <a:ext cx="5553075" cy="4429125"/>
          </a:xfrm>
          <a:prstGeom prst="rect">
            <a:avLst/>
          </a:prstGeom>
          <a:noFill/>
          <a:ln w="9525">
            <a:noFill/>
            <a:miter lim="800000"/>
            <a:headEnd/>
            <a:tailEnd/>
          </a:ln>
        </p:spPr>
      </p:pic>
      <p:pic>
        <p:nvPicPr>
          <p:cNvPr id="923663" name="Picture 15" descr="Fig4-1-ppt-6"/>
          <p:cNvPicPr>
            <a:picLocks noChangeAspect="1" noChangeArrowheads="1"/>
          </p:cNvPicPr>
          <p:nvPr/>
        </p:nvPicPr>
        <p:blipFill>
          <a:blip r:embed="rId6" cstate="print"/>
          <a:srcRect/>
          <a:stretch>
            <a:fillRect/>
          </a:stretch>
        </p:blipFill>
        <p:spPr bwMode="auto">
          <a:xfrm>
            <a:off x="3221038" y="1036638"/>
            <a:ext cx="5553075" cy="4429125"/>
          </a:xfrm>
          <a:prstGeom prst="rect">
            <a:avLst/>
          </a:prstGeom>
          <a:noFill/>
          <a:ln w="9525">
            <a:noFill/>
            <a:miter lim="800000"/>
            <a:headEnd/>
            <a:tailEnd/>
          </a:ln>
        </p:spPr>
      </p:pic>
      <p:pic>
        <p:nvPicPr>
          <p:cNvPr id="923664" name="Picture 16" descr="Fig4-1-ppt-5"/>
          <p:cNvPicPr>
            <a:picLocks noChangeAspect="1" noChangeArrowheads="1"/>
          </p:cNvPicPr>
          <p:nvPr/>
        </p:nvPicPr>
        <p:blipFill>
          <a:blip r:embed="rId7" cstate="print"/>
          <a:srcRect/>
          <a:stretch>
            <a:fillRect/>
          </a:stretch>
        </p:blipFill>
        <p:spPr bwMode="auto">
          <a:xfrm>
            <a:off x="3221038" y="1036638"/>
            <a:ext cx="5553075" cy="4429125"/>
          </a:xfrm>
          <a:prstGeom prst="rect">
            <a:avLst/>
          </a:prstGeom>
          <a:noFill/>
          <a:ln w="9525">
            <a:noFill/>
            <a:miter lim="800000"/>
            <a:headEnd/>
            <a:tailEnd/>
          </a:ln>
        </p:spPr>
      </p:pic>
      <p:sp>
        <p:nvSpPr>
          <p:cNvPr id="16" name="Text Box 6"/>
          <p:cNvSpPr txBox="1">
            <a:spLocks noChangeArrowheads="1"/>
          </p:cNvSpPr>
          <p:nvPr/>
        </p:nvSpPr>
        <p:spPr bwMode="auto">
          <a:xfrm>
            <a:off x="447674" y="340993"/>
            <a:ext cx="2447925" cy="341632"/>
          </a:xfrm>
          <a:prstGeom prst="rect">
            <a:avLst/>
          </a:prstGeom>
          <a:solidFill>
            <a:srgbClr val="B9D3C2"/>
          </a:solidFill>
          <a:ln w="9525">
            <a:noFill/>
            <a:miter lim="800000"/>
            <a:headEnd/>
            <a:tailEnd/>
          </a:ln>
        </p:spPr>
        <p:txBody>
          <a:bodyPr lIns="45720" rIns="45720">
            <a:spAutoFit/>
          </a:bodyPr>
          <a:lstStyle/>
          <a:p>
            <a:pPr>
              <a:lnSpc>
                <a:spcPct val="90000"/>
              </a:lnSpc>
              <a:spcBef>
                <a:spcPct val="10000"/>
              </a:spcBef>
              <a:spcAft>
                <a:spcPct val="10000"/>
              </a:spcAft>
            </a:pPr>
            <a:r>
              <a:rPr lang="en-US" sz="1800" b="1">
                <a:solidFill>
                  <a:schemeClr val="tx1"/>
                </a:solidFill>
              </a:rPr>
              <a:t>Figure 4.1</a:t>
            </a:r>
            <a:endParaRPr lang="en-US" sz="1800" b="1">
              <a:solidFill>
                <a:srgbClr val="4B752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656"/>
                                        </p:tgtEl>
                                        <p:attrNameLst>
                                          <p:attrName>style.visibility</p:attrName>
                                        </p:attrNameLst>
                                      </p:cBhvr>
                                      <p:to>
                                        <p:strVal val="visible"/>
                                      </p:to>
                                    </p:set>
                                    <p:animEffect transition="in" filter="wipe(left)">
                                      <p:cBhvr>
                                        <p:cTn id="11" dur="500"/>
                                        <p:tgtEl>
                                          <p:spTgt spid="92365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23659"/>
                                        </p:tgtEl>
                                        <p:attrNameLst>
                                          <p:attrName>style.visibility</p:attrName>
                                        </p:attrNameLst>
                                      </p:cBhvr>
                                      <p:to>
                                        <p:strVal val="visible"/>
                                      </p:to>
                                    </p:set>
                                    <p:animEffect transition="in" filter="wipe(up)">
                                      <p:cBhvr>
                                        <p:cTn id="15" dur="500"/>
                                        <p:tgtEl>
                                          <p:spTgt spid="92365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3662"/>
                                        </p:tgtEl>
                                        <p:attrNameLst>
                                          <p:attrName>style.visibility</p:attrName>
                                        </p:attrNameLst>
                                      </p:cBhvr>
                                      <p:to>
                                        <p:strVal val="visible"/>
                                      </p:to>
                                    </p:set>
                                    <p:animEffect transition="in" filter="wipe(left)">
                                      <p:cBhvr>
                                        <p:cTn id="19" dur="1000"/>
                                        <p:tgtEl>
                                          <p:spTgt spid="923662"/>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23657">
                                            <p:txEl>
                                              <p:pRg st="0" end="0"/>
                                            </p:txEl>
                                          </p:spTgt>
                                        </p:tgtEl>
                                        <p:attrNameLst>
                                          <p:attrName>style.visibility</p:attrName>
                                        </p:attrNameLst>
                                      </p:cBhvr>
                                      <p:to>
                                        <p:strVal val="visible"/>
                                      </p:to>
                                    </p:set>
                                    <p:animEffect transition="in" filter="wipe(left)">
                                      <p:cBhvr>
                                        <p:cTn id="23" dur="500"/>
                                        <p:tgtEl>
                                          <p:spTgt spid="92365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923660"/>
                                        </p:tgtEl>
                                        <p:attrNameLst>
                                          <p:attrName>style.visibility</p:attrName>
                                        </p:attrNameLst>
                                      </p:cBhvr>
                                      <p:to>
                                        <p:strVal val="visible"/>
                                      </p:to>
                                    </p:set>
                                    <p:animEffect transition="in" filter="wipe(left)">
                                      <p:cBhvr>
                                        <p:cTn id="28" dur="1000"/>
                                        <p:tgtEl>
                                          <p:spTgt spid="92366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923657">
                                            <p:txEl>
                                              <p:pRg st="1" end="1"/>
                                            </p:txEl>
                                          </p:spTgt>
                                        </p:tgtEl>
                                        <p:attrNameLst>
                                          <p:attrName>style.visibility</p:attrName>
                                        </p:attrNameLst>
                                      </p:cBhvr>
                                      <p:to>
                                        <p:strVal val="visible"/>
                                      </p:to>
                                    </p:set>
                                    <p:animEffect transition="in" filter="wipe(left)">
                                      <p:cBhvr>
                                        <p:cTn id="32" dur="500"/>
                                        <p:tgtEl>
                                          <p:spTgt spid="92365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23661"/>
                                        </p:tgtEl>
                                        <p:attrNameLst>
                                          <p:attrName>style.visibility</p:attrName>
                                        </p:attrNameLst>
                                      </p:cBhvr>
                                      <p:to>
                                        <p:strVal val="visible"/>
                                      </p:to>
                                    </p:set>
                                    <p:animEffect transition="in" filter="wipe(left)">
                                      <p:cBhvr>
                                        <p:cTn id="37" dur="1000"/>
                                        <p:tgtEl>
                                          <p:spTgt spid="923661"/>
                                        </p:tgtEl>
                                      </p:cBhvr>
                                    </p:animEffect>
                                  </p:childTnLst>
                                </p:cTn>
                              </p:par>
                            </p:childTnLst>
                          </p:cTn>
                        </p:par>
                        <p:par>
                          <p:cTn id="38" fill="hold" nodeType="afterGroup">
                            <p:stCondLst>
                              <p:cond delay="1000"/>
                            </p:stCondLst>
                            <p:childTnLst>
                              <p:par>
                                <p:cTn id="39" presetID="22" presetClass="entr" presetSubtype="8" fill="hold" nodeType="afterEffect">
                                  <p:stCondLst>
                                    <p:cond delay="0"/>
                                  </p:stCondLst>
                                  <p:childTnLst>
                                    <p:set>
                                      <p:cBhvr>
                                        <p:cTn id="40" dur="1" fill="hold">
                                          <p:stCondLst>
                                            <p:cond delay="0"/>
                                          </p:stCondLst>
                                        </p:cTn>
                                        <p:tgtEl>
                                          <p:spTgt spid="923664"/>
                                        </p:tgtEl>
                                        <p:attrNameLst>
                                          <p:attrName>style.visibility</p:attrName>
                                        </p:attrNameLst>
                                      </p:cBhvr>
                                      <p:to>
                                        <p:strVal val="visible"/>
                                      </p:to>
                                    </p:set>
                                    <p:animEffect transition="in" filter="wipe(left)">
                                      <p:cBhvr>
                                        <p:cTn id="41" dur="1000"/>
                                        <p:tgtEl>
                                          <p:spTgt spid="923664"/>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923663"/>
                                        </p:tgtEl>
                                        <p:attrNameLst>
                                          <p:attrName>style.visibility</p:attrName>
                                        </p:attrNameLst>
                                      </p:cBhvr>
                                      <p:to>
                                        <p:strVal val="visible"/>
                                      </p:to>
                                    </p:set>
                                    <p:animEffect transition="in" filter="wipe(left)">
                                      <p:cBhvr>
                                        <p:cTn id="45" dur="1000"/>
                                        <p:tgtEl>
                                          <p:spTgt spid="923663"/>
                                        </p:tgtEl>
                                      </p:cBhvr>
                                    </p:animEffect>
                                  </p:childTnLst>
                                </p:cTn>
                              </p:par>
                            </p:childTnLst>
                          </p:cTn>
                        </p:par>
                        <p:par>
                          <p:cTn id="46" fill="hold" nodeType="afterGroup">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923657">
                                            <p:txEl>
                                              <p:pRg st="2" end="2"/>
                                            </p:txEl>
                                          </p:spTgt>
                                        </p:tgtEl>
                                        <p:attrNameLst>
                                          <p:attrName>style.visibility</p:attrName>
                                        </p:attrNameLst>
                                      </p:cBhvr>
                                      <p:to>
                                        <p:strVal val="visible"/>
                                      </p:to>
                                    </p:set>
                                    <p:animEffect transition="in" filter="wipe(left)">
                                      <p:cBhvr>
                                        <p:cTn id="49" dur="500"/>
                                        <p:tgtEl>
                                          <p:spTgt spid="923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6" grpId="0"/>
      <p:bldP spid="923657" grpId="0" build="p"/>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4697" name="Picture 25" descr="Fig04-2_PPT_b6"/>
          <p:cNvPicPr>
            <a:picLocks noChangeAspect="1" noChangeArrowheads="1"/>
          </p:cNvPicPr>
          <p:nvPr/>
        </p:nvPicPr>
        <p:blipFill>
          <a:blip r:embed="rId2" cstate="print"/>
          <a:srcRect/>
          <a:stretch>
            <a:fillRect/>
          </a:stretch>
        </p:blipFill>
        <p:spPr bwMode="auto">
          <a:xfrm>
            <a:off x="4583113" y="355600"/>
            <a:ext cx="3981450" cy="3067050"/>
          </a:xfrm>
          <a:prstGeom prst="rect">
            <a:avLst/>
          </a:prstGeom>
          <a:noFill/>
          <a:ln w="9525">
            <a:noFill/>
            <a:miter lim="800000"/>
            <a:headEnd/>
            <a:tailEnd/>
          </a:ln>
        </p:spPr>
      </p:pic>
      <p:pic>
        <p:nvPicPr>
          <p:cNvPr id="924696" name="Picture 24" descr="Fig04-2_PPT_b5"/>
          <p:cNvPicPr>
            <a:picLocks noChangeAspect="1" noChangeArrowheads="1"/>
          </p:cNvPicPr>
          <p:nvPr/>
        </p:nvPicPr>
        <p:blipFill>
          <a:blip r:embed="rId3" cstate="print"/>
          <a:srcRect/>
          <a:stretch>
            <a:fillRect/>
          </a:stretch>
        </p:blipFill>
        <p:spPr bwMode="auto">
          <a:xfrm>
            <a:off x="4583113" y="355600"/>
            <a:ext cx="3981450" cy="3067050"/>
          </a:xfrm>
          <a:prstGeom prst="rect">
            <a:avLst/>
          </a:prstGeom>
          <a:noFill/>
          <a:ln w="9525">
            <a:noFill/>
            <a:miter lim="800000"/>
            <a:headEnd/>
            <a:tailEnd/>
          </a:ln>
        </p:spPr>
      </p:pic>
      <p:pic>
        <p:nvPicPr>
          <p:cNvPr id="924693" name="Picture 21" descr="Fig04-2_PPT_b4"/>
          <p:cNvPicPr>
            <a:picLocks noChangeAspect="1" noChangeArrowheads="1"/>
          </p:cNvPicPr>
          <p:nvPr/>
        </p:nvPicPr>
        <p:blipFill>
          <a:blip r:embed="rId4" cstate="print"/>
          <a:srcRect/>
          <a:stretch>
            <a:fillRect/>
          </a:stretch>
        </p:blipFill>
        <p:spPr bwMode="auto">
          <a:xfrm>
            <a:off x="4583113" y="355600"/>
            <a:ext cx="3981450" cy="3067050"/>
          </a:xfrm>
          <a:prstGeom prst="rect">
            <a:avLst/>
          </a:prstGeom>
          <a:noFill/>
          <a:ln w="9525">
            <a:noFill/>
            <a:miter lim="800000"/>
            <a:headEnd/>
            <a:tailEnd/>
          </a:ln>
        </p:spPr>
      </p:pic>
      <p:pic>
        <p:nvPicPr>
          <p:cNvPr id="924689" name="Picture 17" descr="Fig04-2_PPT_6"/>
          <p:cNvPicPr>
            <a:picLocks noChangeAspect="1" noChangeArrowheads="1"/>
          </p:cNvPicPr>
          <p:nvPr/>
        </p:nvPicPr>
        <p:blipFill>
          <a:blip r:embed="rId5" cstate="print"/>
          <a:srcRect/>
          <a:stretch>
            <a:fillRect/>
          </a:stretch>
        </p:blipFill>
        <p:spPr bwMode="auto">
          <a:xfrm>
            <a:off x="593725" y="360363"/>
            <a:ext cx="3933825" cy="3067050"/>
          </a:xfrm>
          <a:prstGeom prst="rect">
            <a:avLst/>
          </a:prstGeom>
          <a:noFill/>
          <a:ln w="9525">
            <a:noFill/>
            <a:miter lim="800000"/>
            <a:headEnd/>
            <a:tailEnd/>
          </a:ln>
        </p:spPr>
      </p:pic>
      <p:pic>
        <p:nvPicPr>
          <p:cNvPr id="924688" name="Picture 16" descr="Fig04-2_PPT_5"/>
          <p:cNvPicPr>
            <a:picLocks noChangeAspect="1" noChangeArrowheads="1"/>
          </p:cNvPicPr>
          <p:nvPr/>
        </p:nvPicPr>
        <p:blipFill>
          <a:blip r:embed="rId6" cstate="print"/>
          <a:srcRect/>
          <a:stretch>
            <a:fillRect/>
          </a:stretch>
        </p:blipFill>
        <p:spPr bwMode="auto">
          <a:xfrm>
            <a:off x="593725" y="360363"/>
            <a:ext cx="3933825" cy="3067050"/>
          </a:xfrm>
          <a:prstGeom prst="rect">
            <a:avLst/>
          </a:prstGeom>
          <a:noFill/>
          <a:ln w="9525">
            <a:noFill/>
            <a:miter lim="800000"/>
            <a:headEnd/>
            <a:tailEnd/>
          </a:ln>
        </p:spPr>
      </p:pic>
      <p:pic>
        <p:nvPicPr>
          <p:cNvPr id="924687" name="Picture 15" descr="Fig04-2_PPT_4"/>
          <p:cNvPicPr>
            <a:picLocks noChangeAspect="1" noChangeArrowheads="1"/>
          </p:cNvPicPr>
          <p:nvPr/>
        </p:nvPicPr>
        <p:blipFill>
          <a:blip r:embed="rId7" cstate="print"/>
          <a:srcRect/>
          <a:stretch>
            <a:fillRect/>
          </a:stretch>
        </p:blipFill>
        <p:spPr bwMode="auto">
          <a:xfrm>
            <a:off x="593725" y="360363"/>
            <a:ext cx="3933825" cy="3067050"/>
          </a:xfrm>
          <a:prstGeom prst="rect">
            <a:avLst/>
          </a:prstGeom>
          <a:noFill/>
          <a:ln w="9525">
            <a:noFill/>
            <a:miter lim="800000"/>
            <a:headEnd/>
            <a:tailEnd/>
          </a:ln>
        </p:spPr>
      </p:pic>
      <p:sp>
        <p:nvSpPr>
          <p:cNvPr id="924679" name="Text Box 7"/>
          <p:cNvSpPr txBox="1">
            <a:spLocks noChangeArrowheads="1"/>
          </p:cNvSpPr>
          <p:nvPr/>
        </p:nvSpPr>
        <p:spPr bwMode="auto">
          <a:xfrm>
            <a:off x="1528762" y="3570288"/>
            <a:ext cx="4681538" cy="400110"/>
          </a:xfrm>
          <a:prstGeom prst="rect">
            <a:avLst/>
          </a:prstGeom>
          <a:noFill/>
          <a:ln w="9525">
            <a:noFill/>
            <a:miter lim="800000"/>
            <a:headEnd/>
            <a:tailEnd/>
          </a:ln>
        </p:spPr>
        <p:txBody>
          <a:bodyPr wrap="square">
            <a:spAutoFit/>
          </a:bodyPr>
          <a:lstStyle/>
          <a:p>
            <a:pPr>
              <a:spcBef>
                <a:spcPct val="10000"/>
              </a:spcBef>
              <a:spcAft>
                <a:spcPct val="10000"/>
              </a:spcAft>
            </a:pPr>
            <a:r>
              <a:rPr lang="en-US" sz="2000" b="1" dirty="0">
                <a:solidFill>
                  <a:schemeClr val="tx1"/>
                </a:solidFill>
              </a:rPr>
              <a:t>Measuring Consumer Surplus</a:t>
            </a:r>
          </a:p>
        </p:txBody>
      </p:sp>
      <p:sp>
        <p:nvSpPr>
          <p:cNvPr id="924680" name="Text Box 8"/>
          <p:cNvSpPr txBox="1">
            <a:spLocks noChangeArrowheads="1"/>
          </p:cNvSpPr>
          <p:nvPr/>
        </p:nvSpPr>
        <p:spPr bwMode="auto">
          <a:xfrm>
            <a:off x="379413" y="3884613"/>
            <a:ext cx="8550275" cy="2554287"/>
          </a:xfrm>
          <a:prstGeom prst="rect">
            <a:avLst/>
          </a:prstGeom>
          <a:noFill/>
          <a:ln w="9525" algn="ctr">
            <a:noFill/>
            <a:miter lim="800000"/>
            <a:headEnd/>
            <a:tailEnd/>
          </a:ln>
        </p:spPr>
        <p:txBody>
          <a:bodyPr>
            <a:spAutoFit/>
          </a:bodyPr>
          <a:lstStyle/>
          <a:p>
            <a:r>
              <a:rPr lang="en-US" sz="1600" dirty="0"/>
              <a:t>Panel (a) shows the consumer surplus for Theresa, Tom, and Terri when the price of tea is $3.50 per cup. </a:t>
            </a:r>
          </a:p>
          <a:p>
            <a:r>
              <a:rPr lang="en-US" sz="1600" dirty="0"/>
              <a:t>Theresa’s consumer surplus is equal to the area of rectangle </a:t>
            </a:r>
            <a:r>
              <a:rPr lang="en-US" sz="1600" i="1" dirty="0"/>
              <a:t>A</a:t>
            </a:r>
            <a:r>
              <a:rPr lang="en-US" sz="1600" dirty="0"/>
              <a:t> and is the difference between the highest price she would pay—$6—and the market price of $3.50.</a:t>
            </a:r>
          </a:p>
          <a:p>
            <a:r>
              <a:rPr lang="en-US" sz="1600" dirty="0"/>
              <a:t>Tom’s consumer surplus is equal to the area of rectangle </a:t>
            </a:r>
            <a:r>
              <a:rPr lang="en-US" sz="1600" i="1" dirty="0"/>
              <a:t>B</a:t>
            </a:r>
            <a:r>
              <a:rPr lang="en-US" sz="1600" dirty="0"/>
              <a:t>, and Terri’s consumer surplus is equal to the area of rectangle </a:t>
            </a:r>
            <a:r>
              <a:rPr lang="en-US" sz="1600" i="1" dirty="0"/>
              <a:t>C</a:t>
            </a:r>
            <a:r>
              <a:rPr lang="en-US" sz="1600" dirty="0"/>
              <a:t>.</a:t>
            </a:r>
          </a:p>
          <a:p>
            <a:r>
              <a:rPr lang="en-US" sz="1600" dirty="0"/>
              <a:t>Total consumer surplus in this market is equal to the sum of the areas of rectangles </a:t>
            </a:r>
            <a:r>
              <a:rPr lang="en-US" sz="1600" i="1" dirty="0"/>
              <a:t>A</a:t>
            </a:r>
            <a:r>
              <a:rPr lang="en-US" sz="1600" dirty="0"/>
              <a:t>,</a:t>
            </a:r>
            <a:r>
              <a:rPr lang="en-US" sz="1600" i="1" dirty="0"/>
              <a:t> B</a:t>
            </a:r>
            <a:r>
              <a:rPr lang="en-US" sz="1600" dirty="0"/>
              <a:t>, and </a:t>
            </a:r>
            <a:r>
              <a:rPr lang="en-US" sz="1600" i="1" dirty="0"/>
              <a:t>C</a:t>
            </a:r>
            <a:r>
              <a:rPr lang="en-US" sz="1600" dirty="0"/>
              <a:t>, or the total area below the demand curve and above the market price.</a:t>
            </a:r>
          </a:p>
          <a:p>
            <a:r>
              <a:rPr lang="en-US" sz="1600" dirty="0"/>
              <a:t>In panel (b), consumer surplus increases by the shaded area as the market price declines from $3.50 to $3.00.</a:t>
            </a:r>
          </a:p>
        </p:txBody>
      </p:sp>
      <p:pic>
        <p:nvPicPr>
          <p:cNvPr id="924684" name="Picture 12" descr="Fig04-2_PPT_1"/>
          <p:cNvPicPr>
            <a:picLocks noChangeAspect="1" noChangeArrowheads="1"/>
          </p:cNvPicPr>
          <p:nvPr/>
        </p:nvPicPr>
        <p:blipFill>
          <a:blip r:embed="rId8" cstate="print"/>
          <a:srcRect/>
          <a:stretch>
            <a:fillRect/>
          </a:stretch>
        </p:blipFill>
        <p:spPr bwMode="auto">
          <a:xfrm>
            <a:off x="593725" y="360363"/>
            <a:ext cx="3933825" cy="3067050"/>
          </a:xfrm>
          <a:prstGeom prst="rect">
            <a:avLst/>
          </a:prstGeom>
          <a:noFill/>
          <a:ln w="9525">
            <a:noFill/>
            <a:miter lim="800000"/>
            <a:headEnd/>
            <a:tailEnd/>
          </a:ln>
        </p:spPr>
      </p:pic>
      <p:pic>
        <p:nvPicPr>
          <p:cNvPr id="924685" name="Picture 13" descr="Fig04-2_PPT_2"/>
          <p:cNvPicPr>
            <a:picLocks noChangeAspect="1" noChangeArrowheads="1"/>
          </p:cNvPicPr>
          <p:nvPr/>
        </p:nvPicPr>
        <p:blipFill>
          <a:blip r:embed="rId9" cstate="print"/>
          <a:srcRect/>
          <a:stretch>
            <a:fillRect/>
          </a:stretch>
        </p:blipFill>
        <p:spPr bwMode="auto">
          <a:xfrm>
            <a:off x="593725" y="360363"/>
            <a:ext cx="3933825" cy="3067050"/>
          </a:xfrm>
          <a:prstGeom prst="rect">
            <a:avLst/>
          </a:prstGeom>
          <a:noFill/>
          <a:ln w="9525">
            <a:noFill/>
            <a:miter lim="800000"/>
            <a:headEnd/>
            <a:tailEnd/>
          </a:ln>
        </p:spPr>
      </p:pic>
      <p:pic>
        <p:nvPicPr>
          <p:cNvPr id="924686" name="Picture 14" descr="Fig04-2_PPT_3"/>
          <p:cNvPicPr>
            <a:picLocks noChangeAspect="1" noChangeArrowheads="1"/>
          </p:cNvPicPr>
          <p:nvPr/>
        </p:nvPicPr>
        <p:blipFill>
          <a:blip r:embed="rId10" cstate="print"/>
          <a:srcRect/>
          <a:stretch>
            <a:fillRect/>
          </a:stretch>
        </p:blipFill>
        <p:spPr bwMode="auto">
          <a:xfrm>
            <a:off x="593725" y="360363"/>
            <a:ext cx="3933825" cy="3067050"/>
          </a:xfrm>
          <a:prstGeom prst="rect">
            <a:avLst/>
          </a:prstGeom>
          <a:noFill/>
          <a:ln w="9525">
            <a:noFill/>
            <a:miter lim="800000"/>
            <a:headEnd/>
            <a:tailEnd/>
          </a:ln>
        </p:spPr>
      </p:pic>
      <p:pic>
        <p:nvPicPr>
          <p:cNvPr id="924690" name="Picture 18" descr="Fig04-2_PPT_b1"/>
          <p:cNvPicPr>
            <a:picLocks noChangeAspect="1" noChangeArrowheads="1"/>
          </p:cNvPicPr>
          <p:nvPr/>
        </p:nvPicPr>
        <p:blipFill>
          <a:blip r:embed="rId11" cstate="print"/>
          <a:srcRect/>
          <a:stretch>
            <a:fillRect/>
          </a:stretch>
        </p:blipFill>
        <p:spPr bwMode="auto">
          <a:xfrm>
            <a:off x="4583113" y="355600"/>
            <a:ext cx="3981450" cy="3067050"/>
          </a:xfrm>
          <a:prstGeom prst="rect">
            <a:avLst/>
          </a:prstGeom>
          <a:noFill/>
          <a:ln w="9525">
            <a:noFill/>
            <a:miter lim="800000"/>
            <a:headEnd/>
            <a:tailEnd/>
          </a:ln>
        </p:spPr>
      </p:pic>
      <p:pic>
        <p:nvPicPr>
          <p:cNvPr id="924691" name="Picture 19" descr="Fig04-2_PPT_b2"/>
          <p:cNvPicPr>
            <a:picLocks noChangeAspect="1" noChangeArrowheads="1"/>
          </p:cNvPicPr>
          <p:nvPr/>
        </p:nvPicPr>
        <p:blipFill>
          <a:blip r:embed="rId12" cstate="print"/>
          <a:srcRect/>
          <a:stretch>
            <a:fillRect/>
          </a:stretch>
        </p:blipFill>
        <p:spPr bwMode="auto">
          <a:xfrm>
            <a:off x="4583113" y="355600"/>
            <a:ext cx="3981450" cy="3067050"/>
          </a:xfrm>
          <a:prstGeom prst="rect">
            <a:avLst/>
          </a:prstGeom>
          <a:noFill/>
          <a:ln w="9525">
            <a:noFill/>
            <a:miter lim="800000"/>
            <a:headEnd/>
            <a:tailEnd/>
          </a:ln>
        </p:spPr>
      </p:pic>
      <p:pic>
        <p:nvPicPr>
          <p:cNvPr id="924692" name="Picture 20" descr="Fig04-2_PPT_b3"/>
          <p:cNvPicPr>
            <a:picLocks noChangeAspect="1" noChangeArrowheads="1"/>
          </p:cNvPicPr>
          <p:nvPr/>
        </p:nvPicPr>
        <p:blipFill>
          <a:blip r:embed="rId13" cstate="print"/>
          <a:srcRect/>
          <a:stretch>
            <a:fillRect/>
          </a:stretch>
        </p:blipFill>
        <p:spPr bwMode="auto">
          <a:xfrm>
            <a:off x="4583113" y="355600"/>
            <a:ext cx="3981450" cy="3067050"/>
          </a:xfrm>
          <a:prstGeom prst="rect">
            <a:avLst/>
          </a:prstGeom>
          <a:noFill/>
          <a:ln w="9525">
            <a:noFill/>
            <a:miter lim="800000"/>
            <a:headEnd/>
            <a:tailEnd/>
          </a:ln>
        </p:spPr>
      </p:pic>
      <p:pic>
        <p:nvPicPr>
          <p:cNvPr id="924698" name="Picture 26" descr="Fig04-2_PPT_b7"/>
          <p:cNvPicPr>
            <a:picLocks noChangeAspect="1" noChangeArrowheads="1"/>
          </p:cNvPicPr>
          <p:nvPr/>
        </p:nvPicPr>
        <p:blipFill>
          <a:blip r:embed="rId14" cstate="print"/>
          <a:srcRect/>
          <a:stretch>
            <a:fillRect/>
          </a:stretch>
        </p:blipFill>
        <p:spPr bwMode="auto">
          <a:xfrm>
            <a:off x="4583113" y="355600"/>
            <a:ext cx="3981450" cy="3067050"/>
          </a:xfrm>
          <a:prstGeom prst="rect">
            <a:avLst/>
          </a:prstGeom>
          <a:noFill/>
          <a:ln w="9525">
            <a:noFill/>
            <a:miter lim="800000"/>
            <a:headEnd/>
            <a:tailEnd/>
          </a:ln>
        </p:spPr>
      </p:pic>
      <p:sp>
        <p:nvSpPr>
          <p:cNvPr id="23" name="Text Box 6"/>
          <p:cNvSpPr txBox="1">
            <a:spLocks noChangeArrowheads="1"/>
          </p:cNvSpPr>
          <p:nvPr/>
        </p:nvSpPr>
        <p:spPr bwMode="auto">
          <a:xfrm>
            <a:off x="457200" y="3565525"/>
            <a:ext cx="1062038" cy="314325"/>
          </a:xfrm>
          <a:prstGeom prst="rect">
            <a:avLst/>
          </a:prstGeom>
          <a:solidFill>
            <a:srgbClr val="B9D3C2"/>
          </a:solidFill>
          <a:ln w="9525">
            <a:noFill/>
            <a:miter lim="800000"/>
            <a:headEnd/>
            <a:tailEnd/>
          </a:ln>
        </p:spPr>
        <p:txBody>
          <a:bodyPr wrap="none" lIns="45720" rIns="45720">
            <a:spAutoFit/>
          </a:bodyPr>
          <a:lstStyle/>
          <a:p>
            <a:pPr>
              <a:lnSpc>
                <a:spcPct val="90000"/>
              </a:lnSpc>
              <a:spcBef>
                <a:spcPct val="10000"/>
              </a:spcBef>
              <a:spcAft>
                <a:spcPct val="10000"/>
              </a:spcAft>
            </a:pPr>
            <a:r>
              <a:rPr lang="en-US" sz="1600" b="1">
                <a:solidFill>
                  <a:schemeClr val="tx1"/>
                </a:solidFill>
              </a:rPr>
              <a:t>Figure 4.2</a:t>
            </a:r>
            <a:endParaRPr lang="en-US" sz="1600" b="1">
              <a:solidFill>
                <a:srgbClr val="4B7520"/>
              </a:solidFill>
            </a:endParaRPr>
          </a:p>
        </p:txBody>
      </p:sp>
      <p:cxnSp>
        <p:nvCxnSpPr>
          <p:cNvPr id="19" name="Straight Connector 18"/>
          <p:cNvCxnSpPr>
            <a:cxnSpLocks noChangeShapeType="1"/>
          </p:cNvCxnSpPr>
          <p:nvPr/>
        </p:nvCxnSpPr>
        <p:spPr bwMode="auto">
          <a:xfrm>
            <a:off x="457200" y="6486525"/>
            <a:ext cx="8367713" cy="0"/>
          </a:xfrm>
          <a:prstGeom prst="line">
            <a:avLst/>
          </a:prstGeom>
          <a:noFill/>
          <a:ln w="50800" algn="ctr">
            <a:solidFill>
              <a:srgbClr val="B9D3C2"/>
            </a:solidFill>
            <a:round/>
            <a:headEnd/>
            <a:tailEnd/>
          </a:ln>
        </p:spPr>
      </p:cxnSp>
      <p:pic>
        <p:nvPicPr>
          <p:cNvPr id="20" name="Picture 19" descr="Fig04-2_PPT5.5.gif"/>
          <p:cNvPicPr>
            <a:picLocks noChangeAspect="1"/>
          </p:cNvPicPr>
          <p:nvPr/>
        </p:nvPicPr>
        <p:blipFill>
          <a:blip r:embed="rId15" cstate="print"/>
          <a:srcRect/>
          <a:stretch>
            <a:fillRect/>
          </a:stretch>
        </p:blipFill>
        <p:spPr bwMode="auto">
          <a:xfrm>
            <a:off x="595313" y="361950"/>
            <a:ext cx="3933825" cy="3067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4679"/>
                                        </p:tgtEl>
                                        <p:attrNameLst>
                                          <p:attrName>style.visibility</p:attrName>
                                        </p:attrNameLst>
                                      </p:cBhvr>
                                      <p:to>
                                        <p:strVal val="visible"/>
                                      </p:to>
                                    </p:set>
                                    <p:animEffect transition="in" filter="wipe(left)">
                                      <p:cBhvr>
                                        <p:cTn id="11" dur="500"/>
                                        <p:tgtEl>
                                          <p:spTgt spid="92467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4684"/>
                                        </p:tgtEl>
                                        <p:attrNameLst>
                                          <p:attrName>style.visibility</p:attrName>
                                        </p:attrNameLst>
                                      </p:cBhvr>
                                      <p:to>
                                        <p:strVal val="visible"/>
                                      </p:to>
                                    </p:set>
                                    <p:animEffect transition="in" filter="wipe(left)">
                                      <p:cBhvr>
                                        <p:cTn id="15" dur="500"/>
                                        <p:tgtEl>
                                          <p:spTgt spid="92468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4685"/>
                                        </p:tgtEl>
                                        <p:attrNameLst>
                                          <p:attrName>style.visibility</p:attrName>
                                        </p:attrNameLst>
                                      </p:cBhvr>
                                      <p:to>
                                        <p:strVal val="visible"/>
                                      </p:to>
                                    </p:set>
                                    <p:animEffect transition="in" filter="wipe(left)">
                                      <p:cBhvr>
                                        <p:cTn id="19" dur="1000"/>
                                        <p:tgtEl>
                                          <p:spTgt spid="924685"/>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924686"/>
                                        </p:tgtEl>
                                        <p:attrNameLst>
                                          <p:attrName>style.visibility</p:attrName>
                                        </p:attrNameLst>
                                      </p:cBhvr>
                                      <p:to>
                                        <p:strVal val="visible"/>
                                      </p:to>
                                    </p:set>
                                    <p:animEffect transition="in" filter="wipe(left)">
                                      <p:cBhvr>
                                        <p:cTn id="23" dur="1000"/>
                                        <p:tgtEl>
                                          <p:spTgt spid="924686"/>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24680">
                                            <p:txEl>
                                              <p:pRg st="0" end="0"/>
                                            </p:txEl>
                                          </p:spTgt>
                                        </p:tgtEl>
                                        <p:attrNameLst>
                                          <p:attrName>style.visibility</p:attrName>
                                        </p:attrNameLst>
                                      </p:cBhvr>
                                      <p:to>
                                        <p:strVal val="visible"/>
                                      </p:to>
                                    </p:set>
                                    <p:animEffect transition="in" filter="wipe(left)">
                                      <p:cBhvr>
                                        <p:cTn id="27" dur="500"/>
                                        <p:tgtEl>
                                          <p:spTgt spid="92468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24687"/>
                                        </p:tgtEl>
                                        <p:attrNameLst>
                                          <p:attrName>style.visibility</p:attrName>
                                        </p:attrNameLst>
                                      </p:cBhvr>
                                      <p:to>
                                        <p:strVal val="visible"/>
                                      </p:to>
                                    </p:set>
                                    <p:animEffect transition="in" filter="wipe(down)">
                                      <p:cBhvr>
                                        <p:cTn id="32" dur="1000"/>
                                        <p:tgtEl>
                                          <p:spTgt spid="924687"/>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24680">
                                            <p:txEl>
                                              <p:pRg st="1" end="1"/>
                                            </p:txEl>
                                          </p:spTgt>
                                        </p:tgtEl>
                                        <p:attrNameLst>
                                          <p:attrName>style.visibility</p:attrName>
                                        </p:attrNameLst>
                                      </p:cBhvr>
                                      <p:to>
                                        <p:strVal val="visible"/>
                                      </p:to>
                                    </p:set>
                                    <p:animEffect transition="in" filter="wipe(left)">
                                      <p:cBhvr>
                                        <p:cTn id="36" dur="500"/>
                                        <p:tgtEl>
                                          <p:spTgt spid="924680">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924688"/>
                                        </p:tgtEl>
                                        <p:attrNameLst>
                                          <p:attrName>style.visibility</p:attrName>
                                        </p:attrNameLst>
                                      </p:cBhvr>
                                      <p:to>
                                        <p:strVal val="visible"/>
                                      </p:to>
                                    </p:set>
                                    <p:animEffect transition="in" filter="wipe(down)">
                                      <p:cBhvr>
                                        <p:cTn id="41" dur="1000"/>
                                        <p:tgtEl>
                                          <p:spTgt spid="924688"/>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1000"/>
                                        <p:tgtEl>
                                          <p:spTgt spid="20"/>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924689"/>
                                        </p:tgtEl>
                                        <p:attrNameLst>
                                          <p:attrName>style.visibility</p:attrName>
                                        </p:attrNameLst>
                                      </p:cBhvr>
                                      <p:to>
                                        <p:strVal val="visible"/>
                                      </p:to>
                                    </p:set>
                                    <p:animEffect transition="in" filter="wipe(down)">
                                      <p:cBhvr>
                                        <p:cTn id="48" dur="1000"/>
                                        <p:tgtEl>
                                          <p:spTgt spid="924689"/>
                                        </p:tgtEl>
                                      </p:cBhvr>
                                    </p:animEffect>
                                  </p:childTnLst>
                                </p:cTn>
                              </p:par>
                            </p:childTnLst>
                          </p:cTn>
                        </p:par>
                        <p:par>
                          <p:cTn id="49" fill="hold" nodeType="afterGroup">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924680">
                                            <p:txEl>
                                              <p:pRg st="2" end="2"/>
                                            </p:txEl>
                                          </p:spTgt>
                                        </p:tgtEl>
                                        <p:attrNameLst>
                                          <p:attrName>style.visibility</p:attrName>
                                        </p:attrNameLst>
                                      </p:cBhvr>
                                      <p:to>
                                        <p:strVal val="visible"/>
                                      </p:to>
                                    </p:set>
                                    <p:animEffect transition="in" filter="wipe(left)">
                                      <p:cBhvr>
                                        <p:cTn id="52" dur="500"/>
                                        <p:tgtEl>
                                          <p:spTgt spid="924680">
                                            <p:txEl>
                                              <p:pRg st="2" end="2"/>
                                            </p:txEl>
                                          </p:spTgt>
                                        </p:tgtEl>
                                      </p:cBhvr>
                                    </p:animEffect>
                                  </p:childTnLst>
                                </p:cTn>
                              </p:par>
                            </p:childTnLst>
                          </p:cTn>
                        </p:par>
                        <p:par>
                          <p:cTn id="53" fill="hold" nodeType="afterGroup">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924680">
                                            <p:txEl>
                                              <p:pRg st="3" end="3"/>
                                            </p:txEl>
                                          </p:spTgt>
                                        </p:tgtEl>
                                        <p:attrNameLst>
                                          <p:attrName>style.visibility</p:attrName>
                                        </p:attrNameLst>
                                      </p:cBhvr>
                                      <p:to>
                                        <p:strVal val="visible"/>
                                      </p:to>
                                    </p:set>
                                    <p:animEffect transition="in" filter="wipe(left)">
                                      <p:cBhvr>
                                        <p:cTn id="56" dur="500"/>
                                        <p:tgtEl>
                                          <p:spTgt spid="924680">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924690"/>
                                        </p:tgtEl>
                                        <p:attrNameLst>
                                          <p:attrName>style.visibility</p:attrName>
                                        </p:attrNameLst>
                                      </p:cBhvr>
                                      <p:to>
                                        <p:strVal val="visible"/>
                                      </p:to>
                                    </p:set>
                                    <p:animEffect transition="in" filter="wipe(left)">
                                      <p:cBhvr>
                                        <p:cTn id="61" dur="500"/>
                                        <p:tgtEl>
                                          <p:spTgt spid="924690"/>
                                        </p:tgtEl>
                                      </p:cBhvr>
                                    </p:animEffect>
                                  </p:childTnLst>
                                </p:cTn>
                              </p:par>
                            </p:childTnLst>
                          </p:cTn>
                        </p:par>
                        <p:par>
                          <p:cTn id="62" fill="hold" nodeType="afterGroup">
                            <p:stCondLst>
                              <p:cond delay="500"/>
                            </p:stCondLst>
                            <p:childTnLst>
                              <p:par>
                                <p:cTn id="63" presetID="22" presetClass="entr" presetSubtype="8" fill="hold" nodeType="afterEffect">
                                  <p:stCondLst>
                                    <p:cond delay="0"/>
                                  </p:stCondLst>
                                  <p:childTnLst>
                                    <p:set>
                                      <p:cBhvr>
                                        <p:cTn id="64" dur="1" fill="hold">
                                          <p:stCondLst>
                                            <p:cond delay="0"/>
                                          </p:stCondLst>
                                        </p:cTn>
                                        <p:tgtEl>
                                          <p:spTgt spid="924691"/>
                                        </p:tgtEl>
                                        <p:attrNameLst>
                                          <p:attrName>style.visibility</p:attrName>
                                        </p:attrNameLst>
                                      </p:cBhvr>
                                      <p:to>
                                        <p:strVal val="visible"/>
                                      </p:to>
                                    </p:set>
                                    <p:animEffect transition="in" filter="wipe(left)">
                                      <p:cBhvr>
                                        <p:cTn id="65" dur="1000"/>
                                        <p:tgtEl>
                                          <p:spTgt spid="924691"/>
                                        </p:tgtEl>
                                      </p:cBhvr>
                                    </p:animEffect>
                                  </p:childTnLst>
                                </p:cTn>
                              </p:par>
                            </p:childTnLst>
                          </p:cTn>
                        </p:par>
                        <p:par>
                          <p:cTn id="66" fill="hold" nodeType="afterGroup">
                            <p:stCondLst>
                              <p:cond delay="1500"/>
                            </p:stCondLst>
                            <p:childTnLst>
                              <p:par>
                                <p:cTn id="67" presetID="22" presetClass="entr" presetSubtype="8" fill="hold" nodeType="afterEffect">
                                  <p:stCondLst>
                                    <p:cond delay="0"/>
                                  </p:stCondLst>
                                  <p:childTnLst>
                                    <p:set>
                                      <p:cBhvr>
                                        <p:cTn id="68" dur="1" fill="hold">
                                          <p:stCondLst>
                                            <p:cond delay="0"/>
                                          </p:stCondLst>
                                        </p:cTn>
                                        <p:tgtEl>
                                          <p:spTgt spid="924692"/>
                                        </p:tgtEl>
                                        <p:attrNameLst>
                                          <p:attrName>style.visibility</p:attrName>
                                        </p:attrNameLst>
                                      </p:cBhvr>
                                      <p:to>
                                        <p:strVal val="visible"/>
                                      </p:to>
                                    </p:set>
                                    <p:animEffect transition="in" filter="wipe(left)">
                                      <p:cBhvr>
                                        <p:cTn id="69" dur="1000"/>
                                        <p:tgtEl>
                                          <p:spTgt spid="924692"/>
                                        </p:tgtEl>
                                      </p:cBhvr>
                                    </p:animEffect>
                                  </p:childTnLst>
                                </p:cTn>
                              </p:par>
                            </p:childTnLst>
                          </p:cTn>
                        </p:par>
                        <p:par>
                          <p:cTn id="70" fill="hold" nodeType="afterGroup">
                            <p:stCondLst>
                              <p:cond delay="2500"/>
                            </p:stCondLst>
                            <p:childTnLst>
                              <p:par>
                                <p:cTn id="71" presetID="22" presetClass="entr" presetSubtype="4" fill="hold" nodeType="afterEffect">
                                  <p:stCondLst>
                                    <p:cond delay="0"/>
                                  </p:stCondLst>
                                  <p:childTnLst>
                                    <p:set>
                                      <p:cBhvr>
                                        <p:cTn id="72" dur="1" fill="hold">
                                          <p:stCondLst>
                                            <p:cond delay="0"/>
                                          </p:stCondLst>
                                        </p:cTn>
                                        <p:tgtEl>
                                          <p:spTgt spid="924693"/>
                                        </p:tgtEl>
                                        <p:attrNameLst>
                                          <p:attrName>style.visibility</p:attrName>
                                        </p:attrNameLst>
                                      </p:cBhvr>
                                      <p:to>
                                        <p:strVal val="visible"/>
                                      </p:to>
                                    </p:set>
                                    <p:animEffect transition="in" filter="wipe(down)">
                                      <p:cBhvr>
                                        <p:cTn id="73" dur="1000"/>
                                        <p:tgtEl>
                                          <p:spTgt spid="924693"/>
                                        </p:tgtEl>
                                      </p:cBhvr>
                                    </p:animEffect>
                                  </p:childTnLst>
                                </p:cTn>
                              </p:par>
                            </p:childTnLst>
                          </p:cTn>
                        </p:par>
                        <p:par>
                          <p:cTn id="74" fill="hold" nodeType="afterGroup">
                            <p:stCondLst>
                              <p:cond delay="3500"/>
                            </p:stCondLst>
                            <p:childTnLst>
                              <p:par>
                                <p:cTn id="75" presetID="22" presetClass="entr" presetSubtype="4" fill="hold" nodeType="afterEffect">
                                  <p:stCondLst>
                                    <p:cond delay="0"/>
                                  </p:stCondLst>
                                  <p:childTnLst>
                                    <p:set>
                                      <p:cBhvr>
                                        <p:cTn id="76" dur="1" fill="hold">
                                          <p:stCondLst>
                                            <p:cond delay="0"/>
                                          </p:stCondLst>
                                        </p:cTn>
                                        <p:tgtEl>
                                          <p:spTgt spid="924696"/>
                                        </p:tgtEl>
                                        <p:attrNameLst>
                                          <p:attrName>style.visibility</p:attrName>
                                        </p:attrNameLst>
                                      </p:cBhvr>
                                      <p:to>
                                        <p:strVal val="visible"/>
                                      </p:to>
                                    </p:set>
                                    <p:animEffect transition="in" filter="wipe(down)">
                                      <p:cBhvr>
                                        <p:cTn id="77" dur="1000"/>
                                        <p:tgtEl>
                                          <p:spTgt spid="924696"/>
                                        </p:tgtEl>
                                      </p:cBhvr>
                                    </p:animEffect>
                                  </p:childTnLst>
                                </p:cTn>
                              </p:par>
                            </p:childTnLst>
                          </p:cTn>
                        </p:par>
                        <p:par>
                          <p:cTn id="78" fill="hold" nodeType="afterGroup">
                            <p:stCondLst>
                              <p:cond delay="4500"/>
                            </p:stCondLst>
                            <p:childTnLst>
                              <p:par>
                                <p:cTn id="79" presetID="22" presetClass="entr" presetSubtype="4" fill="hold" nodeType="afterEffect">
                                  <p:stCondLst>
                                    <p:cond delay="0"/>
                                  </p:stCondLst>
                                  <p:childTnLst>
                                    <p:set>
                                      <p:cBhvr>
                                        <p:cTn id="80" dur="1" fill="hold">
                                          <p:stCondLst>
                                            <p:cond delay="0"/>
                                          </p:stCondLst>
                                        </p:cTn>
                                        <p:tgtEl>
                                          <p:spTgt spid="924697"/>
                                        </p:tgtEl>
                                        <p:attrNameLst>
                                          <p:attrName>style.visibility</p:attrName>
                                        </p:attrNameLst>
                                      </p:cBhvr>
                                      <p:to>
                                        <p:strVal val="visible"/>
                                      </p:to>
                                    </p:set>
                                    <p:animEffect transition="in" filter="wipe(down)">
                                      <p:cBhvr>
                                        <p:cTn id="81" dur="1000"/>
                                        <p:tgtEl>
                                          <p:spTgt spid="924697"/>
                                        </p:tgtEl>
                                      </p:cBhvr>
                                    </p:animEffect>
                                  </p:childTnLst>
                                </p:cTn>
                              </p:par>
                            </p:childTnLst>
                          </p:cTn>
                        </p:par>
                        <p:par>
                          <p:cTn id="82" fill="hold" nodeType="afterGroup">
                            <p:stCondLst>
                              <p:cond delay="5500"/>
                            </p:stCondLst>
                            <p:childTnLst>
                              <p:par>
                                <p:cTn id="83" presetID="22" presetClass="entr" presetSubtype="8" fill="hold" nodeType="afterEffect">
                                  <p:stCondLst>
                                    <p:cond delay="0"/>
                                  </p:stCondLst>
                                  <p:childTnLst>
                                    <p:set>
                                      <p:cBhvr>
                                        <p:cTn id="84" dur="1" fill="hold">
                                          <p:stCondLst>
                                            <p:cond delay="0"/>
                                          </p:stCondLst>
                                        </p:cTn>
                                        <p:tgtEl>
                                          <p:spTgt spid="924698"/>
                                        </p:tgtEl>
                                        <p:attrNameLst>
                                          <p:attrName>style.visibility</p:attrName>
                                        </p:attrNameLst>
                                      </p:cBhvr>
                                      <p:to>
                                        <p:strVal val="visible"/>
                                      </p:to>
                                    </p:set>
                                    <p:animEffect transition="in" filter="wipe(left)">
                                      <p:cBhvr>
                                        <p:cTn id="85" dur="1000"/>
                                        <p:tgtEl>
                                          <p:spTgt spid="924698"/>
                                        </p:tgtEl>
                                      </p:cBhvr>
                                    </p:animEffect>
                                  </p:childTnLst>
                                </p:cTn>
                              </p:par>
                            </p:childTnLst>
                          </p:cTn>
                        </p:par>
                        <p:par>
                          <p:cTn id="86" fill="hold" nodeType="afterGroup">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924680">
                                            <p:txEl>
                                              <p:pRg st="4" end="4"/>
                                            </p:txEl>
                                          </p:spTgt>
                                        </p:tgtEl>
                                        <p:attrNameLst>
                                          <p:attrName>style.visibility</p:attrName>
                                        </p:attrNameLst>
                                      </p:cBhvr>
                                      <p:to>
                                        <p:strVal val="visible"/>
                                      </p:to>
                                    </p:set>
                                    <p:animEffect transition="in" filter="wipe(left)">
                                      <p:cBhvr>
                                        <p:cTn id="89" dur="500"/>
                                        <p:tgtEl>
                                          <p:spTgt spid="924680">
                                            <p:txEl>
                                              <p:pRg st="4" end="4"/>
                                            </p:txEl>
                                          </p:spTgt>
                                        </p:tgtEl>
                                      </p:cBhvr>
                                    </p:animEffect>
                                  </p:childTnLst>
                                </p:cTn>
                              </p:par>
                            </p:childTnLst>
                          </p:cTn>
                        </p:par>
                        <p:par>
                          <p:cTn id="90" fill="hold" nodeType="afterGroup">
                            <p:stCondLst>
                              <p:cond delay="7000"/>
                            </p:stCondLst>
                            <p:childTnLst>
                              <p:par>
                                <p:cTn id="91" presetID="22" presetClass="entr" presetSubtype="8"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9" grpId="0"/>
      <p:bldP spid="924680" grpId="0" build="p"/>
      <p:bldP spid="23" grpId="0" animBg="1"/>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21002</TotalTime>
  <Words>2763</Words>
  <Application>Microsoft Office PowerPoint</Application>
  <PresentationFormat>如螢幕大小 (4:3)</PresentationFormat>
  <Paragraphs>242</Paragraphs>
  <Slides>33</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2_Custom Design</vt:lpstr>
      <vt:lpstr>Equation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User</cp:lastModifiedBy>
  <cp:revision>859</cp:revision>
  <dcterms:created xsi:type="dcterms:W3CDTF">2007-05-23T02:54:43Z</dcterms:created>
  <dcterms:modified xsi:type="dcterms:W3CDTF">2012-10-18T06:04:56Z</dcterms:modified>
</cp:coreProperties>
</file>