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2"/>
  </p:notesMasterIdLst>
  <p:handoutMasterIdLst>
    <p:handoutMasterId r:id="rId43"/>
  </p:handoutMasterIdLst>
  <p:sldIdLst>
    <p:sldId id="256" r:id="rId2"/>
    <p:sldId id="394" r:id="rId3"/>
    <p:sldId id="624" r:id="rId4"/>
    <p:sldId id="625" r:id="rId5"/>
    <p:sldId id="609" r:id="rId6"/>
    <p:sldId id="355" r:id="rId7"/>
    <p:sldId id="562" r:id="rId8"/>
    <p:sldId id="564" r:id="rId9"/>
    <p:sldId id="565" r:id="rId10"/>
    <p:sldId id="567" r:id="rId11"/>
    <p:sldId id="568" r:id="rId12"/>
    <p:sldId id="623" r:id="rId13"/>
    <p:sldId id="598" r:id="rId14"/>
    <p:sldId id="569" r:id="rId15"/>
    <p:sldId id="610" r:id="rId16"/>
    <p:sldId id="570" r:id="rId17"/>
    <p:sldId id="572" r:id="rId18"/>
    <p:sldId id="573" r:id="rId19"/>
    <p:sldId id="574" r:id="rId20"/>
    <p:sldId id="611" r:id="rId21"/>
    <p:sldId id="576" r:id="rId22"/>
    <p:sldId id="577" r:id="rId23"/>
    <p:sldId id="578" r:id="rId24"/>
    <p:sldId id="579" r:id="rId25"/>
    <p:sldId id="582" r:id="rId26"/>
    <p:sldId id="612" r:id="rId27"/>
    <p:sldId id="583" r:id="rId28"/>
    <p:sldId id="585" r:id="rId29"/>
    <p:sldId id="613" r:id="rId30"/>
    <p:sldId id="588" r:id="rId31"/>
    <p:sldId id="616" r:id="rId32"/>
    <p:sldId id="590" r:id="rId33"/>
    <p:sldId id="617" r:id="rId34"/>
    <p:sldId id="618" r:id="rId35"/>
    <p:sldId id="619" r:id="rId36"/>
    <p:sldId id="594" r:id="rId37"/>
    <p:sldId id="607" r:id="rId38"/>
    <p:sldId id="595" r:id="rId39"/>
    <p:sldId id="606" r:id="rId40"/>
    <p:sldId id="608" r:id="rId41"/>
  </p:sldIdLst>
  <p:sldSz cx="9144000" cy="6858000" type="screen4x3"/>
  <p:notesSz cx="6858000" cy="9144000"/>
  <p:defaultTextStyle>
    <a:defPPr>
      <a:defRPr lang="en-US"/>
    </a:defPPr>
    <a:lvl1pPr algn="l" rtl="0" fontAlgn="base">
      <a:spcBef>
        <a:spcPct val="0"/>
      </a:spcBef>
      <a:spcAft>
        <a:spcPct val="0"/>
      </a:spcAft>
      <a:defRPr sz="2800" kern="1200">
        <a:solidFill>
          <a:schemeClr val="tx2"/>
        </a:solidFill>
        <a:latin typeface="Arial" charset="0"/>
        <a:ea typeface="+mn-ea"/>
        <a:cs typeface="Arial" charset="0"/>
      </a:defRPr>
    </a:lvl1pPr>
    <a:lvl2pPr marL="457200" algn="l" rtl="0" fontAlgn="base">
      <a:spcBef>
        <a:spcPct val="0"/>
      </a:spcBef>
      <a:spcAft>
        <a:spcPct val="0"/>
      </a:spcAft>
      <a:defRPr sz="2800" kern="1200">
        <a:solidFill>
          <a:schemeClr val="tx2"/>
        </a:solidFill>
        <a:latin typeface="Arial" charset="0"/>
        <a:ea typeface="+mn-ea"/>
        <a:cs typeface="Arial" charset="0"/>
      </a:defRPr>
    </a:lvl2pPr>
    <a:lvl3pPr marL="914400" algn="l" rtl="0" fontAlgn="base">
      <a:spcBef>
        <a:spcPct val="0"/>
      </a:spcBef>
      <a:spcAft>
        <a:spcPct val="0"/>
      </a:spcAft>
      <a:defRPr sz="2800" kern="1200">
        <a:solidFill>
          <a:schemeClr val="tx2"/>
        </a:solidFill>
        <a:latin typeface="Arial" charset="0"/>
        <a:ea typeface="+mn-ea"/>
        <a:cs typeface="Arial" charset="0"/>
      </a:defRPr>
    </a:lvl3pPr>
    <a:lvl4pPr marL="1371600" algn="l" rtl="0" fontAlgn="base">
      <a:spcBef>
        <a:spcPct val="0"/>
      </a:spcBef>
      <a:spcAft>
        <a:spcPct val="0"/>
      </a:spcAft>
      <a:defRPr sz="2800" kern="1200">
        <a:solidFill>
          <a:schemeClr val="tx2"/>
        </a:solidFill>
        <a:latin typeface="Arial" charset="0"/>
        <a:ea typeface="+mn-ea"/>
        <a:cs typeface="Arial" charset="0"/>
      </a:defRPr>
    </a:lvl4pPr>
    <a:lvl5pPr marL="1828800" algn="l" rtl="0" fontAlgn="base">
      <a:spcBef>
        <a:spcPct val="0"/>
      </a:spcBef>
      <a:spcAft>
        <a:spcPct val="0"/>
      </a:spcAft>
      <a:defRPr sz="2800" kern="1200">
        <a:solidFill>
          <a:schemeClr val="tx2"/>
        </a:solidFill>
        <a:latin typeface="Arial" charset="0"/>
        <a:ea typeface="+mn-ea"/>
        <a:cs typeface="Arial" charset="0"/>
      </a:defRPr>
    </a:lvl5pPr>
    <a:lvl6pPr marL="2286000" algn="l" defTabSz="914400" rtl="0" eaLnBrk="1" latinLnBrk="0" hangingPunct="1">
      <a:defRPr sz="2800" kern="1200">
        <a:solidFill>
          <a:schemeClr val="tx2"/>
        </a:solidFill>
        <a:latin typeface="Arial" charset="0"/>
        <a:ea typeface="+mn-ea"/>
        <a:cs typeface="Arial" charset="0"/>
      </a:defRPr>
    </a:lvl6pPr>
    <a:lvl7pPr marL="2743200" algn="l" defTabSz="914400" rtl="0" eaLnBrk="1" latinLnBrk="0" hangingPunct="1">
      <a:defRPr sz="2800" kern="1200">
        <a:solidFill>
          <a:schemeClr val="tx2"/>
        </a:solidFill>
        <a:latin typeface="Arial" charset="0"/>
        <a:ea typeface="+mn-ea"/>
        <a:cs typeface="Arial" charset="0"/>
      </a:defRPr>
    </a:lvl7pPr>
    <a:lvl8pPr marL="3200400" algn="l" defTabSz="914400" rtl="0" eaLnBrk="1" latinLnBrk="0" hangingPunct="1">
      <a:defRPr sz="2800" kern="1200">
        <a:solidFill>
          <a:schemeClr val="tx2"/>
        </a:solidFill>
        <a:latin typeface="Arial" charset="0"/>
        <a:ea typeface="+mn-ea"/>
        <a:cs typeface="Arial" charset="0"/>
      </a:defRPr>
    </a:lvl8pPr>
    <a:lvl9pPr marL="3657600" algn="l" defTabSz="914400" rtl="0" eaLnBrk="1" latinLnBrk="0" hangingPunct="1">
      <a:defRPr sz="28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B3"/>
    <a:srgbClr val="B9D2C1"/>
    <a:srgbClr val="0064B3"/>
    <a:srgbClr val="95B6DF"/>
    <a:srgbClr val="FFFFFF"/>
    <a:srgbClr val="EC008C"/>
    <a:srgbClr val="B00B2D"/>
    <a:srgbClr val="8C005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7901" autoAdjust="0"/>
  </p:normalViewPr>
  <p:slideViewPr>
    <p:cSldViewPr snapToGrid="0">
      <p:cViewPr>
        <p:scale>
          <a:sx n="75" d="100"/>
          <a:sy n="75" d="100"/>
        </p:scale>
        <p:origin x="-864" y="-456"/>
      </p:cViewPr>
      <p:guideLst>
        <p:guide orient="horz" pos="434"/>
        <p:guide pos="28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00" d="100"/>
        <a:sy n="100" d="100"/>
      </p:scale>
      <p:origin x="0" y="0"/>
    </p:cViewPr>
  </p:notesTextViewPr>
  <p:sorterViewPr>
    <p:cViewPr>
      <p:scale>
        <a:sx n="57" d="100"/>
        <a:sy n="57" d="100"/>
      </p:scale>
      <p:origin x="0" y="0"/>
    </p:cViewPr>
  </p:sorterViewPr>
  <p:notesViewPr>
    <p:cSldViewPr snapToGrid="0">
      <p:cViewPr varScale="1">
        <p:scale>
          <a:sx n="53" d="100"/>
          <a:sy n="53" d="100"/>
        </p:scale>
        <p:origin x="-105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9.xml"/><Relationship Id="rId18" Type="http://schemas.openxmlformats.org/officeDocument/2006/relationships/slide" Target="slides/slide25.xml"/><Relationship Id="rId26" Type="http://schemas.openxmlformats.org/officeDocument/2006/relationships/slide" Target="slides/slide36.xml"/><Relationship Id="rId3" Type="http://schemas.openxmlformats.org/officeDocument/2006/relationships/slide" Target="slides/slide8.xml"/><Relationship Id="rId21" Type="http://schemas.openxmlformats.org/officeDocument/2006/relationships/slide" Target="slides/slide30.xml"/><Relationship Id="rId7" Type="http://schemas.openxmlformats.org/officeDocument/2006/relationships/slide" Target="slides/slide12.xml"/><Relationship Id="rId12" Type="http://schemas.openxmlformats.org/officeDocument/2006/relationships/slide" Target="slides/slide18.xml"/><Relationship Id="rId17" Type="http://schemas.openxmlformats.org/officeDocument/2006/relationships/slide" Target="slides/slide24.xml"/><Relationship Id="rId25" Type="http://schemas.openxmlformats.org/officeDocument/2006/relationships/slide" Target="slides/slide35.xml"/><Relationship Id="rId2" Type="http://schemas.openxmlformats.org/officeDocument/2006/relationships/slide" Target="slides/slide7.xml"/><Relationship Id="rId16" Type="http://schemas.openxmlformats.org/officeDocument/2006/relationships/slide" Target="slides/slide23.xml"/><Relationship Id="rId20" Type="http://schemas.openxmlformats.org/officeDocument/2006/relationships/slide" Target="slides/slide28.xml"/><Relationship Id="rId29" Type="http://schemas.openxmlformats.org/officeDocument/2006/relationships/slide" Target="slides/slide39.xml"/><Relationship Id="rId1" Type="http://schemas.openxmlformats.org/officeDocument/2006/relationships/slide" Target="slides/slide6.xml"/><Relationship Id="rId6" Type="http://schemas.openxmlformats.org/officeDocument/2006/relationships/slide" Target="slides/slide11.xml"/><Relationship Id="rId11" Type="http://schemas.openxmlformats.org/officeDocument/2006/relationships/slide" Target="slides/slide17.xml"/><Relationship Id="rId24" Type="http://schemas.openxmlformats.org/officeDocument/2006/relationships/slide" Target="slides/slide34.xml"/><Relationship Id="rId5" Type="http://schemas.openxmlformats.org/officeDocument/2006/relationships/slide" Target="slides/slide10.xml"/><Relationship Id="rId15" Type="http://schemas.openxmlformats.org/officeDocument/2006/relationships/slide" Target="slides/slide22.xml"/><Relationship Id="rId23" Type="http://schemas.openxmlformats.org/officeDocument/2006/relationships/slide" Target="slides/slide33.xml"/><Relationship Id="rId28" Type="http://schemas.openxmlformats.org/officeDocument/2006/relationships/slide" Target="slides/slide38.xml"/><Relationship Id="rId10" Type="http://schemas.openxmlformats.org/officeDocument/2006/relationships/slide" Target="slides/slide16.xml"/><Relationship Id="rId19" Type="http://schemas.openxmlformats.org/officeDocument/2006/relationships/slide" Target="slides/slide27.xml"/><Relationship Id="rId4" Type="http://schemas.openxmlformats.org/officeDocument/2006/relationships/slide" Target="slides/slide9.xml"/><Relationship Id="rId9" Type="http://schemas.openxmlformats.org/officeDocument/2006/relationships/slide" Target="slides/slide14.xml"/><Relationship Id="rId14" Type="http://schemas.openxmlformats.org/officeDocument/2006/relationships/slide" Target="slides/slide21.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69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69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69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72BFC5DE-1018-4D98-9F1B-5D7266D85501}" type="slidenum">
              <a:rPr lang="en-US"/>
              <a:pPr>
                <a:defRPr/>
              </a:pPr>
              <a:t>‹#›</a:t>
            </a:fld>
            <a:endParaRPr lang="en-US"/>
          </a:p>
        </p:txBody>
      </p:sp>
    </p:spTree>
    <p:extLst>
      <p:ext uri="{BB962C8B-B14F-4D97-AF65-F5344CB8AC3E}">
        <p14:creationId xmlns="" xmlns:p14="http://schemas.microsoft.com/office/powerpoint/2010/main" val="119409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70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70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DC55AB65-C5DA-4C76-8B08-2FF4FA887CD6}" type="slidenum">
              <a:rPr lang="en-US"/>
              <a:pPr>
                <a:defRPr/>
              </a:pPr>
              <a:t>‹#›</a:t>
            </a:fld>
            <a:endParaRPr lang="en-US"/>
          </a:p>
        </p:txBody>
      </p:sp>
    </p:spTree>
    <p:extLst>
      <p:ext uri="{BB962C8B-B14F-4D97-AF65-F5344CB8AC3E}">
        <p14:creationId xmlns="" xmlns:p14="http://schemas.microsoft.com/office/powerpoint/2010/main" val="298630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6B780613-9351-417A-AD90-3F54970BE4BE}" type="slidenum">
              <a:rPr lang="en-US" smtClean="0">
                <a:cs typeface="Arial" charset="0"/>
              </a:rPr>
              <a:pPr/>
              <a:t>36</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defRPr/>
            </a:pPr>
            <a:fld id="{15A334E2-F5FE-4137-B01A-4576CD1A5F54}" type="slidenum">
              <a:rPr lang="en-US" sz="1200">
                <a:solidFill>
                  <a:schemeClr val="bg1"/>
                </a:solidFill>
                <a:cs typeface="+mn-cs"/>
              </a:rPr>
              <a:pPr algn="r">
                <a:defRPr/>
              </a:pPr>
              <a:t>‹#›</a:t>
            </a:fld>
            <a:r>
              <a:rPr lang="en-US" sz="1200" dirty="0">
                <a:solidFill>
                  <a:schemeClr val="bg1"/>
                </a:solidFill>
                <a:cs typeface="+mn-cs"/>
              </a:rPr>
              <a:t> of 38</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r>
              <a:rPr lang="en-US" sz="900">
                <a:solidFill>
                  <a:schemeClr val="bg2"/>
                </a:solidFill>
              </a:rPr>
              <a:t>© 2013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defRPr/>
            </a:pPr>
            <a:fld id="{BFFEE778-09E2-4633-A867-28F71961E2CD}" type="slidenum">
              <a:rPr lang="en-US" sz="1200">
                <a:solidFill>
                  <a:schemeClr val="bg1"/>
                </a:solidFill>
                <a:cs typeface="+mn-cs"/>
              </a:rPr>
              <a:pPr algn="r">
                <a:defRPr/>
              </a:pPr>
              <a:t>‹#›</a:t>
            </a:fld>
            <a:r>
              <a:rPr lang="en-US" sz="1200" dirty="0">
                <a:solidFill>
                  <a:schemeClr val="bg1"/>
                </a:solidFill>
                <a:cs typeface="+mn-cs"/>
              </a:rPr>
              <a:t> of 38</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r>
              <a:rPr lang="en-US" sz="900">
                <a:solidFill>
                  <a:schemeClr val="bg2"/>
                </a:solidFill>
              </a:rPr>
              <a:t>© 2013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8.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19313" y="407988"/>
            <a:ext cx="4905375" cy="1344612"/>
          </a:xfrm>
          <a:prstGeom prst="rect">
            <a:avLst/>
          </a:prstGeom>
        </p:spPr>
        <p:txBody>
          <a:bodyPr/>
          <a:lstStyle/>
          <a:p>
            <a:pPr algn="ctr" eaLnBrk="0" hangingPunct="0">
              <a:lnSpc>
                <a:spcPts val="6000"/>
              </a:lnSpc>
              <a:defRPr/>
            </a:pPr>
            <a:r>
              <a:rPr lang="en-US" sz="2000" kern="0" dirty="0">
                <a:solidFill>
                  <a:schemeClr val="tx1"/>
                </a:solidFill>
                <a:latin typeface="Futura Md BT" pitchFamily="34" charset="0"/>
                <a:cs typeface="Arial" pitchFamily="34" charset="0"/>
              </a:rPr>
              <a:t>R. GLENN</a:t>
            </a:r>
            <a:r>
              <a:rPr lang="en-US" sz="2000" b="1" kern="0" dirty="0">
                <a:solidFill>
                  <a:schemeClr val="tx1"/>
                </a:solidFill>
                <a:latin typeface="Arial" pitchFamily="34" charset="0"/>
                <a:cs typeface="Arial" pitchFamily="34" charset="0"/>
              </a:rPr>
              <a:t/>
            </a:r>
            <a:br>
              <a:rPr lang="en-US" sz="2000" b="1" kern="0" dirty="0">
                <a:solidFill>
                  <a:schemeClr val="tx1"/>
                </a:solidFill>
                <a:latin typeface="Arial" pitchFamily="34" charset="0"/>
                <a:cs typeface="Arial" pitchFamily="34" charset="0"/>
              </a:rPr>
            </a:br>
            <a:r>
              <a:rPr lang="en-US" sz="6500" b="1" kern="0" dirty="0">
                <a:solidFill>
                  <a:schemeClr val="tx1"/>
                </a:solidFill>
                <a:latin typeface="Futura Md BT" pitchFamily="34" charset="0"/>
                <a:ea typeface="+mj-ea"/>
                <a:cs typeface="Arial" pitchFamily="34" charset="0"/>
              </a:rPr>
              <a:t>HUBBARD</a:t>
            </a:r>
          </a:p>
        </p:txBody>
      </p:sp>
      <p:sp>
        <p:nvSpPr>
          <p:cNvPr id="5"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b="1">
                <a:solidFill>
                  <a:srgbClr val="80C342"/>
                </a:solidFill>
                <a:latin typeface="AvantGarde-Demi"/>
              </a:rPr>
              <a:t>Economics</a:t>
            </a:r>
          </a:p>
          <a:p>
            <a:pPr algn="ctr"/>
            <a:r>
              <a:rPr lang="en-US" sz="1600">
                <a:solidFill>
                  <a:srgbClr val="939598"/>
                </a:solidFill>
                <a:latin typeface="AvantGarde-Book"/>
              </a:rPr>
              <a:t>FOURTH  EDITION</a:t>
            </a:r>
          </a:p>
        </p:txBody>
      </p:sp>
      <p:pic>
        <p:nvPicPr>
          <p:cNvPr id="6" name="Picture 5" descr="HO4e_Covers_grayline_ppt.gif"/>
          <p:cNvPicPr>
            <a:picLocks noChangeAspect="1"/>
          </p:cNvPicPr>
          <p:nvPr/>
        </p:nvPicPr>
        <p:blipFill>
          <a:blip r:embed="rId2" cstate="print"/>
          <a:srcRect/>
          <a:stretch>
            <a:fillRect/>
          </a:stretch>
        </p:blipFill>
        <p:spPr bwMode="auto">
          <a:xfrm>
            <a:off x="2928938" y="3216275"/>
            <a:ext cx="3286125" cy="2009775"/>
          </a:xfrm>
          <a:prstGeom prst="rect">
            <a:avLst/>
          </a:prstGeom>
          <a:noFill/>
          <a:ln w="9525">
            <a:noFill/>
            <a:miter lim="800000"/>
            <a:headEnd/>
            <a:tailEnd/>
          </a:ln>
        </p:spPr>
      </p:pic>
      <p:pic>
        <p:nvPicPr>
          <p:cNvPr id="7" name="Picture 6" descr="HO4e_Covers_greeneconline_ppt.gif"/>
          <p:cNvPicPr>
            <a:picLocks noChangeAspect="1"/>
          </p:cNvPicPr>
          <p:nvPr/>
        </p:nvPicPr>
        <p:blipFill>
          <a:blip r:embed="rId3" cstate="print"/>
          <a:srcRect/>
          <a:stretch>
            <a:fillRect/>
          </a:stretch>
        </p:blipFill>
        <p:spPr bwMode="auto">
          <a:xfrm>
            <a:off x="2928938" y="3216275"/>
            <a:ext cx="3286125" cy="2009775"/>
          </a:xfrm>
          <a:prstGeom prst="rect">
            <a:avLst/>
          </a:prstGeom>
          <a:noFill/>
          <a:ln w="9525">
            <a:noFill/>
            <a:miter lim="800000"/>
            <a:headEnd/>
            <a:tailEnd/>
          </a:ln>
        </p:spPr>
      </p:pic>
      <p:sp>
        <p:nvSpPr>
          <p:cNvPr id="8" name="TextBox 7"/>
          <p:cNvSpPr txBox="1"/>
          <p:nvPr/>
        </p:nvSpPr>
        <p:spPr>
          <a:xfrm>
            <a:off x="2497138" y="1612900"/>
            <a:ext cx="4149725" cy="1639888"/>
          </a:xfrm>
          <a:prstGeom prst="rect">
            <a:avLst/>
          </a:prstGeom>
          <a:noFill/>
        </p:spPr>
        <p:txBody>
          <a:bodyPr>
            <a:spAutoFit/>
          </a:bodyPr>
          <a:lstStyle/>
          <a:p>
            <a:pPr algn="ctr" eaLnBrk="0" hangingPunct="0">
              <a:lnSpc>
                <a:spcPts val="6000"/>
              </a:lnSpc>
              <a:defRPr/>
            </a:pPr>
            <a:r>
              <a:rPr lang="en-US" sz="2000" kern="0" dirty="0">
                <a:solidFill>
                  <a:schemeClr val="tx1"/>
                </a:solidFill>
                <a:latin typeface="Futura Md BT" pitchFamily="34" charset="0"/>
                <a:cs typeface="Arial" pitchFamily="34" charset="0"/>
              </a:rPr>
              <a:t>ANTHONY PATRICK</a:t>
            </a:r>
            <a:r>
              <a:rPr lang="en-US" sz="2000" b="1" kern="0" dirty="0">
                <a:solidFill>
                  <a:schemeClr val="tx1"/>
                </a:solidFill>
                <a:latin typeface="Arial" pitchFamily="34" charset="0"/>
                <a:cs typeface="Arial" pitchFamily="34" charset="0"/>
              </a:rPr>
              <a:t/>
            </a:r>
            <a:br>
              <a:rPr lang="en-US" sz="2000" b="1" kern="0" dirty="0">
                <a:solidFill>
                  <a:schemeClr val="tx1"/>
                </a:solidFill>
                <a:latin typeface="Arial" pitchFamily="34" charset="0"/>
                <a:cs typeface="Arial" pitchFamily="34" charset="0"/>
              </a:rPr>
            </a:br>
            <a:r>
              <a:rPr lang="en-US" sz="6600" b="1" kern="0" dirty="0">
                <a:solidFill>
                  <a:schemeClr val="tx1"/>
                </a:solidFill>
                <a:latin typeface="Futura Md BT" pitchFamily="34" charset="0"/>
                <a:cs typeface="Arial" pitchFamily="34" charset="0"/>
              </a:rPr>
              <a:t>O’BRIEN</a:t>
            </a:r>
            <a:endParaRPr lang="en-US" sz="6600" dirty="0">
              <a:latin typeface="Futura Md BT" pitchFamily="34" charset="0"/>
              <a:cs typeface="+mn-cs"/>
            </a:endParaRPr>
          </a:p>
        </p:txBody>
      </p:sp>
      <p:pic>
        <p:nvPicPr>
          <p:cNvPr id="7174" name="Picture 11" descr="iPad_DESIGN_ppt.gif"/>
          <p:cNvPicPr>
            <a:picLocks noChangeAspect="1"/>
          </p:cNvPicPr>
          <p:nvPr/>
        </p:nvPicPr>
        <p:blipFill>
          <a:blip r:embed="rId4" cstate="print"/>
          <a:srcRect/>
          <a:stretch>
            <a:fillRect/>
          </a:stretch>
        </p:blipFill>
        <p:spPr bwMode="auto">
          <a:xfrm>
            <a:off x="30163" y="0"/>
            <a:ext cx="90836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par>
                          <p:cTn id="15" fill="hold" nodeType="afterGroup">
                            <p:stCondLst>
                              <p:cond delay="88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nodeType="afterGroup">
                            <p:stCondLst>
                              <p:cond delay="138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nodeType="afterGroup">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rev="1"/>
      <p:bldP spid="5" grpId="0"/>
      <p:bldP spid="8" grpId="0" rev="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9605" name="Text Box 5"/>
          <p:cNvSpPr txBox="1">
            <a:spLocks noChangeArrowheads="1"/>
          </p:cNvSpPr>
          <p:nvPr/>
        </p:nvSpPr>
        <p:spPr bwMode="auto">
          <a:xfrm>
            <a:off x="190500" y="38100"/>
            <a:ext cx="9334500" cy="830997"/>
          </a:xfrm>
          <a:prstGeom prst="rect">
            <a:avLst/>
          </a:prstGeom>
          <a:noFill/>
          <a:ln w="9525">
            <a:noFill/>
            <a:miter lim="800000"/>
            <a:headEnd/>
            <a:tailEnd/>
          </a:ln>
        </p:spPr>
        <p:txBody>
          <a:bodyPr wrap="square">
            <a:spAutoFit/>
          </a:bodyPr>
          <a:lstStyle/>
          <a:p>
            <a:pPr algn="ctr"/>
            <a:r>
              <a:rPr lang="en-US" sz="2400" b="1" dirty="0">
                <a:solidFill>
                  <a:schemeClr val="tx1"/>
                </a:solidFill>
              </a:rPr>
              <a:t>When Demand Curves Intersect, the Flatter Curve Is More </a:t>
            </a:r>
            <a:r>
              <a:rPr lang="en-US" sz="2400" b="1" dirty="0" smtClean="0">
                <a:solidFill>
                  <a:schemeClr val="tx1"/>
                </a:solidFill>
              </a:rPr>
              <a:t>Elastic</a:t>
            </a:r>
            <a:r>
              <a:rPr lang="zh-TW" altLang="en-US" sz="2400" b="1" dirty="0" smtClean="0">
                <a:solidFill>
                  <a:schemeClr val="tx1"/>
                </a:solidFill>
                <a:latin typeface="標楷體" pitchFamily="65" charset="-120"/>
                <a:ea typeface="標楷體" pitchFamily="65" charset="-120"/>
              </a:rPr>
              <a:t>當需求線相交時，較平坦的曲線更具彈性</a:t>
            </a:r>
            <a:endParaRPr lang="en-US" sz="2400" b="1" dirty="0">
              <a:solidFill>
                <a:schemeClr val="tx1"/>
              </a:solidFill>
              <a:latin typeface="標楷體" pitchFamily="65" charset="-120"/>
              <a:ea typeface="標楷體" pitchFamily="65" charset="-120"/>
            </a:endParaRPr>
          </a:p>
        </p:txBody>
      </p:sp>
      <p:sp>
        <p:nvSpPr>
          <p:cNvPr id="1049610" name="Text Box 10"/>
          <p:cNvSpPr txBox="1">
            <a:spLocks noChangeArrowheads="1"/>
          </p:cNvSpPr>
          <p:nvPr/>
        </p:nvSpPr>
        <p:spPr bwMode="auto">
          <a:xfrm>
            <a:off x="457200" y="784166"/>
            <a:ext cx="8353425" cy="2862322"/>
          </a:xfrm>
          <a:prstGeom prst="rect">
            <a:avLst/>
          </a:prstGeom>
          <a:noFill/>
          <a:ln w="9525">
            <a:noFill/>
            <a:miter lim="800000"/>
            <a:headEnd/>
            <a:tailEnd/>
          </a:ln>
        </p:spPr>
        <p:txBody>
          <a:bodyPr>
            <a:spAutoFit/>
          </a:bodyPr>
          <a:lstStyle/>
          <a:p>
            <a:r>
              <a:rPr lang="en-US" sz="2000" dirty="0">
                <a:solidFill>
                  <a:schemeClr val="tx1"/>
                </a:solidFill>
              </a:rPr>
              <a:t>Remember that elasticity is not the same thing as slope. </a:t>
            </a:r>
            <a:endParaRPr lang="en-US" sz="2000" dirty="0" smtClean="0">
              <a:solidFill>
                <a:schemeClr val="tx1"/>
              </a:solidFill>
            </a:endParaRPr>
          </a:p>
          <a:p>
            <a:r>
              <a:rPr lang="en-US" sz="2000" dirty="0" smtClean="0">
                <a:solidFill>
                  <a:schemeClr val="tx1"/>
                </a:solidFill>
              </a:rPr>
              <a:t> </a:t>
            </a:r>
          </a:p>
          <a:p>
            <a:r>
              <a:rPr lang="en-US" sz="2000" dirty="0" smtClean="0">
                <a:solidFill>
                  <a:schemeClr val="tx1"/>
                </a:solidFill>
              </a:rPr>
              <a:t>While </a:t>
            </a:r>
            <a:r>
              <a:rPr lang="en-US" sz="2000" dirty="0">
                <a:solidFill>
                  <a:schemeClr val="tx1"/>
                </a:solidFill>
              </a:rPr>
              <a:t>slope is calculated using changes in quantity and price, elasticity is calculated using percentage changes</a:t>
            </a:r>
            <a:r>
              <a:rPr lang="en-US" sz="2000" dirty="0" smtClean="0">
                <a:solidFill>
                  <a:schemeClr val="tx1"/>
                </a:solidFill>
              </a:rPr>
              <a:t>.</a:t>
            </a:r>
          </a:p>
          <a:p>
            <a:endParaRPr lang="en-US" sz="2000" dirty="0">
              <a:solidFill>
                <a:schemeClr val="tx1"/>
              </a:solidFill>
            </a:endParaRPr>
          </a:p>
          <a:p>
            <a:r>
              <a:rPr lang="en-US" sz="2000" dirty="0">
                <a:solidFill>
                  <a:schemeClr val="tx1"/>
                </a:solidFill>
              </a:rPr>
              <a:t>But it </a:t>
            </a:r>
            <a:r>
              <a:rPr lang="en-US" sz="2000" i="1" dirty="0">
                <a:solidFill>
                  <a:schemeClr val="tx1"/>
                </a:solidFill>
              </a:rPr>
              <a:t>is</a:t>
            </a:r>
            <a:r>
              <a:rPr lang="en-US" sz="2000" dirty="0">
                <a:solidFill>
                  <a:schemeClr val="tx1"/>
                </a:solidFill>
              </a:rPr>
              <a:t> true that if two demand curves intersect, the one with the smaller slope (in absolute value)—the flatter demand curve—is more elastic, and the one with the larger slope (in absolute value)—the steeper demand curve—is less elastic.</a:t>
            </a:r>
          </a:p>
        </p:txBody>
      </p:sp>
      <p:sp>
        <p:nvSpPr>
          <p:cNvPr id="1049611" name="Text Box 11"/>
          <p:cNvSpPr txBox="1">
            <a:spLocks noChangeArrowheads="1"/>
          </p:cNvSpPr>
          <p:nvPr/>
        </p:nvSpPr>
        <p:spPr bwMode="auto">
          <a:xfrm>
            <a:off x="469900" y="4395788"/>
            <a:ext cx="8353425" cy="2246769"/>
          </a:xfrm>
          <a:prstGeom prst="rect">
            <a:avLst/>
          </a:prstGeom>
          <a:noFill/>
          <a:ln w="9525">
            <a:noFill/>
            <a:miter lim="800000"/>
            <a:headEnd/>
            <a:tailEnd/>
          </a:ln>
        </p:spPr>
        <p:txBody>
          <a:bodyPr>
            <a:spAutoFit/>
          </a:bodyPr>
          <a:lstStyle/>
          <a:p>
            <a:r>
              <a:rPr lang="en-US" sz="2000" b="1" dirty="0">
                <a:solidFill>
                  <a:schemeClr val="tx1"/>
                </a:solidFill>
              </a:rPr>
              <a:t>Perfectly inelastic demand  </a:t>
            </a:r>
            <a:r>
              <a:rPr lang="en-US" sz="2000" dirty="0">
                <a:solidFill>
                  <a:schemeClr val="tx1"/>
                </a:solidFill>
              </a:rPr>
              <a:t>The case where the quantity demanded is completely unresponsive to price, and the price elasticity of demand equals zero.</a:t>
            </a:r>
          </a:p>
          <a:p>
            <a:endParaRPr lang="en-US" sz="2000" dirty="0">
              <a:solidFill>
                <a:schemeClr val="tx1"/>
              </a:solidFill>
            </a:endParaRPr>
          </a:p>
          <a:p>
            <a:r>
              <a:rPr lang="en-US" sz="2000" b="1" dirty="0">
                <a:solidFill>
                  <a:schemeClr val="tx1"/>
                </a:solidFill>
              </a:rPr>
              <a:t>Perfectly elastic demand  </a:t>
            </a:r>
            <a:r>
              <a:rPr lang="en-US" sz="2000" dirty="0">
                <a:solidFill>
                  <a:schemeClr val="tx1"/>
                </a:solidFill>
              </a:rPr>
              <a:t>The case where the quantity demanded is infinitely responsive to price, and the price elasticity of demand equals infinity.</a:t>
            </a:r>
          </a:p>
        </p:txBody>
      </p:sp>
      <p:sp>
        <p:nvSpPr>
          <p:cNvPr id="1049612" name="Text Box 12"/>
          <p:cNvSpPr txBox="1">
            <a:spLocks noChangeArrowheads="1"/>
          </p:cNvSpPr>
          <p:nvPr/>
        </p:nvSpPr>
        <p:spPr bwMode="auto">
          <a:xfrm>
            <a:off x="457200" y="3646488"/>
            <a:ext cx="8686800" cy="769441"/>
          </a:xfrm>
          <a:prstGeom prst="rect">
            <a:avLst/>
          </a:prstGeom>
          <a:noFill/>
          <a:ln w="9525">
            <a:noFill/>
            <a:miter lim="800000"/>
            <a:headEnd/>
            <a:tailEnd/>
          </a:ln>
        </p:spPr>
        <p:txBody>
          <a:bodyPr wrap="square">
            <a:spAutoFit/>
          </a:bodyPr>
          <a:lstStyle/>
          <a:p>
            <a:r>
              <a:rPr lang="en-US" sz="2200" b="1" dirty="0">
                <a:solidFill>
                  <a:schemeClr val="tx1"/>
                </a:solidFill>
              </a:rPr>
              <a:t>Polar Cases of Perfectly Elastic and Perfectly Inelastic </a:t>
            </a:r>
            <a:r>
              <a:rPr lang="en-US" sz="2200" b="1" dirty="0" smtClean="0">
                <a:solidFill>
                  <a:schemeClr val="tx1"/>
                </a:solidFill>
              </a:rPr>
              <a:t>Demand</a:t>
            </a:r>
          </a:p>
          <a:p>
            <a:r>
              <a:rPr lang="zh-TW" altLang="en-US" sz="2200" b="1" dirty="0">
                <a:solidFill>
                  <a:schemeClr val="tx1"/>
                </a:solidFill>
                <a:latin typeface="標楷體" pitchFamily="65" charset="-120"/>
                <a:ea typeface="標楷體" pitchFamily="65" charset="-120"/>
              </a:rPr>
              <a:t>極端情況</a:t>
            </a:r>
            <a:r>
              <a:rPr lang="en-US" altLang="zh-TW" sz="2200" b="1" dirty="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完全彈性需求與</a:t>
            </a:r>
            <a:r>
              <a:rPr lang="zh-TW" altLang="en-US" sz="2200" b="1" dirty="0">
                <a:solidFill>
                  <a:schemeClr val="tx1"/>
                </a:solidFill>
                <a:latin typeface="標楷體" pitchFamily="65" charset="-120"/>
                <a:ea typeface="標楷體" pitchFamily="65" charset="-120"/>
              </a:rPr>
              <a:t>完全</a:t>
            </a:r>
            <a:r>
              <a:rPr lang="zh-TW" altLang="en-US" sz="2200" b="1" dirty="0" smtClean="0">
                <a:solidFill>
                  <a:schemeClr val="tx1"/>
                </a:solidFill>
                <a:latin typeface="標楷體" pitchFamily="65" charset="-120"/>
                <a:ea typeface="標楷體" pitchFamily="65" charset="-120"/>
              </a:rPr>
              <a:t>無彈性需求</a:t>
            </a:r>
            <a:endParaRPr lang="en-US" sz="2200" b="1" dirty="0">
              <a:solidFill>
                <a:schemeClr val="tx1"/>
              </a:solidFill>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9605"/>
                                        </p:tgtEl>
                                        <p:attrNameLst>
                                          <p:attrName>style.visibility</p:attrName>
                                        </p:attrNameLst>
                                      </p:cBhvr>
                                      <p:to>
                                        <p:strVal val="visible"/>
                                      </p:to>
                                    </p:set>
                                    <p:animEffect transition="in" filter="wipe(left)">
                                      <p:cBhvr>
                                        <p:cTn id="7" dur="500"/>
                                        <p:tgtEl>
                                          <p:spTgt spid="10496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9610">
                                            <p:txEl>
                                              <p:pRg st="0" end="0"/>
                                            </p:txEl>
                                          </p:spTgt>
                                        </p:tgtEl>
                                        <p:attrNameLst>
                                          <p:attrName>style.visibility</p:attrName>
                                        </p:attrNameLst>
                                      </p:cBhvr>
                                      <p:to>
                                        <p:strVal val="visible"/>
                                      </p:to>
                                    </p:set>
                                    <p:animEffect transition="in" filter="wipe(left)">
                                      <p:cBhvr>
                                        <p:cTn id="11" dur="500"/>
                                        <p:tgtEl>
                                          <p:spTgt spid="104961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49610">
                                            <p:txEl>
                                              <p:pRg st="2" end="2"/>
                                            </p:txEl>
                                          </p:spTgt>
                                        </p:tgtEl>
                                        <p:attrNameLst>
                                          <p:attrName>style.visibility</p:attrName>
                                        </p:attrNameLst>
                                      </p:cBhvr>
                                      <p:to>
                                        <p:strVal val="visible"/>
                                      </p:to>
                                    </p:set>
                                    <p:animEffect transition="in" filter="wipe(left)">
                                      <p:cBhvr>
                                        <p:cTn id="16" dur="500"/>
                                        <p:tgtEl>
                                          <p:spTgt spid="104961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49610">
                                            <p:txEl>
                                              <p:pRg st="4" end="4"/>
                                            </p:txEl>
                                          </p:spTgt>
                                        </p:tgtEl>
                                        <p:attrNameLst>
                                          <p:attrName>style.visibility</p:attrName>
                                        </p:attrNameLst>
                                      </p:cBhvr>
                                      <p:to>
                                        <p:strVal val="visible"/>
                                      </p:to>
                                    </p:set>
                                    <p:animEffect transition="in" filter="wipe(left)">
                                      <p:cBhvr>
                                        <p:cTn id="21" dur="500"/>
                                        <p:tgtEl>
                                          <p:spTgt spid="1049610">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49612"/>
                                        </p:tgtEl>
                                        <p:attrNameLst>
                                          <p:attrName>style.visibility</p:attrName>
                                        </p:attrNameLst>
                                      </p:cBhvr>
                                      <p:to>
                                        <p:strVal val="visible"/>
                                      </p:to>
                                    </p:set>
                                    <p:animEffect transition="in" filter="wipe(left)">
                                      <p:cBhvr>
                                        <p:cTn id="26" dur="500"/>
                                        <p:tgtEl>
                                          <p:spTgt spid="1049612"/>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49611">
                                            <p:txEl>
                                              <p:pRg st="0" end="0"/>
                                            </p:txEl>
                                          </p:spTgt>
                                        </p:tgtEl>
                                        <p:attrNameLst>
                                          <p:attrName>style.visibility</p:attrName>
                                        </p:attrNameLst>
                                      </p:cBhvr>
                                      <p:to>
                                        <p:strVal val="visible"/>
                                      </p:to>
                                    </p:set>
                                    <p:animEffect transition="in" filter="wipe(left)">
                                      <p:cBhvr>
                                        <p:cTn id="30" dur="500"/>
                                        <p:tgtEl>
                                          <p:spTgt spid="104961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49611">
                                            <p:txEl>
                                              <p:pRg st="2" end="2"/>
                                            </p:txEl>
                                          </p:spTgt>
                                        </p:tgtEl>
                                        <p:attrNameLst>
                                          <p:attrName>style.visibility</p:attrName>
                                        </p:attrNameLst>
                                      </p:cBhvr>
                                      <p:to>
                                        <p:strVal val="visible"/>
                                      </p:to>
                                    </p:set>
                                    <p:animEffect transition="in" filter="wipe(left)">
                                      <p:cBhvr>
                                        <p:cTn id="35" dur="500"/>
                                        <p:tgtEl>
                                          <p:spTgt spid="1049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5" grpId="0"/>
      <p:bldP spid="1049610" grpId="0" build="p" autoUpdateAnimBg="0" advAuto="0"/>
      <p:bldP spid="1049611" grpId="0" build="p" autoUpdateAnimBg="0" advAuto="0"/>
      <p:bldP spid="10496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1657" name="Text Box 9"/>
          <p:cNvSpPr txBox="1">
            <a:spLocks noChangeArrowheads="1"/>
          </p:cNvSpPr>
          <p:nvPr/>
        </p:nvSpPr>
        <p:spPr bwMode="auto">
          <a:xfrm>
            <a:off x="447675" y="3619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6.1</a:t>
            </a:r>
          </a:p>
        </p:txBody>
      </p:sp>
      <p:sp>
        <p:nvSpPr>
          <p:cNvPr id="1051658" name="Text Box 10"/>
          <p:cNvSpPr txBox="1">
            <a:spLocks noChangeArrowheads="1"/>
          </p:cNvSpPr>
          <p:nvPr/>
        </p:nvSpPr>
        <p:spPr bwMode="auto">
          <a:xfrm>
            <a:off x="1436688" y="252710"/>
            <a:ext cx="7942262" cy="523220"/>
          </a:xfrm>
          <a:prstGeom prst="rect">
            <a:avLst/>
          </a:prstGeom>
          <a:noFill/>
          <a:ln w="9525">
            <a:noFill/>
            <a:miter lim="800000"/>
            <a:headEnd/>
            <a:tailEnd/>
          </a:ln>
        </p:spPr>
        <p:txBody>
          <a:bodyPr wrap="square">
            <a:spAutoFit/>
          </a:bodyPr>
          <a:lstStyle/>
          <a:p>
            <a:pPr>
              <a:spcBef>
                <a:spcPct val="10000"/>
              </a:spcBef>
              <a:spcAft>
                <a:spcPct val="10000"/>
              </a:spcAft>
            </a:pPr>
            <a:r>
              <a:rPr lang="en-US" b="1" dirty="0">
                <a:solidFill>
                  <a:schemeClr val="tx1"/>
                </a:solidFill>
              </a:rPr>
              <a:t>Summary of the Price Elasticity of Demand</a:t>
            </a:r>
          </a:p>
        </p:txBody>
      </p:sp>
      <p:cxnSp>
        <p:nvCxnSpPr>
          <p:cNvPr id="7" name="Straight Connector 6"/>
          <p:cNvCxnSpPr>
            <a:cxnSpLocks noChangeShapeType="1"/>
          </p:cNvCxnSpPr>
          <p:nvPr/>
        </p:nvCxnSpPr>
        <p:spPr bwMode="auto">
          <a:xfrm>
            <a:off x="438150" y="1397000"/>
            <a:ext cx="7667625" cy="0"/>
          </a:xfrm>
          <a:prstGeom prst="line">
            <a:avLst/>
          </a:prstGeom>
          <a:noFill/>
          <a:ln w="44450" algn="ctr">
            <a:solidFill>
              <a:srgbClr val="95B6DF"/>
            </a:solidFill>
            <a:round/>
            <a:headEnd/>
            <a:tailEnd/>
          </a:ln>
        </p:spPr>
      </p:cxnSp>
      <p:sp>
        <p:nvSpPr>
          <p:cNvPr id="8" name="TextBox 7"/>
          <p:cNvSpPr txBox="1">
            <a:spLocks noChangeArrowheads="1"/>
          </p:cNvSpPr>
          <p:nvPr/>
        </p:nvSpPr>
        <p:spPr bwMode="auto">
          <a:xfrm>
            <a:off x="590550" y="831850"/>
            <a:ext cx="5096267" cy="646331"/>
          </a:xfrm>
          <a:prstGeom prst="rect">
            <a:avLst/>
          </a:prstGeom>
          <a:noFill/>
          <a:ln w="9525">
            <a:noFill/>
            <a:miter lim="800000"/>
            <a:headEnd/>
            <a:tailEnd/>
          </a:ln>
        </p:spPr>
        <p:txBody>
          <a:bodyPr wrap="none">
            <a:spAutoFit/>
          </a:bodyPr>
          <a:lstStyle/>
          <a:p>
            <a:r>
              <a:rPr lang="en-US" sz="1800" b="1" dirty="0">
                <a:solidFill>
                  <a:srgbClr val="0066B3"/>
                </a:solidFill>
              </a:rPr>
              <a:t>If demand is…     </a:t>
            </a:r>
            <a:r>
              <a:rPr lang="en-US" sz="1800" b="1" dirty="0" smtClean="0">
                <a:solidFill>
                  <a:srgbClr val="0066B3"/>
                </a:solidFill>
              </a:rPr>
              <a:t>    </a:t>
            </a:r>
            <a:r>
              <a:rPr lang="en-US" sz="1800" b="1" dirty="0">
                <a:solidFill>
                  <a:srgbClr val="0066B3"/>
                </a:solidFill>
              </a:rPr>
              <a:t>then the absolute value </a:t>
            </a:r>
            <a:br>
              <a:rPr lang="en-US" sz="1800" b="1" dirty="0">
                <a:solidFill>
                  <a:srgbClr val="0066B3"/>
                </a:solidFill>
              </a:rPr>
            </a:br>
            <a:r>
              <a:rPr lang="en-US" sz="1800" b="1" dirty="0">
                <a:solidFill>
                  <a:srgbClr val="0066B3"/>
                </a:solidFill>
              </a:rPr>
              <a:t>	                 </a:t>
            </a:r>
            <a:r>
              <a:rPr lang="zh-TW" altLang="en-US" sz="1800" b="1" dirty="0" smtClean="0">
                <a:solidFill>
                  <a:srgbClr val="0066B3"/>
                </a:solidFill>
              </a:rPr>
              <a:t>   </a:t>
            </a:r>
            <a:r>
              <a:rPr lang="en-US" sz="1800" b="1" dirty="0" smtClean="0">
                <a:solidFill>
                  <a:srgbClr val="0066B3"/>
                </a:solidFill>
              </a:rPr>
              <a:t>of </a:t>
            </a:r>
            <a:r>
              <a:rPr lang="en-US" sz="1800" b="1" dirty="0">
                <a:solidFill>
                  <a:srgbClr val="0066B3"/>
                </a:solidFill>
              </a:rPr>
              <a:t>price elasticity is…</a:t>
            </a:r>
          </a:p>
        </p:txBody>
      </p:sp>
      <p:pic>
        <p:nvPicPr>
          <p:cNvPr id="21" name="Picture 20" descr="table6.1bPPT.gif"/>
          <p:cNvPicPr>
            <a:picLocks noChangeAspect="1"/>
          </p:cNvPicPr>
          <p:nvPr/>
        </p:nvPicPr>
        <p:blipFill>
          <a:blip r:embed="rId2" cstate="print"/>
          <a:srcRect/>
          <a:stretch>
            <a:fillRect/>
          </a:stretch>
        </p:blipFill>
        <p:spPr bwMode="auto">
          <a:xfrm>
            <a:off x="676274" y="4124325"/>
            <a:ext cx="8124826" cy="2400300"/>
          </a:xfrm>
          <a:prstGeom prst="rect">
            <a:avLst/>
          </a:prstGeom>
          <a:noFill/>
          <a:ln w="9525">
            <a:noFill/>
            <a:miter lim="800000"/>
            <a:headEnd/>
            <a:tailEnd/>
          </a:ln>
        </p:spPr>
      </p:pic>
      <p:pic>
        <p:nvPicPr>
          <p:cNvPr id="10" name="Picture 9" descr="table6.1aPPT.gif"/>
          <p:cNvPicPr>
            <a:picLocks noChangeAspect="1"/>
          </p:cNvPicPr>
          <p:nvPr/>
        </p:nvPicPr>
        <p:blipFill>
          <a:blip r:embed="rId3" cstate="print"/>
          <a:srcRect/>
          <a:stretch>
            <a:fillRect/>
          </a:stretch>
        </p:blipFill>
        <p:spPr bwMode="auto">
          <a:xfrm>
            <a:off x="690563" y="1528763"/>
            <a:ext cx="7945437" cy="24479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1657"/>
                                        </p:tgtEl>
                                        <p:attrNameLst>
                                          <p:attrName>style.visibility</p:attrName>
                                        </p:attrNameLst>
                                      </p:cBhvr>
                                      <p:to>
                                        <p:strVal val="visible"/>
                                      </p:to>
                                    </p:set>
                                    <p:animEffect transition="in" filter="wipe(left)">
                                      <p:cBhvr>
                                        <p:cTn id="7" dur="500"/>
                                        <p:tgtEl>
                                          <p:spTgt spid="105165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1658"/>
                                        </p:tgtEl>
                                        <p:attrNameLst>
                                          <p:attrName>style.visibility</p:attrName>
                                        </p:attrNameLst>
                                      </p:cBhvr>
                                      <p:to>
                                        <p:strVal val="visible"/>
                                      </p:to>
                                    </p:set>
                                    <p:animEffect transition="in" filter="wipe(left)">
                                      <p:cBhvr>
                                        <p:cTn id="11" dur="500"/>
                                        <p:tgtEl>
                                          <p:spTgt spid="105165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7" grpId="0" animBg="1" autoUpdateAnimBg="0"/>
      <p:bldP spid="1051658"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Text Box 9"/>
          <p:cNvSpPr txBox="1">
            <a:spLocks noChangeArrowheads="1"/>
          </p:cNvSpPr>
          <p:nvPr/>
        </p:nvSpPr>
        <p:spPr bwMode="auto">
          <a:xfrm>
            <a:off x="320675" y="3619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dirty="0">
                <a:solidFill>
                  <a:schemeClr val="tx1"/>
                </a:solidFill>
              </a:rPr>
              <a:t>Table 6.1</a:t>
            </a:r>
          </a:p>
        </p:txBody>
      </p:sp>
      <p:sp>
        <p:nvSpPr>
          <p:cNvPr id="18434" name="Text Box 10"/>
          <p:cNvSpPr txBox="1">
            <a:spLocks noChangeArrowheads="1"/>
          </p:cNvSpPr>
          <p:nvPr/>
        </p:nvSpPr>
        <p:spPr bwMode="auto">
          <a:xfrm>
            <a:off x="1417638" y="263525"/>
            <a:ext cx="8018462" cy="523220"/>
          </a:xfrm>
          <a:prstGeom prst="rect">
            <a:avLst/>
          </a:prstGeom>
          <a:noFill/>
          <a:ln w="9525">
            <a:noFill/>
            <a:miter lim="800000"/>
            <a:headEnd/>
            <a:tailEnd/>
          </a:ln>
        </p:spPr>
        <p:txBody>
          <a:bodyPr wrap="square">
            <a:spAutoFit/>
          </a:bodyPr>
          <a:lstStyle/>
          <a:p>
            <a:pPr>
              <a:spcBef>
                <a:spcPct val="10000"/>
              </a:spcBef>
              <a:spcAft>
                <a:spcPct val="10000"/>
              </a:spcAft>
            </a:pPr>
            <a:r>
              <a:rPr lang="en-US" b="1" dirty="0">
                <a:solidFill>
                  <a:schemeClr val="tx1"/>
                </a:solidFill>
              </a:rPr>
              <a:t>Summary of the Price Elasticity of Demand</a:t>
            </a:r>
          </a:p>
        </p:txBody>
      </p:sp>
      <p:cxnSp>
        <p:nvCxnSpPr>
          <p:cNvPr id="18435" name="Straight Connector 6"/>
          <p:cNvCxnSpPr>
            <a:cxnSpLocks noChangeShapeType="1"/>
          </p:cNvCxnSpPr>
          <p:nvPr/>
        </p:nvCxnSpPr>
        <p:spPr bwMode="auto">
          <a:xfrm>
            <a:off x="438150" y="1397000"/>
            <a:ext cx="7667625" cy="0"/>
          </a:xfrm>
          <a:prstGeom prst="line">
            <a:avLst/>
          </a:prstGeom>
          <a:noFill/>
          <a:ln w="44450" algn="ctr">
            <a:solidFill>
              <a:srgbClr val="95B6DF"/>
            </a:solidFill>
            <a:round/>
            <a:headEnd/>
            <a:tailEnd/>
          </a:ln>
        </p:spPr>
      </p:cxnSp>
      <p:pic>
        <p:nvPicPr>
          <p:cNvPr id="11" name="Picture 10" descr="table6.1cPPT.gif"/>
          <p:cNvPicPr>
            <a:picLocks noChangeAspect="1"/>
          </p:cNvPicPr>
          <p:nvPr/>
        </p:nvPicPr>
        <p:blipFill>
          <a:blip r:embed="rId2" cstate="print"/>
          <a:srcRect/>
          <a:stretch>
            <a:fillRect/>
          </a:stretch>
        </p:blipFill>
        <p:spPr bwMode="auto">
          <a:xfrm>
            <a:off x="1044575" y="1511298"/>
            <a:ext cx="7858126" cy="2742759"/>
          </a:xfrm>
          <a:prstGeom prst="rect">
            <a:avLst/>
          </a:prstGeom>
          <a:noFill/>
          <a:ln w="9525">
            <a:noFill/>
            <a:miter lim="800000"/>
            <a:headEnd/>
            <a:tailEnd/>
          </a:ln>
        </p:spPr>
      </p:pic>
      <p:pic>
        <p:nvPicPr>
          <p:cNvPr id="12" name="Picture 11" descr="table6.1dPPT.gif"/>
          <p:cNvPicPr>
            <a:picLocks noChangeAspect="1"/>
          </p:cNvPicPr>
          <p:nvPr/>
        </p:nvPicPr>
        <p:blipFill>
          <a:blip r:embed="rId3" cstate="print"/>
          <a:srcRect/>
          <a:stretch>
            <a:fillRect/>
          </a:stretch>
        </p:blipFill>
        <p:spPr bwMode="auto">
          <a:xfrm>
            <a:off x="925512" y="4300538"/>
            <a:ext cx="7858126" cy="2036762"/>
          </a:xfrm>
          <a:prstGeom prst="rect">
            <a:avLst/>
          </a:prstGeom>
          <a:noFill/>
          <a:ln w="9525">
            <a:noFill/>
            <a:miter lim="800000"/>
            <a:headEnd/>
            <a:tailEnd/>
          </a:ln>
        </p:spPr>
      </p:pic>
      <p:sp>
        <p:nvSpPr>
          <p:cNvPr id="18438" name="TextBox 13"/>
          <p:cNvSpPr txBox="1">
            <a:spLocks noChangeArrowheads="1"/>
          </p:cNvSpPr>
          <p:nvPr/>
        </p:nvSpPr>
        <p:spPr bwMode="auto">
          <a:xfrm>
            <a:off x="590550" y="831850"/>
            <a:ext cx="5096267" cy="646331"/>
          </a:xfrm>
          <a:prstGeom prst="rect">
            <a:avLst/>
          </a:prstGeom>
          <a:noFill/>
          <a:ln w="9525">
            <a:noFill/>
            <a:miter lim="800000"/>
            <a:headEnd/>
            <a:tailEnd/>
          </a:ln>
        </p:spPr>
        <p:txBody>
          <a:bodyPr wrap="none">
            <a:spAutoFit/>
          </a:bodyPr>
          <a:lstStyle/>
          <a:p>
            <a:r>
              <a:rPr lang="en-US" sz="1800" b="1" dirty="0">
                <a:solidFill>
                  <a:srgbClr val="0066B3"/>
                </a:solidFill>
              </a:rPr>
              <a:t>If demand is…           then the absolute value </a:t>
            </a:r>
            <a:br>
              <a:rPr lang="en-US" sz="1800" b="1" dirty="0">
                <a:solidFill>
                  <a:srgbClr val="0066B3"/>
                </a:solidFill>
              </a:rPr>
            </a:br>
            <a:r>
              <a:rPr lang="en-US" sz="1800" b="1" dirty="0">
                <a:solidFill>
                  <a:srgbClr val="0066B3"/>
                </a:solidFill>
              </a:rPr>
              <a:t>	                 </a:t>
            </a:r>
            <a:r>
              <a:rPr lang="zh-TW" altLang="en-US" sz="1800" b="1" dirty="0" smtClean="0">
                <a:solidFill>
                  <a:srgbClr val="0066B3"/>
                </a:solidFill>
              </a:rPr>
              <a:t>     </a:t>
            </a:r>
            <a:r>
              <a:rPr lang="en-US" sz="1800" b="1" dirty="0" smtClean="0">
                <a:solidFill>
                  <a:srgbClr val="0066B3"/>
                </a:solidFill>
              </a:rPr>
              <a:t>of </a:t>
            </a:r>
            <a:r>
              <a:rPr lang="en-US" sz="1800" b="1" dirty="0">
                <a:solidFill>
                  <a:srgbClr val="0066B3"/>
                </a:solidFill>
              </a:rPr>
              <a:t>price elasticity 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TextBox 12"/>
          <p:cNvSpPr txBox="1">
            <a:spLocks noChangeArrowheads="1"/>
          </p:cNvSpPr>
          <p:nvPr/>
        </p:nvSpPr>
        <p:spPr bwMode="auto">
          <a:xfrm>
            <a:off x="369888" y="4254500"/>
            <a:ext cx="7735887" cy="523875"/>
          </a:xfrm>
          <a:prstGeom prst="rect">
            <a:avLst/>
          </a:prstGeom>
          <a:noFill/>
          <a:ln w="9525">
            <a:noFill/>
            <a:miter lim="800000"/>
            <a:headEnd/>
            <a:tailEnd/>
          </a:ln>
        </p:spPr>
        <p:txBody>
          <a:bodyPr>
            <a:spAutoFit/>
          </a:bodyPr>
          <a:lstStyle/>
          <a:p>
            <a:r>
              <a:rPr lang="en-US" sz="1400" i="1" dirty="0"/>
              <a:t>Note</a:t>
            </a:r>
            <a:r>
              <a:rPr lang="en-US" sz="1400" dirty="0"/>
              <a:t>: The percentage changes shown in the boxes in the graphs were calculated using the midpoint formula and are rounded to the nearest whole number.</a:t>
            </a:r>
          </a:p>
        </p:txBody>
      </p:sp>
      <p:cxnSp>
        <p:nvCxnSpPr>
          <p:cNvPr id="11" name="Straight Connector 10"/>
          <p:cNvCxnSpPr>
            <a:cxnSpLocks noChangeShapeType="1"/>
          </p:cNvCxnSpPr>
          <p:nvPr/>
        </p:nvCxnSpPr>
        <p:spPr bwMode="auto">
          <a:xfrm>
            <a:off x="438150" y="4197350"/>
            <a:ext cx="7667625" cy="0"/>
          </a:xfrm>
          <a:prstGeom prst="line">
            <a:avLst/>
          </a:prstGeom>
          <a:noFill/>
          <a:ln w="44450" algn="ctr">
            <a:solidFill>
              <a:srgbClr val="95B6DF"/>
            </a:solidFill>
            <a:round/>
            <a:headEnd/>
            <a:tailEnd/>
          </a:ln>
        </p:spPr>
      </p:cxnSp>
      <p:sp>
        <p:nvSpPr>
          <p:cNvPr id="19459" name="Text Box 9"/>
          <p:cNvSpPr txBox="1">
            <a:spLocks noChangeArrowheads="1"/>
          </p:cNvSpPr>
          <p:nvPr/>
        </p:nvSpPr>
        <p:spPr bwMode="auto">
          <a:xfrm>
            <a:off x="447675" y="3619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6.1</a:t>
            </a:r>
          </a:p>
        </p:txBody>
      </p:sp>
      <p:sp>
        <p:nvSpPr>
          <p:cNvPr id="19460" name="Text Box 10"/>
          <p:cNvSpPr txBox="1">
            <a:spLocks noChangeArrowheads="1"/>
          </p:cNvSpPr>
          <p:nvPr/>
        </p:nvSpPr>
        <p:spPr bwMode="auto">
          <a:xfrm>
            <a:off x="1417638" y="276225"/>
            <a:ext cx="8628062" cy="523220"/>
          </a:xfrm>
          <a:prstGeom prst="rect">
            <a:avLst/>
          </a:prstGeom>
          <a:noFill/>
          <a:ln w="9525">
            <a:noFill/>
            <a:miter lim="800000"/>
            <a:headEnd/>
            <a:tailEnd/>
          </a:ln>
        </p:spPr>
        <p:txBody>
          <a:bodyPr wrap="square">
            <a:spAutoFit/>
          </a:bodyPr>
          <a:lstStyle/>
          <a:p>
            <a:pPr>
              <a:spcBef>
                <a:spcPct val="10000"/>
              </a:spcBef>
              <a:spcAft>
                <a:spcPct val="10000"/>
              </a:spcAft>
            </a:pPr>
            <a:r>
              <a:rPr lang="en-US" b="1" dirty="0">
                <a:solidFill>
                  <a:schemeClr val="tx1"/>
                </a:solidFill>
              </a:rPr>
              <a:t>Summary of the Price Elasticity of Demand</a:t>
            </a:r>
          </a:p>
        </p:txBody>
      </p:sp>
      <p:cxnSp>
        <p:nvCxnSpPr>
          <p:cNvPr id="19461" name="Straight Connector 16"/>
          <p:cNvCxnSpPr>
            <a:cxnSpLocks noChangeShapeType="1"/>
          </p:cNvCxnSpPr>
          <p:nvPr/>
        </p:nvCxnSpPr>
        <p:spPr bwMode="auto">
          <a:xfrm>
            <a:off x="438150" y="1397000"/>
            <a:ext cx="7667625" cy="0"/>
          </a:xfrm>
          <a:prstGeom prst="line">
            <a:avLst/>
          </a:prstGeom>
          <a:noFill/>
          <a:ln w="44450" algn="ctr">
            <a:solidFill>
              <a:srgbClr val="95B6DF"/>
            </a:solidFill>
            <a:round/>
            <a:headEnd/>
            <a:tailEnd/>
          </a:ln>
        </p:spPr>
      </p:cxnSp>
      <p:pic>
        <p:nvPicPr>
          <p:cNvPr id="20" name="Picture 19" descr="table6.1ePPT.gif"/>
          <p:cNvPicPr>
            <a:picLocks noChangeAspect="1"/>
          </p:cNvPicPr>
          <p:nvPr/>
        </p:nvPicPr>
        <p:blipFill>
          <a:blip r:embed="rId2" cstate="print"/>
          <a:srcRect/>
          <a:stretch>
            <a:fillRect/>
          </a:stretch>
        </p:blipFill>
        <p:spPr bwMode="auto">
          <a:xfrm>
            <a:off x="925512" y="1478181"/>
            <a:ext cx="8015287" cy="2685917"/>
          </a:xfrm>
          <a:prstGeom prst="rect">
            <a:avLst/>
          </a:prstGeom>
          <a:noFill/>
          <a:ln w="9525">
            <a:noFill/>
            <a:miter lim="800000"/>
            <a:headEnd/>
            <a:tailEnd/>
          </a:ln>
        </p:spPr>
      </p:pic>
      <p:sp>
        <p:nvSpPr>
          <p:cNvPr id="19463" name="TextBox 22"/>
          <p:cNvSpPr txBox="1">
            <a:spLocks noChangeArrowheads="1"/>
          </p:cNvSpPr>
          <p:nvPr/>
        </p:nvSpPr>
        <p:spPr bwMode="auto">
          <a:xfrm>
            <a:off x="590550" y="831850"/>
            <a:ext cx="5096267" cy="646331"/>
          </a:xfrm>
          <a:prstGeom prst="rect">
            <a:avLst/>
          </a:prstGeom>
          <a:noFill/>
          <a:ln w="9525">
            <a:noFill/>
            <a:miter lim="800000"/>
            <a:headEnd/>
            <a:tailEnd/>
          </a:ln>
        </p:spPr>
        <p:txBody>
          <a:bodyPr wrap="none">
            <a:spAutoFit/>
          </a:bodyPr>
          <a:lstStyle/>
          <a:p>
            <a:r>
              <a:rPr lang="en-US" sz="1800" b="1" dirty="0">
                <a:solidFill>
                  <a:srgbClr val="0066B3"/>
                </a:solidFill>
              </a:rPr>
              <a:t>If demand is…           then the absolute value </a:t>
            </a:r>
            <a:br>
              <a:rPr lang="en-US" sz="1800" b="1" dirty="0">
                <a:solidFill>
                  <a:srgbClr val="0066B3"/>
                </a:solidFill>
              </a:rPr>
            </a:br>
            <a:r>
              <a:rPr lang="en-US" sz="1800" b="1" dirty="0">
                <a:solidFill>
                  <a:srgbClr val="0066B3"/>
                </a:solidFill>
              </a:rPr>
              <a:t>	                 </a:t>
            </a:r>
            <a:r>
              <a:rPr lang="zh-TW" altLang="en-US" sz="1800" b="1" dirty="0" smtClean="0">
                <a:solidFill>
                  <a:srgbClr val="0066B3"/>
                </a:solidFill>
              </a:rPr>
              <a:t>     </a:t>
            </a:r>
            <a:r>
              <a:rPr lang="en-US" sz="1800" b="1" dirty="0" smtClean="0">
                <a:solidFill>
                  <a:srgbClr val="0066B3"/>
                </a:solidFill>
              </a:rPr>
              <a:t>of </a:t>
            </a:r>
            <a:r>
              <a:rPr lang="en-US" sz="1800" b="1" dirty="0">
                <a:solidFill>
                  <a:srgbClr val="0066B3"/>
                </a:solidFill>
              </a:rPr>
              <a:t>price elasticity is…</a:t>
            </a:r>
          </a:p>
        </p:txBody>
      </p:sp>
      <p:sp>
        <p:nvSpPr>
          <p:cNvPr id="10" name="TextBox 9"/>
          <p:cNvSpPr txBox="1">
            <a:spLocks noChangeArrowheads="1"/>
          </p:cNvSpPr>
          <p:nvPr/>
        </p:nvSpPr>
        <p:spPr bwMode="auto">
          <a:xfrm>
            <a:off x="438150" y="4632742"/>
            <a:ext cx="8248650" cy="2123658"/>
          </a:xfrm>
          <a:prstGeom prst="rect">
            <a:avLst/>
          </a:prstGeom>
          <a:noFill/>
          <a:ln w="9525">
            <a:noFill/>
            <a:miter lim="800000"/>
            <a:headEnd/>
            <a:tailEnd/>
          </a:ln>
        </p:spPr>
        <p:txBody>
          <a:bodyPr>
            <a:spAutoFit/>
          </a:bodyPr>
          <a:lstStyle/>
          <a:p>
            <a:r>
              <a:rPr lang="en-US" sz="2200" dirty="0"/>
              <a:t>Although they do not occur frequently, you should be aware of the extreme, or polar, cases of price elasticity</a:t>
            </a:r>
            <a:r>
              <a:rPr lang="en-US" sz="2200" dirty="0" smtClean="0"/>
              <a:t>.</a:t>
            </a:r>
            <a:endParaRPr lang="en-US" sz="2200" dirty="0"/>
          </a:p>
          <a:p>
            <a:r>
              <a:rPr lang="en-US" sz="2200" dirty="0"/>
              <a:t>If a demand curve is a </a:t>
            </a:r>
            <a:r>
              <a:rPr lang="en-US" sz="2200" i="1" dirty="0"/>
              <a:t>vertical</a:t>
            </a:r>
            <a:r>
              <a:rPr lang="en-US" sz="2200" dirty="0"/>
              <a:t> line, it is perfectly </a:t>
            </a:r>
            <a:r>
              <a:rPr lang="en-US" sz="2200" i="1" dirty="0"/>
              <a:t>in</a:t>
            </a:r>
            <a:r>
              <a:rPr lang="en-US" sz="2200" dirty="0"/>
              <a:t>elastic.</a:t>
            </a:r>
          </a:p>
          <a:p>
            <a:r>
              <a:rPr lang="zh-TW" altLang="en-US" sz="2200" b="1" dirty="0" smtClean="0">
                <a:latin typeface="標楷體" pitchFamily="65" charset="-120"/>
                <a:ea typeface="標楷體" pitchFamily="65" charset="-120"/>
              </a:rPr>
              <a:t>需求曲線是垂直線，表示完全無彈性</a:t>
            </a:r>
            <a:endParaRPr lang="en-US" sz="2200" b="1" dirty="0">
              <a:latin typeface="標楷體" pitchFamily="65" charset="-120"/>
              <a:ea typeface="標楷體" pitchFamily="65" charset="-120"/>
            </a:endParaRPr>
          </a:p>
          <a:p>
            <a:r>
              <a:rPr lang="en-US" sz="2200" dirty="0"/>
              <a:t>If a demand curve is a </a:t>
            </a:r>
            <a:r>
              <a:rPr lang="en-US" sz="2200" i="1" dirty="0"/>
              <a:t>horizontal</a:t>
            </a:r>
            <a:r>
              <a:rPr lang="en-US" sz="2200" dirty="0"/>
              <a:t> line, it is perfectly </a:t>
            </a:r>
            <a:r>
              <a:rPr lang="en-US" sz="2200" i="1" dirty="0"/>
              <a:t>elastic</a:t>
            </a:r>
            <a:r>
              <a:rPr lang="en-US" sz="2200" dirty="0" smtClean="0"/>
              <a:t>.</a:t>
            </a:r>
          </a:p>
          <a:p>
            <a:r>
              <a:rPr lang="zh-TW" altLang="en-US" sz="2200" b="1" dirty="0">
                <a:latin typeface="標楷體" pitchFamily="65" charset="-120"/>
                <a:ea typeface="標楷體" pitchFamily="65" charset="-120"/>
              </a:rPr>
              <a:t>需求曲線是水平線，表示完全彈性</a:t>
            </a:r>
            <a:endParaRPr lang="en-US" sz="2200" b="1" dirty="0">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wipe(left)">
                                      <p:cBhvr>
                                        <p:cTn id="15" dur="500"/>
                                        <p:tgtEl>
                                          <p:spTgt spid="163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left)">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wipe(left)">
                                      <p:cBhvr>
                                        <p:cTn id="30" dur="500"/>
                                        <p:tgtEl>
                                          <p:spTgt spid="10">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wipe(left)">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wipe(left)">
                                      <p:cBhvr>
                                        <p:cTn id="4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2681" name="Picture 9" descr="UNF6-3ab-ppt-1"/>
          <p:cNvPicPr>
            <a:picLocks noChangeAspect="1" noChangeArrowheads="1"/>
          </p:cNvPicPr>
          <p:nvPr/>
        </p:nvPicPr>
        <p:blipFill>
          <a:blip r:embed="rId2" cstate="print"/>
          <a:srcRect/>
          <a:stretch>
            <a:fillRect/>
          </a:stretch>
        </p:blipFill>
        <p:spPr bwMode="auto">
          <a:xfrm>
            <a:off x="381000" y="1231900"/>
            <a:ext cx="8477250" cy="3114675"/>
          </a:xfrm>
          <a:prstGeom prst="rect">
            <a:avLst/>
          </a:prstGeom>
          <a:noFill/>
          <a:ln w="9525">
            <a:noFill/>
            <a:miter lim="800000"/>
            <a:headEnd/>
            <a:tailEnd/>
          </a:ln>
        </p:spPr>
      </p:pic>
      <p:pic>
        <p:nvPicPr>
          <p:cNvPr id="1052682" name="Picture 10" descr="UNF6-3ab-ppt-2"/>
          <p:cNvPicPr>
            <a:picLocks noChangeAspect="1" noChangeArrowheads="1"/>
          </p:cNvPicPr>
          <p:nvPr/>
        </p:nvPicPr>
        <p:blipFill>
          <a:blip r:embed="rId3" cstate="print"/>
          <a:srcRect/>
          <a:stretch>
            <a:fillRect/>
          </a:stretch>
        </p:blipFill>
        <p:spPr bwMode="auto">
          <a:xfrm>
            <a:off x="381000" y="1231900"/>
            <a:ext cx="8477250" cy="3114675"/>
          </a:xfrm>
          <a:prstGeom prst="rect">
            <a:avLst/>
          </a:prstGeom>
          <a:noFill/>
          <a:ln w="9525">
            <a:noFill/>
            <a:miter lim="800000"/>
            <a:headEnd/>
            <a:tailEnd/>
          </a:ln>
        </p:spPr>
      </p:pic>
      <p:pic>
        <p:nvPicPr>
          <p:cNvPr id="1052683" name="Picture 11" descr="UNF6-3ab-ppt-3"/>
          <p:cNvPicPr>
            <a:picLocks noChangeAspect="1" noChangeArrowheads="1"/>
          </p:cNvPicPr>
          <p:nvPr/>
        </p:nvPicPr>
        <p:blipFill>
          <a:blip r:embed="rId4" cstate="print"/>
          <a:srcRect/>
          <a:stretch>
            <a:fillRect/>
          </a:stretch>
        </p:blipFill>
        <p:spPr bwMode="auto">
          <a:xfrm>
            <a:off x="381000" y="1231900"/>
            <a:ext cx="8477250" cy="3114675"/>
          </a:xfrm>
          <a:prstGeom prst="rect">
            <a:avLst/>
          </a:prstGeom>
          <a:noFill/>
          <a:ln w="9525">
            <a:noFill/>
            <a:miter lim="800000"/>
            <a:headEnd/>
            <a:tailEnd/>
          </a:ln>
        </p:spPr>
      </p:pic>
      <p:pic>
        <p:nvPicPr>
          <p:cNvPr id="1052684" name="Picture 12" descr="UNF6-3ab-ppt-4"/>
          <p:cNvPicPr>
            <a:picLocks noChangeAspect="1" noChangeArrowheads="1"/>
          </p:cNvPicPr>
          <p:nvPr/>
        </p:nvPicPr>
        <p:blipFill>
          <a:blip r:embed="rId5" cstate="print"/>
          <a:srcRect/>
          <a:stretch>
            <a:fillRect/>
          </a:stretch>
        </p:blipFill>
        <p:spPr bwMode="auto">
          <a:xfrm>
            <a:off x="381000" y="1231900"/>
            <a:ext cx="8477250" cy="3114675"/>
          </a:xfrm>
          <a:prstGeom prst="rect">
            <a:avLst/>
          </a:prstGeom>
          <a:noFill/>
          <a:ln w="9525">
            <a:noFill/>
            <a:miter lim="800000"/>
            <a:headEnd/>
            <a:tailEnd/>
          </a:ln>
        </p:spPr>
      </p:pic>
      <p:pic>
        <p:nvPicPr>
          <p:cNvPr id="1052685" name="Picture 13" descr="UNF6-3ab-ppt-5"/>
          <p:cNvPicPr>
            <a:picLocks noChangeAspect="1" noChangeArrowheads="1"/>
          </p:cNvPicPr>
          <p:nvPr/>
        </p:nvPicPr>
        <p:blipFill>
          <a:blip r:embed="rId6" cstate="print"/>
          <a:srcRect/>
          <a:stretch>
            <a:fillRect/>
          </a:stretch>
        </p:blipFill>
        <p:spPr bwMode="auto">
          <a:xfrm>
            <a:off x="381000" y="1231900"/>
            <a:ext cx="8477250" cy="3114675"/>
          </a:xfrm>
          <a:prstGeom prst="rect">
            <a:avLst/>
          </a:prstGeom>
          <a:noFill/>
          <a:ln w="9525">
            <a:noFill/>
            <a:miter lim="800000"/>
            <a:headEnd/>
            <a:tailEnd/>
          </a:ln>
        </p:spPr>
      </p:pic>
      <p:pic>
        <p:nvPicPr>
          <p:cNvPr id="1052686" name="Picture 14" descr="UNF6-3ab-ppt-6"/>
          <p:cNvPicPr>
            <a:picLocks noChangeAspect="1" noChangeArrowheads="1"/>
          </p:cNvPicPr>
          <p:nvPr/>
        </p:nvPicPr>
        <p:blipFill>
          <a:blip r:embed="rId7" cstate="print"/>
          <a:srcRect/>
          <a:stretch>
            <a:fillRect/>
          </a:stretch>
        </p:blipFill>
        <p:spPr bwMode="auto">
          <a:xfrm>
            <a:off x="381000" y="1231900"/>
            <a:ext cx="8477250" cy="3114675"/>
          </a:xfrm>
          <a:prstGeom prst="rect">
            <a:avLst/>
          </a:prstGeom>
          <a:noFill/>
          <a:ln w="9525">
            <a:noFill/>
            <a:miter lim="800000"/>
            <a:headEnd/>
            <a:tailEnd/>
          </a:ln>
        </p:spPr>
      </p:pic>
      <p:pic>
        <p:nvPicPr>
          <p:cNvPr id="1052687" name="Picture 15" descr="UNF6-3ab-ppt-7"/>
          <p:cNvPicPr>
            <a:picLocks noChangeAspect="1" noChangeArrowheads="1"/>
          </p:cNvPicPr>
          <p:nvPr/>
        </p:nvPicPr>
        <p:blipFill>
          <a:blip r:embed="rId8" cstate="print"/>
          <a:srcRect/>
          <a:stretch>
            <a:fillRect/>
          </a:stretch>
        </p:blipFill>
        <p:spPr bwMode="auto">
          <a:xfrm>
            <a:off x="381000" y="1231900"/>
            <a:ext cx="8477250" cy="3114675"/>
          </a:xfrm>
          <a:prstGeom prst="rect">
            <a:avLst/>
          </a:prstGeom>
          <a:noFill/>
          <a:ln w="9525">
            <a:noFill/>
            <a:miter lim="800000"/>
            <a:headEnd/>
            <a:tailEnd/>
          </a:ln>
        </p:spPr>
      </p:pic>
      <p:pic>
        <p:nvPicPr>
          <p:cNvPr id="1052688" name="Picture 16" descr="UNF6-3ab-ppt-8"/>
          <p:cNvPicPr>
            <a:picLocks noChangeAspect="1" noChangeArrowheads="1"/>
          </p:cNvPicPr>
          <p:nvPr/>
        </p:nvPicPr>
        <p:blipFill>
          <a:blip r:embed="rId9" cstate="print"/>
          <a:srcRect/>
          <a:stretch>
            <a:fillRect/>
          </a:stretch>
        </p:blipFill>
        <p:spPr bwMode="auto">
          <a:xfrm>
            <a:off x="381000" y="1231900"/>
            <a:ext cx="8477250" cy="3114675"/>
          </a:xfrm>
          <a:prstGeom prst="rect">
            <a:avLst/>
          </a:prstGeom>
          <a:noFill/>
          <a:ln w="9525">
            <a:noFill/>
            <a:miter lim="800000"/>
            <a:headEnd/>
            <a:tailEnd/>
          </a:ln>
        </p:spPr>
      </p:pic>
      <p:pic>
        <p:nvPicPr>
          <p:cNvPr id="1052689" name="Picture 17" descr="UNF6-3ab-ppt-9"/>
          <p:cNvPicPr>
            <a:picLocks noChangeAspect="1" noChangeArrowheads="1"/>
          </p:cNvPicPr>
          <p:nvPr/>
        </p:nvPicPr>
        <p:blipFill>
          <a:blip r:embed="rId10" cstate="print"/>
          <a:srcRect/>
          <a:stretch>
            <a:fillRect/>
          </a:stretch>
        </p:blipFill>
        <p:spPr bwMode="auto">
          <a:xfrm>
            <a:off x="381000" y="1231900"/>
            <a:ext cx="8477250" cy="3114675"/>
          </a:xfrm>
          <a:prstGeom prst="rect">
            <a:avLst/>
          </a:prstGeom>
          <a:noFill/>
          <a:ln w="9525">
            <a:noFill/>
            <a:miter lim="800000"/>
            <a:headEnd/>
            <a:tailEnd/>
          </a:ln>
        </p:spPr>
      </p:pic>
      <p:pic>
        <p:nvPicPr>
          <p:cNvPr id="1052690" name="Picture 18" descr="UNF6-3ab-ppt-10"/>
          <p:cNvPicPr>
            <a:picLocks noChangeAspect="1" noChangeArrowheads="1"/>
          </p:cNvPicPr>
          <p:nvPr/>
        </p:nvPicPr>
        <p:blipFill>
          <a:blip r:embed="rId11" cstate="print"/>
          <a:srcRect/>
          <a:stretch>
            <a:fillRect/>
          </a:stretch>
        </p:blipFill>
        <p:spPr bwMode="auto">
          <a:xfrm>
            <a:off x="381000" y="1231900"/>
            <a:ext cx="8477250" cy="3114675"/>
          </a:xfrm>
          <a:prstGeom prst="rect">
            <a:avLst/>
          </a:prstGeom>
          <a:noFill/>
          <a:ln w="9525">
            <a:noFill/>
            <a:miter lim="800000"/>
            <a:headEnd/>
            <a:tailEnd/>
          </a:ln>
        </p:spPr>
      </p:pic>
      <p:sp>
        <p:nvSpPr>
          <p:cNvPr id="21" name="Text Box 7"/>
          <p:cNvSpPr txBox="1">
            <a:spLocks noChangeArrowheads="1"/>
          </p:cNvSpPr>
          <p:nvPr/>
        </p:nvSpPr>
        <p:spPr bwMode="auto">
          <a:xfrm>
            <a:off x="382588" y="241300"/>
            <a:ext cx="8545512" cy="6092825"/>
          </a:xfrm>
          <a:prstGeom prst="rect">
            <a:avLst/>
          </a:prstGeom>
          <a:solidFill>
            <a:schemeClr val="bg2">
              <a:alpha val="14902"/>
            </a:schemeClr>
          </a:solidFill>
          <a:ln w="9525">
            <a:noFill/>
            <a:miter lim="800000"/>
            <a:headEnd/>
            <a:tailEnd/>
          </a:ln>
        </p:spPr>
        <p:txBody>
          <a:bodyPr/>
          <a:lstStyle/>
          <a:p>
            <a:r>
              <a:rPr lang="en-US" sz="1800">
                <a:solidFill>
                  <a:srgbClr val="B10B2D"/>
                </a:solidFill>
              </a:rPr>
              <a:t>Don’t Let This Happen to You</a:t>
            </a:r>
          </a:p>
          <a:p>
            <a:r>
              <a:rPr lang="en-US" sz="1600"/>
              <a:t>Don’t Confuse Inelastic with Perfectly Inelastic</a:t>
            </a:r>
            <a:endParaRPr lang="en-US" sz="1600">
              <a:solidFill>
                <a:schemeClr val="tx1"/>
              </a:solidFill>
            </a:endParaRPr>
          </a:p>
        </p:txBody>
      </p:sp>
      <p:sp>
        <p:nvSpPr>
          <p:cNvPr id="26" name="Rectangle 25"/>
          <p:cNvSpPr>
            <a:spLocks noChangeArrowheads="1"/>
          </p:cNvSpPr>
          <p:nvPr/>
        </p:nvSpPr>
        <p:spPr bwMode="auto">
          <a:xfrm>
            <a:off x="381000" y="279400"/>
            <a:ext cx="8521700" cy="6054725"/>
          </a:xfrm>
          <a:prstGeom prst="rect">
            <a:avLst/>
          </a:prstGeom>
          <a:noFill/>
          <a:ln w="9525" algn="ctr">
            <a:solidFill>
              <a:schemeClr val="bg2"/>
            </a:solidFill>
            <a:round/>
            <a:headEnd/>
            <a:tailEnd/>
          </a:ln>
        </p:spPr>
        <p:txBody>
          <a:bodyPr/>
          <a:lstStyle/>
          <a:p>
            <a:endParaRPr lang="en-US"/>
          </a:p>
        </p:txBody>
      </p:sp>
      <p:grpSp>
        <p:nvGrpSpPr>
          <p:cNvPr id="2" name="Group 31"/>
          <p:cNvGrpSpPr>
            <a:grpSpLocks/>
          </p:cNvGrpSpPr>
          <p:nvPr/>
        </p:nvGrpSpPr>
        <p:grpSpPr bwMode="auto">
          <a:xfrm>
            <a:off x="363538" y="5934075"/>
            <a:ext cx="8258175" cy="373063"/>
            <a:chOff x="438150" y="5994400"/>
            <a:chExt cx="7924800" cy="373479"/>
          </a:xfrm>
        </p:grpSpPr>
        <p:sp>
          <p:nvSpPr>
            <p:cNvPr id="20495" name="Rectangle 14"/>
            <p:cNvSpPr>
              <a:spLocks noChangeArrowheads="1"/>
            </p:cNvSpPr>
            <p:nvPr/>
          </p:nvSpPr>
          <p:spPr bwMode="auto">
            <a:xfrm>
              <a:off x="1497013" y="5994400"/>
              <a:ext cx="6865937" cy="373063"/>
            </a:xfrm>
            <a:prstGeom prst="rect">
              <a:avLst/>
            </a:prstGeom>
            <a:noFill/>
            <a:ln w="9525">
              <a:noFill/>
              <a:miter lim="800000"/>
              <a:headEnd/>
              <a:tailEnd/>
            </a:ln>
          </p:spPr>
          <p:txBody>
            <a:bodyPr/>
            <a:lstStyle/>
            <a:p>
              <a:pPr marL="115888" lvl="1" indent="-1588">
                <a:spcBef>
                  <a:spcPct val="20000"/>
                </a:spcBef>
              </a:pPr>
              <a:r>
                <a:rPr lang="en-US" sz="1400" b="1">
                  <a:solidFill>
                    <a:srgbClr val="B10B2D"/>
                  </a:solidFill>
                </a:rPr>
                <a:t>Your Turn:</a:t>
              </a:r>
              <a:r>
                <a:rPr lang="en-US" sz="1800" b="1">
                  <a:solidFill>
                    <a:schemeClr val="tx1"/>
                  </a:solidFill>
                </a:rPr>
                <a:t> </a:t>
              </a:r>
              <a:r>
                <a:rPr lang="en-US" sz="1200" b="1">
                  <a:solidFill>
                    <a:schemeClr val="tx1"/>
                  </a:solidFill>
                </a:rPr>
                <a:t>Test your understanding by doing related problem 1.10 at the end of this chapter.</a:t>
              </a:r>
            </a:p>
          </p:txBody>
        </p:sp>
        <p:sp>
          <p:nvSpPr>
            <p:cNvPr id="20496" name="TextBox 28"/>
            <p:cNvSpPr txBox="1">
              <a:spLocks noChangeArrowheads="1"/>
            </p:cNvSpPr>
            <p:nvPr/>
          </p:nvSpPr>
          <p:spPr bwMode="auto">
            <a:xfrm>
              <a:off x="438150" y="6029325"/>
              <a:ext cx="1266693" cy="338554"/>
            </a:xfrm>
            <a:prstGeom prst="rect">
              <a:avLst/>
            </a:prstGeom>
            <a:noFill/>
            <a:ln w="9525">
              <a:noFill/>
              <a:miter lim="800000"/>
              <a:headEnd/>
              <a:tailEnd/>
            </a:ln>
          </p:spPr>
          <p:txBody>
            <a:bodyPr wrap="none">
              <a:spAutoFit/>
            </a:bodyPr>
            <a:lstStyle/>
            <a:p>
              <a:r>
                <a:rPr lang="en-US" sz="1600">
                  <a:solidFill>
                    <a:srgbClr val="00A15F"/>
                  </a:solidFill>
                </a:rPr>
                <a:t>My</a:t>
              </a:r>
              <a:r>
                <a:rPr lang="en-US" sz="1600">
                  <a:solidFill>
                    <a:srgbClr val="808285"/>
                  </a:solidFill>
                </a:rPr>
                <a:t>Econ</a:t>
              </a:r>
              <a:r>
                <a:rPr lang="en-US" sz="1600">
                  <a:solidFill>
                    <a:srgbClr val="00A15F"/>
                  </a:solidFill>
                </a:rPr>
                <a:t>Lab</a:t>
              </a:r>
            </a:p>
          </p:txBody>
        </p:sp>
      </p:grpSp>
      <p:sp>
        <p:nvSpPr>
          <p:cNvPr id="30" name="TextBox 29"/>
          <p:cNvSpPr txBox="1">
            <a:spLocks noChangeArrowheads="1"/>
          </p:cNvSpPr>
          <p:nvPr/>
        </p:nvSpPr>
        <p:spPr bwMode="auto">
          <a:xfrm>
            <a:off x="382588" y="4394200"/>
            <a:ext cx="8399462" cy="1570038"/>
          </a:xfrm>
          <a:prstGeom prst="rect">
            <a:avLst/>
          </a:prstGeom>
          <a:noFill/>
          <a:ln w="9525">
            <a:noFill/>
            <a:miter lim="800000"/>
            <a:headEnd/>
            <a:tailEnd/>
          </a:ln>
        </p:spPr>
        <p:txBody>
          <a:bodyPr>
            <a:spAutoFit/>
          </a:bodyPr>
          <a:lstStyle/>
          <a:p>
            <a:r>
              <a:rPr lang="en-US" sz="1600"/>
              <a:t>How will a decrease in supply affect the equilibrium quantity of gasoline?</a:t>
            </a:r>
          </a:p>
          <a:p>
            <a:r>
              <a:rPr lang="en-US" sz="1600"/>
              <a:t>The demand for gasoline is inelastic, but it is not </a:t>
            </a:r>
            <a:r>
              <a:rPr lang="en-US" sz="1600" i="1"/>
              <a:t>perfectly</a:t>
            </a:r>
            <a:r>
              <a:rPr lang="en-US" sz="1600"/>
              <a:t> inelastic. </a:t>
            </a:r>
          </a:p>
          <a:p>
            <a:r>
              <a:rPr lang="en-US" sz="1600"/>
              <a:t>When the price of gasoline rises, the quantity demanded falls, so the graph on the left </a:t>
            </a:r>
            <a:r>
              <a:rPr lang="en-US" sz="1600" i="1"/>
              <a:t>incorrectly</a:t>
            </a:r>
            <a:r>
              <a:rPr lang="en-US" sz="1600"/>
              <a:t> illustrates the answer to this problem. </a:t>
            </a:r>
          </a:p>
          <a:p>
            <a:r>
              <a:rPr lang="en-US" sz="1600"/>
              <a:t>The correct graph shows a typical downward-sloping demand curve rather than a vertical demand curve.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p:cTn id="13" dur="500" fill="hold"/>
                                        <p:tgtEl>
                                          <p:spTgt spid="21">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21">
                                            <p:txEl>
                                              <p:pRg st="0" end="0"/>
                                            </p:txEl>
                                          </p:spTgt>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ipe(left)">
                                      <p:cBhvr>
                                        <p:cTn id="19" dur="1000"/>
                                        <p:tgtEl>
                                          <p:spTgt spid="21">
                                            <p:txEl>
                                              <p:pRg st="1" end="1"/>
                                            </p:txEl>
                                          </p:spTgt>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52681"/>
                                        </p:tgtEl>
                                        <p:attrNameLst>
                                          <p:attrName>style.visibility</p:attrName>
                                        </p:attrNameLst>
                                      </p:cBhvr>
                                      <p:to>
                                        <p:strVal val="visible"/>
                                      </p:to>
                                    </p:set>
                                    <p:animEffect transition="in" filter="wipe(left)">
                                      <p:cBhvr>
                                        <p:cTn id="23" dur="1000"/>
                                        <p:tgtEl>
                                          <p:spTgt spid="1052681"/>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52682"/>
                                        </p:tgtEl>
                                        <p:attrNameLst>
                                          <p:attrName>style.visibility</p:attrName>
                                        </p:attrNameLst>
                                      </p:cBhvr>
                                      <p:to>
                                        <p:strVal val="visible"/>
                                      </p:to>
                                    </p:set>
                                    <p:animEffect transition="in" filter="wipe(down)">
                                      <p:cBhvr>
                                        <p:cTn id="27" dur="1000"/>
                                        <p:tgtEl>
                                          <p:spTgt spid="1052682"/>
                                        </p:tgtEl>
                                      </p:cBhvr>
                                    </p:animEffect>
                                  </p:childTnLst>
                                </p:cTn>
                              </p:par>
                            </p:childTnLst>
                          </p:cTn>
                        </p:par>
                        <p:par>
                          <p:cTn id="28" fill="hold" nodeType="afterGroup">
                            <p:stCondLst>
                              <p:cond delay="3500"/>
                            </p:stCondLst>
                            <p:childTnLst>
                              <p:par>
                                <p:cTn id="29" presetID="22" presetClass="entr" presetSubtype="8" fill="hold" nodeType="afterEffect">
                                  <p:stCondLst>
                                    <p:cond delay="0"/>
                                  </p:stCondLst>
                                  <p:childTnLst>
                                    <p:set>
                                      <p:cBhvr>
                                        <p:cTn id="30" dur="1" fill="hold">
                                          <p:stCondLst>
                                            <p:cond delay="0"/>
                                          </p:stCondLst>
                                        </p:cTn>
                                        <p:tgtEl>
                                          <p:spTgt spid="1052683"/>
                                        </p:tgtEl>
                                        <p:attrNameLst>
                                          <p:attrName>style.visibility</p:attrName>
                                        </p:attrNameLst>
                                      </p:cBhvr>
                                      <p:to>
                                        <p:strVal val="visible"/>
                                      </p:to>
                                    </p:set>
                                    <p:animEffect transition="in" filter="wipe(left)">
                                      <p:cBhvr>
                                        <p:cTn id="31" dur="1000"/>
                                        <p:tgtEl>
                                          <p:spTgt spid="1052683"/>
                                        </p:tgtEl>
                                      </p:cBhvr>
                                    </p:animEffect>
                                  </p:childTnLst>
                                </p:cTn>
                              </p:par>
                            </p:childTnLst>
                          </p:cTn>
                        </p:par>
                        <p:par>
                          <p:cTn id="32" fill="hold" nodeType="afterGroup">
                            <p:stCondLst>
                              <p:cond delay="4500"/>
                            </p:stCondLst>
                            <p:childTnLst>
                              <p:par>
                                <p:cTn id="33" presetID="22" presetClass="entr" presetSubtype="8" fill="hold" nodeType="afterEffect">
                                  <p:stCondLst>
                                    <p:cond delay="0"/>
                                  </p:stCondLst>
                                  <p:childTnLst>
                                    <p:set>
                                      <p:cBhvr>
                                        <p:cTn id="34" dur="1" fill="hold">
                                          <p:stCondLst>
                                            <p:cond delay="0"/>
                                          </p:stCondLst>
                                        </p:cTn>
                                        <p:tgtEl>
                                          <p:spTgt spid="1052686"/>
                                        </p:tgtEl>
                                        <p:attrNameLst>
                                          <p:attrName>style.visibility</p:attrName>
                                        </p:attrNameLst>
                                      </p:cBhvr>
                                      <p:to>
                                        <p:strVal val="visible"/>
                                      </p:to>
                                    </p:set>
                                    <p:animEffect transition="in" filter="wipe(left)">
                                      <p:cBhvr>
                                        <p:cTn id="35" dur="1000"/>
                                        <p:tgtEl>
                                          <p:spTgt spid="1052686"/>
                                        </p:tgtEl>
                                      </p:cBhvr>
                                    </p:animEffect>
                                  </p:childTnLst>
                                </p:cTn>
                              </p:par>
                            </p:childTnLst>
                          </p:cTn>
                        </p:par>
                        <p:par>
                          <p:cTn id="36" fill="hold" nodeType="afterGroup">
                            <p:stCondLst>
                              <p:cond delay="5500"/>
                            </p:stCondLst>
                            <p:childTnLst>
                              <p:par>
                                <p:cTn id="37" presetID="22" presetClass="entr" presetSubtype="8" fill="hold" nodeType="afterEffect">
                                  <p:stCondLst>
                                    <p:cond delay="0"/>
                                  </p:stCondLst>
                                  <p:childTnLst>
                                    <p:set>
                                      <p:cBhvr>
                                        <p:cTn id="38" dur="1" fill="hold">
                                          <p:stCondLst>
                                            <p:cond delay="0"/>
                                          </p:stCondLst>
                                        </p:cTn>
                                        <p:tgtEl>
                                          <p:spTgt spid="1052687"/>
                                        </p:tgtEl>
                                        <p:attrNameLst>
                                          <p:attrName>style.visibility</p:attrName>
                                        </p:attrNameLst>
                                      </p:cBhvr>
                                      <p:to>
                                        <p:strVal val="visible"/>
                                      </p:to>
                                    </p:set>
                                    <p:animEffect transition="in" filter="wipe(left)">
                                      <p:cBhvr>
                                        <p:cTn id="39" dur="1000"/>
                                        <p:tgtEl>
                                          <p:spTgt spid="1052687"/>
                                        </p:tgtEl>
                                      </p:cBhvr>
                                    </p:animEffect>
                                  </p:childTnLst>
                                </p:cTn>
                              </p:par>
                            </p:childTnLst>
                          </p:cTn>
                        </p:par>
                        <p:par>
                          <p:cTn id="40" fill="hold" nodeType="afterGroup">
                            <p:stCondLst>
                              <p:cond delay="6500"/>
                            </p:stCondLst>
                            <p:childTnLst>
                              <p:par>
                                <p:cTn id="41" presetID="22" presetClass="entr" presetSubtype="8" fill="hold" nodeType="afterEffect">
                                  <p:stCondLst>
                                    <p:cond delay="0"/>
                                  </p:stCondLst>
                                  <p:childTnLst>
                                    <p:set>
                                      <p:cBhvr>
                                        <p:cTn id="42" dur="1" fill="hold">
                                          <p:stCondLst>
                                            <p:cond delay="0"/>
                                          </p:stCondLst>
                                        </p:cTn>
                                        <p:tgtEl>
                                          <p:spTgt spid="1052688"/>
                                        </p:tgtEl>
                                        <p:attrNameLst>
                                          <p:attrName>style.visibility</p:attrName>
                                        </p:attrNameLst>
                                      </p:cBhvr>
                                      <p:to>
                                        <p:strVal val="visible"/>
                                      </p:to>
                                    </p:set>
                                    <p:animEffect transition="in" filter="wipe(left)">
                                      <p:cBhvr>
                                        <p:cTn id="43" dur="1000"/>
                                        <p:tgtEl>
                                          <p:spTgt spid="1052688"/>
                                        </p:tgtEl>
                                      </p:cBhvr>
                                    </p:animEffect>
                                  </p:childTnLst>
                                </p:cTn>
                              </p:par>
                            </p:childTnLst>
                          </p:cTn>
                        </p:par>
                        <p:par>
                          <p:cTn id="44" fill="hold" nodeType="afterGroup">
                            <p:stCondLst>
                              <p:cond delay="7500"/>
                            </p:stCondLst>
                            <p:childTnLst>
                              <p:par>
                                <p:cTn id="45" presetID="22" presetClass="entr" presetSubtype="8" fill="hold" grpId="0" nodeType="after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wipe(left)">
                                      <p:cBhvr>
                                        <p:cTn id="47" dur="500"/>
                                        <p:tgtEl>
                                          <p:spTgt spid="30">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
                                            <p:txEl>
                                              <p:pRg st="1" end="1"/>
                                            </p:txEl>
                                          </p:spTgt>
                                        </p:tgtEl>
                                        <p:attrNameLst>
                                          <p:attrName>style.visibility</p:attrName>
                                        </p:attrNameLst>
                                      </p:cBhvr>
                                      <p:to>
                                        <p:strVal val="visible"/>
                                      </p:to>
                                    </p:set>
                                    <p:animEffect transition="in" filter="wipe(left)">
                                      <p:cBhvr>
                                        <p:cTn id="52" dur="500"/>
                                        <p:tgtEl>
                                          <p:spTgt spid="30">
                                            <p:txEl>
                                              <p:pRg st="1" end="1"/>
                                            </p:txEl>
                                          </p:spTgt>
                                        </p:tgtEl>
                                      </p:cBhvr>
                                    </p:animEffect>
                                  </p:childTnLst>
                                </p:cTn>
                              </p:par>
                            </p:childTnLst>
                          </p:cTn>
                        </p:par>
                        <p:par>
                          <p:cTn id="53" fill="hold" nodeType="afterGroup">
                            <p:stCondLst>
                              <p:cond delay="500"/>
                            </p:stCondLst>
                            <p:childTnLst>
                              <p:par>
                                <p:cTn id="54" presetID="22" presetClass="entr" presetSubtype="2" fill="hold" nodeType="afterEffect">
                                  <p:stCondLst>
                                    <p:cond delay="0"/>
                                  </p:stCondLst>
                                  <p:childTnLst>
                                    <p:set>
                                      <p:cBhvr>
                                        <p:cTn id="55" dur="1" fill="hold">
                                          <p:stCondLst>
                                            <p:cond delay="0"/>
                                          </p:stCondLst>
                                        </p:cTn>
                                        <p:tgtEl>
                                          <p:spTgt spid="1052684"/>
                                        </p:tgtEl>
                                        <p:attrNameLst>
                                          <p:attrName>style.visibility</p:attrName>
                                        </p:attrNameLst>
                                      </p:cBhvr>
                                      <p:to>
                                        <p:strVal val="visible"/>
                                      </p:to>
                                    </p:set>
                                    <p:animEffect transition="in" filter="wipe(right)">
                                      <p:cBhvr>
                                        <p:cTn id="56" dur="1000"/>
                                        <p:tgtEl>
                                          <p:spTgt spid="1052684"/>
                                        </p:tgtEl>
                                      </p:cBhvr>
                                    </p:animEffect>
                                  </p:childTnLst>
                                </p:cTn>
                              </p:par>
                            </p:childTnLst>
                          </p:cTn>
                        </p:par>
                        <p:par>
                          <p:cTn id="57" fill="hold" nodeType="afterGroup">
                            <p:stCondLst>
                              <p:cond delay="1500"/>
                            </p:stCondLst>
                            <p:childTnLst>
                              <p:par>
                                <p:cTn id="58" presetID="22" presetClass="entr" presetSubtype="2" fill="hold" nodeType="afterEffect">
                                  <p:stCondLst>
                                    <p:cond delay="0"/>
                                  </p:stCondLst>
                                  <p:childTnLst>
                                    <p:set>
                                      <p:cBhvr>
                                        <p:cTn id="59" dur="1" fill="hold">
                                          <p:stCondLst>
                                            <p:cond delay="0"/>
                                          </p:stCondLst>
                                        </p:cTn>
                                        <p:tgtEl>
                                          <p:spTgt spid="1052685"/>
                                        </p:tgtEl>
                                        <p:attrNameLst>
                                          <p:attrName>style.visibility</p:attrName>
                                        </p:attrNameLst>
                                      </p:cBhvr>
                                      <p:to>
                                        <p:strVal val="visible"/>
                                      </p:to>
                                    </p:set>
                                    <p:animEffect transition="in" filter="wipe(right)">
                                      <p:cBhvr>
                                        <p:cTn id="60" dur="1000"/>
                                        <p:tgtEl>
                                          <p:spTgt spid="1052685"/>
                                        </p:tgtEl>
                                      </p:cBhvr>
                                    </p:animEffect>
                                  </p:childTnLst>
                                </p:cTn>
                              </p:par>
                            </p:childTnLst>
                          </p:cTn>
                        </p:par>
                        <p:par>
                          <p:cTn id="61" fill="hold" nodeType="afterGroup">
                            <p:stCondLst>
                              <p:cond delay="2500"/>
                            </p:stCondLst>
                            <p:childTnLst>
                              <p:par>
                                <p:cTn id="62" presetID="22" presetClass="entr" presetSubtype="2" fill="hold" nodeType="afterEffect">
                                  <p:stCondLst>
                                    <p:cond delay="0"/>
                                  </p:stCondLst>
                                  <p:childTnLst>
                                    <p:set>
                                      <p:cBhvr>
                                        <p:cTn id="63" dur="1" fill="hold">
                                          <p:stCondLst>
                                            <p:cond delay="0"/>
                                          </p:stCondLst>
                                        </p:cTn>
                                        <p:tgtEl>
                                          <p:spTgt spid="1052689"/>
                                        </p:tgtEl>
                                        <p:attrNameLst>
                                          <p:attrName>style.visibility</p:attrName>
                                        </p:attrNameLst>
                                      </p:cBhvr>
                                      <p:to>
                                        <p:strVal val="visible"/>
                                      </p:to>
                                    </p:set>
                                    <p:animEffect transition="in" filter="wipe(right)">
                                      <p:cBhvr>
                                        <p:cTn id="64" dur="1000"/>
                                        <p:tgtEl>
                                          <p:spTgt spid="1052689"/>
                                        </p:tgtEl>
                                      </p:cBhvr>
                                    </p:animEffect>
                                  </p:childTnLst>
                                </p:cTn>
                              </p:par>
                            </p:childTnLst>
                          </p:cTn>
                        </p:par>
                        <p:par>
                          <p:cTn id="65" fill="hold" nodeType="afterGroup">
                            <p:stCondLst>
                              <p:cond delay="3500"/>
                            </p:stCondLst>
                            <p:childTnLst>
                              <p:par>
                                <p:cTn id="66" presetID="22" presetClass="entr" presetSubtype="4" fill="hold" nodeType="afterEffect">
                                  <p:stCondLst>
                                    <p:cond delay="0"/>
                                  </p:stCondLst>
                                  <p:childTnLst>
                                    <p:set>
                                      <p:cBhvr>
                                        <p:cTn id="67" dur="1" fill="hold">
                                          <p:stCondLst>
                                            <p:cond delay="0"/>
                                          </p:stCondLst>
                                        </p:cTn>
                                        <p:tgtEl>
                                          <p:spTgt spid="1052690"/>
                                        </p:tgtEl>
                                        <p:attrNameLst>
                                          <p:attrName>style.visibility</p:attrName>
                                        </p:attrNameLst>
                                      </p:cBhvr>
                                      <p:to>
                                        <p:strVal val="visible"/>
                                      </p:to>
                                    </p:set>
                                    <p:animEffect transition="in" filter="wipe(down)">
                                      <p:cBhvr>
                                        <p:cTn id="68" dur="1000"/>
                                        <p:tgtEl>
                                          <p:spTgt spid="1052690"/>
                                        </p:tgtEl>
                                      </p:cBhvr>
                                    </p:animEffect>
                                  </p:childTnLst>
                                </p:cTn>
                              </p:par>
                            </p:childTnLst>
                          </p:cTn>
                        </p:par>
                        <p:par>
                          <p:cTn id="69" fill="hold" nodeType="afterGroup">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30">
                                            <p:txEl>
                                              <p:pRg st="2" end="2"/>
                                            </p:txEl>
                                          </p:spTgt>
                                        </p:tgtEl>
                                        <p:attrNameLst>
                                          <p:attrName>style.visibility</p:attrName>
                                        </p:attrNameLst>
                                      </p:cBhvr>
                                      <p:to>
                                        <p:strVal val="visible"/>
                                      </p:to>
                                    </p:set>
                                    <p:animEffect transition="in" filter="wipe(left)">
                                      <p:cBhvr>
                                        <p:cTn id="72" dur="500"/>
                                        <p:tgtEl>
                                          <p:spTgt spid="30">
                                            <p:txEl>
                                              <p:pRg st="2" end="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0">
                                            <p:txEl>
                                              <p:pRg st="3" end="3"/>
                                            </p:txEl>
                                          </p:spTgt>
                                        </p:tgtEl>
                                        <p:attrNameLst>
                                          <p:attrName>style.visibility</p:attrName>
                                        </p:attrNameLst>
                                      </p:cBhvr>
                                      <p:to>
                                        <p:strVal val="visible"/>
                                      </p:to>
                                    </p:set>
                                    <p:animEffect transition="in" filter="wipe(left)">
                                      <p:cBhvr>
                                        <p:cTn id="77" dur="500"/>
                                        <p:tgtEl>
                                          <p:spTgt spid="30">
                                            <p:txEl>
                                              <p:pRg st="3" end="3"/>
                                            </p:txEl>
                                          </p:spTgt>
                                        </p:tgtEl>
                                      </p:cBhvr>
                                    </p:animEffect>
                                  </p:childTnLst>
                                </p:cTn>
                              </p:par>
                            </p:childTnLst>
                          </p:cTn>
                        </p:par>
                        <p:par>
                          <p:cTn id="78" fill="hold" nodeType="afterGroup">
                            <p:stCondLst>
                              <p:cond delay="500"/>
                            </p:stCondLst>
                            <p:childTnLst>
                              <p:par>
                                <p:cTn id="79" presetID="12" presetClass="entr" presetSubtype="2" fill="hold" nodeType="after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slide(fromRight)">
                                      <p:cBhvr>
                                        <p:cTn id="8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animBg="1"/>
      <p:bldP spid="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9013825" cy="461665"/>
          </a:xfrm>
          <a:prstGeom prst="rect">
            <a:avLst/>
          </a:prstGeom>
          <a:noFill/>
          <a:ln w="9525">
            <a:noFill/>
            <a:miter lim="800000"/>
            <a:headEnd/>
            <a:tailEnd/>
          </a:ln>
        </p:spPr>
        <p:txBody>
          <a:bodyPr wrap="square">
            <a:spAutoFit/>
          </a:bodyPr>
          <a:lstStyle/>
          <a:p>
            <a:r>
              <a:rPr lang="en-US" sz="2400" dirty="0">
                <a:solidFill>
                  <a:srgbClr val="0066B3"/>
                </a:solidFill>
              </a:rPr>
              <a:t>Understand the determinants of the price elasticity of demand.</a:t>
            </a:r>
          </a:p>
        </p:txBody>
      </p:sp>
      <p:sp>
        <p:nvSpPr>
          <p:cNvPr id="3" name="Text Box 9"/>
          <p:cNvSpPr txBox="1">
            <a:spLocks noChangeArrowheads="1"/>
          </p:cNvSpPr>
          <p:nvPr/>
        </p:nvSpPr>
        <p:spPr bwMode="auto">
          <a:xfrm>
            <a:off x="452437" y="2358380"/>
            <a:ext cx="4665663"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6.2 LEARNING</a:t>
            </a:r>
            <a:r>
              <a:rPr lang="en-US" sz="2400" dirty="0">
                <a:solidFill>
                  <a:schemeClr val="bg1"/>
                </a:solidFill>
              </a:rPr>
              <a:t> OBJECTIVE</a:t>
            </a:r>
            <a:endParaRPr lang="en-US" sz="2400" b="1" dirty="0">
              <a:solidFill>
                <a:schemeClr val="bg1"/>
              </a:solidFill>
            </a:endParaRPr>
          </a:p>
        </p:txBody>
      </p:sp>
      <p:sp>
        <p:nvSpPr>
          <p:cNvPr id="4" name="TextBox 3"/>
          <p:cNvSpPr txBox="1">
            <a:spLocks noChangeArrowheads="1"/>
          </p:cNvSpPr>
          <p:nvPr/>
        </p:nvSpPr>
        <p:spPr bwMode="auto">
          <a:xfrm>
            <a:off x="177800" y="220663"/>
            <a:ext cx="9779000" cy="523220"/>
          </a:xfrm>
          <a:prstGeom prst="rect">
            <a:avLst/>
          </a:prstGeom>
          <a:noFill/>
          <a:ln w="9525">
            <a:noFill/>
            <a:miter lim="800000"/>
            <a:headEnd/>
            <a:tailEnd/>
          </a:ln>
        </p:spPr>
        <p:txBody>
          <a:bodyPr wrap="square">
            <a:spAutoFit/>
          </a:bodyPr>
          <a:lstStyle/>
          <a:p>
            <a:r>
              <a:rPr lang="en-US" b="1" dirty="0">
                <a:solidFill>
                  <a:srgbClr val="0066B3"/>
                </a:solidFill>
              </a:rPr>
              <a:t>The Determinants of the Price Elasticity of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713" name="Rectangle 17"/>
          <p:cNvSpPr>
            <a:spLocks noChangeArrowheads="1"/>
          </p:cNvSpPr>
          <p:nvPr/>
        </p:nvSpPr>
        <p:spPr bwMode="auto">
          <a:xfrm>
            <a:off x="466725" y="711170"/>
            <a:ext cx="8239125" cy="2462213"/>
          </a:xfrm>
          <a:prstGeom prst="rect">
            <a:avLst/>
          </a:prstGeom>
          <a:noFill/>
          <a:ln w="9525">
            <a:noFill/>
            <a:miter lim="800000"/>
            <a:headEnd/>
            <a:tailEnd/>
          </a:ln>
        </p:spPr>
        <p:txBody>
          <a:bodyPr>
            <a:spAutoFit/>
          </a:bodyPr>
          <a:lstStyle/>
          <a:p>
            <a:pPr>
              <a:spcBef>
                <a:spcPct val="50000"/>
              </a:spcBef>
              <a:tabLst>
                <a:tab pos="347663" algn="l"/>
              </a:tabLst>
            </a:pPr>
            <a:r>
              <a:rPr lang="en-US" sz="2200" dirty="0">
                <a:solidFill>
                  <a:schemeClr val="tx1"/>
                </a:solidFill>
              </a:rPr>
              <a:t>• 	Availability of close substitutes</a:t>
            </a:r>
          </a:p>
          <a:p>
            <a:pPr>
              <a:spcBef>
                <a:spcPct val="50000"/>
              </a:spcBef>
              <a:tabLst>
                <a:tab pos="347663" algn="l"/>
              </a:tabLst>
            </a:pPr>
            <a:r>
              <a:rPr lang="en-US" sz="2200" dirty="0">
                <a:solidFill>
                  <a:schemeClr val="tx1"/>
                </a:solidFill>
              </a:rPr>
              <a:t>•	Passage of time</a:t>
            </a:r>
          </a:p>
          <a:p>
            <a:pPr>
              <a:spcBef>
                <a:spcPct val="50000"/>
              </a:spcBef>
              <a:tabLst>
                <a:tab pos="347663" algn="l"/>
              </a:tabLst>
            </a:pPr>
            <a:r>
              <a:rPr lang="en-US" sz="2200" dirty="0">
                <a:solidFill>
                  <a:schemeClr val="tx1"/>
                </a:solidFill>
              </a:rPr>
              <a:t>• 	Luxuries versus necessities</a:t>
            </a:r>
          </a:p>
          <a:p>
            <a:pPr>
              <a:spcBef>
                <a:spcPct val="50000"/>
              </a:spcBef>
              <a:tabLst>
                <a:tab pos="347663" algn="l"/>
              </a:tabLst>
            </a:pPr>
            <a:r>
              <a:rPr lang="en-US" sz="2200" dirty="0">
                <a:solidFill>
                  <a:schemeClr val="tx1"/>
                </a:solidFill>
              </a:rPr>
              <a:t>•	Definition of the market</a:t>
            </a:r>
          </a:p>
          <a:p>
            <a:pPr>
              <a:spcBef>
                <a:spcPct val="50000"/>
              </a:spcBef>
              <a:tabLst>
                <a:tab pos="347663" algn="l"/>
              </a:tabLst>
            </a:pPr>
            <a:r>
              <a:rPr lang="en-US" sz="2200" dirty="0">
                <a:solidFill>
                  <a:schemeClr val="tx1"/>
                </a:solidFill>
              </a:rPr>
              <a:t>•	Share of the good in the consumer’s budget</a:t>
            </a:r>
          </a:p>
        </p:txBody>
      </p:sp>
      <p:sp>
        <p:nvSpPr>
          <p:cNvPr id="1053714" name="Text Box 18"/>
          <p:cNvSpPr txBox="1">
            <a:spLocks noChangeArrowheads="1"/>
          </p:cNvSpPr>
          <p:nvPr/>
        </p:nvSpPr>
        <p:spPr bwMode="auto">
          <a:xfrm>
            <a:off x="149225" y="190470"/>
            <a:ext cx="8994775" cy="430887"/>
          </a:xfrm>
          <a:prstGeom prst="rect">
            <a:avLst/>
          </a:prstGeom>
          <a:noFill/>
          <a:ln w="9525">
            <a:noFill/>
            <a:miter lim="800000"/>
            <a:headEnd/>
            <a:tailEnd/>
          </a:ln>
        </p:spPr>
        <p:txBody>
          <a:bodyPr wrap="square">
            <a:spAutoFit/>
          </a:bodyPr>
          <a:lstStyle/>
          <a:p>
            <a:pPr>
              <a:spcBef>
                <a:spcPct val="50000"/>
              </a:spcBef>
            </a:pPr>
            <a:r>
              <a:rPr lang="en-US" sz="2200" dirty="0" smtClean="0"/>
              <a:t>The key determinants of the price elasticity of demand are as follows:</a:t>
            </a:r>
            <a:endParaRPr lang="en-US" sz="2200" dirty="0"/>
          </a:p>
        </p:txBody>
      </p:sp>
      <p:sp>
        <p:nvSpPr>
          <p:cNvPr id="7" name="Text Box 6"/>
          <p:cNvSpPr txBox="1">
            <a:spLocks noChangeArrowheads="1"/>
          </p:cNvSpPr>
          <p:nvPr/>
        </p:nvSpPr>
        <p:spPr bwMode="auto">
          <a:xfrm>
            <a:off x="466725" y="3636933"/>
            <a:ext cx="8842375" cy="3139321"/>
          </a:xfrm>
          <a:prstGeom prst="rect">
            <a:avLst/>
          </a:prstGeom>
          <a:noFill/>
          <a:ln w="9525">
            <a:noFill/>
            <a:miter lim="800000"/>
            <a:headEnd/>
            <a:tailEnd/>
          </a:ln>
        </p:spPr>
        <p:txBody>
          <a:bodyPr wrap="square">
            <a:spAutoFit/>
          </a:bodyPr>
          <a:lstStyle/>
          <a:p>
            <a:pPr>
              <a:spcBef>
                <a:spcPct val="50000"/>
              </a:spcBef>
              <a:spcAft>
                <a:spcPct val="50000"/>
              </a:spcAft>
            </a:pPr>
            <a:r>
              <a:rPr lang="en-US" sz="2200" dirty="0"/>
              <a:t>The availability of substitutes is the most important determinant of price elasticity of demand because how consumers react to a change in the price of a product depends on what alternatives they have. </a:t>
            </a:r>
          </a:p>
          <a:p>
            <a:pPr>
              <a:spcBef>
                <a:spcPct val="50000"/>
              </a:spcBef>
              <a:spcAft>
                <a:spcPct val="50000"/>
              </a:spcAft>
            </a:pPr>
            <a:r>
              <a:rPr lang="en-US" sz="2200" dirty="0"/>
              <a:t>In general, </a:t>
            </a:r>
            <a:r>
              <a:rPr lang="en-US" sz="2200" i="1" dirty="0"/>
              <a:t>if a product has more substitutes available, it will have more elastic demand. </a:t>
            </a:r>
          </a:p>
          <a:p>
            <a:pPr>
              <a:spcBef>
                <a:spcPct val="50000"/>
              </a:spcBef>
              <a:spcAft>
                <a:spcPct val="50000"/>
              </a:spcAft>
            </a:pPr>
            <a:r>
              <a:rPr lang="en-US" sz="2200" i="1" dirty="0"/>
              <a:t>If a product has fewer substitutes available, it will have less elastic demand.</a:t>
            </a:r>
          </a:p>
        </p:txBody>
      </p:sp>
      <p:sp>
        <p:nvSpPr>
          <p:cNvPr id="8" name="Text Box 7"/>
          <p:cNvSpPr txBox="1">
            <a:spLocks noChangeArrowheads="1"/>
          </p:cNvSpPr>
          <p:nvPr/>
        </p:nvSpPr>
        <p:spPr bwMode="auto">
          <a:xfrm>
            <a:off x="454024" y="3215114"/>
            <a:ext cx="8251825" cy="461665"/>
          </a:xfrm>
          <a:prstGeom prst="rect">
            <a:avLst/>
          </a:prstGeom>
          <a:noFill/>
          <a:ln w="9525">
            <a:noFill/>
            <a:miter lim="800000"/>
            <a:headEnd/>
            <a:tailEnd/>
          </a:ln>
        </p:spPr>
        <p:txBody>
          <a:bodyPr>
            <a:spAutoFit/>
          </a:bodyPr>
          <a:lstStyle/>
          <a:p>
            <a:r>
              <a:rPr lang="en-US" sz="2400" b="1" dirty="0">
                <a:solidFill>
                  <a:schemeClr val="tx1"/>
                </a:solidFill>
              </a:rPr>
              <a:t>Availability of Close </a:t>
            </a:r>
            <a:r>
              <a:rPr lang="en-US" sz="2400" b="1" dirty="0" smtClean="0">
                <a:solidFill>
                  <a:schemeClr val="tx1"/>
                </a:solidFill>
              </a:rPr>
              <a:t>Substitutes</a:t>
            </a:r>
            <a:r>
              <a:rPr lang="zh-TW" altLang="en-US" sz="2400" b="1" dirty="0" smtClean="0">
                <a:solidFill>
                  <a:schemeClr val="tx1"/>
                </a:solidFill>
              </a:rPr>
              <a:t> </a:t>
            </a:r>
            <a:r>
              <a:rPr lang="zh-TW" altLang="en-US" sz="2400" b="1" dirty="0" smtClean="0">
                <a:solidFill>
                  <a:schemeClr val="tx1"/>
                </a:solidFill>
                <a:latin typeface="標楷體" pitchFamily="65" charset="-120"/>
                <a:ea typeface="標楷體" pitchFamily="65" charset="-120"/>
              </a:rPr>
              <a:t>相似替代品的可及性</a:t>
            </a:r>
            <a:endParaRPr lang="en-US" sz="2400" b="1" dirty="0">
              <a:solidFill>
                <a:schemeClr val="tx1"/>
              </a:solidFill>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3714"/>
                                        </p:tgtEl>
                                        <p:attrNameLst>
                                          <p:attrName>style.visibility</p:attrName>
                                        </p:attrNameLst>
                                      </p:cBhvr>
                                      <p:to>
                                        <p:strVal val="visible"/>
                                      </p:to>
                                    </p:set>
                                    <p:animEffect transition="in" filter="wipe(left)">
                                      <p:cBhvr>
                                        <p:cTn id="7" dur="500"/>
                                        <p:tgtEl>
                                          <p:spTgt spid="105371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53713">
                                            <p:txEl>
                                              <p:pRg st="0" end="0"/>
                                            </p:txEl>
                                          </p:spTgt>
                                        </p:tgtEl>
                                        <p:attrNameLst>
                                          <p:attrName>style.visibility</p:attrName>
                                        </p:attrNameLst>
                                      </p:cBhvr>
                                      <p:to>
                                        <p:strVal val="visible"/>
                                      </p:to>
                                    </p:set>
                                    <p:animEffect transition="in" filter="wipe(left)">
                                      <p:cBhvr>
                                        <p:cTn id="11" dur="500"/>
                                        <p:tgtEl>
                                          <p:spTgt spid="105371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53713">
                                            <p:txEl>
                                              <p:pRg st="1" end="1"/>
                                            </p:txEl>
                                          </p:spTgt>
                                        </p:tgtEl>
                                        <p:attrNameLst>
                                          <p:attrName>style.visibility</p:attrName>
                                        </p:attrNameLst>
                                      </p:cBhvr>
                                      <p:to>
                                        <p:strVal val="visible"/>
                                      </p:to>
                                    </p:set>
                                    <p:animEffect transition="in" filter="wipe(left)">
                                      <p:cBhvr>
                                        <p:cTn id="16" dur="500"/>
                                        <p:tgtEl>
                                          <p:spTgt spid="105371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053713">
                                            <p:txEl>
                                              <p:pRg st="2" end="2"/>
                                            </p:txEl>
                                          </p:spTgt>
                                        </p:tgtEl>
                                        <p:attrNameLst>
                                          <p:attrName>style.visibility</p:attrName>
                                        </p:attrNameLst>
                                      </p:cBhvr>
                                      <p:to>
                                        <p:strVal val="visible"/>
                                      </p:to>
                                    </p:set>
                                    <p:animEffect transition="in" filter="wipe(left)">
                                      <p:cBhvr>
                                        <p:cTn id="21" dur="500"/>
                                        <p:tgtEl>
                                          <p:spTgt spid="105371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53713">
                                            <p:txEl>
                                              <p:pRg st="3" end="3"/>
                                            </p:txEl>
                                          </p:spTgt>
                                        </p:tgtEl>
                                        <p:attrNameLst>
                                          <p:attrName>style.visibility</p:attrName>
                                        </p:attrNameLst>
                                      </p:cBhvr>
                                      <p:to>
                                        <p:strVal val="visible"/>
                                      </p:to>
                                    </p:set>
                                    <p:animEffect transition="in" filter="wipe(left)">
                                      <p:cBhvr>
                                        <p:cTn id="26" dur="500"/>
                                        <p:tgtEl>
                                          <p:spTgt spid="105371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053713">
                                            <p:txEl>
                                              <p:pRg st="4" end="4"/>
                                            </p:txEl>
                                          </p:spTgt>
                                        </p:tgtEl>
                                        <p:attrNameLst>
                                          <p:attrName>style.visibility</p:attrName>
                                        </p:attrNameLst>
                                      </p:cBhvr>
                                      <p:to>
                                        <p:strVal val="visible"/>
                                      </p:to>
                                    </p:set>
                                    <p:animEffect transition="in" filter="wipe(left)">
                                      <p:cBhvr>
                                        <p:cTn id="31" dur="500"/>
                                        <p:tgtEl>
                                          <p:spTgt spid="105371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14" grpId="0"/>
      <p:bldP spid="7"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5749" name="Text Box 5"/>
          <p:cNvSpPr txBox="1">
            <a:spLocks noChangeArrowheads="1"/>
          </p:cNvSpPr>
          <p:nvPr/>
        </p:nvSpPr>
        <p:spPr bwMode="auto">
          <a:xfrm>
            <a:off x="447672" y="836613"/>
            <a:ext cx="8251825" cy="2246769"/>
          </a:xfrm>
          <a:prstGeom prst="rect">
            <a:avLst/>
          </a:prstGeom>
          <a:noFill/>
          <a:ln w="9525">
            <a:noFill/>
            <a:miter lim="800000"/>
            <a:headEnd/>
            <a:tailEnd/>
          </a:ln>
        </p:spPr>
        <p:txBody>
          <a:bodyPr>
            <a:spAutoFit/>
          </a:bodyPr>
          <a:lstStyle/>
          <a:p>
            <a:pPr>
              <a:spcBef>
                <a:spcPct val="50000"/>
              </a:spcBef>
              <a:spcAft>
                <a:spcPct val="50000"/>
              </a:spcAft>
            </a:pPr>
            <a:r>
              <a:rPr lang="en-US" dirty="0"/>
              <a:t>It usually takes consumers some time to adjust their buying habits when prices change.</a:t>
            </a:r>
          </a:p>
          <a:p>
            <a:pPr>
              <a:spcBef>
                <a:spcPct val="50000"/>
              </a:spcBef>
              <a:spcAft>
                <a:spcPct val="50000"/>
              </a:spcAft>
            </a:pPr>
            <a:r>
              <a:rPr lang="en-US" i="1" dirty="0"/>
              <a:t>The more time that passes, the more elastic the demand for a product becomes. </a:t>
            </a:r>
          </a:p>
        </p:txBody>
      </p:sp>
      <p:sp>
        <p:nvSpPr>
          <p:cNvPr id="1055750" name="Text Box 6"/>
          <p:cNvSpPr txBox="1">
            <a:spLocks noChangeArrowheads="1"/>
          </p:cNvSpPr>
          <p:nvPr/>
        </p:nvSpPr>
        <p:spPr bwMode="auto">
          <a:xfrm>
            <a:off x="447673" y="261610"/>
            <a:ext cx="8251825" cy="523220"/>
          </a:xfrm>
          <a:prstGeom prst="rect">
            <a:avLst/>
          </a:prstGeom>
          <a:noFill/>
          <a:ln w="9525">
            <a:noFill/>
            <a:miter lim="800000"/>
            <a:headEnd/>
            <a:tailEnd/>
          </a:ln>
        </p:spPr>
        <p:txBody>
          <a:bodyPr>
            <a:spAutoFit/>
          </a:bodyPr>
          <a:lstStyle/>
          <a:p>
            <a:r>
              <a:rPr lang="en-US" b="1" dirty="0">
                <a:solidFill>
                  <a:schemeClr val="tx1"/>
                </a:solidFill>
              </a:rPr>
              <a:t>Passage of </a:t>
            </a:r>
            <a:r>
              <a:rPr lang="en-US" b="1" dirty="0" smtClean="0">
                <a:solidFill>
                  <a:schemeClr val="tx1"/>
                </a:solidFill>
              </a:rPr>
              <a:t>Time</a:t>
            </a:r>
            <a:r>
              <a:rPr lang="zh-TW" altLang="en-US" b="1" dirty="0" smtClean="0">
                <a:solidFill>
                  <a:schemeClr val="tx1"/>
                </a:solidFill>
              </a:rPr>
              <a:t> </a:t>
            </a:r>
            <a:r>
              <a:rPr lang="zh-TW" altLang="en-US" b="1" dirty="0" smtClean="0">
                <a:solidFill>
                  <a:schemeClr val="tx1"/>
                </a:solidFill>
                <a:latin typeface="標楷體" pitchFamily="65" charset="-120"/>
                <a:ea typeface="標楷體" pitchFamily="65" charset="-120"/>
              </a:rPr>
              <a:t>時間推移</a:t>
            </a:r>
            <a:endParaRPr lang="en-US" b="1" dirty="0">
              <a:solidFill>
                <a:schemeClr val="tx1"/>
              </a:solidFill>
              <a:latin typeface="標楷體" pitchFamily="65" charset="-120"/>
              <a:ea typeface="標楷體" pitchFamily="65" charset="-120"/>
            </a:endParaRPr>
          </a:p>
        </p:txBody>
      </p:sp>
      <p:sp>
        <p:nvSpPr>
          <p:cNvPr id="1055751" name="Text Box 7"/>
          <p:cNvSpPr txBox="1">
            <a:spLocks noChangeArrowheads="1"/>
          </p:cNvSpPr>
          <p:nvPr/>
        </p:nvSpPr>
        <p:spPr bwMode="auto">
          <a:xfrm>
            <a:off x="434975" y="4035425"/>
            <a:ext cx="8251825" cy="2246769"/>
          </a:xfrm>
          <a:prstGeom prst="rect">
            <a:avLst/>
          </a:prstGeom>
          <a:noFill/>
          <a:ln w="9525">
            <a:noFill/>
            <a:miter lim="800000"/>
            <a:headEnd/>
            <a:tailEnd/>
          </a:ln>
        </p:spPr>
        <p:txBody>
          <a:bodyPr>
            <a:spAutoFit/>
          </a:bodyPr>
          <a:lstStyle/>
          <a:p>
            <a:pPr>
              <a:spcBef>
                <a:spcPct val="50000"/>
              </a:spcBef>
              <a:spcAft>
                <a:spcPct val="50000"/>
              </a:spcAft>
            </a:pPr>
            <a:r>
              <a:rPr lang="en-US" dirty="0"/>
              <a:t>Goods that are luxuries usually have more elastic demand curves than goods that are necessities.</a:t>
            </a:r>
          </a:p>
          <a:p>
            <a:pPr>
              <a:spcBef>
                <a:spcPct val="50000"/>
              </a:spcBef>
              <a:spcAft>
                <a:spcPct val="50000"/>
              </a:spcAft>
            </a:pPr>
            <a:r>
              <a:rPr lang="en-US" i="1" dirty="0"/>
              <a:t>The demand curve for a luxury is more elastic than the demand curve for a necessity.</a:t>
            </a:r>
          </a:p>
        </p:txBody>
      </p:sp>
      <p:sp>
        <p:nvSpPr>
          <p:cNvPr id="1055752" name="Text Box 8"/>
          <p:cNvSpPr txBox="1">
            <a:spLocks noChangeArrowheads="1"/>
          </p:cNvSpPr>
          <p:nvPr/>
        </p:nvSpPr>
        <p:spPr bwMode="auto">
          <a:xfrm>
            <a:off x="447675" y="3332163"/>
            <a:ext cx="8251825" cy="523220"/>
          </a:xfrm>
          <a:prstGeom prst="rect">
            <a:avLst/>
          </a:prstGeom>
          <a:noFill/>
          <a:ln w="9525">
            <a:noFill/>
            <a:miter lim="800000"/>
            <a:headEnd/>
            <a:tailEnd/>
          </a:ln>
        </p:spPr>
        <p:txBody>
          <a:bodyPr>
            <a:spAutoFit/>
          </a:bodyPr>
          <a:lstStyle/>
          <a:p>
            <a:r>
              <a:rPr lang="en-US" b="1" dirty="0">
                <a:solidFill>
                  <a:schemeClr val="tx1"/>
                </a:solidFill>
              </a:rPr>
              <a:t>Luxuries versus </a:t>
            </a:r>
            <a:r>
              <a:rPr lang="en-US" b="1" dirty="0" smtClean="0">
                <a:solidFill>
                  <a:schemeClr val="tx1"/>
                </a:solidFill>
              </a:rPr>
              <a:t>Necessities</a:t>
            </a:r>
            <a:r>
              <a:rPr lang="zh-TW" altLang="en-US" b="1" dirty="0" smtClean="0">
                <a:solidFill>
                  <a:schemeClr val="tx1"/>
                </a:solidFill>
              </a:rPr>
              <a:t> </a:t>
            </a:r>
            <a:r>
              <a:rPr lang="zh-TW" altLang="en-US" b="1" dirty="0" smtClean="0">
                <a:solidFill>
                  <a:schemeClr val="tx1"/>
                </a:solidFill>
                <a:latin typeface="標楷體" pitchFamily="65" charset="-120"/>
                <a:ea typeface="標楷體" pitchFamily="65" charset="-120"/>
              </a:rPr>
              <a:t>奢侈品</a:t>
            </a:r>
            <a:r>
              <a:rPr lang="en-US" altLang="zh-TW" b="1" dirty="0" smtClean="0">
                <a:solidFill>
                  <a:schemeClr val="tx1"/>
                </a:solidFill>
                <a:latin typeface="標楷體" pitchFamily="65" charset="-120"/>
                <a:ea typeface="標楷體" pitchFamily="65" charset="-120"/>
              </a:rPr>
              <a:t>vs.</a:t>
            </a:r>
            <a:r>
              <a:rPr lang="zh-TW" altLang="en-US" b="1" dirty="0" smtClean="0">
                <a:solidFill>
                  <a:schemeClr val="tx1"/>
                </a:solidFill>
                <a:latin typeface="標楷體" pitchFamily="65" charset="-120"/>
                <a:ea typeface="標楷體" pitchFamily="65" charset="-120"/>
              </a:rPr>
              <a:t>必需品</a:t>
            </a:r>
            <a:endParaRPr lang="en-US" b="1" dirty="0">
              <a:solidFill>
                <a:schemeClr val="tx1"/>
              </a:solidFill>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5750"/>
                                        </p:tgtEl>
                                        <p:attrNameLst>
                                          <p:attrName>style.visibility</p:attrName>
                                        </p:attrNameLst>
                                      </p:cBhvr>
                                      <p:to>
                                        <p:strVal val="visible"/>
                                      </p:to>
                                    </p:set>
                                    <p:animEffect transition="in" filter="wipe(left)">
                                      <p:cBhvr>
                                        <p:cTn id="7" dur="500"/>
                                        <p:tgtEl>
                                          <p:spTgt spid="105575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5749">
                                            <p:txEl>
                                              <p:pRg st="0" end="0"/>
                                            </p:txEl>
                                          </p:spTgt>
                                        </p:tgtEl>
                                        <p:attrNameLst>
                                          <p:attrName>style.visibility</p:attrName>
                                        </p:attrNameLst>
                                      </p:cBhvr>
                                      <p:to>
                                        <p:strVal val="visible"/>
                                      </p:to>
                                    </p:set>
                                    <p:animEffect transition="in" filter="wipe(left)">
                                      <p:cBhvr>
                                        <p:cTn id="11" dur="500"/>
                                        <p:tgtEl>
                                          <p:spTgt spid="105574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5749">
                                            <p:txEl>
                                              <p:pRg st="1" end="1"/>
                                            </p:txEl>
                                          </p:spTgt>
                                        </p:tgtEl>
                                        <p:attrNameLst>
                                          <p:attrName>style.visibility</p:attrName>
                                        </p:attrNameLst>
                                      </p:cBhvr>
                                      <p:to>
                                        <p:strVal val="visible"/>
                                      </p:to>
                                    </p:set>
                                    <p:animEffect transition="in" filter="wipe(left)">
                                      <p:cBhvr>
                                        <p:cTn id="16" dur="500"/>
                                        <p:tgtEl>
                                          <p:spTgt spid="105574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55752"/>
                                        </p:tgtEl>
                                        <p:attrNameLst>
                                          <p:attrName>style.visibility</p:attrName>
                                        </p:attrNameLst>
                                      </p:cBhvr>
                                      <p:to>
                                        <p:strVal val="visible"/>
                                      </p:to>
                                    </p:set>
                                    <p:animEffect transition="in" filter="wipe(left)">
                                      <p:cBhvr>
                                        <p:cTn id="21" dur="500"/>
                                        <p:tgtEl>
                                          <p:spTgt spid="105575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55751">
                                            <p:txEl>
                                              <p:pRg st="0" end="0"/>
                                            </p:txEl>
                                          </p:spTgt>
                                        </p:tgtEl>
                                        <p:attrNameLst>
                                          <p:attrName>style.visibility</p:attrName>
                                        </p:attrNameLst>
                                      </p:cBhvr>
                                      <p:to>
                                        <p:strVal val="visible"/>
                                      </p:to>
                                    </p:set>
                                    <p:animEffect transition="in" filter="wipe(left)">
                                      <p:cBhvr>
                                        <p:cTn id="25" dur="500"/>
                                        <p:tgtEl>
                                          <p:spTgt spid="1055751">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5751">
                                            <p:txEl>
                                              <p:pRg st="1" end="1"/>
                                            </p:txEl>
                                          </p:spTgt>
                                        </p:tgtEl>
                                        <p:attrNameLst>
                                          <p:attrName>style.visibility</p:attrName>
                                        </p:attrNameLst>
                                      </p:cBhvr>
                                      <p:to>
                                        <p:strVal val="visible"/>
                                      </p:to>
                                    </p:set>
                                    <p:animEffect transition="in" filter="wipe(left)">
                                      <p:cBhvr>
                                        <p:cTn id="30" dur="500"/>
                                        <p:tgtEl>
                                          <p:spTgt spid="10557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9" grpId="0" build="p"/>
      <p:bldP spid="1055750" grpId="0"/>
      <p:bldP spid="1055751" grpId="0" build="p"/>
      <p:bldP spid="105575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6774" name="Text Box 6"/>
          <p:cNvSpPr txBox="1">
            <a:spLocks noChangeArrowheads="1"/>
          </p:cNvSpPr>
          <p:nvPr/>
        </p:nvSpPr>
        <p:spPr bwMode="auto">
          <a:xfrm>
            <a:off x="487362" y="276225"/>
            <a:ext cx="8251825" cy="523220"/>
          </a:xfrm>
          <a:prstGeom prst="rect">
            <a:avLst/>
          </a:prstGeom>
          <a:noFill/>
          <a:ln w="9525">
            <a:noFill/>
            <a:miter lim="800000"/>
            <a:headEnd/>
            <a:tailEnd/>
          </a:ln>
        </p:spPr>
        <p:txBody>
          <a:bodyPr>
            <a:spAutoFit/>
          </a:bodyPr>
          <a:lstStyle/>
          <a:p>
            <a:r>
              <a:rPr lang="en-US" b="1" dirty="0">
                <a:solidFill>
                  <a:schemeClr val="tx1"/>
                </a:solidFill>
              </a:rPr>
              <a:t>Definition of the </a:t>
            </a:r>
            <a:r>
              <a:rPr lang="en-US" b="1" dirty="0" smtClean="0">
                <a:solidFill>
                  <a:schemeClr val="tx1"/>
                </a:solidFill>
              </a:rPr>
              <a:t>Market</a:t>
            </a:r>
            <a:r>
              <a:rPr lang="zh-TW" altLang="en-US" b="1" dirty="0" smtClean="0">
                <a:solidFill>
                  <a:schemeClr val="tx1"/>
                </a:solidFill>
              </a:rPr>
              <a:t> </a:t>
            </a:r>
            <a:r>
              <a:rPr lang="zh-TW" altLang="en-US" b="1" dirty="0" smtClean="0">
                <a:solidFill>
                  <a:schemeClr val="tx1"/>
                </a:solidFill>
                <a:latin typeface="標楷體" pitchFamily="65" charset="-120"/>
                <a:ea typeface="標楷體" pitchFamily="65" charset="-120"/>
              </a:rPr>
              <a:t>市場的定義</a:t>
            </a:r>
            <a:endParaRPr lang="en-US" b="1" dirty="0">
              <a:solidFill>
                <a:schemeClr val="tx1"/>
              </a:solidFill>
              <a:latin typeface="標楷體" pitchFamily="65" charset="-120"/>
              <a:ea typeface="標楷體" pitchFamily="65" charset="-120"/>
            </a:endParaRPr>
          </a:p>
        </p:txBody>
      </p:sp>
      <p:sp>
        <p:nvSpPr>
          <p:cNvPr id="1056775" name="Text Box 7"/>
          <p:cNvSpPr txBox="1">
            <a:spLocks noChangeArrowheads="1"/>
          </p:cNvSpPr>
          <p:nvPr/>
        </p:nvSpPr>
        <p:spPr bwMode="auto">
          <a:xfrm>
            <a:off x="447675" y="3881457"/>
            <a:ext cx="8251825" cy="2739211"/>
          </a:xfrm>
          <a:prstGeom prst="rect">
            <a:avLst/>
          </a:prstGeom>
          <a:noFill/>
          <a:ln w="9525">
            <a:noFill/>
            <a:miter lim="800000"/>
            <a:headEnd/>
            <a:tailEnd/>
          </a:ln>
        </p:spPr>
        <p:txBody>
          <a:bodyPr>
            <a:spAutoFit/>
          </a:bodyPr>
          <a:lstStyle/>
          <a:p>
            <a:pPr>
              <a:spcBef>
                <a:spcPct val="50000"/>
              </a:spcBef>
              <a:spcAft>
                <a:spcPct val="50000"/>
              </a:spcAft>
            </a:pPr>
            <a:r>
              <a:rPr lang="en-US" sz="2400" dirty="0"/>
              <a:t>Goods that take only a small fraction of a consumer’s budget tend to have </a:t>
            </a:r>
            <a:r>
              <a:rPr lang="en-US" dirty="0"/>
              <a:t>less</a:t>
            </a:r>
            <a:r>
              <a:rPr lang="en-US" sz="2400" dirty="0"/>
              <a:t> elastic demand than goods that take a large fraction.</a:t>
            </a:r>
          </a:p>
          <a:p>
            <a:pPr>
              <a:spcBef>
                <a:spcPct val="50000"/>
              </a:spcBef>
              <a:spcAft>
                <a:spcPct val="50000"/>
              </a:spcAft>
            </a:pPr>
            <a:r>
              <a:rPr lang="en-US" sz="2400" dirty="0"/>
              <a:t>In general, </a:t>
            </a:r>
            <a:r>
              <a:rPr lang="en-US" sz="2400" i="1" dirty="0"/>
              <a:t>the demand for a good will be more elastic the larger the share of the good in the average consumer’s budget.</a:t>
            </a:r>
          </a:p>
        </p:txBody>
      </p:sp>
      <p:sp>
        <p:nvSpPr>
          <p:cNvPr id="1056776" name="Text Box 8"/>
          <p:cNvSpPr txBox="1">
            <a:spLocks noChangeArrowheads="1"/>
          </p:cNvSpPr>
          <p:nvPr/>
        </p:nvSpPr>
        <p:spPr bwMode="auto">
          <a:xfrm>
            <a:off x="447675" y="2940050"/>
            <a:ext cx="8251825" cy="954107"/>
          </a:xfrm>
          <a:prstGeom prst="rect">
            <a:avLst/>
          </a:prstGeom>
          <a:noFill/>
          <a:ln w="9525">
            <a:noFill/>
            <a:miter lim="800000"/>
            <a:headEnd/>
            <a:tailEnd/>
          </a:ln>
        </p:spPr>
        <p:txBody>
          <a:bodyPr>
            <a:spAutoFit/>
          </a:bodyPr>
          <a:lstStyle/>
          <a:p>
            <a:r>
              <a:rPr lang="en-US" b="1" dirty="0">
                <a:solidFill>
                  <a:schemeClr val="tx1"/>
                </a:solidFill>
              </a:rPr>
              <a:t>Share of a Good in a Consumer’s </a:t>
            </a:r>
            <a:r>
              <a:rPr lang="en-US" b="1" dirty="0" smtClean="0">
                <a:solidFill>
                  <a:schemeClr val="tx1"/>
                </a:solidFill>
              </a:rPr>
              <a:t>Budget</a:t>
            </a:r>
          </a:p>
          <a:p>
            <a:pPr algn="ctr"/>
            <a:r>
              <a:rPr lang="zh-TW" altLang="en-US" b="1" dirty="0">
                <a:solidFill>
                  <a:schemeClr val="tx1"/>
                </a:solidFill>
                <a:latin typeface="標楷體" pitchFamily="65" charset="-120"/>
                <a:ea typeface="標楷體" pitchFamily="65" charset="-120"/>
              </a:rPr>
              <a:t>財貨在消費者預算佔的比例</a:t>
            </a:r>
            <a:endParaRPr lang="en-US" b="1" dirty="0">
              <a:solidFill>
                <a:schemeClr val="tx1"/>
              </a:solidFill>
              <a:latin typeface="標楷體" pitchFamily="65" charset="-120"/>
              <a:ea typeface="標楷體" pitchFamily="65" charset="-120"/>
            </a:endParaRPr>
          </a:p>
        </p:txBody>
      </p:sp>
      <p:sp>
        <p:nvSpPr>
          <p:cNvPr id="1056777" name="Text Box 9"/>
          <p:cNvSpPr txBox="1">
            <a:spLocks noChangeArrowheads="1"/>
          </p:cNvSpPr>
          <p:nvPr/>
        </p:nvSpPr>
        <p:spPr bwMode="auto">
          <a:xfrm>
            <a:off x="721517" y="707371"/>
            <a:ext cx="7758114" cy="2246769"/>
          </a:xfrm>
          <a:prstGeom prst="rect">
            <a:avLst/>
          </a:prstGeom>
          <a:noFill/>
          <a:ln w="9525">
            <a:noFill/>
            <a:miter lim="800000"/>
            <a:headEnd/>
            <a:tailEnd/>
          </a:ln>
        </p:spPr>
        <p:txBody>
          <a:bodyPr wrap="square">
            <a:spAutoFit/>
          </a:bodyPr>
          <a:lstStyle/>
          <a:p>
            <a:pPr>
              <a:spcBef>
                <a:spcPct val="50000"/>
              </a:spcBef>
              <a:spcAft>
                <a:spcPct val="50000"/>
              </a:spcAft>
            </a:pPr>
            <a:r>
              <a:rPr lang="en-US" dirty="0"/>
              <a:t>In a narrowly defined market, consumers have more substitutes available.</a:t>
            </a:r>
          </a:p>
          <a:p>
            <a:pPr>
              <a:spcBef>
                <a:spcPct val="50000"/>
              </a:spcBef>
              <a:spcAft>
                <a:spcPct val="50000"/>
              </a:spcAft>
            </a:pPr>
            <a:r>
              <a:rPr lang="en-US" i="1" dirty="0"/>
              <a:t>The more narrowly we define a market, the more elastic demand will be.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6774"/>
                                        </p:tgtEl>
                                        <p:attrNameLst>
                                          <p:attrName>style.visibility</p:attrName>
                                        </p:attrNameLst>
                                      </p:cBhvr>
                                      <p:to>
                                        <p:strVal val="visible"/>
                                      </p:to>
                                    </p:set>
                                    <p:animEffect transition="in" filter="wipe(left)">
                                      <p:cBhvr>
                                        <p:cTn id="7" dur="500"/>
                                        <p:tgtEl>
                                          <p:spTgt spid="10567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6777">
                                            <p:txEl>
                                              <p:pRg st="0" end="0"/>
                                            </p:txEl>
                                          </p:spTgt>
                                        </p:tgtEl>
                                        <p:attrNameLst>
                                          <p:attrName>style.visibility</p:attrName>
                                        </p:attrNameLst>
                                      </p:cBhvr>
                                      <p:to>
                                        <p:strVal val="visible"/>
                                      </p:to>
                                    </p:set>
                                    <p:animEffect transition="in" filter="wipe(left)">
                                      <p:cBhvr>
                                        <p:cTn id="11" dur="500"/>
                                        <p:tgtEl>
                                          <p:spTgt spid="105677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6777">
                                            <p:txEl>
                                              <p:pRg st="1" end="1"/>
                                            </p:txEl>
                                          </p:spTgt>
                                        </p:tgtEl>
                                        <p:attrNameLst>
                                          <p:attrName>style.visibility</p:attrName>
                                        </p:attrNameLst>
                                      </p:cBhvr>
                                      <p:to>
                                        <p:strVal val="visible"/>
                                      </p:to>
                                    </p:set>
                                    <p:animEffect transition="in" filter="wipe(left)">
                                      <p:cBhvr>
                                        <p:cTn id="16" dur="500"/>
                                        <p:tgtEl>
                                          <p:spTgt spid="105677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56776"/>
                                        </p:tgtEl>
                                        <p:attrNameLst>
                                          <p:attrName>style.visibility</p:attrName>
                                        </p:attrNameLst>
                                      </p:cBhvr>
                                      <p:to>
                                        <p:strVal val="visible"/>
                                      </p:to>
                                    </p:set>
                                    <p:animEffect transition="in" filter="wipe(left)">
                                      <p:cBhvr>
                                        <p:cTn id="21" dur="500"/>
                                        <p:tgtEl>
                                          <p:spTgt spid="1056776"/>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56775">
                                            <p:txEl>
                                              <p:pRg st="0" end="0"/>
                                            </p:txEl>
                                          </p:spTgt>
                                        </p:tgtEl>
                                        <p:attrNameLst>
                                          <p:attrName>style.visibility</p:attrName>
                                        </p:attrNameLst>
                                      </p:cBhvr>
                                      <p:to>
                                        <p:strVal val="visible"/>
                                      </p:to>
                                    </p:set>
                                    <p:animEffect transition="in" filter="wipe(left)">
                                      <p:cBhvr>
                                        <p:cTn id="25" dur="500"/>
                                        <p:tgtEl>
                                          <p:spTgt spid="105677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6775">
                                            <p:txEl>
                                              <p:pRg st="1" end="1"/>
                                            </p:txEl>
                                          </p:spTgt>
                                        </p:tgtEl>
                                        <p:attrNameLst>
                                          <p:attrName>style.visibility</p:attrName>
                                        </p:attrNameLst>
                                      </p:cBhvr>
                                      <p:to>
                                        <p:strVal val="visible"/>
                                      </p:to>
                                    </p:set>
                                    <p:animEffect transition="in" filter="wipe(left)">
                                      <p:cBhvr>
                                        <p:cTn id="30" dur="500"/>
                                        <p:tgtEl>
                                          <p:spTgt spid="10567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4" grpId="0"/>
      <p:bldP spid="1056775" grpId="0" build="p"/>
      <p:bldP spid="1056776" grpId="0"/>
      <p:bldP spid="105677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8" name="Text Box 6"/>
          <p:cNvSpPr txBox="1">
            <a:spLocks noChangeArrowheads="1"/>
          </p:cNvSpPr>
          <p:nvPr/>
        </p:nvSpPr>
        <p:spPr bwMode="auto">
          <a:xfrm>
            <a:off x="457200" y="282575"/>
            <a:ext cx="8251825" cy="523220"/>
          </a:xfrm>
          <a:prstGeom prst="rect">
            <a:avLst/>
          </a:prstGeom>
          <a:noFill/>
          <a:ln w="9525">
            <a:noFill/>
            <a:miter lim="800000"/>
            <a:headEnd/>
            <a:tailEnd/>
          </a:ln>
        </p:spPr>
        <p:txBody>
          <a:bodyPr>
            <a:spAutoFit/>
          </a:bodyPr>
          <a:lstStyle/>
          <a:p>
            <a:r>
              <a:rPr lang="en-US" b="1">
                <a:solidFill>
                  <a:schemeClr val="tx1"/>
                </a:solidFill>
              </a:rPr>
              <a:t>Some Estimated Price Elasticities of Demand</a:t>
            </a:r>
          </a:p>
        </p:txBody>
      </p:sp>
      <p:sp>
        <p:nvSpPr>
          <p:cNvPr id="1057801" name="Text Box 9"/>
          <p:cNvSpPr txBox="1">
            <a:spLocks noChangeArrowheads="1"/>
          </p:cNvSpPr>
          <p:nvPr/>
        </p:nvSpPr>
        <p:spPr bwMode="auto">
          <a:xfrm>
            <a:off x="447675" y="1076325"/>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6.2</a:t>
            </a:r>
          </a:p>
        </p:txBody>
      </p:sp>
      <p:sp>
        <p:nvSpPr>
          <p:cNvPr id="1057802" name="Text Box 10"/>
          <p:cNvSpPr txBox="1">
            <a:spLocks noChangeArrowheads="1"/>
          </p:cNvSpPr>
          <p:nvPr/>
        </p:nvSpPr>
        <p:spPr bwMode="auto">
          <a:xfrm>
            <a:off x="1419225" y="963613"/>
            <a:ext cx="8715375" cy="461665"/>
          </a:xfrm>
          <a:prstGeom prst="rect">
            <a:avLst/>
          </a:prstGeom>
          <a:noFill/>
          <a:ln w="9525">
            <a:noFill/>
            <a:miter lim="800000"/>
            <a:headEnd/>
            <a:tailEnd/>
          </a:ln>
        </p:spPr>
        <p:txBody>
          <a:bodyPr wrap="square">
            <a:spAutoFit/>
          </a:bodyPr>
          <a:lstStyle/>
          <a:p>
            <a:pPr>
              <a:spcBef>
                <a:spcPct val="10000"/>
              </a:spcBef>
              <a:spcAft>
                <a:spcPct val="10000"/>
              </a:spcAft>
            </a:pPr>
            <a:r>
              <a:rPr lang="en-US" sz="2400" b="1" dirty="0">
                <a:solidFill>
                  <a:schemeClr val="tx1"/>
                </a:solidFill>
              </a:rPr>
              <a:t>Estimated Real-World Price </a:t>
            </a:r>
            <a:r>
              <a:rPr lang="en-US" sz="2400" b="1" dirty="0" err="1">
                <a:solidFill>
                  <a:schemeClr val="tx1"/>
                </a:solidFill>
              </a:rPr>
              <a:t>Elasticities</a:t>
            </a:r>
            <a:r>
              <a:rPr lang="en-US" sz="2400" b="1" dirty="0">
                <a:solidFill>
                  <a:schemeClr val="tx1"/>
                </a:solidFill>
              </a:rPr>
              <a:t> of Demand</a:t>
            </a:r>
          </a:p>
        </p:txBody>
      </p:sp>
      <p:graphicFrame>
        <p:nvGraphicFramePr>
          <p:cNvPr id="2" name="Table 1"/>
          <p:cNvGraphicFramePr>
            <a:graphicFrameLocks noGrp="1"/>
          </p:cNvGraphicFramePr>
          <p:nvPr/>
        </p:nvGraphicFramePr>
        <p:xfrm>
          <a:off x="446089" y="1460502"/>
          <a:ext cx="8507412" cy="4573592"/>
        </p:xfrm>
        <a:graphic>
          <a:graphicData uri="http://schemas.openxmlformats.org/drawingml/2006/table">
            <a:tbl>
              <a:tblPr firstRow="1" bandRow="1">
                <a:tableStyleId>{5C22544A-7EE6-4342-B048-85BDC9FD1C3A}</a:tableStyleId>
              </a:tblPr>
              <a:tblGrid>
                <a:gridCol w="3032842"/>
                <a:gridCol w="1110028"/>
                <a:gridCol w="3242757"/>
                <a:gridCol w="1121785"/>
              </a:tblGrid>
              <a:tr h="541849">
                <a:tc>
                  <a:txBody>
                    <a:bodyPr/>
                    <a:lstStyle/>
                    <a:p>
                      <a:r>
                        <a:rPr lang="en-US" sz="1400" dirty="0" smtClean="0">
                          <a:solidFill>
                            <a:srgbClr val="0066B3"/>
                          </a:solidFill>
                        </a:rPr>
                        <a:t>Product</a:t>
                      </a:r>
                      <a:endParaRPr lang="en-US" sz="1400" dirty="0">
                        <a:solidFill>
                          <a:srgbClr val="0066B3"/>
                        </a:solidFill>
                      </a:endParaRPr>
                    </a:p>
                  </a:txBody>
                  <a:tcPr marT="45716" marB="45716" anchor="b">
                    <a:lnB w="38100" cap="flat" cmpd="sng" algn="ctr">
                      <a:solidFill>
                        <a:srgbClr val="95B6DF"/>
                      </a:solidFill>
                      <a:prstDash val="solid"/>
                      <a:round/>
                      <a:headEnd type="none" w="med" len="med"/>
                      <a:tailEnd type="none" w="med" len="med"/>
                    </a:lnB>
                    <a:noFill/>
                  </a:tcPr>
                </a:tc>
                <a:tc>
                  <a:txBody>
                    <a:bodyPr/>
                    <a:lstStyle/>
                    <a:p>
                      <a:pPr algn="ctr"/>
                      <a:r>
                        <a:rPr lang="en-US" sz="1400" dirty="0" smtClean="0">
                          <a:solidFill>
                            <a:srgbClr val="0066B3"/>
                          </a:solidFill>
                        </a:rPr>
                        <a:t>Estimated</a:t>
                      </a:r>
                      <a:r>
                        <a:rPr lang="en-US" sz="1400" baseline="0" dirty="0" smtClean="0">
                          <a:solidFill>
                            <a:srgbClr val="0066B3"/>
                          </a:solidFill>
                        </a:rPr>
                        <a:t> Elasticity</a:t>
                      </a:r>
                      <a:endParaRPr lang="en-US" sz="1400" dirty="0">
                        <a:solidFill>
                          <a:srgbClr val="0066B3"/>
                        </a:solidFill>
                      </a:endParaRPr>
                    </a:p>
                  </a:txBody>
                  <a:tcPr marT="45716" marB="45716">
                    <a:lnB w="38100" cap="flat" cmpd="sng" algn="ctr">
                      <a:solidFill>
                        <a:srgbClr val="95B6DF"/>
                      </a:solidFill>
                      <a:prstDash val="solid"/>
                      <a:round/>
                      <a:headEnd type="none" w="med" len="med"/>
                      <a:tailEnd type="none" w="med" len="med"/>
                    </a:lnB>
                    <a:noFill/>
                  </a:tcPr>
                </a:tc>
                <a:tc>
                  <a:txBody>
                    <a:bodyPr/>
                    <a:lstStyle/>
                    <a:p>
                      <a:pPr algn="ctr"/>
                      <a:r>
                        <a:rPr lang="en-US" sz="1400" dirty="0" smtClean="0">
                          <a:solidFill>
                            <a:srgbClr val="0066B3"/>
                          </a:solidFill>
                        </a:rPr>
                        <a:t>Product</a:t>
                      </a:r>
                      <a:endParaRPr lang="en-US" sz="1400" dirty="0">
                        <a:solidFill>
                          <a:srgbClr val="0066B3"/>
                        </a:solidFill>
                      </a:endParaRPr>
                    </a:p>
                  </a:txBody>
                  <a:tcPr marT="45716" marB="45716" anchor="b">
                    <a:lnB w="38100" cap="flat" cmpd="sng" algn="ctr">
                      <a:solidFill>
                        <a:srgbClr val="95B6DF"/>
                      </a:solidFill>
                      <a:prstDash val="solid"/>
                      <a:round/>
                      <a:headEnd type="none" w="med" len="med"/>
                      <a:tailEnd type="none" w="med" len="med"/>
                    </a:lnB>
                    <a:noFill/>
                  </a:tcPr>
                </a:tc>
                <a:tc>
                  <a:txBody>
                    <a:bodyPr/>
                    <a:lstStyle/>
                    <a:p>
                      <a:pPr algn="ctr"/>
                      <a:r>
                        <a:rPr lang="en-US" sz="1400" dirty="0" smtClean="0">
                          <a:solidFill>
                            <a:srgbClr val="0066B3"/>
                          </a:solidFill>
                        </a:rPr>
                        <a:t>Estimated</a:t>
                      </a:r>
                      <a:r>
                        <a:rPr lang="en-US" sz="1400" baseline="0" dirty="0" smtClean="0">
                          <a:solidFill>
                            <a:srgbClr val="0066B3"/>
                          </a:solidFill>
                        </a:rPr>
                        <a:t> Elasticity</a:t>
                      </a:r>
                      <a:endParaRPr lang="en-US" sz="1400" dirty="0">
                        <a:solidFill>
                          <a:srgbClr val="0066B3"/>
                        </a:solidFill>
                      </a:endParaRPr>
                    </a:p>
                  </a:txBody>
                  <a:tcPr marT="45716" marB="45716">
                    <a:lnB w="38100" cap="flat" cmpd="sng" algn="ctr">
                      <a:solidFill>
                        <a:srgbClr val="95B6DF"/>
                      </a:solidFill>
                      <a:prstDash val="solid"/>
                      <a:round/>
                      <a:headEnd type="none" w="med" len="med"/>
                      <a:tailEnd type="none" w="med" len="med"/>
                    </a:lnB>
                    <a:noFill/>
                  </a:tcPr>
                </a:tc>
              </a:tr>
              <a:tr h="387766">
                <a:tc>
                  <a:txBody>
                    <a:bodyPr/>
                    <a:lstStyle/>
                    <a:p>
                      <a:r>
                        <a:rPr lang="en-US" sz="1400" dirty="0" smtClean="0"/>
                        <a:t>Books (Barnes &amp; Noble)</a:t>
                      </a:r>
                      <a:endParaRPr lang="en-US" sz="1400" dirty="0"/>
                    </a:p>
                  </a:txBody>
                  <a:tcPr marT="45716" marB="45716" anchor="ctr">
                    <a:lnT w="38100" cap="flat" cmpd="sng" algn="ctr">
                      <a:solidFill>
                        <a:srgbClr val="95B6DF"/>
                      </a:solidFill>
                      <a:prstDash val="solid"/>
                      <a:round/>
                      <a:headEnd type="none" w="med" len="med"/>
                      <a:tailEnd type="none" w="med" len="med"/>
                    </a:lnT>
                    <a:noFill/>
                  </a:tcPr>
                </a:tc>
                <a:tc>
                  <a:txBody>
                    <a:bodyPr/>
                    <a:lstStyle/>
                    <a:p>
                      <a:pPr algn="ctr"/>
                      <a:r>
                        <a:rPr lang="en-US" sz="1400" dirty="0" smtClean="0"/>
                        <a:t>−4.00</a:t>
                      </a:r>
                      <a:endParaRPr lang="en-US" sz="1400" dirty="0"/>
                    </a:p>
                  </a:txBody>
                  <a:tcPr marT="45716" marB="45716" anchor="ctr">
                    <a:lnT w="38100" cap="flat" cmpd="sng" algn="ctr">
                      <a:solidFill>
                        <a:srgbClr val="95B6DF"/>
                      </a:solidFill>
                      <a:prstDash val="solid"/>
                      <a:round/>
                      <a:headEnd type="none" w="med" len="med"/>
                      <a:tailEnd type="none" w="med" len="med"/>
                    </a:lnT>
                    <a:noFill/>
                  </a:tcPr>
                </a:tc>
                <a:tc>
                  <a:txBody>
                    <a:bodyPr/>
                    <a:lstStyle/>
                    <a:p>
                      <a:pPr algn="l"/>
                      <a:r>
                        <a:rPr lang="en-US" sz="1400" dirty="0" smtClean="0"/>
                        <a:t>Bread</a:t>
                      </a:r>
                      <a:endParaRPr lang="en-US" sz="1400" dirty="0"/>
                    </a:p>
                  </a:txBody>
                  <a:tcPr marL="548640" marT="45716" marB="45716" anchor="ctr">
                    <a:lnT w="38100" cap="flat" cmpd="sng" algn="ctr">
                      <a:solidFill>
                        <a:srgbClr val="95B6DF"/>
                      </a:solidFill>
                      <a:prstDash val="solid"/>
                      <a:round/>
                      <a:headEnd type="none" w="med" len="med"/>
                      <a:tailEnd type="none" w="med" len="med"/>
                    </a:lnT>
                    <a:noFill/>
                  </a:tcPr>
                </a:tc>
                <a:tc>
                  <a:txBody>
                    <a:bodyPr/>
                    <a:lstStyle/>
                    <a:p>
                      <a:pPr algn="ctr"/>
                      <a:r>
                        <a:rPr lang="en-US" sz="1400" dirty="0" smtClean="0"/>
                        <a:t>−0.40</a:t>
                      </a:r>
                      <a:endParaRPr lang="en-US" sz="1400" dirty="0"/>
                    </a:p>
                  </a:txBody>
                  <a:tcPr marT="45716" marB="45716" anchor="ctr">
                    <a:lnT w="38100" cap="flat" cmpd="sng" algn="ctr">
                      <a:solidFill>
                        <a:srgbClr val="95B6DF"/>
                      </a:solidFill>
                      <a:prstDash val="solid"/>
                      <a:round/>
                      <a:headEnd type="none" w="med" len="med"/>
                      <a:tailEnd type="none" w="med" len="med"/>
                    </a:lnT>
                    <a:noFill/>
                  </a:tcPr>
                </a:tc>
              </a:tr>
              <a:tr h="387766">
                <a:tc>
                  <a:txBody>
                    <a:bodyPr/>
                    <a:lstStyle/>
                    <a:p>
                      <a:r>
                        <a:rPr lang="en-US" sz="1400" dirty="0" smtClean="0"/>
                        <a:t>Books (Amazon)</a:t>
                      </a:r>
                      <a:endParaRPr lang="en-US" sz="1400" dirty="0"/>
                    </a:p>
                  </a:txBody>
                  <a:tcPr marT="45716" marB="45716" anchor="ctr">
                    <a:noFill/>
                  </a:tcPr>
                </a:tc>
                <a:tc>
                  <a:txBody>
                    <a:bodyPr/>
                    <a:lstStyle/>
                    <a:p>
                      <a:pPr algn="ctr"/>
                      <a:r>
                        <a:rPr lang="en-US" sz="1400" dirty="0" smtClean="0"/>
                        <a:t>−0.60</a:t>
                      </a:r>
                      <a:endParaRPr lang="en-US" sz="1400" dirty="0"/>
                    </a:p>
                  </a:txBody>
                  <a:tcPr marT="45716" marB="45716" anchor="ctr">
                    <a:noFill/>
                  </a:tcPr>
                </a:tc>
                <a:tc>
                  <a:txBody>
                    <a:bodyPr/>
                    <a:lstStyle/>
                    <a:p>
                      <a:pPr algn="l"/>
                      <a:r>
                        <a:rPr lang="en-US" sz="1400" dirty="0" smtClean="0"/>
                        <a:t>Water (residential use)</a:t>
                      </a:r>
                      <a:endParaRPr lang="en-US" sz="1400" dirty="0"/>
                    </a:p>
                  </a:txBody>
                  <a:tcPr marL="548640" marT="45716" marB="45716" anchor="ctr">
                    <a:noFill/>
                  </a:tcPr>
                </a:tc>
                <a:tc>
                  <a:txBody>
                    <a:bodyPr/>
                    <a:lstStyle/>
                    <a:p>
                      <a:pPr algn="ctr"/>
                      <a:r>
                        <a:rPr lang="en-US" sz="1400" dirty="0" smtClean="0"/>
                        <a:t>−0.38</a:t>
                      </a:r>
                      <a:endParaRPr lang="en-US" sz="1400" dirty="0"/>
                    </a:p>
                  </a:txBody>
                  <a:tcPr marT="45716" marB="45716" anchor="ctr">
                    <a:noFill/>
                  </a:tcPr>
                </a:tc>
              </a:tr>
              <a:tr h="387766">
                <a:tc>
                  <a:txBody>
                    <a:bodyPr/>
                    <a:lstStyle/>
                    <a:p>
                      <a:r>
                        <a:rPr lang="en-US" sz="1400" dirty="0" smtClean="0"/>
                        <a:t>DVDs (Amazon)</a:t>
                      </a:r>
                      <a:endParaRPr lang="en-US" sz="1400" dirty="0"/>
                    </a:p>
                  </a:txBody>
                  <a:tcPr marT="45716" marB="45716" anchor="ctr">
                    <a:noFill/>
                  </a:tcPr>
                </a:tc>
                <a:tc>
                  <a:txBody>
                    <a:bodyPr/>
                    <a:lstStyle/>
                    <a:p>
                      <a:pPr algn="ctr"/>
                      <a:r>
                        <a:rPr lang="en-US" sz="1400" dirty="0" smtClean="0"/>
                        <a:t>−3.10</a:t>
                      </a:r>
                      <a:endParaRPr lang="en-US" sz="1400" dirty="0"/>
                    </a:p>
                  </a:txBody>
                  <a:tcPr marT="45716" marB="45716" anchor="ctr">
                    <a:noFill/>
                  </a:tcPr>
                </a:tc>
                <a:tc>
                  <a:txBody>
                    <a:bodyPr/>
                    <a:lstStyle/>
                    <a:p>
                      <a:pPr algn="l"/>
                      <a:r>
                        <a:rPr lang="en-US" sz="1400" dirty="0" smtClean="0"/>
                        <a:t>Chicken</a:t>
                      </a:r>
                      <a:endParaRPr lang="en-US" sz="1400" dirty="0"/>
                    </a:p>
                  </a:txBody>
                  <a:tcPr marL="548640" marT="45716" marB="45716" anchor="ctr">
                    <a:noFill/>
                  </a:tcPr>
                </a:tc>
                <a:tc>
                  <a:txBody>
                    <a:bodyPr/>
                    <a:lstStyle/>
                    <a:p>
                      <a:pPr algn="ctr"/>
                      <a:r>
                        <a:rPr lang="en-US" sz="1400" dirty="0" smtClean="0"/>
                        <a:t>−0.37</a:t>
                      </a:r>
                      <a:endParaRPr lang="en-US" sz="1400" dirty="0"/>
                    </a:p>
                  </a:txBody>
                  <a:tcPr marT="45716" marB="45716" anchor="ctr">
                    <a:noFill/>
                  </a:tcPr>
                </a:tc>
              </a:tr>
              <a:tr h="387766">
                <a:tc>
                  <a:txBody>
                    <a:bodyPr/>
                    <a:lstStyle/>
                    <a:p>
                      <a:r>
                        <a:rPr lang="en-US" sz="1400" dirty="0" smtClean="0"/>
                        <a:t>Post Raisin Bran</a:t>
                      </a:r>
                      <a:endParaRPr lang="en-US" sz="1400" dirty="0"/>
                    </a:p>
                  </a:txBody>
                  <a:tcPr marT="45716" marB="45716" anchor="ctr">
                    <a:noFill/>
                  </a:tcPr>
                </a:tc>
                <a:tc>
                  <a:txBody>
                    <a:bodyPr/>
                    <a:lstStyle/>
                    <a:p>
                      <a:pPr algn="ctr"/>
                      <a:r>
                        <a:rPr lang="en-US" sz="1400" dirty="0" smtClean="0"/>
                        <a:t>−2.50</a:t>
                      </a:r>
                      <a:endParaRPr lang="en-US" sz="1400" dirty="0"/>
                    </a:p>
                  </a:txBody>
                  <a:tcPr marT="45716" marB="45716" anchor="ctr">
                    <a:noFill/>
                  </a:tcPr>
                </a:tc>
                <a:tc>
                  <a:txBody>
                    <a:bodyPr/>
                    <a:lstStyle/>
                    <a:p>
                      <a:pPr algn="l"/>
                      <a:r>
                        <a:rPr lang="en-US" sz="1400" dirty="0" smtClean="0"/>
                        <a:t>Cocaine</a:t>
                      </a:r>
                      <a:endParaRPr lang="en-US" sz="1400" dirty="0"/>
                    </a:p>
                  </a:txBody>
                  <a:tcPr marL="548640" marT="45716" marB="45716" anchor="ctr">
                    <a:noFill/>
                  </a:tcPr>
                </a:tc>
                <a:tc>
                  <a:txBody>
                    <a:bodyPr/>
                    <a:lstStyle/>
                    <a:p>
                      <a:pPr algn="ctr"/>
                      <a:r>
                        <a:rPr lang="en-US" sz="1400" dirty="0" smtClean="0"/>
                        <a:t>−0.28</a:t>
                      </a:r>
                      <a:endParaRPr lang="en-US" sz="1400" dirty="0"/>
                    </a:p>
                  </a:txBody>
                  <a:tcPr marT="45716" marB="45716" anchor="ctr">
                    <a:noFill/>
                  </a:tcPr>
                </a:tc>
              </a:tr>
              <a:tr h="387766">
                <a:tc>
                  <a:txBody>
                    <a:bodyPr/>
                    <a:lstStyle/>
                    <a:p>
                      <a:r>
                        <a:rPr lang="en-US" sz="1400" dirty="0" smtClean="0"/>
                        <a:t>Automobiles</a:t>
                      </a:r>
                      <a:endParaRPr lang="en-US" sz="1400" dirty="0"/>
                    </a:p>
                  </a:txBody>
                  <a:tcPr marT="45716" marB="45716" anchor="ctr">
                    <a:noFill/>
                  </a:tcPr>
                </a:tc>
                <a:tc>
                  <a:txBody>
                    <a:bodyPr/>
                    <a:lstStyle/>
                    <a:p>
                      <a:pPr algn="ctr"/>
                      <a:r>
                        <a:rPr lang="en-US" sz="1400" dirty="0" smtClean="0"/>
                        <a:t>−1.95</a:t>
                      </a:r>
                      <a:endParaRPr lang="en-US" sz="1400" dirty="0"/>
                    </a:p>
                  </a:txBody>
                  <a:tcPr marT="45716" marB="45716" anchor="ctr">
                    <a:noFill/>
                  </a:tcPr>
                </a:tc>
                <a:tc>
                  <a:txBody>
                    <a:bodyPr/>
                    <a:lstStyle/>
                    <a:p>
                      <a:pPr algn="l"/>
                      <a:r>
                        <a:rPr lang="en-US" sz="1400" dirty="0" smtClean="0"/>
                        <a:t>Cigarettes</a:t>
                      </a:r>
                      <a:endParaRPr lang="en-US" sz="1400" dirty="0"/>
                    </a:p>
                  </a:txBody>
                  <a:tcPr marL="548640" marT="45716" marB="45716" anchor="ctr">
                    <a:noFill/>
                  </a:tcPr>
                </a:tc>
                <a:tc>
                  <a:txBody>
                    <a:bodyPr/>
                    <a:lstStyle/>
                    <a:p>
                      <a:pPr algn="ctr"/>
                      <a:r>
                        <a:rPr lang="en-US" sz="1400" dirty="0" smtClean="0"/>
                        <a:t>−0.25</a:t>
                      </a:r>
                      <a:endParaRPr lang="en-US" sz="1400" dirty="0"/>
                    </a:p>
                  </a:txBody>
                  <a:tcPr marT="45716" marB="45716" anchor="ctr">
                    <a:noFill/>
                  </a:tcPr>
                </a:tc>
              </a:tr>
              <a:tr h="387766">
                <a:tc>
                  <a:txBody>
                    <a:bodyPr/>
                    <a:lstStyle/>
                    <a:p>
                      <a:r>
                        <a:rPr lang="en-US" sz="1400" dirty="0" smtClean="0"/>
                        <a:t>Tide (liquid detergent)</a:t>
                      </a:r>
                      <a:endParaRPr lang="en-US" sz="1400" dirty="0"/>
                    </a:p>
                  </a:txBody>
                  <a:tcPr marT="45716" marB="45716" anchor="ctr">
                    <a:noFill/>
                  </a:tcPr>
                </a:tc>
                <a:tc>
                  <a:txBody>
                    <a:bodyPr/>
                    <a:lstStyle/>
                    <a:p>
                      <a:pPr algn="ctr"/>
                      <a:r>
                        <a:rPr lang="en-US" sz="1400" dirty="0" smtClean="0"/>
                        <a:t>−3.92</a:t>
                      </a:r>
                      <a:endParaRPr lang="en-US" sz="1400" dirty="0"/>
                    </a:p>
                  </a:txBody>
                  <a:tcPr marT="45716" marB="45716" anchor="ctr">
                    <a:noFill/>
                  </a:tcPr>
                </a:tc>
                <a:tc>
                  <a:txBody>
                    <a:bodyPr/>
                    <a:lstStyle/>
                    <a:p>
                      <a:pPr algn="l"/>
                      <a:r>
                        <a:rPr lang="en-US" sz="1400" dirty="0" smtClean="0"/>
                        <a:t>Beer</a:t>
                      </a:r>
                      <a:endParaRPr lang="en-US" sz="1400" dirty="0"/>
                    </a:p>
                  </a:txBody>
                  <a:tcPr marL="548640" marT="45716" marB="45716" anchor="ctr">
                    <a:noFill/>
                  </a:tcPr>
                </a:tc>
                <a:tc>
                  <a:txBody>
                    <a:bodyPr/>
                    <a:lstStyle/>
                    <a:p>
                      <a:pPr algn="ctr"/>
                      <a:r>
                        <a:rPr lang="en-US" sz="1400" dirty="0" smtClean="0"/>
                        <a:t>−0.23</a:t>
                      </a:r>
                      <a:endParaRPr lang="en-US" sz="1400" dirty="0"/>
                    </a:p>
                  </a:txBody>
                  <a:tcPr marT="45716" marB="45716" anchor="ctr">
                    <a:noFill/>
                  </a:tcPr>
                </a:tc>
              </a:tr>
              <a:tr h="387766">
                <a:tc>
                  <a:txBody>
                    <a:bodyPr/>
                    <a:lstStyle/>
                    <a:p>
                      <a:r>
                        <a:rPr lang="en-US" sz="1400" dirty="0" smtClean="0"/>
                        <a:t>Coca-Cola</a:t>
                      </a:r>
                      <a:endParaRPr lang="en-US" sz="1400" dirty="0"/>
                    </a:p>
                  </a:txBody>
                  <a:tcPr marT="45716" marB="45716" anchor="ctr">
                    <a:noFill/>
                  </a:tcPr>
                </a:tc>
                <a:tc>
                  <a:txBody>
                    <a:bodyPr/>
                    <a:lstStyle/>
                    <a:p>
                      <a:pPr algn="ctr"/>
                      <a:r>
                        <a:rPr lang="en-US" sz="1400" dirty="0" smtClean="0"/>
                        <a:t>−1.22</a:t>
                      </a:r>
                      <a:endParaRPr lang="en-US" sz="1400" dirty="0"/>
                    </a:p>
                  </a:txBody>
                  <a:tcPr marT="45716" marB="45716" anchor="ctr">
                    <a:noFill/>
                  </a:tcPr>
                </a:tc>
                <a:tc>
                  <a:txBody>
                    <a:bodyPr/>
                    <a:lstStyle/>
                    <a:p>
                      <a:pPr algn="l"/>
                      <a:r>
                        <a:rPr lang="en-US" sz="1400" dirty="0" smtClean="0"/>
                        <a:t>Residential natural gas</a:t>
                      </a:r>
                      <a:endParaRPr lang="en-US" sz="1400" dirty="0"/>
                    </a:p>
                  </a:txBody>
                  <a:tcPr marL="548640" marT="45716" marB="45716" anchor="ctr">
                    <a:noFill/>
                  </a:tcPr>
                </a:tc>
                <a:tc>
                  <a:txBody>
                    <a:bodyPr/>
                    <a:lstStyle/>
                    <a:p>
                      <a:pPr algn="ctr"/>
                      <a:r>
                        <a:rPr lang="en-US" sz="1400" dirty="0" smtClean="0"/>
                        <a:t>−0.09</a:t>
                      </a:r>
                      <a:endParaRPr lang="en-US" sz="1400" dirty="0"/>
                    </a:p>
                  </a:txBody>
                  <a:tcPr marT="45716" marB="45716" anchor="ctr">
                    <a:noFill/>
                  </a:tcPr>
                </a:tc>
              </a:tr>
              <a:tr h="387766">
                <a:tc>
                  <a:txBody>
                    <a:bodyPr/>
                    <a:lstStyle/>
                    <a:p>
                      <a:r>
                        <a:rPr lang="en-US" sz="1400" dirty="0" smtClean="0"/>
                        <a:t>Grapes</a:t>
                      </a:r>
                      <a:endParaRPr lang="en-US" sz="1400" dirty="0"/>
                    </a:p>
                  </a:txBody>
                  <a:tcPr marT="45716" marB="45716" anchor="ctr">
                    <a:noFill/>
                  </a:tcPr>
                </a:tc>
                <a:tc>
                  <a:txBody>
                    <a:bodyPr/>
                    <a:lstStyle/>
                    <a:p>
                      <a:pPr algn="ctr"/>
                      <a:r>
                        <a:rPr lang="en-US" sz="1400" dirty="0" smtClean="0"/>
                        <a:t>−1.18</a:t>
                      </a:r>
                      <a:endParaRPr lang="en-US" sz="1400" dirty="0"/>
                    </a:p>
                  </a:txBody>
                  <a:tcPr marT="45716" marB="45716" anchor="ctr">
                    <a:noFill/>
                  </a:tcPr>
                </a:tc>
                <a:tc>
                  <a:txBody>
                    <a:bodyPr/>
                    <a:lstStyle/>
                    <a:p>
                      <a:pPr algn="l"/>
                      <a:r>
                        <a:rPr lang="en-US" sz="1400" dirty="0" smtClean="0"/>
                        <a:t>Gasoline</a:t>
                      </a:r>
                      <a:endParaRPr lang="en-US" sz="1400" dirty="0"/>
                    </a:p>
                  </a:txBody>
                  <a:tcPr marL="548640" marT="45716" marB="45716" anchor="ctr">
                    <a:noFill/>
                  </a:tcPr>
                </a:tc>
                <a:tc>
                  <a:txBody>
                    <a:bodyPr/>
                    <a:lstStyle/>
                    <a:p>
                      <a:pPr algn="ctr"/>
                      <a:r>
                        <a:rPr lang="en-US" sz="1400" dirty="0" smtClean="0"/>
                        <a:t>−0.06</a:t>
                      </a:r>
                      <a:endParaRPr lang="en-US" sz="1400" dirty="0"/>
                    </a:p>
                  </a:txBody>
                  <a:tcPr marT="45716" marB="45716" anchor="ctr">
                    <a:noFill/>
                  </a:tcPr>
                </a:tc>
              </a:tr>
              <a:tr h="387766">
                <a:tc>
                  <a:txBody>
                    <a:bodyPr/>
                    <a:lstStyle/>
                    <a:p>
                      <a:r>
                        <a:rPr lang="en-US" sz="1400" dirty="0" smtClean="0"/>
                        <a:t>Restaurant meals</a:t>
                      </a:r>
                      <a:endParaRPr lang="en-US" sz="1400" dirty="0"/>
                    </a:p>
                  </a:txBody>
                  <a:tcPr marT="45716" marB="45716" anchor="ctr">
                    <a:noFill/>
                  </a:tcPr>
                </a:tc>
                <a:tc>
                  <a:txBody>
                    <a:bodyPr/>
                    <a:lstStyle/>
                    <a:p>
                      <a:pPr algn="ctr"/>
                      <a:r>
                        <a:rPr lang="en-US" sz="1400" dirty="0" smtClean="0"/>
                        <a:t>−0.67</a:t>
                      </a:r>
                      <a:endParaRPr lang="en-US" sz="1400" dirty="0"/>
                    </a:p>
                  </a:txBody>
                  <a:tcPr marT="45716" marB="45716" anchor="ctr">
                    <a:noFill/>
                  </a:tcPr>
                </a:tc>
                <a:tc>
                  <a:txBody>
                    <a:bodyPr/>
                    <a:lstStyle/>
                    <a:p>
                      <a:pPr algn="l"/>
                      <a:r>
                        <a:rPr lang="en-US" sz="1400" dirty="0" smtClean="0"/>
                        <a:t>Milk</a:t>
                      </a:r>
                      <a:endParaRPr lang="en-US" sz="1400" dirty="0"/>
                    </a:p>
                  </a:txBody>
                  <a:tcPr marL="548640" marT="45716" marB="45716" anchor="ctr">
                    <a:noFill/>
                  </a:tcPr>
                </a:tc>
                <a:tc>
                  <a:txBody>
                    <a:bodyPr/>
                    <a:lstStyle/>
                    <a:p>
                      <a:pPr algn="ctr"/>
                      <a:r>
                        <a:rPr lang="en-US" sz="1400" dirty="0" smtClean="0"/>
                        <a:t>−0.04</a:t>
                      </a:r>
                      <a:endParaRPr lang="en-US" sz="1400" dirty="0"/>
                    </a:p>
                  </a:txBody>
                  <a:tcPr marT="45716" marB="45716" anchor="ctr">
                    <a:noFill/>
                  </a:tcPr>
                </a:tc>
              </a:tr>
              <a:tr h="541849">
                <a:tc>
                  <a:txBody>
                    <a:bodyPr/>
                    <a:lstStyle/>
                    <a:p>
                      <a:r>
                        <a:rPr lang="en-US" sz="1400" dirty="0" smtClean="0"/>
                        <a:t>Health insurance (low-income</a:t>
                      </a:r>
                    </a:p>
                    <a:p>
                      <a:r>
                        <a:rPr lang="en-US" sz="1400" dirty="0" smtClean="0"/>
                        <a:t>households)</a:t>
                      </a:r>
                      <a:endParaRPr lang="en-US" sz="1400" dirty="0"/>
                    </a:p>
                  </a:txBody>
                  <a:tcPr marT="45716" marB="45716" anchor="ctr">
                    <a:lnB w="38100" cap="flat" cmpd="sng" algn="ctr">
                      <a:solidFill>
                        <a:srgbClr val="95B6DF"/>
                      </a:solidFill>
                      <a:prstDash val="solid"/>
                      <a:round/>
                      <a:headEnd type="none" w="med" len="med"/>
                      <a:tailEnd type="none" w="med" len="med"/>
                    </a:lnB>
                    <a:noFill/>
                  </a:tcPr>
                </a:tc>
                <a:tc>
                  <a:txBody>
                    <a:bodyPr/>
                    <a:lstStyle/>
                    <a:p>
                      <a:pPr algn="ctr"/>
                      <a:r>
                        <a:rPr lang="en-US" sz="1400" dirty="0" smtClean="0"/>
                        <a:t>−0.65</a:t>
                      </a:r>
                      <a:endParaRPr lang="en-US" sz="1400" dirty="0"/>
                    </a:p>
                  </a:txBody>
                  <a:tcPr marT="45716" marB="45716" anchor="ctr">
                    <a:lnB w="38100" cap="flat" cmpd="sng" algn="ctr">
                      <a:solidFill>
                        <a:srgbClr val="95B6DF"/>
                      </a:solidFill>
                      <a:prstDash val="solid"/>
                      <a:round/>
                      <a:headEnd type="none" w="med" len="med"/>
                      <a:tailEnd type="none" w="med" len="med"/>
                    </a:lnB>
                    <a:noFill/>
                  </a:tcPr>
                </a:tc>
                <a:tc>
                  <a:txBody>
                    <a:bodyPr/>
                    <a:lstStyle/>
                    <a:p>
                      <a:pPr algn="l"/>
                      <a:r>
                        <a:rPr lang="en-US" sz="1400" dirty="0" smtClean="0"/>
                        <a:t>Sugar</a:t>
                      </a:r>
                      <a:endParaRPr lang="en-US" sz="1400" dirty="0"/>
                    </a:p>
                  </a:txBody>
                  <a:tcPr marL="548640" marT="45716" marB="45716" anchor="ctr">
                    <a:lnB w="38100" cap="flat" cmpd="sng" algn="ctr">
                      <a:solidFill>
                        <a:srgbClr val="95B6DF"/>
                      </a:solidFill>
                      <a:prstDash val="solid"/>
                      <a:round/>
                      <a:headEnd type="none" w="med" len="med"/>
                      <a:tailEnd type="none" w="med" len="med"/>
                    </a:lnB>
                    <a:noFill/>
                  </a:tcPr>
                </a:tc>
                <a:tc>
                  <a:txBody>
                    <a:bodyPr/>
                    <a:lstStyle/>
                    <a:p>
                      <a:pPr algn="ctr"/>
                      <a:r>
                        <a:rPr lang="en-US" sz="1400" dirty="0" smtClean="0"/>
                        <a:t>−0.04</a:t>
                      </a:r>
                      <a:endParaRPr lang="en-US" sz="1400" dirty="0"/>
                    </a:p>
                  </a:txBody>
                  <a:tcPr marT="45716" marB="45716" anchor="ctr">
                    <a:lnB w="38100" cap="flat" cmpd="sng" algn="ctr">
                      <a:solidFill>
                        <a:srgbClr val="95B6DF"/>
                      </a:solidFill>
                      <a:prstDash val="solid"/>
                      <a:round/>
                      <a:headEnd type="none" w="med" len="med"/>
                      <a:tailEnd type="none" w="med" len="med"/>
                    </a:lnB>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7798"/>
                                        </p:tgtEl>
                                        <p:attrNameLst>
                                          <p:attrName>style.visibility</p:attrName>
                                        </p:attrNameLst>
                                      </p:cBhvr>
                                      <p:to>
                                        <p:strVal val="visible"/>
                                      </p:to>
                                    </p:set>
                                    <p:animEffect transition="in" filter="wipe(left)">
                                      <p:cBhvr>
                                        <p:cTn id="7" dur="500"/>
                                        <p:tgtEl>
                                          <p:spTgt spid="105779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7801"/>
                                        </p:tgtEl>
                                        <p:attrNameLst>
                                          <p:attrName>style.visibility</p:attrName>
                                        </p:attrNameLst>
                                      </p:cBhvr>
                                      <p:to>
                                        <p:strVal val="visible"/>
                                      </p:to>
                                    </p:set>
                                    <p:animEffect transition="in" filter="wipe(left)">
                                      <p:cBhvr>
                                        <p:cTn id="11" dur="500"/>
                                        <p:tgtEl>
                                          <p:spTgt spid="105780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57802"/>
                                        </p:tgtEl>
                                        <p:attrNameLst>
                                          <p:attrName>style.visibility</p:attrName>
                                        </p:attrNameLst>
                                      </p:cBhvr>
                                      <p:to>
                                        <p:strVal val="visible"/>
                                      </p:to>
                                    </p:set>
                                    <p:animEffect transition="in" filter="wipe(left)">
                                      <p:cBhvr>
                                        <p:cTn id="15" dur="500"/>
                                        <p:tgtEl>
                                          <p:spTgt spid="1057802"/>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8" grpId="0"/>
      <p:bldP spid="1057801" grpId="0" animBg="1" autoUpdateAnimBg="0"/>
      <p:bldP spid="10578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458788" y="1873250"/>
            <a:ext cx="4046537" cy="830997"/>
          </a:xfrm>
          <a:prstGeom prst="rect">
            <a:avLst/>
          </a:prstGeom>
          <a:noFill/>
          <a:ln w="9525">
            <a:noFill/>
            <a:miter lim="800000"/>
            <a:headEnd/>
            <a:tailEnd/>
          </a:ln>
        </p:spPr>
        <p:txBody>
          <a:bodyPr>
            <a:spAutoFit/>
          </a:bodyPr>
          <a:lstStyle/>
          <a:p>
            <a:r>
              <a:rPr lang="en-US" sz="2400" b="1" dirty="0">
                <a:solidFill>
                  <a:srgbClr val="0066B3"/>
                </a:solidFill>
              </a:rPr>
              <a:t>Chapter Outline </a:t>
            </a:r>
            <a:r>
              <a:rPr lang="en-US" sz="2400" dirty="0"/>
              <a:t>and</a:t>
            </a:r>
          </a:p>
          <a:p>
            <a:r>
              <a:rPr lang="en-US" sz="2400" b="1" dirty="0">
                <a:solidFill>
                  <a:srgbClr val="0066B3"/>
                </a:solidFill>
              </a:rPr>
              <a:t>  Learning Objectives</a:t>
            </a:r>
            <a:endParaRPr lang="en-US" sz="2400" dirty="0">
              <a:solidFill>
                <a:srgbClr val="0066B3"/>
              </a:solidFill>
            </a:endParaRPr>
          </a:p>
        </p:txBody>
      </p:sp>
      <p:graphicFrame>
        <p:nvGraphicFramePr>
          <p:cNvPr id="27" name="Group 499"/>
          <p:cNvGraphicFramePr>
            <a:graphicFrameLocks noGrp="1"/>
          </p:cNvGraphicFramePr>
          <p:nvPr>
            <p:extLst>
              <p:ext uri="{D42A27DB-BD31-4B8C-83A1-F6EECF244321}">
                <p14:modId xmlns="" xmlns:p14="http://schemas.microsoft.com/office/powerpoint/2010/main" val="2597016862"/>
              </p:ext>
            </p:extLst>
          </p:nvPr>
        </p:nvGraphicFramePr>
        <p:xfrm>
          <a:off x="304800" y="2749550"/>
          <a:ext cx="4089400" cy="3861017"/>
        </p:xfrm>
        <a:graphic>
          <a:graphicData uri="http://schemas.openxmlformats.org/drawingml/2006/table">
            <a:tbl>
              <a:tblPr/>
              <a:tblGrid>
                <a:gridCol w="559840"/>
                <a:gridCol w="3529560"/>
              </a:tblGrid>
              <a:tr h="62241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6.1</a:t>
                      </a:r>
                    </a:p>
                  </a:txBody>
                  <a:tcPr marL="0" marR="0" marT="91409"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The Price Elasticity of Demand and Its Measurement</a:t>
                      </a:r>
                    </a:p>
                  </a:txBody>
                  <a:tcPr marL="0" marR="0" marT="91409" marB="0" horzOverflow="overflow">
                    <a:lnL>
                      <a:noFill/>
                    </a:lnL>
                    <a:lnR cap="flat">
                      <a:noFill/>
                    </a:lnR>
                    <a:lnT cap="flat">
                      <a:noFill/>
                    </a:lnT>
                    <a:lnB>
                      <a:noFill/>
                    </a:lnB>
                    <a:lnTlToBr>
                      <a:noFill/>
                    </a:lnTlToBr>
                    <a:lnBlToTr>
                      <a:noFill/>
                    </a:lnBlToTr>
                    <a:noFill/>
                  </a:tcPr>
                </a:tc>
              </a:tr>
              <a:tr h="65734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6.2</a:t>
                      </a:r>
                    </a:p>
                  </a:txBody>
                  <a:tcPr marL="0" marR="0" marT="91409"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The Determinants of the Price Elasticity of Demand</a:t>
                      </a:r>
                    </a:p>
                  </a:txBody>
                  <a:tcPr marL="0" marR="0" marT="91409" marB="0" horzOverflow="overflow">
                    <a:lnL>
                      <a:noFill/>
                    </a:lnL>
                    <a:lnR cap="flat">
                      <a:noFill/>
                    </a:lnR>
                    <a:lnT>
                      <a:noFill/>
                    </a:lnT>
                    <a:lnB>
                      <a:noFill/>
                    </a:lnB>
                    <a:lnTlToBr>
                      <a:noFill/>
                    </a:lnTlToBr>
                    <a:lnBlToTr>
                      <a:noFill/>
                    </a:lnBlToTr>
                    <a:noFill/>
                  </a:tcPr>
                </a:tc>
              </a:tr>
              <a:tr h="876458">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6.3</a:t>
                      </a:r>
                    </a:p>
                  </a:txBody>
                  <a:tcPr marL="0" marR="0" marT="91409"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The Relationship between Price Elasticity of Demand and Total Revenue</a:t>
                      </a:r>
                    </a:p>
                  </a:txBody>
                  <a:tcPr marL="0" marR="0" marT="91409" marB="0" horzOverflow="overflow">
                    <a:lnL>
                      <a:noFill/>
                    </a:lnL>
                    <a:lnR cap="flat">
                      <a:noFill/>
                    </a:lnR>
                    <a:lnT>
                      <a:noFill/>
                    </a:lnT>
                    <a:lnB>
                      <a:noFill/>
                    </a:lnB>
                    <a:lnTlToBr>
                      <a:noFill/>
                    </a:lnTlToBr>
                    <a:lnBlToTr>
                      <a:noFill/>
                    </a:lnBlToTr>
                    <a:noFill/>
                  </a:tcPr>
                </a:tc>
              </a:tr>
              <a:tr h="41917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6.4</a:t>
                      </a:r>
                    </a:p>
                  </a:txBody>
                  <a:tcPr marL="0" marR="0" marT="91409"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Other Demand </a:t>
                      </a:r>
                      <a:r>
                        <a:rPr kumimoji="0" lang="en-US" sz="1800" b="1" i="0" u="none" strike="noStrike" cap="none" normalizeH="0" baseline="0" dirty="0" err="1" smtClean="0">
                          <a:ln>
                            <a:noFill/>
                          </a:ln>
                          <a:solidFill>
                            <a:srgbClr val="0066B3"/>
                          </a:solidFill>
                          <a:effectLst/>
                          <a:latin typeface="Arial" charset="0"/>
                        </a:rPr>
                        <a:t>Elasticities</a:t>
                      </a:r>
                      <a:endParaRPr kumimoji="0" lang="en-US" sz="1800" b="1" i="0" u="none" strike="noStrike" cap="none" normalizeH="0" baseline="0" dirty="0" smtClean="0">
                        <a:ln>
                          <a:noFill/>
                        </a:ln>
                        <a:solidFill>
                          <a:srgbClr val="0066B3"/>
                        </a:solidFill>
                        <a:effectLst/>
                        <a:latin typeface="Arial" charset="0"/>
                      </a:endParaRPr>
                    </a:p>
                  </a:txBody>
                  <a:tcPr marL="0" marR="0" marT="91409" marB="0" horzOverflow="overflow">
                    <a:lnL>
                      <a:noFill/>
                    </a:lnL>
                    <a:lnR cap="flat">
                      <a:noFill/>
                    </a:lnR>
                    <a:lnT>
                      <a:noFill/>
                    </a:lnT>
                    <a:lnB>
                      <a:noFill/>
                    </a:lnB>
                    <a:lnTlToBr>
                      <a:noFill/>
                    </a:lnTlToBr>
                    <a:lnBlToTr>
                      <a:noFill/>
                    </a:lnBlToTr>
                    <a:noFill/>
                  </a:tcPr>
                </a:tc>
              </a:tr>
              <a:tr h="647817">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6.5</a:t>
                      </a:r>
                    </a:p>
                  </a:txBody>
                  <a:tcPr marL="0" marR="0" marT="91409"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Using Elasticity to Analyze the Disappearing Family Farm</a:t>
                      </a:r>
                    </a:p>
                  </a:txBody>
                  <a:tcPr marL="0" marR="0" marT="91409" marB="0" horzOverflow="overflow">
                    <a:lnL>
                      <a:noFill/>
                    </a:lnL>
                    <a:lnR cap="flat">
                      <a:noFill/>
                    </a:lnR>
                    <a:lnT>
                      <a:noFill/>
                    </a:lnT>
                    <a:lnB w="12700" cmpd="sng">
                      <a:noFill/>
                      <a:prstDash val="solid"/>
                    </a:lnB>
                    <a:lnTlToBr>
                      <a:noFill/>
                    </a:lnTlToBr>
                    <a:lnBlToTr>
                      <a:noFill/>
                    </a:lnBlToTr>
                    <a:noFill/>
                  </a:tcPr>
                </a:tc>
              </a:tr>
              <a:tr h="56457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6.6</a:t>
                      </a:r>
                    </a:p>
                  </a:txBody>
                  <a:tcPr marL="0" marR="0" marT="91409" marB="0" horzOverflow="overflow">
                    <a:lnL cap="flat">
                      <a:noFill/>
                    </a:lnL>
                    <a:lnR cap="flat">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The Price Elasticity of Supply and Its Measurement</a:t>
                      </a:r>
                    </a:p>
                  </a:txBody>
                  <a:tcPr marL="0" marR="0" marT="91409"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cxnSp>
        <p:nvCxnSpPr>
          <p:cNvPr id="28" name="Straight Connector 27"/>
          <p:cNvCxnSpPr/>
          <p:nvPr/>
        </p:nvCxnSpPr>
        <p:spPr>
          <a:xfrm>
            <a:off x="457200" y="2663825"/>
            <a:ext cx="4057650"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0" y="0"/>
            <a:ext cx="1695450" cy="1695450"/>
          </a:xfrm>
          <a:prstGeom prst="rect">
            <a:avLst/>
          </a:prstGeom>
          <a:solidFill>
            <a:srgbClr val="0084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4"/>
          <p:cNvPicPr>
            <a:picLocks noChangeAspect="1" noChangeArrowheads="1"/>
          </p:cNvPicPr>
          <p:nvPr/>
        </p:nvPicPr>
        <p:blipFill>
          <a:blip r:embed="rId2" cstate="print"/>
          <a:srcRect/>
          <a:stretch>
            <a:fillRect/>
          </a:stretch>
        </p:blipFill>
        <p:spPr bwMode="auto">
          <a:xfrm>
            <a:off x="1695450" y="0"/>
            <a:ext cx="7448550" cy="685800"/>
          </a:xfrm>
          <a:prstGeom prst="rect">
            <a:avLst/>
          </a:prstGeom>
          <a:noFill/>
          <a:ln w="9525">
            <a:noFill/>
            <a:miter lim="800000"/>
            <a:headEnd/>
            <a:tailEnd/>
          </a:ln>
        </p:spPr>
      </p:pic>
      <p:sp>
        <p:nvSpPr>
          <p:cNvPr id="32" name="TextBox 31"/>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r>
              <a:rPr lang="en-US" sz="1600" b="1">
                <a:solidFill>
                  <a:srgbClr val="6EBC94"/>
                </a:solidFill>
              </a:rPr>
              <a:t>CHAPTER</a:t>
            </a:r>
          </a:p>
        </p:txBody>
      </p:sp>
      <p:sp>
        <p:nvSpPr>
          <p:cNvPr id="33" name="TextBox 32"/>
          <p:cNvSpPr txBox="1">
            <a:spLocks noChangeArrowheads="1"/>
          </p:cNvSpPr>
          <p:nvPr/>
        </p:nvSpPr>
        <p:spPr bwMode="auto">
          <a:xfrm>
            <a:off x="460375" y="334963"/>
            <a:ext cx="1243013" cy="1570037"/>
          </a:xfrm>
          <a:prstGeom prst="rect">
            <a:avLst/>
          </a:prstGeom>
          <a:noFill/>
          <a:ln w="9525">
            <a:noFill/>
            <a:miter lim="800000"/>
            <a:headEnd/>
            <a:tailEnd/>
          </a:ln>
        </p:spPr>
        <p:txBody>
          <a:bodyPr>
            <a:spAutoFit/>
          </a:bodyPr>
          <a:lstStyle/>
          <a:p>
            <a:pPr algn="ctr"/>
            <a:r>
              <a:rPr lang="en-US" sz="9600" b="1">
                <a:solidFill>
                  <a:schemeClr val="bg1"/>
                </a:solidFill>
                <a:latin typeface="AvantGarde-Book"/>
              </a:rPr>
              <a:t>6</a:t>
            </a:r>
          </a:p>
        </p:txBody>
      </p:sp>
      <p:sp>
        <p:nvSpPr>
          <p:cNvPr id="34" name="TextBox 33"/>
          <p:cNvSpPr txBox="1">
            <a:spLocks noChangeArrowheads="1"/>
          </p:cNvSpPr>
          <p:nvPr/>
        </p:nvSpPr>
        <p:spPr bwMode="auto">
          <a:xfrm>
            <a:off x="1831975" y="742950"/>
            <a:ext cx="7312025" cy="720725"/>
          </a:xfrm>
          <a:prstGeom prst="rect">
            <a:avLst/>
          </a:prstGeom>
          <a:noFill/>
          <a:ln w="9525">
            <a:noFill/>
            <a:miter lim="800000"/>
            <a:headEnd/>
            <a:tailEnd/>
          </a:ln>
        </p:spPr>
        <p:txBody>
          <a:bodyPr>
            <a:spAutoFit/>
          </a:bodyPr>
          <a:lstStyle/>
          <a:p>
            <a:pPr>
              <a:lnSpc>
                <a:spcPct val="85000"/>
              </a:lnSpc>
            </a:pPr>
            <a:r>
              <a:rPr lang="en-US" sz="4800" b="1"/>
              <a:t>Elasticity:</a:t>
            </a:r>
            <a:endParaRPr lang="en-US" sz="3200"/>
          </a:p>
        </p:txBody>
      </p:sp>
      <p:sp>
        <p:nvSpPr>
          <p:cNvPr id="35" name="Text Box 5"/>
          <p:cNvSpPr txBox="1">
            <a:spLocks noChangeArrowheads="1"/>
          </p:cNvSpPr>
          <p:nvPr/>
        </p:nvSpPr>
        <p:spPr bwMode="auto">
          <a:xfrm>
            <a:off x="1828800" y="838200"/>
            <a:ext cx="7162800" cy="1077913"/>
          </a:xfrm>
          <a:prstGeom prst="rect">
            <a:avLst/>
          </a:prstGeom>
          <a:noFill/>
          <a:ln w="9525">
            <a:noFill/>
            <a:miter lim="800000"/>
            <a:headEnd/>
            <a:tailEnd/>
          </a:ln>
        </p:spPr>
        <p:txBody>
          <a:bodyPr>
            <a:spAutoFit/>
          </a:bodyPr>
          <a:lstStyle/>
          <a:p>
            <a:pPr>
              <a:spcBef>
                <a:spcPct val="50000"/>
              </a:spcBef>
            </a:pPr>
            <a:r>
              <a:rPr lang="en-US" sz="3200">
                <a:solidFill>
                  <a:schemeClr val="tx1"/>
                </a:solidFill>
              </a:rPr>
              <a:t>                           The Responsiveness </a:t>
            </a:r>
            <a:br>
              <a:rPr lang="en-US" sz="3200">
                <a:solidFill>
                  <a:schemeClr val="tx1"/>
                </a:solidFill>
              </a:rPr>
            </a:br>
            <a:r>
              <a:rPr lang="en-US" sz="3200">
                <a:solidFill>
                  <a:schemeClr val="tx1"/>
                </a:solidFill>
              </a:rPr>
              <a:t>of Demand and Supply</a:t>
            </a:r>
          </a:p>
        </p:txBody>
      </p:sp>
      <p:pic>
        <p:nvPicPr>
          <p:cNvPr id="4107" name="Picture 11"/>
          <p:cNvPicPr>
            <a:picLocks noChangeAspect="1" noChangeArrowheads="1"/>
          </p:cNvPicPr>
          <p:nvPr/>
        </p:nvPicPr>
        <p:blipFill>
          <a:blip r:embed="rId3" cstate="print"/>
          <a:srcRect/>
          <a:stretch>
            <a:fillRect/>
          </a:stretch>
        </p:blipFill>
        <p:spPr bwMode="auto">
          <a:xfrm>
            <a:off x="4506913" y="1965325"/>
            <a:ext cx="3884612" cy="466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1000"/>
                                        <p:tgtEl>
                                          <p:spTgt spid="32"/>
                                        </p:tgtEl>
                                      </p:cBhvr>
                                    </p:animEffect>
                                  </p:childTnLst>
                                </p:cTn>
                              </p:par>
                            </p:childTnLst>
                          </p:cTn>
                        </p:par>
                        <p:par>
                          <p:cTn id="11" fill="hold" nodeType="afterGroup">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wipe(left)">
                                      <p:cBhvr>
                                        <p:cTn id="27" dur="500"/>
                                        <p:tgtEl>
                                          <p:spTgt spid="35">
                                            <p:txEl>
                                              <p:pRg st="0" end="0"/>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07"/>
                                        </p:tgtEl>
                                        <p:attrNameLst>
                                          <p:attrName>style.visibility</p:attrName>
                                        </p:attrNameLst>
                                      </p:cBhvr>
                                      <p:to>
                                        <p:strVal val="visible"/>
                                      </p:to>
                                    </p:set>
                                    <p:animEffect transition="in" filter="fade">
                                      <p:cBhvr>
                                        <p:cTn id="31" dur="1000"/>
                                        <p:tgtEl>
                                          <p:spTgt spid="4107"/>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nodeType="afterGroup">
                            <p:stCondLst>
                              <p:cond delay="4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nodeType="afterGroup">
                            <p:stCondLst>
                              <p:cond delay="50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animBg="1"/>
      <p:bldP spid="32" grpId="0"/>
      <p:bldP spid="33" grpId="0"/>
      <p:bldP spid="34" grpId="0"/>
      <p:bldP spid="3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5600" y="2273300"/>
            <a:ext cx="7845425" cy="830997"/>
          </a:xfrm>
          <a:prstGeom prst="rect">
            <a:avLst/>
          </a:prstGeom>
          <a:noFill/>
          <a:ln w="9525">
            <a:noFill/>
            <a:miter lim="800000"/>
            <a:headEnd/>
            <a:tailEnd/>
          </a:ln>
        </p:spPr>
        <p:txBody>
          <a:bodyPr>
            <a:spAutoFit/>
          </a:bodyPr>
          <a:lstStyle/>
          <a:p>
            <a:r>
              <a:rPr lang="en-US" sz="2400" dirty="0">
                <a:solidFill>
                  <a:srgbClr val="0066B3"/>
                </a:solidFill>
              </a:rPr>
              <a:t>Understand the relationship between the price elasticity of demand and total revenue.</a:t>
            </a:r>
          </a:p>
        </p:txBody>
      </p:sp>
      <p:sp>
        <p:nvSpPr>
          <p:cNvPr id="3" name="Text Box 9"/>
          <p:cNvSpPr txBox="1">
            <a:spLocks noChangeArrowheads="1"/>
          </p:cNvSpPr>
          <p:nvPr/>
        </p:nvSpPr>
        <p:spPr bwMode="auto">
          <a:xfrm>
            <a:off x="452438" y="1888480"/>
            <a:ext cx="4818062" cy="461665"/>
          </a:xfrm>
          <a:prstGeom prst="rect">
            <a:avLst/>
          </a:prstGeom>
          <a:solidFill>
            <a:srgbClr val="0066B3"/>
          </a:solidFill>
          <a:ln w="9525">
            <a:noFill/>
            <a:miter lim="800000"/>
            <a:headEnd/>
            <a:tailEnd/>
          </a:ln>
        </p:spPr>
        <p:txBody>
          <a:bodyPr wrap="square" lIns="45720" rIns="45720" anchor="ctr">
            <a:spAutoFit/>
          </a:bodyPr>
          <a:lstStyle/>
          <a:p>
            <a:r>
              <a:rPr lang="en-US" sz="2400" b="1">
                <a:solidFill>
                  <a:schemeClr val="bg1"/>
                </a:solidFill>
              </a:rPr>
              <a:t>6.3 LEARNING</a:t>
            </a:r>
            <a:r>
              <a:rPr lang="en-US" sz="2400">
                <a:solidFill>
                  <a:schemeClr val="bg1"/>
                </a:solidFill>
              </a:rPr>
              <a:t> OBJECTIVE</a:t>
            </a:r>
            <a:endParaRPr lang="en-US" sz="2400" b="1">
              <a:solidFill>
                <a:schemeClr val="bg1"/>
              </a:solidFill>
            </a:endParaRPr>
          </a:p>
        </p:txBody>
      </p:sp>
      <p:sp>
        <p:nvSpPr>
          <p:cNvPr id="4" name="TextBox 3"/>
          <p:cNvSpPr txBox="1">
            <a:spLocks noChangeArrowheads="1"/>
          </p:cNvSpPr>
          <p:nvPr/>
        </p:nvSpPr>
        <p:spPr bwMode="auto">
          <a:xfrm>
            <a:off x="457200" y="246063"/>
            <a:ext cx="8248650" cy="954107"/>
          </a:xfrm>
          <a:prstGeom prst="rect">
            <a:avLst/>
          </a:prstGeom>
          <a:noFill/>
          <a:ln w="9525">
            <a:noFill/>
            <a:miter lim="800000"/>
            <a:headEnd/>
            <a:tailEnd/>
          </a:ln>
        </p:spPr>
        <p:txBody>
          <a:bodyPr>
            <a:spAutoFit/>
          </a:bodyPr>
          <a:lstStyle/>
          <a:p>
            <a:r>
              <a:rPr lang="en-US" b="1" dirty="0">
                <a:solidFill>
                  <a:srgbClr val="0066B3"/>
                </a:solidFill>
              </a:rPr>
              <a:t>The Relationship between Price Elasticity of Demand and Total Revenue</a:t>
            </a:r>
          </a:p>
        </p:txBody>
      </p:sp>
      <p:sp>
        <p:nvSpPr>
          <p:cNvPr id="5" name="Text Box 7"/>
          <p:cNvSpPr txBox="1">
            <a:spLocks noChangeArrowheads="1"/>
          </p:cNvSpPr>
          <p:nvPr/>
        </p:nvSpPr>
        <p:spPr bwMode="auto">
          <a:xfrm>
            <a:off x="447675" y="4132263"/>
            <a:ext cx="8239125" cy="1200329"/>
          </a:xfrm>
          <a:prstGeom prst="rect">
            <a:avLst/>
          </a:prstGeom>
          <a:noFill/>
          <a:ln w="9525">
            <a:noFill/>
            <a:miter lim="800000"/>
            <a:headEnd/>
            <a:tailEnd/>
          </a:ln>
        </p:spPr>
        <p:txBody>
          <a:bodyPr>
            <a:spAutoFit/>
          </a:bodyPr>
          <a:lstStyle/>
          <a:p>
            <a:pPr>
              <a:spcBef>
                <a:spcPct val="10000"/>
              </a:spcBef>
              <a:spcAft>
                <a:spcPct val="10000"/>
              </a:spcAft>
            </a:pPr>
            <a:r>
              <a:rPr lang="en-US" sz="2400" b="1" dirty="0">
                <a:solidFill>
                  <a:schemeClr val="tx1"/>
                </a:solidFill>
              </a:rPr>
              <a:t>Total revenue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總收入</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total amount of funds received by a seller of a good or service, calculated by multiplying price per unit by the number of units sold.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 name="Picture 22" descr="fig6.2ppt4a.gif"/>
          <p:cNvPicPr>
            <a:picLocks noChangeAspect="1"/>
          </p:cNvPicPr>
          <p:nvPr/>
        </p:nvPicPr>
        <p:blipFill>
          <a:blip r:embed="rId2" cstate="print"/>
          <a:srcRect/>
          <a:stretch>
            <a:fillRect/>
          </a:stretch>
        </p:blipFill>
        <p:spPr bwMode="auto">
          <a:xfrm>
            <a:off x="2782888" y="476250"/>
            <a:ext cx="6210300" cy="5905500"/>
          </a:xfrm>
          <a:prstGeom prst="rect">
            <a:avLst/>
          </a:prstGeom>
          <a:noFill/>
          <a:ln w="9525">
            <a:noFill/>
            <a:miter lim="800000"/>
            <a:headEnd/>
            <a:tailEnd/>
          </a:ln>
        </p:spPr>
      </p:pic>
      <p:pic>
        <p:nvPicPr>
          <p:cNvPr id="26" name="Picture 25" descr="fig6.2ppt7a.gif"/>
          <p:cNvPicPr>
            <a:picLocks noChangeAspect="1"/>
          </p:cNvPicPr>
          <p:nvPr/>
        </p:nvPicPr>
        <p:blipFill>
          <a:blip r:embed="rId3" cstate="print"/>
          <a:srcRect/>
          <a:stretch>
            <a:fillRect/>
          </a:stretch>
        </p:blipFill>
        <p:spPr bwMode="auto">
          <a:xfrm>
            <a:off x="2782888" y="476250"/>
            <a:ext cx="6210300" cy="5905500"/>
          </a:xfrm>
          <a:prstGeom prst="rect">
            <a:avLst/>
          </a:prstGeom>
          <a:noFill/>
          <a:ln w="9525">
            <a:noFill/>
            <a:miter lim="800000"/>
            <a:headEnd/>
            <a:tailEnd/>
          </a:ln>
        </p:spPr>
      </p:pic>
      <p:pic>
        <p:nvPicPr>
          <p:cNvPr id="27" name="Picture 26" descr="fig6.2ppt8a.gif"/>
          <p:cNvPicPr>
            <a:picLocks noChangeAspect="1"/>
          </p:cNvPicPr>
          <p:nvPr/>
        </p:nvPicPr>
        <p:blipFill>
          <a:blip r:embed="rId4" cstate="print"/>
          <a:srcRect/>
          <a:stretch>
            <a:fillRect/>
          </a:stretch>
        </p:blipFill>
        <p:spPr bwMode="auto">
          <a:xfrm>
            <a:off x="2782888" y="476250"/>
            <a:ext cx="6210300" cy="5905500"/>
          </a:xfrm>
          <a:prstGeom prst="rect">
            <a:avLst/>
          </a:prstGeom>
          <a:noFill/>
          <a:ln w="9525">
            <a:noFill/>
            <a:miter lim="800000"/>
            <a:headEnd/>
            <a:tailEnd/>
          </a:ln>
        </p:spPr>
      </p:pic>
      <p:sp>
        <p:nvSpPr>
          <p:cNvPr id="12" name="Text Box 6"/>
          <p:cNvSpPr txBox="1">
            <a:spLocks noChangeArrowheads="1"/>
          </p:cNvSpPr>
          <p:nvPr/>
        </p:nvSpPr>
        <p:spPr bwMode="auto">
          <a:xfrm>
            <a:off x="434975" y="190500"/>
            <a:ext cx="2171700"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6.2a</a:t>
            </a:r>
          </a:p>
        </p:txBody>
      </p:sp>
      <p:sp>
        <p:nvSpPr>
          <p:cNvPr id="13" name="Text Box 7"/>
          <p:cNvSpPr txBox="1">
            <a:spLocks noChangeArrowheads="1"/>
          </p:cNvSpPr>
          <p:nvPr/>
        </p:nvSpPr>
        <p:spPr bwMode="auto">
          <a:xfrm>
            <a:off x="349250" y="514350"/>
            <a:ext cx="2546350" cy="830997"/>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The Relationship between Price Elasticity and Total Revenue </a:t>
            </a:r>
          </a:p>
        </p:txBody>
      </p:sp>
      <p:sp>
        <p:nvSpPr>
          <p:cNvPr id="14" name="Text Box 8"/>
          <p:cNvSpPr txBox="1">
            <a:spLocks noChangeArrowheads="1"/>
          </p:cNvSpPr>
          <p:nvPr/>
        </p:nvSpPr>
        <p:spPr bwMode="auto">
          <a:xfrm>
            <a:off x="358775" y="1171575"/>
            <a:ext cx="2362200" cy="5262979"/>
          </a:xfrm>
          <a:prstGeom prst="rect">
            <a:avLst/>
          </a:prstGeom>
          <a:noFill/>
          <a:ln w="9525">
            <a:noFill/>
            <a:miter lim="800000"/>
            <a:headEnd/>
            <a:tailEnd/>
          </a:ln>
        </p:spPr>
        <p:txBody>
          <a:bodyPr>
            <a:spAutoFit/>
          </a:bodyPr>
          <a:lstStyle/>
          <a:p>
            <a:r>
              <a:rPr lang="en-US" sz="1600" dirty="0"/>
              <a:t>When demand is inelastic, a cut in price will decrease total revenue. </a:t>
            </a:r>
          </a:p>
          <a:p>
            <a:r>
              <a:rPr lang="en-US" sz="1600" dirty="0"/>
              <a:t>At point </a:t>
            </a:r>
            <a:r>
              <a:rPr lang="en-US" sz="1600" i="1" dirty="0"/>
              <a:t>A</a:t>
            </a:r>
            <a:r>
              <a:rPr lang="en-US" sz="1600" dirty="0"/>
              <a:t>, the price is $4.00, 1,000 gallons are sold, and total revenue received by the service station equals $4.00 × 1,000 gallons, or $4,000. </a:t>
            </a:r>
          </a:p>
          <a:p>
            <a:r>
              <a:rPr lang="en-US" sz="1600" dirty="0"/>
              <a:t>At point</a:t>
            </a:r>
            <a:r>
              <a:rPr lang="en-US" sz="1600" i="1" dirty="0"/>
              <a:t> B</a:t>
            </a:r>
            <a:r>
              <a:rPr lang="en-US" sz="1600" dirty="0"/>
              <a:t>, cutting the price to $3.70 increases the quantity demanded to 1,050 gallons, but the fall in price more than offsets the increase in quantity. </a:t>
            </a:r>
          </a:p>
          <a:p>
            <a:r>
              <a:rPr lang="en-US" sz="1600" dirty="0"/>
              <a:t>As a result, revenue falls to $3.70 × 1,050 gallons, or $3,885. </a:t>
            </a:r>
          </a:p>
        </p:txBody>
      </p:sp>
      <p:cxnSp>
        <p:nvCxnSpPr>
          <p:cNvPr id="15" name="Straight Connector 14"/>
          <p:cNvCxnSpPr>
            <a:cxnSpLocks noChangeShapeType="1"/>
          </p:cNvCxnSpPr>
          <p:nvPr/>
        </p:nvCxnSpPr>
        <p:spPr bwMode="auto">
          <a:xfrm>
            <a:off x="438150" y="6594475"/>
            <a:ext cx="2190750" cy="0"/>
          </a:xfrm>
          <a:prstGeom prst="line">
            <a:avLst/>
          </a:prstGeom>
          <a:noFill/>
          <a:ln w="50800" algn="ctr">
            <a:solidFill>
              <a:srgbClr val="B9D3C2"/>
            </a:solidFill>
            <a:round/>
            <a:headEnd/>
            <a:tailEnd/>
          </a:ln>
        </p:spPr>
      </p:cxnSp>
      <p:pic>
        <p:nvPicPr>
          <p:cNvPr id="20" name="Picture 19" descr="fig6.2ppt1a.gif"/>
          <p:cNvPicPr>
            <a:picLocks noChangeAspect="1"/>
          </p:cNvPicPr>
          <p:nvPr/>
        </p:nvPicPr>
        <p:blipFill>
          <a:blip r:embed="rId5" cstate="print"/>
          <a:srcRect/>
          <a:stretch>
            <a:fillRect/>
          </a:stretch>
        </p:blipFill>
        <p:spPr bwMode="auto">
          <a:xfrm>
            <a:off x="2782888" y="466725"/>
            <a:ext cx="6210300" cy="5924550"/>
          </a:xfrm>
          <a:prstGeom prst="rect">
            <a:avLst/>
          </a:prstGeom>
          <a:noFill/>
          <a:ln w="9525">
            <a:noFill/>
            <a:miter lim="800000"/>
            <a:headEnd/>
            <a:tailEnd/>
          </a:ln>
        </p:spPr>
      </p:pic>
      <p:pic>
        <p:nvPicPr>
          <p:cNvPr id="21" name="Picture 20" descr="fig6.2ppt2a.gif"/>
          <p:cNvPicPr>
            <a:picLocks noChangeAspect="1"/>
          </p:cNvPicPr>
          <p:nvPr/>
        </p:nvPicPr>
        <p:blipFill>
          <a:blip r:embed="rId6" cstate="print"/>
          <a:srcRect/>
          <a:stretch>
            <a:fillRect/>
          </a:stretch>
        </p:blipFill>
        <p:spPr bwMode="auto">
          <a:xfrm>
            <a:off x="2782888" y="476250"/>
            <a:ext cx="6210300" cy="5905500"/>
          </a:xfrm>
          <a:prstGeom prst="rect">
            <a:avLst/>
          </a:prstGeom>
          <a:noFill/>
          <a:ln w="9525">
            <a:noFill/>
            <a:miter lim="800000"/>
            <a:headEnd/>
            <a:tailEnd/>
          </a:ln>
        </p:spPr>
      </p:pic>
      <p:pic>
        <p:nvPicPr>
          <p:cNvPr id="22" name="Picture 21" descr="fig6.2ppt3a.gif"/>
          <p:cNvPicPr>
            <a:picLocks noChangeAspect="1"/>
          </p:cNvPicPr>
          <p:nvPr/>
        </p:nvPicPr>
        <p:blipFill>
          <a:blip r:embed="rId7" cstate="print"/>
          <a:srcRect/>
          <a:stretch>
            <a:fillRect/>
          </a:stretch>
        </p:blipFill>
        <p:spPr bwMode="auto">
          <a:xfrm>
            <a:off x="2782888" y="476250"/>
            <a:ext cx="6210300" cy="5905500"/>
          </a:xfrm>
          <a:prstGeom prst="rect">
            <a:avLst/>
          </a:prstGeom>
          <a:noFill/>
          <a:ln w="9525">
            <a:noFill/>
            <a:miter lim="800000"/>
            <a:headEnd/>
            <a:tailEnd/>
          </a:ln>
        </p:spPr>
      </p:pic>
      <p:pic>
        <p:nvPicPr>
          <p:cNvPr id="24" name="Picture 23" descr="fig6.2ppt5a.gif"/>
          <p:cNvPicPr>
            <a:picLocks noChangeAspect="1"/>
          </p:cNvPicPr>
          <p:nvPr/>
        </p:nvPicPr>
        <p:blipFill>
          <a:blip r:embed="rId8" cstate="print"/>
          <a:srcRect/>
          <a:stretch>
            <a:fillRect/>
          </a:stretch>
        </p:blipFill>
        <p:spPr bwMode="auto">
          <a:xfrm>
            <a:off x="2782888" y="476250"/>
            <a:ext cx="6210300" cy="5905500"/>
          </a:xfrm>
          <a:prstGeom prst="rect">
            <a:avLst/>
          </a:prstGeom>
          <a:noFill/>
          <a:ln w="9525">
            <a:noFill/>
            <a:miter lim="800000"/>
            <a:headEnd/>
            <a:tailEnd/>
          </a:ln>
        </p:spPr>
      </p:pic>
      <p:pic>
        <p:nvPicPr>
          <p:cNvPr id="25" name="Picture 24" descr="fig6.2ppt6a.gif"/>
          <p:cNvPicPr>
            <a:picLocks noChangeAspect="1"/>
          </p:cNvPicPr>
          <p:nvPr/>
        </p:nvPicPr>
        <p:blipFill>
          <a:blip r:embed="rId9" cstate="print"/>
          <a:srcRect/>
          <a:stretch>
            <a:fillRect/>
          </a:stretch>
        </p:blipFill>
        <p:spPr bwMode="auto">
          <a:xfrm>
            <a:off x="2782888" y="476250"/>
            <a:ext cx="6210300" cy="5905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2000"/>
                                        <p:tgtEl>
                                          <p:spTgt spid="21"/>
                                        </p:tgtEl>
                                      </p:cBhvr>
                                    </p:animEffect>
                                  </p:childTnLst>
                                </p:cTn>
                              </p:par>
                            </p:childTnLst>
                          </p:cTn>
                        </p:par>
                        <p:par>
                          <p:cTn id="24" fill="hold" nodeType="afterGroup">
                            <p:stCondLst>
                              <p:cond delay="40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childTnLst>
                          </p:cTn>
                        </p:par>
                        <p:par>
                          <p:cTn id="28" fill="hold" nodeType="afterGroup">
                            <p:stCondLst>
                              <p:cond delay="5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par>
                          <p:cTn id="32" fill="hold" nodeType="afterGroup">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animEffect transition="in" filter="wipe(left)">
                                      <p:cBhvr>
                                        <p:cTn id="35" dur="500"/>
                                        <p:tgtEl>
                                          <p:spTgt spid="14">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1000"/>
                                        <p:tgtEl>
                                          <p:spTgt spid="24"/>
                                        </p:tgtEl>
                                      </p:cBhvr>
                                    </p:animEffect>
                                  </p:childTnLst>
                                </p:cTn>
                              </p:par>
                              <p:par>
                                <p:cTn id="41" presetID="22"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1000"/>
                                        <p:tgtEl>
                                          <p:spTgt spid="25"/>
                                        </p:tgtEl>
                                      </p:cBhvr>
                                    </p:animEffec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wipe(left)">
                                      <p:cBhvr>
                                        <p:cTn id="47" dur="500"/>
                                        <p:tgtEl>
                                          <p:spTgt spid="14">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1000"/>
                                        <p:tgtEl>
                                          <p:spTgt spid="26"/>
                                        </p:tgtEl>
                                      </p:cBhvr>
                                    </p:animEffect>
                                  </p:childTnLst>
                                </p:cTn>
                              </p:par>
                            </p:childTnLst>
                          </p:cTn>
                        </p:par>
                        <p:par>
                          <p:cTn id="53" fill="hold" nodeType="afterGroup">
                            <p:stCondLst>
                              <p:cond delay="1000"/>
                            </p:stCondLst>
                            <p:childTnLst>
                              <p:par>
                                <p:cTn id="54" presetID="22" presetClass="entr" presetSubtype="8"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1000"/>
                                        <p:tgtEl>
                                          <p:spTgt spid="27"/>
                                        </p:tgtEl>
                                      </p:cBhvr>
                                    </p:animEffect>
                                  </p:childTnLst>
                                </p:cTn>
                              </p:par>
                            </p:childTnLst>
                          </p:cTn>
                        </p:par>
                        <p:par>
                          <p:cTn id="57" fill="hold" nodeType="afterGroup">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4">
                                            <p:txEl>
                                              <p:pRg st="3" end="3"/>
                                            </p:txEl>
                                          </p:spTgt>
                                        </p:tgtEl>
                                        <p:attrNameLst>
                                          <p:attrName>style.visibility</p:attrName>
                                        </p:attrNameLst>
                                      </p:cBhvr>
                                      <p:to>
                                        <p:strVal val="visible"/>
                                      </p:to>
                                    </p:set>
                                    <p:animEffect transition="in" filter="wipe(left)">
                                      <p:cBhvr>
                                        <p:cTn id="60" dur="500"/>
                                        <p:tgtEl>
                                          <p:spTgt spid="14">
                                            <p:txEl>
                                              <p:pRg st="3" end="3"/>
                                            </p:txEl>
                                          </p:spTgt>
                                        </p:tgtEl>
                                      </p:cBhvr>
                                    </p:animEffect>
                                  </p:childTnLst>
                                </p:cTn>
                              </p:par>
                            </p:childTnLst>
                          </p:cTn>
                        </p:par>
                        <p:par>
                          <p:cTn id="61" fill="hold" nodeType="afterGroup">
                            <p:stCondLst>
                              <p:cond delay="3000"/>
                            </p:stCondLst>
                            <p:childTnLst>
                              <p:par>
                                <p:cTn id="62" presetID="22" presetClass="entr" presetSubtype="8"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p:bldP spid="14"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 name="Picture 45" descr="fig6.2ppt4b.gif"/>
          <p:cNvPicPr>
            <a:picLocks noChangeAspect="1"/>
          </p:cNvPicPr>
          <p:nvPr/>
        </p:nvPicPr>
        <p:blipFill>
          <a:blip r:embed="rId2" cstate="print"/>
          <a:srcRect/>
          <a:stretch>
            <a:fillRect/>
          </a:stretch>
        </p:blipFill>
        <p:spPr bwMode="auto">
          <a:xfrm>
            <a:off x="2763838" y="309563"/>
            <a:ext cx="6172200" cy="6238875"/>
          </a:xfrm>
          <a:prstGeom prst="rect">
            <a:avLst/>
          </a:prstGeom>
          <a:noFill/>
          <a:ln w="9525">
            <a:noFill/>
            <a:miter lim="800000"/>
            <a:headEnd/>
            <a:tailEnd/>
          </a:ln>
        </p:spPr>
      </p:pic>
      <p:pic>
        <p:nvPicPr>
          <p:cNvPr id="49" name="Picture 48" descr="fig6.2ppt7b.gif"/>
          <p:cNvPicPr>
            <a:picLocks noChangeAspect="1"/>
          </p:cNvPicPr>
          <p:nvPr/>
        </p:nvPicPr>
        <p:blipFill>
          <a:blip r:embed="rId3" cstate="print"/>
          <a:srcRect/>
          <a:stretch>
            <a:fillRect/>
          </a:stretch>
        </p:blipFill>
        <p:spPr bwMode="auto">
          <a:xfrm>
            <a:off x="2763838" y="309563"/>
            <a:ext cx="6172200" cy="6238875"/>
          </a:xfrm>
          <a:prstGeom prst="rect">
            <a:avLst/>
          </a:prstGeom>
          <a:noFill/>
          <a:ln w="9525">
            <a:noFill/>
            <a:miter lim="800000"/>
            <a:headEnd/>
            <a:tailEnd/>
          </a:ln>
        </p:spPr>
      </p:pic>
      <p:pic>
        <p:nvPicPr>
          <p:cNvPr id="50" name="Picture 49" descr="fig6.2ppt8b.gif"/>
          <p:cNvPicPr>
            <a:picLocks noChangeAspect="1"/>
          </p:cNvPicPr>
          <p:nvPr/>
        </p:nvPicPr>
        <p:blipFill>
          <a:blip r:embed="rId4" cstate="print"/>
          <a:srcRect/>
          <a:stretch>
            <a:fillRect/>
          </a:stretch>
        </p:blipFill>
        <p:spPr bwMode="auto">
          <a:xfrm>
            <a:off x="2763838" y="309563"/>
            <a:ext cx="6172200" cy="6238875"/>
          </a:xfrm>
          <a:prstGeom prst="rect">
            <a:avLst/>
          </a:prstGeom>
          <a:noFill/>
          <a:ln w="9525">
            <a:noFill/>
            <a:miter lim="800000"/>
            <a:headEnd/>
            <a:tailEnd/>
          </a:ln>
        </p:spPr>
      </p:pic>
      <p:sp>
        <p:nvSpPr>
          <p:cNvPr id="10" name="Text Box 8"/>
          <p:cNvSpPr txBox="1">
            <a:spLocks noChangeArrowheads="1"/>
          </p:cNvSpPr>
          <p:nvPr/>
        </p:nvSpPr>
        <p:spPr bwMode="auto">
          <a:xfrm>
            <a:off x="371475" y="1339850"/>
            <a:ext cx="2247900" cy="4770438"/>
          </a:xfrm>
          <a:prstGeom prst="rect">
            <a:avLst/>
          </a:prstGeom>
          <a:noFill/>
          <a:ln w="9525">
            <a:noFill/>
            <a:miter lim="800000"/>
            <a:headEnd/>
            <a:tailEnd/>
          </a:ln>
        </p:spPr>
        <p:txBody>
          <a:bodyPr>
            <a:spAutoFit/>
          </a:bodyPr>
          <a:lstStyle/>
          <a:p>
            <a:r>
              <a:rPr lang="en-US" sz="1600"/>
              <a:t>When demand is elastic, a cut in the price will increase total revenue. </a:t>
            </a:r>
          </a:p>
          <a:p>
            <a:r>
              <a:rPr lang="en-US" sz="1600"/>
              <a:t>At point </a:t>
            </a:r>
            <a:r>
              <a:rPr lang="en-US" sz="1600" i="1"/>
              <a:t>A</a:t>
            </a:r>
            <a:r>
              <a:rPr lang="en-US" sz="1600"/>
              <a:t>, the area of rectangles</a:t>
            </a:r>
            <a:r>
              <a:rPr lang="en-US" sz="1600" i="1"/>
              <a:t> C </a:t>
            </a:r>
            <a:r>
              <a:rPr lang="en-US" sz="1600"/>
              <a:t>and </a:t>
            </a:r>
            <a:r>
              <a:rPr lang="en-US" sz="1600" i="1"/>
              <a:t>D</a:t>
            </a:r>
            <a:r>
              <a:rPr lang="en-US" sz="1600"/>
              <a:t> is still equal to $4,000.</a:t>
            </a:r>
          </a:p>
          <a:p>
            <a:r>
              <a:rPr lang="en-US" sz="1600"/>
              <a:t>But at point </a:t>
            </a:r>
            <a:r>
              <a:rPr lang="en-US" sz="1600" i="1"/>
              <a:t>B</a:t>
            </a:r>
            <a:r>
              <a:rPr lang="en-US" sz="1600"/>
              <a:t>, the area of rectangles </a:t>
            </a:r>
            <a:r>
              <a:rPr lang="en-US" sz="1600" i="1"/>
              <a:t>D</a:t>
            </a:r>
            <a:r>
              <a:rPr lang="en-US" sz="1600"/>
              <a:t> and </a:t>
            </a:r>
            <a:r>
              <a:rPr lang="en-US" sz="1600" i="1"/>
              <a:t>E</a:t>
            </a:r>
            <a:r>
              <a:rPr lang="en-US" sz="1600"/>
              <a:t> is equal to $3.70 × 1,200 gallons, or $4,440. </a:t>
            </a:r>
          </a:p>
          <a:p>
            <a:r>
              <a:rPr lang="en-US" sz="1600"/>
              <a:t>In this case, the increase in the quantity demanded is large enough to offset the fall in price, so total revenue increases. </a:t>
            </a:r>
          </a:p>
        </p:txBody>
      </p:sp>
      <p:sp>
        <p:nvSpPr>
          <p:cNvPr id="28677" name="Text Box 6"/>
          <p:cNvSpPr txBox="1">
            <a:spLocks noChangeArrowheads="1"/>
          </p:cNvSpPr>
          <p:nvPr/>
        </p:nvSpPr>
        <p:spPr bwMode="auto">
          <a:xfrm>
            <a:off x="447675" y="355600"/>
            <a:ext cx="2171700"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6.2b</a:t>
            </a:r>
          </a:p>
        </p:txBody>
      </p:sp>
      <p:sp>
        <p:nvSpPr>
          <p:cNvPr id="28678" name="Text Box 7"/>
          <p:cNvSpPr txBox="1">
            <a:spLocks noChangeArrowheads="1"/>
          </p:cNvSpPr>
          <p:nvPr/>
        </p:nvSpPr>
        <p:spPr bwMode="auto">
          <a:xfrm>
            <a:off x="361950" y="679450"/>
            <a:ext cx="2266950" cy="738188"/>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Relationship between Price Elasticity and Total Revenue </a:t>
            </a:r>
          </a:p>
        </p:txBody>
      </p:sp>
      <p:cxnSp>
        <p:nvCxnSpPr>
          <p:cNvPr id="41" name="Straight Connector 40"/>
          <p:cNvCxnSpPr>
            <a:cxnSpLocks noChangeShapeType="1"/>
          </p:cNvCxnSpPr>
          <p:nvPr/>
        </p:nvCxnSpPr>
        <p:spPr bwMode="auto">
          <a:xfrm>
            <a:off x="438150" y="6156325"/>
            <a:ext cx="2190750" cy="0"/>
          </a:xfrm>
          <a:prstGeom prst="line">
            <a:avLst/>
          </a:prstGeom>
          <a:noFill/>
          <a:ln w="50800" algn="ctr">
            <a:solidFill>
              <a:srgbClr val="B9D3C2"/>
            </a:solidFill>
            <a:round/>
            <a:headEnd/>
            <a:tailEnd/>
          </a:ln>
        </p:spPr>
      </p:cxnSp>
      <p:pic>
        <p:nvPicPr>
          <p:cNvPr id="43" name="Picture 42" descr="fig6.2ppt1b.gif"/>
          <p:cNvPicPr>
            <a:picLocks noChangeAspect="1"/>
          </p:cNvPicPr>
          <p:nvPr/>
        </p:nvPicPr>
        <p:blipFill>
          <a:blip r:embed="rId5" cstate="print"/>
          <a:srcRect/>
          <a:stretch>
            <a:fillRect/>
          </a:stretch>
        </p:blipFill>
        <p:spPr bwMode="auto">
          <a:xfrm>
            <a:off x="2763838" y="300038"/>
            <a:ext cx="6172200" cy="6257925"/>
          </a:xfrm>
          <a:prstGeom prst="rect">
            <a:avLst/>
          </a:prstGeom>
          <a:noFill/>
          <a:ln w="9525">
            <a:noFill/>
            <a:miter lim="800000"/>
            <a:headEnd/>
            <a:tailEnd/>
          </a:ln>
        </p:spPr>
      </p:pic>
      <p:pic>
        <p:nvPicPr>
          <p:cNvPr id="44" name="Picture 43" descr="fig6.2ppt2b.gif"/>
          <p:cNvPicPr>
            <a:picLocks noChangeAspect="1"/>
          </p:cNvPicPr>
          <p:nvPr/>
        </p:nvPicPr>
        <p:blipFill>
          <a:blip r:embed="rId6" cstate="print"/>
          <a:srcRect/>
          <a:stretch>
            <a:fillRect/>
          </a:stretch>
        </p:blipFill>
        <p:spPr bwMode="auto">
          <a:xfrm>
            <a:off x="2763838" y="309563"/>
            <a:ext cx="6172200" cy="6238875"/>
          </a:xfrm>
          <a:prstGeom prst="rect">
            <a:avLst/>
          </a:prstGeom>
          <a:noFill/>
          <a:ln w="9525">
            <a:noFill/>
            <a:miter lim="800000"/>
            <a:headEnd/>
            <a:tailEnd/>
          </a:ln>
        </p:spPr>
      </p:pic>
      <p:pic>
        <p:nvPicPr>
          <p:cNvPr id="45" name="Picture 44" descr="fig6.2ppt3b.gif"/>
          <p:cNvPicPr>
            <a:picLocks noChangeAspect="1"/>
          </p:cNvPicPr>
          <p:nvPr/>
        </p:nvPicPr>
        <p:blipFill>
          <a:blip r:embed="rId7" cstate="print"/>
          <a:srcRect/>
          <a:stretch>
            <a:fillRect/>
          </a:stretch>
        </p:blipFill>
        <p:spPr bwMode="auto">
          <a:xfrm>
            <a:off x="2763838" y="309563"/>
            <a:ext cx="6172200" cy="6238875"/>
          </a:xfrm>
          <a:prstGeom prst="rect">
            <a:avLst/>
          </a:prstGeom>
          <a:noFill/>
          <a:ln w="9525">
            <a:noFill/>
            <a:miter lim="800000"/>
            <a:headEnd/>
            <a:tailEnd/>
          </a:ln>
        </p:spPr>
      </p:pic>
      <p:pic>
        <p:nvPicPr>
          <p:cNvPr id="47" name="Picture 46" descr="fig6.2ppt5b.gif"/>
          <p:cNvPicPr>
            <a:picLocks noChangeAspect="1"/>
          </p:cNvPicPr>
          <p:nvPr/>
        </p:nvPicPr>
        <p:blipFill>
          <a:blip r:embed="rId8" cstate="print"/>
          <a:srcRect/>
          <a:stretch>
            <a:fillRect/>
          </a:stretch>
        </p:blipFill>
        <p:spPr bwMode="auto">
          <a:xfrm>
            <a:off x="2763838" y="309563"/>
            <a:ext cx="6172200" cy="6238875"/>
          </a:xfrm>
          <a:prstGeom prst="rect">
            <a:avLst/>
          </a:prstGeom>
          <a:noFill/>
          <a:ln w="9525">
            <a:noFill/>
            <a:miter lim="800000"/>
            <a:headEnd/>
            <a:tailEnd/>
          </a:ln>
        </p:spPr>
      </p:pic>
      <p:pic>
        <p:nvPicPr>
          <p:cNvPr id="48" name="Picture 47" descr="fig6.2ppt6b.gif"/>
          <p:cNvPicPr>
            <a:picLocks noChangeAspect="1"/>
          </p:cNvPicPr>
          <p:nvPr/>
        </p:nvPicPr>
        <p:blipFill>
          <a:blip r:embed="rId9" cstate="print"/>
          <a:srcRect/>
          <a:stretch>
            <a:fillRect/>
          </a:stretch>
        </p:blipFill>
        <p:spPr bwMode="auto">
          <a:xfrm>
            <a:off x="2763838" y="309563"/>
            <a:ext cx="6172200" cy="62388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1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1000"/>
                                        <p:tgtEl>
                                          <p:spTgt spid="44"/>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1000"/>
                                        <p:tgtEl>
                                          <p:spTgt spid="45"/>
                                        </p:tgtEl>
                                      </p:cBhvr>
                                    </p:animEffect>
                                  </p:childTnLst>
                                </p:cTn>
                              </p:par>
                            </p:childTnLst>
                          </p:cTn>
                        </p:par>
                        <p:par>
                          <p:cTn id="20" fill="hold" nodeType="afterGroup">
                            <p:stCondLst>
                              <p:cond delay="40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1000"/>
                                        <p:tgtEl>
                                          <p:spTgt spid="46"/>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left)">
                                      <p:cBhvr>
                                        <p:cTn id="27" dur="500"/>
                                        <p:tgtEl>
                                          <p:spTgt spid="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1000"/>
                                        <p:tgtEl>
                                          <p:spTgt spid="47"/>
                                        </p:tgtEl>
                                      </p:cBhvr>
                                    </p:animEffect>
                                  </p:childTnLst>
                                </p:cTn>
                              </p:par>
                              <p:par>
                                <p:cTn id="33" presetID="22" presetClass="entr" presetSubtype="1"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1000"/>
                                        <p:tgtEl>
                                          <p:spTgt spid="48"/>
                                        </p:tgtEl>
                                      </p:cBhvr>
                                    </p:animEffect>
                                  </p:childTnLst>
                                </p:cTn>
                              </p:par>
                            </p:childTnLst>
                          </p:cTn>
                        </p:par>
                        <p:par>
                          <p:cTn id="36" fill="hold" nodeType="afterGroup">
                            <p:stCondLst>
                              <p:cond delay="1000"/>
                            </p:stCondLst>
                            <p:childTnLst>
                              <p:par>
                                <p:cTn id="37" presetID="22" presetClass="entr" presetSubtype="1"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1000"/>
                                        <p:tgtEl>
                                          <p:spTgt spid="49"/>
                                        </p:tgtEl>
                                      </p:cBhvr>
                                    </p:animEffect>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left)">
                                      <p:cBhvr>
                                        <p:cTn id="43" dur="500"/>
                                        <p:tgtEl>
                                          <p:spTgt spid="10">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1000"/>
                                        <p:tgtEl>
                                          <p:spTgt spid="50"/>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left)">
                                      <p:cBhvr>
                                        <p:cTn id="52" dur="500"/>
                                        <p:tgtEl>
                                          <p:spTgt spid="10">
                                            <p:txEl>
                                              <p:pRg st="3" end="3"/>
                                            </p:txEl>
                                          </p:spTgt>
                                        </p:tgtEl>
                                      </p:cBhvr>
                                    </p:animEffect>
                                  </p:childTnLst>
                                </p:cTn>
                              </p:par>
                            </p:childTnLst>
                          </p:cTn>
                        </p:par>
                        <p:par>
                          <p:cTn id="53" fill="hold" nodeType="afterGroup">
                            <p:stCondLst>
                              <p:cond delay="1500"/>
                            </p:stCondLst>
                            <p:childTnLst>
                              <p:par>
                                <p:cTn id="54" presetID="22" presetClass="entr" presetSubtype="8"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1898" name="Text Box 10"/>
          <p:cNvSpPr txBox="1">
            <a:spLocks noChangeArrowheads="1"/>
          </p:cNvSpPr>
          <p:nvPr/>
        </p:nvSpPr>
        <p:spPr bwMode="auto">
          <a:xfrm>
            <a:off x="447675" y="357188"/>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6.3</a:t>
            </a:r>
          </a:p>
        </p:txBody>
      </p:sp>
      <p:sp>
        <p:nvSpPr>
          <p:cNvPr id="1061899" name="Text Box 11"/>
          <p:cNvSpPr txBox="1">
            <a:spLocks noChangeArrowheads="1"/>
          </p:cNvSpPr>
          <p:nvPr/>
        </p:nvSpPr>
        <p:spPr bwMode="auto">
          <a:xfrm>
            <a:off x="1431925" y="241300"/>
            <a:ext cx="7940675" cy="430887"/>
          </a:xfrm>
          <a:prstGeom prst="rect">
            <a:avLst/>
          </a:prstGeom>
          <a:noFill/>
          <a:ln w="9525">
            <a:noFill/>
            <a:miter lim="800000"/>
            <a:headEnd/>
            <a:tailEnd/>
          </a:ln>
        </p:spPr>
        <p:txBody>
          <a:bodyPr wrap="square">
            <a:spAutoFit/>
          </a:bodyPr>
          <a:lstStyle/>
          <a:p>
            <a:pPr>
              <a:spcBef>
                <a:spcPct val="10000"/>
              </a:spcBef>
              <a:spcAft>
                <a:spcPct val="10000"/>
              </a:spcAft>
            </a:pPr>
            <a:r>
              <a:rPr lang="en-US" sz="2200" b="1" dirty="0">
                <a:solidFill>
                  <a:schemeClr val="tx1"/>
                </a:solidFill>
              </a:rPr>
              <a:t>The Relationship between Price Elasticity and Revenue </a:t>
            </a:r>
          </a:p>
        </p:txBody>
      </p:sp>
      <p:graphicFrame>
        <p:nvGraphicFramePr>
          <p:cNvPr id="8" name="Group 64"/>
          <p:cNvGraphicFramePr>
            <a:graphicFrameLocks noGrp="1"/>
          </p:cNvGraphicFramePr>
          <p:nvPr>
            <p:ph idx="4294967295"/>
          </p:nvPr>
        </p:nvGraphicFramePr>
        <p:xfrm>
          <a:off x="587374" y="630088"/>
          <a:ext cx="7947025" cy="6126312"/>
        </p:xfrm>
        <a:graphic>
          <a:graphicData uri="http://schemas.openxmlformats.org/drawingml/2006/table">
            <a:tbl>
              <a:tblPr/>
              <a:tblGrid>
                <a:gridCol w="1729975"/>
                <a:gridCol w="2484627"/>
                <a:gridCol w="3732423"/>
              </a:tblGrid>
              <a:tr h="39670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800" b="1" i="0" u="none" strike="noStrike" cap="none" normalizeH="0" baseline="0" dirty="0" smtClean="0">
                          <a:ln>
                            <a:noFill/>
                          </a:ln>
                          <a:solidFill>
                            <a:srgbClr val="0066B3"/>
                          </a:solidFill>
                          <a:effectLst/>
                          <a:latin typeface="+mn-lt"/>
                          <a:cs typeface="Times New Roman" pitchFamily="18" charset="0"/>
                        </a:rPr>
                        <a:t>If demand is ...</a:t>
                      </a:r>
                      <a:endParaRPr kumimoji="0" lang="en-US" sz="1800" b="1" i="0" u="none" strike="noStrike" cap="none" normalizeH="0" baseline="0" dirty="0" smtClean="0">
                        <a:ln>
                          <a:noFill/>
                        </a:ln>
                        <a:solidFill>
                          <a:srgbClr val="0066B3"/>
                        </a:solidFill>
                        <a:effectLst/>
                        <a:latin typeface="+mn-lt"/>
                      </a:endParaRPr>
                    </a:p>
                  </a:txBody>
                  <a:tcPr marT="45708" marB="45708"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mn-lt"/>
                          <a:cs typeface="Times New Roman" pitchFamily="18" charset="0"/>
                        </a:rPr>
                        <a:t>then ...</a:t>
                      </a:r>
                      <a:endParaRPr kumimoji="0" lang="en-US" sz="1800" b="1" i="0" u="none" strike="noStrike" cap="none" normalizeH="0" baseline="0" dirty="0" smtClean="0">
                        <a:ln>
                          <a:noFill/>
                        </a:ln>
                        <a:solidFill>
                          <a:srgbClr val="0066B3"/>
                        </a:solidFill>
                        <a:effectLst/>
                        <a:latin typeface="+mn-lt"/>
                      </a:endParaRPr>
                    </a:p>
                  </a:txBody>
                  <a:tcPr marT="45708" marB="45708"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mn-lt"/>
                          <a:cs typeface="Times New Roman" pitchFamily="18" charset="0"/>
                        </a:rPr>
                        <a:t>because ...</a:t>
                      </a:r>
                      <a:endParaRPr kumimoji="0" lang="en-US" sz="1800" b="1" i="0" u="none" strike="noStrike" cap="none" normalizeH="0" baseline="0" dirty="0" smtClean="0">
                        <a:ln>
                          <a:noFill/>
                        </a:ln>
                        <a:solidFill>
                          <a:srgbClr val="0066B3"/>
                        </a:solidFill>
                        <a:effectLst/>
                        <a:latin typeface="+mn-lt"/>
                      </a:endParaRPr>
                    </a:p>
                  </a:txBody>
                  <a:tcPr marT="45708" marB="45708"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857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elastic</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an increase in price reduces revenue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the decrease in quantity demanded is proportionally </a:t>
                      </a:r>
                      <a:r>
                        <a:rPr kumimoji="0" lang="en-US" sz="1800" b="0" i="1" u="none" strike="noStrike" cap="none" normalizeH="0" baseline="0" dirty="0" smtClean="0">
                          <a:ln>
                            <a:noFill/>
                          </a:ln>
                          <a:solidFill>
                            <a:schemeClr val="tx1"/>
                          </a:solidFill>
                          <a:effectLst/>
                          <a:latin typeface="+mn-lt"/>
                          <a:cs typeface="Times New Roman" pitchFamily="18" charset="0"/>
                        </a:rPr>
                        <a:t>greater</a:t>
                      </a:r>
                      <a:r>
                        <a:rPr kumimoji="0" lang="en-US" sz="1800" b="0" i="0" u="none" strike="noStrike" cap="none" normalizeH="0" baseline="0" dirty="0" smtClean="0">
                          <a:ln>
                            <a:noFill/>
                          </a:ln>
                          <a:solidFill>
                            <a:schemeClr val="tx1"/>
                          </a:solidFill>
                          <a:effectLst/>
                          <a:latin typeface="+mn-lt"/>
                          <a:cs typeface="Times New Roman" pitchFamily="18" charset="0"/>
                        </a:rPr>
                        <a:t> than the increase in price.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857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elastic</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 decrease in price increases revenue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the increase in quantity demanded is proportionally </a:t>
                      </a:r>
                      <a:r>
                        <a:rPr kumimoji="0" lang="en-US" sz="1800" b="0" i="1" u="none" strike="noStrike" cap="none" normalizeH="0" baseline="0" dirty="0" smtClean="0">
                          <a:ln>
                            <a:noFill/>
                          </a:ln>
                          <a:solidFill>
                            <a:schemeClr val="tx1"/>
                          </a:solidFill>
                          <a:effectLst/>
                          <a:latin typeface="+mn-lt"/>
                          <a:cs typeface="Times New Roman" pitchFamily="18" charset="0"/>
                        </a:rPr>
                        <a:t>greater</a:t>
                      </a:r>
                      <a:r>
                        <a:rPr kumimoji="0" lang="en-US" sz="1800" b="0" i="0" u="none" strike="noStrike" cap="none" normalizeH="0" baseline="0" dirty="0" smtClean="0">
                          <a:ln>
                            <a:noFill/>
                          </a:ln>
                          <a:solidFill>
                            <a:schemeClr val="tx1"/>
                          </a:solidFill>
                          <a:effectLst/>
                          <a:latin typeface="+mn-lt"/>
                          <a:cs typeface="Times New Roman" pitchFamily="18" charset="0"/>
                        </a:rPr>
                        <a:t> than the decrease in price.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cap="flat">
                      <a:noFill/>
                    </a:lnR>
                    <a:lnT>
                      <a:noFill/>
                    </a:lnT>
                    <a:lnB>
                      <a:noFill/>
                    </a:lnB>
                    <a:lnTlToBr>
                      <a:noFill/>
                    </a:lnTlToBr>
                    <a:lnBlToTr>
                      <a:noFill/>
                    </a:lnBlToTr>
                    <a:noFill/>
                  </a:tcPr>
                </a:tc>
              </a:tr>
              <a:tr h="857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inelastic</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an increase in price increases revenue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the decrease in quantity demanded is proportionally </a:t>
                      </a:r>
                      <a:r>
                        <a:rPr kumimoji="0" lang="en-US" sz="1800" b="0" i="1" u="none" strike="noStrike" cap="none" normalizeH="0" baseline="0" dirty="0" smtClean="0">
                          <a:ln>
                            <a:noFill/>
                          </a:ln>
                          <a:solidFill>
                            <a:schemeClr val="tx1"/>
                          </a:solidFill>
                          <a:effectLst/>
                          <a:latin typeface="+mn-lt"/>
                          <a:cs typeface="Times New Roman" pitchFamily="18" charset="0"/>
                        </a:rPr>
                        <a:t>smaller</a:t>
                      </a:r>
                      <a:r>
                        <a:rPr kumimoji="0" lang="en-US" sz="1800" b="0" i="0" u="none" strike="noStrike" cap="none" normalizeH="0" baseline="0" dirty="0" smtClean="0">
                          <a:ln>
                            <a:noFill/>
                          </a:ln>
                          <a:solidFill>
                            <a:schemeClr val="tx1"/>
                          </a:solidFill>
                          <a:effectLst/>
                          <a:latin typeface="+mn-lt"/>
                          <a:cs typeface="Times New Roman" pitchFamily="18" charset="0"/>
                        </a:rPr>
                        <a:t> than the increase in price.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cap="flat">
                      <a:noFill/>
                    </a:lnR>
                    <a:lnT>
                      <a:noFill/>
                    </a:lnT>
                    <a:lnB>
                      <a:noFill/>
                    </a:lnB>
                    <a:lnTlToBr>
                      <a:noFill/>
                    </a:lnTlToBr>
                    <a:lnBlToTr>
                      <a:noFill/>
                    </a:lnBlToTr>
                    <a:noFill/>
                  </a:tcPr>
                </a:tc>
              </a:tr>
              <a:tr h="857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inelastic</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 decrease in price reduces revenue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the increase in quantity demanded is proportionally </a:t>
                      </a:r>
                      <a:r>
                        <a:rPr kumimoji="0" lang="en-US" sz="1800" b="0" i="1" u="none" strike="noStrike" cap="none" normalizeH="0" baseline="0" dirty="0" smtClean="0">
                          <a:ln>
                            <a:noFill/>
                          </a:ln>
                          <a:solidFill>
                            <a:schemeClr val="tx1"/>
                          </a:solidFill>
                          <a:effectLst/>
                          <a:latin typeface="+mn-lt"/>
                          <a:cs typeface="Times New Roman" pitchFamily="18" charset="0"/>
                        </a:rPr>
                        <a:t>smaller </a:t>
                      </a:r>
                      <a:r>
                        <a:rPr kumimoji="0" lang="en-US" sz="1800" b="0" i="0" u="none" strike="noStrike" cap="none" normalizeH="0" baseline="0" dirty="0" smtClean="0">
                          <a:ln>
                            <a:noFill/>
                          </a:ln>
                          <a:solidFill>
                            <a:schemeClr val="tx1"/>
                          </a:solidFill>
                          <a:effectLst/>
                          <a:latin typeface="+mn-lt"/>
                          <a:cs typeface="Times New Roman" pitchFamily="18" charset="0"/>
                        </a:rPr>
                        <a:t>than the decrease in price.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cap="flat">
                      <a:noFill/>
                    </a:lnR>
                    <a:lnT>
                      <a:noFill/>
                    </a:lnT>
                    <a:lnB>
                      <a:noFill/>
                    </a:lnB>
                    <a:lnTlToBr>
                      <a:noFill/>
                    </a:lnTlToBr>
                    <a:lnBlToTr>
                      <a:noFill/>
                    </a:lnBlToTr>
                    <a:noFill/>
                  </a:tcPr>
                </a:tc>
              </a:tr>
              <a:tr h="857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unit elastic</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an increase in price does not affect revenue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the decrease in quantity demanded is proportionally </a:t>
                      </a:r>
                      <a:r>
                        <a:rPr kumimoji="0" lang="en-US" sz="1800" b="0" i="1" u="none" strike="noStrike" cap="none" normalizeH="0" baseline="0" dirty="0" smtClean="0">
                          <a:ln>
                            <a:noFill/>
                          </a:ln>
                          <a:solidFill>
                            <a:schemeClr val="tx1"/>
                          </a:solidFill>
                          <a:effectLst/>
                          <a:latin typeface="+mn-lt"/>
                          <a:cs typeface="Times New Roman" pitchFamily="18" charset="0"/>
                        </a:rPr>
                        <a:t>the same as</a:t>
                      </a:r>
                      <a:r>
                        <a:rPr kumimoji="0" lang="en-US" sz="1800" b="0" i="0" u="none" strike="noStrike" cap="none" normalizeH="0" baseline="0" dirty="0" smtClean="0">
                          <a:ln>
                            <a:noFill/>
                          </a:ln>
                          <a:solidFill>
                            <a:schemeClr val="tx1"/>
                          </a:solidFill>
                          <a:effectLst/>
                          <a:latin typeface="+mn-lt"/>
                          <a:cs typeface="Times New Roman" pitchFamily="18" charset="0"/>
                        </a:rPr>
                        <a:t> the increase in price.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cap="flat">
                      <a:noFill/>
                    </a:lnR>
                    <a:lnT>
                      <a:noFill/>
                    </a:lnT>
                    <a:lnB>
                      <a:noFill/>
                    </a:lnB>
                    <a:lnTlToBr>
                      <a:noFill/>
                    </a:lnTlToBr>
                    <a:lnBlToTr>
                      <a:noFill/>
                    </a:lnBlToTr>
                    <a:noFill/>
                  </a:tcPr>
                </a:tc>
              </a:tr>
              <a:tr h="857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unit elastic</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 decrease in price does not affect revenue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the increase in quantity demanded is proportionally </a:t>
                      </a:r>
                      <a:r>
                        <a:rPr kumimoji="0" lang="en-US" sz="1800" b="0" i="1" u="none" strike="noStrike" cap="none" normalizeH="0" baseline="0" dirty="0" smtClean="0">
                          <a:ln>
                            <a:noFill/>
                          </a:ln>
                          <a:solidFill>
                            <a:schemeClr val="tx1"/>
                          </a:solidFill>
                          <a:effectLst/>
                          <a:latin typeface="+mn-lt"/>
                          <a:cs typeface="Times New Roman" pitchFamily="18" charset="0"/>
                        </a:rPr>
                        <a:t>the same as</a:t>
                      </a:r>
                      <a:r>
                        <a:rPr kumimoji="0" lang="en-US" sz="1800" b="0" i="0" u="none" strike="noStrike" cap="none" normalizeH="0" baseline="0" dirty="0" smtClean="0">
                          <a:ln>
                            <a:noFill/>
                          </a:ln>
                          <a:solidFill>
                            <a:schemeClr val="tx1"/>
                          </a:solidFill>
                          <a:effectLst/>
                          <a:latin typeface="+mn-lt"/>
                          <a:cs typeface="Times New Roman" pitchFamily="18" charset="0"/>
                        </a:rPr>
                        <a:t> the decrease in price.</a:t>
                      </a:r>
                      <a:endParaRPr kumimoji="0" lang="en-US" sz="1800" b="0" i="0" u="none" strike="noStrike" cap="none" normalizeH="0" baseline="0" dirty="0" smtClean="0">
                        <a:ln>
                          <a:noFill/>
                        </a:ln>
                        <a:solidFill>
                          <a:schemeClr val="tx1"/>
                        </a:solidFill>
                        <a:effectLst/>
                        <a:latin typeface="+mn-lt"/>
                      </a:endParaRPr>
                    </a:p>
                  </a:txBody>
                  <a:tcPr marT="45708" marB="45708"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1898"/>
                                        </p:tgtEl>
                                        <p:attrNameLst>
                                          <p:attrName>style.visibility</p:attrName>
                                        </p:attrNameLst>
                                      </p:cBhvr>
                                      <p:to>
                                        <p:strVal val="visible"/>
                                      </p:to>
                                    </p:set>
                                    <p:animEffect transition="in" filter="wipe(left)">
                                      <p:cBhvr>
                                        <p:cTn id="7" dur="500"/>
                                        <p:tgtEl>
                                          <p:spTgt spid="106189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1899"/>
                                        </p:tgtEl>
                                        <p:attrNameLst>
                                          <p:attrName>style.visibility</p:attrName>
                                        </p:attrNameLst>
                                      </p:cBhvr>
                                      <p:to>
                                        <p:strVal val="visible"/>
                                      </p:to>
                                    </p:set>
                                    <p:animEffect transition="in" filter="wipe(left)">
                                      <p:cBhvr>
                                        <p:cTn id="11" dur="500"/>
                                        <p:tgtEl>
                                          <p:spTgt spid="1061899"/>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8" grpId="0" animBg="1" autoUpdateAnimBg="0"/>
      <p:bldP spid="106189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 name="Picture 33" descr="Fig06-3ab_PPT2.gif"/>
          <p:cNvPicPr>
            <a:picLocks noChangeAspect="1"/>
          </p:cNvPicPr>
          <p:nvPr/>
        </p:nvPicPr>
        <p:blipFill>
          <a:blip r:embed="rId2" cstate="print"/>
          <a:srcRect/>
          <a:stretch>
            <a:fillRect/>
          </a:stretch>
        </p:blipFill>
        <p:spPr bwMode="auto">
          <a:xfrm>
            <a:off x="3492500" y="758825"/>
            <a:ext cx="3733800" cy="2743200"/>
          </a:xfrm>
          <a:prstGeom prst="rect">
            <a:avLst/>
          </a:prstGeom>
          <a:noFill/>
          <a:ln w="9525">
            <a:noFill/>
            <a:miter lim="800000"/>
            <a:headEnd/>
            <a:tailEnd/>
          </a:ln>
        </p:spPr>
      </p:pic>
      <p:pic>
        <p:nvPicPr>
          <p:cNvPr id="35" name="Picture 34" descr="Fig06-3ab_PPT3.gif"/>
          <p:cNvPicPr>
            <a:picLocks noChangeAspect="1"/>
          </p:cNvPicPr>
          <p:nvPr/>
        </p:nvPicPr>
        <p:blipFill>
          <a:blip r:embed="rId3" cstate="print"/>
          <a:srcRect/>
          <a:stretch>
            <a:fillRect/>
          </a:stretch>
        </p:blipFill>
        <p:spPr bwMode="auto">
          <a:xfrm>
            <a:off x="3492500" y="758825"/>
            <a:ext cx="3733800" cy="2743200"/>
          </a:xfrm>
          <a:prstGeom prst="rect">
            <a:avLst/>
          </a:prstGeom>
          <a:noFill/>
          <a:ln w="9525">
            <a:noFill/>
            <a:miter lim="800000"/>
            <a:headEnd/>
            <a:tailEnd/>
          </a:ln>
        </p:spPr>
      </p:pic>
      <p:pic>
        <p:nvPicPr>
          <p:cNvPr id="29" name="Picture 28" descr="Fig06-3ab_PPT_c2.gif"/>
          <p:cNvPicPr>
            <a:picLocks noChangeAspect="1"/>
          </p:cNvPicPr>
          <p:nvPr/>
        </p:nvPicPr>
        <p:blipFill>
          <a:blip r:embed="rId4" cstate="print"/>
          <a:srcRect/>
          <a:stretch>
            <a:fillRect/>
          </a:stretch>
        </p:blipFill>
        <p:spPr bwMode="auto">
          <a:xfrm>
            <a:off x="3513138" y="774700"/>
            <a:ext cx="3733800" cy="5486400"/>
          </a:xfrm>
          <a:prstGeom prst="rect">
            <a:avLst/>
          </a:prstGeom>
          <a:noFill/>
          <a:ln w="9525">
            <a:noFill/>
            <a:miter lim="800000"/>
            <a:headEnd/>
            <a:tailEnd/>
          </a:ln>
        </p:spPr>
      </p:pic>
      <p:pic>
        <p:nvPicPr>
          <p:cNvPr id="38" name="Picture 37" descr="Fig06-3ab_PPT1.gif"/>
          <p:cNvPicPr>
            <a:picLocks noChangeAspect="1"/>
          </p:cNvPicPr>
          <p:nvPr/>
        </p:nvPicPr>
        <p:blipFill>
          <a:blip r:embed="rId5" cstate="print"/>
          <a:srcRect/>
          <a:stretch>
            <a:fillRect/>
          </a:stretch>
        </p:blipFill>
        <p:spPr bwMode="auto">
          <a:xfrm>
            <a:off x="3492500" y="758825"/>
            <a:ext cx="3733800" cy="2743200"/>
          </a:xfrm>
          <a:prstGeom prst="rect">
            <a:avLst/>
          </a:prstGeom>
          <a:noFill/>
          <a:ln w="9525">
            <a:noFill/>
            <a:miter lim="800000"/>
            <a:headEnd/>
            <a:tailEnd/>
          </a:ln>
        </p:spPr>
      </p:pic>
      <p:pic>
        <p:nvPicPr>
          <p:cNvPr id="28" name="Picture 27" descr="Fig06-3ab_PPT_c1.gif"/>
          <p:cNvPicPr>
            <a:picLocks noChangeAspect="1"/>
          </p:cNvPicPr>
          <p:nvPr/>
        </p:nvPicPr>
        <p:blipFill>
          <a:blip r:embed="rId6" cstate="print"/>
          <a:srcRect/>
          <a:stretch>
            <a:fillRect/>
          </a:stretch>
        </p:blipFill>
        <p:spPr bwMode="auto">
          <a:xfrm>
            <a:off x="3484563" y="746125"/>
            <a:ext cx="3733800" cy="5486400"/>
          </a:xfrm>
          <a:prstGeom prst="rect">
            <a:avLst/>
          </a:prstGeom>
          <a:noFill/>
          <a:ln w="9525">
            <a:noFill/>
            <a:miter lim="800000"/>
            <a:headEnd/>
            <a:tailEnd/>
          </a:ln>
        </p:spPr>
      </p:pic>
      <p:pic>
        <p:nvPicPr>
          <p:cNvPr id="36" name="Picture 35" descr="Fig06-3ab_PPT4.gif"/>
          <p:cNvPicPr>
            <a:picLocks noChangeAspect="1"/>
          </p:cNvPicPr>
          <p:nvPr/>
        </p:nvPicPr>
        <p:blipFill>
          <a:blip r:embed="rId7" cstate="print"/>
          <a:srcRect/>
          <a:stretch>
            <a:fillRect/>
          </a:stretch>
        </p:blipFill>
        <p:spPr bwMode="auto">
          <a:xfrm>
            <a:off x="3492500" y="758825"/>
            <a:ext cx="3781425" cy="2743200"/>
          </a:xfrm>
          <a:prstGeom prst="rect">
            <a:avLst/>
          </a:prstGeom>
          <a:noFill/>
          <a:ln w="9525">
            <a:noFill/>
            <a:miter lim="800000"/>
            <a:headEnd/>
            <a:tailEnd/>
          </a:ln>
        </p:spPr>
      </p:pic>
      <p:pic>
        <p:nvPicPr>
          <p:cNvPr id="37" name="Picture 36" descr="Fig06-3ab_PPT5.gif"/>
          <p:cNvPicPr>
            <a:picLocks noChangeAspect="1"/>
          </p:cNvPicPr>
          <p:nvPr/>
        </p:nvPicPr>
        <p:blipFill>
          <a:blip r:embed="rId8" cstate="print"/>
          <a:srcRect/>
          <a:stretch>
            <a:fillRect/>
          </a:stretch>
        </p:blipFill>
        <p:spPr bwMode="auto">
          <a:xfrm>
            <a:off x="3486150" y="3473450"/>
            <a:ext cx="3733800" cy="2838450"/>
          </a:xfrm>
          <a:prstGeom prst="rect">
            <a:avLst/>
          </a:prstGeom>
          <a:noFill/>
          <a:ln w="9525">
            <a:noFill/>
            <a:miter lim="800000"/>
            <a:headEnd/>
            <a:tailEnd/>
          </a:ln>
        </p:spPr>
      </p:pic>
      <p:pic>
        <p:nvPicPr>
          <p:cNvPr id="17" name="Picture 16" descr="Fig06-3ab_PPT_6.gif"/>
          <p:cNvPicPr>
            <a:picLocks noChangeAspect="1"/>
          </p:cNvPicPr>
          <p:nvPr/>
        </p:nvPicPr>
        <p:blipFill>
          <a:blip r:embed="rId9" cstate="print"/>
          <a:srcRect/>
          <a:stretch>
            <a:fillRect/>
          </a:stretch>
        </p:blipFill>
        <p:spPr bwMode="auto">
          <a:xfrm>
            <a:off x="3492500" y="758825"/>
            <a:ext cx="3733800" cy="2743200"/>
          </a:xfrm>
          <a:prstGeom prst="rect">
            <a:avLst/>
          </a:prstGeom>
          <a:noFill/>
          <a:ln w="9525">
            <a:noFill/>
            <a:miter lim="800000"/>
            <a:headEnd/>
            <a:tailEnd/>
          </a:ln>
        </p:spPr>
      </p:pic>
      <p:sp>
        <p:nvSpPr>
          <p:cNvPr id="1062920" name="Text Box 8"/>
          <p:cNvSpPr txBox="1">
            <a:spLocks noChangeArrowheads="1"/>
          </p:cNvSpPr>
          <p:nvPr/>
        </p:nvSpPr>
        <p:spPr bwMode="auto">
          <a:xfrm>
            <a:off x="457200" y="749300"/>
            <a:ext cx="3000375" cy="319088"/>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6.3</a:t>
            </a:r>
          </a:p>
        </p:txBody>
      </p:sp>
      <p:sp>
        <p:nvSpPr>
          <p:cNvPr id="1062921" name="Text Box 9"/>
          <p:cNvSpPr txBox="1">
            <a:spLocks noChangeArrowheads="1"/>
          </p:cNvSpPr>
          <p:nvPr/>
        </p:nvSpPr>
        <p:spPr bwMode="auto">
          <a:xfrm>
            <a:off x="384175" y="1074738"/>
            <a:ext cx="3086100" cy="584775"/>
          </a:xfrm>
          <a:prstGeom prst="rect">
            <a:avLst/>
          </a:prstGeom>
          <a:noFill/>
          <a:ln w="9525">
            <a:noFill/>
            <a:miter lim="800000"/>
            <a:headEnd/>
            <a:tailEnd/>
          </a:ln>
        </p:spPr>
        <p:txBody>
          <a:bodyPr>
            <a:spAutoFit/>
          </a:bodyPr>
          <a:lstStyle/>
          <a:p>
            <a:pPr>
              <a:spcBef>
                <a:spcPct val="10000"/>
              </a:spcBef>
              <a:spcAft>
                <a:spcPct val="10000"/>
              </a:spcAft>
            </a:pPr>
            <a:r>
              <a:rPr lang="en-US" sz="1600" b="1" dirty="0">
                <a:solidFill>
                  <a:schemeClr val="tx1"/>
                </a:solidFill>
              </a:rPr>
              <a:t>Elasticity Is Not Constant along a Linear Demand Curve</a:t>
            </a:r>
          </a:p>
        </p:txBody>
      </p:sp>
      <p:sp>
        <p:nvSpPr>
          <p:cNvPr id="1062922" name="Text Box 10"/>
          <p:cNvSpPr txBox="1">
            <a:spLocks noChangeArrowheads="1"/>
          </p:cNvSpPr>
          <p:nvPr/>
        </p:nvSpPr>
        <p:spPr bwMode="auto">
          <a:xfrm>
            <a:off x="371474" y="1524000"/>
            <a:ext cx="3400426" cy="5062924"/>
          </a:xfrm>
          <a:prstGeom prst="rect">
            <a:avLst/>
          </a:prstGeom>
          <a:noFill/>
          <a:ln w="9525">
            <a:noFill/>
            <a:miter lim="800000"/>
            <a:headEnd/>
            <a:tailEnd/>
          </a:ln>
        </p:spPr>
        <p:txBody>
          <a:bodyPr wrap="square">
            <a:spAutoFit/>
          </a:bodyPr>
          <a:lstStyle/>
          <a:p>
            <a:r>
              <a:rPr lang="en-US" sz="1700" dirty="0"/>
              <a:t>The data from the table are plotted in the graphs. </a:t>
            </a:r>
          </a:p>
          <a:p>
            <a:r>
              <a:rPr lang="en-US" sz="1700" dirty="0"/>
              <a:t>Panel (a) shows that as we </a:t>
            </a:r>
            <a:br>
              <a:rPr lang="en-US" sz="1700" dirty="0"/>
            </a:br>
            <a:r>
              <a:rPr lang="en-US" sz="1700" dirty="0"/>
              <a:t>move down the demand curve for gasoline, the price elasticity of demand declines. </a:t>
            </a:r>
          </a:p>
          <a:p>
            <a:r>
              <a:rPr lang="en-US" sz="1700" dirty="0"/>
              <a:t>In other words, at higher prices, demand is elastic, and at lower prices, demand is inelastic. </a:t>
            </a:r>
          </a:p>
          <a:p>
            <a:r>
              <a:rPr lang="en-US" sz="1700" dirty="0"/>
              <a:t>Panel (b) shows that as the quantity of gasoline purchased increases from 0, revenue will increase until it reaches a maximum of $32 when 8 gallons are purchased. </a:t>
            </a:r>
          </a:p>
          <a:p>
            <a:r>
              <a:rPr lang="en-US" sz="1700" dirty="0"/>
              <a:t>As purchases increase beyond 8 gallons, revenue falls because demand is inelastic on this portion of the demand curve.  </a:t>
            </a:r>
          </a:p>
        </p:txBody>
      </p:sp>
      <p:pic>
        <p:nvPicPr>
          <p:cNvPr id="16" name="Picture 15" descr="Fig06-3ab_PPT_5.gif"/>
          <p:cNvPicPr>
            <a:picLocks noChangeAspect="1"/>
          </p:cNvPicPr>
          <p:nvPr/>
        </p:nvPicPr>
        <p:blipFill>
          <a:blip r:embed="rId10" cstate="print"/>
          <a:srcRect/>
          <a:stretch>
            <a:fillRect/>
          </a:stretch>
        </p:blipFill>
        <p:spPr bwMode="auto">
          <a:xfrm>
            <a:off x="3492500" y="758825"/>
            <a:ext cx="3733800" cy="2743200"/>
          </a:xfrm>
          <a:prstGeom prst="rect">
            <a:avLst/>
          </a:prstGeom>
          <a:noFill/>
          <a:ln w="9525">
            <a:noFill/>
            <a:miter lim="800000"/>
            <a:headEnd/>
            <a:tailEnd/>
          </a:ln>
        </p:spPr>
      </p:pic>
      <p:pic>
        <p:nvPicPr>
          <p:cNvPr id="19" name="Picture 18" descr="Fig06-3ab_PPT_7.gif"/>
          <p:cNvPicPr>
            <a:picLocks noChangeAspect="1"/>
          </p:cNvPicPr>
          <p:nvPr/>
        </p:nvPicPr>
        <p:blipFill>
          <a:blip r:embed="rId11" cstate="print"/>
          <a:srcRect/>
          <a:stretch>
            <a:fillRect/>
          </a:stretch>
        </p:blipFill>
        <p:spPr bwMode="auto">
          <a:xfrm>
            <a:off x="3492500" y="758825"/>
            <a:ext cx="3733800" cy="2743200"/>
          </a:xfrm>
          <a:prstGeom prst="rect">
            <a:avLst/>
          </a:prstGeom>
          <a:noFill/>
          <a:ln w="9525">
            <a:noFill/>
            <a:miter lim="800000"/>
            <a:headEnd/>
            <a:tailEnd/>
          </a:ln>
        </p:spPr>
      </p:pic>
      <p:pic>
        <p:nvPicPr>
          <p:cNvPr id="20" name="Picture 19" descr="Fig06-3ab_PPT_8.gif"/>
          <p:cNvPicPr>
            <a:picLocks noChangeAspect="1"/>
          </p:cNvPicPr>
          <p:nvPr/>
        </p:nvPicPr>
        <p:blipFill>
          <a:blip r:embed="rId12" cstate="print"/>
          <a:srcRect/>
          <a:stretch>
            <a:fillRect/>
          </a:stretch>
        </p:blipFill>
        <p:spPr bwMode="auto">
          <a:xfrm>
            <a:off x="3492500" y="761999"/>
            <a:ext cx="3729478" cy="2740025"/>
          </a:xfrm>
          <a:prstGeom prst="rect">
            <a:avLst/>
          </a:prstGeom>
          <a:noFill/>
          <a:ln w="9525">
            <a:noFill/>
            <a:miter lim="800000"/>
            <a:headEnd/>
            <a:tailEnd/>
          </a:ln>
        </p:spPr>
      </p:pic>
      <p:pic>
        <p:nvPicPr>
          <p:cNvPr id="22" name="Picture 21" descr="Fig06-3ab_PPT_b2.gif"/>
          <p:cNvPicPr>
            <a:picLocks noChangeAspect="1"/>
          </p:cNvPicPr>
          <p:nvPr/>
        </p:nvPicPr>
        <p:blipFill>
          <a:blip r:embed="rId13" cstate="print"/>
          <a:srcRect/>
          <a:stretch>
            <a:fillRect/>
          </a:stretch>
        </p:blipFill>
        <p:spPr bwMode="auto">
          <a:xfrm>
            <a:off x="3494088" y="3473450"/>
            <a:ext cx="3733800" cy="2743200"/>
          </a:xfrm>
          <a:prstGeom prst="rect">
            <a:avLst/>
          </a:prstGeom>
          <a:noFill/>
          <a:ln w="9525">
            <a:noFill/>
            <a:miter lim="800000"/>
            <a:headEnd/>
            <a:tailEnd/>
          </a:ln>
        </p:spPr>
      </p:pic>
      <p:pic>
        <p:nvPicPr>
          <p:cNvPr id="23" name="Picture 22" descr="Fig06-3ab_PPT_b3.gif"/>
          <p:cNvPicPr>
            <a:picLocks noChangeAspect="1"/>
          </p:cNvPicPr>
          <p:nvPr/>
        </p:nvPicPr>
        <p:blipFill>
          <a:blip r:embed="rId14" cstate="print"/>
          <a:srcRect/>
          <a:stretch>
            <a:fillRect/>
          </a:stretch>
        </p:blipFill>
        <p:spPr bwMode="auto">
          <a:xfrm>
            <a:off x="3494088" y="3473450"/>
            <a:ext cx="3733800" cy="2743200"/>
          </a:xfrm>
          <a:prstGeom prst="rect">
            <a:avLst/>
          </a:prstGeom>
          <a:noFill/>
          <a:ln w="9525">
            <a:noFill/>
            <a:miter lim="800000"/>
            <a:headEnd/>
            <a:tailEnd/>
          </a:ln>
        </p:spPr>
      </p:pic>
      <p:pic>
        <p:nvPicPr>
          <p:cNvPr id="24" name="Picture 23" descr="Fig06-3ab_PPT_b4.gif"/>
          <p:cNvPicPr>
            <a:picLocks noChangeAspect="1"/>
          </p:cNvPicPr>
          <p:nvPr/>
        </p:nvPicPr>
        <p:blipFill>
          <a:blip r:embed="rId15" cstate="print"/>
          <a:srcRect/>
          <a:stretch>
            <a:fillRect/>
          </a:stretch>
        </p:blipFill>
        <p:spPr bwMode="auto">
          <a:xfrm>
            <a:off x="3494088" y="3473450"/>
            <a:ext cx="3733800" cy="2743200"/>
          </a:xfrm>
          <a:prstGeom prst="rect">
            <a:avLst/>
          </a:prstGeom>
          <a:noFill/>
          <a:ln w="9525">
            <a:noFill/>
            <a:miter lim="800000"/>
            <a:headEnd/>
            <a:tailEnd/>
          </a:ln>
        </p:spPr>
      </p:pic>
      <p:pic>
        <p:nvPicPr>
          <p:cNvPr id="30" name="Picture 29" descr="Fig06-3ab_PPT_b5.gif"/>
          <p:cNvPicPr>
            <a:picLocks noChangeAspect="1"/>
          </p:cNvPicPr>
          <p:nvPr/>
        </p:nvPicPr>
        <p:blipFill>
          <a:blip r:embed="rId16" cstate="print"/>
          <a:srcRect/>
          <a:stretch>
            <a:fillRect/>
          </a:stretch>
        </p:blipFill>
        <p:spPr bwMode="auto">
          <a:xfrm>
            <a:off x="3498850" y="3473450"/>
            <a:ext cx="3733800" cy="2743200"/>
          </a:xfrm>
          <a:prstGeom prst="rect">
            <a:avLst/>
          </a:prstGeom>
          <a:noFill/>
          <a:ln w="9525">
            <a:noFill/>
            <a:miter lim="800000"/>
            <a:headEnd/>
            <a:tailEnd/>
          </a:ln>
        </p:spPr>
      </p:pic>
      <p:cxnSp>
        <p:nvCxnSpPr>
          <p:cNvPr id="31" name="Straight Connector 30"/>
          <p:cNvCxnSpPr>
            <a:cxnSpLocks noChangeShapeType="1"/>
          </p:cNvCxnSpPr>
          <p:nvPr/>
        </p:nvCxnSpPr>
        <p:spPr bwMode="auto">
          <a:xfrm>
            <a:off x="438150" y="6478588"/>
            <a:ext cx="3000375" cy="0"/>
          </a:xfrm>
          <a:prstGeom prst="line">
            <a:avLst/>
          </a:prstGeom>
          <a:noFill/>
          <a:ln w="50800" algn="ctr">
            <a:solidFill>
              <a:srgbClr val="B9D3C2"/>
            </a:solidFill>
            <a:round/>
            <a:headEnd/>
            <a:tailEnd/>
          </a:ln>
        </p:spPr>
      </p:cxnSp>
      <p:sp>
        <p:nvSpPr>
          <p:cNvPr id="32" name="Text Box 9"/>
          <p:cNvSpPr txBox="1">
            <a:spLocks noChangeArrowheads="1"/>
          </p:cNvSpPr>
          <p:nvPr/>
        </p:nvSpPr>
        <p:spPr bwMode="auto">
          <a:xfrm>
            <a:off x="457200" y="234950"/>
            <a:ext cx="8851900" cy="461665"/>
          </a:xfrm>
          <a:prstGeom prst="rect">
            <a:avLst/>
          </a:prstGeom>
          <a:noFill/>
          <a:ln w="9525">
            <a:noFill/>
            <a:miter lim="800000"/>
            <a:headEnd/>
            <a:tailEnd/>
          </a:ln>
        </p:spPr>
        <p:txBody>
          <a:bodyPr wrap="square">
            <a:spAutoFit/>
          </a:bodyPr>
          <a:lstStyle/>
          <a:p>
            <a:r>
              <a:rPr lang="en-US" sz="2400" b="1" dirty="0">
                <a:solidFill>
                  <a:schemeClr val="tx1"/>
                </a:solidFill>
              </a:rPr>
              <a:t>Elasticity and Revenue with a Linear Demand Curve</a:t>
            </a:r>
          </a:p>
        </p:txBody>
      </p:sp>
      <p:pic>
        <p:nvPicPr>
          <p:cNvPr id="41" name="Picture 40" descr="Fig06-3tablePPT.gif"/>
          <p:cNvPicPr>
            <a:picLocks noChangeAspect="1"/>
          </p:cNvPicPr>
          <p:nvPr/>
        </p:nvPicPr>
        <p:blipFill>
          <a:blip r:embed="rId17" cstate="print"/>
          <a:srcRect/>
          <a:stretch>
            <a:fillRect/>
          </a:stretch>
        </p:blipFill>
        <p:spPr bwMode="auto">
          <a:xfrm>
            <a:off x="6892924" y="2743200"/>
            <a:ext cx="2096543" cy="23018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2920"/>
                                        </p:tgtEl>
                                        <p:attrNameLst>
                                          <p:attrName>style.visibility</p:attrName>
                                        </p:attrNameLst>
                                      </p:cBhvr>
                                      <p:to>
                                        <p:strVal val="visible"/>
                                      </p:to>
                                    </p:set>
                                    <p:animEffect transition="in" filter="wipe(left)">
                                      <p:cBhvr>
                                        <p:cTn id="11" dur="500"/>
                                        <p:tgtEl>
                                          <p:spTgt spid="106292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62921"/>
                                        </p:tgtEl>
                                        <p:attrNameLst>
                                          <p:attrName>style.visibility</p:attrName>
                                        </p:attrNameLst>
                                      </p:cBhvr>
                                      <p:to>
                                        <p:strVal val="visible"/>
                                      </p:to>
                                    </p:set>
                                    <p:animEffect transition="in" filter="wipe(left)">
                                      <p:cBhvr>
                                        <p:cTn id="15" dur="500"/>
                                        <p:tgtEl>
                                          <p:spTgt spid="106292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000"/>
                                        <p:tgtEl>
                                          <p:spTgt spid="38"/>
                                        </p:tgtEl>
                                      </p:cBhvr>
                                    </p:animEffect>
                                  </p:childTnLst>
                                </p:cTn>
                              </p:par>
                              <p:par>
                                <p:cTn id="20" presetID="22" presetClass="entr" presetSubtype="8"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1000"/>
                                        <p:tgtEl>
                                          <p:spTgt spid="37"/>
                                        </p:tgtEl>
                                      </p:cBhvr>
                                    </p:animEffect>
                                  </p:childTnLst>
                                </p:cTn>
                              </p:par>
                            </p:childTnLst>
                          </p:cTn>
                        </p:par>
                        <p:par>
                          <p:cTn id="23" fill="hold" nodeType="afterGroup">
                            <p:stCondLst>
                              <p:cond delay="2500"/>
                            </p:stCondLst>
                            <p:childTnLst>
                              <p:par>
                                <p:cTn id="24" presetID="2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1000"/>
                                        <p:tgtEl>
                                          <p:spTgt spid="41"/>
                                        </p:tgtEl>
                                      </p:cBhvr>
                                    </p:animEffect>
                                  </p:childTnLst>
                                </p:cTn>
                              </p:par>
                            </p:childTnLst>
                          </p:cTn>
                        </p:par>
                        <p:par>
                          <p:cTn id="27" fill="hold" nodeType="afterGroup">
                            <p:stCondLst>
                              <p:cond delay="3500"/>
                            </p:stCondLst>
                            <p:childTnLst>
                              <p:par>
                                <p:cTn id="28" presetID="22" presetClass="entr" presetSubtype="8"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1000"/>
                                        <p:tgtEl>
                                          <p:spTgt spid="34"/>
                                        </p:tgtEl>
                                      </p:cBhvr>
                                    </p:animEffect>
                                  </p:childTnLst>
                                </p:cTn>
                              </p:par>
                              <p:par>
                                <p:cTn id="31" presetID="22" presetClass="entr" presetSubtype="1"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1000"/>
                                        <p:tgtEl>
                                          <p:spTgt spid="35"/>
                                        </p:tgtEl>
                                      </p:cBhvr>
                                    </p:animEffect>
                                  </p:childTnLst>
                                </p:cTn>
                              </p:par>
                            </p:childTnLst>
                          </p:cTn>
                        </p:par>
                        <p:par>
                          <p:cTn id="34" fill="hold" nodeType="afterGroup">
                            <p:stCondLst>
                              <p:cond delay="4500"/>
                            </p:stCondLst>
                            <p:childTnLst>
                              <p:par>
                                <p:cTn id="35" presetID="2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2000"/>
                                        <p:tgtEl>
                                          <p:spTgt spid="16"/>
                                        </p:tgtEl>
                                      </p:cBhvr>
                                    </p:animEffect>
                                  </p:childTnLst>
                                </p:cTn>
                              </p:par>
                            </p:childTnLst>
                          </p:cTn>
                        </p:par>
                        <p:par>
                          <p:cTn id="38" fill="hold" nodeType="afterGroup">
                            <p:stCondLst>
                              <p:cond delay="6500"/>
                            </p:stCondLst>
                            <p:childTnLst>
                              <p:par>
                                <p:cTn id="39" presetID="22" presetClass="entr" presetSubtype="8"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2000"/>
                                        <p:tgtEl>
                                          <p:spTgt spid="30"/>
                                        </p:tgtEl>
                                      </p:cBhvr>
                                    </p:animEffect>
                                  </p:childTnLst>
                                </p:cTn>
                              </p:par>
                            </p:childTnLst>
                          </p:cTn>
                        </p:par>
                        <p:par>
                          <p:cTn id="42" fill="hold" nodeType="afterGroup">
                            <p:stCondLst>
                              <p:cond delay="8500"/>
                            </p:stCondLst>
                            <p:childTnLst>
                              <p:par>
                                <p:cTn id="43" presetID="22" presetClass="entr" presetSubtype="8" fill="hold" grpId="0" nodeType="afterEffect">
                                  <p:stCondLst>
                                    <p:cond delay="0"/>
                                  </p:stCondLst>
                                  <p:childTnLst>
                                    <p:set>
                                      <p:cBhvr>
                                        <p:cTn id="44" dur="1" fill="hold">
                                          <p:stCondLst>
                                            <p:cond delay="0"/>
                                          </p:stCondLst>
                                        </p:cTn>
                                        <p:tgtEl>
                                          <p:spTgt spid="1062922">
                                            <p:txEl>
                                              <p:pRg st="0" end="0"/>
                                            </p:txEl>
                                          </p:spTgt>
                                        </p:tgtEl>
                                        <p:attrNameLst>
                                          <p:attrName>style.visibility</p:attrName>
                                        </p:attrNameLst>
                                      </p:cBhvr>
                                      <p:to>
                                        <p:strVal val="visible"/>
                                      </p:to>
                                    </p:set>
                                    <p:animEffect transition="in" filter="wipe(left)">
                                      <p:cBhvr>
                                        <p:cTn id="45" dur="500"/>
                                        <p:tgtEl>
                                          <p:spTgt spid="1062922">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1000"/>
                                        <p:tgtEl>
                                          <p:spTgt spid="36"/>
                                        </p:tgtEl>
                                      </p:cBhvr>
                                    </p:animEffect>
                                  </p:childTnLst>
                                </p:cTn>
                              </p:par>
                            </p:childTnLst>
                          </p:cTn>
                        </p:par>
                        <p:par>
                          <p:cTn id="51" fill="hold" nodeType="afterGroup">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62922">
                                            <p:txEl>
                                              <p:pRg st="1" end="1"/>
                                            </p:txEl>
                                          </p:spTgt>
                                        </p:tgtEl>
                                        <p:attrNameLst>
                                          <p:attrName>style.visibility</p:attrName>
                                        </p:attrNameLst>
                                      </p:cBhvr>
                                      <p:to>
                                        <p:strVal val="visible"/>
                                      </p:to>
                                    </p:set>
                                    <p:animEffect transition="in" filter="wipe(left)">
                                      <p:cBhvr>
                                        <p:cTn id="54" dur="500"/>
                                        <p:tgtEl>
                                          <p:spTgt spid="1062922">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nodeType="afterGroup">
                            <p:stCondLst>
                              <p:cond delay="1000"/>
                            </p:stCondLst>
                            <p:childTnLst>
                              <p:par>
                                <p:cTn id="61" presetID="22" presetClass="entr" presetSubtype="8"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nodeType="afterGroup">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062922">
                                            <p:txEl>
                                              <p:pRg st="2" end="2"/>
                                            </p:txEl>
                                          </p:spTgt>
                                        </p:tgtEl>
                                        <p:attrNameLst>
                                          <p:attrName>style.visibility</p:attrName>
                                        </p:attrNameLst>
                                      </p:cBhvr>
                                      <p:to>
                                        <p:strVal val="visible"/>
                                      </p:to>
                                    </p:set>
                                    <p:animEffect transition="in" filter="wipe(left)">
                                      <p:cBhvr>
                                        <p:cTn id="67" dur="500"/>
                                        <p:tgtEl>
                                          <p:spTgt spid="1062922">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1000"/>
                                        <p:tgtEl>
                                          <p:spTgt spid="17"/>
                                        </p:tgtEl>
                                      </p:cBhvr>
                                    </p:animEffect>
                                  </p:childTnLst>
                                </p:cTn>
                              </p:par>
                            </p:childTnLst>
                          </p:cTn>
                        </p:par>
                        <p:par>
                          <p:cTn id="73" fill="hold" nodeType="afterGroup">
                            <p:stCondLst>
                              <p:cond delay="1000"/>
                            </p:stCondLst>
                            <p:childTnLst>
                              <p:par>
                                <p:cTn id="74" presetID="22" presetClass="entr" presetSubtype="1"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1000"/>
                                        <p:tgtEl>
                                          <p:spTgt spid="2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1000"/>
                                        <p:tgtEl>
                                          <p:spTgt spid="22"/>
                                        </p:tgtEl>
                                      </p:cBhvr>
                                    </p:animEffect>
                                  </p:childTnLst>
                                </p:cTn>
                              </p:par>
                            </p:childTnLst>
                          </p:cTn>
                        </p:par>
                        <p:par>
                          <p:cTn id="82" fill="hold" nodeType="afterGroup">
                            <p:stCondLst>
                              <p:cond delay="1000"/>
                            </p:stCondLst>
                            <p:childTnLst>
                              <p:par>
                                <p:cTn id="83" presetID="22" presetClass="entr" presetSubtype="8"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1000"/>
                                        <p:tgtEl>
                                          <p:spTgt spid="28"/>
                                        </p:tgtEl>
                                      </p:cBhvr>
                                    </p:animEffect>
                                  </p:childTnLst>
                                </p:cTn>
                              </p:par>
                            </p:childTnLst>
                          </p:cTn>
                        </p:par>
                        <p:par>
                          <p:cTn id="86" fill="hold" nodeType="afterGroup">
                            <p:stCondLst>
                              <p:cond delay="2000"/>
                            </p:stCondLst>
                            <p:childTnLst>
                              <p:par>
                                <p:cTn id="87" presetID="22" presetClass="entr" presetSubtype="8" fill="hold" grpId="0" nodeType="afterEffect">
                                  <p:stCondLst>
                                    <p:cond delay="0"/>
                                  </p:stCondLst>
                                  <p:childTnLst>
                                    <p:set>
                                      <p:cBhvr>
                                        <p:cTn id="88" dur="1" fill="hold">
                                          <p:stCondLst>
                                            <p:cond delay="0"/>
                                          </p:stCondLst>
                                        </p:cTn>
                                        <p:tgtEl>
                                          <p:spTgt spid="1062922">
                                            <p:txEl>
                                              <p:pRg st="3" end="3"/>
                                            </p:txEl>
                                          </p:spTgt>
                                        </p:tgtEl>
                                        <p:attrNameLst>
                                          <p:attrName>style.visibility</p:attrName>
                                        </p:attrNameLst>
                                      </p:cBhvr>
                                      <p:to>
                                        <p:strVal val="visible"/>
                                      </p:to>
                                    </p:set>
                                    <p:animEffect transition="in" filter="wipe(left)">
                                      <p:cBhvr>
                                        <p:cTn id="89" dur="500"/>
                                        <p:tgtEl>
                                          <p:spTgt spid="1062922">
                                            <p:txEl>
                                              <p:pRg st="3" end="3"/>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up)">
                                      <p:cBhvr>
                                        <p:cTn id="94" dur="1000"/>
                                        <p:tgtEl>
                                          <p:spTgt spid="23"/>
                                        </p:tgtEl>
                                      </p:cBhvr>
                                    </p:animEffect>
                                  </p:childTnLst>
                                </p:cTn>
                              </p:par>
                            </p:childTnLst>
                          </p:cTn>
                        </p:par>
                        <p:par>
                          <p:cTn id="95" fill="hold" nodeType="afterGroup">
                            <p:stCondLst>
                              <p:cond delay="1000"/>
                            </p:stCondLst>
                            <p:childTnLst>
                              <p:par>
                                <p:cTn id="96" presetID="22" presetClass="entr" presetSubtype="1" fill="hold"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up)">
                                      <p:cBhvr>
                                        <p:cTn id="98" dur="1000"/>
                                        <p:tgtEl>
                                          <p:spTgt spid="29"/>
                                        </p:tgtEl>
                                      </p:cBhvr>
                                    </p:animEffect>
                                  </p:childTnLst>
                                </p:cTn>
                              </p:par>
                            </p:childTnLst>
                          </p:cTn>
                        </p:par>
                        <p:par>
                          <p:cTn id="99" fill="hold" nodeType="afterGroup">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1062922">
                                            <p:txEl>
                                              <p:pRg st="4" end="4"/>
                                            </p:txEl>
                                          </p:spTgt>
                                        </p:tgtEl>
                                        <p:attrNameLst>
                                          <p:attrName>style.visibility</p:attrName>
                                        </p:attrNameLst>
                                      </p:cBhvr>
                                      <p:to>
                                        <p:strVal val="visible"/>
                                      </p:to>
                                    </p:set>
                                    <p:animEffect transition="in" filter="wipe(left)">
                                      <p:cBhvr>
                                        <p:cTn id="102" dur="500"/>
                                        <p:tgtEl>
                                          <p:spTgt spid="1062922">
                                            <p:txEl>
                                              <p:pRg st="4" end="4"/>
                                            </p:txEl>
                                          </p:spTgt>
                                        </p:tgtEl>
                                      </p:cBhvr>
                                    </p:animEffect>
                                  </p:childTnLst>
                                </p:cTn>
                              </p:par>
                            </p:childTnLst>
                          </p:cTn>
                        </p:par>
                        <p:par>
                          <p:cTn id="103" fill="hold" nodeType="afterGroup">
                            <p:stCondLst>
                              <p:cond delay="2500"/>
                            </p:stCondLst>
                            <p:childTnLst>
                              <p:par>
                                <p:cTn id="104" presetID="22" presetClass="entr" presetSubtype="8"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left)">
                                      <p:cBhvr>
                                        <p:cTn id="10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20" grpId="0" animBg="1" autoUpdateAnimBg="0"/>
      <p:bldP spid="1062921" grpId="0"/>
      <p:bldP spid="1062922" grpId="0" build="p" autoUpdateAnimBg="0" advAuto="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7013" name="Text Box 5"/>
          <p:cNvSpPr txBox="1">
            <a:spLocks noChangeArrowheads="1"/>
          </p:cNvSpPr>
          <p:nvPr/>
        </p:nvSpPr>
        <p:spPr bwMode="auto">
          <a:xfrm>
            <a:off x="458788" y="282575"/>
            <a:ext cx="8251825" cy="461665"/>
          </a:xfrm>
          <a:prstGeom prst="rect">
            <a:avLst/>
          </a:prstGeom>
          <a:noFill/>
          <a:ln w="9525">
            <a:noFill/>
            <a:miter lim="800000"/>
            <a:headEnd/>
            <a:tailEnd/>
          </a:ln>
        </p:spPr>
        <p:txBody>
          <a:bodyPr>
            <a:spAutoFit/>
          </a:bodyPr>
          <a:lstStyle/>
          <a:p>
            <a:r>
              <a:rPr lang="en-US" sz="2400" b="1" dirty="0">
                <a:solidFill>
                  <a:schemeClr val="tx1"/>
                </a:solidFill>
              </a:rPr>
              <a:t>Estimating Price Elasticity of </a:t>
            </a:r>
            <a:r>
              <a:rPr lang="en-US" sz="2400" b="1" dirty="0" smtClean="0">
                <a:solidFill>
                  <a:schemeClr val="tx1"/>
                </a:solidFill>
              </a:rPr>
              <a:t>Demand </a:t>
            </a:r>
            <a:r>
              <a:rPr lang="zh-TW" altLang="en-US" sz="2400" b="1" dirty="0" smtClean="0">
                <a:solidFill>
                  <a:schemeClr val="tx1"/>
                </a:solidFill>
                <a:latin typeface="標楷體" pitchFamily="65" charset="-120"/>
                <a:ea typeface="標楷體" pitchFamily="65" charset="-120"/>
              </a:rPr>
              <a:t>估計需求價格彈性</a:t>
            </a:r>
            <a:endParaRPr lang="en-US" sz="2400" b="1" dirty="0">
              <a:solidFill>
                <a:schemeClr val="tx1"/>
              </a:solidFill>
              <a:latin typeface="標楷體" pitchFamily="65" charset="-120"/>
              <a:ea typeface="標楷體" pitchFamily="65" charset="-120"/>
            </a:endParaRPr>
          </a:p>
        </p:txBody>
      </p:sp>
      <p:sp>
        <p:nvSpPr>
          <p:cNvPr id="1067018" name="Text Box 10"/>
          <p:cNvSpPr txBox="1">
            <a:spLocks noChangeArrowheads="1"/>
          </p:cNvSpPr>
          <p:nvPr/>
        </p:nvSpPr>
        <p:spPr bwMode="auto">
          <a:xfrm>
            <a:off x="457200" y="1039813"/>
            <a:ext cx="8253413" cy="4893647"/>
          </a:xfrm>
          <a:prstGeom prst="rect">
            <a:avLst/>
          </a:prstGeom>
          <a:noFill/>
          <a:ln w="9525">
            <a:noFill/>
            <a:miter lim="800000"/>
            <a:headEnd/>
            <a:tailEnd/>
          </a:ln>
        </p:spPr>
        <p:txBody>
          <a:bodyPr>
            <a:spAutoFit/>
          </a:bodyPr>
          <a:lstStyle/>
          <a:p>
            <a:pPr>
              <a:spcBef>
                <a:spcPct val="50000"/>
              </a:spcBef>
              <a:spcAft>
                <a:spcPct val="50000"/>
              </a:spcAft>
            </a:pPr>
            <a:r>
              <a:rPr lang="en-US" sz="2600" dirty="0"/>
              <a:t>To estimate the price elasticity of demand, a firm needs to know the demand curve for its product. </a:t>
            </a:r>
          </a:p>
          <a:p>
            <a:pPr>
              <a:spcBef>
                <a:spcPct val="50000"/>
              </a:spcBef>
              <a:spcAft>
                <a:spcPct val="50000"/>
              </a:spcAft>
            </a:pPr>
            <a:r>
              <a:rPr lang="en-US" sz="2600" dirty="0"/>
              <a:t>For a well-established product, economists can use historical data to statistically estimate the demand curve.</a:t>
            </a:r>
          </a:p>
          <a:p>
            <a:pPr>
              <a:spcBef>
                <a:spcPct val="50000"/>
              </a:spcBef>
              <a:spcAft>
                <a:spcPct val="50000"/>
              </a:spcAft>
            </a:pPr>
            <a:r>
              <a:rPr lang="en-US" sz="2600" dirty="0"/>
              <a:t>To calculate the price elasticity of demand for a new product, firms often rely on market experiments.</a:t>
            </a:r>
          </a:p>
          <a:p>
            <a:pPr>
              <a:spcBef>
                <a:spcPct val="50000"/>
              </a:spcBef>
              <a:spcAft>
                <a:spcPct val="50000"/>
              </a:spcAft>
            </a:pPr>
            <a:r>
              <a:rPr lang="en-US" sz="2600" dirty="0"/>
              <a:t>With market experiments, firms try different prices and observe the change in quantity demanded that results.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7013"/>
                                        </p:tgtEl>
                                        <p:attrNameLst>
                                          <p:attrName>style.visibility</p:attrName>
                                        </p:attrNameLst>
                                      </p:cBhvr>
                                      <p:to>
                                        <p:strVal val="visible"/>
                                      </p:to>
                                    </p:set>
                                    <p:animEffect transition="in" filter="wipe(left)">
                                      <p:cBhvr>
                                        <p:cTn id="7" dur="500"/>
                                        <p:tgtEl>
                                          <p:spTgt spid="106701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7018">
                                            <p:txEl>
                                              <p:pRg st="0" end="0"/>
                                            </p:txEl>
                                          </p:spTgt>
                                        </p:tgtEl>
                                        <p:attrNameLst>
                                          <p:attrName>style.visibility</p:attrName>
                                        </p:attrNameLst>
                                      </p:cBhvr>
                                      <p:to>
                                        <p:strVal val="visible"/>
                                      </p:to>
                                    </p:set>
                                    <p:animEffect transition="in" filter="wipe(left)">
                                      <p:cBhvr>
                                        <p:cTn id="11" dur="500"/>
                                        <p:tgtEl>
                                          <p:spTgt spid="106701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67018">
                                            <p:txEl>
                                              <p:pRg st="1" end="1"/>
                                            </p:txEl>
                                          </p:spTgt>
                                        </p:tgtEl>
                                        <p:attrNameLst>
                                          <p:attrName>style.visibility</p:attrName>
                                        </p:attrNameLst>
                                      </p:cBhvr>
                                      <p:to>
                                        <p:strVal val="visible"/>
                                      </p:to>
                                    </p:set>
                                    <p:animEffect transition="in" filter="wipe(left)">
                                      <p:cBhvr>
                                        <p:cTn id="16" dur="500"/>
                                        <p:tgtEl>
                                          <p:spTgt spid="106701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67018">
                                            <p:txEl>
                                              <p:pRg st="2" end="2"/>
                                            </p:txEl>
                                          </p:spTgt>
                                        </p:tgtEl>
                                        <p:attrNameLst>
                                          <p:attrName>style.visibility</p:attrName>
                                        </p:attrNameLst>
                                      </p:cBhvr>
                                      <p:to>
                                        <p:strVal val="visible"/>
                                      </p:to>
                                    </p:set>
                                    <p:animEffect transition="in" filter="wipe(left)">
                                      <p:cBhvr>
                                        <p:cTn id="21" dur="500"/>
                                        <p:tgtEl>
                                          <p:spTgt spid="1067018">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67018">
                                            <p:txEl>
                                              <p:pRg st="3" end="3"/>
                                            </p:txEl>
                                          </p:spTgt>
                                        </p:tgtEl>
                                        <p:attrNameLst>
                                          <p:attrName>style.visibility</p:attrName>
                                        </p:attrNameLst>
                                      </p:cBhvr>
                                      <p:to>
                                        <p:strVal val="visible"/>
                                      </p:to>
                                    </p:set>
                                    <p:animEffect transition="in" filter="wipe(left)">
                                      <p:cBhvr>
                                        <p:cTn id="26" dur="500"/>
                                        <p:tgtEl>
                                          <p:spTgt spid="10670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13" grpId="0"/>
      <p:bldP spid="106701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8359775" cy="1200329"/>
          </a:xfrm>
          <a:prstGeom prst="rect">
            <a:avLst/>
          </a:prstGeom>
          <a:noFill/>
          <a:ln w="9525">
            <a:noFill/>
            <a:miter lim="800000"/>
            <a:headEnd/>
            <a:tailEnd/>
          </a:ln>
        </p:spPr>
        <p:txBody>
          <a:bodyPr>
            <a:spAutoFit/>
          </a:bodyPr>
          <a:lstStyle/>
          <a:p>
            <a:r>
              <a:rPr lang="en-US" sz="2400" dirty="0">
                <a:solidFill>
                  <a:srgbClr val="0066B3"/>
                </a:solidFill>
              </a:rPr>
              <a:t>Define cross-price elasticity of demand and income elasticity of demand and understand their determinants and how they are measured.</a:t>
            </a:r>
          </a:p>
        </p:txBody>
      </p:sp>
      <p:sp>
        <p:nvSpPr>
          <p:cNvPr id="3" name="Text Box 9"/>
          <p:cNvSpPr txBox="1">
            <a:spLocks noChangeArrowheads="1"/>
          </p:cNvSpPr>
          <p:nvPr/>
        </p:nvSpPr>
        <p:spPr bwMode="auto">
          <a:xfrm>
            <a:off x="452438" y="2358380"/>
            <a:ext cx="4500562"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6.4 LEARNING</a:t>
            </a:r>
            <a:r>
              <a:rPr lang="en-US" sz="2400" dirty="0">
                <a:solidFill>
                  <a:schemeClr val="bg1"/>
                </a:solidFill>
              </a:rPr>
              <a:t> OBJECTIVE</a:t>
            </a:r>
            <a:endParaRPr lang="en-US" sz="2400" b="1" dirty="0">
              <a:solidFill>
                <a:schemeClr val="bg1"/>
              </a:solidFill>
            </a:endParaRPr>
          </a:p>
        </p:txBody>
      </p:sp>
      <p:sp>
        <p:nvSpPr>
          <p:cNvPr id="4" name="TextBox 3"/>
          <p:cNvSpPr txBox="1">
            <a:spLocks noChangeArrowheads="1"/>
          </p:cNvSpPr>
          <p:nvPr/>
        </p:nvSpPr>
        <p:spPr bwMode="auto">
          <a:xfrm>
            <a:off x="457200" y="246063"/>
            <a:ext cx="8248650" cy="584775"/>
          </a:xfrm>
          <a:prstGeom prst="rect">
            <a:avLst/>
          </a:prstGeom>
          <a:noFill/>
          <a:ln w="9525">
            <a:noFill/>
            <a:miter lim="800000"/>
            <a:headEnd/>
            <a:tailEnd/>
          </a:ln>
        </p:spPr>
        <p:txBody>
          <a:bodyPr>
            <a:spAutoFit/>
          </a:bodyPr>
          <a:lstStyle/>
          <a:p>
            <a:r>
              <a:rPr lang="en-US" sz="3200" b="1" dirty="0">
                <a:solidFill>
                  <a:srgbClr val="0066B3"/>
                </a:solidFill>
              </a:rPr>
              <a:t>Other Demand </a:t>
            </a:r>
            <a:r>
              <a:rPr lang="en-US" sz="3200" b="1" dirty="0" err="1">
                <a:solidFill>
                  <a:srgbClr val="0066B3"/>
                </a:solidFill>
              </a:rPr>
              <a:t>Elasticities</a:t>
            </a:r>
            <a:endParaRPr lang="en-US" sz="3200" b="1" dirty="0">
              <a:solidFill>
                <a:srgbClr val="0066B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8037" name="Text Box 5"/>
          <p:cNvSpPr txBox="1">
            <a:spLocks noChangeArrowheads="1"/>
          </p:cNvSpPr>
          <p:nvPr/>
        </p:nvSpPr>
        <p:spPr bwMode="auto">
          <a:xfrm>
            <a:off x="241300" y="195263"/>
            <a:ext cx="8686800" cy="1200329"/>
          </a:xfrm>
          <a:prstGeom prst="rect">
            <a:avLst/>
          </a:prstGeom>
          <a:noFill/>
          <a:ln w="9525">
            <a:noFill/>
            <a:miter lim="800000"/>
            <a:headEnd/>
            <a:tailEnd/>
          </a:ln>
        </p:spPr>
        <p:txBody>
          <a:bodyPr wrap="square">
            <a:spAutoFit/>
          </a:bodyPr>
          <a:lstStyle/>
          <a:p>
            <a:pPr>
              <a:spcBef>
                <a:spcPct val="10000"/>
              </a:spcBef>
              <a:spcAft>
                <a:spcPct val="10000"/>
              </a:spcAft>
            </a:pPr>
            <a:r>
              <a:rPr lang="en-US" sz="2400" b="1" dirty="0">
                <a:solidFill>
                  <a:schemeClr val="tx1"/>
                </a:solidFill>
              </a:rPr>
              <a:t>Cross-price elasticity of demand</a:t>
            </a:r>
            <a:r>
              <a:rPr lang="en-US" sz="2400" dirty="0">
                <a:solidFill>
                  <a:schemeClr val="tx1"/>
                </a:solidFill>
              </a:rPr>
              <a: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需求交叉價格彈性</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percentage change in quantity demanded of one good divided by the percentage change in the price of another good.</a:t>
            </a:r>
          </a:p>
        </p:txBody>
      </p:sp>
      <p:sp>
        <p:nvSpPr>
          <p:cNvPr id="9" name="Text Box 8"/>
          <p:cNvSpPr txBox="1">
            <a:spLocks noChangeArrowheads="1"/>
          </p:cNvSpPr>
          <p:nvPr/>
        </p:nvSpPr>
        <p:spPr bwMode="auto">
          <a:xfrm>
            <a:off x="447675" y="2919413"/>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6.4</a:t>
            </a:r>
          </a:p>
        </p:txBody>
      </p:sp>
      <p:sp>
        <p:nvSpPr>
          <p:cNvPr id="10" name="Text Box 9"/>
          <p:cNvSpPr txBox="1">
            <a:spLocks noChangeArrowheads="1"/>
          </p:cNvSpPr>
          <p:nvPr/>
        </p:nvSpPr>
        <p:spPr bwMode="auto">
          <a:xfrm>
            <a:off x="1409700" y="2809875"/>
            <a:ext cx="7543800" cy="461665"/>
          </a:xfrm>
          <a:prstGeom prst="rect">
            <a:avLst/>
          </a:prstGeom>
          <a:noFill/>
          <a:ln w="9525">
            <a:noFill/>
            <a:miter lim="800000"/>
            <a:headEnd/>
            <a:tailEnd/>
          </a:ln>
        </p:spPr>
        <p:txBody>
          <a:bodyPr wrap="square">
            <a:spAutoFit/>
          </a:bodyPr>
          <a:lstStyle/>
          <a:p>
            <a:pPr>
              <a:spcBef>
                <a:spcPct val="10000"/>
              </a:spcBef>
              <a:spcAft>
                <a:spcPct val="10000"/>
              </a:spcAft>
            </a:pPr>
            <a:r>
              <a:rPr lang="en-US" sz="2400" b="1" dirty="0">
                <a:solidFill>
                  <a:schemeClr val="tx1"/>
                </a:solidFill>
              </a:rPr>
              <a:t>Summary of Cross-Price Elasticity of Demand</a:t>
            </a:r>
          </a:p>
        </p:txBody>
      </p:sp>
      <p:graphicFrame>
        <p:nvGraphicFramePr>
          <p:cNvPr id="11" name="Group 78"/>
          <p:cNvGraphicFramePr>
            <a:graphicFrameLocks/>
          </p:cNvGraphicFramePr>
          <p:nvPr/>
        </p:nvGraphicFramePr>
        <p:xfrm>
          <a:off x="447675" y="3086492"/>
          <a:ext cx="8239125" cy="3657208"/>
        </p:xfrm>
        <a:graphic>
          <a:graphicData uri="http://schemas.openxmlformats.org/drawingml/2006/table">
            <a:tbl>
              <a:tblPr/>
              <a:tblGrid>
                <a:gridCol w="2568192"/>
                <a:gridCol w="2365758"/>
                <a:gridCol w="3305175"/>
              </a:tblGrid>
              <a:tr h="82278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800" b="1" i="0" u="none" strike="noStrike" cap="none" normalizeH="0" baseline="0" dirty="0" smtClean="0">
                          <a:ln>
                            <a:noFill/>
                          </a:ln>
                          <a:solidFill>
                            <a:srgbClr val="0066B3"/>
                          </a:solidFill>
                          <a:effectLst/>
                          <a:latin typeface="Arial" charset="0"/>
                          <a:cs typeface="Times New Roman" pitchFamily="18" charset="0"/>
                        </a:rPr>
                        <a:t>If the</a:t>
                      </a:r>
                      <a:br>
                        <a:rPr kumimoji="0" lang="en-US" sz="1800" b="1" i="0" u="none" strike="noStrike" cap="none" normalizeH="0" baseline="0" dirty="0" smtClean="0">
                          <a:ln>
                            <a:noFill/>
                          </a:ln>
                          <a:solidFill>
                            <a:srgbClr val="0066B3"/>
                          </a:solidFill>
                          <a:effectLst/>
                          <a:latin typeface="Arial" charset="0"/>
                          <a:cs typeface="Times New Roman" pitchFamily="18" charset="0"/>
                        </a:rPr>
                      </a:br>
                      <a:r>
                        <a:rPr kumimoji="0" lang="en-US" sz="1800" b="1" i="0" u="none" strike="noStrike" cap="none" normalizeH="0" baseline="0" dirty="0" smtClean="0">
                          <a:ln>
                            <a:noFill/>
                          </a:ln>
                          <a:solidFill>
                            <a:srgbClr val="0066B3"/>
                          </a:solidFill>
                          <a:effectLst/>
                          <a:latin typeface="Arial" charset="0"/>
                          <a:cs typeface="Times New Roman" pitchFamily="18" charset="0"/>
                        </a:rPr>
                        <a:t>products are…</a:t>
                      </a:r>
                      <a:endParaRPr kumimoji="0" lang="en-US" sz="1800" b="1" i="0" u="none" strike="noStrike" cap="none" normalizeH="0" baseline="0" dirty="0" smtClean="0">
                        <a:ln>
                          <a:noFill/>
                        </a:ln>
                        <a:solidFill>
                          <a:srgbClr val="0066B3"/>
                        </a:solidFill>
                        <a:effectLst/>
                        <a:latin typeface="Arial" charset="0"/>
                      </a:endParaRPr>
                    </a:p>
                  </a:txBody>
                  <a:tcPr marT="45671" marB="45671"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cs typeface="Times New Roman" pitchFamily="18" charset="0"/>
                        </a:rPr>
                        <a:t>then the cross-price elasticity of demand will be…</a:t>
                      </a:r>
                    </a:p>
                  </a:txBody>
                  <a:tcPr marT="45671" marB="45671"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cs typeface="Times New Roman" pitchFamily="18" charset="0"/>
                        </a:rPr>
                        <a:t/>
                      </a:r>
                      <a:br>
                        <a:rPr kumimoji="0" lang="en-US" sz="1800" b="1" i="0" u="none" strike="noStrike" cap="none" normalizeH="0" baseline="0" dirty="0" smtClean="0">
                          <a:ln>
                            <a:noFill/>
                          </a:ln>
                          <a:solidFill>
                            <a:srgbClr val="0066B3"/>
                          </a:solidFill>
                          <a:effectLst/>
                          <a:latin typeface="Arial" charset="0"/>
                          <a:cs typeface="Times New Roman" pitchFamily="18" charset="0"/>
                        </a:rPr>
                      </a:br>
                      <a:endParaRPr kumimoji="0" lang="en-US" sz="1800" b="1" i="0" u="none" strike="noStrike" cap="none" normalizeH="0" baseline="0" dirty="0" smtClean="0">
                        <a:ln>
                          <a:noFill/>
                        </a:ln>
                        <a:solidFill>
                          <a:srgbClr val="0066B3"/>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cs typeface="Times New Roman" pitchFamily="18" charset="0"/>
                        </a:rPr>
                        <a:t>Example</a:t>
                      </a:r>
                      <a:endParaRPr kumimoji="0" lang="en-US" sz="1800" b="1" i="0" u="none" strike="noStrike" cap="none" normalizeH="0" baseline="0" dirty="0" smtClean="0">
                        <a:ln>
                          <a:noFill/>
                        </a:ln>
                        <a:solidFill>
                          <a:srgbClr val="0066B3"/>
                        </a:solidFill>
                        <a:effectLst/>
                        <a:latin typeface="Arial" charset="0"/>
                      </a:endParaRPr>
                    </a:p>
                  </a:txBody>
                  <a:tcPr marL="457200" marT="45671" marB="45671"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57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substitutes</a:t>
                      </a:r>
                      <a:endParaRPr kumimoji="0" lang="en-US" sz="1800" b="0" i="0" u="none" strike="noStrike" cap="none" normalizeH="0" baseline="0" dirty="0" smtClean="0">
                        <a:ln>
                          <a:noFill/>
                        </a:ln>
                        <a:solidFill>
                          <a:schemeClr val="tx1"/>
                        </a:solidFill>
                        <a:effectLst/>
                        <a:latin typeface="Arial" charset="0"/>
                      </a:endParaRPr>
                    </a:p>
                  </a:txBody>
                  <a:tcPr marT="45671" marB="45671"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positive.</a:t>
                      </a:r>
                    </a:p>
                  </a:txBody>
                  <a:tcPr marT="45671" marB="45671"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Two brands of tablet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computers</a:t>
                      </a:r>
                      <a:endParaRPr kumimoji="0" lang="en-US" sz="1800" b="0" i="0" u="none" strike="noStrike" cap="none" normalizeH="0" baseline="0" dirty="0" smtClean="0">
                        <a:ln>
                          <a:noFill/>
                        </a:ln>
                        <a:solidFill>
                          <a:schemeClr val="tx1"/>
                        </a:solidFill>
                        <a:effectLst/>
                        <a:latin typeface="Arial" charset="0"/>
                      </a:endParaRPr>
                    </a:p>
                  </a:txBody>
                  <a:tcPr marL="457200" marT="45671" marB="45671"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8227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complements</a:t>
                      </a:r>
                      <a:endParaRPr kumimoji="0" lang="en-US" sz="1800" b="0" i="0" u="none" strike="noStrike" cap="none" normalizeH="0" baseline="0" dirty="0" smtClean="0">
                        <a:ln>
                          <a:noFill/>
                        </a:ln>
                        <a:solidFill>
                          <a:schemeClr val="tx1"/>
                        </a:solidFill>
                        <a:effectLst/>
                        <a:latin typeface="Arial" charset="0"/>
                      </a:endParaRPr>
                    </a:p>
                  </a:txBody>
                  <a:tcPr marT="45671" marB="4567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negative.</a:t>
                      </a:r>
                      <a:endParaRPr kumimoji="0" lang="en-US" sz="1800" b="0" i="0" u="none" strike="noStrike" cap="none" normalizeH="0" baseline="0" dirty="0" smtClean="0">
                        <a:ln>
                          <a:noFill/>
                        </a:ln>
                        <a:solidFill>
                          <a:schemeClr val="tx1"/>
                        </a:solidFill>
                        <a:effectLst/>
                        <a:latin typeface="Arial" charset="0"/>
                      </a:endParaRPr>
                    </a:p>
                  </a:txBody>
                  <a:tcPr marT="45671" marB="4567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Tablet computers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applications downloaded from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online stores</a:t>
                      </a:r>
                      <a:endParaRPr kumimoji="0" lang="en-US" sz="1800" b="0" i="0" u="none" strike="noStrike" cap="none" normalizeH="0" baseline="0" dirty="0" smtClean="0">
                        <a:ln>
                          <a:noFill/>
                        </a:ln>
                        <a:solidFill>
                          <a:schemeClr val="tx1"/>
                        </a:solidFill>
                        <a:effectLst/>
                        <a:latin typeface="Arial" charset="0"/>
                      </a:endParaRPr>
                    </a:p>
                  </a:txBody>
                  <a:tcPr marL="457200" marT="45671" marB="45671" horzOverflow="overflow">
                    <a:lnL>
                      <a:noFill/>
                    </a:lnL>
                    <a:lnR cap="flat">
                      <a:noFill/>
                    </a:lnR>
                    <a:lnT>
                      <a:noFill/>
                    </a:lnT>
                    <a:lnB>
                      <a:noFill/>
                    </a:lnB>
                    <a:lnTlToBr>
                      <a:noFill/>
                    </a:lnTlToBr>
                    <a:lnBlToTr>
                      <a:noFill/>
                    </a:lnBlToTr>
                    <a:noFill/>
                  </a:tcPr>
                </a:tc>
              </a:tr>
              <a:tr h="57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unrelated</a:t>
                      </a:r>
                      <a:endParaRPr kumimoji="0" lang="en-US" sz="1800" b="0" i="0" u="none" strike="noStrike" cap="none" normalizeH="0" baseline="0" dirty="0" smtClean="0">
                        <a:ln>
                          <a:noFill/>
                        </a:ln>
                        <a:solidFill>
                          <a:schemeClr val="tx1"/>
                        </a:solidFill>
                        <a:effectLst/>
                        <a:latin typeface="Arial" charset="0"/>
                      </a:endParaRPr>
                    </a:p>
                  </a:txBody>
                  <a:tcPr marT="45671" marB="45671"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zero.</a:t>
                      </a:r>
                      <a:endParaRPr kumimoji="0" lang="en-US" sz="1800" b="0" i="0" u="none" strike="noStrike" cap="none" normalizeH="0" baseline="0" dirty="0" smtClean="0">
                        <a:ln>
                          <a:noFill/>
                        </a:ln>
                        <a:solidFill>
                          <a:schemeClr val="tx1"/>
                        </a:solidFill>
                        <a:effectLst/>
                        <a:latin typeface="Arial" charset="0"/>
                      </a:endParaRPr>
                    </a:p>
                  </a:txBody>
                  <a:tcPr marT="45671" marB="45671"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Tablet computers and peanut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butter</a:t>
                      </a:r>
                      <a:endParaRPr kumimoji="0" lang="en-US" sz="1800" b="0" i="0" u="none" strike="noStrike" cap="none" normalizeH="0" baseline="0" dirty="0" smtClean="0">
                        <a:ln>
                          <a:noFill/>
                        </a:ln>
                        <a:solidFill>
                          <a:schemeClr val="tx1"/>
                        </a:solidFill>
                        <a:effectLst/>
                        <a:latin typeface="Arial" charset="0"/>
                      </a:endParaRPr>
                    </a:p>
                  </a:txBody>
                  <a:tcPr marL="457200" marT="45671" marB="45671"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graphicFrame>
        <p:nvGraphicFramePr>
          <p:cNvPr id="3" name="Object 23"/>
          <p:cNvGraphicFramePr>
            <a:graphicFrameLocks noChangeAspect="1"/>
          </p:cNvGraphicFramePr>
          <p:nvPr/>
        </p:nvGraphicFramePr>
        <p:xfrm>
          <a:off x="3483000" y="1625600"/>
          <a:ext cx="5410176" cy="688975"/>
        </p:xfrm>
        <a:graphic>
          <a:graphicData uri="http://schemas.openxmlformats.org/presentationml/2006/ole">
            <p:oleObj spid="_x0000_s8220" name="Equation" r:id="rId3" imgW="3289300" imgH="419100" progId="Equation.3">
              <p:embed/>
            </p:oleObj>
          </a:graphicData>
        </a:graphic>
      </p:graphicFrame>
      <p:sp>
        <p:nvSpPr>
          <p:cNvPr id="7" name="TextBox 6"/>
          <p:cNvSpPr txBox="1">
            <a:spLocks noChangeArrowheads="1"/>
          </p:cNvSpPr>
          <p:nvPr/>
        </p:nvSpPr>
        <p:spPr bwMode="auto">
          <a:xfrm>
            <a:off x="190500" y="1752600"/>
            <a:ext cx="3471863" cy="369332"/>
          </a:xfrm>
          <a:prstGeom prst="rect">
            <a:avLst/>
          </a:prstGeom>
          <a:noFill/>
          <a:ln w="9525">
            <a:noFill/>
            <a:miter lim="800000"/>
            <a:headEnd/>
            <a:tailEnd/>
          </a:ln>
        </p:spPr>
        <p:txBody>
          <a:bodyPr wrap="square">
            <a:spAutoFit/>
          </a:bodyPr>
          <a:lstStyle/>
          <a:p>
            <a:r>
              <a:rPr lang="en-US" sz="1800" dirty="0">
                <a:latin typeface="Times New Roman" pitchFamily="18" charset="0"/>
                <a:cs typeface="Times New Roman" pitchFamily="18" charset="0"/>
              </a:rPr>
              <a:t>Cross-price elasticity of demand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68037">
                                            <p:txEl>
                                              <p:pRg st="0" end="0"/>
                                            </p:txEl>
                                          </p:spTgt>
                                        </p:tgtEl>
                                        <p:attrNameLst>
                                          <p:attrName>style.visibility</p:attrName>
                                        </p:attrNameLst>
                                      </p:cBhvr>
                                      <p:to>
                                        <p:strVal val="visible"/>
                                      </p:to>
                                    </p:set>
                                    <p:animEffect transition="in" filter="wipe(left)">
                                      <p:cBhvr>
                                        <p:cTn id="7" dur="500"/>
                                        <p:tgtEl>
                                          <p:spTgt spid="106803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17"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0088" name="Text Box 8"/>
          <p:cNvSpPr txBox="1">
            <a:spLocks noChangeArrowheads="1"/>
          </p:cNvSpPr>
          <p:nvPr/>
        </p:nvSpPr>
        <p:spPr bwMode="auto">
          <a:xfrm>
            <a:off x="317500" y="211138"/>
            <a:ext cx="8470900" cy="1569660"/>
          </a:xfrm>
          <a:prstGeom prst="rect">
            <a:avLst/>
          </a:prstGeom>
          <a:noFill/>
          <a:ln w="9525">
            <a:noFill/>
            <a:miter lim="800000"/>
            <a:headEnd/>
            <a:tailEnd/>
          </a:ln>
        </p:spPr>
        <p:txBody>
          <a:bodyPr wrap="square">
            <a:spAutoFit/>
          </a:bodyPr>
          <a:lstStyle/>
          <a:p>
            <a:pPr>
              <a:spcBef>
                <a:spcPct val="10000"/>
              </a:spcBef>
              <a:spcAft>
                <a:spcPct val="10000"/>
              </a:spcAft>
            </a:pPr>
            <a:r>
              <a:rPr lang="en-US" sz="2400" b="1" dirty="0">
                <a:solidFill>
                  <a:schemeClr val="tx1"/>
                </a:solidFill>
              </a:rPr>
              <a:t>Income elasticity of demand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需求所得彈性</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A measure of the responsiveness of quantity demanded to changes in income, measured by the percentage change in quantity demanded divided by the percentage change in income.</a:t>
            </a:r>
          </a:p>
        </p:txBody>
      </p:sp>
      <p:sp>
        <p:nvSpPr>
          <p:cNvPr id="9" name="Text Box 6"/>
          <p:cNvSpPr txBox="1">
            <a:spLocks noChangeArrowheads="1"/>
          </p:cNvSpPr>
          <p:nvPr/>
        </p:nvSpPr>
        <p:spPr bwMode="auto">
          <a:xfrm>
            <a:off x="457200" y="292100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6.5</a:t>
            </a:r>
          </a:p>
        </p:txBody>
      </p:sp>
      <p:sp>
        <p:nvSpPr>
          <p:cNvPr id="10" name="Text Box 7"/>
          <p:cNvSpPr txBox="1">
            <a:spLocks noChangeArrowheads="1"/>
          </p:cNvSpPr>
          <p:nvPr/>
        </p:nvSpPr>
        <p:spPr bwMode="auto">
          <a:xfrm>
            <a:off x="1428750" y="2927350"/>
            <a:ext cx="5772150" cy="400110"/>
          </a:xfrm>
          <a:prstGeom prst="rect">
            <a:avLst/>
          </a:prstGeom>
          <a:noFill/>
          <a:ln w="9525">
            <a:noFill/>
            <a:miter lim="800000"/>
            <a:headEnd/>
            <a:tailEnd/>
          </a:ln>
        </p:spPr>
        <p:txBody>
          <a:bodyPr wrap="square">
            <a:spAutoFit/>
          </a:bodyPr>
          <a:lstStyle/>
          <a:p>
            <a:pPr>
              <a:spcBef>
                <a:spcPct val="10000"/>
              </a:spcBef>
              <a:spcAft>
                <a:spcPct val="10000"/>
              </a:spcAft>
            </a:pPr>
            <a:r>
              <a:rPr lang="en-US" sz="2000" b="1" dirty="0">
                <a:solidFill>
                  <a:schemeClr val="tx1"/>
                </a:solidFill>
              </a:rPr>
              <a:t>Summary of Income Elasticity of Demand</a:t>
            </a:r>
          </a:p>
        </p:txBody>
      </p:sp>
      <p:graphicFrame>
        <p:nvGraphicFramePr>
          <p:cNvPr id="11" name="Group 65"/>
          <p:cNvGraphicFramePr>
            <a:graphicFrameLocks/>
          </p:cNvGraphicFramePr>
          <p:nvPr/>
        </p:nvGraphicFramePr>
        <p:xfrm>
          <a:off x="438150" y="3467100"/>
          <a:ext cx="8388350" cy="2326127"/>
        </p:xfrm>
        <a:graphic>
          <a:graphicData uri="http://schemas.openxmlformats.org/drawingml/2006/table">
            <a:tbl>
              <a:tblPr/>
              <a:tblGrid>
                <a:gridCol w="3248479"/>
                <a:gridCol w="2903660"/>
                <a:gridCol w="2236211"/>
              </a:tblGrid>
              <a:tr h="72639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800" b="1" i="0" u="none" strike="noStrike" cap="none" normalizeH="0" baseline="0" dirty="0" smtClean="0">
                          <a:ln>
                            <a:noFill/>
                          </a:ln>
                          <a:solidFill>
                            <a:srgbClr val="0066B3"/>
                          </a:solidFill>
                          <a:effectLst/>
                          <a:latin typeface="Arial" charset="0"/>
                          <a:cs typeface="Times New Roman" pitchFamily="18" charset="0"/>
                        </a:rPr>
                        <a:t>If the income elasticity</a:t>
                      </a:r>
                      <a:br>
                        <a:rPr kumimoji="0" lang="en-US" sz="1800" b="1" i="0" u="none" strike="noStrike" cap="none" normalizeH="0" baseline="0" dirty="0" smtClean="0">
                          <a:ln>
                            <a:noFill/>
                          </a:ln>
                          <a:solidFill>
                            <a:srgbClr val="0066B3"/>
                          </a:solidFill>
                          <a:effectLst/>
                          <a:latin typeface="Arial" charset="0"/>
                          <a:cs typeface="Times New Roman" pitchFamily="18" charset="0"/>
                        </a:rPr>
                      </a:br>
                      <a:r>
                        <a:rPr kumimoji="0" lang="en-US" sz="1800" b="1" i="0" u="none" strike="noStrike" cap="none" normalizeH="0" baseline="0" dirty="0" smtClean="0">
                          <a:ln>
                            <a:noFill/>
                          </a:ln>
                          <a:solidFill>
                            <a:srgbClr val="0066B3"/>
                          </a:solidFill>
                          <a:effectLst/>
                          <a:latin typeface="Arial" charset="0"/>
                          <a:cs typeface="Times New Roman" pitchFamily="18" charset="0"/>
                        </a:rPr>
                        <a:t>of demand is…</a:t>
                      </a:r>
                      <a:endParaRPr kumimoji="0" lang="en-US" sz="1800" b="1" i="0" u="none" strike="noStrike" cap="none" normalizeH="0" baseline="0" dirty="0" smtClean="0">
                        <a:ln>
                          <a:noFill/>
                        </a:ln>
                        <a:solidFill>
                          <a:srgbClr val="0066B3"/>
                        </a:solidFill>
                        <a:effectLst/>
                        <a:latin typeface="Arial" charset="0"/>
                      </a:endParaRPr>
                    </a:p>
                  </a:txBody>
                  <a:tcPr marT="45750" marB="4575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cs typeface="Times New Roman" pitchFamily="18" charset="0"/>
                        </a:rPr>
                        <a:t>then the good is…</a:t>
                      </a:r>
                      <a:endParaRPr kumimoji="0" lang="en-US" sz="1800" b="1" i="0" u="none" strike="noStrike" cap="none" normalizeH="0" baseline="0" dirty="0" smtClean="0">
                        <a:ln>
                          <a:noFill/>
                        </a:ln>
                        <a:solidFill>
                          <a:srgbClr val="0066B3"/>
                        </a:solidFill>
                        <a:effectLst/>
                        <a:latin typeface="Arial" charset="0"/>
                      </a:endParaRPr>
                    </a:p>
                  </a:txBody>
                  <a:tcPr marT="45750" marB="4575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66B3"/>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cs typeface="Times New Roman" pitchFamily="18" charset="0"/>
                        </a:rPr>
                        <a:t>Example</a:t>
                      </a:r>
                      <a:endParaRPr kumimoji="0" lang="en-US" sz="1800" b="1" i="0" u="none" strike="noStrike" cap="none" normalizeH="0" baseline="0" dirty="0" smtClean="0">
                        <a:ln>
                          <a:noFill/>
                        </a:ln>
                        <a:solidFill>
                          <a:srgbClr val="0066B3"/>
                        </a:solidFill>
                        <a:effectLst/>
                        <a:latin typeface="Arial" charset="0"/>
                      </a:endParaRPr>
                    </a:p>
                  </a:txBody>
                  <a:tcPr marT="45750" marB="4575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537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positive but less than 1</a:t>
                      </a:r>
                      <a:endParaRPr kumimoji="0" lang="en-US" sz="1800" b="0" i="0" u="none" strike="noStrike" cap="none" normalizeH="0" baseline="0" dirty="0" smtClean="0">
                        <a:ln>
                          <a:noFill/>
                        </a:ln>
                        <a:solidFill>
                          <a:schemeClr val="tx1"/>
                        </a:solidFill>
                        <a:effectLst/>
                        <a:latin typeface="Arial" charset="0"/>
                      </a:endParaRPr>
                    </a:p>
                  </a:txBody>
                  <a:tcPr marT="45750" marB="45750"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normal and a necessity.</a:t>
                      </a:r>
                      <a:endParaRPr kumimoji="0" lang="en-US" sz="1800" b="0" i="0" u="none" strike="noStrike" cap="none" normalizeH="0" baseline="0" dirty="0" smtClean="0">
                        <a:ln>
                          <a:noFill/>
                        </a:ln>
                        <a:solidFill>
                          <a:schemeClr val="tx1"/>
                        </a:solidFill>
                        <a:effectLst/>
                        <a:latin typeface="Arial" charset="0"/>
                      </a:endParaRPr>
                    </a:p>
                  </a:txBody>
                  <a:tcPr marT="45750" marB="45750"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Bread</a:t>
                      </a:r>
                      <a:endParaRPr kumimoji="0" lang="en-US" sz="1800" b="0" i="0" u="none" strike="noStrike" cap="none" normalizeH="0" baseline="0" dirty="0" smtClean="0">
                        <a:ln>
                          <a:noFill/>
                        </a:ln>
                        <a:solidFill>
                          <a:schemeClr val="tx1"/>
                        </a:solidFill>
                        <a:effectLst/>
                        <a:latin typeface="Arial" charset="0"/>
                      </a:endParaRPr>
                    </a:p>
                  </a:txBody>
                  <a:tcPr marT="45750" marB="45750"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504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positive and greater than 1</a:t>
                      </a:r>
                      <a:endParaRPr kumimoji="0" lang="en-US" sz="1800" b="0" i="0" u="none" strike="noStrike" cap="none" normalizeH="0" baseline="0" dirty="0" smtClean="0">
                        <a:ln>
                          <a:noFill/>
                        </a:ln>
                        <a:solidFill>
                          <a:schemeClr val="tx1"/>
                        </a:solidFill>
                        <a:effectLst/>
                        <a:latin typeface="Arial" charset="0"/>
                      </a:endParaRPr>
                    </a:p>
                  </a:txBody>
                  <a:tcPr marT="45750" marB="4575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normal and a luxury.</a:t>
                      </a:r>
                      <a:endParaRPr kumimoji="0" lang="en-US" sz="1800" b="0" i="0" u="none" strike="noStrike" cap="none" normalizeH="0" baseline="0" dirty="0" smtClean="0">
                        <a:ln>
                          <a:noFill/>
                        </a:ln>
                        <a:solidFill>
                          <a:schemeClr val="tx1"/>
                        </a:solidFill>
                        <a:effectLst/>
                        <a:latin typeface="Arial" charset="0"/>
                      </a:endParaRPr>
                    </a:p>
                  </a:txBody>
                  <a:tcPr marT="45750" marB="4575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Caviar</a:t>
                      </a:r>
                      <a:endParaRPr kumimoji="0" lang="en-US" sz="1800" b="0" i="0" u="none" strike="noStrike" cap="none" normalizeH="0" baseline="0" dirty="0" smtClean="0">
                        <a:ln>
                          <a:noFill/>
                        </a:ln>
                        <a:solidFill>
                          <a:schemeClr val="tx1"/>
                        </a:solidFill>
                        <a:effectLst/>
                        <a:latin typeface="Arial" charset="0"/>
                      </a:endParaRPr>
                    </a:p>
                  </a:txBody>
                  <a:tcPr marT="45750" marB="45750" anchor="ctr" horzOverflow="overflow">
                    <a:lnL>
                      <a:noFill/>
                    </a:lnL>
                    <a:lnR cap="flat">
                      <a:noFill/>
                    </a:lnR>
                    <a:lnT>
                      <a:noFill/>
                    </a:lnT>
                    <a:lnB>
                      <a:noFill/>
                    </a:lnB>
                    <a:lnTlToBr>
                      <a:noFill/>
                    </a:lnTlToBr>
                    <a:lnBlToTr>
                      <a:noFill/>
                    </a:lnBlToTr>
                    <a:noFill/>
                  </a:tcPr>
                </a:tc>
              </a:tr>
              <a:tr h="557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negative</a:t>
                      </a:r>
                      <a:endParaRPr kumimoji="0" lang="en-US" sz="1800" b="0" i="0" u="none" strike="noStrike" cap="none" normalizeH="0" baseline="0" dirty="0" smtClean="0">
                        <a:ln>
                          <a:noFill/>
                        </a:ln>
                        <a:solidFill>
                          <a:schemeClr val="tx1"/>
                        </a:solidFill>
                        <a:effectLst/>
                        <a:latin typeface="Arial" charset="0"/>
                      </a:endParaRPr>
                    </a:p>
                  </a:txBody>
                  <a:tcPr marT="45750" marB="137250"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inferior.</a:t>
                      </a:r>
                      <a:endParaRPr kumimoji="0" lang="en-US" sz="1800" b="0" i="0" u="none" strike="noStrike" cap="none" normalizeH="0" baseline="0" dirty="0" smtClean="0">
                        <a:ln>
                          <a:noFill/>
                        </a:ln>
                        <a:solidFill>
                          <a:schemeClr val="tx1"/>
                        </a:solidFill>
                        <a:effectLst/>
                        <a:latin typeface="Arial" charset="0"/>
                      </a:endParaRPr>
                    </a:p>
                  </a:txBody>
                  <a:tcPr marT="45750" marB="13725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High-fat meat</a:t>
                      </a:r>
                      <a:endParaRPr kumimoji="0" lang="en-US" sz="1800" b="0" i="0" u="none" strike="noStrike" cap="none" normalizeH="0" baseline="0" dirty="0" smtClean="0">
                        <a:ln>
                          <a:noFill/>
                        </a:ln>
                        <a:solidFill>
                          <a:schemeClr val="tx1"/>
                        </a:solidFill>
                        <a:effectLst/>
                        <a:latin typeface="Arial" charset="0"/>
                      </a:endParaRPr>
                    </a:p>
                  </a:txBody>
                  <a:tcPr marT="45750" marB="137250"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graphicFrame>
        <p:nvGraphicFramePr>
          <p:cNvPr id="3" name="Object 22"/>
          <p:cNvGraphicFramePr>
            <a:graphicFrameLocks noChangeAspect="1"/>
          </p:cNvGraphicFramePr>
          <p:nvPr>
            <p:extLst>
              <p:ext uri="{D42A27DB-BD31-4B8C-83A1-F6EECF244321}">
                <p14:modId xmlns="" xmlns:p14="http://schemas.microsoft.com/office/powerpoint/2010/main" val="4200884720"/>
              </p:ext>
            </p:extLst>
          </p:nvPr>
        </p:nvGraphicFramePr>
        <p:xfrm>
          <a:off x="889284" y="1890712"/>
          <a:ext cx="7606731" cy="725487"/>
        </p:xfrm>
        <a:graphic>
          <a:graphicData uri="http://schemas.openxmlformats.org/presentationml/2006/ole">
            <p:oleObj spid="_x0000_s9243" name="Equation" r:id="rId3" imgW="4394200" imgH="4191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0088">
                                            <p:txEl>
                                              <p:pRg st="0" end="0"/>
                                            </p:txEl>
                                          </p:spTgt>
                                        </p:tgtEl>
                                        <p:attrNameLst>
                                          <p:attrName>style.visibility</p:attrName>
                                        </p:attrNameLst>
                                      </p:cBhvr>
                                      <p:to>
                                        <p:strVal val="visible"/>
                                      </p:to>
                                    </p:set>
                                    <p:animEffect transition="in" filter="wipe(left)">
                                      <p:cBhvr>
                                        <p:cTn id="7" dur="500"/>
                                        <p:tgtEl>
                                          <p:spTgt spid="1070088">
                                            <p:txEl>
                                              <p:pRg st="0" end="0"/>
                                            </p:txEl>
                                          </p:spTgt>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8" grpId="0" build="p" autoUpdateAnimBg="0" advAuto="0"/>
      <p:bldP spid="9" grpId="0" animBg="1" autoUpdateAnimBg="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589213"/>
            <a:ext cx="8359775" cy="400110"/>
          </a:xfrm>
          <a:prstGeom prst="rect">
            <a:avLst/>
          </a:prstGeom>
          <a:noFill/>
          <a:ln w="9525">
            <a:noFill/>
            <a:miter lim="800000"/>
            <a:headEnd/>
            <a:tailEnd/>
          </a:ln>
        </p:spPr>
        <p:txBody>
          <a:bodyPr>
            <a:spAutoFit/>
          </a:bodyPr>
          <a:lstStyle/>
          <a:p>
            <a:r>
              <a:rPr lang="en-US" sz="2000">
                <a:solidFill>
                  <a:srgbClr val="0066B3"/>
                </a:solidFill>
              </a:rPr>
              <a:t>Use price elasticity and income elasticity to analyze economic issues.</a:t>
            </a:r>
          </a:p>
        </p:txBody>
      </p:sp>
      <p:sp>
        <p:nvSpPr>
          <p:cNvPr id="3" name="Text Box 9"/>
          <p:cNvSpPr txBox="1">
            <a:spLocks noChangeArrowheads="1"/>
          </p:cNvSpPr>
          <p:nvPr/>
        </p:nvSpPr>
        <p:spPr bwMode="auto">
          <a:xfrm>
            <a:off x="452438" y="2235171"/>
            <a:ext cx="5021262" cy="400110"/>
          </a:xfrm>
          <a:prstGeom prst="rect">
            <a:avLst/>
          </a:prstGeom>
          <a:solidFill>
            <a:srgbClr val="0066B3"/>
          </a:solidFill>
          <a:ln w="9525">
            <a:noFill/>
            <a:miter lim="800000"/>
            <a:headEnd/>
            <a:tailEnd/>
          </a:ln>
        </p:spPr>
        <p:txBody>
          <a:bodyPr wrap="square" lIns="45720" rIns="45720" anchor="ctr">
            <a:spAutoFit/>
          </a:bodyPr>
          <a:lstStyle/>
          <a:p>
            <a:r>
              <a:rPr lang="en-US" sz="2000" b="1" dirty="0">
                <a:solidFill>
                  <a:schemeClr val="bg1"/>
                </a:solidFill>
              </a:rPr>
              <a:t>6.5 LEARNING</a:t>
            </a:r>
            <a:r>
              <a:rPr lang="en-US" sz="2000" dirty="0">
                <a:solidFill>
                  <a:schemeClr val="bg1"/>
                </a:solidFill>
              </a:rPr>
              <a:t> OBJECTIVE</a:t>
            </a:r>
            <a:endParaRPr lang="en-US" sz="2000" b="1" dirty="0">
              <a:solidFill>
                <a:schemeClr val="bg1"/>
              </a:solidFill>
            </a:endParaRPr>
          </a:p>
        </p:txBody>
      </p:sp>
      <p:sp>
        <p:nvSpPr>
          <p:cNvPr id="4" name="TextBox 3"/>
          <p:cNvSpPr txBox="1">
            <a:spLocks noChangeArrowheads="1"/>
          </p:cNvSpPr>
          <p:nvPr/>
        </p:nvSpPr>
        <p:spPr bwMode="auto">
          <a:xfrm>
            <a:off x="457200" y="246063"/>
            <a:ext cx="9258300" cy="1077218"/>
          </a:xfrm>
          <a:prstGeom prst="rect">
            <a:avLst/>
          </a:prstGeom>
          <a:noFill/>
          <a:ln w="9525">
            <a:noFill/>
            <a:miter lim="800000"/>
            <a:headEnd/>
            <a:tailEnd/>
          </a:ln>
        </p:spPr>
        <p:txBody>
          <a:bodyPr wrap="square">
            <a:spAutoFit/>
          </a:bodyPr>
          <a:lstStyle/>
          <a:p>
            <a:r>
              <a:rPr lang="en-US" sz="3200" b="1" dirty="0">
                <a:solidFill>
                  <a:srgbClr val="0066B3"/>
                </a:solidFill>
              </a:rPr>
              <a:t>Using Elasticity to Analyze the Disappearing Family Farm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8300" y="203200"/>
            <a:ext cx="1620957" cy="523220"/>
          </a:xfrm>
          <a:prstGeom prst="rect">
            <a:avLst/>
          </a:prstGeom>
          <a:noFill/>
        </p:spPr>
        <p:txBody>
          <a:bodyPr wrap="none" rtlCol="0">
            <a:spAutoFit/>
          </a:bodyPr>
          <a:lstStyle/>
          <a:p>
            <a:r>
              <a:rPr lang="zh-TW" altLang="en-US" b="1" dirty="0" smtClean="0">
                <a:latin typeface="標楷體" pitchFamily="65" charset="-120"/>
                <a:ea typeface="標楷體" pitchFamily="65" charset="-120"/>
              </a:rPr>
              <a:t>新聞時事</a:t>
            </a:r>
            <a:endParaRPr lang="zh-TW" altLang="en-US" b="1" dirty="0">
              <a:latin typeface="標楷體" pitchFamily="65" charset="-120"/>
              <a:ea typeface="標楷體" pitchFamily="65" charset="-120"/>
            </a:endParaRPr>
          </a:p>
        </p:txBody>
      </p:sp>
      <p:sp>
        <p:nvSpPr>
          <p:cNvPr id="3" name="文字方塊 2"/>
          <p:cNvSpPr txBox="1"/>
          <p:nvPr/>
        </p:nvSpPr>
        <p:spPr>
          <a:xfrm>
            <a:off x="749300" y="965200"/>
            <a:ext cx="7696200" cy="5386090"/>
          </a:xfrm>
          <a:prstGeom prst="rect">
            <a:avLst/>
          </a:prstGeom>
          <a:noFill/>
        </p:spPr>
        <p:txBody>
          <a:bodyPr wrap="square" rtlCol="0">
            <a:spAutoFit/>
          </a:bodyPr>
          <a:lstStyle/>
          <a:p>
            <a:r>
              <a:rPr lang="zh-TW" altLang="zh-TW" sz="3200" b="1" dirty="0" smtClean="0">
                <a:solidFill>
                  <a:srgbClr val="FF0000"/>
                </a:solidFill>
                <a:latin typeface="標楷體" pitchFamily="65" charset="-120"/>
                <a:ea typeface="標楷體" pitchFamily="65" charset="-120"/>
              </a:rPr>
              <a:t>運輸業度小月 降價求貨 </a:t>
            </a:r>
            <a:endParaRPr lang="en-US" altLang="zh-TW" sz="3200" b="1" dirty="0" smtClean="0">
              <a:solidFill>
                <a:srgbClr val="FF0000"/>
              </a:solidFill>
              <a:latin typeface="標楷體" pitchFamily="65" charset="-120"/>
              <a:ea typeface="標楷體" pitchFamily="65" charset="-120"/>
            </a:endParaRPr>
          </a:p>
          <a:p>
            <a:r>
              <a:rPr lang="zh-TW" altLang="en-US" sz="3200" b="1"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a:t>
            </a:r>
            <a:r>
              <a:rPr lang="zh-TW" altLang="zh-TW" dirty="0" smtClean="0">
                <a:solidFill>
                  <a:srgbClr val="FF0000"/>
                </a:solidFill>
                <a:latin typeface="標楷體" pitchFamily="65" charset="-120"/>
                <a:ea typeface="標楷體" pitchFamily="65" charset="-120"/>
              </a:rPr>
              <a:t>世界新聞</a:t>
            </a:r>
            <a:r>
              <a:rPr lang="en-US" altLang="zh-TW" dirty="0" smtClean="0">
                <a:solidFill>
                  <a:srgbClr val="FF0000"/>
                </a:solidFill>
                <a:latin typeface="標楷體" pitchFamily="65" charset="-120"/>
                <a:ea typeface="標楷體" pitchFamily="65" charset="-120"/>
              </a:rPr>
              <a:t>2012/10/13]</a:t>
            </a:r>
          </a:p>
          <a:p>
            <a:r>
              <a:rPr lang="zh-TW" altLang="zh-TW" dirty="0" smtClean="0">
                <a:latin typeface="標楷體" pitchFamily="65" charset="-120"/>
                <a:ea typeface="標楷體" pitchFamily="65" charset="-120"/>
              </a:rPr>
              <a:t>從事電訊產品進出口的王先生說，他在上周用標準出貨棧板（</a:t>
            </a:r>
            <a:r>
              <a:rPr lang="en-US" altLang="zh-TW" dirty="0" smtClean="0">
                <a:latin typeface="標楷體" pitchFamily="65" charset="-120"/>
                <a:ea typeface="標楷體" pitchFamily="65" charset="-120"/>
              </a:rPr>
              <a:t>pallet</a:t>
            </a:r>
            <a:r>
              <a:rPr lang="zh-TW" altLang="zh-TW" dirty="0" smtClean="0">
                <a:latin typeface="標楷體" pitchFamily="65" charset="-120"/>
                <a:ea typeface="標楷體" pitchFamily="65" charset="-120"/>
              </a:rPr>
              <a:t>，一個棧板是</a:t>
            </a:r>
            <a:r>
              <a:rPr lang="en-US" altLang="zh-TW" dirty="0" smtClean="0">
                <a:latin typeface="標楷體" pitchFamily="65" charset="-120"/>
                <a:ea typeface="標楷體" pitchFamily="65" charset="-120"/>
              </a:rPr>
              <a:t>40</a:t>
            </a:r>
            <a:r>
              <a:rPr lang="zh-TW" altLang="zh-TW" dirty="0" smtClean="0">
                <a:latin typeface="標楷體" pitchFamily="65" charset="-120"/>
                <a:ea typeface="標楷體" pitchFamily="65" charset="-120"/>
              </a:rPr>
              <a:t>吋乘以</a:t>
            </a:r>
            <a:r>
              <a:rPr lang="en-US" altLang="zh-TW" dirty="0" smtClean="0">
                <a:latin typeface="標楷體" pitchFamily="65" charset="-120"/>
                <a:ea typeface="標楷體" pitchFamily="65" charset="-120"/>
              </a:rPr>
              <a:t>48</a:t>
            </a:r>
            <a:r>
              <a:rPr lang="zh-TW" altLang="zh-TW" dirty="0" smtClean="0">
                <a:latin typeface="標楷體" pitchFamily="65" charset="-120"/>
                <a:ea typeface="標楷體" pitchFamily="65" charset="-120"/>
              </a:rPr>
              <a:t>吋大小，標準重量</a:t>
            </a:r>
            <a:r>
              <a:rPr lang="en-US" altLang="zh-TW" dirty="0" smtClean="0">
                <a:latin typeface="標楷體" pitchFamily="65" charset="-120"/>
                <a:ea typeface="標楷體" pitchFamily="65" charset="-120"/>
              </a:rPr>
              <a:t>1000</a:t>
            </a:r>
            <a:r>
              <a:rPr lang="zh-TW" altLang="zh-TW" dirty="0" smtClean="0">
                <a:latin typeface="標楷體" pitchFamily="65" charset="-120"/>
                <a:ea typeface="標楷體" pitchFamily="65" charset="-120"/>
              </a:rPr>
              <a:t>磅），出了兩棧板貨品到紐約客戶端，依照往例總會貨比三家。</a:t>
            </a:r>
          </a:p>
          <a:p>
            <a:r>
              <a:rPr lang="zh-TW" altLang="zh-TW" dirty="0" smtClean="0">
                <a:latin typeface="標楷體" pitchFamily="65" charset="-120"/>
                <a:ea typeface="標楷體" pitchFamily="65" charset="-120"/>
              </a:rPr>
              <a:t>他說，從前一個棧板運費約</a:t>
            </a:r>
            <a:r>
              <a:rPr lang="en-US" altLang="zh-TW" dirty="0" smtClean="0">
                <a:latin typeface="標楷體" pitchFamily="65" charset="-120"/>
                <a:ea typeface="標楷體" pitchFamily="65" charset="-120"/>
              </a:rPr>
              <a:t>150</a:t>
            </a:r>
            <a:r>
              <a:rPr lang="zh-TW" altLang="zh-TW" dirty="0" smtClean="0">
                <a:latin typeface="標楷體" pitchFamily="65" charset="-120"/>
                <a:ea typeface="標楷體" pitchFamily="65" charset="-120"/>
              </a:rPr>
              <a:t>元，後來油價上漲，價格漲至一個棧板</a:t>
            </a:r>
            <a:r>
              <a:rPr lang="en-US" altLang="zh-TW" dirty="0" smtClean="0">
                <a:latin typeface="標楷體" pitchFamily="65" charset="-120"/>
                <a:ea typeface="標楷體" pitchFamily="65" charset="-120"/>
              </a:rPr>
              <a:t>350</a:t>
            </a:r>
            <a:r>
              <a:rPr lang="zh-TW" altLang="zh-TW" dirty="0" smtClean="0">
                <a:latin typeface="標楷體" pitchFamily="65" charset="-120"/>
                <a:ea typeface="標楷體" pitchFamily="65" charset="-120"/>
              </a:rPr>
              <a:t>元，然而上周問到最便宜的價格，竟降至</a:t>
            </a:r>
            <a:r>
              <a:rPr lang="en-US" altLang="zh-TW" dirty="0" smtClean="0">
                <a:latin typeface="標楷體" pitchFamily="65" charset="-120"/>
                <a:ea typeface="標楷體" pitchFamily="65" charset="-120"/>
              </a:rPr>
              <a:t>205</a:t>
            </a:r>
            <a:r>
              <a:rPr lang="zh-TW" altLang="zh-TW" dirty="0" smtClean="0">
                <a:latin typeface="標楷體" pitchFamily="65" charset="-120"/>
                <a:ea typeface="標楷體" pitchFamily="65" charset="-120"/>
              </a:rPr>
              <a:t>元一個棧板，王先生馬上決定交易。他說，第二天該運輸公司業務特別到辦公室謝謝他，向他說要不是這兩棧板貨物，「整個</a:t>
            </a:r>
            <a:r>
              <a:rPr lang="en-US" altLang="zh-TW" dirty="0" smtClean="0">
                <a:latin typeface="標楷體" pitchFamily="65" charset="-120"/>
                <a:ea typeface="標楷體" pitchFamily="65" charset="-120"/>
              </a:rPr>
              <a:t>53</a:t>
            </a:r>
            <a:r>
              <a:rPr lang="zh-TW" altLang="zh-TW" dirty="0" smtClean="0">
                <a:latin typeface="標楷體" pitchFamily="65" charset="-120"/>
                <a:ea typeface="標楷體" pitchFamily="65" charset="-120"/>
              </a:rPr>
              <a:t>呎貨櫃都是空的」。</a:t>
            </a:r>
            <a:endParaRPr lang="zh-TW" altLang="en-US" dirty="0">
              <a:latin typeface="標楷體" pitchFamily="65" charset="-120"/>
              <a:ea typeface="標楷體" pitchFamily="65"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3160" name="Text Box 8"/>
          <p:cNvSpPr txBox="1">
            <a:spLocks noChangeArrowheads="1"/>
          </p:cNvSpPr>
          <p:nvPr/>
        </p:nvSpPr>
        <p:spPr bwMode="auto">
          <a:xfrm>
            <a:off x="447675" y="422275"/>
            <a:ext cx="2886075" cy="319088"/>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6.4</a:t>
            </a:r>
          </a:p>
        </p:txBody>
      </p:sp>
      <p:sp>
        <p:nvSpPr>
          <p:cNvPr id="1073161" name="Text Box 9"/>
          <p:cNvSpPr txBox="1">
            <a:spLocks noChangeArrowheads="1"/>
          </p:cNvSpPr>
          <p:nvPr/>
        </p:nvSpPr>
        <p:spPr bwMode="auto">
          <a:xfrm>
            <a:off x="352425" y="808038"/>
            <a:ext cx="5984875" cy="400110"/>
          </a:xfrm>
          <a:prstGeom prst="rect">
            <a:avLst/>
          </a:prstGeom>
          <a:noFill/>
          <a:ln w="9525">
            <a:noFill/>
            <a:miter lim="800000"/>
            <a:headEnd/>
            <a:tailEnd/>
          </a:ln>
        </p:spPr>
        <p:txBody>
          <a:bodyPr wrap="square">
            <a:spAutoFit/>
          </a:bodyPr>
          <a:lstStyle/>
          <a:p>
            <a:pPr>
              <a:spcBef>
                <a:spcPct val="10000"/>
              </a:spcBef>
              <a:spcAft>
                <a:spcPct val="10000"/>
              </a:spcAft>
            </a:pPr>
            <a:r>
              <a:rPr lang="en-US" sz="2000" b="1" dirty="0">
                <a:solidFill>
                  <a:schemeClr val="tx1"/>
                </a:solidFill>
              </a:rPr>
              <a:t>Elasticity and the Disappearing Family Farm</a:t>
            </a:r>
          </a:p>
        </p:txBody>
      </p:sp>
      <p:sp>
        <p:nvSpPr>
          <p:cNvPr id="1073162" name="Text Box 10"/>
          <p:cNvSpPr txBox="1">
            <a:spLocks noChangeArrowheads="1"/>
          </p:cNvSpPr>
          <p:nvPr/>
        </p:nvSpPr>
        <p:spPr bwMode="auto">
          <a:xfrm>
            <a:off x="361950" y="1323975"/>
            <a:ext cx="3076575" cy="4770438"/>
          </a:xfrm>
          <a:prstGeom prst="rect">
            <a:avLst/>
          </a:prstGeom>
          <a:noFill/>
          <a:ln w="9525">
            <a:noFill/>
            <a:miter lim="800000"/>
            <a:headEnd/>
            <a:tailEnd/>
          </a:ln>
        </p:spPr>
        <p:txBody>
          <a:bodyPr>
            <a:spAutoFit/>
          </a:bodyPr>
          <a:lstStyle/>
          <a:p>
            <a:r>
              <a:rPr lang="en-US" sz="1600"/>
              <a:t>In 1950, U.S. farmers produced 1.0 billion bushels of wheat at a price of $18.56 per bushel. </a:t>
            </a:r>
          </a:p>
          <a:p>
            <a:r>
              <a:rPr lang="en-US" sz="1600"/>
              <a:t>Over the next 60 years, rapid increases in farm productivity caused a large shift to the right in the supply curve for wheat. </a:t>
            </a:r>
          </a:p>
          <a:p>
            <a:r>
              <a:rPr lang="en-US" sz="1600"/>
              <a:t>The income elasticity of demand for wheat is low, so the demand for wheat increased relatively little over this period. </a:t>
            </a:r>
          </a:p>
          <a:p>
            <a:r>
              <a:rPr lang="en-US" sz="1600"/>
              <a:t>Because the demand for wheat is also inelastic, the large shift in the supply curve and the small shift in the demand curve resulted in a sharp decline in the price of wheat, from $18.56 per bushel in 1950 to $5.70 per bushel in 2011. </a:t>
            </a:r>
          </a:p>
        </p:txBody>
      </p:sp>
      <p:cxnSp>
        <p:nvCxnSpPr>
          <p:cNvPr id="20" name="Straight Connector 19"/>
          <p:cNvCxnSpPr>
            <a:cxnSpLocks noChangeShapeType="1"/>
          </p:cNvCxnSpPr>
          <p:nvPr/>
        </p:nvCxnSpPr>
        <p:spPr bwMode="auto">
          <a:xfrm>
            <a:off x="447675" y="6270625"/>
            <a:ext cx="2886075" cy="0"/>
          </a:xfrm>
          <a:prstGeom prst="line">
            <a:avLst/>
          </a:prstGeom>
          <a:noFill/>
          <a:ln w="50800" algn="ctr">
            <a:solidFill>
              <a:srgbClr val="B9D3C2"/>
            </a:solidFill>
            <a:round/>
            <a:headEnd/>
            <a:tailEnd/>
          </a:ln>
        </p:spPr>
      </p:cxnSp>
      <p:pic>
        <p:nvPicPr>
          <p:cNvPr id="22" name="Picture 21" descr="fig6.4ppt1.gif"/>
          <p:cNvPicPr>
            <a:picLocks noChangeAspect="1"/>
          </p:cNvPicPr>
          <p:nvPr/>
        </p:nvPicPr>
        <p:blipFill>
          <a:blip r:embed="rId2" cstate="print"/>
          <a:srcRect/>
          <a:stretch>
            <a:fillRect/>
          </a:stretch>
        </p:blipFill>
        <p:spPr bwMode="auto">
          <a:xfrm>
            <a:off x="3462338" y="1304925"/>
            <a:ext cx="5619750" cy="4248150"/>
          </a:xfrm>
          <a:prstGeom prst="rect">
            <a:avLst/>
          </a:prstGeom>
          <a:noFill/>
          <a:ln w="9525">
            <a:noFill/>
            <a:miter lim="800000"/>
            <a:headEnd/>
            <a:tailEnd/>
          </a:ln>
        </p:spPr>
      </p:pic>
      <p:pic>
        <p:nvPicPr>
          <p:cNvPr id="23" name="Picture 22" descr="fig6.4ppt2.gif"/>
          <p:cNvPicPr>
            <a:picLocks noChangeAspect="1"/>
          </p:cNvPicPr>
          <p:nvPr/>
        </p:nvPicPr>
        <p:blipFill>
          <a:blip r:embed="rId3" cstate="print"/>
          <a:srcRect/>
          <a:stretch>
            <a:fillRect/>
          </a:stretch>
        </p:blipFill>
        <p:spPr bwMode="auto">
          <a:xfrm>
            <a:off x="3462338" y="1309688"/>
            <a:ext cx="5619750" cy="4238625"/>
          </a:xfrm>
          <a:prstGeom prst="rect">
            <a:avLst/>
          </a:prstGeom>
          <a:noFill/>
          <a:ln w="9525">
            <a:noFill/>
            <a:miter lim="800000"/>
            <a:headEnd/>
            <a:tailEnd/>
          </a:ln>
        </p:spPr>
      </p:pic>
      <p:pic>
        <p:nvPicPr>
          <p:cNvPr id="24" name="Picture 23" descr="fig6.4ppt3.gif"/>
          <p:cNvPicPr>
            <a:picLocks noChangeAspect="1"/>
          </p:cNvPicPr>
          <p:nvPr/>
        </p:nvPicPr>
        <p:blipFill>
          <a:blip r:embed="rId4" cstate="print"/>
          <a:srcRect/>
          <a:stretch>
            <a:fillRect/>
          </a:stretch>
        </p:blipFill>
        <p:spPr bwMode="auto">
          <a:xfrm>
            <a:off x="3462338" y="1309688"/>
            <a:ext cx="5619750" cy="4238625"/>
          </a:xfrm>
          <a:prstGeom prst="rect">
            <a:avLst/>
          </a:prstGeom>
          <a:noFill/>
          <a:ln w="9525">
            <a:noFill/>
            <a:miter lim="800000"/>
            <a:headEnd/>
            <a:tailEnd/>
          </a:ln>
        </p:spPr>
      </p:pic>
      <p:pic>
        <p:nvPicPr>
          <p:cNvPr id="25" name="Picture 24" descr="fig6.4ppt4.gif"/>
          <p:cNvPicPr>
            <a:picLocks noChangeAspect="1"/>
          </p:cNvPicPr>
          <p:nvPr/>
        </p:nvPicPr>
        <p:blipFill>
          <a:blip r:embed="rId5" cstate="print"/>
          <a:srcRect/>
          <a:stretch>
            <a:fillRect/>
          </a:stretch>
        </p:blipFill>
        <p:spPr bwMode="auto">
          <a:xfrm>
            <a:off x="3462338" y="1309688"/>
            <a:ext cx="5619750" cy="4238625"/>
          </a:xfrm>
          <a:prstGeom prst="rect">
            <a:avLst/>
          </a:prstGeom>
          <a:noFill/>
          <a:ln w="9525">
            <a:noFill/>
            <a:miter lim="800000"/>
            <a:headEnd/>
            <a:tailEnd/>
          </a:ln>
        </p:spPr>
      </p:pic>
      <p:pic>
        <p:nvPicPr>
          <p:cNvPr id="26" name="Picture 25" descr="fig6.4ppt5.gif"/>
          <p:cNvPicPr>
            <a:picLocks noChangeAspect="1"/>
          </p:cNvPicPr>
          <p:nvPr/>
        </p:nvPicPr>
        <p:blipFill>
          <a:blip r:embed="rId6" cstate="print"/>
          <a:srcRect/>
          <a:stretch>
            <a:fillRect/>
          </a:stretch>
        </p:blipFill>
        <p:spPr bwMode="auto">
          <a:xfrm>
            <a:off x="3462338" y="1309688"/>
            <a:ext cx="5619750" cy="4238625"/>
          </a:xfrm>
          <a:prstGeom prst="rect">
            <a:avLst/>
          </a:prstGeom>
          <a:noFill/>
          <a:ln w="9525">
            <a:noFill/>
            <a:miter lim="800000"/>
            <a:headEnd/>
            <a:tailEnd/>
          </a:ln>
        </p:spPr>
      </p:pic>
      <p:pic>
        <p:nvPicPr>
          <p:cNvPr id="27" name="Picture 26" descr="fig6.4ppt6.gif"/>
          <p:cNvPicPr>
            <a:picLocks noChangeAspect="1"/>
          </p:cNvPicPr>
          <p:nvPr/>
        </p:nvPicPr>
        <p:blipFill>
          <a:blip r:embed="rId7" cstate="print"/>
          <a:srcRect/>
          <a:stretch>
            <a:fillRect/>
          </a:stretch>
        </p:blipFill>
        <p:spPr bwMode="auto">
          <a:xfrm>
            <a:off x="3462338" y="1309688"/>
            <a:ext cx="5619750" cy="4238625"/>
          </a:xfrm>
          <a:prstGeom prst="rect">
            <a:avLst/>
          </a:prstGeom>
          <a:noFill/>
          <a:ln w="9525">
            <a:noFill/>
            <a:miter lim="800000"/>
            <a:headEnd/>
            <a:tailEnd/>
          </a:ln>
        </p:spPr>
      </p:pic>
      <p:pic>
        <p:nvPicPr>
          <p:cNvPr id="28" name="Picture 27" descr="fig6.4ppt7.gif"/>
          <p:cNvPicPr>
            <a:picLocks noChangeAspect="1"/>
          </p:cNvPicPr>
          <p:nvPr/>
        </p:nvPicPr>
        <p:blipFill>
          <a:blip r:embed="rId8" cstate="print"/>
          <a:srcRect/>
          <a:stretch>
            <a:fillRect/>
          </a:stretch>
        </p:blipFill>
        <p:spPr bwMode="auto">
          <a:xfrm>
            <a:off x="3462338" y="1309688"/>
            <a:ext cx="5619750" cy="4238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3160"/>
                                        </p:tgtEl>
                                        <p:attrNameLst>
                                          <p:attrName>style.visibility</p:attrName>
                                        </p:attrNameLst>
                                      </p:cBhvr>
                                      <p:to>
                                        <p:strVal val="visible"/>
                                      </p:to>
                                    </p:set>
                                    <p:animEffect transition="in" filter="wipe(left)">
                                      <p:cBhvr>
                                        <p:cTn id="7" dur="500"/>
                                        <p:tgtEl>
                                          <p:spTgt spid="107316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73161"/>
                                        </p:tgtEl>
                                        <p:attrNameLst>
                                          <p:attrName>style.visibility</p:attrName>
                                        </p:attrNameLst>
                                      </p:cBhvr>
                                      <p:to>
                                        <p:strVal val="visible"/>
                                      </p:to>
                                    </p:set>
                                    <p:animEffect transition="in" filter="wipe(left)">
                                      <p:cBhvr>
                                        <p:cTn id="11" dur="500"/>
                                        <p:tgtEl>
                                          <p:spTgt spid="107316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2000"/>
                                        <p:tgtEl>
                                          <p:spTgt spid="23"/>
                                        </p:tgtEl>
                                      </p:cBhvr>
                                    </p:animEffect>
                                  </p:childTnLst>
                                </p:cTn>
                              </p:par>
                            </p:childTnLst>
                          </p:cTn>
                        </p:par>
                        <p:par>
                          <p:cTn id="20" fill="hold" nodeType="afterGroup">
                            <p:stCondLst>
                              <p:cond delay="35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1000"/>
                                        <p:tgtEl>
                                          <p:spTgt spid="24"/>
                                        </p:tgtEl>
                                      </p:cBhvr>
                                    </p:animEffect>
                                  </p:childTnLst>
                                </p:cTn>
                              </p:par>
                            </p:childTnLst>
                          </p:cTn>
                        </p:par>
                        <p:par>
                          <p:cTn id="24" fill="hold" nodeType="afterGroup">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073162">
                                            <p:txEl>
                                              <p:pRg st="0" end="0"/>
                                            </p:txEl>
                                          </p:spTgt>
                                        </p:tgtEl>
                                        <p:attrNameLst>
                                          <p:attrName>style.visibility</p:attrName>
                                        </p:attrNameLst>
                                      </p:cBhvr>
                                      <p:to>
                                        <p:strVal val="visible"/>
                                      </p:to>
                                    </p:set>
                                    <p:animEffect transition="in" filter="wipe(left)">
                                      <p:cBhvr>
                                        <p:cTn id="27" dur="500"/>
                                        <p:tgtEl>
                                          <p:spTgt spid="107316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1000"/>
                                        <p:tgtEl>
                                          <p:spTgt spid="25"/>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073162">
                                            <p:txEl>
                                              <p:pRg st="1" end="1"/>
                                            </p:txEl>
                                          </p:spTgt>
                                        </p:tgtEl>
                                        <p:attrNameLst>
                                          <p:attrName>style.visibility</p:attrName>
                                        </p:attrNameLst>
                                      </p:cBhvr>
                                      <p:to>
                                        <p:strVal val="visible"/>
                                      </p:to>
                                    </p:set>
                                    <p:animEffect transition="in" filter="wipe(left)">
                                      <p:cBhvr>
                                        <p:cTn id="36" dur="500"/>
                                        <p:tgtEl>
                                          <p:spTgt spid="1073162">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1000"/>
                                        <p:tgtEl>
                                          <p:spTgt spid="26"/>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73162">
                                            <p:txEl>
                                              <p:pRg st="2" end="2"/>
                                            </p:txEl>
                                          </p:spTgt>
                                        </p:tgtEl>
                                        <p:attrNameLst>
                                          <p:attrName>style.visibility</p:attrName>
                                        </p:attrNameLst>
                                      </p:cBhvr>
                                      <p:to>
                                        <p:strVal val="visible"/>
                                      </p:to>
                                    </p:set>
                                    <p:animEffect transition="in" filter="wipe(left)">
                                      <p:cBhvr>
                                        <p:cTn id="45" dur="500"/>
                                        <p:tgtEl>
                                          <p:spTgt spid="1073162">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1000"/>
                                        <p:tgtEl>
                                          <p:spTgt spid="27"/>
                                        </p:tgtEl>
                                      </p:cBhvr>
                                    </p:animEffect>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1000"/>
                                        <p:tgtEl>
                                          <p:spTgt spid="28"/>
                                        </p:tgtEl>
                                      </p:cBhvr>
                                    </p:animEffect>
                                  </p:childTnLst>
                                </p:cTn>
                              </p:par>
                            </p:childTnLst>
                          </p:cTn>
                        </p:par>
                        <p:par>
                          <p:cTn id="55" fill="hold" nodeType="afterGroup">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1073162">
                                            <p:txEl>
                                              <p:pRg st="3" end="3"/>
                                            </p:txEl>
                                          </p:spTgt>
                                        </p:tgtEl>
                                        <p:attrNameLst>
                                          <p:attrName>style.visibility</p:attrName>
                                        </p:attrNameLst>
                                      </p:cBhvr>
                                      <p:to>
                                        <p:strVal val="visible"/>
                                      </p:to>
                                    </p:set>
                                    <p:animEffect transition="in" filter="wipe(left)">
                                      <p:cBhvr>
                                        <p:cTn id="58" dur="500"/>
                                        <p:tgtEl>
                                          <p:spTgt spid="1073162">
                                            <p:txEl>
                                              <p:pRg st="3" end="3"/>
                                            </p:txEl>
                                          </p:spTgt>
                                        </p:tgtEl>
                                      </p:cBhvr>
                                    </p:animEffect>
                                  </p:childTnLst>
                                </p:cTn>
                              </p:par>
                            </p:childTnLst>
                          </p:cTn>
                        </p:par>
                        <p:par>
                          <p:cTn id="59" fill="hold" nodeType="afterGroup">
                            <p:stCondLst>
                              <p:cond delay="25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60" grpId="0" animBg="1" autoUpdateAnimBg="0"/>
      <p:bldP spid="1073161" grpId="0"/>
      <p:bldP spid="1073162"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743200"/>
            <a:ext cx="8359775" cy="769441"/>
          </a:xfrm>
          <a:prstGeom prst="rect">
            <a:avLst/>
          </a:prstGeom>
          <a:noFill/>
          <a:ln w="9525">
            <a:noFill/>
            <a:miter lim="800000"/>
            <a:headEnd/>
            <a:tailEnd/>
          </a:ln>
        </p:spPr>
        <p:txBody>
          <a:bodyPr>
            <a:spAutoFit/>
          </a:bodyPr>
          <a:lstStyle/>
          <a:p>
            <a:r>
              <a:rPr lang="en-US" sz="2200" dirty="0">
                <a:solidFill>
                  <a:srgbClr val="0066B3"/>
                </a:solidFill>
              </a:rPr>
              <a:t>Define price elasticity of supply and understand its main determinants and how it is measured.</a:t>
            </a:r>
          </a:p>
        </p:txBody>
      </p:sp>
      <p:sp>
        <p:nvSpPr>
          <p:cNvPr id="3" name="Text Box 9"/>
          <p:cNvSpPr txBox="1">
            <a:spLocks noChangeArrowheads="1"/>
          </p:cNvSpPr>
          <p:nvPr/>
        </p:nvSpPr>
        <p:spPr bwMode="auto">
          <a:xfrm>
            <a:off x="452438" y="2373769"/>
            <a:ext cx="6024562" cy="430887"/>
          </a:xfrm>
          <a:prstGeom prst="rect">
            <a:avLst/>
          </a:prstGeom>
          <a:solidFill>
            <a:srgbClr val="0066B3"/>
          </a:solidFill>
          <a:ln w="9525">
            <a:noFill/>
            <a:miter lim="800000"/>
            <a:headEnd/>
            <a:tailEnd/>
          </a:ln>
        </p:spPr>
        <p:txBody>
          <a:bodyPr wrap="square" lIns="45720" rIns="45720" anchor="ctr">
            <a:spAutoFit/>
          </a:bodyPr>
          <a:lstStyle/>
          <a:p>
            <a:r>
              <a:rPr lang="en-US" sz="2200" b="1" dirty="0">
                <a:solidFill>
                  <a:schemeClr val="bg1"/>
                </a:solidFill>
              </a:rPr>
              <a:t>6.6 LEARNING</a:t>
            </a:r>
            <a:r>
              <a:rPr lang="en-US" sz="2200" dirty="0">
                <a:solidFill>
                  <a:schemeClr val="bg1"/>
                </a:solidFill>
              </a:rPr>
              <a:t> OBJECTIVE</a:t>
            </a:r>
            <a:endParaRPr lang="en-US" sz="2200" b="1" dirty="0">
              <a:solidFill>
                <a:schemeClr val="bg1"/>
              </a:solidFill>
            </a:endParaRPr>
          </a:p>
        </p:txBody>
      </p:sp>
      <p:sp>
        <p:nvSpPr>
          <p:cNvPr id="4" name="TextBox 3"/>
          <p:cNvSpPr txBox="1">
            <a:spLocks noChangeArrowheads="1"/>
          </p:cNvSpPr>
          <p:nvPr/>
        </p:nvSpPr>
        <p:spPr bwMode="auto">
          <a:xfrm>
            <a:off x="203200" y="461963"/>
            <a:ext cx="9029700" cy="523220"/>
          </a:xfrm>
          <a:prstGeom prst="rect">
            <a:avLst/>
          </a:prstGeom>
          <a:noFill/>
          <a:ln w="9525">
            <a:noFill/>
            <a:miter lim="800000"/>
            <a:headEnd/>
            <a:tailEnd/>
          </a:ln>
        </p:spPr>
        <p:txBody>
          <a:bodyPr wrap="square">
            <a:spAutoFit/>
          </a:bodyPr>
          <a:lstStyle/>
          <a:p>
            <a:r>
              <a:rPr lang="en-US" b="1" dirty="0">
                <a:solidFill>
                  <a:srgbClr val="0066B3"/>
                </a:solidFill>
              </a:rPr>
              <a:t>The Price Elasticity of Supply and Its Measurement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09" name="Text Box 9"/>
          <p:cNvSpPr txBox="1">
            <a:spLocks noChangeArrowheads="1"/>
          </p:cNvSpPr>
          <p:nvPr/>
        </p:nvSpPr>
        <p:spPr bwMode="auto">
          <a:xfrm>
            <a:off x="457200" y="922338"/>
            <a:ext cx="8251825" cy="1446550"/>
          </a:xfrm>
          <a:prstGeom prst="rect">
            <a:avLst/>
          </a:prstGeom>
          <a:noFill/>
          <a:ln w="9525">
            <a:noFill/>
            <a:miter lim="800000"/>
            <a:headEnd/>
            <a:tailEnd/>
          </a:ln>
        </p:spPr>
        <p:txBody>
          <a:bodyPr>
            <a:spAutoFit/>
          </a:bodyPr>
          <a:lstStyle/>
          <a:p>
            <a:pPr>
              <a:spcBef>
                <a:spcPct val="10000"/>
              </a:spcBef>
              <a:spcAft>
                <a:spcPct val="10000"/>
              </a:spcAft>
            </a:pPr>
            <a:r>
              <a:rPr lang="en-US" sz="2200" b="1" dirty="0">
                <a:solidFill>
                  <a:schemeClr val="tx1"/>
                </a:solidFill>
              </a:rPr>
              <a:t>Price elasticity of supply  </a:t>
            </a:r>
            <a:r>
              <a:rPr lang="en-US" sz="2200" dirty="0">
                <a:solidFill>
                  <a:schemeClr val="tx1"/>
                </a:solidFill>
              </a:rPr>
              <a:t>The responsiveness of the quantity supplied to a change in price, measured by dividing the percentage change in the quantity supplied of a product by the percentage change in the product’s price.</a:t>
            </a:r>
          </a:p>
        </p:txBody>
      </p:sp>
      <p:sp>
        <p:nvSpPr>
          <p:cNvPr id="1075211" name="Text Box 11"/>
          <p:cNvSpPr txBox="1">
            <a:spLocks noChangeArrowheads="1"/>
          </p:cNvSpPr>
          <p:nvPr/>
        </p:nvSpPr>
        <p:spPr bwMode="auto">
          <a:xfrm>
            <a:off x="342900" y="180975"/>
            <a:ext cx="8597900" cy="892552"/>
          </a:xfrm>
          <a:prstGeom prst="rect">
            <a:avLst/>
          </a:prstGeom>
          <a:noFill/>
          <a:ln w="9525">
            <a:noFill/>
            <a:miter lim="800000"/>
            <a:headEnd/>
            <a:tailEnd/>
          </a:ln>
        </p:spPr>
        <p:txBody>
          <a:bodyPr wrap="square">
            <a:spAutoFit/>
          </a:bodyPr>
          <a:lstStyle/>
          <a:p>
            <a:pPr algn="ctr"/>
            <a:r>
              <a:rPr lang="en-US" sz="2600" b="1" dirty="0">
                <a:solidFill>
                  <a:schemeClr val="tx1"/>
                </a:solidFill>
              </a:rPr>
              <a:t>Measuring the Price Elasticity of </a:t>
            </a:r>
            <a:r>
              <a:rPr lang="en-US" sz="2600" b="1" dirty="0" smtClean="0">
                <a:solidFill>
                  <a:schemeClr val="tx1"/>
                </a:solidFill>
              </a:rPr>
              <a:t>Supply</a:t>
            </a:r>
            <a:r>
              <a:rPr lang="zh-TW" altLang="en-US" sz="2600" b="1" dirty="0" smtClean="0">
                <a:solidFill>
                  <a:schemeClr val="tx1"/>
                </a:solidFill>
              </a:rPr>
              <a:t> </a:t>
            </a:r>
            <a:endParaRPr lang="en-US" altLang="zh-TW" sz="2600" b="1" dirty="0" smtClean="0">
              <a:solidFill>
                <a:schemeClr val="tx1"/>
              </a:solidFill>
            </a:endParaRPr>
          </a:p>
          <a:p>
            <a:pPr algn="ctr"/>
            <a:r>
              <a:rPr lang="zh-TW" altLang="en-US" sz="2600" b="1" dirty="0" smtClean="0">
                <a:solidFill>
                  <a:schemeClr val="tx1"/>
                </a:solidFill>
                <a:latin typeface="標楷體" pitchFamily="65" charset="-120"/>
                <a:ea typeface="標楷體" pitchFamily="65" charset="-120"/>
              </a:rPr>
              <a:t>計算供給價格彈性</a:t>
            </a:r>
            <a:endParaRPr lang="en-US" sz="2600" b="1" dirty="0">
              <a:solidFill>
                <a:schemeClr val="tx1"/>
              </a:solidFill>
              <a:latin typeface="標楷體" pitchFamily="65" charset="-120"/>
              <a:ea typeface="標楷體" pitchFamily="65" charset="-120"/>
            </a:endParaRPr>
          </a:p>
        </p:txBody>
      </p:sp>
      <p:graphicFrame>
        <p:nvGraphicFramePr>
          <p:cNvPr id="2" name="Object 8"/>
          <p:cNvGraphicFramePr>
            <a:graphicFrameLocks noChangeAspect="1"/>
          </p:cNvGraphicFramePr>
          <p:nvPr/>
        </p:nvGraphicFramePr>
        <p:xfrm>
          <a:off x="1060450" y="2359025"/>
          <a:ext cx="6923088" cy="714375"/>
        </p:xfrm>
        <a:graphic>
          <a:graphicData uri="http://schemas.openxmlformats.org/presentationml/2006/ole">
            <p:oleObj spid="_x0000_s12301" name="Equation" r:id="rId3" imgW="4064000" imgH="419100" progId="Equation.3">
              <p:embed/>
            </p:oleObj>
          </a:graphicData>
        </a:graphic>
      </p:graphicFrame>
      <p:sp>
        <p:nvSpPr>
          <p:cNvPr id="9" name="Text Box 5"/>
          <p:cNvSpPr txBox="1">
            <a:spLocks noChangeArrowheads="1"/>
          </p:cNvSpPr>
          <p:nvPr/>
        </p:nvSpPr>
        <p:spPr bwMode="auto">
          <a:xfrm>
            <a:off x="457200" y="4021138"/>
            <a:ext cx="8251825" cy="2259080"/>
          </a:xfrm>
          <a:prstGeom prst="rect">
            <a:avLst/>
          </a:prstGeom>
          <a:noFill/>
          <a:ln w="9525">
            <a:noFill/>
            <a:miter lim="800000"/>
            <a:headEnd/>
            <a:tailEnd/>
          </a:ln>
        </p:spPr>
        <p:txBody>
          <a:bodyPr>
            <a:spAutoFit/>
          </a:bodyPr>
          <a:lstStyle/>
          <a:p>
            <a:pPr>
              <a:spcBef>
                <a:spcPct val="10000"/>
              </a:spcBef>
              <a:spcAft>
                <a:spcPct val="10000"/>
              </a:spcAft>
            </a:pPr>
            <a:r>
              <a:rPr lang="en-US" sz="2200" dirty="0">
                <a:solidFill>
                  <a:schemeClr val="tx1"/>
                </a:solidFill>
              </a:rPr>
              <a:t>Whether supply is elastic or inelastic depends on the ability and willingness of firms to alter the quantity they produce as price increases.</a:t>
            </a:r>
          </a:p>
          <a:p>
            <a:pPr>
              <a:spcBef>
                <a:spcPct val="10000"/>
              </a:spcBef>
              <a:spcAft>
                <a:spcPct val="10000"/>
              </a:spcAft>
            </a:pPr>
            <a:endParaRPr lang="en-US" sz="2200" dirty="0">
              <a:solidFill>
                <a:schemeClr val="tx1"/>
              </a:solidFill>
            </a:endParaRPr>
          </a:p>
          <a:p>
            <a:pPr>
              <a:spcBef>
                <a:spcPct val="10000"/>
              </a:spcBef>
              <a:spcAft>
                <a:spcPct val="10000"/>
              </a:spcAft>
            </a:pPr>
            <a:r>
              <a:rPr lang="en-US" sz="2200" dirty="0">
                <a:solidFill>
                  <a:schemeClr val="tx1"/>
                </a:solidFill>
              </a:rPr>
              <a:t>Often, firms have difficulty increasing the quantity of the product they supply during any short period of time. </a:t>
            </a:r>
          </a:p>
        </p:txBody>
      </p:sp>
      <p:sp>
        <p:nvSpPr>
          <p:cNvPr id="10" name="Text Box 7"/>
          <p:cNvSpPr txBox="1">
            <a:spLocks noChangeArrowheads="1"/>
          </p:cNvSpPr>
          <p:nvPr/>
        </p:nvSpPr>
        <p:spPr bwMode="auto">
          <a:xfrm>
            <a:off x="431800" y="3321050"/>
            <a:ext cx="8251825" cy="523220"/>
          </a:xfrm>
          <a:prstGeom prst="rect">
            <a:avLst/>
          </a:prstGeom>
          <a:noFill/>
          <a:ln w="9525">
            <a:noFill/>
            <a:miter lim="800000"/>
            <a:headEnd/>
            <a:tailEnd/>
          </a:ln>
        </p:spPr>
        <p:txBody>
          <a:bodyPr>
            <a:spAutoFit/>
          </a:bodyPr>
          <a:lstStyle/>
          <a:p>
            <a:r>
              <a:rPr lang="en-US" b="1" dirty="0">
                <a:solidFill>
                  <a:schemeClr val="tx1"/>
                </a:solidFill>
              </a:rPr>
              <a:t>Determinants of the Price Elasticity of Supply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5211"/>
                                        </p:tgtEl>
                                        <p:attrNameLst>
                                          <p:attrName>style.visibility</p:attrName>
                                        </p:attrNameLst>
                                      </p:cBhvr>
                                      <p:to>
                                        <p:strVal val="visible"/>
                                      </p:to>
                                    </p:set>
                                    <p:animEffect transition="in" filter="wipe(left)">
                                      <p:cBhvr>
                                        <p:cTn id="7" dur="500"/>
                                        <p:tgtEl>
                                          <p:spTgt spid="10752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wipe(left)">
                                      <p:cBhvr>
                                        <p:cTn id="11" dur="500"/>
                                        <p:tgtEl>
                                          <p:spTgt spid="1075209">
                                            <p:txEl>
                                              <p:pRg st="0" end="0"/>
                                            </p:txEl>
                                          </p:spTgt>
                                        </p:tgtEl>
                                      </p:cBhvr>
                                    </p:animEffect>
                                  </p:childTnLst>
                                </p:cTn>
                              </p:par>
                            </p:childTnLst>
                          </p:cTn>
                        </p:par>
                        <p:par>
                          <p:cTn id="12" fill="hold" nodeType="afterGroup">
                            <p:stCondLst>
                              <p:cond delay="1000"/>
                            </p:stCondLst>
                            <p:childTnLst>
                              <p:par>
                                <p:cTn id="13" presetID="17"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9" grpId="0" build="p" autoUpdateAnimBg="0" advAuto="0"/>
      <p:bldP spid="1075211" grpId="0"/>
      <p:bldP spid="9" grpId="0" build="p" autoUpdateAnimBg="0" advAuto="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54000" y="104775"/>
            <a:ext cx="9829800" cy="830997"/>
          </a:xfrm>
          <a:prstGeom prst="rect">
            <a:avLst/>
          </a:prstGeom>
          <a:noFill/>
          <a:ln w="9525">
            <a:noFill/>
            <a:miter lim="800000"/>
            <a:headEnd/>
            <a:tailEnd/>
          </a:ln>
        </p:spPr>
        <p:txBody>
          <a:bodyPr wrap="square">
            <a:spAutoFit/>
          </a:bodyPr>
          <a:lstStyle/>
          <a:p>
            <a:pPr algn="ctr"/>
            <a:r>
              <a:rPr lang="en-US" sz="2400" b="1" dirty="0">
                <a:solidFill>
                  <a:schemeClr val="tx1"/>
                </a:solidFill>
              </a:rPr>
              <a:t>Polar Cases of Perfectly Elastic and Perfectly Inelastic </a:t>
            </a:r>
            <a:r>
              <a:rPr lang="en-US" sz="2400" b="1" dirty="0" smtClean="0">
                <a:solidFill>
                  <a:schemeClr val="tx1"/>
                </a:solidFill>
              </a:rPr>
              <a:t>Supply</a:t>
            </a:r>
          </a:p>
          <a:p>
            <a:pPr algn="ctr"/>
            <a:r>
              <a:rPr lang="zh-TW" altLang="en-US" sz="2400" b="1" dirty="0">
                <a:solidFill>
                  <a:schemeClr val="tx1"/>
                </a:solidFill>
                <a:latin typeface="標楷體" pitchFamily="65" charset="-120"/>
                <a:ea typeface="標楷體" pitchFamily="65" charset="-120"/>
              </a:rPr>
              <a:t>極端情況</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完全彈性供給與完全</a:t>
            </a:r>
            <a:r>
              <a:rPr lang="zh-TW" altLang="en-US" sz="2400" b="1" dirty="0">
                <a:solidFill>
                  <a:schemeClr val="tx1"/>
                </a:solidFill>
                <a:latin typeface="標楷體" pitchFamily="65" charset="-120"/>
                <a:ea typeface="標楷體" pitchFamily="65" charset="-120"/>
              </a:rPr>
              <a:t>無</a:t>
            </a:r>
            <a:r>
              <a:rPr lang="zh-TW" altLang="en-US" sz="2400" b="1" dirty="0" smtClean="0">
                <a:solidFill>
                  <a:schemeClr val="tx1"/>
                </a:solidFill>
                <a:latin typeface="標楷體" pitchFamily="65" charset="-120"/>
                <a:ea typeface="標楷體" pitchFamily="65" charset="-120"/>
              </a:rPr>
              <a:t>彈性供給</a:t>
            </a:r>
            <a:endParaRPr lang="en-US" sz="2400" b="1" dirty="0">
              <a:solidFill>
                <a:schemeClr val="tx1"/>
              </a:solidFill>
              <a:latin typeface="標楷體" pitchFamily="65" charset="-120"/>
              <a:ea typeface="標楷體" pitchFamily="65" charset="-120"/>
            </a:endParaRPr>
          </a:p>
        </p:txBody>
      </p:sp>
      <p:sp>
        <p:nvSpPr>
          <p:cNvPr id="7" name="Text Box 9"/>
          <p:cNvSpPr txBox="1">
            <a:spLocks noChangeArrowheads="1"/>
          </p:cNvSpPr>
          <p:nvPr/>
        </p:nvSpPr>
        <p:spPr bwMode="auto">
          <a:xfrm>
            <a:off x="447675" y="8445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6.6</a:t>
            </a:r>
          </a:p>
        </p:txBody>
      </p:sp>
      <p:sp>
        <p:nvSpPr>
          <p:cNvPr id="8" name="Text Box 10"/>
          <p:cNvSpPr txBox="1">
            <a:spLocks noChangeArrowheads="1"/>
          </p:cNvSpPr>
          <p:nvPr/>
        </p:nvSpPr>
        <p:spPr bwMode="auto">
          <a:xfrm>
            <a:off x="1417638" y="847725"/>
            <a:ext cx="6354762" cy="400110"/>
          </a:xfrm>
          <a:prstGeom prst="rect">
            <a:avLst/>
          </a:prstGeom>
          <a:noFill/>
          <a:ln w="9525">
            <a:noFill/>
            <a:miter lim="800000"/>
            <a:headEnd/>
            <a:tailEnd/>
          </a:ln>
        </p:spPr>
        <p:txBody>
          <a:bodyPr wrap="square">
            <a:spAutoFit/>
          </a:bodyPr>
          <a:lstStyle/>
          <a:p>
            <a:pPr>
              <a:spcBef>
                <a:spcPct val="10000"/>
              </a:spcBef>
              <a:spcAft>
                <a:spcPct val="10000"/>
              </a:spcAft>
            </a:pPr>
            <a:r>
              <a:rPr lang="en-US" sz="2000" b="1" dirty="0">
                <a:solidFill>
                  <a:schemeClr val="tx1"/>
                </a:solidFill>
              </a:rPr>
              <a:t>Summary of the Price Elasticity of Supply</a:t>
            </a:r>
          </a:p>
        </p:txBody>
      </p:sp>
      <p:cxnSp>
        <p:nvCxnSpPr>
          <p:cNvPr id="9" name="Straight Connector 8"/>
          <p:cNvCxnSpPr>
            <a:cxnSpLocks noChangeShapeType="1"/>
          </p:cNvCxnSpPr>
          <p:nvPr/>
        </p:nvCxnSpPr>
        <p:spPr bwMode="auto">
          <a:xfrm>
            <a:off x="565150" y="1562100"/>
            <a:ext cx="7667625" cy="0"/>
          </a:xfrm>
          <a:prstGeom prst="line">
            <a:avLst/>
          </a:prstGeom>
          <a:noFill/>
          <a:ln w="44450" algn="ctr">
            <a:solidFill>
              <a:srgbClr val="95B6DF"/>
            </a:solidFill>
            <a:round/>
            <a:headEnd/>
            <a:tailEnd/>
          </a:ln>
        </p:spPr>
      </p:cxnSp>
      <p:sp>
        <p:nvSpPr>
          <p:cNvPr id="10" name="TextBox 9"/>
          <p:cNvSpPr txBox="1">
            <a:spLocks noChangeArrowheads="1"/>
          </p:cNvSpPr>
          <p:nvPr/>
        </p:nvSpPr>
        <p:spPr bwMode="auto">
          <a:xfrm>
            <a:off x="717550" y="1206500"/>
            <a:ext cx="5119688" cy="307975"/>
          </a:xfrm>
          <a:prstGeom prst="rect">
            <a:avLst/>
          </a:prstGeom>
          <a:noFill/>
          <a:ln w="9525">
            <a:noFill/>
            <a:miter lim="800000"/>
            <a:headEnd/>
            <a:tailEnd/>
          </a:ln>
        </p:spPr>
        <p:txBody>
          <a:bodyPr wrap="none">
            <a:spAutoFit/>
          </a:bodyPr>
          <a:lstStyle/>
          <a:p>
            <a:r>
              <a:rPr lang="en-US" sz="1400" b="1" dirty="0">
                <a:solidFill>
                  <a:srgbClr val="0066B3"/>
                </a:solidFill>
              </a:rPr>
              <a:t>If supply is…           	 then the value of price elasticity is…</a:t>
            </a:r>
          </a:p>
        </p:txBody>
      </p:sp>
      <p:pic>
        <p:nvPicPr>
          <p:cNvPr id="12" name="Picture 11" descr="table6.6ppt2.gif"/>
          <p:cNvPicPr>
            <a:picLocks noChangeAspect="1"/>
          </p:cNvPicPr>
          <p:nvPr/>
        </p:nvPicPr>
        <p:blipFill>
          <a:blip r:embed="rId2" cstate="print"/>
          <a:srcRect/>
          <a:stretch>
            <a:fillRect/>
          </a:stretch>
        </p:blipFill>
        <p:spPr bwMode="auto">
          <a:xfrm>
            <a:off x="804863" y="4137649"/>
            <a:ext cx="7829946" cy="2555251"/>
          </a:xfrm>
          <a:prstGeom prst="rect">
            <a:avLst/>
          </a:prstGeom>
          <a:noFill/>
          <a:ln w="9525">
            <a:noFill/>
            <a:miter lim="800000"/>
            <a:headEnd/>
            <a:tailEnd/>
          </a:ln>
        </p:spPr>
      </p:pic>
      <p:pic>
        <p:nvPicPr>
          <p:cNvPr id="13" name="Picture 12" descr="table6.6ppt1.gif"/>
          <p:cNvPicPr>
            <a:picLocks noChangeAspect="1"/>
          </p:cNvPicPr>
          <p:nvPr/>
        </p:nvPicPr>
        <p:blipFill>
          <a:blip r:embed="rId3" cstate="print"/>
          <a:srcRect/>
          <a:stretch>
            <a:fillRect/>
          </a:stretch>
        </p:blipFill>
        <p:spPr bwMode="auto">
          <a:xfrm>
            <a:off x="803275" y="1562100"/>
            <a:ext cx="7922304" cy="25860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Text Box 9"/>
          <p:cNvSpPr txBox="1">
            <a:spLocks noChangeArrowheads="1"/>
          </p:cNvSpPr>
          <p:nvPr/>
        </p:nvSpPr>
        <p:spPr bwMode="auto">
          <a:xfrm>
            <a:off x="549275" y="5651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dirty="0">
                <a:solidFill>
                  <a:schemeClr val="tx1"/>
                </a:solidFill>
              </a:rPr>
              <a:t>Table 6.6</a:t>
            </a:r>
          </a:p>
        </p:txBody>
      </p:sp>
      <p:sp>
        <p:nvSpPr>
          <p:cNvPr id="44034" name="Text Box 10"/>
          <p:cNvSpPr txBox="1">
            <a:spLocks noChangeArrowheads="1"/>
          </p:cNvSpPr>
          <p:nvPr/>
        </p:nvSpPr>
        <p:spPr bwMode="auto">
          <a:xfrm>
            <a:off x="1570038" y="466725"/>
            <a:ext cx="7573962" cy="461665"/>
          </a:xfrm>
          <a:prstGeom prst="rect">
            <a:avLst/>
          </a:prstGeom>
          <a:noFill/>
          <a:ln w="9525">
            <a:noFill/>
            <a:miter lim="800000"/>
            <a:headEnd/>
            <a:tailEnd/>
          </a:ln>
        </p:spPr>
        <p:txBody>
          <a:bodyPr wrap="square">
            <a:spAutoFit/>
          </a:bodyPr>
          <a:lstStyle/>
          <a:p>
            <a:pPr>
              <a:spcBef>
                <a:spcPct val="10000"/>
              </a:spcBef>
              <a:spcAft>
                <a:spcPct val="10000"/>
              </a:spcAft>
            </a:pPr>
            <a:r>
              <a:rPr lang="en-US" sz="2400" b="1" dirty="0">
                <a:solidFill>
                  <a:schemeClr val="tx1"/>
                </a:solidFill>
              </a:rPr>
              <a:t>Summary of the Price Elasticity of Supply</a:t>
            </a:r>
          </a:p>
        </p:txBody>
      </p:sp>
      <p:cxnSp>
        <p:nvCxnSpPr>
          <p:cNvPr id="44035" name="Straight Connector 7"/>
          <p:cNvCxnSpPr>
            <a:cxnSpLocks noChangeShapeType="1"/>
          </p:cNvCxnSpPr>
          <p:nvPr/>
        </p:nvCxnSpPr>
        <p:spPr bwMode="auto">
          <a:xfrm>
            <a:off x="438150" y="1384300"/>
            <a:ext cx="7667625" cy="0"/>
          </a:xfrm>
          <a:prstGeom prst="line">
            <a:avLst/>
          </a:prstGeom>
          <a:noFill/>
          <a:ln w="44450" algn="ctr">
            <a:solidFill>
              <a:srgbClr val="95B6DF"/>
            </a:solidFill>
            <a:round/>
            <a:headEnd/>
            <a:tailEnd/>
          </a:ln>
        </p:spPr>
      </p:cxnSp>
      <p:sp>
        <p:nvSpPr>
          <p:cNvPr id="44036" name="TextBox 8"/>
          <p:cNvSpPr txBox="1">
            <a:spLocks noChangeArrowheads="1"/>
          </p:cNvSpPr>
          <p:nvPr/>
        </p:nvSpPr>
        <p:spPr bwMode="auto">
          <a:xfrm>
            <a:off x="590550" y="1028700"/>
            <a:ext cx="5119688" cy="307975"/>
          </a:xfrm>
          <a:prstGeom prst="rect">
            <a:avLst/>
          </a:prstGeom>
          <a:noFill/>
          <a:ln w="9525">
            <a:noFill/>
            <a:miter lim="800000"/>
            <a:headEnd/>
            <a:tailEnd/>
          </a:ln>
        </p:spPr>
        <p:txBody>
          <a:bodyPr wrap="none">
            <a:spAutoFit/>
          </a:bodyPr>
          <a:lstStyle/>
          <a:p>
            <a:r>
              <a:rPr lang="en-US" sz="1400" b="1">
                <a:solidFill>
                  <a:srgbClr val="0066B3"/>
                </a:solidFill>
              </a:rPr>
              <a:t>If supply is…           	 then the value of price elasticity is…</a:t>
            </a:r>
          </a:p>
        </p:txBody>
      </p:sp>
      <p:pic>
        <p:nvPicPr>
          <p:cNvPr id="11" name="Picture 10" descr="table6.6ppt4.gif"/>
          <p:cNvPicPr>
            <a:picLocks noChangeAspect="1"/>
          </p:cNvPicPr>
          <p:nvPr/>
        </p:nvPicPr>
        <p:blipFill>
          <a:blip r:embed="rId2" cstate="print"/>
          <a:srcRect/>
          <a:stretch>
            <a:fillRect/>
          </a:stretch>
        </p:blipFill>
        <p:spPr bwMode="auto">
          <a:xfrm>
            <a:off x="676275" y="4194618"/>
            <a:ext cx="7654565" cy="1855345"/>
          </a:xfrm>
          <a:prstGeom prst="rect">
            <a:avLst/>
          </a:prstGeom>
          <a:noFill/>
          <a:ln w="9525">
            <a:noFill/>
            <a:miter lim="800000"/>
            <a:headEnd/>
            <a:tailEnd/>
          </a:ln>
        </p:spPr>
      </p:pic>
      <p:pic>
        <p:nvPicPr>
          <p:cNvPr id="8" name="Picture 7" descr="table6.6ppt3.gif"/>
          <p:cNvPicPr>
            <a:picLocks noChangeAspect="1"/>
          </p:cNvPicPr>
          <p:nvPr/>
        </p:nvPicPr>
        <p:blipFill>
          <a:blip r:embed="rId3" cstate="print"/>
          <a:srcRect/>
          <a:stretch>
            <a:fillRect/>
          </a:stretch>
        </p:blipFill>
        <p:spPr bwMode="auto">
          <a:xfrm>
            <a:off x="676274" y="1498600"/>
            <a:ext cx="7725535" cy="25447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Text Box 9"/>
          <p:cNvSpPr txBox="1">
            <a:spLocks noChangeArrowheads="1"/>
          </p:cNvSpPr>
          <p:nvPr/>
        </p:nvSpPr>
        <p:spPr bwMode="auto">
          <a:xfrm>
            <a:off x="447675" y="5016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6.6</a:t>
            </a:r>
          </a:p>
        </p:txBody>
      </p:sp>
      <p:sp>
        <p:nvSpPr>
          <p:cNvPr id="45058" name="Text Box 10"/>
          <p:cNvSpPr txBox="1">
            <a:spLocks noChangeArrowheads="1"/>
          </p:cNvSpPr>
          <p:nvPr/>
        </p:nvSpPr>
        <p:spPr bwMode="auto">
          <a:xfrm>
            <a:off x="1430338" y="390525"/>
            <a:ext cx="7358062" cy="492443"/>
          </a:xfrm>
          <a:prstGeom prst="rect">
            <a:avLst/>
          </a:prstGeom>
          <a:noFill/>
          <a:ln w="9525">
            <a:noFill/>
            <a:miter lim="800000"/>
            <a:headEnd/>
            <a:tailEnd/>
          </a:ln>
        </p:spPr>
        <p:txBody>
          <a:bodyPr wrap="square">
            <a:spAutoFit/>
          </a:bodyPr>
          <a:lstStyle/>
          <a:p>
            <a:pPr>
              <a:spcBef>
                <a:spcPct val="10000"/>
              </a:spcBef>
              <a:spcAft>
                <a:spcPct val="10000"/>
              </a:spcAft>
            </a:pPr>
            <a:r>
              <a:rPr lang="en-US" sz="2600" b="1" dirty="0">
                <a:solidFill>
                  <a:schemeClr val="tx1"/>
                </a:solidFill>
              </a:rPr>
              <a:t>Summary of the Price Elasticity of Supply</a:t>
            </a:r>
          </a:p>
        </p:txBody>
      </p:sp>
      <p:cxnSp>
        <p:nvCxnSpPr>
          <p:cNvPr id="45059" name="Straight Connector 7"/>
          <p:cNvCxnSpPr>
            <a:cxnSpLocks noChangeShapeType="1"/>
          </p:cNvCxnSpPr>
          <p:nvPr/>
        </p:nvCxnSpPr>
        <p:spPr bwMode="auto">
          <a:xfrm>
            <a:off x="438150" y="1270000"/>
            <a:ext cx="7667625" cy="0"/>
          </a:xfrm>
          <a:prstGeom prst="line">
            <a:avLst/>
          </a:prstGeom>
          <a:noFill/>
          <a:ln w="44450" algn="ctr">
            <a:solidFill>
              <a:srgbClr val="95B6DF"/>
            </a:solidFill>
            <a:round/>
            <a:headEnd/>
            <a:tailEnd/>
          </a:ln>
        </p:spPr>
      </p:cxnSp>
      <p:sp>
        <p:nvSpPr>
          <p:cNvPr id="45060" name="TextBox 8"/>
          <p:cNvSpPr txBox="1">
            <a:spLocks noChangeArrowheads="1"/>
          </p:cNvSpPr>
          <p:nvPr/>
        </p:nvSpPr>
        <p:spPr bwMode="auto">
          <a:xfrm>
            <a:off x="590550" y="914400"/>
            <a:ext cx="5119688" cy="307975"/>
          </a:xfrm>
          <a:prstGeom prst="rect">
            <a:avLst/>
          </a:prstGeom>
          <a:noFill/>
          <a:ln w="9525">
            <a:noFill/>
            <a:miter lim="800000"/>
            <a:headEnd/>
            <a:tailEnd/>
          </a:ln>
        </p:spPr>
        <p:txBody>
          <a:bodyPr wrap="none">
            <a:spAutoFit/>
          </a:bodyPr>
          <a:lstStyle/>
          <a:p>
            <a:r>
              <a:rPr lang="en-US" sz="1400" b="1">
                <a:solidFill>
                  <a:srgbClr val="0066B3"/>
                </a:solidFill>
              </a:rPr>
              <a:t>If supply is…           	 then the value of price elasticity is…</a:t>
            </a:r>
          </a:p>
        </p:txBody>
      </p:sp>
      <p:sp>
        <p:nvSpPr>
          <p:cNvPr id="10" name="TextBox 12"/>
          <p:cNvSpPr txBox="1">
            <a:spLocks noChangeArrowheads="1"/>
          </p:cNvSpPr>
          <p:nvPr/>
        </p:nvSpPr>
        <p:spPr bwMode="auto">
          <a:xfrm>
            <a:off x="369888" y="3975100"/>
            <a:ext cx="7735887" cy="523875"/>
          </a:xfrm>
          <a:prstGeom prst="rect">
            <a:avLst/>
          </a:prstGeom>
          <a:noFill/>
          <a:ln w="9525">
            <a:noFill/>
            <a:miter lim="800000"/>
            <a:headEnd/>
            <a:tailEnd/>
          </a:ln>
        </p:spPr>
        <p:txBody>
          <a:bodyPr>
            <a:spAutoFit/>
          </a:bodyPr>
          <a:lstStyle/>
          <a:p>
            <a:r>
              <a:rPr lang="en-US" sz="1400" i="1"/>
              <a:t>Note</a:t>
            </a:r>
            <a:r>
              <a:rPr lang="en-US" sz="1400"/>
              <a:t>: The percentage increases shown in the boxes in the graphs were calculated using the midpoint formula.</a:t>
            </a:r>
          </a:p>
        </p:txBody>
      </p:sp>
      <p:cxnSp>
        <p:nvCxnSpPr>
          <p:cNvPr id="11" name="Straight Connector 10"/>
          <p:cNvCxnSpPr>
            <a:cxnSpLocks noChangeShapeType="1"/>
          </p:cNvCxnSpPr>
          <p:nvPr/>
        </p:nvCxnSpPr>
        <p:spPr bwMode="auto">
          <a:xfrm>
            <a:off x="438150" y="3917950"/>
            <a:ext cx="7667625" cy="0"/>
          </a:xfrm>
          <a:prstGeom prst="line">
            <a:avLst/>
          </a:prstGeom>
          <a:noFill/>
          <a:ln w="44450" algn="ctr">
            <a:solidFill>
              <a:srgbClr val="95B6DF"/>
            </a:solidFill>
            <a:round/>
            <a:headEnd/>
            <a:tailEnd/>
          </a:ln>
        </p:spPr>
      </p:cxnSp>
      <p:pic>
        <p:nvPicPr>
          <p:cNvPr id="12" name="Picture 11" descr="table6.6ppt5.gif"/>
          <p:cNvPicPr>
            <a:picLocks noChangeAspect="1"/>
          </p:cNvPicPr>
          <p:nvPr/>
        </p:nvPicPr>
        <p:blipFill>
          <a:blip r:embed="rId2" cstate="print"/>
          <a:srcRect/>
          <a:stretch>
            <a:fillRect/>
          </a:stretch>
        </p:blipFill>
        <p:spPr bwMode="auto">
          <a:xfrm>
            <a:off x="587375" y="1320801"/>
            <a:ext cx="7504043" cy="2514600"/>
          </a:xfrm>
          <a:prstGeom prst="rect">
            <a:avLst/>
          </a:prstGeom>
          <a:noFill/>
          <a:ln w="9525">
            <a:noFill/>
            <a:miter lim="800000"/>
            <a:headEnd/>
            <a:tailEnd/>
          </a:ln>
        </p:spPr>
      </p:pic>
      <p:sp>
        <p:nvSpPr>
          <p:cNvPr id="9" name="TextBox 8"/>
          <p:cNvSpPr txBox="1">
            <a:spLocks noChangeArrowheads="1"/>
          </p:cNvSpPr>
          <p:nvPr/>
        </p:nvSpPr>
        <p:spPr bwMode="auto">
          <a:xfrm>
            <a:off x="412750" y="4537075"/>
            <a:ext cx="8248650" cy="2123658"/>
          </a:xfrm>
          <a:prstGeom prst="rect">
            <a:avLst/>
          </a:prstGeom>
          <a:noFill/>
          <a:ln w="9525">
            <a:noFill/>
            <a:miter lim="800000"/>
            <a:headEnd/>
            <a:tailEnd/>
          </a:ln>
        </p:spPr>
        <p:txBody>
          <a:bodyPr>
            <a:spAutoFit/>
          </a:bodyPr>
          <a:lstStyle/>
          <a:p>
            <a:r>
              <a:rPr lang="en-US" sz="2200" dirty="0"/>
              <a:t>Although it occurs infrequently, it is possible for supply to fall into one of the polar cases of price elasticity.</a:t>
            </a:r>
          </a:p>
          <a:p>
            <a:r>
              <a:rPr lang="en-US" sz="2200" dirty="0" smtClean="0"/>
              <a:t>If </a:t>
            </a:r>
            <a:r>
              <a:rPr lang="en-US" sz="2200" dirty="0"/>
              <a:t>a supply curve is a </a:t>
            </a:r>
            <a:r>
              <a:rPr lang="en-US" sz="2200" i="1" dirty="0"/>
              <a:t>vertical</a:t>
            </a:r>
            <a:r>
              <a:rPr lang="en-US" sz="2200" dirty="0"/>
              <a:t> line, it is perfectly </a:t>
            </a:r>
            <a:r>
              <a:rPr lang="en-US" sz="2200" i="1" dirty="0"/>
              <a:t>in</a:t>
            </a:r>
            <a:r>
              <a:rPr lang="en-US" sz="2200" dirty="0"/>
              <a:t>elastic.</a:t>
            </a:r>
          </a:p>
          <a:p>
            <a:r>
              <a:rPr lang="zh-TW" altLang="en-US" sz="2200" b="1" dirty="0" smtClean="0">
                <a:latin typeface="標楷體" pitchFamily="65" charset="-120"/>
                <a:ea typeface="標楷體" pitchFamily="65" charset="-120"/>
              </a:rPr>
              <a:t>供給曲線是垂直線，表示為完全無彈性</a:t>
            </a:r>
            <a:endParaRPr lang="en-US" sz="2200" b="1" dirty="0">
              <a:latin typeface="標楷體" pitchFamily="65" charset="-120"/>
              <a:ea typeface="標楷體" pitchFamily="65" charset="-120"/>
            </a:endParaRPr>
          </a:p>
          <a:p>
            <a:r>
              <a:rPr lang="en-US" sz="2200" dirty="0"/>
              <a:t>If a supply curve is a </a:t>
            </a:r>
            <a:r>
              <a:rPr lang="en-US" sz="2200" i="1" dirty="0"/>
              <a:t>horizontal</a:t>
            </a:r>
            <a:r>
              <a:rPr lang="en-US" sz="2200" dirty="0"/>
              <a:t> line, it is perfectly </a:t>
            </a:r>
            <a:r>
              <a:rPr lang="en-US" sz="2200" i="1" dirty="0"/>
              <a:t>elastic</a:t>
            </a:r>
            <a:r>
              <a:rPr lang="en-US" sz="2200" dirty="0" smtClean="0"/>
              <a:t>.</a:t>
            </a:r>
          </a:p>
          <a:p>
            <a:r>
              <a:rPr lang="zh-TW" altLang="en-US" sz="2200" b="1" dirty="0">
                <a:latin typeface="標楷體" pitchFamily="65" charset="-120"/>
                <a:ea typeface="標楷體" pitchFamily="65" charset="-120"/>
              </a:rPr>
              <a:t>供給曲線是水平線，表示為完全彈性</a:t>
            </a:r>
            <a:endParaRPr lang="en-US" sz="2200" b="1" dirty="0">
              <a:latin typeface="標楷體" pitchFamily="65" charset="-120"/>
              <a:ea typeface="標楷體" pitchFamily="65" charset="-120"/>
            </a:endParaRPr>
          </a:p>
        </p:txBody>
      </p:sp>
      <p:sp>
        <p:nvSpPr>
          <p:cNvPr id="13" name="TextBox 12"/>
          <p:cNvSpPr txBox="1">
            <a:spLocks noChangeArrowheads="1"/>
          </p:cNvSpPr>
          <p:nvPr/>
        </p:nvSpPr>
        <p:spPr bwMode="auto">
          <a:xfrm>
            <a:off x="369888" y="3962400"/>
            <a:ext cx="7735887" cy="523875"/>
          </a:xfrm>
          <a:prstGeom prst="rect">
            <a:avLst/>
          </a:prstGeom>
          <a:noFill/>
          <a:ln w="9525">
            <a:noFill/>
            <a:miter lim="800000"/>
            <a:headEnd/>
            <a:tailEnd/>
          </a:ln>
        </p:spPr>
        <p:txBody>
          <a:bodyPr>
            <a:spAutoFit/>
          </a:bodyPr>
          <a:lstStyle/>
          <a:p>
            <a:r>
              <a:rPr lang="en-US" sz="1400" i="1" dirty="0"/>
              <a:t>Note</a:t>
            </a:r>
            <a:r>
              <a:rPr lang="en-US" sz="1400" dirty="0"/>
              <a:t>: The percentage increases shown in the boxes in the graphs were calculated using the midpoint formula.</a:t>
            </a:r>
          </a:p>
        </p:txBody>
      </p:sp>
      <p:cxnSp>
        <p:nvCxnSpPr>
          <p:cNvPr id="14" name="Straight Connector 10"/>
          <p:cNvCxnSpPr>
            <a:cxnSpLocks noChangeShapeType="1"/>
          </p:cNvCxnSpPr>
          <p:nvPr/>
        </p:nvCxnSpPr>
        <p:spPr bwMode="auto">
          <a:xfrm>
            <a:off x="438150" y="3905250"/>
            <a:ext cx="7667625" cy="0"/>
          </a:xfrm>
          <a:prstGeom prst="line">
            <a:avLst/>
          </a:prstGeom>
          <a:noFill/>
          <a:ln w="44450" algn="ctr">
            <a:solidFill>
              <a:srgbClr val="95B6DF"/>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500"/>
                                        <p:tgtEl>
                                          <p:spTgt spid="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wipe(left)">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wipe(left)">
                                      <p:cBhvr>
                                        <p:cTn id="40" dur="500"/>
                                        <p:tgtEl>
                                          <p:spTgt spid="9">
                                            <p:txEl>
                                              <p:pRg st="4" end="4"/>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build="p"/>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9301" name="Text Box 5"/>
          <p:cNvSpPr txBox="1">
            <a:spLocks noChangeArrowheads="1"/>
          </p:cNvSpPr>
          <p:nvPr/>
        </p:nvSpPr>
        <p:spPr bwMode="auto">
          <a:xfrm>
            <a:off x="457200" y="109677"/>
            <a:ext cx="8251825" cy="830997"/>
          </a:xfrm>
          <a:prstGeom prst="rect">
            <a:avLst/>
          </a:prstGeom>
          <a:noFill/>
          <a:ln w="9525">
            <a:noFill/>
            <a:miter lim="800000"/>
            <a:headEnd/>
            <a:tailEnd/>
          </a:ln>
        </p:spPr>
        <p:txBody>
          <a:bodyPr>
            <a:spAutoFit/>
          </a:bodyPr>
          <a:lstStyle/>
          <a:p>
            <a:r>
              <a:rPr lang="en-US" sz="2400" b="1" dirty="0">
                <a:solidFill>
                  <a:schemeClr val="tx1"/>
                </a:solidFill>
              </a:rPr>
              <a:t>Using Price Elasticity of Supply to Predict Changes in </a:t>
            </a:r>
            <a:r>
              <a:rPr lang="en-US" sz="2400" b="1" dirty="0" smtClean="0">
                <a:solidFill>
                  <a:schemeClr val="tx1"/>
                </a:solidFill>
              </a:rPr>
              <a:t>Price</a:t>
            </a:r>
            <a:r>
              <a:rPr lang="zh-TW" altLang="en-US" sz="2400" b="1" dirty="0" smtClean="0">
                <a:solidFill>
                  <a:schemeClr val="tx1"/>
                </a:solidFill>
                <a:latin typeface="標楷體" pitchFamily="65" charset="-120"/>
                <a:ea typeface="標楷體" pitchFamily="65" charset="-120"/>
              </a:rPr>
              <a:t>用</a:t>
            </a:r>
            <a:r>
              <a:rPr lang="zh-TW" altLang="en-US" sz="2400" b="1" dirty="0">
                <a:solidFill>
                  <a:schemeClr val="tx1"/>
                </a:solidFill>
                <a:latin typeface="標楷體" pitchFamily="65" charset="-120"/>
                <a:ea typeface="標楷體" pitchFamily="65" charset="-120"/>
              </a:rPr>
              <a:t>供給價格彈性</a:t>
            </a:r>
            <a:r>
              <a:rPr lang="zh-TW" altLang="en-US" sz="2400" b="1" dirty="0" smtClean="0">
                <a:solidFill>
                  <a:schemeClr val="tx1"/>
                </a:solidFill>
                <a:latin typeface="標楷體" pitchFamily="65" charset="-120"/>
                <a:ea typeface="標楷體" pitchFamily="65" charset="-120"/>
              </a:rPr>
              <a:t>去預測價格的改變</a:t>
            </a:r>
            <a:r>
              <a:rPr lang="en-US" sz="2400" b="1" dirty="0" smtClean="0">
                <a:solidFill>
                  <a:schemeClr val="tx1"/>
                </a:solidFill>
                <a:latin typeface="標楷體" pitchFamily="65" charset="-120"/>
                <a:ea typeface="標楷體" pitchFamily="65" charset="-120"/>
              </a:rPr>
              <a:t> </a:t>
            </a:r>
            <a:endParaRPr lang="en-US" sz="2400" b="1" dirty="0">
              <a:solidFill>
                <a:schemeClr val="tx1"/>
              </a:solidFill>
              <a:latin typeface="標楷體" pitchFamily="65" charset="-120"/>
              <a:ea typeface="標楷體" pitchFamily="65" charset="-120"/>
            </a:endParaRPr>
          </a:p>
        </p:txBody>
      </p:sp>
      <p:sp>
        <p:nvSpPr>
          <p:cNvPr id="1079306" name="Text Box 10"/>
          <p:cNvSpPr txBox="1">
            <a:spLocks noChangeArrowheads="1"/>
          </p:cNvSpPr>
          <p:nvPr/>
        </p:nvSpPr>
        <p:spPr bwMode="auto">
          <a:xfrm>
            <a:off x="358774" y="1682750"/>
            <a:ext cx="3146426" cy="4524315"/>
          </a:xfrm>
          <a:prstGeom prst="rect">
            <a:avLst/>
          </a:prstGeom>
          <a:noFill/>
          <a:ln w="9525">
            <a:noFill/>
            <a:miter lim="800000"/>
            <a:headEnd/>
            <a:tailEnd/>
          </a:ln>
        </p:spPr>
        <p:txBody>
          <a:bodyPr wrap="square">
            <a:spAutoFit/>
          </a:bodyPr>
          <a:lstStyle/>
          <a:p>
            <a:r>
              <a:rPr lang="en-US" sz="1800" dirty="0" err="1"/>
              <a:t>Demand</a:t>
            </a:r>
            <a:r>
              <a:rPr lang="en-US" sz="1800" baseline="-25000" dirty="0" err="1"/>
              <a:t>Typical</a:t>
            </a:r>
            <a:r>
              <a:rPr lang="en-US" sz="1800" dirty="0"/>
              <a:t> represents the typical demand for parking spaces on a summer weekend at a beach resort. </a:t>
            </a:r>
          </a:p>
          <a:p>
            <a:r>
              <a:rPr lang="en-US" sz="1800" dirty="0" err="1"/>
              <a:t>Demand</a:t>
            </a:r>
            <a:r>
              <a:rPr lang="en-US" sz="1800" baseline="-25000" dirty="0" err="1"/>
              <a:t>July</a:t>
            </a:r>
            <a:r>
              <a:rPr lang="en-US" sz="1800" baseline="-25000" dirty="0"/>
              <a:t> 4 </a:t>
            </a:r>
            <a:r>
              <a:rPr lang="en-US" sz="1800" dirty="0"/>
              <a:t>represents demand on the Fourth of July. </a:t>
            </a:r>
          </a:p>
          <a:p>
            <a:r>
              <a:rPr lang="en-US" sz="1800" dirty="0"/>
              <a:t>Because supply is inelastic, the shift in equilibrium from point </a:t>
            </a:r>
            <a:r>
              <a:rPr lang="en-US" sz="1800" i="1" dirty="0"/>
              <a:t>A</a:t>
            </a:r>
            <a:r>
              <a:rPr lang="en-US" sz="1800" dirty="0"/>
              <a:t> to point</a:t>
            </a:r>
            <a:r>
              <a:rPr lang="en-US" sz="1800" i="1" dirty="0"/>
              <a:t> B</a:t>
            </a:r>
            <a:r>
              <a:rPr lang="en-US" sz="1800" dirty="0"/>
              <a:t> results in a large increase in price—from $2.00 per hour to $4.00—but only a small increase in the quantity of spaces supplied—from 1,200 to 1,400. </a:t>
            </a:r>
          </a:p>
        </p:txBody>
      </p:sp>
      <p:cxnSp>
        <p:nvCxnSpPr>
          <p:cNvPr id="28" name="Straight Connector 27"/>
          <p:cNvCxnSpPr>
            <a:cxnSpLocks noChangeShapeType="1"/>
          </p:cNvCxnSpPr>
          <p:nvPr/>
        </p:nvCxnSpPr>
        <p:spPr bwMode="auto">
          <a:xfrm>
            <a:off x="438150" y="6299200"/>
            <a:ext cx="2495550" cy="0"/>
          </a:xfrm>
          <a:prstGeom prst="line">
            <a:avLst/>
          </a:prstGeom>
          <a:noFill/>
          <a:ln w="50800" algn="ctr">
            <a:solidFill>
              <a:srgbClr val="B9D3C2"/>
            </a:solidFill>
            <a:round/>
            <a:headEnd/>
            <a:tailEnd/>
          </a:ln>
        </p:spPr>
      </p:cxnSp>
      <p:sp>
        <p:nvSpPr>
          <p:cNvPr id="30" name="Text Box 8"/>
          <p:cNvSpPr txBox="1">
            <a:spLocks noChangeArrowheads="1"/>
          </p:cNvSpPr>
          <p:nvPr/>
        </p:nvSpPr>
        <p:spPr bwMode="auto">
          <a:xfrm>
            <a:off x="447675" y="904875"/>
            <a:ext cx="2476500"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6.5a</a:t>
            </a:r>
          </a:p>
        </p:txBody>
      </p:sp>
      <p:sp>
        <p:nvSpPr>
          <p:cNvPr id="31" name="Text Box 9"/>
          <p:cNvSpPr txBox="1">
            <a:spLocks noChangeArrowheads="1"/>
          </p:cNvSpPr>
          <p:nvPr/>
        </p:nvSpPr>
        <p:spPr bwMode="auto">
          <a:xfrm>
            <a:off x="361950" y="1174750"/>
            <a:ext cx="3054350" cy="553998"/>
          </a:xfrm>
          <a:prstGeom prst="rect">
            <a:avLst/>
          </a:prstGeom>
          <a:noFill/>
          <a:ln w="9525">
            <a:noFill/>
            <a:miter lim="800000"/>
            <a:headEnd/>
            <a:tailEnd/>
          </a:ln>
        </p:spPr>
        <p:txBody>
          <a:bodyPr wrap="square">
            <a:spAutoFit/>
          </a:bodyPr>
          <a:lstStyle/>
          <a:p>
            <a:pPr>
              <a:spcBef>
                <a:spcPct val="10000"/>
              </a:spcBef>
              <a:spcAft>
                <a:spcPct val="10000"/>
              </a:spcAft>
            </a:pPr>
            <a:r>
              <a:rPr lang="en-US" sz="1500" b="1" dirty="0">
                <a:solidFill>
                  <a:schemeClr val="tx1"/>
                </a:solidFill>
              </a:rPr>
              <a:t>Changes in Price Depend on the Price Elasticity of Supply</a:t>
            </a:r>
          </a:p>
        </p:txBody>
      </p:sp>
      <p:pic>
        <p:nvPicPr>
          <p:cNvPr id="34" name="Picture 33" descr="fig6.5ppt1a.gif"/>
          <p:cNvPicPr>
            <a:picLocks noChangeAspect="1"/>
          </p:cNvPicPr>
          <p:nvPr/>
        </p:nvPicPr>
        <p:blipFill>
          <a:blip r:embed="rId3" cstate="print"/>
          <a:srcRect/>
          <a:stretch>
            <a:fillRect/>
          </a:stretch>
        </p:blipFill>
        <p:spPr bwMode="auto">
          <a:xfrm>
            <a:off x="3076575" y="833438"/>
            <a:ext cx="5867400" cy="5476875"/>
          </a:xfrm>
          <a:prstGeom prst="rect">
            <a:avLst/>
          </a:prstGeom>
          <a:noFill/>
          <a:ln w="9525">
            <a:noFill/>
            <a:miter lim="800000"/>
            <a:headEnd/>
            <a:tailEnd/>
          </a:ln>
        </p:spPr>
      </p:pic>
      <p:pic>
        <p:nvPicPr>
          <p:cNvPr id="35" name="Picture 34" descr="fig6.5ppt2a.gif"/>
          <p:cNvPicPr>
            <a:picLocks noChangeAspect="1"/>
          </p:cNvPicPr>
          <p:nvPr/>
        </p:nvPicPr>
        <p:blipFill>
          <a:blip r:embed="rId4" cstate="print"/>
          <a:srcRect/>
          <a:stretch>
            <a:fillRect/>
          </a:stretch>
        </p:blipFill>
        <p:spPr bwMode="auto">
          <a:xfrm>
            <a:off x="3076575" y="833438"/>
            <a:ext cx="5867400" cy="5476875"/>
          </a:xfrm>
          <a:prstGeom prst="rect">
            <a:avLst/>
          </a:prstGeom>
          <a:noFill/>
          <a:ln w="9525">
            <a:noFill/>
            <a:miter lim="800000"/>
            <a:headEnd/>
            <a:tailEnd/>
          </a:ln>
        </p:spPr>
      </p:pic>
      <p:pic>
        <p:nvPicPr>
          <p:cNvPr id="38" name="Picture 37" descr="fig6.5ppt5a.gif"/>
          <p:cNvPicPr>
            <a:picLocks noChangeAspect="1"/>
          </p:cNvPicPr>
          <p:nvPr/>
        </p:nvPicPr>
        <p:blipFill>
          <a:blip r:embed="rId5" cstate="print"/>
          <a:srcRect/>
          <a:stretch>
            <a:fillRect/>
          </a:stretch>
        </p:blipFill>
        <p:spPr bwMode="auto">
          <a:xfrm>
            <a:off x="3076575" y="833438"/>
            <a:ext cx="5867400" cy="5476875"/>
          </a:xfrm>
          <a:prstGeom prst="rect">
            <a:avLst/>
          </a:prstGeom>
          <a:noFill/>
          <a:ln w="9525">
            <a:noFill/>
            <a:miter lim="800000"/>
            <a:headEnd/>
            <a:tailEnd/>
          </a:ln>
        </p:spPr>
      </p:pic>
      <p:pic>
        <p:nvPicPr>
          <p:cNvPr id="40" name="Picture 39" descr="fig6.5ppt6a.gif"/>
          <p:cNvPicPr>
            <a:picLocks noChangeAspect="1"/>
          </p:cNvPicPr>
          <p:nvPr/>
        </p:nvPicPr>
        <p:blipFill>
          <a:blip r:embed="rId6" cstate="print"/>
          <a:srcRect/>
          <a:stretch>
            <a:fillRect/>
          </a:stretch>
        </p:blipFill>
        <p:spPr bwMode="auto">
          <a:xfrm>
            <a:off x="3076575" y="833438"/>
            <a:ext cx="5867400" cy="5476875"/>
          </a:xfrm>
          <a:prstGeom prst="rect">
            <a:avLst/>
          </a:prstGeom>
          <a:noFill/>
          <a:ln w="9525">
            <a:noFill/>
            <a:miter lim="800000"/>
            <a:headEnd/>
            <a:tailEnd/>
          </a:ln>
        </p:spPr>
      </p:pic>
      <p:pic>
        <p:nvPicPr>
          <p:cNvPr id="36" name="Picture 35" descr="fig6.5ppt3a.gif"/>
          <p:cNvPicPr>
            <a:picLocks noChangeAspect="1"/>
          </p:cNvPicPr>
          <p:nvPr/>
        </p:nvPicPr>
        <p:blipFill>
          <a:blip r:embed="rId7" cstate="print"/>
          <a:srcRect/>
          <a:stretch>
            <a:fillRect/>
          </a:stretch>
        </p:blipFill>
        <p:spPr bwMode="auto">
          <a:xfrm>
            <a:off x="3076575" y="833438"/>
            <a:ext cx="5867400" cy="5476875"/>
          </a:xfrm>
          <a:prstGeom prst="rect">
            <a:avLst/>
          </a:prstGeom>
          <a:noFill/>
          <a:ln w="9525">
            <a:noFill/>
            <a:miter lim="800000"/>
            <a:headEnd/>
            <a:tailEnd/>
          </a:ln>
        </p:spPr>
      </p:pic>
      <p:pic>
        <p:nvPicPr>
          <p:cNvPr id="37" name="Picture 36" descr="fig6.5ppt4a.gif"/>
          <p:cNvPicPr>
            <a:picLocks noChangeAspect="1"/>
          </p:cNvPicPr>
          <p:nvPr/>
        </p:nvPicPr>
        <p:blipFill>
          <a:blip r:embed="rId8" cstate="print"/>
          <a:srcRect/>
          <a:stretch>
            <a:fillRect/>
          </a:stretch>
        </p:blipFill>
        <p:spPr bwMode="auto">
          <a:xfrm>
            <a:off x="3076575" y="833438"/>
            <a:ext cx="5867400" cy="54768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9301"/>
                                        </p:tgtEl>
                                        <p:attrNameLst>
                                          <p:attrName>style.visibility</p:attrName>
                                        </p:attrNameLst>
                                      </p:cBhvr>
                                      <p:to>
                                        <p:strVal val="visible"/>
                                      </p:to>
                                    </p:set>
                                    <p:animEffect transition="in" filter="wipe(left)">
                                      <p:cBhvr>
                                        <p:cTn id="7" dur="500"/>
                                        <p:tgtEl>
                                          <p:spTgt spid="1079301"/>
                                        </p:tgtEl>
                                      </p:cBhvr>
                                    </p:animEffect>
                                  </p:childTnLst>
                                </p:cTn>
                              </p:par>
                            </p:childTnLst>
                          </p:cTn>
                        </p:par>
                        <p:par>
                          <p:cTn id="8" fill="hold" nodeType="afterGroup">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nodeType="afterGroup">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nodeType="afterGroup">
                            <p:stCondLst>
                              <p:cond delay="35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nodeType="afterGroup">
                            <p:stCondLst>
                              <p:cond delay="400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2000"/>
                                        <p:tgtEl>
                                          <p:spTgt spid="35"/>
                                        </p:tgtEl>
                                      </p:cBhvr>
                                    </p:animEffect>
                                  </p:childTnLst>
                                </p:cTn>
                              </p:par>
                            </p:childTnLst>
                          </p:cTn>
                        </p:par>
                        <p:par>
                          <p:cTn id="24" fill="hold" nodeType="afterGroup">
                            <p:stCondLst>
                              <p:cond delay="6000"/>
                            </p:stCondLst>
                            <p:childTnLst>
                              <p:par>
                                <p:cTn id="25" presetID="2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1000"/>
                                        <p:tgtEl>
                                          <p:spTgt spid="36"/>
                                        </p:tgtEl>
                                      </p:cBhvr>
                                    </p:animEffect>
                                  </p:childTnLst>
                                </p:cTn>
                              </p:par>
                            </p:childTnLst>
                          </p:cTn>
                        </p:par>
                        <p:par>
                          <p:cTn id="28" fill="hold" nodeType="afterGroup">
                            <p:stCondLst>
                              <p:cond delay="7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1000"/>
                                        <p:tgtEl>
                                          <p:spTgt spid="37"/>
                                        </p:tgtEl>
                                      </p:cBhvr>
                                    </p:animEffect>
                                  </p:childTnLst>
                                </p:cTn>
                              </p:par>
                            </p:childTnLst>
                          </p:cTn>
                        </p:par>
                        <p:par>
                          <p:cTn id="32" fill="hold" nodeType="afterGroup">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1079306">
                                            <p:txEl>
                                              <p:pRg st="0" end="0"/>
                                            </p:txEl>
                                          </p:spTgt>
                                        </p:tgtEl>
                                        <p:attrNameLst>
                                          <p:attrName>style.visibility</p:attrName>
                                        </p:attrNameLst>
                                      </p:cBhvr>
                                      <p:to>
                                        <p:strVal val="visible"/>
                                      </p:to>
                                    </p:set>
                                    <p:animEffect transition="in" filter="wipe(left)">
                                      <p:cBhvr>
                                        <p:cTn id="35" dur="500"/>
                                        <p:tgtEl>
                                          <p:spTgt spid="107930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1000"/>
                                        <p:tgtEl>
                                          <p:spTgt spid="38"/>
                                        </p:tgtEl>
                                      </p:cBhvr>
                                    </p:animEffect>
                                  </p:childTnLst>
                                </p:cTn>
                              </p:par>
                            </p:childTnLst>
                          </p:cTn>
                        </p:par>
                        <p:par>
                          <p:cTn id="41" fill="hold" nodeType="afterGroup">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079306">
                                            <p:txEl>
                                              <p:pRg st="1" end="1"/>
                                            </p:txEl>
                                          </p:spTgt>
                                        </p:tgtEl>
                                        <p:attrNameLst>
                                          <p:attrName>style.visibility</p:attrName>
                                        </p:attrNameLst>
                                      </p:cBhvr>
                                      <p:to>
                                        <p:strVal val="visible"/>
                                      </p:to>
                                    </p:set>
                                    <p:animEffect transition="in" filter="wipe(left)">
                                      <p:cBhvr>
                                        <p:cTn id="44" dur="500"/>
                                        <p:tgtEl>
                                          <p:spTgt spid="1079306">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1000"/>
                                        <p:tgtEl>
                                          <p:spTgt spid="40"/>
                                        </p:tgtEl>
                                      </p:cBhvr>
                                    </p:animEffect>
                                  </p:childTnLst>
                                </p:cTn>
                              </p:par>
                            </p:childTnLst>
                          </p:cTn>
                        </p:par>
                        <p:par>
                          <p:cTn id="50" fill="hold" nodeType="afterGroup">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079306">
                                            <p:txEl>
                                              <p:pRg st="2" end="2"/>
                                            </p:txEl>
                                          </p:spTgt>
                                        </p:tgtEl>
                                        <p:attrNameLst>
                                          <p:attrName>style.visibility</p:attrName>
                                        </p:attrNameLst>
                                      </p:cBhvr>
                                      <p:to>
                                        <p:strVal val="visible"/>
                                      </p:to>
                                    </p:set>
                                    <p:animEffect transition="in" filter="wipe(left)">
                                      <p:cBhvr>
                                        <p:cTn id="53" dur="500"/>
                                        <p:tgtEl>
                                          <p:spTgt spid="1079306">
                                            <p:txEl>
                                              <p:pRg st="2" end="2"/>
                                            </p:txEl>
                                          </p:spTgt>
                                        </p:tgtEl>
                                      </p:cBhvr>
                                    </p:animEffect>
                                  </p:childTnLst>
                                </p:cTn>
                              </p:par>
                            </p:childTnLst>
                          </p:cTn>
                        </p:par>
                        <p:par>
                          <p:cTn id="54" fill="hold" nodeType="afterGroup">
                            <p:stCondLst>
                              <p:cond delay="1500"/>
                            </p:stCondLst>
                            <p:childTnLst>
                              <p:par>
                                <p:cTn id="55" presetID="22" presetClass="entr" presetSubtype="8"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01" grpId="0"/>
      <p:bldP spid="1079306" grpId="0" build="p" autoUpdateAnimBg="0" advAuto="0"/>
      <p:bldP spid="30" grpId="0" animBg="1" autoUpdateAnimBg="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311150" y="2074863"/>
            <a:ext cx="2619375" cy="3970318"/>
          </a:xfrm>
          <a:prstGeom prst="rect">
            <a:avLst/>
          </a:prstGeom>
          <a:noFill/>
          <a:ln w="9525">
            <a:noFill/>
            <a:miter lim="800000"/>
            <a:headEnd/>
            <a:tailEnd/>
          </a:ln>
        </p:spPr>
        <p:txBody>
          <a:bodyPr>
            <a:spAutoFit/>
          </a:bodyPr>
          <a:lstStyle/>
          <a:p>
            <a:r>
              <a:rPr lang="en-US" sz="1800" dirty="0"/>
              <a:t>Here, supply is elastic. </a:t>
            </a:r>
          </a:p>
          <a:p>
            <a:r>
              <a:rPr lang="en-US" sz="1800" dirty="0"/>
              <a:t>As a result, the change in equilibrium from point </a:t>
            </a:r>
            <a:r>
              <a:rPr lang="en-US" sz="1800" i="1" dirty="0"/>
              <a:t>A</a:t>
            </a:r>
            <a:r>
              <a:rPr lang="en-US" sz="1800" dirty="0"/>
              <a:t> to point </a:t>
            </a:r>
            <a:r>
              <a:rPr lang="en-US" sz="1800" i="1" dirty="0"/>
              <a:t>B</a:t>
            </a:r>
            <a:r>
              <a:rPr lang="en-US" sz="1800" dirty="0"/>
              <a:t> results in a smaller increase in price and a larger increase in the quantity supplied. </a:t>
            </a:r>
          </a:p>
          <a:p>
            <a:r>
              <a:rPr lang="en-US" sz="1800" dirty="0"/>
              <a:t>An increase in price from $2.00 per hour to $2.50 is sufficient to increase the quantity of parking supplied from 1,200 to 2,100. </a:t>
            </a:r>
          </a:p>
        </p:txBody>
      </p:sp>
      <p:cxnSp>
        <p:nvCxnSpPr>
          <p:cNvPr id="20" name="Straight Connector 19"/>
          <p:cNvCxnSpPr>
            <a:cxnSpLocks noChangeShapeType="1"/>
          </p:cNvCxnSpPr>
          <p:nvPr/>
        </p:nvCxnSpPr>
        <p:spPr bwMode="auto">
          <a:xfrm>
            <a:off x="412750" y="6169025"/>
            <a:ext cx="2495550" cy="0"/>
          </a:xfrm>
          <a:prstGeom prst="line">
            <a:avLst/>
          </a:prstGeom>
          <a:noFill/>
          <a:ln w="50800" algn="ctr">
            <a:solidFill>
              <a:srgbClr val="B9D3C2"/>
            </a:solidFill>
            <a:round/>
            <a:headEnd/>
            <a:tailEnd/>
          </a:ln>
        </p:spPr>
      </p:cxnSp>
      <p:sp>
        <p:nvSpPr>
          <p:cNvPr id="48131" name="Text Box 8"/>
          <p:cNvSpPr txBox="1">
            <a:spLocks noChangeArrowheads="1"/>
          </p:cNvSpPr>
          <p:nvPr/>
        </p:nvSpPr>
        <p:spPr bwMode="auto">
          <a:xfrm>
            <a:off x="409575" y="257175"/>
            <a:ext cx="2476500" cy="341632"/>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800" b="1">
                <a:solidFill>
                  <a:schemeClr val="tx1"/>
                </a:solidFill>
              </a:rPr>
              <a:t>Figure 6.5b</a:t>
            </a:r>
          </a:p>
        </p:txBody>
      </p:sp>
      <p:sp>
        <p:nvSpPr>
          <p:cNvPr id="48132" name="Text Box 9"/>
          <p:cNvSpPr txBox="1">
            <a:spLocks noChangeArrowheads="1"/>
          </p:cNvSpPr>
          <p:nvPr/>
        </p:nvSpPr>
        <p:spPr bwMode="auto">
          <a:xfrm>
            <a:off x="260350" y="692150"/>
            <a:ext cx="2638425" cy="1323439"/>
          </a:xfrm>
          <a:prstGeom prst="rect">
            <a:avLst/>
          </a:prstGeom>
          <a:noFill/>
          <a:ln w="9525">
            <a:noFill/>
            <a:miter lim="800000"/>
            <a:headEnd/>
            <a:tailEnd/>
          </a:ln>
        </p:spPr>
        <p:txBody>
          <a:bodyPr>
            <a:spAutoFit/>
          </a:bodyPr>
          <a:lstStyle/>
          <a:p>
            <a:pPr>
              <a:spcBef>
                <a:spcPct val="10000"/>
              </a:spcBef>
              <a:spcAft>
                <a:spcPct val="10000"/>
              </a:spcAft>
            </a:pPr>
            <a:r>
              <a:rPr lang="en-US" sz="2000" b="1" dirty="0">
                <a:solidFill>
                  <a:schemeClr val="tx1"/>
                </a:solidFill>
              </a:rPr>
              <a:t>Changes in Price Depend on the Price Elasticity of Supply</a:t>
            </a:r>
          </a:p>
        </p:txBody>
      </p:sp>
      <p:pic>
        <p:nvPicPr>
          <p:cNvPr id="31" name="Picture 30" descr="fig6.5ppt1b.gif"/>
          <p:cNvPicPr>
            <a:picLocks noChangeAspect="1"/>
          </p:cNvPicPr>
          <p:nvPr/>
        </p:nvPicPr>
        <p:blipFill>
          <a:blip r:embed="rId2" cstate="print"/>
          <a:srcRect/>
          <a:stretch>
            <a:fillRect/>
          </a:stretch>
        </p:blipFill>
        <p:spPr bwMode="auto">
          <a:xfrm>
            <a:off x="3095625" y="828675"/>
            <a:ext cx="5838825" cy="5467350"/>
          </a:xfrm>
          <a:prstGeom prst="rect">
            <a:avLst/>
          </a:prstGeom>
          <a:noFill/>
          <a:ln w="9525">
            <a:noFill/>
            <a:miter lim="800000"/>
            <a:headEnd/>
            <a:tailEnd/>
          </a:ln>
        </p:spPr>
      </p:pic>
      <p:pic>
        <p:nvPicPr>
          <p:cNvPr id="32" name="Picture 31" descr="fig6.5ppt2.5b.gif"/>
          <p:cNvPicPr>
            <a:picLocks noChangeAspect="1"/>
          </p:cNvPicPr>
          <p:nvPr/>
        </p:nvPicPr>
        <p:blipFill>
          <a:blip r:embed="rId3" cstate="print"/>
          <a:srcRect/>
          <a:stretch>
            <a:fillRect/>
          </a:stretch>
        </p:blipFill>
        <p:spPr bwMode="auto">
          <a:xfrm>
            <a:off x="3095625" y="828675"/>
            <a:ext cx="5838825" cy="5467350"/>
          </a:xfrm>
          <a:prstGeom prst="rect">
            <a:avLst/>
          </a:prstGeom>
          <a:noFill/>
          <a:ln w="9525">
            <a:noFill/>
            <a:miter lim="800000"/>
            <a:headEnd/>
            <a:tailEnd/>
          </a:ln>
        </p:spPr>
      </p:pic>
      <p:pic>
        <p:nvPicPr>
          <p:cNvPr id="35" name="Picture 34" descr="fig6.5ppt4b.gif"/>
          <p:cNvPicPr>
            <a:picLocks noChangeAspect="1"/>
          </p:cNvPicPr>
          <p:nvPr/>
        </p:nvPicPr>
        <p:blipFill>
          <a:blip r:embed="rId4" cstate="print"/>
          <a:srcRect/>
          <a:stretch>
            <a:fillRect/>
          </a:stretch>
        </p:blipFill>
        <p:spPr bwMode="auto">
          <a:xfrm>
            <a:off x="3095625" y="828675"/>
            <a:ext cx="5838825" cy="5467350"/>
          </a:xfrm>
          <a:prstGeom prst="rect">
            <a:avLst/>
          </a:prstGeom>
          <a:noFill/>
          <a:ln w="9525">
            <a:noFill/>
            <a:miter lim="800000"/>
            <a:headEnd/>
            <a:tailEnd/>
          </a:ln>
        </p:spPr>
      </p:pic>
      <p:pic>
        <p:nvPicPr>
          <p:cNvPr id="36" name="Picture 35" descr="fig6.5ppt5b.gif"/>
          <p:cNvPicPr>
            <a:picLocks noChangeAspect="1"/>
          </p:cNvPicPr>
          <p:nvPr/>
        </p:nvPicPr>
        <p:blipFill>
          <a:blip r:embed="rId5" cstate="print"/>
          <a:srcRect/>
          <a:stretch>
            <a:fillRect/>
          </a:stretch>
        </p:blipFill>
        <p:spPr bwMode="auto">
          <a:xfrm>
            <a:off x="3095625" y="828675"/>
            <a:ext cx="5838825" cy="5467350"/>
          </a:xfrm>
          <a:prstGeom prst="rect">
            <a:avLst/>
          </a:prstGeom>
          <a:noFill/>
          <a:ln w="9525">
            <a:noFill/>
            <a:miter lim="800000"/>
            <a:headEnd/>
            <a:tailEnd/>
          </a:ln>
        </p:spPr>
      </p:pic>
      <p:pic>
        <p:nvPicPr>
          <p:cNvPr id="37" name="Picture 36" descr="fig6.5ppt6b.gif"/>
          <p:cNvPicPr>
            <a:picLocks noChangeAspect="1"/>
          </p:cNvPicPr>
          <p:nvPr/>
        </p:nvPicPr>
        <p:blipFill>
          <a:blip r:embed="rId6" cstate="print"/>
          <a:srcRect/>
          <a:stretch>
            <a:fillRect/>
          </a:stretch>
        </p:blipFill>
        <p:spPr bwMode="auto">
          <a:xfrm>
            <a:off x="3095625" y="828675"/>
            <a:ext cx="5838825" cy="5467350"/>
          </a:xfrm>
          <a:prstGeom prst="rect">
            <a:avLst/>
          </a:prstGeom>
          <a:noFill/>
          <a:ln w="9525">
            <a:noFill/>
            <a:miter lim="800000"/>
            <a:headEnd/>
            <a:tailEnd/>
          </a:ln>
        </p:spPr>
      </p:pic>
      <p:pic>
        <p:nvPicPr>
          <p:cNvPr id="33" name="Picture 32" descr="fig6.5ppt2b.gif"/>
          <p:cNvPicPr>
            <a:picLocks noChangeAspect="1"/>
          </p:cNvPicPr>
          <p:nvPr/>
        </p:nvPicPr>
        <p:blipFill>
          <a:blip r:embed="rId7" cstate="print"/>
          <a:srcRect/>
          <a:stretch>
            <a:fillRect/>
          </a:stretch>
        </p:blipFill>
        <p:spPr bwMode="auto">
          <a:xfrm>
            <a:off x="3095625" y="828675"/>
            <a:ext cx="5838825" cy="5467350"/>
          </a:xfrm>
          <a:prstGeom prst="rect">
            <a:avLst/>
          </a:prstGeom>
          <a:noFill/>
          <a:ln w="9525">
            <a:noFill/>
            <a:miter lim="800000"/>
            <a:headEnd/>
            <a:tailEnd/>
          </a:ln>
        </p:spPr>
      </p:pic>
      <p:pic>
        <p:nvPicPr>
          <p:cNvPr id="34" name="Picture 33" descr="fig6.5ppt3b.gif"/>
          <p:cNvPicPr>
            <a:picLocks noChangeAspect="1"/>
          </p:cNvPicPr>
          <p:nvPr/>
        </p:nvPicPr>
        <p:blipFill>
          <a:blip r:embed="rId8" cstate="print"/>
          <a:srcRect/>
          <a:stretch>
            <a:fillRect/>
          </a:stretch>
        </p:blipFill>
        <p:spPr bwMode="auto">
          <a:xfrm>
            <a:off x="3095625" y="828675"/>
            <a:ext cx="5838825" cy="54673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150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1000"/>
                                        <p:tgtEl>
                                          <p:spTgt spid="32"/>
                                        </p:tgtEl>
                                      </p:cBhvr>
                                    </p:animEffect>
                                  </p:childTnLst>
                                </p:cTn>
                              </p:par>
                            </p:childTnLst>
                          </p:cTn>
                        </p:par>
                        <p:par>
                          <p:cTn id="12" fill="hold" nodeType="afterGroup">
                            <p:stCondLst>
                              <p:cond delay="3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1000"/>
                                        <p:tgtEl>
                                          <p:spTgt spid="33"/>
                                        </p:tgtEl>
                                      </p:cBhvr>
                                    </p:animEffect>
                                  </p:childTnLst>
                                </p:cTn>
                              </p:par>
                            </p:childTnLst>
                          </p:cTn>
                        </p:par>
                        <p:par>
                          <p:cTn id="16" fill="hold" nodeType="afterGroup">
                            <p:stCondLst>
                              <p:cond delay="40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par>
                          <p:cTn id="20" fill="hold" nodeType="afterGroup">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1000"/>
                                        <p:tgtEl>
                                          <p:spTgt spid="35"/>
                                        </p:tgtEl>
                                      </p:cBhvr>
                                    </p:animEffect>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1000"/>
                                        <p:tgtEl>
                                          <p:spTgt spid="37"/>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ipe(left)">
                                      <p:cBhvr>
                                        <p:cTn id="36" dur="500"/>
                                        <p:tgtEl>
                                          <p:spTgt spid="8">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1000"/>
                                        <p:tgtEl>
                                          <p:spTgt spid="36"/>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wipe(left)">
                                      <p:cBhvr>
                                        <p:cTn id="45" dur="500"/>
                                        <p:tgtEl>
                                          <p:spTgt spid="8">
                                            <p:txEl>
                                              <p:pRg st="2" end="2"/>
                                            </p:txEl>
                                          </p:spTgt>
                                        </p:tgtEl>
                                      </p:cBhvr>
                                    </p:animEffect>
                                  </p:childTnLst>
                                </p:cTn>
                              </p:par>
                            </p:childTnLst>
                          </p:cTn>
                        </p:par>
                        <p:par>
                          <p:cTn id="46" fill="hold" nodeType="afterGroup">
                            <p:stCondLst>
                              <p:cond delay="15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0330" name="Text Box 10"/>
          <p:cNvSpPr txBox="1">
            <a:spLocks noChangeArrowheads="1"/>
          </p:cNvSpPr>
          <p:nvPr/>
        </p:nvSpPr>
        <p:spPr bwMode="auto">
          <a:xfrm>
            <a:off x="447675" y="3619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6.7</a:t>
            </a:r>
          </a:p>
        </p:txBody>
      </p:sp>
      <p:sp>
        <p:nvSpPr>
          <p:cNvPr id="1080331" name="Text Box 11"/>
          <p:cNvSpPr txBox="1">
            <a:spLocks noChangeArrowheads="1"/>
          </p:cNvSpPr>
          <p:nvPr/>
        </p:nvSpPr>
        <p:spPr bwMode="auto">
          <a:xfrm>
            <a:off x="1454603" y="234974"/>
            <a:ext cx="6203497" cy="531689"/>
          </a:xfrm>
          <a:prstGeom prst="rect">
            <a:avLst/>
          </a:prstGeom>
          <a:noFill/>
          <a:ln w="9525">
            <a:noFill/>
            <a:miter lim="800000"/>
            <a:headEnd/>
            <a:tailEnd/>
          </a:ln>
        </p:spPr>
        <p:txBody>
          <a:bodyPr wrap="square">
            <a:spAutoFit/>
          </a:bodyPr>
          <a:lstStyle/>
          <a:p>
            <a:pPr>
              <a:spcBef>
                <a:spcPct val="10000"/>
              </a:spcBef>
              <a:spcAft>
                <a:spcPct val="10000"/>
              </a:spcAft>
            </a:pPr>
            <a:r>
              <a:rPr lang="en-US" b="1" dirty="0">
                <a:solidFill>
                  <a:schemeClr val="tx1"/>
                </a:solidFill>
              </a:rPr>
              <a:t>Summary of </a:t>
            </a:r>
            <a:r>
              <a:rPr lang="en-US" b="1" dirty="0" err="1">
                <a:solidFill>
                  <a:schemeClr val="tx1"/>
                </a:solidFill>
              </a:rPr>
              <a:t>Elasticities</a:t>
            </a:r>
            <a:endParaRPr lang="en-US" b="1" dirty="0">
              <a:solidFill>
                <a:schemeClr val="tx1"/>
              </a:solidFill>
            </a:endParaRPr>
          </a:p>
        </p:txBody>
      </p:sp>
      <p:graphicFrame>
        <p:nvGraphicFramePr>
          <p:cNvPr id="2" name="Table 1"/>
          <p:cNvGraphicFramePr>
            <a:graphicFrameLocks noGrp="1"/>
          </p:cNvGraphicFramePr>
          <p:nvPr/>
        </p:nvGraphicFramePr>
        <p:xfrm>
          <a:off x="482601" y="965202"/>
          <a:ext cx="8142288" cy="4981604"/>
        </p:xfrm>
        <a:graphic>
          <a:graphicData uri="http://schemas.openxmlformats.org/drawingml/2006/table">
            <a:tbl>
              <a:tblPr firstRow="1" bandRow="1">
                <a:tableStyleId>{5C22544A-7EE6-4342-B048-85BDC9FD1C3A}</a:tableStyleId>
              </a:tblPr>
              <a:tblGrid>
                <a:gridCol w="2714096"/>
                <a:gridCol w="2714096"/>
                <a:gridCol w="2714096"/>
              </a:tblGrid>
              <a:tr h="378136">
                <a:tc gridSpan="3">
                  <a:txBody>
                    <a:bodyPr/>
                    <a:lstStyle/>
                    <a:p>
                      <a:r>
                        <a:rPr lang="en-US" sz="1600" dirty="0" smtClean="0">
                          <a:solidFill>
                            <a:srgbClr val="0066B3"/>
                          </a:solidFill>
                        </a:rPr>
                        <a:t>Price Elasticity of Demand</a:t>
                      </a:r>
                      <a:endParaRPr lang="en-US" sz="1600" dirty="0">
                        <a:solidFill>
                          <a:srgbClr val="0066B3"/>
                        </a:solidFill>
                      </a:endParaRPr>
                    </a:p>
                  </a:txBody>
                  <a:tcPr marL="182883" marR="91441" marT="45707" marB="45707">
                    <a:lnB w="38100" cap="flat" cmpd="sng" algn="ctr">
                      <a:solidFill>
                        <a:srgbClr val="95B6DF"/>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2292768">
                <a:tc gridSpan="3">
                  <a:txBody>
                    <a:bodyPr/>
                    <a:lstStyle/>
                    <a:p>
                      <a:endParaRPr lang="en-US" sz="1800" dirty="0"/>
                    </a:p>
                  </a:txBody>
                  <a:tcPr marL="91441" marR="91441" marT="45707" marB="45707">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hMerge="1">
                  <a:txBody>
                    <a:bodyPr/>
                    <a:lstStyle/>
                    <a:p>
                      <a:endParaRPr lang="en-US" sz="1400" dirty="0"/>
                    </a:p>
                  </a:txBody>
                  <a:tcPr/>
                </a:tc>
                <a:tc hMerge="1">
                  <a:txBody>
                    <a:bodyPr/>
                    <a:lstStyle/>
                    <a:p>
                      <a:endParaRPr lang="en-US" sz="1400" dirty="0"/>
                    </a:p>
                  </a:txBody>
                  <a:tcPr/>
                </a:tc>
              </a:tr>
              <a:tr h="679373">
                <a:tc>
                  <a:txBody>
                    <a:bodyPr/>
                    <a:lstStyle/>
                    <a:p>
                      <a:endParaRPr lang="en-US" sz="1800" dirty="0"/>
                    </a:p>
                  </a:txBody>
                  <a:tcPr marL="91441" marR="91441" marT="45707" marB="4570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800" b="1" i="0" u="none" strike="noStrike" kern="1200" baseline="0" dirty="0" smtClean="0">
                          <a:solidFill>
                            <a:srgbClr val="0066B3"/>
                          </a:solidFill>
                          <a:latin typeface="+mn-lt"/>
                          <a:ea typeface="+mn-ea"/>
                          <a:cs typeface="+mn-cs"/>
                        </a:rPr>
                        <a:t>Absolute Value</a:t>
                      </a:r>
                    </a:p>
                    <a:p>
                      <a:r>
                        <a:rPr lang="en-US" sz="1800" b="1" i="0" u="none" strike="noStrike" kern="1200" baseline="0" dirty="0" smtClean="0">
                          <a:solidFill>
                            <a:srgbClr val="0066B3"/>
                          </a:solidFill>
                          <a:latin typeface="+mn-lt"/>
                          <a:ea typeface="+mn-ea"/>
                          <a:cs typeface="+mn-cs"/>
                        </a:rPr>
                        <a:t>of Price Elasticity</a:t>
                      </a:r>
                      <a:endParaRPr lang="en-US" sz="1800" dirty="0">
                        <a:solidFill>
                          <a:srgbClr val="0066B3"/>
                        </a:solidFill>
                      </a:endParaRPr>
                    </a:p>
                  </a:txBody>
                  <a:tcPr marL="91441" marR="91441" marT="45707" marB="4570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800" b="1" dirty="0" smtClean="0">
                          <a:solidFill>
                            <a:srgbClr val="0066B3"/>
                          </a:solidFill>
                        </a:rPr>
                        <a:t>Effect on Total Revenue</a:t>
                      </a:r>
                    </a:p>
                    <a:p>
                      <a:r>
                        <a:rPr lang="en-US" sz="1800" b="1" dirty="0" smtClean="0">
                          <a:solidFill>
                            <a:srgbClr val="0066B3"/>
                          </a:solidFill>
                        </a:rPr>
                        <a:t>of an Increase in Price</a:t>
                      </a:r>
                      <a:endParaRPr lang="en-US" sz="1800" b="1" dirty="0">
                        <a:solidFill>
                          <a:srgbClr val="0066B3"/>
                        </a:solidFill>
                      </a:endParaRPr>
                    </a:p>
                  </a:txBody>
                  <a:tcPr marL="91441" marR="91441" marT="45707" marB="4570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r>
              <a:tr h="378136">
                <a:tc>
                  <a:txBody>
                    <a:bodyPr/>
                    <a:lstStyle/>
                    <a:p>
                      <a:r>
                        <a:rPr lang="en-US" sz="1800" b="0" i="0" u="none" strike="noStrike" kern="1200" baseline="0" dirty="0" smtClean="0">
                          <a:solidFill>
                            <a:schemeClr val="dk1"/>
                          </a:solidFill>
                          <a:latin typeface="+mn-lt"/>
                          <a:ea typeface="+mn-ea"/>
                          <a:cs typeface="+mn-cs"/>
                        </a:rPr>
                        <a:t>Elastic</a:t>
                      </a:r>
                      <a:endParaRPr lang="en-US" sz="1800" dirty="0"/>
                    </a:p>
                  </a:txBody>
                  <a:tcPr marL="182883" marR="91441" marT="45707" marB="45707">
                    <a:lnT w="38100" cap="flat" cmpd="sng" algn="ctr">
                      <a:solidFill>
                        <a:srgbClr val="95B6DF"/>
                      </a:solidFill>
                      <a:prstDash val="solid"/>
                      <a:round/>
                      <a:headEnd type="none" w="med" len="med"/>
                      <a:tailEnd type="none" w="med" len="med"/>
                    </a:lnT>
                    <a:noFill/>
                  </a:tcPr>
                </a:tc>
                <a:tc>
                  <a:txBody>
                    <a:bodyPr/>
                    <a:lstStyle/>
                    <a:p>
                      <a:r>
                        <a:rPr lang="en-US" sz="1800" dirty="0" smtClean="0"/>
                        <a:t>Greater than 1</a:t>
                      </a:r>
                      <a:endParaRPr lang="en-US" sz="1800" dirty="0"/>
                    </a:p>
                  </a:txBody>
                  <a:tcPr marL="91441" marR="91441" marT="45707" marB="45707">
                    <a:lnT w="38100" cap="flat" cmpd="sng" algn="ctr">
                      <a:solidFill>
                        <a:srgbClr val="95B6DF"/>
                      </a:solidFill>
                      <a:prstDash val="solid"/>
                      <a:round/>
                      <a:headEnd type="none" w="med" len="med"/>
                      <a:tailEnd type="none" w="med" len="med"/>
                    </a:lnT>
                    <a:noFill/>
                  </a:tcPr>
                </a:tc>
                <a:tc>
                  <a:txBody>
                    <a:bodyPr/>
                    <a:lstStyle/>
                    <a:p>
                      <a:r>
                        <a:rPr lang="en-US" sz="1800" dirty="0" smtClean="0"/>
                        <a:t>Total revenue falls</a:t>
                      </a:r>
                      <a:endParaRPr lang="en-US" sz="1800" dirty="0"/>
                    </a:p>
                  </a:txBody>
                  <a:tcPr marL="91441" marR="91441" marT="45707" marB="45707">
                    <a:lnT w="38100" cap="flat" cmpd="sng" algn="ctr">
                      <a:solidFill>
                        <a:srgbClr val="95B6DF"/>
                      </a:solidFill>
                      <a:prstDash val="solid"/>
                      <a:round/>
                      <a:headEnd type="none" w="med" len="med"/>
                      <a:tailEnd type="none" w="med" len="med"/>
                    </a:lnT>
                    <a:noFill/>
                  </a:tcPr>
                </a:tc>
              </a:tr>
              <a:tr h="378136">
                <a:tc>
                  <a:txBody>
                    <a:bodyPr/>
                    <a:lstStyle/>
                    <a:p>
                      <a:r>
                        <a:rPr lang="en-US" sz="1800" dirty="0" smtClean="0"/>
                        <a:t>Inelastic</a:t>
                      </a:r>
                      <a:endParaRPr lang="en-US" sz="1800" dirty="0"/>
                    </a:p>
                  </a:txBody>
                  <a:tcPr marL="182883" marR="91441" marT="45707" marB="45707">
                    <a:noFill/>
                  </a:tcPr>
                </a:tc>
                <a:tc>
                  <a:txBody>
                    <a:bodyPr/>
                    <a:lstStyle/>
                    <a:p>
                      <a:r>
                        <a:rPr lang="en-US" sz="1800" dirty="0" smtClean="0"/>
                        <a:t>Less than 1</a:t>
                      </a:r>
                      <a:endParaRPr lang="en-US" sz="1800" dirty="0"/>
                    </a:p>
                  </a:txBody>
                  <a:tcPr marL="91441" marR="91441" marT="45707" marB="45707">
                    <a:noFill/>
                  </a:tcPr>
                </a:tc>
                <a:tc>
                  <a:txBody>
                    <a:bodyPr/>
                    <a:lstStyle/>
                    <a:p>
                      <a:r>
                        <a:rPr lang="en-US" sz="1800" dirty="0" smtClean="0"/>
                        <a:t>Total revenue rises</a:t>
                      </a:r>
                      <a:endParaRPr lang="en-US" sz="1800" dirty="0"/>
                    </a:p>
                  </a:txBody>
                  <a:tcPr marL="91441" marR="91441" marT="45707" marB="45707">
                    <a:noFill/>
                  </a:tcPr>
                </a:tc>
              </a:tr>
              <a:tr h="378136">
                <a:tc>
                  <a:txBody>
                    <a:bodyPr/>
                    <a:lstStyle/>
                    <a:p>
                      <a:r>
                        <a:rPr lang="en-US" sz="1800" dirty="0" smtClean="0"/>
                        <a:t>Unit elastic</a:t>
                      </a:r>
                      <a:endParaRPr lang="en-US" sz="1800" dirty="0"/>
                    </a:p>
                  </a:txBody>
                  <a:tcPr marL="182883" marR="91441" marT="45707" marB="45707">
                    <a:lnB w="38100" cap="flat" cmpd="sng" algn="ctr">
                      <a:solidFill>
                        <a:srgbClr val="95B6DF"/>
                      </a:solidFill>
                      <a:prstDash val="solid"/>
                      <a:round/>
                      <a:headEnd type="none" w="med" len="med"/>
                      <a:tailEnd type="none" w="med" len="med"/>
                    </a:lnB>
                    <a:noFill/>
                  </a:tcPr>
                </a:tc>
                <a:tc>
                  <a:txBody>
                    <a:bodyPr/>
                    <a:lstStyle/>
                    <a:p>
                      <a:r>
                        <a:rPr lang="en-US" sz="1800" dirty="0" smtClean="0"/>
                        <a:t>Equal to 1</a:t>
                      </a:r>
                      <a:endParaRPr lang="en-US" sz="1800" dirty="0"/>
                    </a:p>
                  </a:txBody>
                  <a:tcPr marL="91441" marR="91441" marT="45707" marB="45707">
                    <a:lnB w="38100" cap="flat" cmpd="sng" algn="ctr">
                      <a:solidFill>
                        <a:srgbClr val="95B6DF"/>
                      </a:solidFill>
                      <a:prstDash val="solid"/>
                      <a:round/>
                      <a:headEnd type="none" w="med" len="med"/>
                      <a:tailEnd type="none" w="med" len="med"/>
                    </a:lnB>
                    <a:noFill/>
                  </a:tcPr>
                </a:tc>
                <a:tc>
                  <a:txBody>
                    <a:bodyPr/>
                    <a:lstStyle/>
                    <a:p>
                      <a:r>
                        <a:rPr lang="en-US" sz="1800" dirty="0" smtClean="0"/>
                        <a:t>Total revenue unchanged</a:t>
                      </a:r>
                      <a:endParaRPr lang="en-US" sz="1800" dirty="0"/>
                    </a:p>
                  </a:txBody>
                  <a:tcPr marL="91441" marR="91441" marT="45707" marB="45707">
                    <a:lnB w="38100" cap="flat" cmpd="sng" algn="ctr">
                      <a:solidFill>
                        <a:srgbClr val="95B6DF"/>
                      </a:solidFill>
                      <a:prstDash val="solid"/>
                      <a:round/>
                      <a:headEnd type="none" w="med" len="med"/>
                      <a:tailEnd type="none" w="med" len="med"/>
                    </a:lnB>
                    <a:noFill/>
                  </a:tcPr>
                </a:tc>
              </a:tr>
            </a:tbl>
          </a:graphicData>
        </a:graphic>
      </p:graphicFrame>
      <p:graphicFrame>
        <p:nvGraphicFramePr>
          <p:cNvPr id="3" name="Object 34"/>
          <p:cNvGraphicFramePr>
            <a:graphicFrameLocks noChangeAspect="1"/>
          </p:cNvGraphicFramePr>
          <p:nvPr/>
        </p:nvGraphicFramePr>
        <p:xfrm>
          <a:off x="1543216" y="1564850"/>
          <a:ext cx="6068848" cy="724325"/>
        </p:xfrm>
        <a:graphic>
          <a:graphicData uri="http://schemas.openxmlformats.org/presentationml/2006/ole">
            <p:oleObj spid="_x0000_s13354" name="Equation" r:id="rId3" imgW="3505200" imgH="419100" progId="Equation.3">
              <p:embed/>
            </p:oleObj>
          </a:graphicData>
        </a:graphic>
      </p:graphicFrame>
      <p:graphicFrame>
        <p:nvGraphicFramePr>
          <p:cNvPr id="4" name="Object 35"/>
          <p:cNvGraphicFramePr>
            <a:graphicFrameLocks noChangeAspect="1"/>
          </p:cNvGraphicFramePr>
          <p:nvPr/>
        </p:nvGraphicFramePr>
        <p:xfrm>
          <a:off x="2252857" y="2389948"/>
          <a:ext cx="4671818" cy="1048578"/>
        </p:xfrm>
        <a:graphic>
          <a:graphicData uri="http://schemas.openxmlformats.org/presentationml/2006/ole">
            <p:oleObj spid="_x0000_s13355" name="Equation" r:id="rId4" imgW="2717800" imgH="6223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0330"/>
                                        </p:tgtEl>
                                        <p:attrNameLst>
                                          <p:attrName>style.visibility</p:attrName>
                                        </p:attrNameLst>
                                      </p:cBhvr>
                                      <p:to>
                                        <p:strVal val="visible"/>
                                      </p:to>
                                    </p:set>
                                    <p:animEffect transition="in" filter="wipe(left)">
                                      <p:cBhvr>
                                        <p:cTn id="7" dur="500"/>
                                        <p:tgtEl>
                                          <p:spTgt spid="10803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0331"/>
                                        </p:tgtEl>
                                        <p:attrNameLst>
                                          <p:attrName>style.visibility</p:attrName>
                                        </p:attrNameLst>
                                      </p:cBhvr>
                                      <p:to>
                                        <p:strVal val="visible"/>
                                      </p:to>
                                    </p:set>
                                    <p:animEffect transition="in" filter="wipe(left)">
                                      <p:cBhvr>
                                        <p:cTn id="11" dur="500"/>
                                        <p:tgtEl>
                                          <p:spTgt spid="108033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30" grpId="0" animBg="1" autoUpdateAnimBg="0"/>
      <p:bldP spid="108033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685800"/>
          <a:ext cx="8305800" cy="2998787"/>
        </p:xfrm>
        <a:graphic>
          <a:graphicData uri="http://schemas.openxmlformats.org/drawingml/2006/table">
            <a:tbl>
              <a:tblPr firstRow="1" bandRow="1">
                <a:tableStyleId>{5C22544A-7EE6-4342-B048-85BDC9FD1C3A}</a:tableStyleId>
              </a:tblPr>
              <a:tblGrid>
                <a:gridCol w="4152900"/>
                <a:gridCol w="4152900"/>
              </a:tblGrid>
              <a:tr h="387730">
                <a:tc gridSpan="2">
                  <a:txBody>
                    <a:bodyPr/>
                    <a:lstStyle/>
                    <a:p>
                      <a:r>
                        <a:rPr lang="en-US" sz="1600" dirty="0" smtClean="0">
                          <a:solidFill>
                            <a:srgbClr val="0066B3"/>
                          </a:solidFill>
                        </a:rPr>
                        <a:t>Cross-Price Elasticity of Demand</a:t>
                      </a:r>
                      <a:endParaRPr lang="en-US" sz="1600" dirty="0">
                        <a:solidFill>
                          <a:srgbClr val="0066B3"/>
                        </a:solidFill>
                      </a:endParaRPr>
                    </a:p>
                  </a:txBody>
                  <a:tcPr marL="182897" marR="91449" marT="45727" marB="45727">
                    <a:lnB w="38100" cap="flat" cmpd="sng" algn="ctr">
                      <a:solidFill>
                        <a:srgbClr val="95B6DF"/>
                      </a:solidFill>
                      <a:prstDash val="solid"/>
                      <a:round/>
                      <a:headEnd type="none" w="med" len="med"/>
                      <a:tailEnd type="none" w="med" len="med"/>
                    </a:lnB>
                    <a:noFill/>
                  </a:tcPr>
                </a:tc>
                <a:tc hMerge="1">
                  <a:txBody>
                    <a:bodyPr/>
                    <a:lstStyle/>
                    <a:p>
                      <a:endParaRPr lang="en-US" sz="1600" dirty="0"/>
                    </a:p>
                  </a:txBody>
                  <a:tcPr/>
                </a:tc>
              </a:tr>
              <a:tr h="991246">
                <a:tc gridSpan="2">
                  <a:txBody>
                    <a:bodyPr/>
                    <a:lstStyle/>
                    <a:p>
                      <a:endParaRPr lang="en-US" sz="1600" dirty="0"/>
                    </a:p>
                  </a:txBody>
                  <a:tcPr marL="91449" marR="91449" marT="45727" marB="45727">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hMerge="1">
                  <a:txBody>
                    <a:bodyPr/>
                    <a:lstStyle/>
                    <a:p>
                      <a:endParaRPr lang="en-US" sz="1600" dirty="0"/>
                    </a:p>
                  </a:txBody>
                  <a:tcPr/>
                </a:tc>
              </a:tr>
              <a:tr h="456621">
                <a:tc>
                  <a:txBody>
                    <a:bodyPr/>
                    <a:lstStyle/>
                    <a:p>
                      <a:r>
                        <a:rPr lang="en-US" sz="1600" b="1" dirty="0" smtClean="0">
                          <a:solidFill>
                            <a:srgbClr val="0066B3"/>
                          </a:solidFill>
                        </a:rPr>
                        <a:t>Types of Products</a:t>
                      </a:r>
                      <a:endParaRPr lang="en-US" sz="1600" b="1" dirty="0">
                        <a:solidFill>
                          <a:srgbClr val="0066B3"/>
                        </a:solidFill>
                      </a:endParaRPr>
                    </a:p>
                  </a:txBody>
                  <a:tcPr marL="640140" marR="91449" marT="45727" marB="4572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600" b="1" dirty="0" smtClean="0">
                          <a:solidFill>
                            <a:srgbClr val="0066B3"/>
                          </a:solidFill>
                        </a:rPr>
                        <a:t>Value of Cross-Price Elasticity</a:t>
                      </a:r>
                      <a:endParaRPr lang="en-US" sz="1600" b="1" dirty="0">
                        <a:solidFill>
                          <a:srgbClr val="0066B3"/>
                        </a:solidFill>
                      </a:endParaRPr>
                    </a:p>
                  </a:txBody>
                  <a:tcPr marL="91449" marR="91449" marT="45727" marB="4572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r>
              <a:tr h="387730">
                <a:tc>
                  <a:txBody>
                    <a:bodyPr/>
                    <a:lstStyle/>
                    <a:p>
                      <a:r>
                        <a:rPr lang="en-US" sz="1600" dirty="0" smtClean="0"/>
                        <a:t>Substitutes</a:t>
                      </a:r>
                      <a:endParaRPr lang="en-US" sz="1600" dirty="0"/>
                    </a:p>
                  </a:txBody>
                  <a:tcPr marL="640140" marR="91449" marT="45727" marB="45727">
                    <a:lnT w="38100" cap="flat" cmpd="sng" algn="ctr">
                      <a:solidFill>
                        <a:srgbClr val="95B6DF"/>
                      </a:solidFill>
                      <a:prstDash val="solid"/>
                      <a:round/>
                      <a:headEnd type="none" w="med" len="med"/>
                      <a:tailEnd type="none" w="med" len="med"/>
                    </a:lnT>
                    <a:noFill/>
                  </a:tcPr>
                </a:tc>
                <a:tc>
                  <a:txBody>
                    <a:bodyPr/>
                    <a:lstStyle/>
                    <a:p>
                      <a:r>
                        <a:rPr lang="en-US" sz="1600" dirty="0" smtClean="0"/>
                        <a:t>Positive</a:t>
                      </a:r>
                      <a:endParaRPr lang="en-US" sz="1600" dirty="0"/>
                    </a:p>
                  </a:txBody>
                  <a:tcPr marL="91449" marR="91449" marT="45727" marB="45727">
                    <a:lnT w="38100" cap="flat" cmpd="sng" algn="ctr">
                      <a:solidFill>
                        <a:srgbClr val="95B6DF"/>
                      </a:solidFill>
                      <a:prstDash val="solid"/>
                      <a:round/>
                      <a:headEnd type="none" w="med" len="med"/>
                      <a:tailEnd type="none" w="med" len="med"/>
                    </a:lnT>
                    <a:noFill/>
                  </a:tcPr>
                </a:tc>
              </a:tr>
              <a:tr h="387730">
                <a:tc>
                  <a:txBody>
                    <a:bodyPr/>
                    <a:lstStyle/>
                    <a:p>
                      <a:r>
                        <a:rPr lang="en-US" sz="1600" dirty="0" smtClean="0"/>
                        <a:t>Complements</a:t>
                      </a:r>
                      <a:endParaRPr lang="en-US" sz="1600" dirty="0"/>
                    </a:p>
                  </a:txBody>
                  <a:tcPr marL="640140" marR="91449" marT="45727" marB="45727">
                    <a:noFill/>
                  </a:tcPr>
                </a:tc>
                <a:tc>
                  <a:txBody>
                    <a:bodyPr/>
                    <a:lstStyle/>
                    <a:p>
                      <a:r>
                        <a:rPr lang="en-US" sz="1600" dirty="0" smtClean="0"/>
                        <a:t>Negative</a:t>
                      </a:r>
                      <a:endParaRPr lang="en-US" sz="1600" dirty="0"/>
                    </a:p>
                  </a:txBody>
                  <a:tcPr marL="91449" marR="91449" marT="45727" marB="45727">
                    <a:noFill/>
                  </a:tcPr>
                </a:tc>
              </a:tr>
              <a:tr h="387730">
                <a:tc>
                  <a:txBody>
                    <a:bodyPr/>
                    <a:lstStyle/>
                    <a:p>
                      <a:r>
                        <a:rPr lang="en-US" sz="1600" dirty="0" smtClean="0"/>
                        <a:t>Unrelated</a:t>
                      </a:r>
                      <a:endParaRPr lang="en-US" sz="1600" dirty="0"/>
                    </a:p>
                  </a:txBody>
                  <a:tcPr marL="640140" marR="91449" marT="45727" marB="45727">
                    <a:lnB w="38100" cap="flat" cmpd="sng" algn="ctr">
                      <a:solidFill>
                        <a:srgbClr val="95B6DF"/>
                      </a:solidFill>
                      <a:prstDash val="solid"/>
                      <a:round/>
                      <a:headEnd type="none" w="med" len="med"/>
                      <a:tailEnd type="none" w="med" len="med"/>
                    </a:lnB>
                    <a:noFill/>
                  </a:tcPr>
                </a:tc>
                <a:tc>
                  <a:txBody>
                    <a:bodyPr/>
                    <a:lstStyle/>
                    <a:p>
                      <a:r>
                        <a:rPr lang="en-US" sz="1600" dirty="0" smtClean="0"/>
                        <a:t>Zero</a:t>
                      </a:r>
                      <a:endParaRPr lang="en-US" sz="1600" dirty="0"/>
                    </a:p>
                  </a:txBody>
                  <a:tcPr marL="91449" marR="91449" marT="45727" marB="45727">
                    <a:lnB w="38100" cap="flat" cmpd="sng" algn="ctr">
                      <a:solidFill>
                        <a:srgbClr val="95B6DF"/>
                      </a:solidFill>
                      <a:prstDash val="solid"/>
                      <a:round/>
                      <a:headEnd type="none" w="med" len="med"/>
                      <a:tailEnd type="none" w="med" len="med"/>
                    </a:lnB>
                    <a:noFill/>
                  </a:tcPr>
                </a:tc>
              </a:tr>
            </a:tbl>
          </a:graphicData>
        </a:graphic>
      </p:graphicFrame>
      <p:graphicFrame>
        <p:nvGraphicFramePr>
          <p:cNvPr id="3" name="Object 50"/>
          <p:cNvGraphicFramePr>
            <a:graphicFrameLocks noChangeAspect="1"/>
          </p:cNvGraphicFramePr>
          <p:nvPr/>
        </p:nvGraphicFramePr>
        <p:xfrm>
          <a:off x="1282700" y="1295400"/>
          <a:ext cx="6580188" cy="635000"/>
        </p:xfrm>
        <a:graphic>
          <a:graphicData uri="http://schemas.openxmlformats.org/presentationml/2006/ole">
            <p:oleObj spid="_x0000_s14394" name="Equation" r:id="rId3" imgW="4343400" imgH="419100" progId="Equation.3">
              <p:embed/>
            </p:oleObj>
          </a:graphicData>
        </a:graphic>
      </p:graphicFrame>
      <p:graphicFrame>
        <p:nvGraphicFramePr>
          <p:cNvPr id="8" name="Table 7"/>
          <p:cNvGraphicFramePr>
            <a:graphicFrameLocks noGrp="1"/>
          </p:cNvGraphicFramePr>
          <p:nvPr/>
        </p:nvGraphicFramePr>
        <p:xfrm>
          <a:off x="457200" y="3644901"/>
          <a:ext cx="8293100" cy="2951161"/>
        </p:xfrm>
        <a:graphic>
          <a:graphicData uri="http://schemas.openxmlformats.org/drawingml/2006/table">
            <a:tbl>
              <a:tblPr firstRow="1" bandRow="1">
                <a:tableStyleId>{5C22544A-7EE6-4342-B048-85BDC9FD1C3A}</a:tableStyleId>
              </a:tblPr>
              <a:tblGrid>
                <a:gridCol w="4146550"/>
                <a:gridCol w="4146550"/>
              </a:tblGrid>
              <a:tr h="381572">
                <a:tc gridSpan="2">
                  <a:txBody>
                    <a:bodyPr/>
                    <a:lstStyle/>
                    <a:p>
                      <a:r>
                        <a:rPr lang="en-US" sz="1600" dirty="0" smtClean="0">
                          <a:solidFill>
                            <a:srgbClr val="0066B3"/>
                          </a:solidFill>
                        </a:rPr>
                        <a:t>Income Elasticity of Demand</a:t>
                      </a:r>
                      <a:endParaRPr lang="en-US" sz="1600" dirty="0">
                        <a:solidFill>
                          <a:srgbClr val="0066B3"/>
                        </a:solidFill>
                      </a:endParaRPr>
                    </a:p>
                  </a:txBody>
                  <a:tcPr marL="182897" marR="91449" marT="45727" marB="45727">
                    <a:lnB w="38100" cap="flat" cmpd="sng" algn="ctr">
                      <a:solidFill>
                        <a:srgbClr val="95B6DF"/>
                      </a:solidFill>
                      <a:prstDash val="solid"/>
                      <a:round/>
                      <a:headEnd type="none" w="med" len="med"/>
                      <a:tailEnd type="none" w="med" len="med"/>
                    </a:lnB>
                    <a:noFill/>
                  </a:tcPr>
                </a:tc>
                <a:tc hMerge="1">
                  <a:txBody>
                    <a:bodyPr/>
                    <a:lstStyle/>
                    <a:p>
                      <a:endParaRPr lang="en-US" sz="1600" dirty="0"/>
                    </a:p>
                  </a:txBody>
                  <a:tcPr/>
                </a:tc>
              </a:tr>
              <a:tr h="975504">
                <a:tc gridSpan="2">
                  <a:txBody>
                    <a:bodyPr/>
                    <a:lstStyle/>
                    <a:p>
                      <a:endParaRPr lang="en-US" sz="1600" dirty="0"/>
                    </a:p>
                  </a:txBody>
                  <a:tcPr marL="91449" marR="91449" marT="45727" marB="45727">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hMerge="1">
                  <a:txBody>
                    <a:bodyPr/>
                    <a:lstStyle/>
                    <a:p>
                      <a:endParaRPr lang="en-US" sz="1600" dirty="0"/>
                    </a:p>
                  </a:txBody>
                  <a:tcPr/>
                </a:tc>
              </a:tr>
              <a:tr h="449369">
                <a:tc>
                  <a:txBody>
                    <a:bodyPr/>
                    <a:lstStyle/>
                    <a:p>
                      <a:r>
                        <a:rPr lang="en-US" sz="1600" b="1" dirty="0" smtClean="0">
                          <a:solidFill>
                            <a:srgbClr val="0066B3"/>
                          </a:solidFill>
                        </a:rPr>
                        <a:t>Types of Products</a:t>
                      </a:r>
                      <a:endParaRPr lang="en-US" sz="1600" b="1" dirty="0">
                        <a:solidFill>
                          <a:srgbClr val="0066B3"/>
                        </a:solidFill>
                      </a:endParaRPr>
                    </a:p>
                  </a:txBody>
                  <a:tcPr marL="640140" marR="91449" marT="45727" marB="4572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600" b="1" dirty="0" smtClean="0">
                          <a:solidFill>
                            <a:srgbClr val="0066B3"/>
                          </a:solidFill>
                        </a:rPr>
                        <a:t>Value of Income Elasticity</a:t>
                      </a:r>
                      <a:endParaRPr lang="en-US" sz="1600" b="1" dirty="0">
                        <a:solidFill>
                          <a:srgbClr val="0066B3"/>
                        </a:solidFill>
                      </a:endParaRPr>
                    </a:p>
                  </a:txBody>
                  <a:tcPr marL="91449" marR="91449" marT="45727" marB="4572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r>
              <a:tr h="381572">
                <a:tc>
                  <a:txBody>
                    <a:bodyPr/>
                    <a:lstStyle/>
                    <a:p>
                      <a:r>
                        <a:rPr lang="en-US" sz="1600" dirty="0" smtClean="0"/>
                        <a:t>Normal and a necessity</a:t>
                      </a:r>
                      <a:endParaRPr lang="en-US" sz="1600" dirty="0"/>
                    </a:p>
                  </a:txBody>
                  <a:tcPr marL="640140" marR="91449" marT="45727" marB="45727">
                    <a:lnT w="38100" cap="flat" cmpd="sng" algn="ctr">
                      <a:solidFill>
                        <a:srgbClr val="95B6DF"/>
                      </a:solidFill>
                      <a:prstDash val="solid"/>
                      <a:round/>
                      <a:headEnd type="none" w="med" len="med"/>
                      <a:tailEnd type="none" w="med" len="med"/>
                    </a:lnT>
                    <a:noFill/>
                  </a:tcPr>
                </a:tc>
                <a:tc>
                  <a:txBody>
                    <a:bodyPr/>
                    <a:lstStyle/>
                    <a:p>
                      <a:r>
                        <a:rPr lang="en-US" sz="1600" dirty="0" smtClean="0"/>
                        <a:t>Positive but less than 1</a:t>
                      </a:r>
                      <a:endParaRPr lang="en-US" sz="1600" dirty="0"/>
                    </a:p>
                  </a:txBody>
                  <a:tcPr marL="91449" marR="91449" marT="45727" marB="45727">
                    <a:lnT w="38100" cap="flat" cmpd="sng" algn="ctr">
                      <a:solidFill>
                        <a:srgbClr val="95B6DF"/>
                      </a:solidFill>
                      <a:prstDash val="solid"/>
                      <a:round/>
                      <a:headEnd type="none" w="med" len="med"/>
                      <a:tailEnd type="none" w="med" len="med"/>
                    </a:lnT>
                    <a:noFill/>
                  </a:tcPr>
                </a:tc>
              </a:tr>
              <a:tr h="381572">
                <a:tc>
                  <a:txBody>
                    <a:bodyPr/>
                    <a:lstStyle/>
                    <a:p>
                      <a:r>
                        <a:rPr lang="en-US" sz="1600" dirty="0" smtClean="0"/>
                        <a:t>Normal and a luxury</a:t>
                      </a:r>
                      <a:endParaRPr lang="en-US" sz="1600" dirty="0"/>
                    </a:p>
                  </a:txBody>
                  <a:tcPr marL="640140" marR="91449" marT="45727" marB="45727">
                    <a:noFill/>
                  </a:tcPr>
                </a:tc>
                <a:tc>
                  <a:txBody>
                    <a:bodyPr/>
                    <a:lstStyle/>
                    <a:p>
                      <a:r>
                        <a:rPr lang="en-US" sz="1600" dirty="0" smtClean="0"/>
                        <a:t>Positive and greater than 1</a:t>
                      </a:r>
                      <a:endParaRPr lang="en-US" sz="1600" dirty="0"/>
                    </a:p>
                  </a:txBody>
                  <a:tcPr marL="91449" marR="91449" marT="45727" marB="45727">
                    <a:noFill/>
                  </a:tcPr>
                </a:tc>
              </a:tr>
              <a:tr h="381572">
                <a:tc>
                  <a:txBody>
                    <a:bodyPr/>
                    <a:lstStyle/>
                    <a:p>
                      <a:r>
                        <a:rPr lang="en-US" sz="1600" dirty="0" smtClean="0"/>
                        <a:t>Inferior</a:t>
                      </a:r>
                      <a:endParaRPr lang="en-US" sz="1600" dirty="0"/>
                    </a:p>
                  </a:txBody>
                  <a:tcPr marL="640140" marR="91449" marT="45727" marB="45727">
                    <a:lnB w="38100" cap="flat" cmpd="sng" algn="ctr">
                      <a:solidFill>
                        <a:srgbClr val="95B6DF"/>
                      </a:solidFill>
                      <a:prstDash val="solid"/>
                      <a:round/>
                      <a:headEnd type="none" w="med" len="med"/>
                      <a:tailEnd type="none" w="med" len="med"/>
                    </a:lnB>
                    <a:noFill/>
                  </a:tcPr>
                </a:tc>
                <a:tc>
                  <a:txBody>
                    <a:bodyPr/>
                    <a:lstStyle/>
                    <a:p>
                      <a:r>
                        <a:rPr lang="en-US" sz="1600" dirty="0" smtClean="0"/>
                        <a:t>Negative</a:t>
                      </a:r>
                      <a:endParaRPr lang="en-US" sz="1600" dirty="0"/>
                    </a:p>
                  </a:txBody>
                  <a:tcPr marL="91449" marR="91449" marT="45727" marB="45727">
                    <a:lnB w="38100" cap="flat" cmpd="sng" algn="ctr">
                      <a:solidFill>
                        <a:srgbClr val="95B6DF"/>
                      </a:solidFill>
                      <a:prstDash val="solid"/>
                      <a:round/>
                      <a:headEnd type="none" w="med" len="med"/>
                      <a:tailEnd type="none" w="med" len="med"/>
                    </a:lnB>
                    <a:noFill/>
                  </a:tcPr>
                </a:tc>
              </a:tr>
            </a:tbl>
          </a:graphicData>
        </a:graphic>
      </p:graphicFrame>
      <p:graphicFrame>
        <p:nvGraphicFramePr>
          <p:cNvPr id="9" name="Object 51"/>
          <p:cNvGraphicFramePr>
            <a:graphicFrameLocks noChangeAspect="1"/>
          </p:cNvGraphicFramePr>
          <p:nvPr/>
        </p:nvGraphicFramePr>
        <p:xfrm>
          <a:off x="1916113" y="4179888"/>
          <a:ext cx="5310187" cy="635000"/>
        </p:xfrm>
        <a:graphic>
          <a:graphicData uri="http://schemas.openxmlformats.org/presentationml/2006/ole">
            <p:oleObj spid="_x0000_s14395" name="Equation" r:id="rId4" imgW="3505200" imgH="419100" progId="Equation.3">
              <p:embed/>
            </p:oleObj>
          </a:graphicData>
        </a:graphic>
      </p:graphicFrame>
      <p:sp>
        <p:nvSpPr>
          <p:cNvPr id="14430" name="Text Box 10"/>
          <p:cNvSpPr txBox="1">
            <a:spLocks noChangeArrowheads="1"/>
          </p:cNvSpPr>
          <p:nvPr/>
        </p:nvSpPr>
        <p:spPr bwMode="auto">
          <a:xfrm>
            <a:off x="447675" y="3619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6.7</a:t>
            </a:r>
          </a:p>
        </p:txBody>
      </p:sp>
      <p:sp>
        <p:nvSpPr>
          <p:cNvPr id="14431" name="Text Box 11"/>
          <p:cNvSpPr txBox="1">
            <a:spLocks noChangeArrowheads="1"/>
          </p:cNvSpPr>
          <p:nvPr/>
        </p:nvSpPr>
        <p:spPr bwMode="auto">
          <a:xfrm>
            <a:off x="1530350" y="207446"/>
            <a:ext cx="4556125" cy="523220"/>
          </a:xfrm>
          <a:prstGeom prst="rect">
            <a:avLst/>
          </a:prstGeom>
          <a:noFill/>
          <a:ln w="9525">
            <a:noFill/>
            <a:miter lim="800000"/>
            <a:headEnd/>
            <a:tailEnd/>
          </a:ln>
        </p:spPr>
        <p:txBody>
          <a:bodyPr wrap="square">
            <a:spAutoFit/>
          </a:bodyPr>
          <a:lstStyle/>
          <a:p>
            <a:pPr>
              <a:spcBef>
                <a:spcPct val="10000"/>
              </a:spcBef>
              <a:spcAft>
                <a:spcPct val="10000"/>
              </a:spcAft>
            </a:pPr>
            <a:r>
              <a:rPr lang="en-US" b="1" dirty="0">
                <a:solidFill>
                  <a:schemeClr val="tx1"/>
                </a:solidFill>
              </a:rPr>
              <a:t>Summary of </a:t>
            </a:r>
            <a:r>
              <a:rPr lang="en-US" b="1" dirty="0" err="1">
                <a:solidFill>
                  <a:schemeClr val="tx1"/>
                </a:solidFill>
              </a:rPr>
              <a:t>Elasticities</a:t>
            </a:r>
            <a:endParaRPr lang="en-US"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par>
                                <p:cTn id="15" presetID="22" presetClass="entr" presetSubtype="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8300" y="203200"/>
            <a:ext cx="1620957" cy="523220"/>
          </a:xfrm>
          <a:prstGeom prst="rect">
            <a:avLst/>
          </a:prstGeom>
          <a:noFill/>
        </p:spPr>
        <p:txBody>
          <a:bodyPr wrap="none" rtlCol="0">
            <a:spAutoFit/>
          </a:bodyPr>
          <a:lstStyle/>
          <a:p>
            <a:r>
              <a:rPr lang="zh-TW" altLang="en-US" b="1" dirty="0" smtClean="0">
                <a:latin typeface="標楷體" pitchFamily="65" charset="-120"/>
                <a:ea typeface="標楷體" pitchFamily="65" charset="-120"/>
              </a:rPr>
              <a:t>新聞時事</a:t>
            </a:r>
            <a:endParaRPr lang="zh-TW" altLang="en-US" b="1" dirty="0">
              <a:latin typeface="標楷體" pitchFamily="65" charset="-120"/>
              <a:ea typeface="標楷體" pitchFamily="65" charset="-120"/>
            </a:endParaRPr>
          </a:p>
        </p:txBody>
      </p:sp>
      <p:sp>
        <p:nvSpPr>
          <p:cNvPr id="3" name="文字方塊 2"/>
          <p:cNvSpPr txBox="1"/>
          <p:nvPr/>
        </p:nvSpPr>
        <p:spPr>
          <a:xfrm>
            <a:off x="482600" y="1257300"/>
            <a:ext cx="8496300" cy="4031873"/>
          </a:xfrm>
          <a:prstGeom prst="rect">
            <a:avLst/>
          </a:prstGeom>
          <a:noFill/>
        </p:spPr>
        <p:txBody>
          <a:bodyPr wrap="square" rtlCol="0">
            <a:spAutoFit/>
          </a:bodyPr>
          <a:lstStyle/>
          <a:p>
            <a:r>
              <a:rPr lang="zh-TW" altLang="zh-TW" sz="3200" b="1" dirty="0" smtClean="0">
                <a:solidFill>
                  <a:srgbClr val="FF0000"/>
                </a:solidFill>
                <a:latin typeface="標楷體" pitchFamily="65" charset="-120"/>
                <a:ea typeface="標楷體" pitchFamily="65" charset="-120"/>
              </a:rPr>
              <a:t>宏達電手機對折 在美拚銷量 </a:t>
            </a:r>
            <a:endParaRPr lang="en-US" altLang="zh-TW" sz="3200" b="1" dirty="0" smtClean="0">
              <a:solidFill>
                <a:srgbClr val="FF0000"/>
              </a:solidFill>
              <a:latin typeface="標楷體" pitchFamily="65" charset="-120"/>
              <a:ea typeface="標楷體" pitchFamily="65" charset="-120"/>
            </a:endParaRPr>
          </a:p>
          <a:p>
            <a:r>
              <a:rPr lang="zh-TW" altLang="en-US" sz="3200" b="1" dirty="0" smtClean="0">
                <a:solidFill>
                  <a:srgbClr val="FF0000"/>
                </a:solidFill>
                <a:latin typeface="標楷體" pitchFamily="65" charset="-120"/>
                <a:ea typeface="標楷體" pitchFamily="65" charset="-120"/>
              </a:rPr>
              <a:t>                     </a:t>
            </a:r>
            <a:r>
              <a:rPr lang="en-US" altLang="zh-TW" sz="32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工商時報</a:t>
            </a:r>
            <a:r>
              <a:rPr lang="en-US" altLang="zh-TW" sz="3200" dirty="0" smtClean="0">
                <a:latin typeface="標楷體" pitchFamily="65" charset="-120"/>
                <a:ea typeface="標楷體" pitchFamily="65" charset="-120"/>
              </a:rPr>
              <a:t>2012/07/30]</a:t>
            </a:r>
          </a:p>
          <a:p>
            <a:r>
              <a:rPr lang="zh-TW" altLang="zh-TW" sz="3200" dirty="0" smtClean="0">
                <a:latin typeface="標楷體" pitchFamily="65" charset="-120"/>
                <a:ea typeface="標楷體" pitchFamily="65" charset="-120"/>
              </a:rPr>
              <a:t>刺激銷售量，拚了！美國電信業者龍頭</a:t>
            </a:r>
            <a:r>
              <a:rPr lang="en-US" altLang="zh-TW" sz="3200" dirty="0" smtClean="0">
                <a:latin typeface="標楷體" pitchFamily="65" charset="-120"/>
                <a:ea typeface="標楷體" pitchFamily="65" charset="-120"/>
              </a:rPr>
              <a:t>AT&amp;T</a:t>
            </a:r>
            <a:r>
              <a:rPr lang="zh-TW" altLang="zh-TW" sz="3200" dirty="0" smtClean="0">
                <a:latin typeface="標楷體" pitchFamily="65" charset="-120"/>
                <a:ea typeface="標楷體" pitchFamily="65" charset="-120"/>
              </a:rPr>
              <a:t>決定今</a:t>
            </a:r>
            <a:r>
              <a:rPr lang="en-US" altLang="zh-TW" sz="3200" dirty="0" smtClean="0">
                <a:latin typeface="標楷體" pitchFamily="65" charset="-120"/>
                <a:ea typeface="標楷體" pitchFamily="65" charset="-120"/>
              </a:rPr>
              <a:t>(30)</a:t>
            </a:r>
            <a:r>
              <a:rPr lang="zh-TW" altLang="zh-TW" sz="3200" dirty="0" smtClean="0">
                <a:latin typeface="標楷體" pitchFamily="65" charset="-120"/>
                <a:ea typeface="標楷體" pitchFamily="65" charset="-120"/>
              </a:rPr>
              <a:t>起將宏達電</a:t>
            </a:r>
            <a:r>
              <a:rPr lang="en-US" altLang="zh-TW" sz="3200" dirty="0" smtClean="0">
                <a:latin typeface="標楷體" pitchFamily="65" charset="-120"/>
                <a:ea typeface="標楷體" pitchFamily="65" charset="-120"/>
              </a:rPr>
              <a:t>One X</a:t>
            </a:r>
            <a:r>
              <a:rPr lang="zh-TW" altLang="zh-TW" sz="3200" dirty="0" smtClean="0">
                <a:latin typeface="標楷體" pitchFamily="65" charset="-120"/>
                <a:ea typeface="標楷體" pitchFamily="65" charset="-120"/>
              </a:rPr>
              <a:t>合約價由</a:t>
            </a:r>
            <a:r>
              <a:rPr lang="en-US" altLang="zh-TW" sz="3200" dirty="0" smtClean="0">
                <a:latin typeface="標楷體" pitchFamily="65" charset="-120"/>
                <a:ea typeface="標楷體" pitchFamily="65" charset="-120"/>
              </a:rPr>
              <a:t>199</a:t>
            </a:r>
            <a:r>
              <a:rPr lang="zh-TW" altLang="zh-TW" sz="3200" dirty="0" smtClean="0">
                <a:latin typeface="標楷體" pitchFamily="65" charset="-120"/>
                <a:ea typeface="標楷體" pitchFamily="65" charset="-120"/>
              </a:rPr>
              <a:t>美元、降至</a:t>
            </a:r>
            <a:r>
              <a:rPr lang="en-US" altLang="zh-TW" sz="3200" dirty="0" smtClean="0">
                <a:latin typeface="標楷體" pitchFamily="65" charset="-120"/>
                <a:ea typeface="標楷體" pitchFamily="65" charset="-120"/>
              </a:rPr>
              <a:t>99</a:t>
            </a:r>
            <a:r>
              <a:rPr lang="zh-TW" altLang="zh-TW" sz="3200" dirty="0" smtClean="0">
                <a:latin typeface="標楷體" pitchFamily="65" charset="-120"/>
                <a:ea typeface="標楷體" pitchFamily="65" charset="-120"/>
              </a:rPr>
              <a:t>美元，降幅高達</a:t>
            </a:r>
            <a:r>
              <a:rPr lang="en-US" altLang="zh-TW" sz="3200" dirty="0" smtClean="0">
                <a:latin typeface="標楷體" pitchFamily="65" charset="-120"/>
                <a:ea typeface="標楷體" pitchFamily="65" charset="-120"/>
              </a:rPr>
              <a:t>5</a:t>
            </a:r>
            <a:r>
              <a:rPr lang="zh-TW" altLang="zh-TW" sz="3200" dirty="0" smtClean="0">
                <a:latin typeface="標楷體" pitchFamily="65" charset="-120"/>
                <a:ea typeface="標楷體" pitchFamily="65" charset="-120"/>
              </a:rPr>
              <a:t>成，由於三星</a:t>
            </a:r>
            <a:r>
              <a:rPr lang="en-US" altLang="zh-TW" sz="3200" dirty="0" smtClean="0">
                <a:latin typeface="標楷體" pitchFamily="65" charset="-120"/>
                <a:ea typeface="標楷體" pitchFamily="65" charset="-120"/>
              </a:rPr>
              <a:t>Galaxy S3</a:t>
            </a:r>
            <a:r>
              <a:rPr lang="zh-TW" altLang="zh-TW" sz="3200" dirty="0" smtClean="0">
                <a:latin typeface="標楷體" pitchFamily="65" charset="-120"/>
                <a:ea typeface="標楷體" pitchFamily="65" charset="-120"/>
              </a:rPr>
              <a:t>合約價仍維持在</a:t>
            </a:r>
            <a:r>
              <a:rPr lang="en-US" altLang="zh-TW" sz="3200" dirty="0" smtClean="0">
                <a:latin typeface="標楷體" pitchFamily="65" charset="-120"/>
                <a:ea typeface="標楷體" pitchFamily="65" charset="-120"/>
              </a:rPr>
              <a:t>199</a:t>
            </a:r>
            <a:r>
              <a:rPr lang="zh-TW" altLang="zh-TW" sz="3200" dirty="0" smtClean="0">
                <a:latin typeface="標楷體" pitchFamily="65" charset="-120"/>
                <a:ea typeface="標楷體" pitchFamily="65" charset="-120"/>
              </a:rPr>
              <a:t>美元，外界預期</a:t>
            </a:r>
            <a:r>
              <a:rPr lang="en-US" altLang="zh-TW" sz="3200" dirty="0" smtClean="0">
                <a:latin typeface="標楷體" pitchFamily="65" charset="-120"/>
                <a:ea typeface="標楷體" pitchFamily="65" charset="-120"/>
              </a:rPr>
              <a:t>One X</a:t>
            </a:r>
            <a:r>
              <a:rPr lang="zh-TW" altLang="zh-TW" sz="3200" dirty="0" smtClean="0">
                <a:latin typeface="標楷體" pitchFamily="65" charset="-120"/>
                <a:ea typeface="標楷體" pitchFamily="65" charset="-120"/>
              </a:rPr>
              <a:t>在美銷售量有機會重新衝高。</a:t>
            </a:r>
          </a:p>
          <a:p>
            <a:endParaRPr lang="zh-TW" altLang="en-US" sz="3200" dirty="0">
              <a:latin typeface="標楷體" pitchFamily="65" charset="-120"/>
              <a:ea typeface="標楷體" pitchFamily="65"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 xmlns:p14="http://schemas.microsoft.com/office/powerpoint/2010/main" val="1663789071"/>
              </p:ext>
            </p:extLst>
          </p:nvPr>
        </p:nvGraphicFramePr>
        <p:xfrm>
          <a:off x="279399" y="1371601"/>
          <a:ext cx="8512176" cy="3380657"/>
        </p:xfrm>
        <a:graphic>
          <a:graphicData uri="http://schemas.openxmlformats.org/drawingml/2006/table">
            <a:tbl>
              <a:tblPr firstRow="1" bandRow="1">
                <a:tableStyleId>{5C22544A-7EE6-4342-B048-85BDC9FD1C3A}</a:tableStyleId>
              </a:tblPr>
              <a:tblGrid>
                <a:gridCol w="4256088"/>
                <a:gridCol w="4256088"/>
              </a:tblGrid>
              <a:tr h="434118">
                <a:tc gridSpan="2">
                  <a:txBody>
                    <a:bodyPr/>
                    <a:lstStyle/>
                    <a:p>
                      <a:r>
                        <a:rPr lang="en-US" sz="2400" dirty="0" smtClean="0">
                          <a:solidFill>
                            <a:srgbClr val="0066B3"/>
                          </a:solidFill>
                        </a:rPr>
                        <a:t>Price Elasticity of Supply</a:t>
                      </a:r>
                      <a:endParaRPr lang="en-US" sz="2400" dirty="0">
                        <a:solidFill>
                          <a:srgbClr val="0066B3"/>
                        </a:solidFill>
                      </a:endParaRPr>
                    </a:p>
                  </a:txBody>
                  <a:tcPr marL="182897" marR="91449" marT="45727" marB="45727">
                    <a:lnB w="38100" cap="flat" cmpd="sng" algn="ctr">
                      <a:solidFill>
                        <a:srgbClr val="95B6DF"/>
                      </a:solidFill>
                      <a:prstDash val="solid"/>
                      <a:round/>
                      <a:headEnd type="none" w="med" len="med"/>
                      <a:tailEnd type="none" w="med" len="med"/>
                    </a:lnB>
                    <a:noFill/>
                  </a:tcPr>
                </a:tc>
                <a:tc hMerge="1">
                  <a:txBody>
                    <a:bodyPr/>
                    <a:lstStyle/>
                    <a:p>
                      <a:endParaRPr lang="en-US" sz="1600" dirty="0"/>
                    </a:p>
                  </a:txBody>
                  <a:tcPr/>
                </a:tc>
              </a:tr>
              <a:tr h="1109839">
                <a:tc gridSpan="2">
                  <a:txBody>
                    <a:bodyPr/>
                    <a:lstStyle/>
                    <a:p>
                      <a:endParaRPr lang="en-US" sz="1600" dirty="0"/>
                    </a:p>
                  </a:txBody>
                  <a:tcPr marL="91449" marR="91449" marT="45727" marB="45727">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hMerge="1">
                  <a:txBody>
                    <a:bodyPr/>
                    <a:lstStyle/>
                    <a:p>
                      <a:endParaRPr lang="en-US" sz="1600" dirty="0"/>
                    </a:p>
                  </a:txBody>
                  <a:tcPr/>
                </a:tc>
              </a:tr>
              <a:tr h="511250">
                <a:tc>
                  <a:txBody>
                    <a:bodyPr/>
                    <a:lstStyle/>
                    <a:p>
                      <a:endParaRPr lang="en-US" sz="2000" b="1" dirty="0">
                        <a:solidFill>
                          <a:srgbClr val="0066B3"/>
                        </a:solidFill>
                      </a:endParaRPr>
                    </a:p>
                  </a:txBody>
                  <a:tcPr marL="640140" marR="91449" marT="45727" marB="4572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2000" b="1" dirty="0" smtClean="0">
                          <a:solidFill>
                            <a:srgbClr val="0066B3"/>
                          </a:solidFill>
                        </a:rPr>
                        <a:t>Value of Price Elasticity</a:t>
                      </a:r>
                      <a:endParaRPr lang="en-US" sz="2000" b="1" dirty="0">
                        <a:solidFill>
                          <a:srgbClr val="0066B3"/>
                        </a:solidFill>
                      </a:endParaRPr>
                    </a:p>
                  </a:txBody>
                  <a:tcPr marL="91449" marR="91449" marT="45727" marB="45727" anchor="ct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r>
              <a:tr h="434118">
                <a:tc>
                  <a:txBody>
                    <a:bodyPr/>
                    <a:lstStyle/>
                    <a:p>
                      <a:r>
                        <a:rPr lang="en-US" sz="2000" dirty="0" smtClean="0"/>
                        <a:t>Elastic</a:t>
                      </a:r>
                      <a:endParaRPr lang="en-US" sz="2000" dirty="0"/>
                    </a:p>
                  </a:txBody>
                  <a:tcPr marL="182897" marR="91449" marT="45727" marB="45727">
                    <a:lnT w="38100" cap="flat" cmpd="sng" algn="ctr">
                      <a:solidFill>
                        <a:srgbClr val="95B6DF"/>
                      </a:solidFill>
                      <a:prstDash val="solid"/>
                      <a:round/>
                      <a:headEnd type="none" w="med" len="med"/>
                      <a:tailEnd type="none" w="med" len="med"/>
                    </a:lnT>
                    <a:noFill/>
                  </a:tcPr>
                </a:tc>
                <a:tc>
                  <a:txBody>
                    <a:bodyPr/>
                    <a:lstStyle/>
                    <a:p>
                      <a:r>
                        <a:rPr lang="en-US" sz="2000" dirty="0" smtClean="0"/>
                        <a:t>Greater than 1</a:t>
                      </a:r>
                      <a:endParaRPr lang="en-US" sz="2000" dirty="0"/>
                    </a:p>
                  </a:txBody>
                  <a:tcPr marL="91449" marR="91449" marT="45727" marB="45727">
                    <a:lnT w="38100" cap="flat" cmpd="sng" algn="ctr">
                      <a:solidFill>
                        <a:srgbClr val="95B6DF"/>
                      </a:solidFill>
                      <a:prstDash val="solid"/>
                      <a:round/>
                      <a:headEnd type="none" w="med" len="med"/>
                      <a:tailEnd type="none" w="med" len="med"/>
                    </a:lnT>
                    <a:noFill/>
                  </a:tcPr>
                </a:tc>
              </a:tr>
              <a:tr h="434118">
                <a:tc>
                  <a:txBody>
                    <a:bodyPr/>
                    <a:lstStyle/>
                    <a:p>
                      <a:r>
                        <a:rPr lang="en-US" sz="2000" dirty="0" smtClean="0"/>
                        <a:t>Inelastic</a:t>
                      </a:r>
                      <a:endParaRPr lang="en-US" sz="2000" dirty="0"/>
                    </a:p>
                  </a:txBody>
                  <a:tcPr marL="182897" marR="91449" marT="45727" marB="45727">
                    <a:noFill/>
                  </a:tcPr>
                </a:tc>
                <a:tc>
                  <a:txBody>
                    <a:bodyPr/>
                    <a:lstStyle/>
                    <a:p>
                      <a:r>
                        <a:rPr lang="en-US" sz="2000" dirty="0" smtClean="0"/>
                        <a:t>Less than 1</a:t>
                      </a:r>
                      <a:endParaRPr lang="en-US" sz="2000" dirty="0"/>
                    </a:p>
                  </a:txBody>
                  <a:tcPr marL="91449" marR="91449" marT="45727" marB="45727">
                    <a:noFill/>
                  </a:tcPr>
                </a:tc>
              </a:tr>
              <a:tr h="434118">
                <a:tc>
                  <a:txBody>
                    <a:bodyPr/>
                    <a:lstStyle/>
                    <a:p>
                      <a:r>
                        <a:rPr lang="en-US" sz="2000" dirty="0" smtClean="0"/>
                        <a:t>Unit elastic</a:t>
                      </a:r>
                      <a:endParaRPr lang="en-US" sz="2000" dirty="0"/>
                    </a:p>
                  </a:txBody>
                  <a:tcPr marL="182897" marR="91449" marT="45727" marB="45727">
                    <a:lnB w="38100" cap="flat" cmpd="sng" algn="ctr">
                      <a:solidFill>
                        <a:srgbClr val="95B6DF"/>
                      </a:solidFill>
                      <a:prstDash val="solid"/>
                      <a:round/>
                      <a:headEnd type="none" w="med" len="med"/>
                      <a:tailEnd type="none" w="med" len="med"/>
                    </a:lnB>
                    <a:noFill/>
                  </a:tcPr>
                </a:tc>
                <a:tc>
                  <a:txBody>
                    <a:bodyPr/>
                    <a:lstStyle/>
                    <a:p>
                      <a:r>
                        <a:rPr lang="en-US" sz="2000" dirty="0" smtClean="0"/>
                        <a:t>Equal to 1</a:t>
                      </a:r>
                      <a:endParaRPr lang="en-US" sz="2000" dirty="0"/>
                    </a:p>
                  </a:txBody>
                  <a:tcPr marL="91449" marR="91449" marT="45727" marB="45727">
                    <a:lnB w="38100" cap="flat" cmpd="sng" algn="ctr">
                      <a:solidFill>
                        <a:srgbClr val="95B6DF"/>
                      </a:solidFill>
                      <a:prstDash val="solid"/>
                      <a:round/>
                      <a:headEnd type="none" w="med" len="med"/>
                      <a:tailEnd type="none" w="med" len="med"/>
                    </a:lnB>
                    <a:noFill/>
                  </a:tcPr>
                </a:tc>
              </a:tr>
            </a:tbl>
          </a:graphicData>
        </a:graphic>
      </p:graphicFrame>
      <p:graphicFrame>
        <p:nvGraphicFramePr>
          <p:cNvPr id="2" name="Object 27"/>
          <p:cNvGraphicFramePr>
            <a:graphicFrameLocks noChangeAspect="1"/>
          </p:cNvGraphicFramePr>
          <p:nvPr>
            <p:extLst>
              <p:ext uri="{D42A27DB-BD31-4B8C-83A1-F6EECF244321}">
                <p14:modId xmlns="" xmlns:p14="http://schemas.microsoft.com/office/powerpoint/2010/main" val="1841402291"/>
              </p:ext>
            </p:extLst>
          </p:nvPr>
        </p:nvGraphicFramePr>
        <p:xfrm>
          <a:off x="1250951" y="1960056"/>
          <a:ext cx="6750050" cy="845057"/>
        </p:xfrm>
        <a:graphic>
          <a:graphicData uri="http://schemas.openxmlformats.org/presentationml/2006/ole">
            <p:oleObj spid="_x0000_s15391" name="Equation" r:id="rId3" imgW="3352800" imgH="419100" progId="Equation.3">
              <p:embed/>
            </p:oleObj>
          </a:graphicData>
        </a:graphic>
      </p:graphicFrame>
      <p:sp>
        <p:nvSpPr>
          <p:cNvPr id="15409" name="Text Box 10"/>
          <p:cNvSpPr txBox="1">
            <a:spLocks noChangeArrowheads="1"/>
          </p:cNvSpPr>
          <p:nvPr/>
        </p:nvSpPr>
        <p:spPr bwMode="auto">
          <a:xfrm>
            <a:off x="447675" y="361950"/>
            <a:ext cx="955675"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Table 6.7</a:t>
            </a:r>
          </a:p>
        </p:txBody>
      </p:sp>
      <p:sp>
        <p:nvSpPr>
          <p:cNvPr id="15410" name="Text Box 11"/>
          <p:cNvSpPr txBox="1">
            <a:spLocks noChangeArrowheads="1"/>
          </p:cNvSpPr>
          <p:nvPr/>
        </p:nvSpPr>
        <p:spPr bwMode="auto">
          <a:xfrm>
            <a:off x="1450974" y="247650"/>
            <a:ext cx="4556125" cy="523220"/>
          </a:xfrm>
          <a:prstGeom prst="rect">
            <a:avLst/>
          </a:prstGeom>
          <a:noFill/>
          <a:ln w="9525">
            <a:noFill/>
            <a:miter lim="800000"/>
            <a:headEnd/>
            <a:tailEnd/>
          </a:ln>
        </p:spPr>
        <p:txBody>
          <a:bodyPr wrap="square">
            <a:spAutoFit/>
          </a:bodyPr>
          <a:lstStyle/>
          <a:p>
            <a:pPr>
              <a:spcBef>
                <a:spcPct val="10000"/>
              </a:spcBef>
              <a:spcAft>
                <a:spcPct val="10000"/>
              </a:spcAft>
            </a:pPr>
            <a:r>
              <a:rPr lang="en-US" b="1" dirty="0">
                <a:solidFill>
                  <a:schemeClr val="tx1"/>
                </a:solidFill>
              </a:rPr>
              <a:t>Summary of </a:t>
            </a:r>
            <a:r>
              <a:rPr lang="en-US" b="1" dirty="0" err="1">
                <a:solidFill>
                  <a:schemeClr val="tx1"/>
                </a:solidFill>
              </a:rPr>
              <a:t>Elasticities</a:t>
            </a:r>
            <a:endParaRPr lang="en-US"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46075" y="2895600"/>
            <a:ext cx="8359775" cy="830997"/>
          </a:xfrm>
          <a:prstGeom prst="rect">
            <a:avLst/>
          </a:prstGeom>
          <a:noFill/>
          <a:ln w="9525">
            <a:noFill/>
            <a:miter lim="800000"/>
            <a:headEnd/>
            <a:tailEnd/>
          </a:ln>
        </p:spPr>
        <p:txBody>
          <a:bodyPr>
            <a:spAutoFit/>
          </a:bodyPr>
          <a:lstStyle/>
          <a:p>
            <a:r>
              <a:rPr lang="en-US" sz="2400" dirty="0">
                <a:solidFill>
                  <a:srgbClr val="0066B3"/>
                </a:solidFill>
              </a:rPr>
              <a:t>Define price elasticity of demand and understand how to measure it.</a:t>
            </a:r>
          </a:p>
        </p:txBody>
      </p:sp>
      <p:sp>
        <p:nvSpPr>
          <p:cNvPr id="3" name="Text Box 9"/>
          <p:cNvSpPr txBox="1">
            <a:spLocks noChangeArrowheads="1"/>
          </p:cNvSpPr>
          <p:nvPr/>
        </p:nvSpPr>
        <p:spPr bwMode="auto">
          <a:xfrm>
            <a:off x="452438" y="2358380"/>
            <a:ext cx="5440362"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6.1 LEARNING</a:t>
            </a:r>
            <a:r>
              <a:rPr lang="en-US" sz="2400" dirty="0">
                <a:solidFill>
                  <a:schemeClr val="bg1"/>
                </a:solidFill>
              </a:rPr>
              <a:t> OBJECTIVE</a:t>
            </a:r>
            <a:endParaRPr lang="en-US" sz="2400" b="1" dirty="0">
              <a:solidFill>
                <a:schemeClr val="bg1"/>
              </a:solidFill>
            </a:endParaRPr>
          </a:p>
        </p:txBody>
      </p:sp>
      <p:sp>
        <p:nvSpPr>
          <p:cNvPr id="4" name="TextBox 3"/>
          <p:cNvSpPr txBox="1">
            <a:spLocks noChangeArrowheads="1"/>
          </p:cNvSpPr>
          <p:nvPr/>
        </p:nvSpPr>
        <p:spPr bwMode="auto">
          <a:xfrm>
            <a:off x="114300" y="347663"/>
            <a:ext cx="9575800" cy="523220"/>
          </a:xfrm>
          <a:prstGeom prst="rect">
            <a:avLst/>
          </a:prstGeom>
          <a:noFill/>
          <a:ln w="9525">
            <a:noFill/>
            <a:miter lim="800000"/>
            <a:headEnd/>
            <a:tailEnd/>
          </a:ln>
        </p:spPr>
        <p:txBody>
          <a:bodyPr wrap="square">
            <a:spAutoFit/>
          </a:bodyPr>
          <a:lstStyle/>
          <a:p>
            <a:r>
              <a:rPr lang="en-US" b="1" dirty="0">
                <a:solidFill>
                  <a:srgbClr val="0066B3"/>
                </a:solidFill>
              </a:rPr>
              <a:t>The Price Elasticity of Demand and Its Measurement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79" name="Text Box 15"/>
          <p:cNvSpPr txBox="1">
            <a:spLocks noChangeArrowheads="1"/>
          </p:cNvSpPr>
          <p:nvPr/>
        </p:nvSpPr>
        <p:spPr bwMode="auto">
          <a:xfrm>
            <a:off x="460375" y="238125"/>
            <a:ext cx="8213725" cy="1938992"/>
          </a:xfrm>
          <a:prstGeom prst="rect">
            <a:avLst/>
          </a:prstGeom>
          <a:noFill/>
          <a:ln w="9525">
            <a:noFill/>
            <a:miter lim="800000"/>
            <a:headEnd/>
            <a:tailEnd/>
          </a:ln>
        </p:spPr>
        <p:txBody>
          <a:bodyPr wrap="square">
            <a:spAutoFit/>
          </a:bodyPr>
          <a:lstStyle/>
          <a:p>
            <a:pPr>
              <a:spcBef>
                <a:spcPct val="10000"/>
              </a:spcBef>
              <a:spcAft>
                <a:spcPct val="10000"/>
              </a:spcAft>
            </a:pPr>
            <a:r>
              <a:rPr lang="en-US" sz="2400" b="1" dirty="0">
                <a:solidFill>
                  <a:schemeClr val="tx1"/>
                </a:solidFill>
              </a:rPr>
              <a:t>Price elasticity of demand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需求價格彈性</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responsiveness of the quantity demanded to a change in price, measured by dividing the percentage change in the quantity demanded of a product by the percentage change in the product’s price. </a:t>
            </a:r>
          </a:p>
        </p:txBody>
      </p:sp>
      <p:sp>
        <p:nvSpPr>
          <p:cNvPr id="625683" name="Text Box 19"/>
          <p:cNvSpPr txBox="1">
            <a:spLocks noChangeArrowheads="1"/>
          </p:cNvSpPr>
          <p:nvPr/>
        </p:nvSpPr>
        <p:spPr bwMode="auto">
          <a:xfrm>
            <a:off x="454025" y="2543175"/>
            <a:ext cx="8251825" cy="523220"/>
          </a:xfrm>
          <a:prstGeom prst="rect">
            <a:avLst/>
          </a:prstGeom>
          <a:noFill/>
          <a:ln w="9525">
            <a:noFill/>
            <a:miter lim="800000"/>
            <a:headEnd/>
            <a:tailEnd/>
          </a:ln>
        </p:spPr>
        <p:txBody>
          <a:bodyPr>
            <a:spAutoFit/>
          </a:bodyPr>
          <a:lstStyle/>
          <a:p>
            <a:r>
              <a:rPr lang="en-US" b="1" dirty="0">
                <a:solidFill>
                  <a:schemeClr val="tx1"/>
                </a:solidFill>
              </a:rPr>
              <a:t>Measuring the Price Elasticity of Demand</a:t>
            </a:r>
          </a:p>
        </p:txBody>
      </p:sp>
      <p:graphicFrame>
        <p:nvGraphicFramePr>
          <p:cNvPr id="2" name="Object 7"/>
          <p:cNvGraphicFramePr>
            <a:graphicFrameLocks noChangeAspect="1"/>
          </p:cNvGraphicFramePr>
          <p:nvPr>
            <p:extLst>
              <p:ext uri="{D42A27DB-BD31-4B8C-83A1-F6EECF244321}">
                <p14:modId xmlns="" xmlns:p14="http://schemas.microsoft.com/office/powerpoint/2010/main" val="1928040801"/>
              </p:ext>
            </p:extLst>
          </p:nvPr>
        </p:nvGraphicFramePr>
        <p:xfrm>
          <a:off x="231220" y="3632201"/>
          <a:ext cx="8714343" cy="858838"/>
        </p:xfrm>
        <a:graphic>
          <a:graphicData uri="http://schemas.openxmlformats.org/presentationml/2006/ole">
            <p:oleObj spid="_x0000_s1035" name="Equation" r:id="rId3" imgW="4254500" imgH="419100" progId="Equation.3">
              <p:embed/>
            </p:oleObj>
          </a:graphicData>
        </a:graphic>
      </p:graphicFrame>
      <p:sp>
        <p:nvSpPr>
          <p:cNvPr id="6" name="TextBox 5"/>
          <p:cNvSpPr txBox="1">
            <a:spLocks noChangeArrowheads="1"/>
          </p:cNvSpPr>
          <p:nvPr/>
        </p:nvSpPr>
        <p:spPr bwMode="auto">
          <a:xfrm>
            <a:off x="460375" y="4983163"/>
            <a:ext cx="8248650" cy="1384995"/>
          </a:xfrm>
          <a:prstGeom prst="rect">
            <a:avLst/>
          </a:prstGeom>
          <a:noFill/>
          <a:ln w="9525">
            <a:noFill/>
            <a:miter lim="800000"/>
            <a:headEnd/>
            <a:tailEnd/>
          </a:ln>
        </p:spPr>
        <p:txBody>
          <a:bodyPr>
            <a:spAutoFit/>
          </a:bodyPr>
          <a:lstStyle/>
          <a:p>
            <a:r>
              <a:rPr lang="en-US" dirty="0"/>
              <a:t>It’s important to remember that </a:t>
            </a:r>
            <a:r>
              <a:rPr lang="en-US" i="1" dirty="0"/>
              <a:t>the price elasticity of demand is not the same as the slope of the demand curve</a:t>
            </a:r>
            <a:r>
              <a:rPr lang="en-US"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5679">
                                            <p:txEl>
                                              <p:pRg st="0" end="0"/>
                                            </p:txEl>
                                          </p:spTgt>
                                        </p:tgtEl>
                                        <p:attrNameLst>
                                          <p:attrName>style.visibility</p:attrName>
                                        </p:attrNameLst>
                                      </p:cBhvr>
                                      <p:to>
                                        <p:strVal val="visible"/>
                                      </p:to>
                                    </p:set>
                                    <p:animEffect transition="in" filter="wipe(left)">
                                      <p:cBhvr>
                                        <p:cTn id="7" dur="500"/>
                                        <p:tgtEl>
                                          <p:spTgt spid="6256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5683"/>
                                        </p:tgtEl>
                                        <p:attrNameLst>
                                          <p:attrName>style.visibility</p:attrName>
                                        </p:attrNameLst>
                                      </p:cBhvr>
                                      <p:to>
                                        <p:strVal val="visible"/>
                                      </p:to>
                                    </p:set>
                                    <p:animEffect transition="in" filter="wipe(left)">
                                      <p:cBhvr>
                                        <p:cTn id="12" dur="500"/>
                                        <p:tgtEl>
                                          <p:spTgt spid="625683"/>
                                        </p:tgtEl>
                                      </p:cBhvr>
                                    </p:animEffect>
                                  </p:childTnLst>
                                </p:cTn>
                              </p:par>
                            </p:childTnLst>
                          </p:cTn>
                        </p:par>
                        <p:par>
                          <p:cTn id="13" fill="hold" nodeType="afterGroup">
                            <p:stCondLst>
                              <p:cond delay="500"/>
                            </p:stCondLst>
                            <p:childTnLst>
                              <p:par>
                                <p:cTn id="14" presetID="17"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79" grpId="0" build="p" autoUpdateAnimBg="0" advAuto="0"/>
      <p:bldP spid="62568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3461" name="Text Box 5"/>
          <p:cNvSpPr txBox="1">
            <a:spLocks noChangeArrowheads="1"/>
          </p:cNvSpPr>
          <p:nvPr/>
        </p:nvSpPr>
        <p:spPr bwMode="auto">
          <a:xfrm>
            <a:off x="447674" y="635000"/>
            <a:ext cx="8239125" cy="6013954"/>
          </a:xfrm>
          <a:prstGeom prst="rect">
            <a:avLst/>
          </a:prstGeom>
          <a:noFill/>
          <a:ln w="9525">
            <a:noFill/>
            <a:miter lim="800000"/>
            <a:headEnd/>
            <a:tailEnd/>
          </a:ln>
        </p:spPr>
        <p:txBody>
          <a:bodyPr>
            <a:spAutoFit/>
          </a:bodyPr>
          <a:lstStyle/>
          <a:p>
            <a:pPr>
              <a:spcBef>
                <a:spcPct val="10000"/>
              </a:spcBef>
              <a:spcAft>
                <a:spcPct val="10000"/>
              </a:spcAft>
            </a:pPr>
            <a:r>
              <a:rPr lang="en-US" sz="2600" b="1" dirty="0">
                <a:solidFill>
                  <a:schemeClr val="tx1"/>
                </a:solidFill>
              </a:rPr>
              <a:t>Elastic demand </a:t>
            </a:r>
            <a:r>
              <a:rPr lang="en-US" sz="2600" b="1" dirty="0" smtClean="0">
                <a:solidFill>
                  <a:schemeClr val="tx1"/>
                </a:solidFill>
                <a:latin typeface="標楷體" pitchFamily="65" charset="-120"/>
                <a:ea typeface="標楷體" pitchFamily="65" charset="-120"/>
              </a:rPr>
              <a:t>(</a:t>
            </a:r>
            <a:r>
              <a:rPr lang="zh-TW" altLang="en-US" sz="2600" b="1" dirty="0" smtClean="0">
                <a:solidFill>
                  <a:schemeClr val="tx1"/>
                </a:solidFill>
                <a:latin typeface="標楷體" pitchFamily="65" charset="-120"/>
                <a:ea typeface="標楷體" pitchFamily="65" charset="-120"/>
              </a:rPr>
              <a:t>有彈性需求</a:t>
            </a:r>
            <a:r>
              <a:rPr lang="en-US" sz="2600" b="1" dirty="0" smtClean="0">
                <a:solidFill>
                  <a:schemeClr val="tx1"/>
                </a:solidFill>
                <a:latin typeface="標楷體" pitchFamily="65" charset="-120"/>
                <a:ea typeface="標楷體" pitchFamily="65" charset="-120"/>
              </a:rPr>
              <a:t>) </a:t>
            </a:r>
            <a:r>
              <a:rPr lang="en-US" sz="2600" dirty="0">
                <a:solidFill>
                  <a:schemeClr val="tx1"/>
                </a:solidFill>
              </a:rPr>
              <a:t>Demand is elastic when the percentage change in quantity demanded is </a:t>
            </a:r>
            <a:r>
              <a:rPr lang="en-US" sz="2600" i="1" dirty="0">
                <a:solidFill>
                  <a:schemeClr val="tx1"/>
                </a:solidFill>
              </a:rPr>
              <a:t>greater</a:t>
            </a:r>
            <a:r>
              <a:rPr lang="en-US" sz="2600" dirty="0">
                <a:solidFill>
                  <a:schemeClr val="tx1"/>
                </a:solidFill>
              </a:rPr>
              <a:t> than the percentage change in price, so the price elasticity is </a:t>
            </a:r>
            <a:r>
              <a:rPr lang="en-US" sz="2600" i="1" dirty="0">
                <a:solidFill>
                  <a:schemeClr val="tx1"/>
                </a:solidFill>
              </a:rPr>
              <a:t>greater</a:t>
            </a:r>
            <a:r>
              <a:rPr lang="en-US" sz="2600" dirty="0">
                <a:solidFill>
                  <a:schemeClr val="tx1"/>
                </a:solidFill>
              </a:rPr>
              <a:t> than 1 in absolute value.</a:t>
            </a:r>
          </a:p>
          <a:p>
            <a:pPr>
              <a:spcBef>
                <a:spcPct val="10000"/>
              </a:spcBef>
              <a:spcAft>
                <a:spcPct val="10000"/>
              </a:spcAft>
            </a:pPr>
            <a:endParaRPr lang="en-US" sz="2600" dirty="0">
              <a:solidFill>
                <a:schemeClr val="tx1"/>
              </a:solidFill>
            </a:endParaRPr>
          </a:p>
          <a:p>
            <a:pPr>
              <a:spcBef>
                <a:spcPct val="10000"/>
              </a:spcBef>
              <a:spcAft>
                <a:spcPct val="10000"/>
              </a:spcAft>
            </a:pPr>
            <a:r>
              <a:rPr lang="en-US" sz="2600" b="1" dirty="0">
                <a:solidFill>
                  <a:schemeClr val="tx1"/>
                </a:solidFill>
              </a:rPr>
              <a:t>Inelastic demand</a:t>
            </a:r>
            <a:r>
              <a:rPr lang="en-US" sz="2600" dirty="0">
                <a:solidFill>
                  <a:schemeClr val="tx1"/>
                </a:solidFill>
              </a:rPr>
              <a:t> </a:t>
            </a:r>
            <a:r>
              <a:rPr lang="en-US" altLang="zh-TW" sz="2600" b="1" dirty="0" smtClean="0">
                <a:solidFill>
                  <a:schemeClr val="tx1"/>
                </a:solidFill>
                <a:latin typeface="標楷體" pitchFamily="65" charset="-120"/>
                <a:ea typeface="標楷體" pitchFamily="65" charset="-120"/>
              </a:rPr>
              <a:t>(</a:t>
            </a:r>
            <a:r>
              <a:rPr lang="zh-TW" altLang="en-US" sz="2600" b="1" dirty="0" smtClean="0">
                <a:solidFill>
                  <a:schemeClr val="tx1"/>
                </a:solidFill>
                <a:latin typeface="標楷體" pitchFamily="65" charset="-120"/>
                <a:ea typeface="標楷體" pitchFamily="65" charset="-120"/>
              </a:rPr>
              <a:t>無彈性需求</a:t>
            </a:r>
            <a:r>
              <a:rPr lang="en-US" altLang="zh-TW" sz="2600" b="1" dirty="0" smtClean="0">
                <a:solidFill>
                  <a:schemeClr val="tx1"/>
                </a:solidFill>
                <a:latin typeface="標楷體" pitchFamily="65" charset="-120"/>
                <a:ea typeface="標楷體" pitchFamily="65" charset="-120"/>
              </a:rPr>
              <a:t>)</a:t>
            </a:r>
            <a:r>
              <a:rPr lang="en-US" sz="2600" dirty="0" smtClean="0">
                <a:solidFill>
                  <a:schemeClr val="tx1"/>
                </a:solidFill>
              </a:rPr>
              <a:t> </a:t>
            </a:r>
            <a:r>
              <a:rPr lang="en-US" sz="2600" dirty="0">
                <a:solidFill>
                  <a:schemeClr val="tx1"/>
                </a:solidFill>
              </a:rPr>
              <a:t>Demand is inelastic when the percentage change in quantity demanded is </a:t>
            </a:r>
            <a:r>
              <a:rPr lang="en-US" sz="2600" i="1" dirty="0">
                <a:solidFill>
                  <a:schemeClr val="tx1"/>
                </a:solidFill>
              </a:rPr>
              <a:t>less</a:t>
            </a:r>
            <a:r>
              <a:rPr lang="en-US" sz="2600" dirty="0">
                <a:solidFill>
                  <a:schemeClr val="tx1"/>
                </a:solidFill>
              </a:rPr>
              <a:t> than the percentage change in price, so the price elasticity is </a:t>
            </a:r>
            <a:r>
              <a:rPr lang="en-US" sz="2600" i="1" dirty="0">
                <a:solidFill>
                  <a:schemeClr val="tx1"/>
                </a:solidFill>
              </a:rPr>
              <a:t>less</a:t>
            </a:r>
            <a:r>
              <a:rPr lang="en-US" sz="2600" dirty="0">
                <a:solidFill>
                  <a:schemeClr val="tx1"/>
                </a:solidFill>
              </a:rPr>
              <a:t> than 1 in absolute value. </a:t>
            </a:r>
          </a:p>
          <a:p>
            <a:pPr>
              <a:spcBef>
                <a:spcPct val="10000"/>
              </a:spcBef>
              <a:spcAft>
                <a:spcPct val="10000"/>
              </a:spcAft>
            </a:pPr>
            <a:endParaRPr lang="en-US" sz="2600" dirty="0">
              <a:solidFill>
                <a:schemeClr val="tx1"/>
              </a:solidFill>
            </a:endParaRPr>
          </a:p>
          <a:p>
            <a:pPr>
              <a:spcBef>
                <a:spcPct val="10000"/>
              </a:spcBef>
              <a:spcAft>
                <a:spcPct val="10000"/>
              </a:spcAft>
            </a:pPr>
            <a:r>
              <a:rPr lang="en-US" sz="2600" b="1" dirty="0">
                <a:solidFill>
                  <a:schemeClr val="tx1"/>
                </a:solidFill>
              </a:rPr>
              <a:t>Unit-elastic demand</a:t>
            </a:r>
            <a:r>
              <a:rPr lang="en-US" sz="2600" dirty="0">
                <a:solidFill>
                  <a:schemeClr val="tx1"/>
                </a:solidFill>
              </a:rPr>
              <a:t> </a:t>
            </a:r>
            <a:r>
              <a:rPr lang="en-US" altLang="zh-TW" sz="2600" b="1" dirty="0" smtClean="0">
                <a:solidFill>
                  <a:schemeClr val="tx1"/>
                </a:solidFill>
                <a:latin typeface="標楷體" pitchFamily="65" charset="-120"/>
                <a:ea typeface="標楷體" pitchFamily="65" charset="-120"/>
              </a:rPr>
              <a:t>(</a:t>
            </a:r>
            <a:r>
              <a:rPr lang="zh-TW" altLang="en-US" sz="2600" b="1" dirty="0" smtClean="0">
                <a:solidFill>
                  <a:schemeClr val="tx1"/>
                </a:solidFill>
                <a:latin typeface="標楷體" pitchFamily="65" charset="-120"/>
                <a:ea typeface="標楷體" pitchFamily="65" charset="-120"/>
              </a:rPr>
              <a:t>單一彈性需求</a:t>
            </a:r>
            <a:r>
              <a:rPr lang="en-US" altLang="zh-TW" sz="2600" b="1" dirty="0" smtClean="0">
                <a:solidFill>
                  <a:schemeClr val="tx1"/>
                </a:solidFill>
                <a:latin typeface="標楷體" pitchFamily="65" charset="-120"/>
                <a:ea typeface="標楷體" pitchFamily="65" charset="-120"/>
              </a:rPr>
              <a:t>)</a:t>
            </a:r>
            <a:r>
              <a:rPr lang="en-US" sz="2600" dirty="0" smtClean="0">
                <a:solidFill>
                  <a:schemeClr val="tx1"/>
                </a:solidFill>
              </a:rPr>
              <a:t> </a:t>
            </a:r>
            <a:r>
              <a:rPr lang="en-US" sz="2600" dirty="0">
                <a:solidFill>
                  <a:schemeClr val="tx1"/>
                </a:solidFill>
              </a:rPr>
              <a:t>Demand is unit elastic when the percentage change in quantity demanded is </a:t>
            </a:r>
            <a:r>
              <a:rPr lang="en-US" sz="2600" i="1" dirty="0">
                <a:solidFill>
                  <a:schemeClr val="tx1"/>
                </a:solidFill>
              </a:rPr>
              <a:t>equal to</a:t>
            </a:r>
            <a:r>
              <a:rPr lang="en-US" sz="2600" dirty="0">
                <a:solidFill>
                  <a:schemeClr val="tx1"/>
                </a:solidFill>
              </a:rPr>
              <a:t> the percentage change in price, so the price elasticity is </a:t>
            </a:r>
            <a:r>
              <a:rPr lang="en-US" sz="2600" i="1" dirty="0">
                <a:solidFill>
                  <a:schemeClr val="tx1"/>
                </a:solidFill>
              </a:rPr>
              <a:t>equal</a:t>
            </a:r>
            <a:r>
              <a:rPr lang="en-US" sz="2600" dirty="0">
                <a:solidFill>
                  <a:schemeClr val="tx1"/>
                </a:solidFill>
              </a:rPr>
              <a:t> to 1 in absolute value. </a:t>
            </a:r>
          </a:p>
        </p:txBody>
      </p:sp>
      <p:sp>
        <p:nvSpPr>
          <p:cNvPr id="1043462" name="Text Box 6"/>
          <p:cNvSpPr txBox="1">
            <a:spLocks noChangeArrowheads="1"/>
          </p:cNvSpPr>
          <p:nvPr/>
        </p:nvSpPr>
        <p:spPr bwMode="auto">
          <a:xfrm>
            <a:off x="457200" y="174625"/>
            <a:ext cx="8686800" cy="523220"/>
          </a:xfrm>
          <a:prstGeom prst="rect">
            <a:avLst/>
          </a:prstGeom>
          <a:noFill/>
          <a:ln w="9525">
            <a:noFill/>
            <a:miter lim="800000"/>
            <a:headEnd/>
            <a:tailEnd/>
          </a:ln>
        </p:spPr>
        <p:txBody>
          <a:bodyPr wrap="square">
            <a:spAutoFit/>
          </a:bodyPr>
          <a:lstStyle/>
          <a:p>
            <a:r>
              <a:rPr lang="en-US" b="1" dirty="0">
                <a:solidFill>
                  <a:schemeClr val="tx1"/>
                </a:solidFill>
              </a:rPr>
              <a:t>Elastic Demand and Inelastic Demand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3462"/>
                                        </p:tgtEl>
                                        <p:attrNameLst>
                                          <p:attrName>style.visibility</p:attrName>
                                        </p:attrNameLst>
                                      </p:cBhvr>
                                      <p:to>
                                        <p:strVal val="visible"/>
                                      </p:to>
                                    </p:set>
                                    <p:animEffect transition="in" filter="wipe(left)">
                                      <p:cBhvr>
                                        <p:cTn id="7" dur="500"/>
                                        <p:tgtEl>
                                          <p:spTgt spid="10434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3461">
                                            <p:txEl>
                                              <p:pRg st="0" end="0"/>
                                            </p:txEl>
                                          </p:spTgt>
                                        </p:tgtEl>
                                        <p:attrNameLst>
                                          <p:attrName>style.visibility</p:attrName>
                                        </p:attrNameLst>
                                      </p:cBhvr>
                                      <p:to>
                                        <p:strVal val="visible"/>
                                      </p:to>
                                    </p:set>
                                    <p:animEffect transition="in" filter="wipe(left)">
                                      <p:cBhvr>
                                        <p:cTn id="11" dur="500"/>
                                        <p:tgtEl>
                                          <p:spTgt spid="104346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43461">
                                            <p:txEl>
                                              <p:pRg st="2" end="2"/>
                                            </p:txEl>
                                          </p:spTgt>
                                        </p:tgtEl>
                                        <p:attrNameLst>
                                          <p:attrName>style.visibility</p:attrName>
                                        </p:attrNameLst>
                                      </p:cBhvr>
                                      <p:to>
                                        <p:strVal val="visible"/>
                                      </p:to>
                                    </p:set>
                                    <p:animEffect transition="in" filter="wipe(left)">
                                      <p:cBhvr>
                                        <p:cTn id="16" dur="500"/>
                                        <p:tgtEl>
                                          <p:spTgt spid="104346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43461">
                                            <p:txEl>
                                              <p:pRg st="4" end="4"/>
                                            </p:txEl>
                                          </p:spTgt>
                                        </p:tgtEl>
                                        <p:attrNameLst>
                                          <p:attrName>style.visibility</p:attrName>
                                        </p:attrNameLst>
                                      </p:cBhvr>
                                      <p:to>
                                        <p:strVal val="visible"/>
                                      </p:to>
                                    </p:set>
                                    <p:animEffect transition="in" filter="wipe(left)">
                                      <p:cBhvr>
                                        <p:cTn id="21" dur="500"/>
                                        <p:tgtEl>
                                          <p:spTgt spid="1043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461" grpId="0" build="p" autoUpdateAnimBg="0" advAuto="0"/>
      <p:bldP spid="104346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descr="Fig06-1_PPT_2.gif"/>
          <p:cNvPicPr>
            <a:picLocks noChangeAspect="1"/>
          </p:cNvPicPr>
          <p:nvPr/>
        </p:nvPicPr>
        <p:blipFill>
          <a:blip r:embed="rId2" cstate="print"/>
          <a:srcRect/>
          <a:stretch>
            <a:fillRect/>
          </a:stretch>
        </p:blipFill>
        <p:spPr bwMode="auto">
          <a:xfrm>
            <a:off x="3698875" y="1543050"/>
            <a:ext cx="4391025" cy="3771900"/>
          </a:xfrm>
          <a:prstGeom prst="rect">
            <a:avLst/>
          </a:prstGeom>
          <a:noFill/>
          <a:ln w="9525">
            <a:noFill/>
            <a:miter lim="800000"/>
            <a:headEnd/>
            <a:tailEnd/>
          </a:ln>
        </p:spPr>
      </p:pic>
      <p:pic>
        <p:nvPicPr>
          <p:cNvPr id="21" name="Picture 20" descr="Fig06-1_PPT4.gif"/>
          <p:cNvPicPr>
            <a:picLocks noChangeAspect="1"/>
          </p:cNvPicPr>
          <p:nvPr/>
        </p:nvPicPr>
        <p:blipFill>
          <a:blip r:embed="rId3" cstate="print"/>
          <a:srcRect/>
          <a:stretch>
            <a:fillRect/>
          </a:stretch>
        </p:blipFill>
        <p:spPr bwMode="auto">
          <a:xfrm>
            <a:off x="3697288" y="1543050"/>
            <a:ext cx="4391025" cy="3771900"/>
          </a:xfrm>
          <a:prstGeom prst="rect">
            <a:avLst/>
          </a:prstGeom>
          <a:noFill/>
          <a:ln w="9525">
            <a:noFill/>
            <a:miter lim="800000"/>
            <a:headEnd/>
            <a:tailEnd/>
          </a:ln>
        </p:spPr>
      </p:pic>
      <p:pic>
        <p:nvPicPr>
          <p:cNvPr id="10" name="Picture 9" descr="Fig06-1_PPT_1.gif"/>
          <p:cNvPicPr>
            <a:picLocks noChangeAspect="1"/>
          </p:cNvPicPr>
          <p:nvPr/>
        </p:nvPicPr>
        <p:blipFill>
          <a:blip r:embed="rId4" cstate="print"/>
          <a:srcRect/>
          <a:stretch>
            <a:fillRect/>
          </a:stretch>
        </p:blipFill>
        <p:spPr bwMode="auto">
          <a:xfrm>
            <a:off x="3698875" y="1543050"/>
            <a:ext cx="4391025" cy="3771900"/>
          </a:xfrm>
          <a:prstGeom prst="rect">
            <a:avLst/>
          </a:prstGeom>
          <a:noFill/>
          <a:ln w="9525">
            <a:noFill/>
            <a:miter lim="800000"/>
            <a:headEnd/>
            <a:tailEnd/>
          </a:ln>
        </p:spPr>
      </p:pic>
      <p:pic>
        <p:nvPicPr>
          <p:cNvPr id="15" name="Picture 14" descr="Fig06-1_PPT_5.gif"/>
          <p:cNvPicPr>
            <a:picLocks noChangeAspect="1"/>
          </p:cNvPicPr>
          <p:nvPr/>
        </p:nvPicPr>
        <p:blipFill>
          <a:blip r:embed="rId5" cstate="print"/>
          <a:srcRect/>
          <a:stretch>
            <a:fillRect/>
          </a:stretch>
        </p:blipFill>
        <p:spPr bwMode="auto">
          <a:xfrm>
            <a:off x="3698875" y="1543050"/>
            <a:ext cx="4391025" cy="3771900"/>
          </a:xfrm>
          <a:prstGeom prst="rect">
            <a:avLst/>
          </a:prstGeom>
          <a:noFill/>
          <a:ln w="9525">
            <a:noFill/>
            <a:miter lim="800000"/>
            <a:headEnd/>
            <a:tailEnd/>
          </a:ln>
        </p:spPr>
      </p:pic>
      <p:pic>
        <p:nvPicPr>
          <p:cNvPr id="16" name="Picture 15" descr="Fig06-1_PPT_6.gif"/>
          <p:cNvPicPr>
            <a:picLocks noChangeAspect="1"/>
          </p:cNvPicPr>
          <p:nvPr/>
        </p:nvPicPr>
        <p:blipFill>
          <a:blip r:embed="rId6" cstate="print"/>
          <a:srcRect/>
          <a:stretch>
            <a:fillRect/>
          </a:stretch>
        </p:blipFill>
        <p:spPr bwMode="auto">
          <a:xfrm>
            <a:off x="3698875" y="1543050"/>
            <a:ext cx="4391025" cy="3771900"/>
          </a:xfrm>
          <a:prstGeom prst="rect">
            <a:avLst/>
          </a:prstGeom>
          <a:noFill/>
          <a:ln w="9525">
            <a:noFill/>
            <a:miter lim="800000"/>
            <a:headEnd/>
            <a:tailEnd/>
          </a:ln>
        </p:spPr>
      </p:pic>
      <p:pic>
        <p:nvPicPr>
          <p:cNvPr id="17" name="Picture 16" descr="Fig06-1_PPT_7.gif"/>
          <p:cNvPicPr>
            <a:picLocks noChangeAspect="1"/>
          </p:cNvPicPr>
          <p:nvPr/>
        </p:nvPicPr>
        <p:blipFill>
          <a:blip r:embed="rId7" cstate="print"/>
          <a:srcRect/>
          <a:stretch>
            <a:fillRect/>
          </a:stretch>
        </p:blipFill>
        <p:spPr bwMode="auto">
          <a:xfrm>
            <a:off x="3698875" y="1543050"/>
            <a:ext cx="4391025" cy="3771900"/>
          </a:xfrm>
          <a:prstGeom prst="rect">
            <a:avLst/>
          </a:prstGeom>
          <a:noFill/>
          <a:ln w="9525">
            <a:noFill/>
            <a:miter lim="800000"/>
            <a:headEnd/>
            <a:tailEnd/>
          </a:ln>
        </p:spPr>
      </p:pic>
      <p:pic>
        <p:nvPicPr>
          <p:cNvPr id="18" name="Picture 17" descr="Fig06-1_PPT_8.gif"/>
          <p:cNvPicPr>
            <a:picLocks noChangeAspect="1"/>
          </p:cNvPicPr>
          <p:nvPr/>
        </p:nvPicPr>
        <p:blipFill>
          <a:blip r:embed="rId8" cstate="print"/>
          <a:srcRect/>
          <a:stretch>
            <a:fillRect/>
          </a:stretch>
        </p:blipFill>
        <p:spPr bwMode="auto">
          <a:xfrm>
            <a:off x="3698875" y="1543050"/>
            <a:ext cx="4391025" cy="3771900"/>
          </a:xfrm>
          <a:prstGeom prst="rect">
            <a:avLst/>
          </a:prstGeom>
          <a:noFill/>
          <a:ln w="9525">
            <a:noFill/>
            <a:miter lim="800000"/>
            <a:headEnd/>
            <a:tailEnd/>
          </a:ln>
        </p:spPr>
      </p:pic>
      <p:pic>
        <p:nvPicPr>
          <p:cNvPr id="20" name="Picture 19" descr="Fig06-1_PPT3.gif"/>
          <p:cNvPicPr>
            <a:picLocks noChangeAspect="1"/>
          </p:cNvPicPr>
          <p:nvPr/>
        </p:nvPicPr>
        <p:blipFill>
          <a:blip r:embed="rId9" cstate="print"/>
          <a:srcRect/>
          <a:stretch>
            <a:fillRect/>
          </a:stretch>
        </p:blipFill>
        <p:spPr bwMode="auto">
          <a:xfrm>
            <a:off x="3697288" y="1543050"/>
            <a:ext cx="4391025" cy="3771900"/>
          </a:xfrm>
          <a:prstGeom prst="rect">
            <a:avLst/>
          </a:prstGeom>
          <a:noFill/>
          <a:ln w="9525">
            <a:noFill/>
            <a:miter lim="800000"/>
            <a:headEnd/>
            <a:tailEnd/>
          </a:ln>
        </p:spPr>
      </p:pic>
      <p:sp>
        <p:nvSpPr>
          <p:cNvPr id="1045510" name="Text Box 6"/>
          <p:cNvSpPr txBox="1">
            <a:spLocks noChangeArrowheads="1"/>
          </p:cNvSpPr>
          <p:nvPr/>
        </p:nvSpPr>
        <p:spPr bwMode="auto">
          <a:xfrm>
            <a:off x="452438" y="161925"/>
            <a:ext cx="8285162" cy="523220"/>
          </a:xfrm>
          <a:prstGeom prst="rect">
            <a:avLst/>
          </a:prstGeom>
          <a:noFill/>
          <a:ln w="9525">
            <a:noFill/>
            <a:miter lim="800000"/>
            <a:headEnd/>
            <a:tailEnd/>
          </a:ln>
        </p:spPr>
        <p:txBody>
          <a:bodyPr wrap="square">
            <a:spAutoFit/>
          </a:bodyPr>
          <a:lstStyle/>
          <a:p>
            <a:r>
              <a:rPr lang="en-US" b="1" dirty="0">
                <a:solidFill>
                  <a:schemeClr val="tx1"/>
                </a:solidFill>
              </a:rPr>
              <a:t>An Example of Computing Price </a:t>
            </a:r>
            <a:r>
              <a:rPr lang="en-US" b="1" dirty="0" err="1">
                <a:solidFill>
                  <a:schemeClr val="tx1"/>
                </a:solidFill>
              </a:rPr>
              <a:t>Elasticities</a:t>
            </a:r>
            <a:endParaRPr lang="en-US" b="1" dirty="0">
              <a:solidFill>
                <a:schemeClr val="tx1"/>
              </a:solidFill>
            </a:endParaRPr>
          </a:p>
        </p:txBody>
      </p:sp>
      <p:sp>
        <p:nvSpPr>
          <p:cNvPr id="1045511" name="Text Box 7"/>
          <p:cNvSpPr txBox="1">
            <a:spLocks noChangeArrowheads="1"/>
          </p:cNvSpPr>
          <p:nvPr/>
        </p:nvSpPr>
        <p:spPr bwMode="auto">
          <a:xfrm>
            <a:off x="546100" y="657225"/>
            <a:ext cx="2690813"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6.1</a:t>
            </a:r>
          </a:p>
        </p:txBody>
      </p:sp>
      <p:sp>
        <p:nvSpPr>
          <p:cNvPr id="1045512" name="Text Box 8"/>
          <p:cNvSpPr txBox="1">
            <a:spLocks noChangeArrowheads="1"/>
          </p:cNvSpPr>
          <p:nvPr/>
        </p:nvSpPr>
        <p:spPr bwMode="auto">
          <a:xfrm>
            <a:off x="176212" y="1001713"/>
            <a:ext cx="4840288" cy="430887"/>
          </a:xfrm>
          <a:prstGeom prst="rect">
            <a:avLst/>
          </a:prstGeom>
          <a:noFill/>
          <a:ln w="9525">
            <a:noFill/>
            <a:miter lim="800000"/>
            <a:headEnd/>
            <a:tailEnd/>
          </a:ln>
        </p:spPr>
        <p:txBody>
          <a:bodyPr wrap="square">
            <a:spAutoFit/>
          </a:bodyPr>
          <a:lstStyle/>
          <a:p>
            <a:pPr>
              <a:spcBef>
                <a:spcPct val="10000"/>
              </a:spcBef>
              <a:spcAft>
                <a:spcPct val="10000"/>
              </a:spcAft>
            </a:pPr>
            <a:r>
              <a:rPr lang="en-US" sz="2200" b="1" dirty="0">
                <a:solidFill>
                  <a:schemeClr val="tx1"/>
                </a:solidFill>
              </a:rPr>
              <a:t>Elastic and Inelastic Demand </a:t>
            </a:r>
          </a:p>
        </p:txBody>
      </p:sp>
      <p:sp>
        <p:nvSpPr>
          <p:cNvPr id="1045513" name="Text Box 9"/>
          <p:cNvSpPr txBox="1">
            <a:spLocks noChangeArrowheads="1"/>
          </p:cNvSpPr>
          <p:nvPr/>
        </p:nvSpPr>
        <p:spPr bwMode="auto">
          <a:xfrm>
            <a:off x="301624" y="1444625"/>
            <a:ext cx="3597275" cy="5170646"/>
          </a:xfrm>
          <a:prstGeom prst="rect">
            <a:avLst/>
          </a:prstGeom>
          <a:noFill/>
          <a:ln w="9525">
            <a:noFill/>
            <a:miter lim="800000"/>
            <a:headEnd/>
            <a:tailEnd/>
          </a:ln>
        </p:spPr>
        <p:txBody>
          <a:bodyPr wrap="square">
            <a:spAutoFit/>
          </a:bodyPr>
          <a:lstStyle/>
          <a:p>
            <a:r>
              <a:rPr lang="en-US" sz="2200" dirty="0"/>
              <a:t>Along </a:t>
            </a:r>
            <a:r>
              <a:rPr lang="en-US" sz="2200" i="1" dirty="0"/>
              <a:t>D</a:t>
            </a:r>
            <a:r>
              <a:rPr lang="en-US" sz="2200" baseline="-25000" dirty="0"/>
              <a:t>1</a:t>
            </a:r>
            <a:r>
              <a:rPr lang="en-US" sz="2200" dirty="0"/>
              <a:t>, cutting the price from $4.00 to $3.70 increases the number of gallons sold from 1,000 per day to 1,200 per day, so demand is elastic between point </a:t>
            </a:r>
            <a:r>
              <a:rPr lang="en-US" sz="2200" i="1" dirty="0"/>
              <a:t>A</a:t>
            </a:r>
            <a:r>
              <a:rPr lang="en-US" sz="2200" dirty="0"/>
              <a:t> and point </a:t>
            </a:r>
            <a:r>
              <a:rPr lang="en-US" sz="2200" i="1" dirty="0"/>
              <a:t>B</a:t>
            </a:r>
            <a:r>
              <a:rPr lang="en-US" sz="2200" dirty="0"/>
              <a:t>. </a:t>
            </a:r>
          </a:p>
          <a:p>
            <a:r>
              <a:rPr lang="en-US" sz="2200" dirty="0"/>
              <a:t>Along </a:t>
            </a:r>
            <a:r>
              <a:rPr lang="en-US" sz="2200" i="1" dirty="0"/>
              <a:t>D</a:t>
            </a:r>
            <a:r>
              <a:rPr lang="en-US" sz="2200" baseline="-25000" dirty="0"/>
              <a:t>2</a:t>
            </a:r>
            <a:r>
              <a:rPr lang="en-US" sz="2200" dirty="0"/>
              <a:t>, cutting the price from $4.00 to $3.70 increases the number of gallons sold from 1,000 per day only to 1,050 per day, so demand is inelastic between point </a:t>
            </a:r>
            <a:r>
              <a:rPr lang="en-US" sz="2200" i="1" dirty="0"/>
              <a:t>A</a:t>
            </a:r>
            <a:r>
              <a:rPr lang="en-US" sz="2200" dirty="0"/>
              <a:t> and point </a:t>
            </a:r>
            <a:r>
              <a:rPr lang="en-US" sz="2200" i="1" dirty="0"/>
              <a:t>C</a:t>
            </a:r>
            <a:r>
              <a:rPr lang="en-US" sz="2200" dirty="0"/>
              <a:t>.</a:t>
            </a:r>
          </a:p>
        </p:txBody>
      </p:sp>
      <p:cxnSp>
        <p:nvCxnSpPr>
          <p:cNvPr id="19" name="Straight Connector 18"/>
          <p:cNvCxnSpPr>
            <a:cxnSpLocks noChangeShapeType="1"/>
          </p:cNvCxnSpPr>
          <p:nvPr/>
        </p:nvCxnSpPr>
        <p:spPr bwMode="auto">
          <a:xfrm>
            <a:off x="744538" y="6584950"/>
            <a:ext cx="2686050" cy="0"/>
          </a:xfrm>
          <a:prstGeom prst="line">
            <a:avLst/>
          </a:prstGeom>
          <a:noFill/>
          <a:ln w="50800" algn="ctr">
            <a:solidFill>
              <a:srgbClr val="B9D3C2"/>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5510"/>
                                        </p:tgtEl>
                                        <p:attrNameLst>
                                          <p:attrName>style.visibility</p:attrName>
                                        </p:attrNameLst>
                                      </p:cBhvr>
                                      <p:to>
                                        <p:strVal val="visible"/>
                                      </p:to>
                                    </p:set>
                                    <p:animEffect transition="in" filter="wipe(left)">
                                      <p:cBhvr>
                                        <p:cTn id="7" dur="500"/>
                                        <p:tgtEl>
                                          <p:spTgt spid="10455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5511"/>
                                        </p:tgtEl>
                                        <p:attrNameLst>
                                          <p:attrName>style.visibility</p:attrName>
                                        </p:attrNameLst>
                                      </p:cBhvr>
                                      <p:to>
                                        <p:strVal val="visible"/>
                                      </p:to>
                                    </p:set>
                                    <p:animEffect transition="in" filter="wipe(left)">
                                      <p:cBhvr>
                                        <p:cTn id="11" dur="500"/>
                                        <p:tgtEl>
                                          <p:spTgt spid="104551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5512"/>
                                        </p:tgtEl>
                                        <p:attrNameLst>
                                          <p:attrName>style.visibility</p:attrName>
                                        </p:attrNameLst>
                                      </p:cBhvr>
                                      <p:to>
                                        <p:strVal val="visible"/>
                                      </p:to>
                                    </p:set>
                                    <p:animEffect transition="in" filter="wipe(left)">
                                      <p:cBhvr>
                                        <p:cTn id="15" dur="500"/>
                                        <p:tgtEl>
                                          <p:spTgt spid="104551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1000"/>
                                        <p:tgtEl>
                                          <p:spTgt spid="21"/>
                                        </p:tgtEl>
                                      </p:cBhvr>
                                    </p:animEffect>
                                  </p:childTnLst>
                                </p:cTn>
                              </p:par>
                            </p:childTnLst>
                          </p:cTn>
                        </p:par>
                        <p:par>
                          <p:cTn id="32" fill="hold" nodeType="afterGroup">
                            <p:stCondLst>
                              <p:cond delay="5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nodeType="afterGroup">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045513">
                                            <p:txEl>
                                              <p:pRg st="0" end="0"/>
                                            </p:txEl>
                                          </p:spTgt>
                                        </p:tgtEl>
                                        <p:attrNameLst>
                                          <p:attrName>style.visibility</p:attrName>
                                        </p:attrNameLst>
                                      </p:cBhvr>
                                      <p:to>
                                        <p:strVal val="visible"/>
                                      </p:to>
                                    </p:set>
                                    <p:animEffect transition="in" filter="wipe(left)">
                                      <p:cBhvr>
                                        <p:cTn id="39" dur="500"/>
                                        <p:tgtEl>
                                          <p:spTgt spid="1045513">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1000"/>
                                        <p:tgtEl>
                                          <p:spTgt spid="16"/>
                                        </p:tgtEl>
                                      </p:cBhvr>
                                    </p:animEffect>
                                  </p:childTnLst>
                                </p:cTn>
                              </p:par>
                            </p:childTnLst>
                          </p:cTn>
                        </p:par>
                        <p:par>
                          <p:cTn id="45" fill="hold" nodeType="afterGroup">
                            <p:stCondLst>
                              <p:cond delay="1000"/>
                            </p:stCondLst>
                            <p:childTnLst>
                              <p:par>
                                <p:cTn id="46" presetID="22" presetClass="entr" presetSubtype="1"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1000"/>
                                        <p:tgtEl>
                                          <p:spTgt spid="17"/>
                                        </p:tgtEl>
                                      </p:cBhvr>
                                    </p:animEffect>
                                  </p:childTnLst>
                                </p:cTn>
                              </p:par>
                            </p:childTnLst>
                          </p:cTn>
                        </p:par>
                        <p:par>
                          <p:cTn id="49" fill="hold" nodeType="afterGroup">
                            <p:stCondLst>
                              <p:cond delay="2000"/>
                            </p:stCondLst>
                            <p:childTnLst>
                              <p:par>
                                <p:cTn id="50" presetID="22" presetClass="entr" presetSubtype="4"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1000"/>
                                        <p:tgtEl>
                                          <p:spTgt spid="18"/>
                                        </p:tgtEl>
                                      </p:cBhvr>
                                    </p:animEffect>
                                  </p:childTnLst>
                                </p:cTn>
                              </p:par>
                            </p:childTnLst>
                          </p:cTn>
                        </p:par>
                        <p:par>
                          <p:cTn id="53" fill="hold" nodeType="afterGroup">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045513">
                                            <p:txEl>
                                              <p:pRg st="1" end="1"/>
                                            </p:txEl>
                                          </p:spTgt>
                                        </p:tgtEl>
                                        <p:attrNameLst>
                                          <p:attrName>style.visibility</p:attrName>
                                        </p:attrNameLst>
                                      </p:cBhvr>
                                      <p:to>
                                        <p:strVal val="visible"/>
                                      </p:to>
                                    </p:set>
                                    <p:animEffect transition="in" filter="wipe(left)">
                                      <p:cBhvr>
                                        <p:cTn id="56" dur="500"/>
                                        <p:tgtEl>
                                          <p:spTgt spid="1045513">
                                            <p:txEl>
                                              <p:pRg st="1" end="1"/>
                                            </p:txEl>
                                          </p:spTgt>
                                        </p:tgtEl>
                                      </p:cBhvr>
                                    </p:animEffect>
                                  </p:childTnLst>
                                </p:cTn>
                              </p:par>
                            </p:childTnLst>
                          </p:cTn>
                        </p:par>
                        <p:par>
                          <p:cTn id="57" fill="hold" nodeType="afterGroup">
                            <p:stCondLst>
                              <p:cond delay="3500"/>
                            </p:stCondLst>
                            <p:childTnLst>
                              <p:par>
                                <p:cTn id="58" presetID="2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510" grpId="0"/>
      <p:bldP spid="1045511" grpId="0" animBg="1" autoUpdateAnimBg="0"/>
      <p:bldP spid="1045512" grpId="0"/>
      <p:bldP spid="1045513"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1366043" y="276225"/>
            <a:ext cx="6416675" cy="584775"/>
          </a:xfrm>
          <a:prstGeom prst="rect">
            <a:avLst/>
          </a:prstGeom>
          <a:noFill/>
          <a:ln w="9525">
            <a:noFill/>
            <a:miter lim="800000"/>
            <a:headEnd/>
            <a:tailEnd/>
          </a:ln>
        </p:spPr>
        <p:txBody>
          <a:bodyPr>
            <a:spAutoFit/>
          </a:bodyPr>
          <a:lstStyle/>
          <a:p>
            <a:r>
              <a:rPr lang="en-US" sz="3200" b="1" dirty="0">
                <a:solidFill>
                  <a:schemeClr val="tx1"/>
                </a:solidFill>
              </a:rPr>
              <a:t>The Midpoint </a:t>
            </a:r>
            <a:r>
              <a:rPr lang="en-US" sz="3200" b="1" dirty="0" smtClean="0">
                <a:solidFill>
                  <a:schemeClr val="tx1"/>
                </a:solidFill>
              </a:rPr>
              <a:t>Formula</a:t>
            </a:r>
            <a:r>
              <a:rPr lang="zh-TW" altLang="en-US" sz="3200" b="1" dirty="0" smtClean="0">
                <a:solidFill>
                  <a:schemeClr val="tx1"/>
                </a:solidFill>
              </a:rPr>
              <a:t> </a:t>
            </a:r>
            <a:r>
              <a:rPr lang="zh-TW" altLang="en-US" sz="3200" b="1" dirty="0" smtClean="0">
                <a:solidFill>
                  <a:schemeClr val="tx1"/>
                </a:solidFill>
                <a:latin typeface="標楷體" pitchFamily="65" charset="-120"/>
                <a:ea typeface="標楷體" pitchFamily="65" charset="-120"/>
              </a:rPr>
              <a:t>中點公式</a:t>
            </a:r>
            <a:endParaRPr lang="en-US" sz="3200" b="1" dirty="0">
              <a:solidFill>
                <a:schemeClr val="tx1"/>
              </a:solidFill>
              <a:latin typeface="標楷體" pitchFamily="65" charset="-120"/>
              <a:ea typeface="標楷體" pitchFamily="65" charset="-120"/>
            </a:endParaRPr>
          </a:p>
        </p:txBody>
      </p:sp>
      <p:graphicFrame>
        <p:nvGraphicFramePr>
          <p:cNvPr id="2" name="Object 6"/>
          <p:cNvGraphicFramePr>
            <a:graphicFrameLocks noChangeAspect="1"/>
          </p:cNvGraphicFramePr>
          <p:nvPr/>
        </p:nvGraphicFramePr>
        <p:xfrm>
          <a:off x="1316038" y="4637088"/>
          <a:ext cx="6511925" cy="1290637"/>
        </p:xfrm>
        <a:graphic>
          <a:graphicData uri="http://schemas.openxmlformats.org/presentationml/2006/ole">
            <p:oleObj spid="_x0000_s2058" name="Equation" r:id="rId3" imgW="3136900" imgH="622300" progId="Equation.3">
              <p:embed/>
            </p:oleObj>
          </a:graphicData>
        </a:graphic>
      </p:graphicFrame>
      <p:sp>
        <p:nvSpPr>
          <p:cNvPr id="3" name="TextBox 2"/>
          <p:cNvSpPr txBox="1">
            <a:spLocks noChangeArrowheads="1"/>
          </p:cNvSpPr>
          <p:nvPr/>
        </p:nvSpPr>
        <p:spPr bwMode="auto">
          <a:xfrm>
            <a:off x="452436" y="828020"/>
            <a:ext cx="8243887" cy="3416320"/>
          </a:xfrm>
          <a:prstGeom prst="rect">
            <a:avLst/>
          </a:prstGeom>
          <a:noFill/>
          <a:ln w="9525">
            <a:noFill/>
            <a:miter lim="800000"/>
            <a:headEnd/>
            <a:tailEnd/>
          </a:ln>
        </p:spPr>
        <p:txBody>
          <a:bodyPr>
            <a:spAutoFit/>
          </a:bodyPr>
          <a:lstStyle/>
          <a:p>
            <a:r>
              <a:rPr lang="en-US" sz="2400" dirty="0"/>
              <a:t>We can use the </a:t>
            </a:r>
            <a:r>
              <a:rPr lang="en-US" sz="2400" i="1" dirty="0"/>
              <a:t>midpoint formula</a:t>
            </a:r>
            <a:r>
              <a:rPr lang="en-US" sz="2400" dirty="0"/>
              <a:t> to ensure that we have only one value of the price elasticity of demand between the same two points on a demand curve.</a:t>
            </a:r>
          </a:p>
          <a:p>
            <a:endParaRPr lang="en-US" sz="2400" dirty="0"/>
          </a:p>
          <a:p>
            <a:r>
              <a:rPr lang="en-US" sz="2400" dirty="0" smtClean="0"/>
              <a:t>The </a:t>
            </a:r>
            <a:r>
              <a:rPr lang="en-US" sz="2400" dirty="0"/>
              <a:t>midpoint formula uses the </a:t>
            </a:r>
            <a:r>
              <a:rPr lang="en-US" sz="2400" i="1" dirty="0"/>
              <a:t>average</a:t>
            </a:r>
            <a:r>
              <a:rPr lang="en-US" sz="2400" dirty="0"/>
              <a:t> of the initial and final quantities and the initial and final prices. </a:t>
            </a:r>
          </a:p>
          <a:p>
            <a:endParaRPr lang="en-US" sz="2400" dirty="0"/>
          </a:p>
          <a:p>
            <a:r>
              <a:rPr lang="en-US" sz="2400" dirty="0"/>
              <a:t>If </a:t>
            </a:r>
            <a:r>
              <a:rPr lang="en-US" sz="2400" i="1" dirty="0"/>
              <a:t>Q</a:t>
            </a:r>
            <a:r>
              <a:rPr lang="en-US" sz="2400" baseline="-25000" dirty="0"/>
              <a:t>1</a:t>
            </a:r>
            <a:r>
              <a:rPr lang="en-US" sz="2400" dirty="0"/>
              <a:t> and </a:t>
            </a:r>
            <a:r>
              <a:rPr lang="en-US" sz="2400" i="1" dirty="0"/>
              <a:t>P</a:t>
            </a:r>
            <a:r>
              <a:rPr lang="en-US" sz="2400" baseline="-25000" dirty="0"/>
              <a:t>1</a:t>
            </a:r>
            <a:r>
              <a:rPr lang="en-US" sz="2400" dirty="0"/>
              <a:t> are the initial quantity and price and </a:t>
            </a:r>
            <a:r>
              <a:rPr lang="en-US" sz="2400" i="1" dirty="0"/>
              <a:t>Q</a:t>
            </a:r>
            <a:r>
              <a:rPr lang="en-US" sz="2400" baseline="-25000" dirty="0"/>
              <a:t>2</a:t>
            </a:r>
            <a:r>
              <a:rPr lang="en-US" sz="2400" dirty="0"/>
              <a:t> and </a:t>
            </a:r>
            <a:r>
              <a:rPr lang="en-US" sz="2400" i="1" dirty="0"/>
              <a:t>P</a:t>
            </a:r>
            <a:r>
              <a:rPr lang="en-US" sz="2400" baseline="-25000" dirty="0"/>
              <a:t>2</a:t>
            </a:r>
            <a:r>
              <a:rPr lang="en-US" sz="2400" dirty="0"/>
              <a:t> are the final quantity and price, the midpoint formula 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par>
                          <p:cTn id="22" fill="hold" nodeType="afterGroup">
                            <p:stCondLst>
                              <p:cond delay="500"/>
                            </p:stCondLst>
                            <p:childTnLst>
                              <p:par>
                                <p:cTn id="23" presetID="17" presetClass="entr" presetSubtype="1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build="p"/>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19820</TotalTime>
  <Words>2965</Words>
  <Application>Microsoft Office PowerPoint</Application>
  <PresentationFormat>如螢幕大小 (4:3)</PresentationFormat>
  <Paragraphs>349</Paragraphs>
  <Slides>40</Slides>
  <Notes>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40</vt:i4>
      </vt:variant>
    </vt:vector>
  </HeadingPairs>
  <TitlesOfParts>
    <vt:vector size="42" baseType="lpstr">
      <vt:lpstr>2_Custom Design</vt:lpstr>
      <vt:lpstr>Equation</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 &amp; Shelly Tefft w/Michael Brener</dc:creator>
  <cp:lastModifiedBy>user</cp:lastModifiedBy>
  <cp:revision>837</cp:revision>
  <dcterms:created xsi:type="dcterms:W3CDTF">2007-05-23T02:54:43Z</dcterms:created>
  <dcterms:modified xsi:type="dcterms:W3CDTF">2012-11-05T02:26:40Z</dcterms:modified>
</cp:coreProperties>
</file>