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461" r:id="rId2"/>
    <p:sldId id="257" r:id="rId3"/>
    <p:sldId id="518" r:id="rId4"/>
    <p:sldId id="519" r:id="rId5"/>
    <p:sldId id="481" r:id="rId6"/>
    <p:sldId id="469" r:id="rId7"/>
    <p:sldId id="482" r:id="rId8"/>
    <p:sldId id="483" r:id="rId9"/>
    <p:sldId id="484" r:id="rId10"/>
    <p:sldId id="418" r:id="rId11"/>
    <p:sldId id="420" r:id="rId12"/>
    <p:sldId id="516" r:id="rId13"/>
    <p:sldId id="517" r:id="rId14"/>
    <p:sldId id="485" r:id="rId15"/>
    <p:sldId id="486" r:id="rId16"/>
    <p:sldId id="487" r:id="rId17"/>
    <p:sldId id="488" r:id="rId18"/>
    <p:sldId id="489" r:id="rId19"/>
    <p:sldId id="490" r:id="rId20"/>
    <p:sldId id="491" r:id="rId21"/>
    <p:sldId id="492" r:id="rId22"/>
    <p:sldId id="493" r:id="rId23"/>
    <p:sldId id="494" r:id="rId24"/>
    <p:sldId id="495" r:id="rId25"/>
    <p:sldId id="496" r:id="rId26"/>
    <p:sldId id="497" r:id="rId27"/>
    <p:sldId id="498" r:id="rId28"/>
    <p:sldId id="499" r:id="rId29"/>
    <p:sldId id="500" r:id="rId30"/>
    <p:sldId id="501" r:id="rId31"/>
    <p:sldId id="502" r:id="rId32"/>
    <p:sldId id="503" r:id="rId33"/>
    <p:sldId id="504" r:id="rId34"/>
    <p:sldId id="505" r:id="rId35"/>
    <p:sldId id="506" r:id="rId36"/>
    <p:sldId id="507" r:id="rId37"/>
    <p:sldId id="508" r:id="rId38"/>
    <p:sldId id="509" r:id="rId39"/>
    <p:sldId id="510" r:id="rId40"/>
    <p:sldId id="511" r:id="rId41"/>
    <p:sldId id="512" r:id="rId42"/>
    <p:sldId id="513" r:id="rId43"/>
    <p:sldId id="514" r:id="rId44"/>
    <p:sldId id="515" r:id="rId45"/>
  </p:sldIdLst>
  <p:sldSz cx="9144000" cy="6858000" type="screen4x3"/>
  <p:notesSz cx="6858000" cy="9144000"/>
  <p:defaultTextStyle>
    <a:defPPr>
      <a:defRPr lang="en-US"/>
    </a:defPPr>
    <a:lvl1pPr algn="l" rtl="0" fontAlgn="base">
      <a:spcBef>
        <a:spcPct val="0"/>
      </a:spcBef>
      <a:spcAft>
        <a:spcPct val="0"/>
      </a:spcAft>
      <a:defRPr sz="1400" b="1" kern="1200">
        <a:solidFill>
          <a:schemeClr val="tx1"/>
        </a:solidFill>
        <a:latin typeface="Arial" charset="0"/>
        <a:ea typeface="+mn-ea"/>
        <a:cs typeface="Arial" charset="0"/>
      </a:defRPr>
    </a:lvl1pPr>
    <a:lvl2pPr marL="457200" algn="l" rtl="0" fontAlgn="base">
      <a:spcBef>
        <a:spcPct val="0"/>
      </a:spcBef>
      <a:spcAft>
        <a:spcPct val="0"/>
      </a:spcAft>
      <a:defRPr sz="1400" b="1" kern="1200">
        <a:solidFill>
          <a:schemeClr val="tx1"/>
        </a:solidFill>
        <a:latin typeface="Arial" charset="0"/>
        <a:ea typeface="+mn-ea"/>
        <a:cs typeface="Arial" charset="0"/>
      </a:defRPr>
    </a:lvl2pPr>
    <a:lvl3pPr marL="914400" algn="l" rtl="0" fontAlgn="base">
      <a:spcBef>
        <a:spcPct val="0"/>
      </a:spcBef>
      <a:spcAft>
        <a:spcPct val="0"/>
      </a:spcAft>
      <a:defRPr sz="1400" b="1" kern="1200">
        <a:solidFill>
          <a:schemeClr val="tx1"/>
        </a:solidFill>
        <a:latin typeface="Arial" charset="0"/>
        <a:ea typeface="+mn-ea"/>
        <a:cs typeface="Arial" charset="0"/>
      </a:defRPr>
    </a:lvl3pPr>
    <a:lvl4pPr marL="1371600" algn="l" rtl="0" fontAlgn="base">
      <a:spcBef>
        <a:spcPct val="0"/>
      </a:spcBef>
      <a:spcAft>
        <a:spcPct val="0"/>
      </a:spcAft>
      <a:defRPr sz="1400" b="1" kern="1200">
        <a:solidFill>
          <a:schemeClr val="tx1"/>
        </a:solidFill>
        <a:latin typeface="Arial" charset="0"/>
        <a:ea typeface="+mn-ea"/>
        <a:cs typeface="Arial" charset="0"/>
      </a:defRPr>
    </a:lvl4pPr>
    <a:lvl5pPr marL="1828800" algn="l" rtl="0" fontAlgn="base">
      <a:spcBef>
        <a:spcPct val="0"/>
      </a:spcBef>
      <a:spcAft>
        <a:spcPct val="0"/>
      </a:spcAft>
      <a:defRPr sz="1400" b="1" kern="1200">
        <a:solidFill>
          <a:schemeClr val="tx1"/>
        </a:solidFill>
        <a:latin typeface="Arial" charset="0"/>
        <a:ea typeface="+mn-ea"/>
        <a:cs typeface="Arial" charset="0"/>
      </a:defRPr>
    </a:lvl5pPr>
    <a:lvl6pPr marL="2286000" algn="l" defTabSz="914400" rtl="0" eaLnBrk="1" latinLnBrk="0" hangingPunct="1">
      <a:defRPr sz="1400" b="1" kern="1200">
        <a:solidFill>
          <a:schemeClr val="tx1"/>
        </a:solidFill>
        <a:latin typeface="Arial" charset="0"/>
        <a:ea typeface="+mn-ea"/>
        <a:cs typeface="Arial" charset="0"/>
      </a:defRPr>
    </a:lvl6pPr>
    <a:lvl7pPr marL="2743200" algn="l" defTabSz="914400" rtl="0" eaLnBrk="1" latinLnBrk="0" hangingPunct="1">
      <a:defRPr sz="1400" b="1" kern="1200">
        <a:solidFill>
          <a:schemeClr val="tx1"/>
        </a:solidFill>
        <a:latin typeface="Arial" charset="0"/>
        <a:ea typeface="+mn-ea"/>
        <a:cs typeface="Arial" charset="0"/>
      </a:defRPr>
    </a:lvl7pPr>
    <a:lvl8pPr marL="3200400" algn="l" defTabSz="914400" rtl="0" eaLnBrk="1" latinLnBrk="0" hangingPunct="1">
      <a:defRPr sz="1400" b="1" kern="1200">
        <a:solidFill>
          <a:schemeClr val="tx1"/>
        </a:solidFill>
        <a:latin typeface="Arial" charset="0"/>
        <a:ea typeface="+mn-ea"/>
        <a:cs typeface="Arial" charset="0"/>
      </a:defRPr>
    </a:lvl8pPr>
    <a:lvl9pPr marL="3657600" algn="l" defTabSz="914400" rtl="0" eaLnBrk="1" latinLnBrk="0" hangingPunct="1">
      <a:defRPr sz="1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B9D2C1"/>
    <a:srgbClr val="333333"/>
    <a:srgbClr val="808080"/>
    <a:srgbClr val="B9D2B7"/>
    <a:srgbClr val="CCCCFF"/>
    <a:srgbClr val="0064B3"/>
    <a:srgbClr val="AC0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8025" autoAdjust="0"/>
  </p:normalViewPr>
  <p:slideViewPr>
    <p:cSldViewPr snapToGrid="0">
      <p:cViewPr>
        <p:scale>
          <a:sx n="75" d="100"/>
          <a:sy n="75" d="100"/>
        </p:scale>
        <p:origin x="-1194" y="108"/>
      </p:cViewPr>
      <p:guideLst>
        <p:guide orient="horz" pos="434"/>
        <p:guide pos="289"/>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66" d="100"/>
        <a:sy n="66" d="100"/>
      </p:scale>
      <p:origin x="0" y="1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28.xml"/><Relationship Id="rId13" Type="http://schemas.openxmlformats.org/officeDocument/2006/relationships/slide" Target="slides/slide37.xml"/><Relationship Id="rId3" Type="http://schemas.openxmlformats.org/officeDocument/2006/relationships/slide" Target="slides/slide9.xml"/><Relationship Id="rId7" Type="http://schemas.openxmlformats.org/officeDocument/2006/relationships/slide" Target="slides/slide27.xml"/><Relationship Id="rId12" Type="http://schemas.openxmlformats.org/officeDocument/2006/relationships/slide" Target="slides/slide36.xml"/><Relationship Id="rId2" Type="http://schemas.openxmlformats.org/officeDocument/2006/relationships/slide" Target="slides/slide8.xml"/><Relationship Id="rId16" Type="http://schemas.openxmlformats.org/officeDocument/2006/relationships/slide" Target="slides/slide44.xml"/><Relationship Id="rId1" Type="http://schemas.openxmlformats.org/officeDocument/2006/relationships/slide" Target="slides/slide7.xml"/><Relationship Id="rId6" Type="http://schemas.openxmlformats.org/officeDocument/2006/relationships/slide" Target="slides/slide26.xml"/><Relationship Id="rId11" Type="http://schemas.openxmlformats.org/officeDocument/2006/relationships/slide" Target="slides/slide34.xml"/><Relationship Id="rId5" Type="http://schemas.openxmlformats.org/officeDocument/2006/relationships/slide" Target="slides/slide11.xml"/><Relationship Id="rId15" Type="http://schemas.openxmlformats.org/officeDocument/2006/relationships/slide" Target="slides/slide41.xml"/><Relationship Id="rId10" Type="http://schemas.openxmlformats.org/officeDocument/2006/relationships/slide" Target="slides/slide31.xml"/><Relationship Id="rId4" Type="http://schemas.openxmlformats.org/officeDocument/2006/relationships/slide" Target="slides/slide10.xml"/><Relationship Id="rId9" Type="http://schemas.openxmlformats.org/officeDocument/2006/relationships/slide" Target="slides/slide30.xml"/><Relationship Id="rId14"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4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spcAft>
                <a:spcPct val="0"/>
              </a:spcAft>
              <a:defRPr sz="1200" b="0">
                <a:cs typeface="+mn-cs"/>
              </a:defRPr>
            </a:lvl1pPr>
          </a:lstStyle>
          <a:p>
            <a:pPr>
              <a:defRPr/>
            </a:pPr>
            <a:endParaRPr lang="en-US"/>
          </a:p>
        </p:txBody>
      </p:sp>
      <p:sp>
        <p:nvSpPr>
          <p:cNvPr id="524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defRPr sz="1200" b="0">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4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4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spcAft>
                <a:spcPct val="0"/>
              </a:spcAft>
              <a:defRPr sz="1200" b="0">
                <a:cs typeface="+mn-cs"/>
              </a:defRPr>
            </a:lvl1pPr>
          </a:lstStyle>
          <a:p>
            <a:pPr>
              <a:defRPr/>
            </a:pPr>
            <a:endParaRPr lang="en-US"/>
          </a:p>
        </p:txBody>
      </p:sp>
      <p:sp>
        <p:nvSpPr>
          <p:cNvPr id="524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spcAft>
                <a:spcPct val="0"/>
              </a:spcAft>
              <a:defRPr sz="1200" b="0">
                <a:cs typeface="+mn-cs"/>
              </a:defRPr>
            </a:lvl1pPr>
          </a:lstStyle>
          <a:p>
            <a:pPr>
              <a:defRPr/>
            </a:pPr>
            <a:fld id="{D22B60A4-9114-4818-843B-EFDBC59FDA7A}" type="slidenum">
              <a:rPr lang="en-US"/>
              <a:pPr>
                <a:defRPr/>
              </a:pPr>
              <a:t>‹#›</a:t>
            </a:fld>
            <a:endParaRPr lang="en-US"/>
          </a:p>
        </p:txBody>
      </p:sp>
    </p:spTree>
    <p:extLst>
      <p:ext uri="{BB962C8B-B14F-4D97-AF65-F5344CB8AC3E}">
        <p14:creationId xmlns:p14="http://schemas.microsoft.com/office/powerpoint/2010/main" val="3947061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fld id="{DF14F818-6470-4499-920B-8CD7D216CC64}" type="slidenum">
              <a:rPr lang="en-US" smtClean="0">
                <a:cs typeface="Arial" charset="0"/>
              </a:rPr>
              <a:pPr/>
              <a:t>2</a:t>
            </a:fld>
            <a:endParaRPr lang="en-US" smtClean="0">
              <a:cs typeface="Arial"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Rectangle 7"/>
          <p:cNvSpPr>
            <a:spLocks noGrp="1" noChangeArrowheads="1"/>
          </p:cNvSpPr>
          <p:nvPr>
            <p:ph type="sldNum" sz="quarter" idx="5"/>
          </p:nvPr>
        </p:nvSpPr>
        <p:spPr>
          <a:noFill/>
        </p:spPr>
        <p:txBody>
          <a:bodyPr/>
          <a:lstStyle/>
          <a:p>
            <a:fld id="{CF89D841-B0D3-409D-B58D-9DE135B94E4F}" type="slidenum">
              <a:rPr lang="en-US" smtClean="0">
                <a:cs typeface="Arial" charset="0"/>
              </a:rPr>
              <a:pPr/>
              <a:t>14</a:t>
            </a:fld>
            <a:endParaRPr lang="en-US" smtClean="0">
              <a:cs typeface="Arial" charset="0"/>
            </a:endParaRPr>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Rectangle 7"/>
          <p:cNvSpPr>
            <a:spLocks noGrp="1" noChangeArrowheads="1"/>
          </p:cNvSpPr>
          <p:nvPr>
            <p:ph type="sldNum" sz="quarter" idx="5"/>
          </p:nvPr>
        </p:nvSpPr>
        <p:spPr>
          <a:noFill/>
        </p:spPr>
        <p:txBody>
          <a:bodyPr/>
          <a:lstStyle/>
          <a:p>
            <a:fld id="{C0617967-6CCB-46BA-856D-0505DB992C28}" type="slidenum">
              <a:rPr lang="en-US" smtClean="0">
                <a:solidFill>
                  <a:prstClr val="black"/>
                </a:solidFill>
              </a:rPr>
              <a:pPr/>
              <a:t>15</a:t>
            </a:fld>
            <a:endParaRPr lang="en-US" smtClean="0">
              <a:solidFill>
                <a:prstClr val="black"/>
              </a:solidFill>
            </a:endParaRPr>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7" name="Rectangle 7"/>
          <p:cNvSpPr>
            <a:spLocks noGrp="1" noChangeArrowheads="1"/>
          </p:cNvSpPr>
          <p:nvPr>
            <p:ph type="sldNum" sz="quarter" idx="5"/>
          </p:nvPr>
        </p:nvSpPr>
        <p:spPr>
          <a:noFill/>
        </p:spPr>
        <p:txBody>
          <a:bodyPr/>
          <a:lstStyle/>
          <a:p>
            <a:fld id="{F5F3D558-4D41-408D-B1E8-FF1A47B3038B}" type="slidenum">
              <a:rPr lang="en-US" smtClean="0">
                <a:solidFill>
                  <a:prstClr val="black"/>
                </a:solidFill>
              </a:rPr>
              <a:pPr/>
              <a:t>16</a:t>
            </a:fld>
            <a:endParaRPr lang="en-US" smtClean="0">
              <a:solidFill>
                <a:prstClr val="black"/>
              </a:solidFill>
            </a:endParaRPr>
          </a:p>
        </p:txBody>
      </p:sp>
      <p:sp>
        <p:nvSpPr>
          <p:cNvPr id="787458" name="Rectangle 2"/>
          <p:cNvSpPr>
            <a:spLocks noGrp="1" noRot="1" noChangeAspect="1" noChangeArrowheads="1" noTextEdit="1"/>
          </p:cNvSpPr>
          <p:nvPr>
            <p:ph type="sldImg"/>
          </p:nvPr>
        </p:nvSpPr>
        <p:spPr>
          <a:ln/>
        </p:spPr>
      </p:sp>
      <p:sp>
        <p:nvSpPr>
          <p:cNvPr id="787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5" name="Rectangle 7"/>
          <p:cNvSpPr>
            <a:spLocks noGrp="1" noChangeArrowheads="1"/>
          </p:cNvSpPr>
          <p:nvPr>
            <p:ph type="sldNum" sz="quarter" idx="5"/>
          </p:nvPr>
        </p:nvSpPr>
        <p:spPr>
          <a:noFill/>
        </p:spPr>
        <p:txBody>
          <a:bodyPr/>
          <a:lstStyle/>
          <a:p>
            <a:fld id="{FFF95137-935E-44E4-B291-C01CFCAB2114}" type="slidenum">
              <a:rPr lang="en-US" smtClean="0">
                <a:solidFill>
                  <a:prstClr val="black"/>
                </a:solidFill>
              </a:rPr>
              <a:pPr/>
              <a:t>17</a:t>
            </a:fld>
            <a:endParaRPr lang="en-US" smtClean="0">
              <a:solidFill>
                <a:prstClr val="black"/>
              </a:solidFill>
            </a:endParaRPr>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3" name="Rectangle 7"/>
          <p:cNvSpPr>
            <a:spLocks noGrp="1" noChangeArrowheads="1"/>
          </p:cNvSpPr>
          <p:nvPr>
            <p:ph type="sldNum" sz="quarter" idx="5"/>
          </p:nvPr>
        </p:nvSpPr>
        <p:spPr>
          <a:noFill/>
        </p:spPr>
        <p:txBody>
          <a:bodyPr/>
          <a:lstStyle/>
          <a:p>
            <a:fld id="{67B087B2-E175-40BB-9C5C-FD6E7EFADADA}" type="slidenum">
              <a:rPr lang="en-US" smtClean="0">
                <a:solidFill>
                  <a:prstClr val="black"/>
                </a:solidFill>
              </a:rPr>
              <a:pPr/>
              <a:t>18</a:t>
            </a:fld>
            <a:endParaRPr lang="en-US" smtClean="0">
              <a:solidFill>
                <a:prstClr val="black"/>
              </a:solidFill>
            </a:endParaRPr>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Rectangle 7"/>
          <p:cNvSpPr>
            <a:spLocks noGrp="1" noChangeArrowheads="1"/>
          </p:cNvSpPr>
          <p:nvPr>
            <p:ph type="sldNum" sz="quarter" idx="5"/>
          </p:nvPr>
        </p:nvSpPr>
        <p:spPr>
          <a:noFill/>
        </p:spPr>
        <p:txBody>
          <a:bodyPr/>
          <a:lstStyle/>
          <a:p>
            <a:fld id="{9EE3BCA6-408C-435C-A9C5-6245061E7B5D}" type="slidenum">
              <a:rPr lang="en-US" smtClean="0">
                <a:solidFill>
                  <a:prstClr val="black"/>
                </a:solidFill>
              </a:rPr>
              <a:pPr/>
              <a:t>19</a:t>
            </a:fld>
            <a:endParaRPr lang="en-US" smtClean="0">
              <a:solidFill>
                <a:prstClr val="black"/>
              </a:solidFill>
            </a:endParaRPr>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Rectangle 7"/>
          <p:cNvSpPr>
            <a:spLocks noGrp="1" noChangeArrowheads="1"/>
          </p:cNvSpPr>
          <p:nvPr>
            <p:ph type="sldNum" sz="quarter" idx="5"/>
          </p:nvPr>
        </p:nvSpPr>
        <p:spPr>
          <a:noFill/>
        </p:spPr>
        <p:txBody>
          <a:bodyPr/>
          <a:lstStyle/>
          <a:p>
            <a:fld id="{1BD9F0D1-D452-40A7-AAF6-F58221F29C64}" type="slidenum">
              <a:rPr lang="en-US" smtClean="0">
                <a:solidFill>
                  <a:prstClr val="black"/>
                </a:solidFill>
              </a:rPr>
              <a:pPr/>
              <a:t>20</a:t>
            </a:fld>
            <a:endParaRPr lang="en-US" smtClean="0">
              <a:solidFill>
                <a:prstClr val="black"/>
              </a:solidFill>
            </a:endParaRPr>
          </a:p>
        </p:txBody>
      </p:sp>
      <p:sp>
        <p:nvSpPr>
          <p:cNvPr id="798722" name="Rectangle 2"/>
          <p:cNvSpPr>
            <a:spLocks noGrp="1" noRot="1" noChangeAspect="1" noChangeArrowheads="1" noTextEdit="1"/>
          </p:cNvSpPr>
          <p:nvPr>
            <p:ph type="sldImg"/>
          </p:nvPr>
        </p:nvSpPr>
        <p:spPr>
          <a:ln/>
        </p:spPr>
      </p:sp>
      <p:sp>
        <p:nvSpPr>
          <p:cNvPr id="798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69" name="Rectangle 7"/>
          <p:cNvSpPr>
            <a:spLocks noGrp="1" noChangeArrowheads="1"/>
          </p:cNvSpPr>
          <p:nvPr>
            <p:ph type="sldNum" sz="quarter" idx="5"/>
          </p:nvPr>
        </p:nvSpPr>
        <p:spPr>
          <a:noFill/>
        </p:spPr>
        <p:txBody>
          <a:bodyPr/>
          <a:lstStyle/>
          <a:p>
            <a:fld id="{A20E22A1-A123-420D-8BCC-76E8906AC49A}" type="slidenum">
              <a:rPr lang="en-US" smtClean="0">
                <a:solidFill>
                  <a:prstClr val="black"/>
                </a:solidFill>
              </a:rPr>
              <a:pPr/>
              <a:t>21</a:t>
            </a:fld>
            <a:endParaRPr lang="en-US" smtClean="0">
              <a:solidFill>
                <a:prstClr val="black"/>
              </a:solidFill>
            </a:endParaRPr>
          </a:p>
        </p:txBody>
      </p:sp>
      <p:sp>
        <p:nvSpPr>
          <p:cNvPr id="800770" name="Rectangle 2"/>
          <p:cNvSpPr>
            <a:spLocks noGrp="1" noRot="1" noChangeAspect="1" noChangeArrowheads="1" noTextEdit="1"/>
          </p:cNvSpPr>
          <p:nvPr>
            <p:ph type="sldImg"/>
          </p:nvPr>
        </p:nvSpPr>
        <p:spPr>
          <a:ln/>
        </p:spPr>
      </p:sp>
      <p:sp>
        <p:nvSpPr>
          <p:cNvPr id="800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Rectangle 7"/>
          <p:cNvSpPr>
            <a:spLocks noGrp="1" noChangeArrowheads="1"/>
          </p:cNvSpPr>
          <p:nvPr>
            <p:ph type="sldNum" sz="quarter" idx="5"/>
          </p:nvPr>
        </p:nvSpPr>
        <p:spPr>
          <a:noFill/>
        </p:spPr>
        <p:txBody>
          <a:bodyPr/>
          <a:lstStyle/>
          <a:p>
            <a:fld id="{F3567F1F-95D9-4E9C-B6E1-C3D732A4D0EC}" type="slidenum">
              <a:rPr lang="en-US" smtClean="0">
                <a:solidFill>
                  <a:prstClr val="black"/>
                </a:solidFill>
              </a:rPr>
              <a:pPr/>
              <a:t>22</a:t>
            </a:fld>
            <a:endParaRPr lang="en-US" smtClean="0">
              <a:solidFill>
                <a:prstClr val="black"/>
              </a:solidFill>
            </a:endParaRPr>
          </a:p>
        </p:txBody>
      </p:sp>
      <p:sp>
        <p:nvSpPr>
          <p:cNvPr id="802818" name="Rectangle 2"/>
          <p:cNvSpPr>
            <a:spLocks noGrp="1" noRot="1" noChangeAspect="1" noChangeArrowheads="1" noTextEdit="1"/>
          </p:cNvSpPr>
          <p:nvPr>
            <p:ph type="sldImg"/>
          </p:nvPr>
        </p:nvSpPr>
        <p:spPr>
          <a:ln/>
        </p:spPr>
      </p:sp>
      <p:sp>
        <p:nvSpPr>
          <p:cNvPr id="802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5" name="Rectangle 7"/>
          <p:cNvSpPr>
            <a:spLocks noGrp="1" noChangeArrowheads="1"/>
          </p:cNvSpPr>
          <p:nvPr>
            <p:ph type="sldNum" sz="quarter" idx="5"/>
          </p:nvPr>
        </p:nvSpPr>
        <p:spPr>
          <a:noFill/>
        </p:spPr>
        <p:txBody>
          <a:bodyPr/>
          <a:lstStyle/>
          <a:p>
            <a:fld id="{E530777F-8007-4496-AF87-F8CD58996B1C}" type="slidenum">
              <a:rPr lang="en-US" smtClean="0">
                <a:solidFill>
                  <a:prstClr val="black"/>
                </a:solidFill>
              </a:rPr>
              <a:pPr/>
              <a:t>23</a:t>
            </a:fld>
            <a:endParaRPr lang="en-US" smtClean="0">
              <a:solidFill>
                <a:prstClr val="black"/>
              </a:solidFill>
            </a:endParaRPr>
          </a:p>
        </p:txBody>
      </p:sp>
      <p:sp>
        <p:nvSpPr>
          <p:cNvPr id="804866" name="Rectangle 2"/>
          <p:cNvSpPr>
            <a:spLocks noGrp="1" noRot="1" noChangeAspect="1" noChangeArrowheads="1" noTextEdit="1"/>
          </p:cNvSpPr>
          <p:nvPr>
            <p:ph type="sldImg"/>
          </p:nvPr>
        </p:nvSpPr>
        <p:spPr>
          <a:ln/>
        </p:spPr>
      </p:sp>
      <p:sp>
        <p:nvSpPr>
          <p:cNvPr id="8048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eaLnBrk="1" hangingPunct="1"/>
            <a:endParaRPr lang="en-US" smtClean="0"/>
          </a:p>
        </p:txBody>
      </p:sp>
      <p:sp>
        <p:nvSpPr>
          <p:cNvPr id="18435" name="Slide Number Placeholder 3"/>
          <p:cNvSpPr>
            <a:spLocks noGrp="1"/>
          </p:cNvSpPr>
          <p:nvPr>
            <p:ph type="sldNum" sz="quarter" idx="5"/>
          </p:nvPr>
        </p:nvSpPr>
        <p:spPr>
          <a:noFill/>
        </p:spPr>
        <p:txBody>
          <a:bodyPr/>
          <a:lstStyle/>
          <a:p>
            <a:fld id="{82B6F5F7-18DD-4E78-8745-1B5907FEA649}" type="slidenum">
              <a:rPr lang="en-US" smtClean="0">
                <a:solidFill>
                  <a:srgbClr val="000000"/>
                </a:solidFill>
                <a:cs typeface="Arial" charset="0"/>
              </a:rPr>
              <a:pPr/>
              <a:t>6</a:t>
            </a:fld>
            <a:endParaRPr lang="en-US" smtClean="0">
              <a:solidFill>
                <a:srgbClr val="000000"/>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09" name="Rectangle 7"/>
          <p:cNvSpPr>
            <a:spLocks noGrp="1" noChangeArrowheads="1"/>
          </p:cNvSpPr>
          <p:nvPr>
            <p:ph type="sldNum" sz="quarter" idx="5"/>
          </p:nvPr>
        </p:nvSpPr>
        <p:spPr>
          <a:noFill/>
        </p:spPr>
        <p:txBody>
          <a:bodyPr/>
          <a:lstStyle/>
          <a:p>
            <a:fld id="{B5223335-7683-4792-8403-A32B74D9ED99}" type="slidenum">
              <a:rPr lang="en-US" smtClean="0">
                <a:solidFill>
                  <a:prstClr val="black"/>
                </a:solidFill>
              </a:rPr>
              <a:pPr/>
              <a:t>24</a:t>
            </a:fld>
            <a:endParaRPr lang="en-US" smtClean="0">
              <a:solidFill>
                <a:prstClr val="black"/>
              </a:solidFill>
            </a:endParaRPr>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5" name="Rectangle 7"/>
          <p:cNvSpPr>
            <a:spLocks noGrp="1" noChangeArrowheads="1"/>
          </p:cNvSpPr>
          <p:nvPr>
            <p:ph type="sldNum" sz="quarter" idx="5"/>
          </p:nvPr>
        </p:nvSpPr>
        <p:spPr>
          <a:noFill/>
        </p:spPr>
        <p:txBody>
          <a:bodyPr/>
          <a:lstStyle/>
          <a:p>
            <a:fld id="{E4B6627F-BD70-4126-B0F7-1D1A69E05928}" type="slidenum">
              <a:rPr lang="en-US" smtClean="0">
                <a:solidFill>
                  <a:prstClr val="black"/>
                </a:solidFill>
              </a:rPr>
              <a:pPr/>
              <a:t>26</a:t>
            </a:fld>
            <a:endParaRPr lang="en-US" smtClean="0">
              <a:solidFill>
                <a:prstClr val="black"/>
              </a:solidFill>
            </a:endParaRPr>
          </a:p>
        </p:txBody>
      </p:sp>
      <p:sp>
        <p:nvSpPr>
          <p:cNvPr id="733186" name="Rectangle 2"/>
          <p:cNvSpPr>
            <a:spLocks noGrp="1" noRot="1" noChangeAspect="1" noChangeArrowheads="1" noTextEdit="1"/>
          </p:cNvSpPr>
          <p:nvPr>
            <p:ph type="sldImg"/>
          </p:nvPr>
        </p:nvSpPr>
        <p:spPr>
          <a:ln/>
        </p:spPr>
      </p:sp>
      <p:sp>
        <p:nvSpPr>
          <p:cNvPr id="7331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1" name="Rectangle 7"/>
          <p:cNvSpPr>
            <a:spLocks noGrp="1" noChangeArrowheads="1"/>
          </p:cNvSpPr>
          <p:nvPr>
            <p:ph type="sldNum" sz="quarter" idx="5"/>
          </p:nvPr>
        </p:nvSpPr>
        <p:spPr>
          <a:noFill/>
        </p:spPr>
        <p:txBody>
          <a:bodyPr/>
          <a:lstStyle/>
          <a:p>
            <a:fld id="{21F0D554-2AD2-41DB-9A97-463854C2682A}" type="slidenum">
              <a:rPr lang="en-US" smtClean="0">
                <a:solidFill>
                  <a:prstClr val="black"/>
                </a:solidFill>
              </a:rPr>
              <a:pPr/>
              <a:t>27</a:t>
            </a:fld>
            <a:endParaRPr lang="en-US" smtClean="0">
              <a:solidFill>
                <a:prstClr val="black"/>
              </a:solidFill>
            </a:endParaRPr>
          </a:p>
        </p:txBody>
      </p:sp>
      <p:sp>
        <p:nvSpPr>
          <p:cNvPr id="737282" name="Rectangle 2"/>
          <p:cNvSpPr>
            <a:spLocks noGrp="1" noRot="1" noChangeAspect="1" noChangeArrowheads="1" noTextEdit="1"/>
          </p:cNvSpPr>
          <p:nvPr>
            <p:ph type="sldImg"/>
          </p:nvPr>
        </p:nvSpPr>
        <p:spPr>
          <a:ln/>
        </p:spPr>
      </p:sp>
      <p:sp>
        <p:nvSpPr>
          <p:cNvPr id="7372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29" name="Rectangle 7"/>
          <p:cNvSpPr>
            <a:spLocks noGrp="1" noChangeArrowheads="1"/>
          </p:cNvSpPr>
          <p:nvPr>
            <p:ph type="sldNum" sz="quarter" idx="5"/>
          </p:nvPr>
        </p:nvSpPr>
        <p:spPr>
          <a:noFill/>
        </p:spPr>
        <p:txBody>
          <a:bodyPr/>
          <a:lstStyle/>
          <a:p>
            <a:fld id="{67D1577D-9BC9-41CE-B026-29FF4FA99587}" type="slidenum">
              <a:rPr lang="en-US" smtClean="0">
                <a:solidFill>
                  <a:prstClr val="black"/>
                </a:solidFill>
              </a:rPr>
              <a:pPr/>
              <a:t>28</a:t>
            </a:fld>
            <a:endParaRPr lang="en-US" smtClean="0">
              <a:solidFill>
                <a:prstClr val="black"/>
              </a:solidFill>
            </a:endParaRPr>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7" name="Slide Image Placeholder 1"/>
          <p:cNvSpPr>
            <a:spLocks noGrp="1" noRot="1" noChangeAspect="1"/>
          </p:cNvSpPr>
          <p:nvPr>
            <p:ph type="sldImg"/>
          </p:nvPr>
        </p:nvSpPr>
        <p:spPr>
          <a:ln/>
        </p:spPr>
      </p:sp>
      <p:sp>
        <p:nvSpPr>
          <p:cNvPr id="741378" name="Notes Placeholder 2"/>
          <p:cNvSpPr>
            <a:spLocks noGrp="1"/>
          </p:cNvSpPr>
          <p:nvPr>
            <p:ph type="body" idx="1"/>
          </p:nvPr>
        </p:nvSpPr>
        <p:spPr>
          <a:noFill/>
          <a:ln/>
        </p:spPr>
        <p:txBody>
          <a:bodyPr/>
          <a:lstStyle/>
          <a:p>
            <a:pPr eaLnBrk="1" hangingPunct="1"/>
            <a:endParaRPr lang="en-US" smtClean="0"/>
          </a:p>
        </p:txBody>
      </p:sp>
      <p:sp>
        <p:nvSpPr>
          <p:cNvPr id="741379" name="Slide Number Placeholder 3"/>
          <p:cNvSpPr>
            <a:spLocks noGrp="1"/>
          </p:cNvSpPr>
          <p:nvPr>
            <p:ph type="sldNum" sz="quarter" idx="5"/>
          </p:nvPr>
        </p:nvSpPr>
        <p:spPr>
          <a:noFill/>
        </p:spPr>
        <p:txBody>
          <a:bodyPr/>
          <a:lstStyle/>
          <a:p>
            <a:fld id="{8DFF19EB-899B-44AB-9B46-05530A4DCAF5}"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5" name="Rectangle 7"/>
          <p:cNvSpPr>
            <a:spLocks noGrp="1" noChangeArrowheads="1"/>
          </p:cNvSpPr>
          <p:nvPr>
            <p:ph type="sldNum" sz="quarter" idx="5"/>
          </p:nvPr>
        </p:nvSpPr>
        <p:spPr>
          <a:noFill/>
        </p:spPr>
        <p:txBody>
          <a:bodyPr/>
          <a:lstStyle/>
          <a:p>
            <a:fld id="{E0991505-8A14-4E66-9AB3-73BE584A9A6B}" type="slidenum">
              <a:rPr lang="en-US" smtClean="0">
                <a:solidFill>
                  <a:prstClr val="black"/>
                </a:solidFill>
              </a:rPr>
              <a:pPr/>
              <a:t>30</a:t>
            </a:fld>
            <a:endParaRPr lang="en-US" smtClean="0">
              <a:solidFill>
                <a:prstClr val="black"/>
              </a:solidFill>
            </a:endParaRPr>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Rectangle 7"/>
          <p:cNvSpPr>
            <a:spLocks noGrp="1" noChangeArrowheads="1"/>
          </p:cNvSpPr>
          <p:nvPr>
            <p:ph type="sldNum" sz="quarter" idx="5"/>
          </p:nvPr>
        </p:nvSpPr>
        <p:spPr>
          <a:noFill/>
        </p:spPr>
        <p:txBody>
          <a:bodyPr/>
          <a:lstStyle/>
          <a:p>
            <a:fld id="{9BBDA3E2-5812-4CE2-ABB1-6072432DDFEE}" type="slidenum">
              <a:rPr lang="en-US" smtClean="0">
                <a:solidFill>
                  <a:prstClr val="black"/>
                </a:solidFill>
              </a:rPr>
              <a:pPr/>
              <a:t>31</a:t>
            </a:fld>
            <a:endParaRPr lang="en-US" smtClean="0">
              <a:solidFill>
                <a:prstClr val="black"/>
              </a:solidFill>
            </a:endParaRPr>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1" name="Rectangle 7"/>
          <p:cNvSpPr>
            <a:spLocks noGrp="1" noChangeArrowheads="1"/>
          </p:cNvSpPr>
          <p:nvPr>
            <p:ph type="sldNum" sz="quarter" idx="5"/>
          </p:nvPr>
        </p:nvSpPr>
        <p:spPr>
          <a:noFill/>
        </p:spPr>
        <p:txBody>
          <a:bodyPr/>
          <a:lstStyle/>
          <a:p>
            <a:fld id="{EC774D7A-5476-4ABB-B5C0-4D5166DAF74B}" type="slidenum">
              <a:rPr lang="en-US" smtClean="0">
                <a:solidFill>
                  <a:srgbClr val="000000"/>
                </a:solidFill>
              </a:rPr>
              <a:pPr/>
              <a:t>32</a:t>
            </a:fld>
            <a:endParaRPr lang="en-US" smtClean="0">
              <a:solidFill>
                <a:srgbClr val="000000"/>
              </a:solidFill>
            </a:endParaRPr>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69" name="Slide Image Placeholder 1"/>
          <p:cNvSpPr>
            <a:spLocks noGrp="1" noRot="1" noChangeAspect="1"/>
          </p:cNvSpPr>
          <p:nvPr>
            <p:ph type="sldImg"/>
          </p:nvPr>
        </p:nvSpPr>
        <p:spPr>
          <a:ln/>
        </p:spPr>
      </p:sp>
      <p:sp>
        <p:nvSpPr>
          <p:cNvPr id="749570" name="Notes Placeholder 2"/>
          <p:cNvSpPr>
            <a:spLocks noGrp="1"/>
          </p:cNvSpPr>
          <p:nvPr>
            <p:ph type="body" idx="1"/>
          </p:nvPr>
        </p:nvSpPr>
        <p:spPr>
          <a:noFill/>
          <a:ln/>
        </p:spPr>
        <p:txBody>
          <a:bodyPr/>
          <a:lstStyle/>
          <a:p>
            <a:pPr eaLnBrk="1" hangingPunct="1"/>
            <a:endParaRPr lang="en-US" smtClean="0"/>
          </a:p>
        </p:txBody>
      </p:sp>
      <p:sp>
        <p:nvSpPr>
          <p:cNvPr id="749571" name="Slide Number Placeholder 3"/>
          <p:cNvSpPr>
            <a:spLocks noGrp="1"/>
          </p:cNvSpPr>
          <p:nvPr>
            <p:ph type="sldNum" sz="quarter" idx="5"/>
          </p:nvPr>
        </p:nvSpPr>
        <p:spPr>
          <a:noFill/>
        </p:spPr>
        <p:txBody>
          <a:bodyPr/>
          <a:lstStyle/>
          <a:p>
            <a:fld id="{D1743277-73DC-4EAC-B448-99087F14704D}" type="slidenum">
              <a:rPr lang="en-US" smtClean="0">
                <a:solidFill>
                  <a:srgbClr val="000000"/>
                </a:solidFill>
              </a:rPr>
              <a:pPr/>
              <a:t>33</a:t>
            </a:fld>
            <a:endParaRPr 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7" name="Rectangle 7"/>
          <p:cNvSpPr>
            <a:spLocks noGrp="1" noChangeArrowheads="1"/>
          </p:cNvSpPr>
          <p:nvPr>
            <p:ph type="sldNum" sz="quarter" idx="5"/>
          </p:nvPr>
        </p:nvSpPr>
        <p:spPr>
          <a:noFill/>
        </p:spPr>
        <p:txBody>
          <a:bodyPr/>
          <a:lstStyle/>
          <a:p>
            <a:fld id="{8B3B62C0-5E20-47AA-B5FC-A4AE8C487FCF}" type="slidenum">
              <a:rPr lang="en-US" smtClean="0">
                <a:solidFill>
                  <a:prstClr val="black"/>
                </a:solidFill>
              </a:rPr>
              <a:pPr/>
              <a:t>34</a:t>
            </a:fld>
            <a:endParaRPr lang="en-US" smtClean="0">
              <a:solidFill>
                <a:prstClr val="black"/>
              </a:solidFill>
            </a:endParaRPr>
          </a:p>
        </p:txBody>
      </p:sp>
      <p:sp>
        <p:nvSpPr>
          <p:cNvPr id="751618" name="Rectangle 2"/>
          <p:cNvSpPr>
            <a:spLocks noGrp="1" noRot="1" noChangeAspect="1" noChangeArrowheads="1" noTextEdit="1"/>
          </p:cNvSpPr>
          <p:nvPr>
            <p:ph type="sldImg"/>
          </p:nvPr>
        </p:nvSpPr>
        <p:spPr>
          <a:ln/>
        </p:spPr>
      </p:sp>
      <p:sp>
        <p:nvSpPr>
          <p:cNvPr id="7516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69C132C-DC02-45C2-B5EB-61817B54A5C0}" type="slidenum">
              <a:rPr lang="en-US" smtClean="0">
                <a:cs typeface="Arial" charset="0"/>
              </a:rPr>
              <a:pPr/>
              <a:t>7</a:t>
            </a:fld>
            <a:endParaRPr lang="en-US" smtClean="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5" name="Rectangle 7"/>
          <p:cNvSpPr>
            <a:spLocks noGrp="1" noChangeArrowheads="1"/>
          </p:cNvSpPr>
          <p:nvPr>
            <p:ph type="sldNum" sz="quarter" idx="5"/>
          </p:nvPr>
        </p:nvSpPr>
        <p:spPr>
          <a:noFill/>
        </p:spPr>
        <p:txBody>
          <a:bodyPr/>
          <a:lstStyle/>
          <a:p>
            <a:fld id="{ABA4CA9C-7D41-4029-97FD-35E46F332281}" type="slidenum">
              <a:rPr lang="en-US" smtClean="0">
                <a:solidFill>
                  <a:prstClr val="black"/>
                </a:solidFill>
              </a:rPr>
              <a:pPr/>
              <a:t>35</a:t>
            </a:fld>
            <a:endParaRPr lang="en-US" smtClean="0">
              <a:solidFill>
                <a:prstClr val="black"/>
              </a:solidFill>
            </a:endParaRPr>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3" name="Rectangle 7"/>
          <p:cNvSpPr>
            <a:spLocks noGrp="1" noChangeArrowheads="1"/>
          </p:cNvSpPr>
          <p:nvPr>
            <p:ph type="sldNum" sz="quarter" idx="5"/>
          </p:nvPr>
        </p:nvSpPr>
        <p:spPr>
          <a:noFill/>
        </p:spPr>
        <p:txBody>
          <a:bodyPr/>
          <a:lstStyle/>
          <a:p>
            <a:fld id="{772B1692-76C2-4DCF-8977-D87EDC93B833}" type="slidenum">
              <a:rPr lang="en-US" smtClean="0">
                <a:solidFill>
                  <a:prstClr val="black"/>
                </a:solidFill>
              </a:rPr>
              <a:pPr/>
              <a:t>36</a:t>
            </a:fld>
            <a:endParaRPr lang="en-US" smtClean="0">
              <a:solidFill>
                <a:prstClr val="black"/>
              </a:solidFill>
            </a:endParaRPr>
          </a:p>
        </p:txBody>
      </p:sp>
      <p:sp>
        <p:nvSpPr>
          <p:cNvPr id="755714" name="Rectangle 2"/>
          <p:cNvSpPr>
            <a:spLocks noGrp="1" noRot="1" noChangeAspect="1" noChangeArrowheads="1" noTextEdit="1"/>
          </p:cNvSpPr>
          <p:nvPr>
            <p:ph type="sldImg"/>
          </p:nvPr>
        </p:nvSpPr>
        <p:spPr>
          <a:ln/>
        </p:spPr>
      </p:sp>
      <p:sp>
        <p:nvSpPr>
          <p:cNvPr id="7557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1" name="Rectangle 7"/>
          <p:cNvSpPr>
            <a:spLocks noGrp="1" noChangeArrowheads="1"/>
          </p:cNvSpPr>
          <p:nvPr>
            <p:ph type="sldNum" sz="quarter" idx="5"/>
          </p:nvPr>
        </p:nvSpPr>
        <p:spPr>
          <a:noFill/>
        </p:spPr>
        <p:txBody>
          <a:bodyPr/>
          <a:lstStyle/>
          <a:p>
            <a:fld id="{3D715DD1-C2A0-4FCF-82AB-7187C15B371B}" type="slidenum">
              <a:rPr lang="en-US" smtClean="0">
                <a:solidFill>
                  <a:prstClr val="black"/>
                </a:solidFill>
              </a:rPr>
              <a:pPr/>
              <a:t>37</a:t>
            </a:fld>
            <a:endParaRPr lang="en-US" smtClean="0">
              <a:solidFill>
                <a:prstClr val="black"/>
              </a:solidFill>
            </a:endParaRPr>
          </a:p>
        </p:txBody>
      </p:sp>
      <p:sp>
        <p:nvSpPr>
          <p:cNvPr id="757762" name="Rectangle 2"/>
          <p:cNvSpPr>
            <a:spLocks noGrp="1" noRot="1" noChangeAspect="1" noChangeArrowheads="1" noTextEdit="1"/>
          </p:cNvSpPr>
          <p:nvPr>
            <p:ph type="sldImg"/>
          </p:nvPr>
        </p:nvSpPr>
        <p:spPr>
          <a:ln/>
        </p:spPr>
      </p:sp>
      <p:sp>
        <p:nvSpPr>
          <p:cNvPr id="7577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Rectangle 7"/>
          <p:cNvSpPr>
            <a:spLocks noGrp="1" noChangeArrowheads="1"/>
          </p:cNvSpPr>
          <p:nvPr>
            <p:ph type="sldNum" sz="quarter" idx="5"/>
          </p:nvPr>
        </p:nvSpPr>
        <p:spPr>
          <a:noFill/>
        </p:spPr>
        <p:txBody>
          <a:bodyPr/>
          <a:lstStyle/>
          <a:p>
            <a:fld id="{086ADDE7-F9DB-41AA-A2D7-7859C1DED266}" type="slidenum">
              <a:rPr lang="en-US" smtClean="0">
                <a:solidFill>
                  <a:prstClr val="black"/>
                </a:solidFill>
              </a:rPr>
              <a:pPr/>
              <a:t>38</a:t>
            </a:fld>
            <a:endParaRPr lang="en-US" smtClean="0">
              <a:solidFill>
                <a:prstClr val="black"/>
              </a:solidFill>
            </a:endParaRPr>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7" name="Slide Image Placeholder 1"/>
          <p:cNvSpPr>
            <a:spLocks noGrp="1" noRot="1" noChangeAspect="1"/>
          </p:cNvSpPr>
          <p:nvPr>
            <p:ph type="sldImg"/>
          </p:nvPr>
        </p:nvSpPr>
        <p:spPr>
          <a:ln/>
        </p:spPr>
      </p:sp>
      <p:sp>
        <p:nvSpPr>
          <p:cNvPr id="761858" name="Notes Placeholder 2"/>
          <p:cNvSpPr>
            <a:spLocks noGrp="1"/>
          </p:cNvSpPr>
          <p:nvPr>
            <p:ph type="body" idx="1"/>
          </p:nvPr>
        </p:nvSpPr>
        <p:spPr>
          <a:noFill/>
          <a:ln/>
        </p:spPr>
        <p:txBody>
          <a:bodyPr/>
          <a:lstStyle/>
          <a:p>
            <a:pPr eaLnBrk="1" hangingPunct="1"/>
            <a:endParaRPr lang="en-US" smtClean="0"/>
          </a:p>
        </p:txBody>
      </p:sp>
      <p:sp>
        <p:nvSpPr>
          <p:cNvPr id="761859" name="Slide Number Placeholder 3"/>
          <p:cNvSpPr>
            <a:spLocks noGrp="1"/>
          </p:cNvSpPr>
          <p:nvPr>
            <p:ph type="sldNum" sz="quarter" idx="5"/>
          </p:nvPr>
        </p:nvSpPr>
        <p:spPr>
          <a:noFill/>
        </p:spPr>
        <p:txBody>
          <a:bodyPr/>
          <a:lstStyle/>
          <a:p>
            <a:fld id="{3C806955-01EF-4ECE-8325-A14C6E9F7A0C}" type="slidenum">
              <a:rPr lang="en-US" smtClean="0">
                <a:solidFill>
                  <a:srgbClr val="000000"/>
                </a:solidFill>
              </a:rPr>
              <a:pPr/>
              <a:t>39</a:t>
            </a:fld>
            <a:endParaRPr lang="en-US" smtClean="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905" name="Rectangle 7"/>
          <p:cNvSpPr>
            <a:spLocks noGrp="1" noChangeArrowheads="1"/>
          </p:cNvSpPr>
          <p:nvPr>
            <p:ph type="sldNum" sz="quarter" idx="5"/>
          </p:nvPr>
        </p:nvSpPr>
        <p:spPr>
          <a:noFill/>
        </p:spPr>
        <p:txBody>
          <a:bodyPr/>
          <a:lstStyle/>
          <a:p>
            <a:fld id="{C9EAA747-4559-4E08-9ECB-A143B6C01C5A}" type="slidenum">
              <a:rPr lang="en-US" smtClean="0">
                <a:solidFill>
                  <a:prstClr val="black"/>
                </a:solidFill>
              </a:rPr>
              <a:pPr/>
              <a:t>40</a:t>
            </a:fld>
            <a:endParaRPr lang="en-US" smtClean="0">
              <a:solidFill>
                <a:prstClr val="black"/>
              </a:solidFill>
            </a:endParaRPr>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3" name="Rectangle 7"/>
          <p:cNvSpPr>
            <a:spLocks noGrp="1" noChangeArrowheads="1"/>
          </p:cNvSpPr>
          <p:nvPr>
            <p:ph type="sldNum" sz="quarter" idx="5"/>
          </p:nvPr>
        </p:nvSpPr>
        <p:spPr>
          <a:noFill/>
        </p:spPr>
        <p:txBody>
          <a:bodyPr/>
          <a:lstStyle/>
          <a:p>
            <a:fld id="{AA1BD2D6-87C0-4C3B-8789-C666F8258C6E}" type="slidenum">
              <a:rPr lang="en-US" smtClean="0">
                <a:solidFill>
                  <a:prstClr val="black"/>
                </a:solidFill>
              </a:rPr>
              <a:pPr/>
              <a:t>41</a:t>
            </a:fld>
            <a:endParaRPr lang="en-US" smtClean="0">
              <a:solidFill>
                <a:prstClr val="black"/>
              </a:solidFill>
            </a:endParaRPr>
          </a:p>
        </p:txBody>
      </p:sp>
      <p:sp>
        <p:nvSpPr>
          <p:cNvPr id="765954" name="Rectangle 2"/>
          <p:cNvSpPr>
            <a:spLocks noGrp="1" noRot="1" noChangeAspect="1" noChangeArrowheads="1" noTextEdit="1"/>
          </p:cNvSpPr>
          <p:nvPr>
            <p:ph type="sldImg"/>
          </p:nvPr>
        </p:nvSpPr>
        <p:spPr>
          <a:ln/>
        </p:spPr>
      </p:sp>
      <p:sp>
        <p:nvSpPr>
          <p:cNvPr id="7659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Rectangle 7"/>
          <p:cNvSpPr>
            <a:spLocks noGrp="1" noChangeArrowheads="1"/>
          </p:cNvSpPr>
          <p:nvPr>
            <p:ph type="sldNum" sz="quarter" idx="5"/>
          </p:nvPr>
        </p:nvSpPr>
        <p:spPr>
          <a:noFill/>
        </p:spPr>
        <p:txBody>
          <a:bodyPr/>
          <a:lstStyle/>
          <a:p>
            <a:fld id="{2EEF84A9-BE1B-4C02-AE4F-180E1DA8E30C}" type="slidenum">
              <a:rPr lang="en-US" smtClean="0">
                <a:solidFill>
                  <a:prstClr val="black"/>
                </a:solidFill>
              </a:rPr>
              <a:pPr/>
              <a:t>42</a:t>
            </a:fld>
            <a:endParaRPr lang="en-US" smtClean="0">
              <a:solidFill>
                <a:prstClr val="black"/>
              </a:solidFill>
            </a:endParaRPr>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49" name="Rectangle 7"/>
          <p:cNvSpPr>
            <a:spLocks noGrp="1" noChangeArrowheads="1"/>
          </p:cNvSpPr>
          <p:nvPr>
            <p:ph type="sldNum" sz="quarter" idx="5"/>
          </p:nvPr>
        </p:nvSpPr>
        <p:spPr>
          <a:noFill/>
        </p:spPr>
        <p:txBody>
          <a:bodyPr/>
          <a:lstStyle/>
          <a:p>
            <a:fld id="{CF74EA9E-0026-41AF-9B31-EB3592577A97}" type="slidenum">
              <a:rPr lang="en-US" smtClean="0">
                <a:solidFill>
                  <a:prstClr val="black"/>
                </a:solidFill>
              </a:rPr>
              <a:pPr/>
              <a:t>43</a:t>
            </a:fld>
            <a:endParaRPr lang="en-US" smtClean="0">
              <a:solidFill>
                <a:prstClr val="black"/>
              </a:solidFill>
            </a:endParaRPr>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D10A754-45CE-494C-9862-FD02D178FB4B}" type="slidenum">
              <a:rPr lang="en-US" smtClean="0">
                <a:cs typeface="Arial" charset="0"/>
              </a:rPr>
              <a:pPr/>
              <a:t>8</a:t>
            </a:fld>
            <a:endParaRPr lang="en-US"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95D692CE-E8D7-4CD6-8B76-2FB072D0E019}" type="slidenum">
              <a:rPr lang="en-US" smtClean="0">
                <a:cs typeface="Arial" charset="0"/>
              </a:rPr>
              <a:pPr/>
              <a:t>9</a:t>
            </a:fld>
            <a:endParaRPr lang="en-US"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1DD90099-1644-44C6-A78E-1A84923CB298}" type="slidenum">
              <a:rPr lang="en-US" smtClean="0">
                <a:cs typeface="Arial" charset="0"/>
              </a:rPr>
              <a:pPr/>
              <a:t>10</a:t>
            </a:fld>
            <a:endParaRPr lang="en-US"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7" name="Rectangle 7"/>
          <p:cNvSpPr>
            <a:spLocks noGrp="1" noChangeArrowheads="1"/>
          </p:cNvSpPr>
          <p:nvPr>
            <p:ph type="sldNum" sz="quarter" idx="5"/>
          </p:nvPr>
        </p:nvSpPr>
        <p:spPr>
          <a:noFill/>
        </p:spPr>
        <p:txBody>
          <a:bodyPr/>
          <a:lstStyle/>
          <a:p>
            <a:fld id="{1F2C0D8C-E0A3-4183-8955-BDE81951EA0B}" type="slidenum">
              <a:rPr lang="en-US" smtClean="0">
                <a:cs typeface="Arial" charset="0"/>
              </a:rPr>
              <a:pPr/>
              <a:t>11</a:t>
            </a:fld>
            <a:endParaRPr lang="en-US" smtClean="0">
              <a:cs typeface="Arial" charset="0"/>
            </a:endParaRPr>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Rectangle 7"/>
          <p:cNvSpPr>
            <a:spLocks noGrp="1" noChangeArrowheads="1"/>
          </p:cNvSpPr>
          <p:nvPr>
            <p:ph type="sldNum" sz="quarter" idx="5"/>
          </p:nvPr>
        </p:nvSpPr>
        <p:spPr>
          <a:noFill/>
        </p:spPr>
        <p:txBody>
          <a:bodyPr/>
          <a:lstStyle/>
          <a:p>
            <a:fld id="{1DDCA9D9-5F40-4F5F-B050-78A46F53407C}" type="slidenum">
              <a:rPr lang="en-US" smtClean="0">
                <a:solidFill>
                  <a:prstClr val="black"/>
                </a:solidFill>
              </a:rPr>
              <a:pPr/>
              <a:t>12</a:t>
            </a:fld>
            <a:endParaRPr lang="en-US" smtClean="0">
              <a:solidFill>
                <a:prstClr val="black"/>
              </a:solidFill>
            </a:endParaRPr>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Rectangle 7"/>
          <p:cNvSpPr>
            <a:spLocks noGrp="1" noChangeArrowheads="1"/>
          </p:cNvSpPr>
          <p:nvPr>
            <p:ph type="sldNum" sz="quarter" idx="5"/>
          </p:nvPr>
        </p:nvSpPr>
        <p:spPr>
          <a:noFill/>
        </p:spPr>
        <p:txBody>
          <a:bodyPr/>
          <a:lstStyle/>
          <a:p>
            <a:fld id="{4EBEA6FD-F331-4D5A-B40F-6CF5E2F42F3B}" type="slidenum">
              <a:rPr lang="en-US" smtClean="0">
                <a:solidFill>
                  <a:prstClr val="black"/>
                </a:solidFill>
              </a:rPr>
              <a:pPr/>
              <a:t>13</a:t>
            </a:fld>
            <a:endParaRPr lang="en-US" smtClean="0">
              <a:solidFill>
                <a:prstClr val="black"/>
              </a:solidFill>
            </a:endParaRPr>
          </a:p>
        </p:txBody>
      </p:sp>
      <p:sp>
        <p:nvSpPr>
          <p:cNvPr id="781314" name="Rectangle 2"/>
          <p:cNvSpPr>
            <a:spLocks noGrp="1" noRot="1" noChangeAspect="1" noChangeArrowheads="1" noTextEdit="1"/>
          </p:cNvSpPr>
          <p:nvPr>
            <p:ph type="sldImg"/>
          </p:nvPr>
        </p:nvSpPr>
        <p:spPr>
          <a:ln/>
        </p:spPr>
      </p:sp>
      <p:sp>
        <p:nvSpPr>
          <p:cNvPr id="7813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a:defRPr/>
            </a:pPr>
            <a:fld id="{3D1B7D42-F648-4112-BE7C-0E3BD2111767}" type="slidenum">
              <a:rPr lang="en-US" sz="1200" b="0">
                <a:solidFill>
                  <a:srgbClr val="FFFFFF"/>
                </a:solidFill>
                <a:cs typeface="+mn-cs"/>
              </a:rPr>
              <a:pPr algn="r">
                <a:defRPr/>
              </a:pPr>
              <a:t>‹#›</a:t>
            </a:fld>
            <a:r>
              <a:rPr lang="en-US" sz="1200" b="0" dirty="0">
                <a:solidFill>
                  <a:srgbClr val="FFFFFF"/>
                </a:solidFill>
                <a:cs typeface="+mn-cs"/>
              </a:rPr>
              <a:t> of 45</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defRPr/>
            </a:pPr>
            <a:r>
              <a:rPr lang="en-US" sz="900" b="0">
                <a:solidFill>
                  <a:srgbClr val="808080"/>
                </a:solidFill>
              </a:rPr>
              <a:t>© 2013 Pearson Education, Inc. Publishing as Prentice Hall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a:defRPr/>
            </a:pPr>
            <a:fld id="{04A6A06B-D32E-4E29-AECE-120B50FAC2CB}" type="slidenum">
              <a:rPr lang="en-US" sz="1200" b="0">
                <a:solidFill>
                  <a:srgbClr val="FFFFFF"/>
                </a:solidFill>
                <a:cs typeface="+mn-cs"/>
              </a:rPr>
              <a:pPr algn="r">
                <a:defRPr/>
              </a:pPr>
              <a:t>‹#›</a:t>
            </a:fld>
            <a:r>
              <a:rPr lang="en-US" sz="1200" b="0" dirty="0">
                <a:solidFill>
                  <a:srgbClr val="FFFFFF"/>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fontAlgn="auto">
              <a:spcBef>
                <a:spcPts val="0"/>
              </a:spcBef>
              <a:spcAft>
                <a:spcPts val="0"/>
              </a:spcAft>
              <a:defRPr/>
            </a:pPr>
            <a:fld id="{84C6096C-41DB-4F7B-9988-03F7DB94A884}" type="slidenum">
              <a:rPr lang="en-US" sz="1200" b="0" kern="0">
                <a:solidFill>
                  <a:srgbClr val="FFFFFF"/>
                </a:solidFill>
                <a:cs typeface="+mn-cs"/>
              </a:rPr>
              <a:pPr algn="r" fontAlgn="auto">
                <a:spcBef>
                  <a:spcPts val="0"/>
                </a:spcBef>
                <a:spcAft>
                  <a:spcPts val="0"/>
                </a:spcAft>
                <a:defRPr/>
              </a:pPr>
              <a:t>‹#›</a:t>
            </a:fld>
            <a:r>
              <a:rPr lang="en-US" sz="1200" b="0" kern="0">
                <a:solidFill>
                  <a:srgbClr val="FFFFFF"/>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fontAlgn="auto">
              <a:spcBef>
                <a:spcPts val="0"/>
              </a:spcBef>
              <a:spcAft>
                <a:spcPts val="0"/>
              </a:spcAft>
              <a:defRPr/>
            </a:pPr>
            <a:fld id="{D7CB9C0C-09C5-4665-A6D0-763DF425EFE9}" type="slidenum">
              <a:rPr lang="en-US" sz="1200" b="0" kern="0">
                <a:solidFill>
                  <a:srgbClr val="FFFFFF"/>
                </a:solidFill>
                <a:cs typeface="+mn-cs"/>
              </a:rPr>
              <a:pPr algn="r" fontAlgn="auto">
                <a:spcBef>
                  <a:spcPts val="0"/>
                </a:spcBef>
                <a:spcAft>
                  <a:spcPts val="0"/>
                </a:spcAft>
                <a:defRPr/>
              </a:pPr>
              <a:t>‹#›</a:t>
            </a:fld>
            <a:r>
              <a:rPr lang="en-US" sz="1200" b="0" kern="0">
                <a:solidFill>
                  <a:srgbClr val="FFFFFF"/>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fontAlgn="auto">
              <a:spcBef>
                <a:spcPts val="0"/>
              </a:spcBef>
              <a:spcAft>
                <a:spcPts val="0"/>
              </a:spcAft>
              <a:defRPr/>
            </a:pPr>
            <a:fld id="{20199EC9-EA64-4D4C-9268-CBB84174E2ED}" type="slidenum">
              <a:rPr lang="en-US" sz="1200" b="0" kern="0">
                <a:solidFill>
                  <a:srgbClr val="FFFFFF"/>
                </a:solidFill>
                <a:cs typeface="+mn-cs"/>
              </a:rPr>
              <a:pPr algn="r" fontAlgn="auto">
                <a:spcBef>
                  <a:spcPts val="0"/>
                </a:spcBef>
                <a:spcAft>
                  <a:spcPts val="0"/>
                </a:spcAft>
                <a:defRPr/>
              </a:pPr>
              <a:t>‹#›</a:t>
            </a:fld>
            <a:r>
              <a:rPr lang="en-US" sz="1200" b="0" kern="0">
                <a:solidFill>
                  <a:srgbClr val="FFFFFF"/>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Content, and 2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fontAlgn="auto">
              <a:spcBef>
                <a:spcPts val="0"/>
              </a:spcBef>
              <a:spcAft>
                <a:spcPts val="0"/>
              </a:spcAft>
              <a:defRPr/>
            </a:pPr>
            <a:fld id="{9CED0D8E-4743-4A99-B87B-09C476FAC27A}" type="slidenum">
              <a:rPr lang="en-US" sz="1200" b="0" kern="0">
                <a:solidFill>
                  <a:srgbClr val="FFFFFF"/>
                </a:solidFill>
                <a:cs typeface="+mn-cs"/>
              </a:rPr>
              <a:pPr algn="r" fontAlgn="auto">
                <a:spcBef>
                  <a:spcPts val="0"/>
                </a:spcBef>
                <a:spcAft>
                  <a:spcPts val="0"/>
                </a:spcAft>
                <a:defRPr/>
              </a:pPr>
              <a:t>‹#›</a:t>
            </a:fld>
            <a:r>
              <a:rPr lang="en-US" sz="1200" b="0" kern="0">
                <a:solidFill>
                  <a:srgbClr val="FFFFFF"/>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B9D2C1"/>
              </a:gs>
              <a:gs pos="100000">
                <a:srgbClr val="00837D"/>
              </a:gs>
            </a:gsLst>
            <a:lin ang="5400000" scaled="1"/>
          </a:gradFill>
          <a:ln>
            <a:noFill/>
          </a:ln>
          <a:extLst/>
        </p:spPr>
        <p:txBody>
          <a:bodyPr anchor="ctr" anchorCtr="1"/>
          <a:lstStyle/>
          <a:p>
            <a:pPr algn="r" fontAlgn="auto">
              <a:spcBef>
                <a:spcPts val="0"/>
              </a:spcBef>
              <a:spcAft>
                <a:spcPts val="0"/>
              </a:spcAft>
              <a:defRPr/>
            </a:pPr>
            <a:fld id="{42651EE5-561A-46A7-ABBD-DE3850C97DC7}" type="slidenum">
              <a:rPr lang="en-US" sz="1200" b="0" kern="0">
                <a:solidFill>
                  <a:srgbClr val="FFFFFF"/>
                </a:solidFill>
                <a:cs typeface="+mn-cs"/>
              </a:rPr>
              <a:pPr algn="r" fontAlgn="auto">
                <a:spcBef>
                  <a:spcPts val="0"/>
                </a:spcBef>
                <a:spcAft>
                  <a:spcPts val="0"/>
                </a:spcAft>
                <a:defRPr/>
              </a:pPr>
              <a:t>‹#›</a:t>
            </a:fld>
            <a:r>
              <a:rPr lang="en-US" sz="1200" b="0" kern="0">
                <a:solidFill>
                  <a:srgbClr val="FFFFFF"/>
                </a:solidFill>
                <a:cs typeface="+mn-cs"/>
              </a:rPr>
              <a:t> of 53</a:t>
            </a:r>
          </a:p>
        </p:txBody>
      </p:sp>
      <p:sp>
        <p:nvSpPr>
          <p:cNvPr id="3" name="Rectangle 5"/>
          <p:cNvSpPr>
            <a:spLocks noChangeArrowheads="1"/>
          </p:cNvSpPr>
          <p:nvPr userDrawn="1"/>
        </p:nvSpPr>
        <p:spPr bwMode="auto">
          <a:xfrm>
            <a:off x="0" y="6623050"/>
            <a:ext cx="8420100" cy="234950"/>
          </a:xfrm>
          <a:prstGeom prst="rect">
            <a:avLst/>
          </a:prstGeom>
          <a:noFill/>
          <a:ln>
            <a:noFill/>
          </a:ln>
          <a:extLst/>
        </p:spPr>
        <p:txBody>
          <a:bodyPr anchor="ctr"/>
          <a:lstStyle/>
          <a:p>
            <a:pPr eaLnBrk="0" hangingPunct="0"/>
            <a:r>
              <a:rPr lang="en-US" sz="900" b="0">
                <a:solidFill>
                  <a:srgbClr val="808080"/>
                </a:solidFill>
              </a:rPr>
              <a:t>© 2013 Pearson Education, Inc. Publishing as Prentice Hall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95.pn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9.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s>
</file>

<file path=ppt/slides/_rels/slide23.xml.rels><?xml version="1.0" encoding="UTF-8" standalone="yes"?>
<Relationships xmlns="http://schemas.openxmlformats.org/package/2006/relationships"><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24.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notesSlide" Target="../notesSlides/notesSlide20.xml"/><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23.png"/><Relationship Id="rId5" Type="http://schemas.openxmlformats.org/officeDocument/2006/relationships/image" Target="../media/image120.wmf"/><Relationship Id="rId10" Type="http://schemas.openxmlformats.org/officeDocument/2006/relationships/image" Target="../media/image122.wmf"/><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25.wmf"/><Relationship Id="rId5" Type="http://schemas.openxmlformats.org/officeDocument/2006/relationships/oleObject" Target="../embeddings/oleObject7.bin"/><Relationship Id="rId4" Type="http://schemas.openxmlformats.org/officeDocument/2006/relationships/image" Target="../media/image12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 Id="rId9" Type="http://schemas.openxmlformats.org/officeDocument/2006/relationships/image" Target="../media/image133.png"/></Relationships>
</file>

<file path=ppt/slides/_rels/slide31.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18" Type="http://schemas.openxmlformats.org/officeDocument/2006/relationships/image" Target="../media/image149.png"/><Relationship Id="rId3" Type="http://schemas.openxmlformats.org/officeDocument/2006/relationships/image" Target="../media/image134.png"/><Relationship Id="rId7" Type="http://schemas.openxmlformats.org/officeDocument/2006/relationships/image" Target="../media/image138.png"/><Relationship Id="rId12" Type="http://schemas.openxmlformats.org/officeDocument/2006/relationships/image" Target="../media/image143.png"/><Relationship Id="rId17" Type="http://schemas.openxmlformats.org/officeDocument/2006/relationships/image" Target="../media/image148.png"/><Relationship Id="rId2" Type="http://schemas.openxmlformats.org/officeDocument/2006/relationships/notesSlide" Target="../notesSlides/notesSlide26.xml"/><Relationship Id="rId16" Type="http://schemas.openxmlformats.org/officeDocument/2006/relationships/image" Target="../media/image147.png"/><Relationship Id="rId20" Type="http://schemas.openxmlformats.org/officeDocument/2006/relationships/image" Target="../media/image151.png"/><Relationship Id="rId1" Type="http://schemas.openxmlformats.org/officeDocument/2006/relationships/slideLayout" Target="../slideLayouts/slideLayout3.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136.png"/><Relationship Id="rId15" Type="http://schemas.openxmlformats.org/officeDocument/2006/relationships/image" Target="../media/image146.png"/><Relationship Id="rId10" Type="http://schemas.openxmlformats.org/officeDocument/2006/relationships/image" Target="../media/image141.png"/><Relationship Id="rId19" Type="http://schemas.openxmlformats.org/officeDocument/2006/relationships/image" Target="../media/image150.png"/><Relationship Id="rId4" Type="http://schemas.openxmlformats.org/officeDocument/2006/relationships/image" Target="../media/image135.png"/><Relationship Id="rId9" Type="http://schemas.openxmlformats.org/officeDocument/2006/relationships/image" Target="../media/image140.png"/><Relationship Id="rId14" Type="http://schemas.openxmlformats.org/officeDocument/2006/relationships/image" Target="../media/image145.png"/></Relationships>
</file>

<file path=ppt/slides/_rels/slide3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 Id="rId9" Type="http://schemas.openxmlformats.org/officeDocument/2006/relationships/image" Target="../media/image16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18" Type="http://schemas.openxmlformats.org/officeDocument/2006/relationships/image" Target="../media/image23.gif"/><Relationship Id="rId3" Type="http://schemas.openxmlformats.org/officeDocument/2006/relationships/image" Target="../media/image8.png"/><Relationship Id="rId21" Type="http://schemas.openxmlformats.org/officeDocument/2006/relationships/image" Target="../media/image26.gif"/><Relationship Id="rId7" Type="http://schemas.openxmlformats.org/officeDocument/2006/relationships/image" Target="../media/image12.png"/><Relationship Id="rId12" Type="http://schemas.openxmlformats.org/officeDocument/2006/relationships/image" Target="../media/image17.gif"/><Relationship Id="rId17" Type="http://schemas.openxmlformats.org/officeDocument/2006/relationships/image" Target="../media/image22.gif"/><Relationship Id="rId2" Type="http://schemas.openxmlformats.org/officeDocument/2006/relationships/notesSlide" Target="../notesSlides/notesSlide4.xml"/><Relationship Id="rId16" Type="http://schemas.openxmlformats.org/officeDocument/2006/relationships/image" Target="../media/image21.gif"/><Relationship Id="rId20" Type="http://schemas.openxmlformats.org/officeDocument/2006/relationships/image" Target="../media/image25.gif"/><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gif"/><Relationship Id="rId5" Type="http://schemas.openxmlformats.org/officeDocument/2006/relationships/image" Target="../media/image10.png"/><Relationship Id="rId15" Type="http://schemas.openxmlformats.org/officeDocument/2006/relationships/image" Target="../media/image20.gif"/><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gif"/><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gif"/><Relationship Id="rId22" Type="http://schemas.openxmlformats.org/officeDocument/2006/relationships/image" Target="../media/image27.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7" descr="iPad_DESIGN_ppt.gif"/>
          <p:cNvPicPr>
            <a:picLocks noChangeAspect="1"/>
          </p:cNvPicPr>
          <p:nvPr/>
        </p:nvPicPr>
        <p:blipFill>
          <a:blip r:embed="rId2"/>
          <a:srcRect/>
          <a:stretch>
            <a:fillRect/>
          </a:stretch>
        </p:blipFill>
        <p:spPr bwMode="auto">
          <a:xfrm>
            <a:off x="30163" y="0"/>
            <a:ext cx="9083675" cy="6858000"/>
          </a:xfrm>
          <a:prstGeom prst="rect">
            <a:avLst/>
          </a:prstGeom>
          <a:noFill/>
          <a:ln w="9525">
            <a:noFill/>
            <a:miter lim="800000"/>
            <a:headEnd/>
            <a:tailEnd/>
          </a:ln>
        </p:spPr>
      </p:pic>
      <p:sp>
        <p:nvSpPr>
          <p:cNvPr id="23" name="Title 1"/>
          <p:cNvSpPr txBox="1">
            <a:spLocks/>
          </p:cNvSpPr>
          <p:nvPr/>
        </p:nvSpPr>
        <p:spPr>
          <a:xfrm>
            <a:off x="2119313" y="407988"/>
            <a:ext cx="4905375" cy="1344612"/>
          </a:xfrm>
          <a:prstGeom prst="rect">
            <a:avLst/>
          </a:prstGeom>
        </p:spPr>
        <p:txBody>
          <a:bodyPr/>
          <a:lstStyle/>
          <a:p>
            <a:pPr algn="ctr" eaLnBrk="0" hangingPunct="0">
              <a:lnSpc>
                <a:spcPts val="6000"/>
              </a:lnSpc>
              <a:spcBef>
                <a:spcPct val="10000"/>
              </a:spcBef>
              <a:spcAft>
                <a:spcPct val="10000"/>
              </a:spcAft>
              <a:defRPr/>
            </a:pPr>
            <a:r>
              <a:rPr lang="en-US" sz="2000" kern="0" dirty="0">
                <a:latin typeface="Futura Md BT" pitchFamily="34" charset="0"/>
                <a:cs typeface="Arial" pitchFamily="34" charset="0"/>
              </a:rPr>
              <a:t>R. GLENN</a:t>
            </a:r>
            <a:r>
              <a:rPr lang="en-US" sz="2000" kern="0" dirty="0">
                <a:latin typeface="Arial" pitchFamily="34" charset="0"/>
                <a:cs typeface="Arial" pitchFamily="34" charset="0"/>
              </a:rPr>
              <a:t/>
            </a:r>
            <a:br>
              <a:rPr lang="en-US" sz="2000" kern="0" dirty="0">
                <a:latin typeface="Arial" pitchFamily="34" charset="0"/>
                <a:cs typeface="Arial" pitchFamily="34" charset="0"/>
              </a:rPr>
            </a:br>
            <a:r>
              <a:rPr lang="en-US" sz="6500" kern="0" dirty="0">
                <a:latin typeface="Futura Md BT" pitchFamily="34" charset="0"/>
                <a:ea typeface="+mj-ea"/>
                <a:cs typeface="Arial" pitchFamily="34" charset="0"/>
              </a:rPr>
              <a:t>HUBBARD</a:t>
            </a:r>
          </a:p>
        </p:txBody>
      </p:sp>
      <p:sp>
        <p:nvSpPr>
          <p:cNvPr id="24" name="Title 1"/>
          <p:cNvSpPr txBox="1">
            <a:spLocks/>
          </p:cNvSpPr>
          <p:nvPr/>
        </p:nvSpPr>
        <p:spPr bwMode="auto">
          <a:xfrm>
            <a:off x="2514600" y="5253038"/>
            <a:ext cx="4114800" cy="901700"/>
          </a:xfrm>
          <a:prstGeom prst="rect">
            <a:avLst/>
          </a:prstGeom>
          <a:noFill/>
          <a:ln w="9525">
            <a:noFill/>
            <a:miter lim="800000"/>
            <a:headEnd/>
            <a:tailEnd/>
          </a:ln>
        </p:spPr>
        <p:txBody>
          <a:bodyPr/>
          <a:lstStyle/>
          <a:p>
            <a:pPr algn="ctr"/>
            <a:r>
              <a:rPr lang="en-US" sz="4200">
                <a:solidFill>
                  <a:srgbClr val="80C342"/>
                </a:solidFill>
                <a:latin typeface="AvantGarde-Demi"/>
              </a:rPr>
              <a:t>Economics</a:t>
            </a:r>
          </a:p>
          <a:p>
            <a:pPr algn="ctr"/>
            <a:r>
              <a:rPr lang="en-US" sz="1600" b="0">
                <a:solidFill>
                  <a:srgbClr val="939598"/>
                </a:solidFill>
                <a:latin typeface="AvantGarde-Book"/>
              </a:rPr>
              <a:t>FOURTH  EDITION</a:t>
            </a:r>
          </a:p>
        </p:txBody>
      </p:sp>
      <p:pic>
        <p:nvPicPr>
          <p:cNvPr id="25" name="Picture 24" descr="HO4e_Covers_grayline_ppt.gif"/>
          <p:cNvPicPr>
            <a:picLocks noChangeAspect="1"/>
          </p:cNvPicPr>
          <p:nvPr/>
        </p:nvPicPr>
        <p:blipFill>
          <a:blip r:embed="rId3"/>
          <a:srcRect/>
          <a:stretch>
            <a:fillRect/>
          </a:stretch>
        </p:blipFill>
        <p:spPr bwMode="auto">
          <a:xfrm>
            <a:off x="2928938" y="3216275"/>
            <a:ext cx="3286125" cy="2009775"/>
          </a:xfrm>
          <a:prstGeom prst="rect">
            <a:avLst/>
          </a:prstGeom>
          <a:noFill/>
          <a:ln w="9525">
            <a:noFill/>
            <a:miter lim="800000"/>
            <a:headEnd/>
            <a:tailEnd/>
          </a:ln>
        </p:spPr>
      </p:pic>
      <p:pic>
        <p:nvPicPr>
          <p:cNvPr id="26" name="Picture 25" descr="HO4e_Covers_greeneconline_ppt.gif"/>
          <p:cNvPicPr>
            <a:picLocks noChangeAspect="1"/>
          </p:cNvPicPr>
          <p:nvPr/>
        </p:nvPicPr>
        <p:blipFill>
          <a:blip r:embed="rId4"/>
          <a:srcRect/>
          <a:stretch>
            <a:fillRect/>
          </a:stretch>
        </p:blipFill>
        <p:spPr bwMode="auto">
          <a:xfrm>
            <a:off x="2928938" y="3216275"/>
            <a:ext cx="3286125" cy="2009775"/>
          </a:xfrm>
          <a:prstGeom prst="rect">
            <a:avLst/>
          </a:prstGeom>
          <a:noFill/>
          <a:ln w="9525">
            <a:noFill/>
            <a:miter lim="800000"/>
            <a:headEnd/>
            <a:tailEnd/>
          </a:ln>
        </p:spPr>
      </p:pic>
      <p:sp>
        <p:nvSpPr>
          <p:cNvPr id="27" name="TextBox 26"/>
          <p:cNvSpPr txBox="1"/>
          <p:nvPr/>
        </p:nvSpPr>
        <p:spPr>
          <a:xfrm>
            <a:off x="2497138" y="1612900"/>
            <a:ext cx="4149725" cy="1639888"/>
          </a:xfrm>
          <a:prstGeom prst="rect">
            <a:avLst/>
          </a:prstGeom>
          <a:noFill/>
        </p:spPr>
        <p:txBody>
          <a:bodyPr>
            <a:spAutoFit/>
          </a:bodyPr>
          <a:lstStyle/>
          <a:p>
            <a:pPr algn="ctr" eaLnBrk="0" hangingPunct="0">
              <a:lnSpc>
                <a:spcPts val="6000"/>
              </a:lnSpc>
              <a:spcBef>
                <a:spcPct val="10000"/>
              </a:spcBef>
              <a:spcAft>
                <a:spcPct val="10000"/>
              </a:spcAft>
              <a:defRPr/>
            </a:pPr>
            <a:r>
              <a:rPr lang="en-US" sz="2000" kern="0" dirty="0">
                <a:latin typeface="Futura Md BT" pitchFamily="34" charset="0"/>
                <a:cs typeface="Arial" pitchFamily="34" charset="0"/>
              </a:rPr>
              <a:t>ANTHONY PATRICK</a:t>
            </a:r>
            <a:r>
              <a:rPr lang="en-US" sz="2000" kern="0" dirty="0">
                <a:latin typeface="Arial" pitchFamily="34" charset="0"/>
                <a:cs typeface="Arial" pitchFamily="34" charset="0"/>
              </a:rPr>
              <a:t/>
            </a:r>
            <a:br>
              <a:rPr lang="en-US" sz="2000" kern="0" dirty="0">
                <a:latin typeface="Arial" pitchFamily="34" charset="0"/>
                <a:cs typeface="Arial" pitchFamily="34" charset="0"/>
              </a:rPr>
            </a:br>
            <a:r>
              <a:rPr lang="en-US" sz="6600" kern="0" dirty="0">
                <a:latin typeface="Futura Md BT" pitchFamily="34" charset="0"/>
                <a:cs typeface="Arial" pitchFamily="34" charset="0"/>
              </a:rPr>
              <a:t>O’BRIEN</a:t>
            </a:r>
            <a:endParaRPr lang="en-US" sz="6600" dirty="0">
              <a:latin typeface="Futura Md BT" pitchFamily="34"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3"/>
                                        </p:tgtEl>
                                        <p:attrNameLst>
                                          <p:attrName>style.visibility</p:attrName>
                                        </p:attrNameLst>
                                      </p:cBhvr>
                                      <p:to>
                                        <p:strVal val="visible"/>
                                      </p:to>
                                    </p:set>
                                    <p:anim calcmode="discrete" valueType="clr">
                                      <p:cBhvr override="childStyle">
                                        <p:cTn id="7" dur="80"/>
                                        <p:tgtEl>
                                          <p:spTgt spid="23"/>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23"/>
                                        </p:tgtEl>
                                        <p:attrNameLst>
                                          <p:attrName>fillcolor</p:attrName>
                                        </p:attrNameLst>
                                      </p:cBhvr>
                                      <p:tavLst>
                                        <p:tav tm="0">
                                          <p:val>
                                            <p:clrVal>
                                              <a:schemeClr val="accent2"/>
                                            </p:clrVal>
                                          </p:val>
                                        </p:tav>
                                        <p:tav tm="50000">
                                          <p:val>
                                            <p:clrVal>
                                              <a:schemeClr val="hlink"/>
                                            </p:clrVal>
                                          </p:val>
                                        </p:tav>
                                      </p:tavLst>
                                    </p:anim>
                                    <p:set>
                                      <p:cBhvr>
                                        <p:cTn id="9" dur="80"/>
                                        <p:tgtEl>
                                          <p:spTgt spid="23"/>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27"/>
                                        </p:tgtEl>
                                        <p:attrNameLst>
                                          <p:attrName>style.visibility</p:attrName>
                                        </p:attrNameLst>
                                      </p:cBhvr>
                                      <p:to>
                                        <p:strVal val="visible"/>
                                      </p:to>
                                    </p:set>
                                    <p:anim calcmode="discrete" valueType="clr">
                                      <p:cBhvr override="childStyle">
                                        <p:cTn id="12" dur="80"/>
                                        <p:tgtEl>
                                          <p:spTgt spid="27"/>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27"/>
                                        </p:tgtEl>
                                        <p:attrNameLst>
                                          <p:attrName>fillcolor</p:attrName>
                                        </p:attrNameLst>
                                      </p:cBhvr>
                                      <p:tavLst>
                                        <p:tav tm="0">
                                          <p:val>
                                            <p:clrVal>
                                              <a:schemeClr val="accent2"/>
                                            </p:clrVal>
                                          </p:val>
                                        </p:tav>
                                        <p:tav tm="50000">
                                          <p:val>
                                            <p:clrVal>
                                              <a:schemeClr val="hlink"/>
                                            </p:clrVal>
                                          </p:val>
                                        </p:tav>
                                      </p:tavLst>
                                    </p:anim>
                                    <p:set>
                                      <p:cBhvr>
                                        <p:cTn id="14" dur="80"/>
                                        <p:tgtEl>
                                          <p:spTgt spid="27"/>
                                        </p:tgtEl>
                                        <p:attrNameLst>
                                          <p:attrName>fill.type</p:attrName>
                                        </p:attrNameLst>
                                      </p:cBhvr>
                                      <p:to>
                                        <p:strVal val="solid"/>
                                      </p:to>
                                    </p:set>
                                  </p:childTnLst>
                                </p:cTn>
                              </p:par>
                            </p:childTnLst>
                          </p:cTn>
                        </p:par>
                        <p:par>
                          <p:cTn id="15" fill="hold">
                            <p:stCondLst>
                              <p:cond delay="880"/>
                            </p:stCondLst>
                            <p:childTnLst>
                              <p:par>
                                <p:cTn id="16" presetID="22" presetClass="entr" presetSubtype="8"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1380"/>
                            </p:stCondLst>
                            <p:childTnLst>
                              <p:par>
                                <p:cTn id="20" presetID="22" presetClass="entr" presetSubtype="8"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par>
                          <p:cTn id="23" fill="hold">
                            <p:stCondLst>
                              <p:cond delay="18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24"/>
                                        </p:tgtEl>
                                        <p:attrNameLst>
                                          <p:attrName>ppt_y</p:attrName>
                                        </p:attrNameLst>
                                      </p:cBhvr>
                                      <p:tavLst>
                                        <p:tav tm="0">
                                          <p:val>
                                            <p:strVal val="#ppt_y"/>
                                          </p:val>
                                        </p:tav>
                                        <p:tav tm="100000">
                                          <p:val>
                                            <p:strVal val="#ppt_y"/>
                                          </p:val>
                                        </p:tav>
                                      </p:tavLst>
                                    </p:anim>
                                    <p:anim calcmode="lin" valueType="num">
                                      <p:cBhvr>
                                        <p:cTn id="2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rev="1"/>
      <p:bldP spid="24" grpId="0"/>
      <p:bldP spid="27" grpId="0" rev="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4040" name="Text Box 312"/>
          <p:cNvSpPr txBox="1">
            <a:spLocks noChangeArrowheads="1"/>
          </p:cNvSpPr>
          <p:nvPr/>
        </p:nvSpPr>
        <p:spPr bwMode="auto">
          <a:xfrm>
            <a:off x="449263" y="679450"/>
            <a:ext cx="1069975" cy="312738"/>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Table 10.2</a:t>
            </a:r>
          </a:p>
        </p:txBody>
      </p:sp>
      <p:sp>
        <p:nvSpPr>
          <p:cNvPr id="714041" name="Text Box 313"/>
          <p:cNvSpPr txBox="1">
            <a:spLocks noChangeArrowheads="1"/>
          </p:cNvSpPr>
          <p:nvPr/>
        </p:nvSpPr>
        <p:spPr bwMode="auto">
          <a:xfrm>
            <a:off x="1524000" y="688975"/>
            <a:ext cx="6921500" cy="400110"/>
          </a:xfrm>
          <a:prstGeom prst="rect">
            <a:avLst/>
          </a:prstGeom>
          <a:noFill/>
          <a:ln w="9525" algn="ctr">
            <a:noFill/>
            <a:miter lim="800000"/>
            <a:headEnd/>
            <a:tailEnd/>
          </a:ln>
        </p:spPr>
        <p:txBody>
          <a:bodyPr wrap="square">
            <a:spAutoFit/>
          </a:bodyPr>
          <a:lstStyle/>
          <a:p>
            <a:pPr>
              <a:spcBef>
                <a:spcPct val="10000"/>
              </a:spcBef>
              <a:spcAft>
                <a:spcPct val="10000"/>
              </a:spcAft>
            </a:pPr>
            <a:r>
              <a:rPr lang="en-US" sz="2000" dirty="0"/>
              <a:t>Converting Marginal Utility to Marginal Utility per Dollar</a:t>
            </a:r>
          </a:p>
        </p:txBody>
      </p:sp>
      <p:graphicFrame>
        <p:nvGraphicFramePr>
          <p:cNvPr id="2" name="Table 1"/>
          <p:cNvGraphicFramePr>
            <a:graphicFrameLocks noGrp="1"/>
          </p:cNvGraphicFramePr>
          <p:nvPr>
            <p:extLst>
              <p:ext uri="{D42A27DB-BD31-4B8C-83A1-F6EECF244321}">
                <p14:modId xmlns:p14="http://schemas.microsoft.com/office/powerpoint/2010/main" val="1554152526"/>
              </p:ext>
            </p:extLst>
          </p:nvPr>
        </p:nvGraphicFramePr>
        <p:xfrm>
          <a:off x="355599" y="1460503"/>
          <a:ext cx="8330406" cy="4147436"/>
        </p:xfrm>
        <a:graphic>
          <a:graphicData uri="http://schemas.openxmlformats.org/drawingml/2006/table">
            <a:tbl>
              <a:tblPr firstRow="1" bandRow="1">
                <a:tableStyleId>{5C22544A-7EE6-4342-B048-85BDC9FD1C3A}</a:tableStyleId>
              </a:tblPr>
              <a:tblGrid>
                <a:gridCol w="1388401"/>
                <a:gridCol w="1388401"/>
                <a:gridCol w="1388401"/>
                <a:gridCol w="1388401"/>
                <a:gridCol w="1388401"/>
                <a:gridCol w="1388401"/>
              </a:tblGrid>
              <a:tr h="1677500">
                <a:tc>
                  <a:txBody>
                    <a:bodyPr/>
                    <a:lstStyle/>
                    <a:p>
                      <a:pPr algn="ctr"/>
                      <a:r>
                        <a:rPr lang="en-US" sz="2000" dirty="0" smtClean="0">
                          <a:solidFill>
                            <a:srgbClr val="0066B3"/>
                          </a:solidFill>
                        </a:rPr>
                        <a:t>(1) </a:t>
                      </a:r>
                    </a:p>
                    <a:p>
                      <a:pPr algn="ctr"/>
                      <a:r>
                        <a:rPr lang="en-US" sz="2000" dirty="0" smtClean="0">
                          <a:solidFill>
                            <a:srgbClr val="0066B3"/>
                          </a:solidFill>
                        </a:rPr>
                        <a:t>Slices</a:t>
                      </a:r>
                    </a:p>
                    <a:p>
                      <a:pPr algn="ctr"/>
                      <a:r>
                        <a:rPr lang="en-US" sz="2000" dirty="0" smtClean="0">
                          <a:solidFill>
                            <a:srgbClr val="0066B3"/>
                          </a:solidFill>
                        </a:rPr>
                        <a:t>of Pizza</a:t>
                      </a:r>
                      <a:endParaRPr lang="en-US" sz="2000" dirty="0">
                        <a:solidFill>
                          <a:srgbClr val="0066B3"/>
                        </a:solidFill>
                      </a:endParaRPr>
                    </a:p>
                  </a:txBody>
                  <a:tcPr marT="274320" marB="182880" anchor="b">
                    <a:lnB w="38100" cap="flat" cmpd="sng" algn="ctr">
                      <a:solidFill>
                        <a:srgbClr val="95B6DF"/>
                      </a:solidFill>
                      <a:prstDash val="solid"/>
                      <a:round/>
                      <a:headEnd type="none" w="med" len="med"/>
                      <a:tailEnd type="none" w="med" len="med"/>
                    </a:lnB>
                    <a:noFill/>
                  </a:tcPr>
                </a:tc>
                <a:tc>
                  <a:txBody>
                    <a:bodyPr/>
                    <a:lstStyle/>
                    <a:p>
                      <a:pPr algn="ctr"/>
                      <a:r>
                        <a:rPr lang="en-US" sz="2000" dirty="0" smtClean="0">
                          <a:solidFill>
                            <a:srgbClr val="0066B3"/>
                          </a:solidFill>
                        </a:rPr>
                        <a:t>(2)</a:t>
                      </a:r>
                    </a:p>
                    <a:p>
                      <a:pPr algn="ctr"/>
                      <a:r>
                        <a:rPr lang="en-US" sz="2000" dirty="0" smtClean="0">
                          <a:solidFill>
                            <a:srgbClr val="0066B3"/>
                          </a:solidFill>
                        </a:rPr>
                        <a:t>Marginal</a:t>
                      </a:r>
                    </a:p>
                    <a:p>
                      <a:pPr algn="ctr"/>
                      <a:r>
                        <a:rPr lang="en-US" sz="2000" dirty="0" smtClean="0">
                          <a:solidFill>
                            <a:srgbClr val="0066B3"/>
                          </a:solidFill>
                        </a:rPr>
                        <a:t>Utility</a:t>
                      </a:r>
                    </a:p>
                    <a:p>
                      <a:pPr algn="ctr"/>
                      <a:r>
                        <a:rPr lang="en-US" sz="2000" dirty="0" smtClean="0">
                          <a:solidFill>
                            <a:srgbClr val="0066B3"/>
                          </a:solidFill>
                        </a:rPr>
                        <a:t>(</a:t>
                      </a:r>
                      <a:r>
                        <a:rPr lang="en-US" sz="2000" i="1" dirty="0" err="1" smtClean="0">
                          <a:solidFill>
                            <a:srgbClr val="0066B3"/>
                          </a:solidFill>
                        </a:rPr>
                        <a:t>MU</a:t>
                      </a:r>
                      <a:r>
                        <a:rPr lang="en-US" sz="2000" i="1" baseline="-25000" dirty="0" err="1" smtClean="0">
                          <a:solidFill>
                            <a:srgbClr val="0066B3"/>
                          </a:solidFill>
                        </a:rPr>
                        <a:t>Pizza</a:t>
                      </a:r>
                      <a:r>
                        <a:rPr lang="en-US" sz="2000" dirty="0" smtClean="0">
                          <a:solidFill>
                            <a:srgbClr val="0066B3"/>
                          </a:solidFill>
                        </a:rPr>
                        <a:t>)</a:t>
                      </a:r>
                      <a:endParaRPr lang="en-US" sz="2000" dirty="0">
                        <a:solidFill>
                          <a:srgbClr val="0066B3"/>
                        </a:solidFill>
                      </a:endParaRPr>
                    </a:p>
                  </a:txBody>
                  <a:tcPr marB="182880" anchor="b">
                    <a:lnB w="38100" cap="flat" cmpd="sng" algn="ctr">
                      <a:solidFill>
                        <a:srgbClr val="95B6DF"/>
                      </a:solidFill>
                      <a:prstDash val="solid"/>
                      <a:round/>
                      <a:headEnd type="none" w="med" len="med"/>
                      <a:tailEnd type="none" w="med" len="med"/>
                    </a:lnB>
                    <a:noFill/>
                  </a:tcPr>
                </a:tc>
                <a:tc>
                  <a:txBody>
                    <a:bodyPr/>
                    <a:lstStyle/>
                    <a:p>
                      <a:endParaRPr lang="en-US" sz="2400"/>
                    </a:p>
                  </a:txBody>
                  <a:tcPr>
                    <a:lnB w="38100" cap="flat" cmpd="sng" algn="ctr">
                      <a:solidFill>
                        <a:srgbClr val="95B6DF"/>
                      </a:solidFill>
                      <a:prstDash val="solid"/>
                      <a:round/>
                      <a:headEnd type="none" w="med" len="med"/>
                      <a:tailEnd type="none" w="med" len="med"/>
                    </a:lnB>
                    <a:blipFill rotWithShape="1">
                      <a:blip r:embed="rId3"/>
                      <a:stretch>
                        <a:fillRect l="-200444" t="-1132" r="-300000" b="-129434"/>
                      </a:stretch>
                    </a:blipFill>
                  </a:tcPr>
                </a:tc>
                <a:tc>
                  <a:txBody>
                    <a:bodyPr/>
                    <a:lstStyle/>
                    <a:p>
                      <a:pPr algn="ctr"/>
                      <a:r>
                        <a:rPr lang="en-US" sz="2000" dirty="0" smtClean="0">
                          <a:solidFill>
                            <a:srgbClr val="0066B3"/>
                          </a:solidFill>
                        </a:rPr>
                        <a:t>(4)</a:t>
                      </a:r>
                    </a:p>
                    <a:p>
                      <a:pPr algn="ctr"/>
                      <a:r>
                        <a:rPr lang="en-US" sz="2000" dirty="0" smtClean="0">
                          <a:solidFill>
                            <a:srgbClr val="0066B3"/>
                          </a:solidFill>
                        </a:rPr>
                        <a:t>Cups</a:t>
                      </a:r>
                    </a:p>
                    <a:p>
                      <a:pPr algn="ctr"/>
                      <a:r>
                        <a:rPr lang="en-US" sz="2000" dirty="0" smtClean="0">
                          <a:solidFill>
                            <a:srgbClr val="0066B3"/>
                          </a:solidFill>
                        </a:rPr>
                        <a:t>of Coke</a:t>
                      </a:r>
                      <a:endParaRPr lang="en-US" sz="2000" dirty="0">
                        <a:solidFill>
                          <a:srgbClr val="0066B3"/>
                        </a:solidFill>
                      </a:endParaRPr>
                    </a:p>
                  </a:txBody>
                  <a:tcPr marT="0" marB="182880" anchor="b">
                    <a:lnB w="38100" cap="flat" cmpd="sng" algn="ctr">
                      <a:solidFill>
                        <a:srgbClr val="95B6DF"/>
                      </a:solidFill>
                      <a:prstDash val="solid"/>
                      <a:round/>
                      <a:headEnd type="none" w="med" len="med"/>
                      <a:tailEnd type="none" w="med" len="med"/>
                    </a:lnB>
                    <a:noFill/>
                  </a:tcPr>
                </a:tc>
                <a:tc>
                  <a:txBody>
                    <a:bodyPr/>
                    <a:lstStyle/>
                    <a:p>
                      <a:pPr algn="ctr"/>
                      <a:r>
                        <a:rPr lang="en-US" sz="2000" dirty="0" smtClean="0">
                          <a:solidFill>
                            <a:srgbClr val="0066B3"/>
                          </a:solidFill>
                        </a:rPr>
                        <a:t>(5)</a:t>
                      </a:r>
                    </a:p>
                    <a:p>
                      <a:pPr algn="ctr"/>
                      <a:r>
                        <a:rPr lang="en-US" sz="2000" dirty="0" smtClean="0">
                          <a:solidFill>
                            <a:srgbClr val="0066B3"/>
                          </a:solidFill>
                        </a:rPr>
                        <a:t>Marginal</a:t>
                      </a:r>
                    </a:p>
                    <a:p>
                      <a:pPr algn="ctr"/>
                      <a:r>
                        <a:rPr lang="en-US" sz="2000" dirty="0" smtClean="0">
                          <a:solidFill>
                            <a:srgbClr val="0066B3"/>
                          </a:solidFill>
                        </a:rPr>
                        <a:t>Utility</a:t>
                      </a:r>
                    </a:p>
                    <a:p>
                      <a:pPr algn="ctr"/>
                      <a:r>
                        <a:rPr lang="en-US" sz="2000" dirty="0" smtClean="0">
                          <a:solidFill>
                            <a:srgbClr val="0066B3"/>
                          </a:solidFill>
                        </a:rPr>
                        <a:t>(</a:t>
                      </a:r>
                      <a:r>
                        <a:rPr lang="en-US" sz="2000" i="1" dirty="0" err="1" smtClean="0">
                          <a:solidFill>
                            <a:srgbClr val="0066B3"/>
                          </a:solidFill>
                        </a:rPr>
                        <a:t>MU</a:t>
                      </a:r>
                      <a:r>
                        <a:rPr lang="en-US" sz="2000" i="1" baseline="-25000" dirty="0" err="1" smtClean="0">
                          <a:solidFill>
                            <a:srgbClr val="0066B3"/>
                          </a:solidFill>
                        </a:rPr>
                        <a:t>Coke</a:t>
                      </a:r>
                      <a:r>
                        <a:rPr lang="en-US" sz="2000" dirty="0" smtClean="0">
                          <a:solidFill>
                            <a:srgbClr val="0066B3"/>
                          </a:solidFill>
                        </a:rPr>
                        <a:t>)</a:t>
                      </a:r>
                      <a:endParaRPr lang="en-US" sz="2000" dirty="0">
                        <a:solidFill>
                          <a:srgbClr val="0066B3"/>
                        </a:solidFill>
                      </a:endParaRPr>
                    </a:p>
                  </a:txBody>
                  <a:tcPr marT="0" marB="182880" anchor="b">
                    <a:lnB w="38100" cap="flat" cmpd="sng" algn="ctr">
                      <a:solidFill>
                        <a:srgbClr val="95B6DF"/>
                      </a:solidFill>
                      <a:prstDash val="solid"/>
                      <a:round/>
                      <a:headEnd type="none" w="med" len="med"/>
                      <a:tailEnd type="none" w="med" len="med"/>
                    </a:lnB>
                    <a:noFill/>
                  </a:tcPr>
                </a:tc>
                <a:tc>
                  <a:txBody>
                    <a:bodyPr/>
                    <a:lstStyle/>
                    <a:p>
                      <a:endParaRPr lang="en-US" sz="2400"/>
                    </a:p>
                  </a:txBody>
                  <a:tcPr>
                    <a:lnB w="38100" cap="flat" cmpd="sng" algn="ctr">
                      <a:solidFill>
                        <a:srgbClr val="95B6DF"/>
                      </a:solidFill>
                      <a:prstDash val="solid"/>
                      <a:round/>
                      <a:headEnd type="none" w="med" len="med"/>
                      <a:tailEnd type="none" w="med" len="med"/>
                    </a:lnB>
                    <a:blipFill rotWithShape="1">
                      <a:blip r:embed="rId3"/>
                      <a:stretch>
                        <a:fillRect l="-500444" t="-1132" b="-129434"/>
                      </a:stretch>
                    </a:blipFill>
                  </a:tcPr>
                </a:tc>
              </a:tr>
              <a:tr h="411656">
                <a:tc>
                  <a:txBody>
                    <a:bodyPr/>
                    <a:lstStyle/>
                    <a:p>
                      <a:pPr algn="ctr"/>
                      <a:r>
                        <a:rPr lang="en-US" sz="2000" dirty="0" smtClean="0"/>
                        <a:t>1</a:t>
                      </a:r>
                      <a:endParaRPr lang="en-US" sz="2000" dirty="0"/>
                    </a:p>
                  </a:txBody>
                  <a:tcPr anchor="ctr">
                    <a:lnT w="38100" cap="flat" cmpd="sng" algn="ctr">
                      <a:solidFill>
                        <a:srgbClr val="95B6DF"/>
                      </a:solidFill>
                      <a:prstDash val="solid"/>
                      <a:round/>
                      <a:headEnd type="none" w="med" len="med"/>
                      <a:tailEnd type="none" w="med" len="med"/>
                    </a:lnT>
                    <a:noFill/>
                  </a:tcPr>
                </a:tc>
                <a:tc>
                  <a:txBody>
                    <a:bodyPr/>
                    <a:lstStyle/>
                    <a:p>
                      <a:pPr algn="ctr"/>
                      <a:r>
                        <a:rPr lang="en-US" sz="2000" dirty="0" smtClean="0"/>
                        <a:t>20</a:t>
                      </a:r>
                      <a:endParaRPr lang="en-US" sz="2000" dirty="0"/>
                    </a:p>
                  </a:txBody>
                  <a:tcPr anchor="ctr">
                    <a:lnT w="38100" cap="flat" cmpd="sng" algn="ctr">
                      <a:solidFill>
                        <a:srgbClr val="95B6DF"/>
                      </a:solidFill>
                      <a:prstDash val="solid"/>
                      <a:round/>
                      <a:headEnd type="none" w="med" len="med"/>
                      <a:tailEnd type="none" w="med" len="med"/>
                    </a:lnT>
                    <a:noFill/>
                  </a:tcPr>
                </a:tc>
                <a:tc>
                  <a:txBody>
                    <a:bodyPr/>
                    <a:lstStyle/>
                    <a:p>
                      <a:pPr algn="ctr"/>
                      <a:r>
                        <a:rPr lang="en-US" sz="2000" dirty="0" smtClean="0"/>
                        <a:t>10</a:t>
                      </a:r>
                      <a:endParaRPr lang="en-US" sz="2000" dirty="0"/>
                    </a:p>
                  </a:txBody>
                  <a:tcPr anchor="ctr">
                    <a:lnT w="38100" cap="flat" cmpd="sng" algn="ctr">
                      <a:solidFill>
                        <a:srgbClr val="95B6DF"/>
                      </a:solidFill>
                      <a:prstDash val="solid"/>
                      <a:round/>
                      <a:headEnd type="none" w="med" len="med"/>
                      <a:tailEnd type="none" w="med" len="med"/>
                    </a:lnT>
                    <a:noFill/>
                  </a:tcPr>
                </a:tc>
                <a:tc>
                  <a:txBody>
                    <a:bodyPr/>
                    <a:lstStyle/>
                    <a:p>
                      <a:pPr algn="ctr"/>
                      <a:r>
                        <a:rPr lang="en-US" sz="2000" dirty="0" smtClean="0"/>
                        <a:t>1</a:t>
                      </a:r>
                      <a:endParaRPr lang="en-US" sz="2000" dirty="0"/>
                    </a:p>
                  </a:txBody>
                  <a:tcPr anchor="ctr">
                    <a:lnT w="38100" cap="flat" cmpd="sng" algn="ctr">
                      <a:solidFill>
                        <a:srgbClr val="95B6DF"/>
                      </a:solidFill>
                      <a:prstDash val="solid"/>
                      <a:round/>
                      <a:headEnd type="none" w="med" len="med"/>
                      <a:tailEnd type="none" w="med" len="med"/>
                    </a:lnT>
                    <a:noFill/>
                  </a:tcPr>
                </a:tc>
                <a:tc>
                  <a:txBody>
                    <a:bodyPr/>
                    <a:lstStyle/>
                    <a:p>
                      <a:pPr algn="ctr"/>
                      <a:r>
                        <a:rPr lang="en-US" sz="2000" dirty="0" smtClean="0"/>
                        <a:t>20</a:t>
                      </a:r>
                      <a:endParaRPr lang="en-US" sz="2000" dirty="0"/>
                    </a:p>
                  </a:txBody>
                  <a:tcPr anchor="ctr">
                    <a:lnT w="38100" cap="flat" cmpd="sng" algn="ctr">
                      <a:solidFill>
                        <a:srgbClr val="95B6DF"/>
                      </a:solidFill>
                      <a:prstDash val="solid"/>
                      <a:round/>
                      <a:headEnd type="none" w="med" len="med"/>
                      <a:tailEnd type="none" w="med" len="med"/>
                    </a:lnT>
                    <a:noFill/>
                  </a:tcPr>
                </a:tc>
                <a:tc>
                  <a:txBody>
                    <a:bodyPr/>
                    <a:lstStyle/>
                    <a:p>
                      <a:pPr algn="ctr"/>
                      <a:r>
                        <a:rPr lang="en-US" sz="2000" dirty="0" smtClean="0"/>
                        <a:t>20</a:t>
                      </a:r>
                      <a:endParaRPr lang="en-US" sz="2000" dirty="0"/>
                    </a:p>
                  </a:txBody>
                  <a:tcPr anchor="ctr">
                    <a:lnT w="38100" cap="flat" cmpd="sng" algn="ctr">
                      <a:solidFill>
                        <a:srgbClr val="95B6DF"/>
                      </a:solidFill>
                      <a:prstDash val="solid"/>
                      <a:round/>
                      <a:headEnd type="none" w="med" len="med"/>
                      <a:tailEnd type="none" w="med" len="med"/>
                    </a:lnT>
                    <a:noFill/>
                  </a:tcPr>
                </a:tc>
              </a:tr>
              <a:tr h="411656">
                <a:tc>
                  <a:txBody>
                    <a:bodyPr/>
                    <a:lstStyle/>
                    <a:p>
                      <a:pPr algn="ctr"/>
                      <a:r>
                        <a:rPr lang="en-US" sz="2000" dirty="0" smtClean="0"/>
                        <a:t>2</a:t>
                      </a:r>
                      <a:endParaRPr lang="en-US" sz="2000" dirty="0"/>
                    </a:p>
                  </a:txBody>
                  <a:tcPr anchor="ctr">
                    <a:noFill/>
                  </a:tcPr>
                </a:tc>
                <a:tc>
                  <a:txBody>
                    <a:bodyPr/>
                    <a:lstStyle/>
                    <a:p>
                      <a:pPr algn="ctr"/>
                      <a:r>
                        <a:rPr lang="en-US" sz="2000" dirty="0" smtClean="0"/>
                        <a:t>16</a:t>
                      </a:r>
                      <a:endParaRPr lang="en-US" sz="2000" dirty="0"/>
                    </a:p>
                  </a:txBody>
                  <a:tcPr anchor="ctr">
                    <a:noFill/>
                  </a:tcPr>
                </a:tc>
                <a:tc>
                  <a:txBody>
                    <a:bodyPr/>
                    <a:lstStyle/>
                    <a:p>
                      <a:pPr algn="ctr"/>
                      <a:r>
                        <a:rPr lang="en-US" sz="2000" dirty="0" smtClean="0"/>
                        <a:t>8</a:t>
                      </a:r>
                      <a:endParaRPr lang="en-US" sz="2000" dirty="0"/>
                    </a:p>
                  </a:txBody>
                  <a:tcPr anchor="ctr">
                    <a:noFill/>
                  </a:tcPr>
                </a:tc>
                <a:tc>
                  <a:txBody>
                    <a:bodyPr/>
                    <a:lstStyle/>
                    <a:p>
                      <a:pPr algn="ctr"/>
                      <a:r>
                        <a:rPr lang="en-US" sz="2000" dirty="0" smtClean="0"/>
                        <a:t>2</a:t>
                      </a:r>
                      <a:endParaRPr lang="en-US" sz="2000" dirty="0"/>
                    </a:p>
                  </a:txBody>
                  <a:tcPr anchor="ctr">
                    <a:noFill/>
                  </a:tcPr>
                </a:tc>
                <a:tc>
                  <a:txBody>
                    <a:bodyPr/>
                    <a:lstStyle/>
                    <a:p>
                      <a:pPr algn="ctr"/>
                      <a:r>
                        <a:rPr lang="en-US" sz="2000" dirty="0" smtClean="0"/>
                        <a:t>15</a:t>
                      </a:r>
                      <a:endParaRPr lang="en-US" sz="2000" dirty="0"/>
                    </a:p>
                  </a:txBody>
                  <a:tcPr anchor="ctr">
                    <a:noFill/>
                  </a:tcPr>
                </a:tc>
                <a:tc>
                  <a:txBody>
                    <a:bodyPr/>
                    <a:lstStyle/>
                    <a:p>
                      <a:pPr algn="ctr"/>
                      <a:r>
                        <a:rPr lang="en-US" sz="2000" dirty="0" smtClean="0"/>
                        <a:t>15</a:t>
                      </a:r>
                      <a:endParaRPr lang="en-US" sz="2000" dirty="0"/>
                    </a:p>
                  </a:txBody>
                  <a:tcPr anchor="ctr">
                    <a:noFill/>
                  </a:tcPr>
                </a:tc>
              </a:tr>
              <a:tr h="411656">
                <a:tc>
                  <a:txBody>
                    <a:bodyPr/>
                    <a:lstStyle/>
                    <a:p>
                      <a:pPr algn="ctr"/>
                      <a:r>
                        <a:rPr lang="en-US" sz="2000" dirty="0" smtClean="0"/>
                        <a:t>3</a:t>
                      </a:r>
                      <a:endParaRPr lang="en-US" sz="2000" dirty="0"/>
                    </a:p>
                  </a:txBody>
                  <a:tcPr anchor="ctr">
                    <a:noFill/>
                  </a:tcPr>
                </a:tc>
                <a:tc>
                  <a:txBody>
                    <a:bodyPr/>
                    <a:lstStyle/>
                    <a:p>
                      <a:pPr algn="ctr"/>
                      <a:r>
                        <a:rPr lang="en-US" sz="2000" dirty="0" smtClean="0"/>
                        <a:t>10</a:t>
                      </a:r>
                      <a:endParaRPr lang="en-US" sz="2000" dirty="0"/>
                    </a:p>
                  </a:txBody>
                  <a:tcPr anchor="ctr">
                    <a:noFill/>
                  </a:tcPr>
                </a:tc>
                <a:tc>
                  <a:txBody>
                    <a:bodyPr/>
                    <a:lstStyle/>
                    <a:p>
                      <a:pPr algn="ctr"/>
                      <a:r>
                        <a:rPr lang="en-US" sz="2000" dirty="0" smtClean="0"/>
                        <a:t>5</a:t>
                      </a:r>
                      <a:endParaRPr lang="en-US" sz="2000" dirty="0"/>
                    </a:p>
                  </a:txBody>
                  <a:tcPr anchor="ctr">
                    <a:noFill/>
                  </a:tcPr>
                </a:tc>
                <a:tc>
                  <a:txBody>
                    <a:bodyPr/>
                    <a:lstStyle/>
                    <a:p>
                      <a:pPr algn="ctr"/>
                      <a:r>
                        <a:rPr lang="en-US" sz="2000" dirty="0" smtClean="0"/>
                        <a:t>3</a:t>
                      </a:r>
                      <a:endParaRPr lang="en-US" sz="2000" dirty="0"/>
                    </a:p>
                  </a:txBody>
                  <a:tcPr anchor="ctr">
                    <a:noFill/>
                  </a:tcPr>
                </a:tc>
                <a:tc>
                  <a:txBody>
                    <a:bodyPr/>
                    <a:lstStyle/>
                    <a:p>
                      <a:pPr algn="ctr"/>
                      <a:r>
                        <a:rPr lang="en-US" sz="2000" dirty="0" smtClean="0"/>
                        <a:t>10</a:t>
                      </a:r>
                      <a:endParaRPr lang="en-US" sz="2000" dirty="0"/>
                    </a:p>
                  </a:txBody>
                  <a:tcPr anchor="ctr">
                    <a:noFill/>
                  </a:tcPr>
                </a:tc>
                <a:tc>
                  <a:txBody>
                    <a:bodyPr/>
                    <a:lstStyle/>
                    <a:p>
                      <a:pPr algn="ctr"/>
                      <a:r>
                        <a:rPr lang="en-US" sz="2000" dirty="0" smtClean="0"/>
                        <a:t>10</a:t>
                      </a:r>
                      <a:endParaRPr lang="en-US" sz="2000" dirty="0"/>
                    </a:p>
                  </a:txBody>
                  <a:tcPr anchor="ctr">
                    <a:noFill/>
                  </a:tcPr>
                </a:tc>
              </a:tr>
              <a:tr h="411656">
                <a:tc>
                  <a:txBody>
                    <a:bodyPr/>
                    <a:lstStyle/>
                    <a:p>
                      <a:pPr algn="ctr"/>
                      <a:r>
                        <a:rPr lang="en-US" sz="2000" dirty="0" smtClean="0"/>
                        <a:t>4</a:t>
                      </a:r>
                      <a:endParaRPr lang="en-US" sz="2000" dirty="0"/>
                    </a:p>
                  </a:txBody>
                  <a:tcPr anchor="ctr">
                    <a:noFill/>
                  </a:tcPr>
                </a:tc>
                <a:tc>
                  <a:txBody>
                    <a:bodyPr/>
                    <a:lstStyle/>
                    <a:p>
                      <a:pPr algn="ctr"/>
                      <a:r>
                        <a:rPr lang="en-US" sz="2000" dirty="0" smtClean="0"/>
                        <a:t>6</a:t>
                      </a:r>
                      <a:endParaRPr lang="en-US" sz="2000" dirty="0"/>
                    </a:p>
                  </a:txBody>
                  <a:tcPr marL="182880" anchor="ctr">
                    <a:noFill/>
                  </a:tcPr>
                </a:tc>
                <a:tc>
                  <a:txBody>
                    <a:bodyPr/>
                    <a:lstStyle/>
                    <a:p>
                      <a:pPr algn="ctr"/>
                      <a:r>
                        <a:rPr lang="en-US" sz="2000" dirty="0" smtClean="0"/>
                        <a:t>3</a:t>
                      </a:r>
                      <a:endParaRPr lang="en-US" sz="2000" dirty="0"/>
                    </a:p>
                  </a:txBody>
                  <a:tcPr anchor="ctr">
                    <a:noFill/>
                  </a:tcPr>
                </a:tc>
                <a:tc>
                  <a:txBody>
                    <a:bodyPr/>
                    <a:lstStyle/>
                    <a:p>
                      <a:pPr algn="ctr"/>
                      <a:r>
                        <a:rPr lang="en-US" sz="2000" dirty="0" smtClean="0"/>
                        <a:t>4</a:t>
                      </a:r>
                      <a:endParaRPr lang="en-US" sz="2000" dirty="0"/>
                    </a:p>
                  </a:txBody>
                  <a:tcPr anchor="ctr">
                    <a:noFill/>
                  </a:tcPr>
                </a:tc>
                <a:tc>
                  <a:txBody>
                    <a:bodyPr/>
                    <a:lstStyle/>
                    <a:p>
                      <a:pPr algn="ctr"/>
                      <a:r>
                        <a:rPr lang="en-US" sz="2000" dirty="0" smtClean="0"/>
                        <a:t>5</a:t>
                      </a:r>
                      <a:endParaRPr lang="en-US" sz="2000" dirty="0"/>
                    </a:p>
                  </a:txBody>
                  <a:tcPr marL="182880" anchor="ctr">
                    <a:noFill/>
                  </a:tcPr>
                </a:tc>
                <a:tc>
                  <a:txBody>
                    <a:bodyPr/>
                    <a:lstStyle/>
                    <a:p>
                      <a:pPr algn="ctr"/>
                      <a:r>
                        <a:rPr lang="en-US" sz="2000" dirty="0" smtClean="0"/>
                        <a:t>5</a:t>
                      </a:r>
                      <a:endParaRPr lang="en-US" sz="2000" dirty="0"/>
                    </a:p>
                  </a:txBody>
                  <a:tcPr marL="182880" anchor="ctr">
                    <a:noFill/>
                  </a:tcPr>
                </a:tc>
              </a:tr>
              <a:tr h="411656">
                <a:tc>
                  <a:txBody>
                    <a:bodyPr/>
                    <a:lstStyle/>
                    <a:p>
                      <a:pPr algn="ctr"/>
                      <a:r>
                        <a:rPr lang="en-US" sz="2000" dirty="0" smtClean="0"/>
                        <a:t>5</a:t>
                      </a:r>
                      <a:endParaRPr lang="en-US" sz="2000" dirty="0"/>
                    </a:p>
                  </a:txBody>
                  <a:tcPr anchor="ctr">
                    <a:noFill/>
                  </a:tcPr>
                </a:tc>
                <a:tc>
                  <a:txBody>
                    <a:bodyPr/>
                    <a:lstStyle/>
                    <a:p>
                      <a:pPr algn="ctr"/>
                      <a:r>
                        <a:rPr lang="en-US" sz="2000" dirty="0" smtClean="0"/>
                        <a:t>2</a:t>
                      </a:r>
                      <a:endParaRPr lang="en-US" sz="2000" dirty="0"/>
                    </a:p>
                  </a:txBody>
                  <a:tcPr marL="182880" anchor="ctr">
                    <a:noFill/>
                  </a:tcPr>
                </a:tc>
                <a:tc>
                  <a:txBody>
                    <a:bodyPr/>
                    <a:lstStyle/>
                    <a:p>
                      <a:pPr algn="ctr"/>
                      <a:r>
                        <a:rPr lang="en-US" sz="2000" dirty="0" smtClean="0"/>
                        <a:t>1</a:t>
                      </a:r>
                      <a:endParaRPr lang="en-US" sz="2000" dirty="0"/>
                    </a:p>
                  </a:txBody>
                  <a:tcPr anchor="ctr">
                    <a:noFill/>
                  </a:tcPr>
                </a:tc>
                <a:tc>
                  <a:txBody>
                    <a:bodyPr/>
                    <a:lstStyle/>
                    <a:p>
                      <a:pPr algn="ctr"/>
                      <a:r>
                        <a:rPr lang="en-US" sz="2000" dirty="0" smtClean="0"/>
                        <a:t>5</a:t>
                      </a:r>
                      <a:endParaRPr lang="en-US" sz="2000" dirty="0"/>
                    </a:p>
                  </a:txBody>
                  <a:tcPr anchor="ctr">
                    <a:noFill/>
                  </a:tcPr>
                </a:tc>
                <a:tc>
                  <a:txBody>
                    <a:bodyPr/>
                    <a:lstStyle/>
                    <a:p>
                      <a:pPr algn="ctr"/>
                      <a:r>
                        <a:rPr lang="en-US" sz="2000" dirty="0" smtClean="0"/>
                        <a:t>3</a:t>
                      </a:r>
                      <a:endParaRPr lang="en-US" sz="2000" dirty="0"/>
                    </a:p>
                  </a:txBody>
                  <a:tcPr marL="182880" anchor="ctr">
                    <a:noFill/>
                  </a:tcPr>
                </a:tc>
                <a:tc>
                  <a:txBody>
                    <a:bodyPr/>
                    <a:lstStyle/>
                    <a:p>
                      <a:pPr algn="ctr"/>
                      <a:r>
                        <a:rPr lang="en-US" sz="2000" dirty="0" smtClean="0"/>
                        <a:t>3</a:t>
                      </a:r>
                      <a:endParaRPr lang="en-US" sz="2000" dirty="0"/>
                    </a:p>
                  </a:txBody>
                  <a:tcPr marL="182880" anchor="ctr">
                    <a:noFill/>
                  </a:tcPr>
                </a:tc>
              </a:tr>
              <a:tr h="411656">
                <a:tc>
                  <a:txBody>
                    <a:bodyPr/>
                    <a:lstStyle/>
                    <a:p>
                      <a:pPr algn="ctr"/>
                      <a:r>
                        <a:rPr lang="en-US" sz="2000" dirty="0" smtClean="0"/>
                        <a:t>6</a:t>
                      </a:r>
                      <a:endParaRPr lang="en-US" sz="2000" dirty="0"/>
                    </a:p>
                  </a:txBody>
                  <a:tcPr anchor="ctr">
                    <a:lnB w="38100" cap="flat" cmpd="sng" algn="ctr">
                      <a:solidFill>
                        <a:srgbClr val="95B6DF"/>
                      </a:solidFill>
                      <a:prstDash val="solid"/>
                      <a:round/>
                      <a:headEnd type="none" w="med" len="med"/>
                      <a:tailEnd type="none" w="med" len="med"/>
                    </a:lnB>
                    <a:noFill/>
                  </a:tcPr>
                </a:tc>
                <a:tc>
                  <a:txBody>
                    <a:bodyPr/>
                    <a:lstStyle/>
                    <a:p>
                      <a:pPr algn="ctr"/>
                      <a:r>
                        <a:rPr lang="en-US" sz="2000" dirty="0" smtClean="0"/>
                        <a:t>−3</a:t>
                      </a:r>
                      <a:endParaRPr lang="en-US" sz="2000" dirty="0"/>
                    </a:p>
                  </a:txBody>
                  <a:tcPr marR="118872" anchor="ctr">
                    <a:lnB w="38100" cap="flat" cmpd="sng" algn="ctr">
                      <a:solidFill>
                        <a:srgbClr val="95B6DF"/>
                      </a:solidFill>
                      <a:prstDash val="solid"/>
                      <a:round/>
                      <a:headEnd type="none" w="med" len="med"/>
                      <a:tailEnd type="none" w="med" len="med"/>
                    </a:lnB>
                    <a:noFill/>
                  </a:tcPr>
                </a:tc>
                <a:tc>
                  <a:txBody>
                    <a:bodyPr/>
                    <a:lstStyle/>
                    <a:p>
                      <a:pPr algn="ctr"/>
                      <a:r>
                        <a:rPr lang="en-US" sz="2000" dirty="0" smtClean="0"/>
                        <a:t>−1.5</a:t>
                      </a:r>
                      <a:endParaRPr lang="en-US" sz="2000" dirty="0"/>
                    </a:p>
                  </a:txBody>
                  <a:tcPr marR="365760" anchor="ctr">
                    <a:lnB w="38100" cap="flat" cmpd="sng" algn="ctr">
                      <a:solidFill>
                        <a:srgbClr val="95B6DF"/>
                      </a:solidFill>
                      <a:prstDash val="solid"/>
                      <a:round/>
                      <a:headEnd type="none" w="med" len="med"/>
                      <a:tailEnd type="none" w="med" len="med"/>
                    </a:lnB>
                    <a:noFill/>
                  </a:tcPr>
                </a:tc>
                <a:tc>
                  <a:txBody>
                    <a:bodyPr/>
                    <a:lstStyle/>
                    <a:p>
                      <a:pPr algn="ctr"/>
                      <a:r>
                        <a:rPr lang="en-US" sz="2000" dirty="0" smtClean="0"/>
                        <a:t>6</a:t>
                      </a:r>
                      <a:endParaRPr lang="en-US" sz="2000" dirty="0"/>
                    </a:p>
                  </a:txBody>
                  <a:tcPr anchor="ctr">
                    <a:lnB w="38100" cap="flat" cmpd="sng" algn="ctr">
                      <a:solidFill>
                        <a:srgbClr val="95B6DF"/>
                      </a:solidFill>
                      <a:prstDash val="solid"/>
                      <a:round/>
                      <a:headEnd type="none" w="med" len="med"/>
                      <a:tailEnd type="none" w="med" len="med"/>
                    </a:lnB>
                    <a:noFill/>
                  </a:tcPr>
                </a:tc>
                <a:tc>
                  <a:txBody>
                    <a:bodyPr/>
                    <a:lstStyle/>
                    <a:p>
                      <a:pPr algn="ctr"/>
                      <a:r>
                        <a:rPr lang="en-US" sz="2000" dirty="0" smtClean="0"/>
                        <a:t>−1</a:t>
                      </a:r>
                      <a:endParaRPr lang="en-US" sz="2000" dirty="0"/>
                    </a:p>
                  </a:txBody>
                  <a:tcPr anchor="ctr">
                    <a:lnB w="38100" cap="flat" cmpd="sng" algn="ctr">
                      <a:solidFill>
                        <a:srgbClr val="95B6DF"/>
                      </a:solidFill>
                      <a:prstDash val="solid"/>
                      <a:round/>
                      <a:headEnd type="none" w="med" len="med"/>
                      <a:tailEnd type="none" w="med" len="med"/>
                    </a:lnB>
                    <a:noFill/>
                  </a:tcPr>
                </a:tc>
                <a:tc>
                  <a:txBody>
                    <a:bodyPr/>
                    <a:lstStyle/>
                    <a:p>
                      <a:pPr algn="ctr"/>
                      <a:r>
                        <a:rPr lang="en-US" sz="2000" dirty="0" smtClean="0"/>
                        <a:t>−1</a:t>
                      </a:r>
                      <a:endParaRPr lang="en-US" sz="2000" dirty="0"/>
                    </a:p>
                  </a:txBody>
                  <a:tcPr anchor="ctr">
                    <a:lnB w="38100" cap="flat" cmpd="sng" algn="ctr">
                      <a:solidFill>
                        <a:srgbClr val="95B6DF"/>
                      </a:solidFill>
                      <a:prstDash val="solid"/>
                      <a:round/>
                      <a:headEnd type="none" w="med" len="med"/>
                      <a:tailEnd type="none" w="med" len="med"/>
                    </a:lnB>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4040"/>
                                        </p:tgtEl>
                                        <p:attrNameLst>
                                          <p:attrName>style.visibility</p:attrName>
                                        </p:attrNameLst>
                                      </p:cBhvr>
                                      <p:to>
                                        <p:strVal val="visible"/>
                                      </p:to>
                                    </p:set>
                                    <p:animEffect transition="in" filter="wipe(left)">
                                      <p:cBhvr>
                                        <p:cTn id="7" dur="500"/>
                                        <p:tgtEl>
                                          <p:spTgt spid="7140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4041"/>
                                        </p:tgtEl>
                                        <p:attrNameLst>
                                          <p:attrName>style.visibility</p:attrName>
                                        </p:attrNameLst>
                                      </p:cBhvr>
                                      <p:to>
                                        <p:strVal val="visible"/>
                                      </p:to>
                                    </p:set>
                                    <p:animEffect transition="in" filter="wipe(left)">
                                      <p:cBhvr>
                                        <p:cTn id="11" dur="500"/>
                                        <p:tgtEl>
                                          <p:spTgt spid="71404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040" grpId="0" animBg="1"/>
      <p:bldP spid="71404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25166" name="Group 174"/>
          <p:cNvGraphicFramePr>
            <a:graphicFrameLocks noGrp="1"/>
          </p:cNvGraphicFramePr>
          <p:nvPr>
            <p:ph sz="half" idx="4294967295"/>
            <p:extLst>
              <p:ext uri="{D42A27DB-BD31-4B8C-83A1-F6EECF244321}">
                <p14:modId xmlns:p14="http://schemas.microsoft.com/office/powerpoint/2010/main" val="3908674667"/>
              </p:ext>
            </p:extLst>
          </p:nvPr>
        </p:nvGraphicFramePr>
        <p:xfrm>
          <a:off x="241301" y="1085908"/>
          <a:ext cx="8655050" cy="2470091"/>
        </p:xfrm>
        <a:graphic>
          <a:graphicData uri="http://schemas.openxmlformats.org/drawingml/2006/table">
            <a:tbl>
              <a:tblPr/>
              <a:tblGrid>
                <a:gridCol w="3569743"/>
                <a:gridCol w="1572175"/>
                <a:gridCol w="1717747"/>
                <a:gridCol w="1795385"/>
              </a:tblGrid>
              <a:tr h="9444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t>Combinations of Pizza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t>and </a:t>
                      </a:r>
                      <a:r>
                        <a:rPr kumimoji="0" lang="en-US" sz="1600" b="1" i="0" u="none" strike="noStrike" cap="none" normalizeH="0" baseline="0" dirty="0" smtClean="0">
                          <a:ln>
                            <a:noFill/>
                          </a:ln>
                          <a:solidFill>
                            <a:srgbClr val="0066B3"/>
                          </a:solidFill>
                          <a:effectLst/>
                          <a:latin typeface="Arial" charset="0"/>
                          <a:ea typeface="Times New Roman" pitchFamily="18" charset="0"/>
                          <a:cs typeface="Arial" charset="0"/>
                        </a:rPr>
                        <a:t>Coke</a:t>
                      </a:r>
                      <a: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t> with Equal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t> Marginal Utilities per Dollar</a:t>
                      </a:r>
                      <a:endParaRPr kumimoji="0" lang="en-US" sz="1600" b="1" i="0" u="none" strike="noStrike" cap="none" normalizeH="0" baseline="0" dirty="0" smtClean="0">
                        <a:ln>
                          <a:noFill/>
                        </a:ln>
                        <a:solidFill>
                          <a:srgbClr val="0064B3"/>
                        </a:solidFill>
                        <a:effectLst/>
                        <a:latin typeface="Times New Roman" pitchFamily="18" charset="0"/>
                        <a:ea typeface="Times New Roman" pitchFamily="18" charset="0"/>
                        <a:cs typeface="Arial" charset="0"/>
                      </a:endParaRPr>
                    </a:p>
                  </a:txBody>
                  <a:tcPr marL="0" marR="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t>Marginal Utility</a:t>
                      </a:r>
                      <a:b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br>
                      <a: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t>Per Dollar</a:t>
                      </a:r>
                      <a:endParaRPr kumimoji="0" lang="en-US" sz="1600" b="1" i="0" u="none" strike="noStrike" cap="none" normalizeH="0" baseline="0" dirty="0" smtClean="0">
                        <a:ln>
                          <a:noFill/>
                        </a:ln>
                        <a:solidFill>
                          <a:srgbClr val="0064B3"/>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t>(</a:t>
                      </a:r>
                      <a:r>
                        <a:rPr kumimoji="0" lang="en-US" sz="1600" b="1" i="1" u="none" strike="noStrike" cap="none" normalizeH="0" baseline="0" dirty="0" smtClean="0">
                          <a:ln>
                            <a:noFill/>
                          </a:ln>
                          <a:solidFill>
                            <a:srgbClr val="0066B3"/>
                          </a:solidFill>
                          <a:effectLst/>
                          <a:latin typeface="Arial" charset="0"/>
                          <a:ea typeface="Times New Roman" pitchFamily="18" charset="0"/>
                          <a:cs typeface="Arial" charset="0"/>
                        </a:rPr>
                        <a:t>MU/P</a:t>
                      </a:r>
                      <a:r>
                        <a:rPr kumimoji="0" lang="en-US" sz="1600" b="1" i="0" u="none" strike="noStrike" cap="none" normalizeH="0" baseline="0" dirty="0" smtClean="0">
                          <a:ln>
                            <a:noFill/>
                          </a:ln>
                          <a:solidFill>
                            <a:srgbClr val="0064B3"/>
                          </a:solidFill>
                          <a:effectLst/>
                          <a:latin typeface="Arial" charset="0"/>
                          <a:ea typeface="Times New Roman" pitchFamily="18" charset="0"/>
                          <a:cs typeface="Arial" charset="0"/>
                        </a:rPr>
                        <a:t>)</a:t>
                      </a:r>
                      <a:endParaRPr kumimoji="0" lang="en-US" sz="1600" b="1" i="0" u="none" strike="noStrike" cap="none" normalizeH="0" baseline="0" dirty="0" smtClean="0">
                        <a:ln>
                          <a:noFill/>
                        </a:ln>
                        <a:solidFill>
                          <a:srgbClr val="0064B3"/>
                        </a:solidFill>
                        <a:effectLst/>
                        <a:latin typeface="Times New Roman" pitchFamily="18" charset="0"/>
                        <a:ea typeface="Times New Roman" pitchFamily="18" charset="0"/>
                        <a:cs typeface="Arial" charset="0"/>
                      </a:endParaRP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ea typeface="Times New Roman" pitchFamily="18" charset="0"/>
                          <a:cs typeface="Arial" charset="0"/>
                        </a:rPr>
                        <a:t>Total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ea typeface="Times New Roman" pitchFamily="18" charset="0"/>
                          <a:cs typeface="Arial" charset="0"/>
                        </a:rPr>
                        <a:t>Spending</a:t>
                      </a:r>
                      <a:endParaRPr kumimoji="0" lang="en-US" sz="16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txBody>
                  <a:tcPr marL="0" marR="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ea typeface="Times New Roman" pitchFamily="18" charset="0"/>
                          <a:cs typeface="Arial" charset="0"/>
                        </a:rPr>
                        <a:t>Total Utility</a:t>
                      </a:r>
                      <a:endParaRPr kumimoji="0" lang="en-US" sz="16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txBody>
                  <a:tcPr marL="0" marR="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r>
              <a:tr h="508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 slice of pizza and 3 cups of Coke</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R="0"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10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0"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 + $3 = $5</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182880" marR="0"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20 + 45 = 65</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137160" marR="0"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508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 slices of pizza and 4 cups of Coke</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R="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0" marR="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$6 + $4 = $10</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182880" marR="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46 + 50 = 96</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137160" marR="0" anchor="ctr" horzOverflow="overflow">
                    <a:lnL>
                      <a:noFill/>
                    </a:lnL>
                    <a:lnR cap="flat">
                      <a:noFill/>
                    </a:lnR>
                    <a:lnT>
                      <a:noFill/>
                    </a:lnT>
                    <a:lnB>
                      <a:noFill/>
                    </a:lnB>
                    <a:lnTlToBr>
                      <a:noFill/>
                    </a:lnTlToBr>
                    <a:lnBlToTr>
                      <a:noFill/>
                    </a:lnBlToTr>
                    <a:noFill/>
                  </a:tcPr>
                </a:tc>
              </a:tr>
              <a:tr h="508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4 slices of pizza and 5 cups of Coke</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R="0"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3</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0" marR="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$8 + $5 = $13</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182880" marR="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rPr>
                        <a:t>52 + 53 = 105</a:t>
                      </a:r>
                      <a:endPar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txBody>
                  <a:tcPr marL="137160" marR="0"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725063" name="Text Box 71"/>
          <p:cNvSpPr txBox="1">
            <a:spLocks noChangeArrowheads="1"/>
          </p:cNvSpPr>
          <p:nvPr/>
        </p:nvSpPr>
        <p:spPr bwMode="auto">
          <a:xfrm>
            <a:off x="457200" y="676275"/>
            <a:ext cx="1068388"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Table 10.3</a:t>
            </a:r>
          </a:p>
        </p:txBody>
      </p:sp>
      <p:sp>
        <p:nvSpPr>
          <p:cNvPr id="725064" name="Text Box 72"/>
          <p:cNvSpPr txBox="1">
            <a:spLocks noChangeArrowheads="1"/>
          </p:cNvSpPr>
          <p:nvPr/>
        </p:nvSpPr>
        <p:spPr bwMode="auto">
          <a:xfrm>
            <a:off x="1535113" y="602604"/>
            <a:ext cx="7024687" cy="461665"/>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dirty="0"/>
              <a:t>Equalizing Marginal Utility per Dollar Spent</a:t>
            </a:r>
          </a:p>
        </p:txBody>
      </p:sp>
      <p:sp>
        <p:nvSpPr>
          <p:cNvPr id="725348" name="Text Box 114"/>
          <p:cNvSpPr txBox="1">
            <a:spLocks noChangeArrowheads="1"/>
          </p:cNvSpPr>
          <p:nvPr/>
        </p:nvSpPr>
        <p:spPr bwMode="auto">
          <a:xfrm>
            <a:off x="2687638" y="3917950"/>
            <a:ext cx="1479550" cy="304800"/>
          </a:xfrm>
          <a:prstGeom prst="rect">
            <a:avLst/>
          </a:prstGeom>
          <a:noFill/>
          <a:ln w="9525" algn="ctr">
            <a:noFill/>
            <a:miter lim="800000"/>
            <a:headEnd/>
            <a:tailEnd/>
          </a:ln>
        </p:spPr>
        <p:txBody>
          <a:bodyPr>
            <a:spAutoFit/>
          </a:bodyPr>
          <a:lstStyle/>
          <a:p>
            <a:pPr marL="342900" indent="-342900">
              <a:spcBef>
                <a:spcPct val="50000"/>
              </a:spcBef>
              <a:spcAft>
                <a:spcPct val="10000"/>
              </a:spcAft>
              <a:buFontTx/>
              <a:buAutoNum type="arabicPeriod"/>
            </a:pPr>
            <a:endParaRPr lang="en-US">
              <a:solidFill>
                <a:srgbClr val="C6B684"/>
              </a:solidFill>
            </a:endParaRPr>
          </a:p>
        </p:txBody>
      </p:sp>
      <p:sp>
        <p:nvSpPr>
          <p:cNvPr id="725167" name="Rectangle 175"/>
          <p:cNvSpPr>
            <a:spLocks noChangeArrowheads="1"/>
          </p:cNvSpPr>
          <p:nvPr/>
        </p:nvSpPr>
        <p:spPr bwMode="auto">
          <a:xfrm>
            <a:off x="460375" y="3665538"/>
            <a:ext cx="7431088" cy="400110"/>
          </a:xfrm>
          <a:prstGeom prst="rect">
            <a:avLst/>
          </a:prstGeom>
          <a:noFill/>
          <a:ln w="9525" algn="ctr">
            <a:noFill/>
            <a:miter lim="800000"/>
            <a:headEnd/>
            <a:tailEnd/>
          </a:ln>
        </p:spPr>
        <p:txBody>
          <a:bodyPr>
            <a:spAutoFit/>
          </a:bodyPr>
          <a:lstStyle/>
          <a:p>
            <a:pPr>
              <a:spcBef>
                <a:spcPct val="50000"/>
              </a:spcBef>
              <a:spcAft>
                <a:spcPct val="10000"/>
              </a:spcAft>
            </a:pPr>
            <a:r>
              <a:rPr lang="en-US" sz="2000" b="0" dirty="0"/>
              <a:t>We can summarize the two conditions for maximizing utility:</a:t>
            </a:r>
          </a:p>
        </p:txBody>
      </p:sp>
      <p:grpSp>
        <p:nvGrpSpPr>
          <p:cNvPr id="725173" name="Group 181"/>
          <p:cNvGrpSpPr>
            <a:grpSpLocks/>
          </p:cNvGrpSpPr>
          <p:nvPr/>
        </p:nvGrpSpPr>
        <p:grpSpPr bwMode="auto">
          <a:xfrm>
            <a:off x="703263" y="4408490"/>
            <a:ext cx="8193087" cy="1001713"/>
            <a:chOff x="536" y="3120"/>
            <a:chExt cx="5161" cy="631"/>
          </a:xfrm>
        </p:grpSpPr>
        <p:sp>
          <p:nvSpPr>
            <p:cNvPr id="725352" name="Rectangle 177"/>
            <p:cNvSpPr>
              <a:spLocks noChangeArrowheads="1"/>
            </p:cNvSpPr>
            <p:nvPr/>
          </p:nvSpPr>
          <p:spPr bwMode="auto">
            <a:xfrm>
              <a:off x="536" y="3189"/>
              <a:ext cx="5161" cy="562"/>
            </a:xfrm>
            <a:prstGeom prst="rect">
              <a:avLst/>
            </a:prstGeom>
            <a:noFill/>
            <a:ln w="9525" algn="ctr">
              <a:noFill/>
              <a:miter lim="800000"/>
              <a:headEnd/>
              <a:tailEnd/>
            </a:ln>
          </p:spPr>
          <p:txBody>
            <a:bodyPr>
              <a:spAutoFit/>
            </a:bodyPr>
            <a:lstStyle/>
            <a:p>
              <a:pPr>
                <a:spcBef>
                  <a:spcPct val="50000"/>
                </a:spcBef>
                <a:spcAft>
                  <a:spcPct val="10000"/>
                </a:spcAft>
              </a:pPr>
              <a:r>
                <a:rPr lang="en-US" sz="2000" b="0"/>
                <a:t>1.</a:t>
              </a:r>
            </a:p>
            <a:p>
              <a:pPr>
                <a:spcBef>
                  <a:spcPct val="50000"/>
                </a:spcBef>
                <a:spcAft>
                  <a:spcPct val="10000"/>
                </a:spcAft>
              </a:pPr>
              <a:endParaRPr lang="en-US" sz="2000" b="0"/>
            </a:p>
          </p:txBody>
        </p:sp>
        <p:grpSp>
          <p:nvGrpSpPr>
            <p:cNvPr id="725353" name="Group 178"/>
            <p:cNvGrpSpPr>
              <a:grpSpLocks/>
            </p:cNvGrpSpPr>
            <p:nvPr/>
          </p:nvGrpSpPr>
          <p:grpSpPr bwMode="auto">
            <a:xfrm>
              <a:off x="775" y="3120"/>
              <a:ext cx="1371" cy="514"/>
              <a:chOff x="2007" y="2739"/>
              <a:chExt cx="1516" cy="568"/>
            </a:xfrm>
          </p:grpSpPr>
          <p:graphicFrame>
            <p:nvGraphicFramePr>
              <p:cNvPr id="725325" name="Object 333"/>
              <p:cNvGraphicFramePr>
                <a:graphicFrameLocks noChangeAspect="1"/>
              </p:cNvGraphicFramePr>
              <p:nvPr/>
            </p:nvGraphicFramePr>
            <p:xfrm>
              <a:off x="2007" y="2739"/>
              <a:ext cx="901" cy="563"/>
            </p:xfrm>
            <a:graphic>
              <a:graphicData uri="http://schemas.openxmlformats.org/presentationml/2006/ole">
                <mc:AlternateContent xmlns:mc="http://schemas.openxmlformats.org/markup-compatibility/2006">
                  <mc:Choice xmlns:v="urn:schemas-microsoft-com:vml" Requires="v">
                    <p:oleObj spid="_x0000_s725353" name="Equation" r:id="rId4" imgW="698400" imgH="431640" progId="Equation.3">
                      <p:embed/>
                    </p:oleObj>
                  </mc:Choice>
                  <mc:Fallback>
                    <p:oleObj name="Equation" r:id="rId4" imgW="698400" imgH="431640" progId="Equation.3">
                      <p:embed/>
                      <p:pic>
                        <p:nvPicPr>
                          <p:cNvPr id="0"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7" y="2739"/>
                            <a:ext cx="901" cy="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5326" name="Object 334"/>
              <p:cNvGraphicFramePr>
                <a:graphicFrameLocks noChangeAspect="1"/>
              </p:cNvGraphicFramePr>
              <p:nvPr/>
            </p:nvGraphicFramePr>
            <p:xfrm>
              <a:off x="2844" y="2743"/>
              <a:ext cx="679" cy="564"/>
            </p:xfrm>
            <a:graphic>
              <a:graphicData uri="http://schemas.openxmlformats.org/presentationml/2006/ole">
                <mc:AlternateContent xmlns:mc="http://schemas.openxmlformats.org/markup-compatibility/2006">
                  <mc:Choice xmlns:v="urn:schemas-microsoft-com:vml" Requires="v">
                    <p:oleObj spid="_x0000_s725354" name="Equation" r:id="rId6" imgW="520560" imgH="431640" progId="Equation.3">
                      <p:embed/>
                    </p:oleObj>
                  </mc:Choice>
                  <mc:Fallback>
                    <p:oleObj name="Equation" r:id="rId6" imgW="520560" imgH="431640" progId="Equation.3">
                      <p:embed/>
                      <p:pic>
                        <p:nvPicPr>
                          <p:cNvPr id="0" name="Picture 3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 y="2743"/>
                            <a:ext cx="679" cy="5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2" name="TextBox 1"/>
          <p:cNvSpPr txBox="1">
            <a:spLocks noChangeArrowheads="1"/>
          </p:cNvSpPr>
          <p:nvPr/>
        </p:nvSpPr>
        <p:spPr bwMode="auto">
          <a:xfrm>
            <a:off x="703263" y="5505450"/>
            <a:ext cx="8002587" cy="707886"/>
          </a:xfrm>
          <a:prstGeom prst="rect">
            <a:avLst/>
          </a:prstGeom>
          <a:noFill/>
          <a:ln w="9525">
            <a:noFill/>
            <a:miter lim="800000"/>
            <a:headEnd/>
            <a:tailEnd/>
          </a:ln>
        </p:spPr>
        <p:txBody>
          <a:bodyPr>
            <a:spAutoFit/>
          </a:bodyPr>
          <a:lstStyle/>
          <a:p>
            <a:pPr>
              <a:spcBef>
                <a:spcPct val="50000"/>
              </a:spcBef>
              <a:spcAft>
                <a:spcPct val="10000"/>
              </a:spcAft>
            </a:pPr>
            <a:r>
              <a:rPr lang="en-US" sz="2000" b="0" dirty="0">
                <a:solidFill>
                  <a:srgbClr val="000000"/>
                </a:solidFill>
              </a:rPr>
              <a:t>2.  Spending on pizza + Spending on Coke = Amount available to be spent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5063"/>
                                        </p:tgtEl>
                                        <p:attrNameLst>
                                          <p:attrName>style.visibility</p:attrName>
                                        </p:attrNameLst>
                                      </p:cBhvr>
                                      <p:to>
                                        <p:strVal val="visible"/>
                                      </p:to>
                                    </p:set>
                                    <p:animEffect transition="in" filter="wipe(left)">
                                      <p:cBhvr>
                                        <p:cTn id="7" dur="500"/>
                                        <p:tgtEl>
                                          <p:spTgt spid="72506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25064"/>
                                        </p:tgtEl>
                                        <p:attrNameLst>
                                          <p:attrName>style.visibility</p:attrName>
                                        </p:attrNameLst>
                                      </p:cBhvr>
                                      <p:to>
                                        <p:strVal val="visible"/>
                                      </p:to>
                                    </p:set>
                                    <p:animEffect transition="in" filter="wipe(left)">
                                      <p:cBhvr>
                                        <p:cTn id="11" dur="500"/>
                                        <p:tgtEl>
                                          <p:spTgt spid="72506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25166"/>
                                        </p:tgtEl>
                                        <p:attrNameLst>
                                          <p:attrName>style.visibility</p:attrName>
                                        </p:attrNameLst>
                                      </p:cBhvr>
                                      <p:to>
                                        <p:strVal val="visible"/>
                                      </p:to>
                                    </p:set>
                                    <p:animEffect transition="in" filter="wipe(up)">
                                      <p:cBhvr>
                                        <p:cTn id="15" dur="1000"/>
                                        <p:tgtEl>
                                          <p:spTgt spid="72516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25167"/>
                                        </p:tgtEl>
                                        <p:attrNameLst>
                                          <p:attrName>style.visibility</p:attrName>
                                        </p:attrNameLst>
                                      </p:cBhvr>
                                      <p:to>
                                        <p:strVal val="visible"/>
                                      </p:to>
                                    </p:set>
                                    <p:animEffect transition="in" filter="wipe(left)">
                                      <p:cBhvr>
                                        <p:cTn id="20" dur="500"/>
                                        <p:tgtEl>
                                          <p:spTgt spid="725167"/>
                                        </p:tgtEl>
                                      </p:cBhvr>
                                    </p:animEffect>
                                  </p:childTnLst>
                                </p:cTn>
                              </p:par>
                            </p:childTnLst>
                          </p:cTn>
                        </p:par>
                        <p:par>
                          <p:cTn id="21" fill="hold">
                            <p:stCondLst>
                              <p:cond delay="500"/>
                            </p:stCondLst>
                            <p:childTnLst>
                              <p:par>
                                <p:cTn id="22" presetID="17" presetClass="entr" presetSubtype="8" fill="hold" nodeType="afterEffect">
                                  <p:stCondLst>
                                    <p:cond delay="0"/>
                                  </p:stCondLst>
                                  <p:childTnLst>
                                    <p:set>
                                      <p:cBhvr>
                                        <p:cTn id="23" dur="1" fill="hold">
                                          <p:stCondLst>
                                            <p:cond delay="0"/>
                                          </p:stCondLst>
                                        </p:cTn>
                                        <p:tgtEl>
                                          <p:spTgt spid="725173"/>
                                        </p:tgtEl>
                                        <p:attrNameLst>
                                          <p:attrName>style.visibility</p:attrName>
                                        </p:attrNameLst>
                                      </p:cBhvr>
                                      <p:to>
                                        <p:strVal val="visible"/>
                                      </p:to>
                                    </p:set>
                                    <p:anim calcmode="lin" valueType="num">
                                      <p:cBhvr>
                                        <p:cTn id="24" dur="500" fill="hold"/>
                                        <p:tgtEl>
                                          <p:spTgt spid="725173"/>
                                        </p:tgtEl>
                                        <p:attrNameLst>
                                          <p:attrName>ppt_x</p:attrName>
                                        </p:attrNameLst>
                                      </p:cBhvr>
                                      <p:tavLst>
                                        <p:tav tm="0">
                                          <p:val>
                                            <p:strVal val="#ppt_x-#ppt_w/2"/>
                                          </p:val>
                                        </p:tav>
                                        <p:tav tm="100000">
                                          <p:val>
                                            <p:strVal val="#ppt_x"/>
                                          </p:val>
                                        </p:tav>
                                      </p:tavLst>
                                    </p:anim>
                                    <p:anim calcmode="lin" valueType="num">
                                      <p:cBhvr>
                                        <p:cTn id="25" dur="500" fill="hold"/>
                                        <p:tgtEl>
                                          <p:spTgt spid="725173"/>
                                        </p:tgtEl>
                                        <p:attrNameLst>
                                          <p:attrName>ppt_y</p:attrName>
                                        </p:attrNameLst>
                                      </p:cBhvr>
                                      <p:tavLst>
                                        <p:tav tm="0">
                                          <p:val>
                                            <p:strVal val="#ppt_y"/>
                                          </p:val>
                                        </p:tav>
                                        <p:tav tm="100000">
                                          <p:val>
                                            <p:strVal val="#ppt_y"/>
                                          </p:val>
                                        </p:tav>
                                      </p:tavLst>
                                    </p:anim>
                                    <p:anim calcmode="lin" valueType="num">
                                      <p:cBhvr>
                                        <p:cTn id="26" dur="500" fill="hold"/>
                                        <p:tgtEl>
                                          <p:spTgt spid="725173"/>
                                        </p:tgtEl>
                                        <p:attrNameLst>
                                          <p:attrName>ppt_w</p:attrName>
                                        </p:attrNameLst>
                                      </p:cBhvr>
                                      <p:tavLst>
                                        <p:tav tm="0">
                                          <p:val>
                                            <p:fltVal val="0"/>
                                          </p:val>
                                        </p:tav>
                                        <p:tav tm="100000">
                                          <p:val>
                                            <p:strVal val="#ppt_w"/>
                                          </p:val>
                                        </p:tav>
                                      </p:tavLst>
                                    </p:anim>
                                    <p:anim calcmode="lin" valueType="num">
                                      <p:cBhvr>
                                        <p:cTn id="27" dur="500" fill="hold"/>
                                        <p:tgtEl>
                                          <p:spTgt spid="72517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063" grpId="0" animBg="1"/>
      <p:bldP spid="725064" grpId="0"/>
      <p:bldP spid="72516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1342" name="Group 30"/>
          <p:cNvGraphicFramePr>
            <a:graphicFrameLocks noGrp="1"/>
          </p:cNvGraphicFramePr>
          <p:nvPr>
            <p:ph idx="4294967295"/>
          </p:nvPr>
        </p:nvGraphicFramePr>
        <p:xfrm>
          <a:off x="454025" y="3176588"/>
          <a:ext cx="8235950" cy="670560"/>
        </p:xfrm>
        <a:graphic>
          <a:graphicData uri="http://schemas.openxmlformats.org/drawingml/2006/table">
            <a:tbl>
              <a:tblPr/>
              <a:tblGrid>
                <a:gridCol w="4157315"/>
                <a:gridCol w="4078635"/>
              </a:tblGrid>
              <a:tr h="29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    Consumption Bundle A</a:t>
                      </a:r>
                    </a:p>
                  </a:txBody>
                  <a:tcPr horzOverflow="overflow">
                    <a:lnL cap="flat">
                      <a:noFill/>
                    </a:lnL>
                    <a:lnR>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    Consumption Bundle B</a:t>
                      </a:r>
                    </a:p>
                  </a:txBody>
                  <a:tcPr horzOverflow="overflow">
                    <a:lnL>
                      <a:noFill/>
                    </a:lnL>
                    <a:lnR cap="flat">
                      <a:noFill/>
                    </a:lnR>
                    <a:lnT cap="flat">
                      <a:noFill/>
                    </a:lnT>
                    <a:lnB w="28575" cap="flat" cmpd="sng" algn="ctr">
                      <a:solidFill>
                        <a:srgbClr val="0066B3"/>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 slices of pizza and 1 can of Coke</a:t>
                      </a:r>
                    </a:p>
                  </a:txBody>
                  <a:tcPr horzOverflow="overflow">
                    <a:lnL cap="flat">
                      <a:noFill/>
                    </a:lnL>
                    <a:lnR>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5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 slice of pizza and 2 cans of Coke</a:t>
                      </a:r>
                    </a:p>
                  </a:txBody>
                  <a:tcPr horzOverflow="overflow">
                    <a:lnL>
                      <a:noFill/>
                    </a:lnL>
                    <a:lnR cap="flat">
                      <a:noFill/>
                    </a:lnR>
                    <a:lnT w="28575" cap="flat" cmpd="sng" algn="ctr">
                      <a:solidFill>
                        <a:srgbClr val="0066B3"/>
                      </a:solidFill>
                      <a:prstDash val="solid"/>
                      <a:round/>
                      <a:headEnd type="none" w="med" len="med"/>
                      <a:tailEnd type="none" w="med" len="med"/>
                    </a:lnT>
                    <a:lnB w="28575" cap="flat" cmpd="sng" algn="ctr">
                      <a:solidFill>
                        <a:srgbClr val="0066B3"/>
                      </a:solidFill>
                      <a:prstDash val="solid"/>
                      <a:round/>
                      <a:headEnd type="none" w="med" len="med"/>
                      <a:tailEnd type="none" w="med" len="med"/>
                    </a:lnB>
                    <a:lnTlToBr>
                      <a:noFill/>
                    </a:lnTlToBr>
                    <a:lnBlToTr>
                      <a:noFill/>
                    </a:lnBlToTr>
                    <a:noFill/>
                  </a:tcPr>
                </a:tc>
              </a:tr>
            </a:tbl>
          </a:graphicData>
        </a:graphic>
      </p:graphicFrame>
      <p:sp>
        <p:nvSpPr>
          <p:cNvPr id="781334" name="Rectangle 22"/>
          <p:cNvSpPr>
            <a:spLocks noChangeArrowheads="1"/>
          </p:cNvSpPr>
          <p:nvPr/>
        </p:nvSpPr>
        <p:spPr bwMode="auto">
          <a:xfrm>
            <a:off x="447675" y="4025900"/>
            <a:ext cx="8362950" cy="2586038"/>
          </a:xfrm>
          <a:prstGeom prst="rect">
            <a:avLst/>
          </a:prstGeom>
          <a:noFill/>
          <a:ln w="9525" algn="ctr">
            <a:noFill/>
            <a:miter lim="800000"/>
            <a:headEnd/>
            <a:tailEnd/>
          </a:ln>
        </p:spPr>
        <p:txBody>
          <a:bodyPr>
            <a:spAutoFit/>
          </a:bodyPr>
          <a:lstStyle/>
          <a:p>
            <a:pPr>
              <a:tabLst>
                <a:tab pos="231775" algn="l"/>
                <a:tab pos="465138" algn="l"/>
              </a:tabLst>
            </a:pPr>
            <a:r>
              <a:rPr lang="en-US" sz="1800" b="0">
                <a:solidFill>
                  <a:srgbClr val="000000"/>
                </a:solidFill>
              </a:rPr>
              <a:t>We assume that the consumer will always be able to decide which of the following is true:</a:t>
            </a:r>
          </a:p>
          <a:p>
            <a:pPr>
              <a:tabLst>
                <a:tab pos="231775" algn="l"/>
                <a:tab pos="465138" algn="l"/>
              </a:tabLst>
            </a:pPr>
            <a:endParaRPr lang="en-US" sz="900" b="0">
              <a:solidFill>
                <a:srgbClr val="000000"/>
              </a:solidFill>
            </a:endParaRPr>
          </a:p>
          <a:p>
            <a:pPr>
              <a:tabLst>
                <a:tab pos="231775" algn="l"/>
                <a:tab pos="465138" algn="l"/>
              </a:tabLst>
            </a:pPr>
            <a:r>
              <a:rPr lang="en-US" sz="1800" b="0">
                <a:solidFill>
                  <a:srgbClr val="000000"/>
                </a:solidFill>
              </a:rPr>
              <a:t>	•	The consumer prefers bundle A to bundle B.</a:t>
            </a:r>
          </a:p>
          <a:p>
            <a:pPr>
              <a:tabLst>
                <a:tab pos="231775" algn="l"/>
                <a:tab pos="465138" algn="l"/>
              </a:tabLst>
            </a:pPr>
            <a:r>
              <a:rPr lang="en-US" sz="1800" b="0">
                <a:solidFill>
                  <a:srgbClr val="000000"/>
                </a:solidFill>
              </a:rPr>
              <a:t>	•	The consumer prefers bundle B to bundle A.</a:t>
            </a:r>
          </a:p>
          <a:p>
            <a:pPr>
              <a:tabLst>
                <a:tab pos="231775" algn="l"/>
                <a:tab pos="465138" algn="l"/>
              </a:tabLst>
            </a:pPr>
            <a:r>
              <a:rPr lang="en-US" sz="1800" b="0">
                <a:solidFill>
                  <a:srgbClr val="000000"/>
                </a:solidFill>
              </a:rPr>
              <a:t>	• 	The consumer is indifferent between bundle A and bundle B. That is, the 		consumer would be equally happy to receive either bundle, so we can say 		the consumer receives equal utility from the two bundles.</a:t>
            </a:r>
          </a:p>
          <a:p>
            <a:pPr>
              <a:tabLst>
                <a:tab pos="231775" algn="l"/>
                <a:tab pos="465138" algn="l"/>
              </a:tabLst>
            </a:pPr>
            <a:endParaRPr lang="en-US" sz="900" b="0">
              <a:solidFill>
                <a:srgbClr val="000000"/>
              </a:solidFill>
            </a:endParaRPr>
          </a:p>
          <a:p>
            <a:pPr>
              <a:tabLst>
                <a:tab pos="231775" algn="l"/>
                <a:tab pos="465138" algn="l"/>
              </a:tabLst>
            </a:pPr>
            <a:r>
              <a:rPr lang="en-US" sz="1800" b="0">
                <a:solidFill>
                  <a:srgbClr val="000000"/>
                </a:solidFill>
              </a:rPr>
              <a:t>For consistency, we also assume that the consumer’s preferences are </a:t>
            </a:r>
            <a:r>
              <a:rPr lang="en-US" sz="1800" b="0" i="1">
                <a:solidFill>
                  <a:srgbClr val="000000"/>
                </a:solidFill>
              </a:rPr>
              <a:t>transitive</a:t>
            </a:r>
            <a:r>
              <a:rPr lang="en-US" sz="1800" b="0">
                <a:solidFill>
                  <a:srgbClr val="000000"/>
                </a:solidFill>
              </a:rPr>
              <a:t>.</a:t>
            </a:r>
          </a:p>
        </p:txBody>
      </p:sp>
      <p:sp>
        <p:nvSpPr>
          <p:cNvPr id="12" name="Rectangle 3"/>
          <p:cNvSpPr txBox="1">
            <a:spLocks noChangeArrowheads="1"/>
          </p:cNvSpPr>
          <p:nvPr/>
        </p:nvSpPr>
        <p:spPr bwMode="auto">
          <a:xfrm>
            <a:off x="2638425" y="46038"/>
            <a:ext cx="6421438" cy="925512"/>
          </a:xfrm>
          <a:prstGeom prst="rect">
            <a:avLst/>
          </a:prstGeom>
          <a:noFill/>
          <a:ln>
            <a:noFill/>
          </a:ln>
          <a:extLst/>
        </p:spPr>
        <p:txBody>
          <a:bodyPr/>
          <a:lstStyle>
            <a:lvl1pPr eaLnBrk="0" hangingPunct="0">
              <a:defRPr sz="2800">
                <a:solidFill>
                  <a:schemeClr val="tx2"/>
                </a:solidFill>
                <a:latin typeface="Arial" charset="0"/>
                <a:cs typeface="Arial" charset="0"/>
              </a:defRPr>
            </a:lvl1pPr>
            <a:lvl2pPr marL="742950" indent="-285750" eaLnBrk="0" hangingPunct="0">
              <a:defRPr sz="2800">
                <a:solidFill>
                  <a:schemeClr val="tx2"/>
                </a:solidFill>
                <a:latin typeface="Arial" charset="0"/>
                <a:cs typeface="Arial" charset="0"/>
              </a:defRPr>
            </a:lvl2pPr>
            <a:lvl3pPr marL="1143000" indent="-228600" eaLnBrk="0" hangingPunct="0">
              <a:defRPr sz="2800">
                <a:solidFill>
                  <a:schemeClr val="tx2"/>
                </a:solidFill>
                <a:latin typeface="Arial" charset="0"/>
                <a:cs typeface="Arial" charset="0"/>
              </a:defRPr>
            </a:lvl3pPr>
            <a:lvl4pPr marL="1600200" indent="-228600" eaLnBrk="0" hangingPunct="0">
              <a:defRPr sz="2800">
                <a:solidFill>
                  <a:schemeClr val="tx2"/>
                </a:solidFill>
                <a:latin typeface="Arial" charset="0"/>
                <a:cs typeface="Arial" charset="0"/>
              </a:defRPr>
            </a:lvl4pPr>
            <a:lvl5pPr marL="2057400" indent="-228600" eaLnBrk="0" hangingPunct="0">
              <a:defRPr sz="2800">
                <a:solidFill>
                  <a:schemeClr val="tx2"/>
                </a:solidFill>
                <a:latin typeface="Arial" charset="0"/>
                <a:cs typeface="Arial" charset="0"/>
              </a:defRPr>
            </a:lvl5pPr>
            <a:lvl6pPr marL="2514600" indent="-228600" eaLnBrk="0" fontAlgn="base" hangingPunct="0">
              <a:spcBef>
                <a:spcPct val="0"/>
              </a:spcBef>
              <a:spcAft>
                <a:spcPct val="0"/>
              </a:spcAft>
              <a:defRPr sz="2800">
                <a:solidFill>
                  <a:schemeClr val="tx2"/>
                </a:solidFill>
                <a:latin typeface="Arial" charset="0"/>
                <a:cs typeface="Arial" charset="0"/>
              </a:defRPr>
            </a:lvl6pPr>
            <a:lvl7pPr marL="2971800" indent="-228600" eaLnBrk="0" fontAlgn="base" hangingPunct="0">
              <a:spcBef>
                <a:spcPct val="0"/>
              </a:spcBef>
              <a:spcAft>
                <a:spcPct val="0"/>
              </a:spcAft>
              <a:defRPr sz="2800">
                <a:solidFill>
                  <a:schemeClr val="tx2"/>
                </a:solidFill>
                <a:latin typeface="Arial" charset="0"/>
                <a:cs typeface="Arial" charset="0"/>
              </a:defRPr>
            </a:lvl7pPr>
            <a:lvl8pPr marL="3429000" indent="-228600" eaLnBrk="0" fontAlgn="base" hangingPunct="0">
              <a:spcBef>
                <a:spcPct val="0"/>
              </a:spcBef>
              <a:spcAft>
                <a:spcPct val="0"/>
              </a:spcAft>
              <a:defRPr sz="2800">
                <a:solidFill>
                  <a:schemeClr val="tx2"/>
                </a:solidFill>
                <a:latin typeface="Arial" charset="0"/>
                <a:cs typeface="Arial" charset="0"/>
              </a:defRPr>
            </a:lvl8pPr>
            <a:lvl9pPr marL="3886200" indent="-228600" eaLnBrk="0" fontAlgn="base" hangingPunct="0">
              <a:spcBef>
                <a:spcPct val="0"/>
              </a:spcBef>
              <a:spcAft>
                <a:spcPct val="0"/>
              </a:spcAft>
              <a:defRPr sz="2800">
                <a:solidFill>
                  <a:schemeClr val="tx2"/>
                </a:solidFill>
                <a:latin typeface="Arial" charset="0"/>
                <a:cs typeface="Arial" charset="0"/>
              </a:defRPr>
            </a:lvl9pPr>
          </a:lstStyle>
          <a:p>
            <a:pPr eaLnBrk="1" fontAlgn="auto" hangingPunct="1">
              <a:spcBef>
                <a:spcPct val="20000"/>
              </a:spcBef>
              <a:spcAft>
                <a:spcPts val="0"/>
              </a:spcAft>
              <a:defRPr/>
            </a:pPr>
            <a:r>
              <a:rPr lang="en-US" sz="2600" b="0" kern="0" dirty="0">
                <a:solidFill>
                  <a:srgbClr val="0066B3"/>
                </a:solidFill>
              </a:rPr>
              <a:t>Using Indifference Curves </a:t>
            </a:r>
            <a:r>
              <a:rPr lang="en-US" sz="2600" b="0" kern="0" dirty="0" smtClean="0">
                <a:solidFill>
                  <a:srgbClr val="0066B3"/>
                </a:solidFill>
              </a:rPr>
              <a:t>and Budget </a:t>
            </a:r>
            <a:r>
              <a:rPr lang="en-US" sz="2600" b="0" kern="0" dirty="0">
                <a:solidFill>
                  <a:srgbClr val="0066B3"/>
                </a:solidFill>
              </a:rPr>
              <a:t>Lines to </a:t>
            </a:r>
            <a:r>
              <a:rPr lang="en-US" sz="2600" b="0" kern="0" dirty="0" smtClean="0">
                <a:solidFill>
                  <a:srgbClr val="0066B3"/>
                </a:solidFill>
              </a:rPr>
              <a:t>Understand Consumer </a:t>
            </a:r>
            <a:r>
              <a:rPr lang="en-US" sz="2600" b="0" kern="0" dirty="0">
                <a:solidFill>
                  <a:srgbClr val="0066B3"/>
                </a:solidFill>
              </a:rPr>
              <a:t>Behavior</a:t>
            </a:r>
            <a:endParaRPr lang="en-US" sz="2600" b="0" kern="0" dirty="0" smtClean="0">
              <a:solidFill>
                <a:srgbClr val="0066B3"/>
              </a:solidFill>
            </a:endParaRPr>
          </a:p>
        </p:txBody>
      </p:sp>
      <p:sp>
        <p:nvSpPr>
          <p:cNvPr id="13" name="Text Box 12"/>
          <p:cNvSpPr txBox="1">
            <a:spLocks noChangeArrowheads="1"/>
          </p:cNvSpPr>
          <p:nvPr/>
        </p:nvSpPr>
        <p:spPr bwMode="auto">
          <a:xfrm>
            <a:off x="447675" y="152400"/>
            <a:ext cx="2057400" cy="523875"/>
          </a:xfrm>
          <a:prstGeom prst="rect">
            <a:avLst/>
          </a:prstGeom>
          <a:noFill/>
          <a:ln>
            <a:noFill/>
          </a:ln>
          <a:extLst/>
        </p:spPr>
        <p:txBody>
          <a:bodyPr>
            <a:spAutoFit/>
          </a:bodyPr>
          <a:lstStyle>
            <a:lvl1pPr eaLnBrk="0" hangingPunct="0">
              <a:defRPr sz="2800">
                <a:solidFill>
                  <a:schemeClr val="tx2"/>
                </a:solidFill>
                <a:latin typeface="Arial" charset="0"/>
                <a:cs typeface="Arial" charset="0"/>
              </a:defRPr>
            </a:lvl1pPr>
            <a:lvl2pPr marL="742950" indent="-285750" eaLnBrk="0" hangingPunct="0">
              <a:defRPr sz="2800">
                <a:solidFill>
                  <a:schemeClr val="tx2"/>
                </a:solidFill>
                <a:latin typeface="Arial" charset="0"/>
                <a:cs typeface="Arial" charset="0"/>
              </a:defRPr>
            </a:lvl2pPr>
            <a:lvl3pPr marL="1143000" indent="-228600" eaLnBrk="0" hangingPunct="0">
              <a:defRPr sz="2800">
                <a:solidFill>
                  <a:schemeClr val="tx2"/>
                </a:solidFill>
                <a:latin typeface="Arial" charset="0"/>
                <a:cs typeface="Arial" charset="0"/>
              </a:defRPr>
            </a:lvl3pPr>
            <a:lvl4pPr marL="1600200" indent="-228600" eaLnBrk="0" hangingPunct="0">
              <a:defRPr sz="2800">
                <a:solidFill>
                  <a:schemeClr val="tx2"/>
                </a:solidFill>
                <a:latin typeface="Arial" charset="0"/>
                <a:cs typeface="Arial" charset="0"/>
              </a:defRPr>
            </a:lvl4pPr>
            <a:lvl5pPr marL="2057400" indent="-228600" eaLnBrk="0" hangingPunct="0">
              <a:defRPr sz="2800">
                <a:solidFill>
                  <a:schemeClr val="tx2"/>
                </a:solidFill>
                <a:latin typeface="Arial" charset="0"/>
                <a:cs typeface="Arial" charset="0"/>
              </a:defRPr>
            </a:lvl5pPr>
            <a:lvl6pPr marL="2514600" indent="-228600" eaLnBrk="0" fontAlgn="base" hangingPunct="0">
              <a:spcBef>
                <a:spcPct val="0"/>
              </a:spcBef>
              <a:spcAft>
                <a:spcPct val="0"/>
              </a:spcAft>
              <a:defRPr sz="2800">
                <a:solidFill>
                  <a:schemeClr val="tx2"/>
                </a:solidFill>
                <a:latin typeface="Arial" charset="0"/>
                <a:cs typeface="Arial" charset="0"/>
              </a:defRPr>
            </a:lvl6pPr>
            <a:lvl7pPr marL="2971800" indent="-228600" eaLnBrk="0" fontAlgn="base" hangingPunct="0">
              <a:spcBef>
                <a:spcPct val="0"/>
              </a:spcBef>
              <a:spcAft>
                <a:spcPct val="0"/>
              </a:spcAft>
              <a:defRPr sz="2800">
                <a:solidFill>
                  <a:schemeClr val="tx2"/>
                </a:solidFill>
                <a:latin typeface="Arial" charset="0"/>
                <a:cs typeface="Arial" charset="0"/>
              </a:defRPr>
            </a:lvl7pPr>
            <a:lvl8pPr marL="3429000" indent="-228600" eaLnBrk="0" fontAlgn="base" hangingPunct="0">
              <a:spcBef>
                <a:spcPct val="0"/>
              </a:spcBef>
              <a:spcAft>
                <a:spcPct val="0"/>
              </a:spcAft>
              <a:defRPr sz="2800">
                <a:solidFill>
                  <a:schemeClr val="tx2"/>
                </a:solidFill>
                <a:latin typeface="Arial" charset="0"/>
                <a:cs typeface="Arial" charset="0"/>
              </a:defRPr>
            </a:lvl8pPr>
            <a:lvl9pPr marL="3886200" indent="-228600" eaLnBrk="0" fontAlgn="base" hangingPunct="0">
              <a:spcBef>
                <a:spcPct val="0"/>
              </a:spcBef>
              <a:spcAft>
                <a:spcPct val="0"/>
              </a:spcAft>
              <a:defRPr sz="2800">
                <a:solidFill>
                  <a:schemeClr val="tx2"/>
                </a:solidFill>
                <a:latin typeface="Arial" charset="0"/>
                <a:cs typeface="Arial" charset="0"/>
              </a:defRPr>
            </a:lvl9pPr>
          </a:lstStyle>
          <a:p>
            <a:pPr eaLnBrk="1" fontAlgn="auto" hangingPunct="1">
              <a:spcBef>
                <a:spcPct val="50000"/>
              </a:spcBef>
              <a:spcAft>
                <a:spcPts val="0"/>
              </a:spcAft>
              <a:defRPr/>
            </a:pPr>
            <a:r>
              <a:rPr lang="en-US" kern="0" dirty="0" smtClean="0">
                <a:solidFill>
                  <a:srgbClr val="8C0051"/>
                </a:solidFill>
              </a:rPr>
              <a:t>Appendix</a:t>
            </a:r>
          </a:p>
        </p:txBody>
      </p:sp>
      <p:sp>
        <p:nvSpPr>
          <p:cNvPr id="14" name="TextBox 13"/>
          <p:cNvSpPr txBox="1">
            <a:spLocks noChangeArrowheads="1"/>
          </p:cNvSpPr>
          <p:nvPr/>
        </p:nvSpPr>
        <p:spPr bwMode="auto">
          <a:xfrm>
            <a:off x="381000" y="1465263"/>
            <a:ext cx="8315325" cy="327025"/>
          </a:xfrm>
          <a:prstGeom prst="rect">
            <a:avLst/>
          </a:prstGeom>
          <a:noFill/>
          <a:ln>
            <a:noFill/>
          </a:ln>
          <a:extLst/>
        </p:spPr>
        <p:txBody>
          <a:bodyPr>
            <a:spAutoFit/>
          </a:bodyPr>
          <a:lstStyle>
            <a:lvl1pPr eaLnBrk="0" hangingPunct="0">
              <a:defRPr sz="2800">
                <a:solidFill>
                  <a:schemeClr val="tx2"/>
                </a:solidFill>
                <a:latin typeface="Arial" charset="0"/>
                <a:cs typeface="Arial" charset="0"/>
              </a:defRPr>
            </a:lvl1pPr>
            <a:lvl2pPr marL="742950" indent="-285750" eaLnBrk="0" hangingPunct="0">
              <a:defRPr sz="2800">
                <a:solidFill>
                  <a:schemeClr val="tx2"/>
                </a:solidFill>
                <a:latin typeface="Arial" charset="0"/>
                <a:cs typeface="Arial" charset="0"/>
              </a:defRPr>
            </a:lvl2pPr>
            <a:lvl3pPr marL="1143000" indent="-228600" eaLnBrk="0" hangingPunct="0">
              <a:defRPr sz="2800">
                <a:solidFill>
                  <a:schemeClr val="tx2"/>
                </a:solidFill>
                <a:latin typeface="Arial" charset="0"/>
                <a:cs typeface="Arial" charset="0"/>
              </a:defRPr>
            </a:lvl3pPr>
            <a:lvl4pPr marL="1600200" indent="-228600" eaLnBrk="0" hangingPunct="0">
              <a:defRPr sz="2800">
                <a:solidFill>
                  <a:schemeClr val="tx2"/>
                </a:solidFill>
                <a:latin typeface="Arial" charset="0"/>
                <a:cs typeface="Arial" charset="0"/>
              </a:defRPr>
            </a:lvl4pPr>
            <a:lvl5pPr marL="2057400" indent="-228600" eaLnBrk="0" hangingPunct="0">
              <a:defRPr sz="2800">
                <a:solidFill>
                  <a:schemeClr val="tx2"/>
                </a:solidFill>
                <a:latin typeface="Arial" charset="0"/>
                <a:cs typeface="Arial" charset="0"/>
              </a:defRPr>
            </a:lvl5pPr>
            <a:lvl6pPr marL="2514600" indent="-228600" eaLnBrk="0" fontAlgn="base" hangingPunct="0">
              <a:spcBef>
                <a:spcPct val="0"/>
              </a:spcBef>
              <a:spcAft>
                <a:spcPct val="0"/>
              </a:spcAft>
              <a:defRPr sz="2800">
                <a:solidFill>
                  <a:schemeClr val="tx2"/>
                </a:solidFill>
                <a:latin typeface="Arial" charset="0"/>
                <a:cs typeface="Arial" charset="0"/>
              </a:defRPr>
            </a:lvl6pPr>
            <a:lvl7pPr marL="2971800" indent="-228600" eaLnBrk="0" fontAlgn="base" hangingPunct="0">
              <a:spcBef>
                <a:spcPct val="0"/>
              </a:spcBef>
              <a:spcAft>
                <a:spcPct val="0"/>
              </a:spcAft>
              <a:defRPr sz="2800">
                <a:solidFill>
                  <a:schemeClr val="tx2"/>
                </a:solidFill>
                <a:latin typeface="Arial" charset="0"/>
                <a:cs typeface="Arial" charset="0"/>
              </a:defRPr>
            </a:lvl7pPr>
            <a:lvl8pPr marL="3429000" indent="-228600" eaLnBrk="0" fontAlgn="base" hangingPunct="0">
              <a:spcBef>
                <a:spcPct val="0"/>
              </a:spcBef>
              <a:spcAft>
                <a:spcPct val="0"/>
              </a:spcAft>
              <a:defRPr sz="2800">
                <a:solidFill>
                  <a:schemeClr val="tx2"/>
                </a:solidFill>
                <a:latin typeface="Arial" charset="0"/>
                <a:cs typeface="Arial" charset="0"/>
              </a:defRPr>
            </a:lvl8pPr>
            <a:lvl9pPr marL="3886200" indent="-228600" eaLnBrk="0" fontAlgn="base" hangingPunct="0">
              <a:spcBef>
                <a:spcPct val="0"/>
              </a:spcBef>
              <a:spcAft>
                <a:spcPct val="0"/>
              </a:spcAft>
              <a:defRPr sz="2800">
                <a:solidFill>
                  <a:schemeClr val="tx2"/>
                </a:solidFill>
                <a:latin typeface="Arial" charset="0"/>
                <a:cs typeface="Arial" charset="0"/>
              </a:defRPr>
            </a:lvl9pPr>
          </a:lstStyle>
          <a:p>
            <a:pPr eaLnBrk="1" fontAlgn="auto" hangingPunct="1">
              <a:lnSpc>
                <a:spcPct val="95000"/>
              </a:lnSpc>
              <a:spcBef>
                <a:spcPts val="0"/>
              </a:spcBef>
              <a:spcAft>
                <a:spcPts val="0"/>
              </a:spcAft>
              <a:defRPr/>
            </a:pPr>
            <a:r>
              <a:rPr lang="en-US" sz="1600" b="0" kern="0" dirty="0">
                <a:solidFill>
                  <a:srgbClr val="0066B3"/>
                </a:solidFill>
              </a:rPr>
              <a:t>Use indifference curves </a:t>
            </a:r>
            <a:r>
              <a:rPr lang="en-US" sz="1600" b="0" kern="0" dirty="0" smtClean="0">
                <a:solidFill>
                  <a:srgbClr val="0066B3"/>
                </a:solidFill>
              </a:rPr>
              <a:t>and budget </a:t>
            </a:r>
            <a:r>
              <a:rPr lang="en-US" sz="1600" b="0" kern="0" dirty="0">
                <a:solidFill>
                  <a:srgbClr val="0066B3"/>
                </a:solidFill>
              </a:rPr>
              <a:t>lines to </a:t>
            </a:r>
            <a:r>
              <a:rPr lang="en-US" sz="1600" b="0" kern="0" dirty="0" smtClean="0">
                <a:solidFill>
                  <a:srgbClr val="0066B3"/>
                </a:solidFill>
              </a:rPr>
              <a:t>understand consumer </a:t>
            </a:r>
            <a:r>
              <a:rPr lang="en-US" sz="1600" b="0" kern="0" dirty="0">
                <a:solidFill>
                  <a:srgbClr val="0066B3"/>
                </a:solidFill>
              </a:rPr>
              <a:t>behavior.</a:t>
            </a:r>
            <a:endParaRPr lang="en-US" sz="1600" b="0" kern="0" dirty="0" smtClean="0">
              <a:solidFill>
                <a:srgbClr val="0066B3"/>
              </a:solidFill>
            </a:endParaRPr>
          </a:p>
        </p:txBody>
      </p:sp>
      <p:sp>
        <p:nvSpPr>
          <p:cNvPr id="15" name="Text Box 9"/>
          <p:cNvSpPr txBox="1">
            <a:spLocks noChangeArrowheads="1"/>
          </p:cNvSpPr>
          <p:nvPr/>
        </p:nvSpPr>
        <p:spPr bwMode="auto">
          <a:xfrm>
            <a:off x="447675" y="1149350"/>
            <a:ext cx="2187575" cy="307975"/>
          </a:xfrm>
          <a:prstGeom prst="rect">
            <a:avLst/>
          </a:prstGeom>
          <a:solidFill>
            <a:srgbClr val="0066B3"/>
          </a:solidFill>
          <a:ln>
            <a:noFill/>
          </a:ln>
          <a:extLst/>
        </p:spPr>
        <p:txBody>
          <a:bodyPr lIns="45720" rIns="45720" anchor="ctr">
            <a:spAutoFit/>
          </a:bodyPr>
          <a:lstStyle>
            <a:lvl1pPr eaLnBrk="0" hangingPunct="0">
              <a:defRPr sz="2800">
                <a:solidFill>
                  <a:schemeClr val="tx2"/>
                </a:solidFill>
                <a:latin typeface="Arial" charset="0"/>
                <a:cs typeface="Arial" charset="0"/>
              </a:defRPr>
            </a:lvl1pPr>
            <a:lvl2pPr marL="742950" indent="-285750" eaLnBrk="0" hangingPunct="0">
              <a:defRPr sz="2800">
                <a:solidFill>
                  <a:schemeClr val="tx2"/>
                </a:solidFill>
                <a:latin typeface="Arial" charset="0"/>
                <a:cs typeface="Arial" charset="0"/>
              </a:defRPr>
            </a:lvl2pPr>
            <a:lvl3pPr marL="1143000" indent="-228600" eaLnBrk="0" hangingPunct="0">
              <a:defRPr sz="2800">
                <a:solidFill>
                  <a:schemeClr val="tx2"/>
                </a:solidFill>
                <a:latin typeface="Arial" charset="0"/>
                <a:cs typeface="Arial" charset="0"/>
              </a:defRPr>
            </a:lvl3pPr>
            <a:lvl4pPr marL="1600200" indent="-228600" eaLnBrk="0" hangingPunct="0">
              <a:defRPr sz="2800">
                <a:solidFill>
                  <a:schemeClr val="tx2"/>
                </a:solidFill>
                <a:latin typeface="Arial" charset="0"/>
                <a:cs typeface="Arial" charset="0"/>
              </a:defRPr>
            </a:lvl4pPr>
            <a:lvl5pPr marL="2057400" indent="-228600" eaLnBrk="0" hangingPunct="0">
              <a:defRPr sz="2800">
                <a:solidFill>
                  <a:schemeClr val="tx2"/>
                </a:solidFill>
                <a:latin typeface="Arial" charset="0"/>
                <a:cs typeface="Arial" charset="0"/>
              </a:defRPr>
            </a:lvl5pPr>
            <a:lvl6pPr marL="2514600" indent="-228600" eaLnBrk="0" fontAlgn="base" hangingPunct="0">
              <a:spcBef>
                <a:spcPct val="0"/>
              </a:spcBef>
              <a:spcAft>
                <a:spcPct val="0"/>
              </a:spcAft>
              <a:defRPr sz="2800">
                <a:solidFill>
                  <a:schemeClr val="tx2"/>
                </a:solidFill>
                <a:latin typeface="Arial" charset="0"/>
                <a:cs typeface="Arial" charset="0"/>
              </a:defRPr>
            </a:lvl6pPr>
            <a:lvl7pPr marL="2971800" indent="-228600" eaLnBrk="0" fontAlgn="base" hangingPunct="0">
              <a:spcBef>
                <a:spcPct val="0"/>
              </a:spcBef>
              <a:spcAft>
                <a:spcPct val="0"/>
              </a:spcAft>
              <a:defRPr sz="2800">
                <a:solidFill>
                  <a:schemeClr val="tx2"/>
                </a:solidFill>
                <a:latin typeface="Arial" charset="0"/>
                <a:cs typeface="Arial" charset="0"/>
              </a:defRPr>
            </a:lvl7pPr>
            <a:lvl8pPr marL="3429000" indent="-228600" eaLnBrk="0" fontAlgn="base" hangingPunct="0">
              <a:spcBef>
                <a:spcPct val="0"/>
              </a:spcBef>
              <a:spcAft>
                <a:spcPct val="0"/>
              </a:spcAft>
              <a:defRPr sz="2800">
                <a:solidFill>
                  <a:schemeClr val="tx2"/>
                </a:solidFill>
                <a:latin typeface="Arial" charset="0"/>
                <a:cs typeface="Arial" charset="0"/>
              </a:defRPr>
            </a:lvl8pPr>
            <a:lvl9pPr marL="3886200" indent="-228600" eaLnBrk="0" fontAlgn="base" hangingPunct="0">
              <a:spcBef>
                <a:spcPct val="0"/>
              </a:spcBef>
              <a:spcAft>
                <a:spcPct val="0"/>
              </a:spcAft>
              <a:defRPr sz="2800">
                <a:solidFill>
                  <a:schemeClr val="tx2"/>
                </a:solidFill>
                <a:latin typeface="Arial" charset="0"/>
                <a:cs typeface="Arial" charset="0"/>
              </a:defRPr>
            </a:lvl9pPr>
          </a:lstStyle>
          <a:p>
            <a:pPr eaLnBrk="1" fontAlgn="auto" hangingPunct="1">
              <a:spcBef>
                <a:spcPts val="0"/>
              </a:spcBef>
              <a:spcAft>
                <a:spcPts val="0"/>
              </a:spcAft>
              <a:defRPr/>
            </a:pPr>
            <a:r>
              <a:rPr lang="en-US" sz="1400" kern="0" dirty="0" smtClean="0">
                <a:solidFill>
                  <a:srgbClr val="FFFFFF"/>
                </a:solidFill>
              </a:rPr>
              <a:t>LEARNING</a:t>
            </a:r>
            <a:r>
              <a:rPr lang="en-US" sz="1400" b="0" kern="0" dirty="0" smtClean="0">
                <a:solidFill>
                  <a:srgbClr val="FFFFFF"/>
                </a:solidFill>
              </a:rPr>
              <a:t> OBJECTIVE</a:t>
            </a:r>
            <a:endParaRPr lang="en-US" sz="1400" kern="0" dirty="0" smtClean="0">
              <a:solidFill>
                <a:srgbClr val="FFFFFF"/>
              </a:solidFill>
            </a:endParaRPr>
          </a:p>
        </p:txBody>
      </p:sp>
      <p:sp>
        <p:nvSpPr>
          <p:cNvPr id="16" name="Rectangle 8"/>
          <p:cNvSpPr>
            <a:spLocks noChangeArrowheads="1"/>
          </p:cNvSpPr>
          <p:nvPr/>
        </p:nvSpPr>
        <p:spPr bwMode="auto">
          <a:xfrm>
            <a:off x="460375" y="1922463"/>
            <a:ext cx="7235825" cy="395287"/>
          </a:xfrm>
          <a:prstGeom prst="rect">
            <a:avLst/>
          </a:prstGeom>
          <a:noFill/>
          <a:ln>
            <a:noFill/>
          </a:ln>
          <a:extLst/>
        </p:spPr>
        <p:txBody>
          <a:bodyPr/>
          <a:lstStyle/>
          <a:p>
            <a:pPr fontAlgn="auto">
              <a:spcBef>
                <a:spcPct val="20000"/>
              </a:spcBef>
              <a:spcAft>
                <a:spcPts val="0"/>
              </a:spcAft>
              <a:defRPr/>
            </a:pPr>
            <a:r>
              <a:rPr lang="en-US" sz="2000" kern="0" dirty="0">
                <a:solidFill>
                  <a:srgbClr val="0066B3"/>
                </a:solidFill>
                <a:latin typeface="Arial" pitchFamily="34" charset="0"/>
              </a:rPr>
              <a:t>Consumer Preferences</a:t>
            </a:r>
          </a:p>
        </p:txBody>
      </p:sp>
      <p:sp>
        <p:nvSpPr>
          <p:cNvPr id="17" name="Rectangle 16"/>
          <p:cNvSpPr>
            <a:spLocks noChangeArrowheads="1"/>
          </p:cNvSpPr>
          <p:nvPr/>
        </p:nvSpPr>
        <p:spPr bwMode="auto">
          <a:xfrm>
            <a:off x="0" y="0"/>
            <a:ext cx="457200" cy="6629400"/>
          </a:xfrm>
          <a:prstGeom prst="rect">
            <a:avLst/>
          </a:prstGeom>
          <a:solidFill>
            <a:srgbClr val="B9D3C2"/>
          </a:solidFill>
          <a:ln>
            <a:noFill/>
          </a:ln>
          <a:extLst/>
        </p:spPr>
        <p:txBody>
          <a:bodyPr anchor="ctr"/>
          <a:lstStyle/>
          <a:p>
            <a:pPr algn="ctr" fontAlgn="auto">
              <a:lnSpc>
                <a:spcPts val="2400"/>
              </a:lnSpc>
              <a:spcBef>
                <a:spcPts val="0"/>
              </a:spcBef>
              <a:spcAft>
                <a:spcPts val="0"/>
              </a:spcAft>
              <a:defRPr/>
            </a:pPr>
            <a:endParaRPr lang="en-US" sz="1800" kern="0">
              <a:solidFill>
                <a:srgbClr val="7B0046"/>
              </a:solidFill>
              <a:latin typeface="Arial" pitchFamily="34" charset="0"/>
            </a:endParaRPr>
          </a:p>
        </p:txBody>
      </p:sp>
      <p:sp>
        <p:nvSpPr>
          <p:cNvPr id="11" name="Rectangle 22"/>
          <p:cNvSpPr>
            <a:spLocks noChangeArrowheads="1"/>
          </p:cNvSpPr>
          <p:nvPr/>
        </p:nvSpPr>
        <p:spPr bwMode="auto">
          <a:xfrm>
            <a:off x="449263" y="2447925"/>
            <a:ext cx="8237537" cy="646113"/>
          </a:xfrm>
          <a:prstGeom prst="rect">
            <a:avLst/>
          </a:prstGeom>
          <a:noFill/>
          <a:ln w="9525" algn="ctr">
            <a:noFill/>
            <a:miter lim="800000"/>
            <a:headEnd/>
            <a:tailEnd/>
          </a:ln>
        </p:spPr>
        <p:txBody>
          <a:bodyPr>
            <a:spAutoFit/>
          </a:bodyPr>
          <a:lstStyle/>
          <a:p>
            <a:pPr>
              <a:spcBef>
                <a:spcPct val="50000"/>
              </a:spcBef>
              <a:spcAft>
                <a:spcPct val="10000"/>
              </a:spcAft>
              <a:tabLst>
                <a:tab pos="231775" algn="l"/>
                <a:tab pos="465138" algn="l"/>
              </a:tabLst>
            </a:pPr>
            <a:r>
              <a:rPr lang="en-US" sz="1800" b="0">
                <a:solidFill>
                  <a:srgbClr val="000000"/>
                </a:solidFill>
              </a:rPr>
              <a:t>Suppose that a consumer is presented with the following alternatives, or </a:t>
            </a:r>
            <a:r>
              <a:rPr lang="en-US" sz="1800" b="0" i="1">
                <a:solidFill>
                  <a:srgbClr val="000000"/>
                </a:solidFill>
              </a:rPr>
              <a:t>consumption bundles</a:t>
            </a:r>
            <a:r>
              <a:rPr lang="en-US" sz="1800" b="0">
                <a:solidFill>
                  <a:srgbClr val="000000"/>
                </a:solidFill>
              </a:rPr>
              <a:t>:</a:t>
            </a:r>
          </a:p>
        </p:txBody>
      </p:sp>
    </p:spTree>
    <p:extLst>
      <p:ext uri="{BB962C8B-B14F-4D97-AF65-F5344CB8AC3E}">
        <p14:creationId xmlns:p14="http://schemas.microsoft.com/office/powerpoint/2010/main" val="13968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200"/>
                                        <p:tgtEl>
                                          <p:spTgt spid="17"/>
                                        </p:tgtEl>
                                      </p:cBhvr>
                                    </p:animEffect>
                                  </p:childTnLst>
                                </p:cTn>
                              </p:par>
                            </p:childTnLst>
                          </p:cTn>
                        </p:par>
                        <p:par>
                          <p:cTn id="8" fill="hold">
                            <p:stCondLst>
                              <p:cond delay="2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700"/>
                            </p:stCondLst>
                            <p:childTnLst>
                              <p:par>
                                <p:cTn id="13" presetID="22" presetClass="entr" presetSubtype="8"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par>
                          <p:cTn id="16" fill="hold">
                            <p:stCondLst>
                              <p:cond delay="1200"/>
                            </p:stCondLst>
                            <p:childTnLst>
                              <p:par>
                                <p:cTn id="17" presetID="29"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ppt_x-.2"/>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1" dur="500"/>
                                        <p:tgtEl>
                                          <p:spTgt spid="15"/>
                                        </p:tgtEl>
                                      </p:cBhvr>
                                    </p:animEffect>
                                  </p:childTnLst>
                                </p:cTn>
                              </p:par>
                            </p:childTnLst>
                          </p:cTn>
                        </p:par>
                        <p:par>
                          <p:cTn id="22" fill="hold">
                            <p:stCondLst>
                              <p:cond delay="17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750"/>
                                        <p:tgtEl>
                                          <p:spTgt spid="16"/>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wipe(left)">
                                      <p:cBhvr>
                                        <p:cTn id="34" dur="500"/>
                                        <p:tgtEl>
                                          <p:spTgt spid="11">
                                            <p:txEl>
                                              <p:pRg st="0" end="0"/>
                                            </p:txEl>
                                          </p:spTgt>
                                        </p:tgtEl>
                                      </p:cBhvr>
                                    </p:animEffect>
                                  </p:childTnLst>
                                </p:cTn>
                              </p:par>
                            </p:childTnLst>
                          </p:cTn>
                        </p:par>
                        <p:par>
                          <p:cTn id="35" fill="hold">
                            <p:stCondLst>
                              <p:cond delay="1250"/>
                            </p:stCondLst>
                            <p:childTnLst>
                              <p:par>
                                <p:cTn id="36" presetID="22" presetClass="entr" presetSubtype="1" fill="hold" nodeType="afterEffect">
                                  <p:stCondLst>
                                    <p:cond delay="0"/>
                                  </p:stCondLst>
                                  <p:childTnLst>
                                    <p:set>
                                      <p:cBhvr>
                                        <p:cTn id="37" dur="1" fill="hold">
                                          <p:stCondLst>
                                            <p:cond delay="0"/>
                                          </p:stCondLst>
                                        </p:cTn>
                                        <p:tgtEl>
                                          <p:spTgt spid="781342"/>
                                        </p:tgtEl>
                                        <p:attrNameLst>
                                          <p:attrName>style.visibility</p:attrName>
                                        </p:attrNameLst>
                                      </p:cBhvr>
                                      <p:to>
                                        <p:strVal val="visible"/>
                                      </p:to>
                                    </p:set>
                                    <p:animEffect transition="in" filter="wipe(up)">
                                      <p:cBhvr>
                                        <p:cTn id="38" dur="1000"/>
                                        <p:tgtEl>
                                          <p:spTgt spid="78134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81334">
                                            <p:txEl>
                                              <p:pRg st="0" end="0"/>
                                            </p:txEl>
                                          </p:spTgt>
                                        </p:tgtEl>
                                        <p:attrNameLst>
                                          <p:attrName>style.visibility</p:attrName>
                                        </p:attrNameLst>
                                      </p:cBhvr>
                                      <p:to>
                                        <p:strVal val="visible"/>
                                      </p:to>
                                    </p:set>
                                    <p:animEffect transition="in" filter="wipe(left)">
                                      <p:cBhvr>
                                        <p:cTn id="43" dur="500"/>
                                        <p:tgtEl>
                                          <p:spTgt spid="781334">
                                            <p:txEl>
                                              <p:pRg st="0" end="0"/>
                                            </p:txEl>
                                          </p:spTgt>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781334">
                                            <p:txEl>
                                              <p:pRg st="2" end="2"/>
                                            </p:txEl>
                                          </p:spTgt>
                                        </p:tgtEl>
                                        <p:attrNameLst>
                                          <p:attrName>style.visibility</p:attrName>
                                        </p:attrNameLst>
                                      </p:cBhvr>
                                      <p:to>
                                        <p:strVal val="visible"/>
                                      </p:to>
                                    </p:set>
                                    <p:animEffect transition="in" filter="wipe(left)">
                                      <p:cBhvr>
                                        <p:cTn id="47" dur="500"/>
                                        <p:tgtEl>
                                          <p:spTgt spid="78133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81334">
                                            <p:txEl>
                                              <p:pRg st="3" end="3"/>
                                            </p:txEl>
                                          </p:spTgt>
                                        </p:tgtEl>
                                        <p:attrNameLst>
                                          <p:attrName>style.visibility</p:attrName>
                                        </p:attrNameLst>
                                      </p:cBhvr>
                                      <p:to>
                                        <p:strVal val="visible"/>
                                      </p:to>
                                    </p:set>
                                    <p:animEffect transition="in" filter="wipe(left)">
                                      <p:cBhvr>
                                        <p:cTn id="52" dur="500"/>
                                        <p:tgtEl>
                                          <p:spTgt spid="78133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81334">
                                            <p:txEl>
                                              <p:pRg st="4" end="4"/>
                                            </p:txEl>
                                          </p:spTgt>
                                        </p:tgtEl>
                                        <p:attrNameLst>
                                          <p:attrName>style.visibility</p:attrName>
                                        </p:attrNameLst>
                                      </p:cBhvr>
                                      <p:to>
                                        <p:strVal val="visible"/>
                                      </p:to>
                                    </p:set>
                                    <p:animEffect transition="in" filter="wipe(left)">
                                      <p:cBhvr>
                                        <p:cTn id="57" dur="500"/>
                                        <p:tgtEl>
                                          <p:spTgt spid="78133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81334">
                                            <p:txEl>
                                              <p:pRg st="6" end="6"/>
                                            </p:txEl>
                                          </p:spTgt>
                                        </p:tgtEl>
                                        <p:attrNameLst>
                                          <p:attrName>style.visibility</p:attrName>
                                        </p:attrNameLst>
                                      </p:cBhvr>
                                      <p:to>
                                        <p:strVal val="visible"/>
                                      </p:to>
                                    </p:set>
                                    <p:animEffect transition="in" filter="wipe(left)">
                                      <p:cBhvr>
                                        <p:cTn id="62" dur="500"/>
                                        <p:tgtEl>
                                          <p:spTgt spid="7813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34" grpId="0" build="p"/>
      <p:bldP spid="12" grpId="0" build="p" bldLvl="2" autoUpdateAnimBg="0" advAuto="0"/>
      <p:bldP spid="13" grpId="0"/>
      <p:bldP spid="14" grpId="0"/>
      <p:bldP spid="15" grpId="0" animBg="1"/>
      <p:bldP spid="16" grpId="0"/>
      <p:bldP spid="17" grpId="0" animBg="1"/>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3532" name="Picture 44" descr="Fig9A-1-ppt-3"/>
          <p:cNvPicPr>
            <a:picLocks noChangeAspect="1" noChangeArrowheads="1"/>
          </p:cNvPicPr>
          <p:nvPr/>
        </p:nvPicPr>
        <p:blipFill>
          <a:blip r:embed="rId3"/>
          <a:srcRect/>
          <a:stretch>
            <a:fillRect/>
          </a:stretch>
        </p:blipFill>
        <p:spPr bwMode="auto">
          <a:xfrm>
            <a:off x="1830388" y="628650"/>
            <a:ext cx="6553200" cy="3324225"/>
          </a:xfrm>
          <a:prstGeom prst="rect">
            <a:avLst/>
          </a:prstGeom>
          <a:noFill/>
          <a:ln w="9525">
            <a:noFill/>
            <a:miter lim="800000"/>
            <a:headEnd/>
            <a:tailEnd/>
          </a:ln>
        </p:spPr>
      </p:pic>
      <p:pic>
        <p:nvPicPr>
          <p:cNvPr id="703536" name="Picture 48" descr="Fig9A-1-ppt-7"/>
          <p:cNvPicPr>
            <a:picLocks noChangeAspect="1" noChangeArrowheads="1"/>
          </p:cNvPicPr>
          <p:nvPr/>
        </p:nvPicPr>
        <p:blipFill>
          <a:blip r:embed="rId4"/>
          <a:srcRect/>
          <a:stretch>
            <a:fillRect/>
          </a:stretch>
        </p:blipFill>
        <p:spPr bwMode="auto">
          <a:xfrm>
            <a:off x="1830388" y="628650"/>
            <a:ext cx="6553200" cy="3324225"/>
          </a:xfrm>
          <a:prstGeom prst="rect">
            <a:avLst/>
          </a:prstGeom>
          <a:noFill/>
          <a:ln w="9525">
            <a:noFill/>
            <a:miter lim="800000"/>
            <a:headEnd/>
            <a:tailEnd/>
          </a:ln>
        </p:spPr>
      </p:pic>
      <p:pic>
        <p:nvPicPr>
          <p:cNvPr id="703539" name="Picture 51" descr="Fig9A-1-ppt-10"/>
          <p:cNvPicPr>
            <a:picLocks noChangeAspect="1" noChangeArrowheads="1"/>
          </p:cNvPicPr>
          <p:nvPr/>
        </p:nvPicPr>
        <p:blipFill>
          <a:blip r:embed="rId5"/>
          <a:srcRect/>
          <a:stretch>
            <a:fillRect/>
          </a:stretch>
        </p:blipFill>
        <p:spPr bwMode="auto">
          <a:xfrm>
            <a:off x="1830388" y="628650"/>
            <a:ext cx="6553200" cy="3324225"/>
          </a:xfrm>
          <a:prstGeom prst="rect">
            <a:avLst/>
          </a:prstGeom>
          <a:noFill/>
          <a:ln w="9525">
            <a:noFill/>
            <a:miter lim="800000"/>
            <a:headEnd/>
            <a:tailEnd/>
          </a:ln>
        </p:spPr>
      </p:pic>
      <p:sp>
        <p:nvSpPr>
          <p:cNvPr id="703521" name="Text Box 33"/>
          <p:cNvSpPr txBox="1">
            <a:spLocks noChangeArrowheads="1"/>
          </p:cNvSpPr>
          <p:nvPr/>
        </p:nvSpPr>
        <p:spPr bwMode="auto">
          <a:xfrm>
            <a:off x="458788" y="3895725"/>
            <a:ext cx="132397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solidFill>
                  <a:srgbClr val="000000"/>
                </a:solidFill>
              </a:rPr>
              <a:t>Figure 10A.1</a:t>
            </a:r>
          </a:p>
        </p:txBody>
      </p:sp>
      <p:sp>
        <p:nvSpPr>
          <p:cNvPr id="703522" name="Text Box 34"/>
          <p:cNvSpPr txBox="1">
            <a:spLocks noChangeArrowheads="1"/>
          </p:cNvSpPr>
          <p:nvPr/>
        </p:nvSpPr>
        <p:spPr bwMode="auto">
          <a:xfrm>
            <a:off x="1782763" y="3892550"/>
            <a:ext cx="5037137" cy="338554"/>
          </a:xfrm>
          <a:prstGeom prst="rect">
            <a:avLst/>
          </a:prstGeom>
          <a:noFill/>
          <a:ln w="9525" algn="ctr">
            <a:noFill/>
            <a:miter lim="800000"/>
            <a:headEnd/>
            <a:tailEnd/>
          </a:ln>
        </p:spPr>
        <p:txBody>
          <a:bodyPr>
            <a:spAutoFit/>
          </a:bodyPr>
          <a:lstStyle/>
          <a:p>
            <a:pPr>
              <a:spcBef>
                <a:spcPct val="10000"/>
              </a:spcBef>
              <a:spcAft>
                <a:spcPct val="10000"/>
              </a:spcAft>
            </a:pPr>
            <a:r>
              <a:rPr lang="en-US" sz="1600" dirty="0">
                <a:solidFill>
                  <a:srgbClr val="000000"/>
                </a:solidFill>
              </a:rPr>
              <a:t>Plotting Dave’s Preferences for Pizza and Coke</a:t>
            </a:r>
          </a:p>
        </p:txBody>
      </p:sp>
      <p:pic>
        <p:nvPicPr>
          <p:cNvPr id="703531" name="Picture 43" descr="Fig9A-1-ppt-2"/>
          <p:cNvPicPr>
            <a:picLocks noChangeAspect="1" noChangeArrowheads="1"/>
          </p:cNvPicPr>
          <p:nvPr/>
        </p:nvPicPr>
        <p:blipFill>
          <a:blip r:embed="rId6"/>
          <a:srcRect/>
          <a:stretch>
            <a:fillRect/>
          </a:stretch>
        </p:blipFill>
        <p:spPr bwMode="auto">
          <a:xfrm>
            <a:off x="1830388" y="628650"/>
            <a:ext cx="6553200" cy="3324225"/>
          </a:xfrm>
          <a:prstGeom prst="rect">
            <a:avLst/>
          </a:prstGeom>
          <a:noFill/>
          <a:ln w="9525">
            <a:noFill/>
            <a:miter lim="800000"/>
            <a:headEnd/>
            <a:tailEnd/>
          </a:ln>
        </p:spPr>
      </p:pic>
      <p:pic>
        <p:nvPicPr>
          <p:cNvPr id="703538" name="Picture 50" descr="Fig9A-1-ppt-9"/>
          <p:cNvPicPr>
            <a:picLocks noChangeAspect="1" noChangeArrowheads="1"/>
          </p:cNvPicPr>
          <p:nvPr/>
        </p:nvPicPr>
        <p:blipFill>
          <a:blip r:embed="rId7"/>
          <a:srcRect/>
          <a:stretch>
            <a:fillRect/>
          </a:stretch>
        </p:blipFill>
        <p:spPr bwMode="auto">
          <a:xfrm>
            <a:off x="1830388" y="628650"/>
            <a:ext cx="6553200" cy="3324225"/>
          </a:xfrm>
          <a:prstGeom prst="rect">
            <a:avLst/>
          </a:prstGeom>
          <a:noFill/>
          <a:ln w="9525">
            <a:noFill/>
            <a:miter lim="800000"/>
            <a:headEnd/>
            <a:tailEnd/>
          </a:ln>
        </p:spPr>
      </p:pic>
      <p:pic>
        <p:nvPicPr>
          <p:cNvPr id="703533" name="Picture 45" descr="Fig9A-1-ppt-4"/>
          <p:cNvPicPr>
            <a:picLocks noChangeAspect="1" noChangeArrowheads="1"/>
          </p:cNvPicPr>
          <p:nvPr/>
        </p:nvPicPr>
        <p:blipFill>
          <a:blip r:embed="rId8"/>
          <a:srcRect/>
          <a:stretch>
            <a:fillRect/>
          </a:stretch>
        </p:blipFill>
        <p:spPr bwMode="auto">
          <a:xfrm>
            <a:off x="1830388" y="628650"/>
            <a:ext cx="6553200" cy="3324225"/>
          </a:xfrm>
          <a:prstGeom prst="rect">
            <a:avLst/>
          </a:prstGeom>
          <a:noFill/>
          <a:ln w="9525">
            <a:noFill/>
            <a:miter lim="800000"/>
            <a:headEnd/>
            <a:tailEnd/>
          </a:ln>
        </p:spPr>
      </p:pic>
      <p:pic>
        <p:nvPicPr>
          <p:cNvPr id="703534" name="Picture 46" descr="Fig9A-1-ppt-5"/>
          <p:cNvPicPr>
            <a:picLocks noChangeAspect="1" noChangeArrowheads="1"/>
          </p:cNvPicPr>
          <p:nvPr/>
        </p:nvPicPr>
        <p:blipFill>
          <a:blip r:embed="rId9"/>
          <a:srcRect/>
          <a:stretch>
            <a:fillRect/>
          </a:stretch>
        </p:blipFill>
        <p:spPr bwMode="auto">
          <a:xfrm>
            <a:off x="1830388" y="628650"/>
            <a:ext cx="6553200" cy="3324225"/>
          </a:xfrm>
          <a:prstGeom prst="rect">
            <a:avLst/>
          </a:prstGeom>
          <a:noFill/>
          <a:ln w="9525">
            <a:noFill/>
            <a:miter lim="800000"/>
            <a:headEnd/>
            <a:tailEnd/>
          </a:ln>
        </p:spPr>
      </p:pic>
      <p:pic>
        <p:nvPicPr>
          <p:cNvPr id="703535" name="Picture 47" descr="Fig9A-1-ppt-6"/>
          <p:cNvPicPr>
            <a:picLocks noChangeAspect="1" noChangeArrowheads="1"/>
          </p:cNvPicPr>
          <p:nvPr/>
        </p:nvPicPr>
        <p:blipFill>
          <a:blip r:embed="rId10"/>
          <a:srcRect/>
          <a:stretch>
            <a:fillRect/>
          </a:stretch>
        </p:blipFill>
        <p:spPr bwMode="auto">
          <a:xfrm>
            <a:off x="1830388" y="628650"/>
            <a:ext cx="6553200" cy="3324225"/>
          </a:xfrm>
          <a:prstGeom prst="rect">
            <a:avLst/>
          </a:prstGeom>
          <a:noFill/>
          <a:ln w="9525">
            <a:noFill/>
            <a:miter lim="800000"/>
            <a:headEnd/>
            <a:tailEnd/>
          </a:ln>
        </p:spPr>
      </p:pic>
      <p:pic>
        <p:nvPicPr>
          <p:cNvPr id="703537" name="Picture 49" descr="Fig9A-1-ppt-8"/>
          <p:cNvPicPr>
            <a:picLocks noChangeAspect="1" noChangeArrowheads="1"/>
          </p:cNvPicPr>
          <p:nvPr/>
        </p:nvPicPr>
        <p:blipFill>
          <a:blip r:embed="rId11"/>
          <a:srcRect/>
          <a:stretch>
            <a:fillRect/>
          </a:stretch>
        </p:blipFill>
        <p:spPr bwMode="auto">
          <a:xfrm>
            <a:off x="1830388" y="628650"/>
            <a:ext cx="6553200" cy="3324225"/>
          </a:xfrm>
          <a:prstGeom prst="rect">
            <a:avLst/>
          </a:prstGeom>
          <a:noFill/>
          <a:ln w="9525">
            <a:noFill/>
            <a:miter lim="800000"/>
            <a:headEnd/>
            <a:tailEnd/>
          </a:ln>
        </p:spPr>
      </p:pic>
      <p:sp>
        <p:nvSpPr>
          <p:cNvPr id="20" name="Rectangle 19"/>
          <p:cNvSpPr>
            <a:spLocks noChangeArrowheads="1"/>
          </p:cNvSpPr>
          <p:nvPr/>
        </p:nvSpPr>
        <p:spPr bwMode="auto">
          <a:xfrm>
            <a:off x="373063" y="4222750"/>
            <a:ext cx="8437562" cy="2308225"/>
          </a:xfrm>
          <a:prstGeom prst="rect">
            <a:avLst/>
          </a:prstGeom>
          <a:noFill/>
          <a:ln w="9525">
            <a:noFill/>
            <a:miter lim="800000"/>
            <a:headEnd/>
            <a:tailEnd/>
          </a:ln>
        </p:spPr>
        <p:txBody>
          <a:bodyPr>
            <a:spAutoFit/>
          </a:bodyPr>
          <a:lstStyle/>
          <a:p>
            <a:r>
              <a:rPr lang="en-US" sz="1600" b="0">
                <a:solidFill>
                  <a:srgbClr val="000000"/>
                </a:solidFill>
              </a:rPr>
              <a:t>Every possible combination of pizza and Coke will have an indifference curve passing through it, although in the graph we show just four of Dave’s indifference curves. </a:t>
            </a:r>
          </a:p>
          <a:p>
            <a:r>
              <a:rPr lang="en-US" sz="1600" b="0">
                <a:solidFill>
                  <a:srgbClr val="000000"/>
                </a:solidFill>
              </a:rPr>
              <a:t>Dave is indifferent among all the consumption bundles that are on the same </a:t>
            </a:r>
            <a:br>
              <a:rPr lang="en-US" sz="1600" b="0">
                <a:solidFill>
                  <a:srgbClr val="000000"/>
                </a:solidFill>
              </a:rPr>
            </a:br>
            <a:r>
              <a:rPr lang="en-US" sz="1600" b="0">
                <a:solidFill>
                  <a:srgbClr val="000000"/>
                </a:solidFill>
              </a:rPr>
              <a:t>indifference curve. </a:t>
            </a:r>
          </a:p>
          <a:p>
            <a:r>
              <a:rPr lang="en-US" sz="1600" b="0">
                <a:solidFill>
                  <a:srgbClr val="000000"/>
                </a:solidFill>
              </a:rPr>
              <a:t>So, he is indifferent among bundles </a:t>
            </a:r>
            <a:r>
              <a:rPr lang="en-US" sz="1600" b="0" i="1">
                <a:solidFill>
                  <a:srgbClr val="000000"/>
                </a:solidFill>
              </a:rPr>
              <a:t>E, B, </a:t>
            </a:r>
            <a:r>
              <a:rPr lang="en-US" sz="1600" b="0">
                <a:solidFill>
                  <a:srgbClr val="000000"/>
                </a:solidFill>
              </a:rPr>
              <a:t>and </a:t>
            </a:r>
            <a:r>
              <a:rPr lang="en-US" sz="1600" b="0" i="1">
                <a:solidFill>
                  <a:srgbClr val="000000"/>
                </a:solidFill>
              </a:rPr>
              <a:t>F </a:t>
            </a:r>
            <a:r>
              <a:rPr lang="en-US" sz="1600" b="0">
                <a:solidFill>
                  <a:srgbClr val="000000"/>
                </a:solidFill>
              </a:rPr>
              <a:t>because they all lie on indifference curve </a:t>
            </a:r>
            <a:r>
              <a:rPr lang="en-US" sz="1600" b="0" i="1">
                <a:solidFill>
                  <a:srgbClr val="000000"/>
                </a:solidFill>
              </a:rPr>
              <a:t>I</a:t>
            </a:r>
            <a:r>
              <a:rPr lang="en-US" sz="1600" b="0" baseline="-25000">
                <a:solidFill>
                  <a:srgbClr val="000000"/>
                </a:solidFill>
              </a:rPr>
              <a:t>3</a:t>
            </a:r>
            <a:r>
              <a:rPr lang="en-US" sz="1600" b="0" i="1">
                <a:solidFill>
                  <a:srgbClr val="000000"/>
                </a:solidFill>
              </a:rPr>
              <a:t>. </a:t>
            </a:r>
          </a:p>
          <a:p>
            <a:r>
              <a:rPr lang="en-US" sz="1600" b="0">
                <a:solidFill>
                  <a:srgbClr val="000000"/>
                </a:solidFill>
              </a:rPr>
              <a:t>Moving to the upper right in the graph increases the quantities of both goods available for Dave to consume. </a:t>
            </a:r>
          </a:p>
          <a:p>
            <a:r>
              <a:rPr lang="en-US" sz="1600" b="0">
                <a:solidFill>
                  <a:srgbClr val="000000"/>
                </a:solidFill>
              </a:rPr>
              <a:t>Therefore, the further to the upper right the indifference curve is, the greater the utility </a:t>
            </a:r>
            <a:br>
              <a:rPr lang="en-US" sz="1600" b="0">
                <a:solidFill>
                  <a:srgbClr val="000000"/>
                </a:solidFill>
              </a:rPr>
            </a:br>
            <a:r>
              <a:rPr lang="en-US" sz="1600" b="0">
                <a:solidFill>
                  <a:srgbClr val="000000"/>
                </a:solidFill>
              </a:rPr>
              <a:t>Dave receives.</a:t>
            </a:r>
          </a:p>
        </p:txBody>
      </p:sp>
      <p:cxnSp>
        <p:nvCxnSpPr>
          <p:cNvPr id="15" name="Straight Connector 14"/>
          <p:cNvCxnSpPr>
            <a:cxnSpLocks noChangeShapeType="1"/>
          </p:cNvCxnSpPr>
          <p:nvPr/>
        </p:nvCxnSpPr>
        <p:spPr bwMode="auto">
          <a:xfrm>
            <a:off x="447675" y="6572250"/>
            <a:ext cx="8239125" cy="0"/>
          </a:xfrm>
          <a:prstGeom prst="line">
            <a:avLst/>
          </a:prstGeom>
          <a:noFill/>
          <a:ln w="50800" algn="ctr">
            <a:solidFill>
              <a:srgbClr val="B9D3C2"/>
            </a:solidFill>
            <a:round/>
            <a:headEnd/>
            <a:tailEnd/>
          </a:ln>
        </p:spPr>
      </p:cxnSp>
      <p:pic>
        <p:nvPicPr>
          <p:cNvPr id="811011" name="Picture 3"/>
          <p:cNvPicPr>
            <a:picLocks noChangeAspect="1" noChangeArrowheads="1"/>
          </p:cNvPicPr>
          <p:nvPr/>
        </p:nvPicPr>
        <p:blipFill>
          <a:blip r:embed="rId12"/>
          <a:srcRect/>
          <a:stretch>
            <a:fillRect/>
          </a:stretch>
        </p:blipFill>
        <p:spPr bwMode="auto">
          <a:xfrm>
            <a:off x="1033463" y="1300163"/>
            <a:ext cx="3076575" cy="2200275"/>
          </a:xfrm>
          <a:prstGeom prst="rect">
            <a:avLst/>
          </a:prstGeom>
          <a:noFill/>
          <a:ln w="9525">
            <a:noFill/>
            <a:miter lim="800000"/>
            <a:headEnd/>
            <a:tailEnd/>
          </a:ln>
        </p:spPr>
      </p:pic>
      <p:sp>
        <p:nvSpPr>
          <p:cNvPr id="16" name="Rectangle 32"/>
          <p:cNvSpPr>
            <a:spLocks noChangeArrowheads="1"/>
          </p:cNvSpPr>
          <p:nvPr/>
        </p:nvSpPr>
        <p:spPr bwMode="auto">
          <a:xfrm>
            <a:off x="449263" y="93663"/>
            <a:ext cx="8247062" cy="707886"/>
          </a:xfrm>
          <a:prstGeom prst="rect">
            <a:avLst/>
          </a:prstGeom>
          <a:noFill/>
          <a:ln w="9525" algn="ctr">
            <a:noFill/>
            <a:miter lim="800000"/>
            <a:headEnd/>
            <a:tailEnd/>
          </a:ln>
        </p:spPr>
        <p:txBody>
          <a:bodyPr>
            <a:spAutoFit/>
          </a:bodyPr>
          <a:lstStyle/>
          <a:p>
            <a:pPr>
              <a:spcBef>
                <a:spcPct val="50000"/>
              </a:spcBef>
              <a:spcAft>
                <a:spcPct val="10000"/>
              </a:spcAft>
            </a:pPr>
            <a:r>
              <a:rPr lang="en-US" sz="2000" dirty="0">
                <a:solidFill>
                  <a:srgbClr val="000000"/>
                </a:solidFill>
              </a:rPr>
              <a:t>Indifference curve </a:t>
            </a:r>
            <a:r>
              <a:rPr lang="en-US" altLang="zh-TW" sz="2000" dirty="0" smtClean="0">
                <a:solidFill>
                  <a:srgbClr val="000000"/>
                </a:solidFill>
                <a:latin typeface="標楷體" pitchFamily="65" charset="-120"/>
                <a:ea typeface="標楷體" pitchFamily="65" charset="-120"/>
              </a:rPr>
              <a:t>(</a:t>
            </a:r>
            <a:r>
              <a:rPr lang="zh-TW" altLang="en-US" sz="2000" dirty="0" smtClean="0">
                <a:solidFill>
                  <a:srgbClr val="000000"/>
                </a:solidFill>
                <a:latin typeface="標楷體" pitchFamily="65" charset="-120"/>
                <a:ea typeface="標楷體" pitchFamily="65" charset="-120"/>
              </a:rPr>
              <a:t>無異曲線</a:t>
            </a:r>
            <a:r>
              <a:rPr lang="en-US" altLang="zh-TW" sz="2000" dirty="0" smtClean="0">
                <a:solidFill>
                  <a:srgbClr val="000000"/>
                </a:solidFill>
                <a:latin typeface="標楷體" pitchFamily="65" charset="-120"/>
                <a:ea typeface="標楷體" pitchFamily="65" charset="-120"/>
              </a:rPr>
              <a:t>)</a:t>
            </a:r>
            <a:r>
              <a:rPr lang="en-US" sz="2000" dirty="0" smtClean="0">
                <a:solidFill>
                  <a:srgbClr val="000000"/>
                </a:solidFill>
                <a:latin typeface="標楷體" pitchFamily="65" charset="-120"/>
                <a:ea typeface="標楷體" pitchFamily="65" charset="-120"/>
              </a:rPr>
              <a:t> </a:t>
            </a:r>
            <a:r>
              <a:rPr lang="en-US" sz="2000" b="0" dirty="0">
                <a:solidFill>
                  <a:srgbClr val="000000"/>
                </a:solidFill>
              </a:rPr>
              <a:t>A curve that shows the combinations of consumption bundles that give the consumer </a:t>
            </a:r>
            <a:r>
              <a:rPr lang="en-US" sz="2000" b="0" dirty="0" smtClean="0">
                <a:solidFill>
                  <a:srgbClr val="000000"/>
                </a:solidFill>
              </a:rPr>
              <a:t>the </a:t>
            </a:r>
            <a:r>
              <a:rPr lang="en-US" sz="2000" b="0" dirty="0">
                <a:solidFill>
                  <a:srgbClr val="000000"/>
                </a:solidFill>
              </a:rPr>
              <a:t>same utility.</a:t>
            </a:r>
          </a:p>
        </p:txBody>
      </p:sp>
    </p:spTree>
    <p:extLst>
      <p:ext uri="{BB962C8B-B14F-4D97-AF65-F5344CB8AC3E}">
        <p14:creationId xmlns:p14="http://schemas.microsoft.com/office/powerpoint/2010/main" val="21022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3521"/>
                                        </p:tgtEl>
                                        <p:attrNameLst>
                                          <p:attrName>style.visibility</p:attrName>
                                        </p:attrNameLst>
                                      </p:cBhvr>
                                      <p:to>
                                        <p:strVal val="visible"/>
                                      </p:to>
                                    </p:set>
                                    <p:animEffect transition="in" filter="wipe(left)">
                                      <p:cBhvr>
                                        <p:cTn id="12" dur="500"/>
                                        <p:tgtEl>
                                          <p:spTgt spid="70352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03522"/>
                                        </p:tgtEl>
                                        <p:attrNameLst>
                                          <p:attrName>style.visibility</p:attrName>
                                        </p:attrNameLst>
                                      </p:cBhvr>
                                      <p:to>
                                        <p:strVal val="visible"/>
                                      </p:to>
                                    </p:set>
                                    <p:animEffect transition="in" filter="wipe(left)">
                                      <p:cBhvr>
                                        <p:cTn id="16" dur="500"/>
                                        <p:tgtEl>
                                          <p:spTgt spid="70352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811011"/>
                                        </p:tgtEl>
                                        <p:attrNameLst>
                                          <p:attrName>style.visibility</p:attrName>
                                        </p:attrNameLst>
                                      </p:cBhvr>
                                      <p:to>
                                        <p:strVal val="visible"/>
                                      </p:to>
                                    </p:set>
                                    <p:animEffect transition="in" filter="wipe(up)">
                                      <p:cBhvr>
                                        <p:cTn id="20" dur="1000"/>
                                        <p:tgtEl>
                                          <p:spTgt spid="811011"/>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03531"/>
                                        </p:tgtEl>
                                        <p:attrNameLst>
                                          <p:attrName>style.visibility</p:attrName>
                                        </p:attrNameLst>
                                      </p:cBhvr>
                                      <p:to>
                                        <p:strVal val="visible"/>
                                      </p:to>
                                    </p:set>
                                    <p:animEffect transition="in" filter="wipe(left)">
                                      <p:cBhvr>
                                        <p:cTn id="24" dur="1000"/>
                                        <p:tgtEl>
                                          <p:spTgt spid="703531"/>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703532"/>
                                        </p:tgtEl>
                                        <p:attrNameLst>
                                          <p:attrName>style.visibility</p:attrName>
                                        </p:attrNameLst>
                                      </p:cBhvr>
                                      <p:to>
                                        <p:strVal val="visible"/>
                                      </p:to>
                                    </p:set>
                                    <p:animEffect transition="in" filter="wipe(left)">
                                      <p:cBhvr>
                                        <p:cTn id="28" dur="2000"/>
                                        <p:tgtEl>
                                          <p:spTgt spid="703532"/>
                                        </p:tgtEl>
                                      </p:cBhvr>
                                    </p:animEffect>
                                  </p:childTnLst>
                                </p:cTn>
                              </p:par>
                            </p:childTnLst>
                          </p:cTn>
                        </p:par>
                        <p:par>
                          <p:cTn id="29" fill="hold">
                            <p:stCondLst>
                              <p:cond delay="5000"/>
                            </p:stCondLst>
                            <p:childTnLst>
                              <p:par>
                                <p:cTn id="30" presetID="22" presetClass="entr" presetSubtype="8" fill="hold" grpId="0" nodeType="after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left)">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03533"/>
                                        </p:tgtEl>
                                        <p:attrNameLst>
                                          <p:attrName>style.visibility</p:attrName>
                                        </p:attrNameLst>
                                      </p:cBhvr>
                                      <p:to>
                                        <p:strVal val="visible"/>
                                      </p:to>
                                    </p:set>
                                    <p:animEffect transition="in" filter="wipe(down)">
                                      <p:cBhvr>
                                        <p:cTn id="37" dur="1000"/>
                                        <p:tgtEl>
                                          <p:spTgt spid="703533"/>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703534"/>
                                        </p:tgtEl>
                                        <p:attrNameLst>
                                          <p:attrName>style.visibility</p:attrName>
                                        </p:attrNameLst>
                                      </p:cBhvr>
                                      <p:to>
                                        <p:strVal val="visible"/>
                                      </p:to>
                                    </p:set>
                                    <p:animEffect transition="in" filter="wipe(left)">
                                      <p:cBhvr>
                                        <p:cTn id="41" dur="1000"/>
                                        <p:tgtEl>
                                          <p:spTgt spid="703534"/>
                                        </p:tgtEl>
                                      </p:cBhvr>
                                    </p:animEffect>
                                  </p:childTnLst>
                                </p:cTn>
                              </p:par>
                            </p:childTnLst>
                          </p:cTn>
                        </p:par>
                        <p:par>
                          <p:cTn id="42" fill="hold">
                            <p:stCondLst>
                              <p:cond delay="2000"/>
                            </p:stCondLst>
                            <p:childTnLst>
                              <p:par>
                                <p:cTn id="43" presetID="22" presetClass="entr" presetSubtype="4" fill="hold" nodeType="afterEffect">
                                  <p:stCondLst>
                                    <p:cond delay="0"/>
                                  </p:stCondLst>
                                  <p:childTnLst>
                                    <p:set>
                                      <p:cBhvr>
                                        <p:cTn id="44" dur="1" fill="hold">
                                          <p:stCondLst>
                                            <p:cond delay="0"/>
                                          </p:stCondLst>
                                        </p:cTn>
                                        <p:tgtEl>
                                          <p:spTgt spid="703537"/>
                                        </p:tgtEl>
                                        <p:attrNameLst>
                                          <p:attrName>style.visibility</p:attrName>
                                        </p:attrNameLst>
                                      </p:cBhvr>
                                      <p:to>
                                        <p:strVal val="visible"/>
                                      </p:to>
                                    </p:set>
                                    <p:animEffect transition="in" filter="wipe(down)">
                                      <p:cBhvr>
                                        <p:cTn id="45" dur="1000"/>
                                        <p:tgtEl>
                                          <p:spTgt spid="703537"/>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703538"/>
                                        </p:tgtEl>
                                        <p:attrNameLst>
                                          <p:attrName>style.visibility</p:attrName>
                                        </p:attrNameLst>
                                      </p:cBhvr>
                                      <p:to>
                                        <p:strVal val="visible"/>
                                      </p:to>
                                    </p:set>
                                    <p:animEffect transition="in" filter="wipe(left)">
                                      <p:cBhvr>
                                        <p:cTn id="49" dur="1000"/>
                                        <p:tgtEl>
                                          <p:spTgt spid="703538"/>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0">
                                            <p:txEl>
                                              <p:pRg st="1" end="1"/>
                                            </p:txEl>
                                          </p:spTgt>
                                        </p:tgtEl>
                                        <p:attrNameLst>
                                          <p:attrName>style.visibility</p:attrName>
                                        </p:attrNameLst>
                                      </p:cBhvr>
                                      <p:to>
                                        <p:strVal val="visible"/>
                                      </p:to>
                                    </p:set>
                                    <p:animEffect transition="in" filter="wipe(left)">
                                      <p:cBhvr>
                                        <p:cTn id="53" dur="500"/>
                                        <p:tgtEl>
                                          <p:spTgt spid="20">
                                            <p:txEl>
                                              <p:pRg st="1" end="1"/>
                                            </p:txEl>
                                          </p:spTgt>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20">
                                            <p:txEl>
                                              <p:pRg st="2" end="2"/>
                                            </p:txEl>
                                          </p:spTgt>
                                        </p:tgtEl>
                                        <p:attrNameLst>
                                          <p:attrName>style.visibility</p:attrName>
                                        </p:attrNameLst>
                                      </p:cBhvr>
                                      <p:to>
                                        <p:strVal val="visible"/>
                                      </p:to>
                                    </p:set>
                                    <p:animEffect transition="in" filter="wipe(left)">
                                      <p:cBhvr>
                                        <p:cTn id="57" dur="500"/>
                                        <p:tgtEl>
                                          <p:spTgt spid="20">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703536"/>
                                        </p:tgtEl>
                                        <p:attrNameLst>
                                          <p:attrName>style.visibility</p:attrName>
                                        </p:attrNameLst>
                                      </p:cBhvr>
                                      <p:to>
                                        <p:strVal val="visible"/>
                                      </p:to>
                                    </p:set>
                                    <p:animEffect transition="in" filter="wipe(down)">
                                      <p:cBhvr>
                                        <p:cTn id="62" dur="1000"/>
                                        <p:tgtEl>
                                          <p:spTgt spid="703536"/>
                                        </p:tgtEl>
                                      </p:cBhvr>
                                    </p:animEffect>
                                  </p:childTnLst>
                                </p:cTn>
                              </p:par>
                            </p:childTnLst>
                          </p:cTn>
                        </p:par>
                        <p:par>
                          <p:cTn id="63" fill="hold">
                            <p:stCondLst>
                              <p:cond delay="1000"/>
                            </p:stCondLst>
                            <p:childTnLst>
                              <p:par>
                                <p:cTn id="64" presetID="22" presetClass="entr" presetSubtype="8" fill="hold" nodeType="afterEffect">
                                  <p:stCondLst>
                                    <p:cond delay="0"/>
                                  </p:stCondLst>
                                  <p:childTnLst>
                                    <p:set>
                                      <p:cBhvr>
                                        <p:cTn id="65" dur="1" fill="hold">
                                          <p:stCondLst>
                                            <p:cond delay="0"/>
                                          </p:stCondLst>
                                        </p:cTn>
                                        <p:tgtEl>
                                          <p:spTgt spid="703535"/>
                                        </p:tgtEl>
                                        <p:attrNameLst>
                                          <p:attrName>style.visibility</p:attrName>
                                        </p:attrNameLst>
                                      </p:cBhvr>
                                      <p:to>
                                        <p:strVal val="visible"/>
                                      </p:to>
                                    </p:set>
                                    <p:animEffect transition="in" filter="wipe(left)">
                                      <p:cBhvr>
                                        <p:cTn id="66" dur="1000"/>
                                        <p:tgtEl>
                                          <p:spTgt spid="703535"/>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20">
                                            <p:txEl>
                                              <p:pRg st="3" end="3"/>
                                            </p:txEl>
                                          </p:spTgt>
                                        </p:tgtEl>
                                        <p:attrNameLst>
                                          <p:attrName>style.visibility</p:attrName>
                                        </p:attrNameLst>
                                      </p:cBhvr>
                                      <p:to>
                                        <p:strVal val="visible"/>
                                      </p:to>
                                    </p:set>
                                    <p:animEffect transition="in" filter="wipe(left)">
                                      <p:cBhvr>
                                        <p:cTn id="70" dur="500"/>
                                        <p:tgtEl>
                                          <p:spTgt spid="20">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703539"/>
                                        </p:tgtEl>
                                        <p:attrNameLst>
                                          <p:attrName>style.visibility</p:attrName>
                                        </p:attrNameLst>
                                      </p:cBhvr>
                                      <p:to>
                                        <p:strVal val="visible"/>
                                      </p:to>
                                    </p:set>
                                    <p:animEffect transition="in" filter="wipe(up)">
                                      <p:cBhvr>
                                        <p:cTn id="75" dur="1000"/>
                                        <p:tgtEl>
                                          <p:spTgt spid="703539"/>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20">
                                            <p:txEl>
                                              <p:pRg st="4" end="4"/>
                                            </p:txEl>
                                          </p:spTgt>
                                        </p:tgtEl>
                                        <p:attrNameLst>
                                          <p:attrName>style.visibility</p:attrName>
                                        </p:attrNameLst>
                                      </p:cBhvr>
                                      <p:to>
                                        <p:strVal val="visible"/>
                                      </p:to>
                                    </p:set>
                                    <p:animEffect transition="in" filter="wipe(left)">
                                      <p:cBhvr>
                                        <p:cTn id="79" dur="500"/>
                                        <p:tgtEl>
                                          <p:spTgt spid="20">
                                            <p:txEl>
                                              <p:pRg st="4" end="4"/>
                                            </p:txEl>
                                          </p:spTgt>
                                        </p:tgtEl>
                                      </p:cBhvr>
                                    </p:animEffect>
                                  </p:childTnLst>
                                </p:cTn>
                              </p:par>
                            </p:childTnLst>
                          </p:cTn>
                        </p:par>
                        <p:par>
                          <p:cTn id="80" fill="hold">
                            <p:stCondLst>
                              <p:cond delay="1500"/>
                            </p:stCondLst>
                            <p:childTnLst>
                              <p:par>
                                <p:cTn id="81" presetID="22" presetClass="entr" presetSubtype="8"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21" grpId="0" animBg="1"/>
      <p:bldP spid="703522" grpId="0"/>
      <p:bldP spid="20" grpId="0" build="p" bldLvl="5"/>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21" name="Rectangle 13"/>
          <p:cNvSpPr>
            <a:spLocks noChangeArrowheads="1"/>
          </p:cNvSpPr>
          <p:nvPr/>
        </p:nvSpPr>
        <p:spPr bwMode="auto">
          <a:xfrm>
            <a:off x="449263" y="1495425"/>
            <a:ext cx="7202487" cy="457200"/>
          </a:xfrm>
          <a:prstGeom prst="rect">
            <a:avLst/>
          </a:prstGeom>
          <a:noFill/>
          <a:ln w="9525">
            <a:noFill/>
            <a:miter lim="800000"/>
            <a:headEnd/>
            <a:tailEnd/>
          </a:ln>
        </p:spPr>
        <p:txBody>
          <a:bodyPr/>
          <a:lstStyle/>
          <a:p>
            <a:pPr marL="342900" indent="-342900">
              <a:spcBef>
                <a:spcPct val="20000"/>
              </a:spcBef>
            </a:pPr>
            <a:r>
              <a:rPr lang="en-US" sz="2400" dirty="0"/>
              <a:t>Can Indifference Curves Ever Cross?</a:t>
            </a:r>
          </a:p>
        </p:txBody>
      </p:sp>
      <p:sp>
        <p:nvSpPr>
          <p:cNvPr id="785423" name="Text Box 15"/>
          <p:cNvSpPr txBox="1">
            <a:spLocks noChangeArrowheads="1"/>
          </p:cNvSpPr>
          <p:nvPr/>
        </p:nvSpPr>
        <p:spPr bwMode="auto">
          <a:xfrm>
            <a:off x="449263" y="2159000"/>
            <a:ext cx="2924175" cy="312738"/>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spcBef>
                <a:spcPct val="10000"/>
              </a:spcBef>
              <a:spcAft>
                <a:spcPct val="10000"/>
              </a:spcAft>
            </a:pPr>
            <a:r>
              <a:rPr lang="en-US" sz="1600"/>
              <a:t>Figure 10A.2</a:t>
            </a:r>
          </a:p>
        </p:txBody>
      </p:sp>
      <p:sp>
        <p:nvSpPr>
          <p:cNvPr id="785424" name="Text Box 16"/>
          <p:cNvSpPr txBox="1">
            <a:spLocks noChangeArrowheads="1"/>
          </p:cNvSpPr>
          <p:nvPr/>
        </p:nvSpPr>
        <p:spPr bwMode="auto">
          <a:xfrm>
            <a:off x="354013" y="2503488"/>
            <a:ext cx="3074987" cy="306387"/>
          </a:xfrm>
          <a:prstGeom prst="rect">
            <a:avLst/>
          </a:prstGeom>
          <a:noFill/>
          <a:ln w="9525" algn="ctr">
            <a:noFill/>
            <a:miter lim="800000"/>
            <a:headEnd/>
            <a:tailEnd/>
          </a:ln>
        </p:spPr>
        <p:txBody>
          <a:bodyPr>
            <a:spAutoFit/>
          </a:bodyPr>
          <a:lstStyle/>
          <a:p>
            <a:pPr>
              <a:spcBef>
                <a:spcPct val="10000"/>
              </a:spcBef>
              <a:spcAft>
                <a:spcPct val="10000"/>
              </a:spcAft>
            </a:pPr>
            <a:r>
              <a:rPr lang="en-US"/>
              <a:t>Indifference Curves Cannot Cross</a:t>
            </a:r>
          </a:p>
        </p:txBody>
      </p:sp>
      <p:pic>
        <p:nvPicPr>
          <p:cNvPr id="785425" name="Picture 17" descr="Fig9A-2-ppt-1"/>
          <p:cNvPicPr>
            <a:picLocks noChangeAspect="1" noChangeArrowheads="1"/>
          </p:cNvPicPr>
          <p:nvPr/>
        </p:nvPicPr>
        <p:blipFill>
          <a:blip r:embed="rId3"/>
          <a:srcRect/>
          <a:stretch>
            <a:fillRect/>
          </a:stretch>
        </p:blipFill>
        <p:spPr bwMode="auto">
          <a:xfrm>
            <a:off x="3608388" y="2355850"/>
            <a:ext cx="5378450" cy="3317875"/>
          </a:xfrm>
          <a:prstGeom prst="rect">
            <a:avLst/>
          </a:prstGeom>
          <a:noFill/>
          <a:ln w="9525">
            <a:noFill/>
            <a:miter lim="800000"/>
            <a:headEnd/>
            <a:tailEnd/>
          </a:ln>
        </p:spPr>
      </p:pic>
      <p:pic>
        <p:nvPicPr>
          <p:cNvPr id="785426" name="Picture 18" descr="Fig9A-2-ppt-2"/>
          <p:cNvPicPr>
            <a:picLocks noChangeAspect="1" noChangeArrowheads="1"/>
          </p:cNvPicPr>
          <p:nvPr/>
        </p:nvPicPr>
        <p:blipFill>
          <a:blip r:embed="rId4"/>
          <a:srcRect/>
          <a:stretch>
            <a:fillRect/>
          </a:stretch>
        </p:blipFill>
        <p:spPr bwMode="auto">
          <a:xfrm>
            <a:off x="3608388" y="2355850"/>
            <a:ext cx="5378450" cy="3317875"/>
          </a:xfrm>
          <a:prstGeom prst="rect">
            <a:avLst/>
          </a:prstGeom>
          <a:noFill/>
          <a:ln w="9525">
            <a:noFill/>
            <a:miter lim="800000"/>
            <a:headEnd/>
            <a:tailEnd/>
          </a:ln>
        </p:spPr>
      </p:pic>
      <p:pic>
        <p:nvPicPr>
          <p:cNvPr id="785427" name="Picture 19" descr="Fig9A-2-ppt-3"/>
          <p:cNvPicPr>
            <a:picLocks noChangeAspect="1" noChangeArrowheads="1"/>
          </p:cNvPicPr>
          <p:nvPr/>
        </p:nvPicPr>
        <p:blipFill>
          <a:blip r:embed="rId5"/>
          <a:srcRect/>
          <a:stretch>
            <a:fillRect/>
          </a:stretch>
        </p:blipFill>
        <p:spPr bwMode="auto">
          <a:xfrm>
            <a:off x="3608388" y="2355850"/>
            <a:ext cx="5378450" cy="3317875"/>
          </a:xfrm>
          <a:prstGeom prst="rect">
            <a:avLst/>
          </a:prstGeom>
          <a:noFill/>
          <a:ln w="9525">
            <a:noFill/>
            <a:miter lim="800000"/>
            <a:headEnd/>
            <a:tailEnd/>
          </a:ln>
        </p:spPr>
      </p:pic>
      <p:pic>
        <p:nvPicPr>
          <p:cNvPr id="785428" name="Picture 20" descr="Fig9A-2-ppt-4"/>
          <p:cNvPicPr>
            <a:picLocks noChangeAspect="1" noChangeArrowheads="1"/>
          </p:cNvPicPr>
          <p:nvPr/>
        </p:nvPicPr>
        <p:blipFill>
          <a:blip r:embed="rId6"/>
          <a:srcRect/>
          <a:stretch>
            <a:fillRect/>
          </a:stretch>
        </p:blipFill>
        <p:spPr bwMode="auto">
          <a:xfrm>
            <a:off x="3608388" y="2355850"/>
            <a:ext cx="5378450" cy="3317875"/>
          </a:xfrm>
          <a:prstGeom prst="rect">
            <a:avLst/>
          </a:prstGeom>
          <a:noFill/>
          <a:ln w="9525">
            <a:noFill/>
            <a:miter lim="800000"/>
            <a:headEnd/>
            <a:tailEnd/>
          </a:ln>
        </p:spPr>
      </p:pic>
      <p:pic>
        <p:nvPicPr>
          <p:cNvPr id="785429" name="Picture 21" descr="Fig9A-2-ppt-5"/>
          <p:cNvPicPr>
            <a:picLocks noChangeAspect="1" noChangeArrowheads="1"/>
          </p:cNvPicPr>
          <p:nvPr/>
        </p:nvPicPr>
        <p:blipFill>
          <a:blip r:embed="rId7"/>
          <a:srcRect/>
          <a:stretch>
            <a:fillRect/>
          </a:stretch>
        </p:blipFill>
        <p:spPr bwMode="auto">
          <a:xfrm>
            <a:off x="3608388" y="2355850"/>
            <a:ext cx="5378450" cy="3317875"/>
          </a:xfrm>
          <a:prstGeom prst="rect">
            <a:avLst/>
          </a:prstGeom>
          <a:noFill/>
          <a:ln w="9525">
            <a:noFill/>
            <a:miter lim="800000"/>
            <a:headEnd/>
            <a:tailEnd/>
          </a:ln>
        </p:spPr>
      </p:pic>
      <p:pic>
        <p:nvPicPr>
          <p:cNvPr id="785430" name="Picture 22" descr="Fig9A-2-ppt-6"/>
          <p:cNvPicPr>
            <a:picLocks noChangeAspect="1" noChangeArrowheads="1"/>
          </p:cNvPicPr>
          <p:nvPr/>
        </p:nvPicPr>
        <p:blipFill>
          <a:blip r:embed="rId8"/>
          <a:srcRect/>
          <a:stretch>
            <a:fillRect/>
          </a:stretch>
        </p:blipFill>
        <p:spPr bwMode="auto">
          <a:xfrm>
            <a:off x="3608388" y="2355850"/>
            <a:ext cx="5378450" cy="3317875"/>
          </a:xfrm>
          <a:prstGeom prst="rect">
            <a:avLst/>
          </a:prstGeom>
          <a:noFill/>
          <a:ln w="9525">
            <a:noFill/>
            <a:miter lim="800000"/>
            <a:headEnd/>
            <a:tailEnd/>
          </a:ln>
        </p:spPr>
      </p:pic>
      <p:sp>
        <p:nvSpPr>
          <p:cNvPr id="17" name="TextBox 16"/>
          <p:cNvSpPr txBox="1">
            <a:spLocks noChangeArrowheads="1"/>
          </p:cNvSpPr>
          <p:nvPr/>
        </p:nvSpPr>
        <p:spPr bwMode="auto">
          <a:xfrm>
            <a:off x="354013" y="2751138"/>
            <a:ext cx="8780462" cy="3784600"/>
          </a:xfrm>
          <a:prstGeom prst="rect">
            <a:avLst/>
          </a:prstGeom>
          <a:noFill/>
          <a:ln w="9525">
            <a:noFill/>
            <a:miter lim="800000"/>
            <a:headEnd/>
            <a:tailEnd/>
          </a:ln>
        </p:spPr>
        <p:txBody>
          <a:bodyPr>
            <a:spAutoFit/>
          </a:bodyPr>
          <a:lstStyle/>
          <a:p>
            <a:r>
              <a:rPr lang="en-US" sz="1600" b="0"/>
              <a:t>Because bundle </a:t>
            </a:r>
            <a:r>
              <a:rPr lang="en-US" sz="1600" b="0" i="1"/>
              <a:t>X </a:t>
            </a:r>
            <a:r>
              <a:rPr lang="en-US" sz="1600" b="0"/>
              <a:t>and bundle </a:t>
            </a:r>
            <a:r>
              <a:rPr lang="en-US" sz="1600" b="0" i="1"/>
              <a:t>Z </a:t>
            </a:r>
            <a:br>
              <a:rPr lang="en-US" sz="1600" b="0" i="1"/>
            </a:br>
            <a:r>
              <a:rPr lang="en-US" sz="1600" b="0"/>
              <a:t>are both on indifference curve </a:t>
            </a:r>
            <a:r>
              <a:rPr lang="en-US" sz="1600" b="0" i="1"/>
              <a:t>I</a:t>
            </a:r>
            <a:r>
              <a:rPr lang="en-US" sz="1600" b="0" baseline="-25000"/>
              <a:t>1</a:t>
            </a:r>
            <a:r>
              <a:rPr lang="en-US" sz="1600" b="0"/>
              <a:t>, </a:t>
            </a:r>
            <a:br>
              <a:rPr lang="en-US" sz="1600" b="0"/>
            </a:br>
            <a:r>
              <a:rPr lang="en-US" sz="1600" b="0"/>
              <a:t>Dave must be indifferent</a:t>
            </a:r>
            <a:r>
              <a:rPr lang="en-US" sz="1600" b="0" i="1"/>
              <a:t> </a:t>
            </a:r>
            <a:br>
              <a:rPr lang="en-US" sz="1600" b="0" i="1"/>
            </a:br>
            <a:r>
              <a:rPr lang="en-US" sz="1600" b="0"/>
              <a:t>between them. </a:t>
            </a:r>
          </a:p>
          <a:p>
            <a:r>
              <a:rPr lang="en-US" sz="1600" b="0"/>
              <a:t>Similarly, because bundle </a:t>
            </a:r>
            <a:r>
              <a:rPr lang="en-US" sz="1600" b="0" i="1"/>
              <a:t>X </a:t>
            </a:r>
            <a:r>
              <a:rPr lang="en-US" sz="1600" b="0"/>
              <a:t>and </a:t>
            </a:r>
            <a:br>
              <a:rPr lang="en-US" sz="1600" b="0"/>
            </a:br>
            <a:r>
              <a:rPr lang="en-US" sz="1600" b="0"/>
              <a:t>bundle </a:t>
            </a:r>
            <a:r>
              <a:rPr lang="en-US" sz="1600" b="0" i="1"/>
              <a:t>Y </a:t>
            </a:r>
            <a:r>
              <a:rPr lang="en-US" sz="1600" b="0"/>
              <a:t>are on indifference curve </a:t>
            </a:r>
            <a:r>
              <a:rPr lang="en-US" sz="1600" b="0" i="1"/>
              <a:t>I</a:t>
            </a:r>
            <a:r>
              <a:rPr lang="en-US" sz="1600" b="0" baseline="-25000"/>
              <a:t>2</a:t>
            </a:r>
            <a:r>
              <a:rPr lang="en-US" sz="1600" b="0" i="1"/>
              <a:t>, </a:t>
            </a:r>
            <a:br>
              <a:rPr lang="en-US" sz="1600" b="0" i="1"/>
            </a:br>
            <a:r>
              <a:rPr lang="en-US" sz="1600" b="0"/>
              <a:t>Dave</a:t>
            </a:r>
            <a:r>
              <a:rPr lang="en-US" sz="1600" b="0" i="1"/>
              <a:t> </a:t>
            </a:r>
            <a:r>
              <a:rPr lang="en-US" sz="1600" b="0"/>
              <a:t>must be indifferent </a:t>
            </a:r>
            <a:br>
              <a:rPr lang="en-US" sz="1600" b="0"/>
            </a:br>
            <a:r>
              <a:rPr lang="en-US" sz="1600" b="0"/>
              <a:t>between them.</a:t>
            </a:r>
          </a:p>
          <a:p>
            <a:r>
              <a:rPr lang="en-US" sz="1600" b="0"/>
              <a:t>The assumption of transitivity means </a:t>
            </a:r>
            <a:br>
              <a:rPr lang="en-US" sz="1600" b="0"/>
            </a:br>
            <a:r>
              <a:rPr lang="en-US" sz="1600" b="0"/>
              <a:t>that Dave should also be indifferent </a:t>
            </a:r>
            <a:br>
              <a:rPr lang="en-US" sz="1600" b="0"/>
            </a:br>
            <a:r>
              <a:rPr lang="en-US" sz="1600" b="0"/>
              <a:t>between bundle </a:t>
            </a:r>
            <a:r>
              <a:rPr lang="en-US" sz="1600" b="0" i="1"/>
              <a:t>Z </a:t>
            </a:r>
            <a:r>
              <a:rPr lang="en-US" sz="1600" b="0"/>
              <a:t>and bundle </a:t>
            </a:r>
            <a:r>
              <a:rPr lang="en-US" sz="1600" b="0" i="1"/>
              <a:t>Y. </a:t>
            </a:r>
          </a:p>
          <a:p>
            <a:r>
              <a:rPr lang="en-US" sz="1600" b="0"/>
              <a:t>We know that this is not true, however, </a:t>
            </a:r>
            <a:br>
              <a:rPr lang="en-US" sz="1600" b="0"/>
            </a:br>
            <a:r>
              <a:rPr lang="en-US" sz="1600" b="0"/>
              <a:t>because bundle </a:t>
            </a:r>
            <a:r>
              <a:rPr lang="en-US" sz="1600" b="0" i="1"/>
              <a:t>Y </a:t>
            </a:r>
            <a:r>
              <a:rPr lang="en-US" sz="1600" b="0"/>
              <a:t>contains more pizza and more Coke than bundle </a:t>
            </a:r>
            <a:r>
              <a:rPr lang="en-US" sz="1600" b="0" i="1"/>
              <a:t>Z. </a:t>
            </a:r>
          </a:p>
          <a:p>
            <a:r>
              <a:rPr lang="en-US" sz="1600" b="0"/>
              <a:t>So Dave will definitely prefer bundle </a:t>
            </a:r>
            <a:r>
              <a:rPr lang="en-US" sz="1600" b="0" i="1"/>
              <a:t>Y </a:t>
            </a:r>
            <a:r>
              <a:rPr lang="en-US" sz="1600" b="0"/>
              <a:t>to bundle </a:t>
            </a:r>
            <a:r>
              <a:rPr lang="en-US" sz="1600" b="0" i="1"/>
              <a:t>Z, </a:t>
            </a:r>
            <a:r>
              <a:rPr lang="en-US" sz="1600" b="0"/>
              <a:t>which violates the assumption of transitivity. </a:t>
            </a:r>
          </a:p>
          <a:p>
            <a:r>
              <a:rPr lang="en-US" sz="1600" b="0" i="1"/>
              <a:t>Therefore, none of Dave’s indifference curves can cross.</a:t>
            </a:r>
            <a:endParaRPr lang="en-US" sz="1600" b="0"/>
          </a:p>
        </p:txBody>
      </p:sp>
      <p:cxnSp>
        <p:nvCxnSpPr>
          <p:cNvPr id="13" name="Straight Connector 12"/>
          <p:cNvCxnSpPr>
            <a:cxnSpLocks noChangeShapeType="1"/>
          </p:cNvCxnSpPr>
          <p:nvPr/>
        </p:nvCxnSpPr>
        <p:spPr bwMode="auto">
          <a:xfrm>
            <a:off x="447675" y="6553200"/>
            <a:ext cx="8553450" cy="0"/>
          </a:xfrm>
          <a:prstGeom prst="line">
            <a:avLst/>
          </a:prstGeom>
          <a:noFill/>
          <a:ln w="50800" algn="ctr">
            <a:solidFill>
              <a:srgbClr val="B9D3C2"/>
            </a:solidFill>
            <a:round/>
            <a:headEnd/>
            <a:tailEnd/>
          </a:ln>
        </p:spPr>
      </p:cxnSp>
      <p:sp>
        <p:nvSpPr>
          <p:cNvPr id="14" name="Rectangle 8"/>
          <p:cNvSpPr>
            <a:spLocks noChangeArrowheads="1"/>
          </p:cNvSpPr>
          <p:nvPr/>
        </p:nvSpPr>
        <p:spPr bwMode="auto">
          <a:xfrm>
            <a:off x="215900" y="738188"/>
            <a:ext cx="8770938" cy="769441"/>
          </a:xfrm>
          <a:prstGeom prst="rect">
            <a:avLst/>
          </a:prstGeom>
          <a:noFill/>
          <a:ln w="9525" algn="ctr">
            <a:noFill/>
            <a:miter lim="800000"/>
            <a:headEnd/>
            <a:tailEnd/>
          </a:ln>
        </p:spPr>
        <p:txBody>
          <a:bodyPr wrap="square">
            <a:spAutoFit/>
          </a:bodyPr>
          <a:lstStyle/>
          <a:p>
            <a:pPr>
              <a:spcBef>
                <a:spcPct val="50000"/>
              </a:spcBef>
              <a:spcAft>
                <a:spcPct val="10000"/>
              </a:spcAft>
            </a:pPr>
            <a:r>
              <a:rPr lang="en-US" sz="2200" dirty="0"/>
              <a:t>Marginal rate of substitution (</a:t>
            </a:r>
            <a:r>
              <a:rPr lang="en-US" sz="2200" i="1" dirty="0"/>
              <a:t>MRS</a:t>
            </a:r>
            <a:r>
              <a:rPr lang="en-US" sz="2200" dirty="0"/>
              <a:t>) </a:t>
            </a:r>
            <a:r>
              <a:rPr lang="en-US" altLang="zh-TW" sz="2200" dirty="0" smtClean="0">
                <a:latin typeface="標楷體" pitchFamily="65" charset="-120"/>
                <a:ea typeface="標楷體" pitchFamily="65" charset="-120"/>
              </a:rPr>
              <a:t>(</a:t>
            </a:r>
            <a:r>
              <a:rPr lang="zh-TW" altLang="en-US" sz="2200" dirty="0" smtClean="0">
                <a:latin typeface="標楷體" pitchFamily="65" charset="-120"/>
                <a:ea typeface="標楷體" pitchFamily="65" charset="-120"/>
              </a:rPr>
              <a:t>邊際替代率</a:t>
            </a:r>
            <a:r>
              <a:rPr lang="en-US" altLang="zh-TW" sz="2200" dirty="0" smtClean="0">
                <a:latin typeface="標楷體" pitchFamily="65" charset="-120"/>
                <a:ea typeface="標楷體" pitchFamily="65" charset="-120"/>
              </a:rPr>
              <a:t>)</a:t>
            </a:r>
            <a:r>
              <a:rPr lang="en-US" sz="2200" dirty="0" smtClean="0">
                <a:latin typeface="標楷體" pitchFamily="65" charset="-120"/>
                <a:ea typeface="標楷體" pitchFamily="65" charset="-120"/>
              </a:rPr>
              <a:t> </a:t>
            </a:r>
            <a:r>
              <a:rPr lang="en-US" sz="2200" b="0" dirty="0"/>
              <a:t>The rate at which a consumer would be willing to trade off one good for another.</a:t>
            </a:r>
          </a:p>
        </p:txBody>
      </p:sp>
      <p:sp>
        <p:nvSpPr>
          <p:cNvPr id="15" name="Rectangle 11"/>
          <p:cNvSpPr>
            <a:spLocks noChangeArrowheads="1"/>
          </p:cNvSpPr>
          <p:nvPr/>
        </p:nvSpPr>
        <p:spPr bwMode="auto">
          <a:xfrm>
            <a:off x="215900" y="212725"/>
            <a:ext cx="8785225" cy="457200"/>
          </a:xfrm>
          <a:prstGeom prst="rect">
            <a:avLst/>
          </a:prstGeom>
          <a:noFill/>
          <a:ln w="9525">
            <a:noFill/>
            <a:miter lim="800000"/>
            <a:headEnd/>
            <a:tailEnd/>
          </a:ln>
        </p:spPr>
        <p:txBody>
          <a:bodyPr/>
          <a:lstStyle/>
          <a:p>
            <a:pPr marL="342900" indent="-342900">
              <a:spcBef>
                <a:spcPct val="20000"/>
              </a:spcBef>
            </a:pPr>
            <a:r>
              <a:rPr lang="en-US" sz="2800" dirty="0"/>
              <a:t>The Slope of an Indifference </a:t>
            </a:r>
            <a:r>
              <a:rPr lang="en-US" sz="2800" dirty="0" smtClean="0"/>
              <a:t>Curve</a:t>
            </a:r>
            <a:r>
              <a:rPr lang="zh-TW" altLang="en-US" sz="2800" dirty="0" smtClean="0"/>
              <a:t> </a:t>
            </a:r>
            <a:r>
              <a:rPr lang="zh-TW" altLang="en-US" sz="2800" dirty="0" smtClean="0">
                <a:latin typeface="標楷體" pitchFamily="65" charset="-120"/>
                <a:ea typeface="標楷體" pitchFamily="65" charset="-120"/>
              </a:rPr>
              <a:t>無異曲線的斜率</a:t>
            </a:r>
            <a:endParaRPr lang="en-US" altLang="zh-TW" sz="2800" dirty="0" smtClean="0">
              <a:latin typeface="標楷體" pitchFamily="65" charset="-120"/>
              <a:ea typeface="標楷體" pitchFamily="65" charset="-120"/>
            </a:endParaRPr>
          </a:p>
        </p:txBody>
      </p:sp>
    </p:spTree>
    <p:extLst>
      <p:ext uri="{BB962C8B-B14F-4D97-AF65-F5344CB8AC3E}">
        <p14:creationId xmlns:p14="http://schemas.microsoft.com/office/powerpoint/2010/main" val="19452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85421"/>
                                        </p:tgtEl>
                                        <p:attrNameLst>
                                          <p:attrName>style.visibility</p:attrName>
                                        </p:attrNameLst>
                                      </p:cBhvr>
                                      <p:to>
                                        <p:strVal val="visible"/>
                                      </p:to>
                                    </p:set>
                                    <p:animEffect transition="in" filter="wipe(left)">
                                      <p:cBhvr>
                                        <p:cTn id="16" dur="500"/>
                                        <p:tgtEl>
                                          <p:spTgt spid="78542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85423"/>
                                        </p:tgtEl>
                                        <p:attrNameLst>
                                          <p:attrName>style.visibility</p:attrName>
                                        </p:attrNameLst>
                                      </p:cBhvr>
                                      <p:to>
                                        <p:strVal val="visible"/>
                                      </p:to>
                                    </p:set>
                                    <p:animEffect transition="in" filter="wipe(left)">
                                      <p:cBhvr>
                                        <p:cTn id="20" dur="500"/>
                                        <p:tgtEl>
                                          <p:spTgt spid="785423"/>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785424"/>
                                        </p:tgtEl>
                                        <p:attrNameLst>
                                          <p:attrName>style.visibility</p:attrName>
                                        </p:attrNameLst>
                                      </p:cBhvr>
                                      <p:to>
                                        <p:strVal val="visible"/>
                                      </p:to>
                                    </p:set>
                                    <p:animEffect transition="in" filter="wipe(left)">
                                      <p:cBhvr>
                                        <p:cTn id="24" dur="500"/>
                                        <p:tgtEl>
                                          <p:spTgt spid="785424"/>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85425"/>
                                        </p:tgtEl>
                                        <p:attrNameLst>
                                          <p:attrName>style.visibility</p:attrName>
                                        </p:attrNameLst>
                                      </p:cBhvr>
                                      <p:to>
                                        <p:strVal val="visible"/>
                                      </p:to>
                                    </p:set>
                                    <p:animEffect transition="in" filter="wipe(left)">
                                      <p:cBhvr>
                                        <p:cTn id="28" dur="500"/>
                                        <p:tgtEl>
                                          <p:spTgt spid="785425"/>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785426"/>
                                        </p:tgtEl>
                                        <p:attrNameLst>
                                          <p:attrName>style.visibility</p:attrName>
                                        </p:attrNameLst>
                                      </p:cBhvr>
                                      <p:to>
                                        <p:strVal val="visible"/>
                                      </p:to>
                                    </p:set>
                                    <p:animEffect transition="in" filter="wipe(left)">
                                      <p:cBhvr>
                                        <p:cTn id="32" dur="1000"/>
                                        <p:tgtEl>
                                          <p:spTgt spid="78542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85427"/>
                                        </p:tgtEl>
                                        <p:attrNameLst>
                                          <p:attrName>style.visibility</p:attrName>
                                        </p:attrNameLst>
                                      </p:cBhvr>
                                      <p:to>
                                        <p:strVal val="visible"/>
                                      </p:to>
                                    </p:set>
                                    <p:animEffect transition="in" filter="wipe(left)">
                                      <p:cBhvr>
                                        <p:cTn id="36" dur="1000"/>
                                        <p:tgtEl>
                                          <p:spTgt spid="785427"/>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785428"/>
                                        </p:tgtEl>
                                        <p:attrNameLst>
                                          <p:attrName>style.visibility</p:attrName>
                                        </p:attrNameLst>
                                      </p:cBhvr>
                                      <p:to>
                                        <p:strVal val="visible"/>
                                      </p:to>
                                    </p:set>
                                    <p:animEffect transition="in" filter="wipe(down)">
                                      <p:cBhvr>
                                        <p:cTn id="40" dur="1000"/>
                                        <p:tgtEl>
                                          <p:spTgt spid="785428"/>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785430"/>
                                        </p:tgtEl>
                                        <p:attrNameLst>
                                          <p:attrName>style.visibility</p:attrName>
                                        </p:attrNameLst>
                                      </p:cBhvr>
                                      <p:to>
                                        <p:strVal val="visible"/>
                                      </p:to>
                                    </p:set>
                                    <p:animEffect transition="in" filter="wipe(left)">
                                      <p:cBhvr>
                                        <p:cTn id="44" dur="1000"/>
                                        <p:tgtEl>
                                          <p:spTgt spid="785430"/>
                                        </p:tgtEl>
                                      </p:cBhvr>
                                    </p:animEffect>
                                  </p:childTnLst>
                                </p:cTn>
                              </p:par>
                            </p:childTnLst>
                          </p:cTn>
                        </p:par>
                        <p:par>
                          <p:cTn id="45" fill="hold">
                            <p:stCondLst>
                              <p:cond delay="6000"/>
                            </p:stCondLst>
                            <p:childTnLst>
                              <p:par>
                                <p:cTn id="46" presetID="22" presetClass="entr" presetSubtype="8" fill="hold" grpId="0" nodeType="afterEffect">
                                  <p:stCondLst>
                                    <p:cond delay="0"/>
                                  </p:stCondLst>
                                  <p:childTnLst>
                                    <p:set>
                                      <p:cBhvr>
                                        <p:cTn id="47" dur="1" fill="hold">
                                          <p:stCondLst>
                                            <p:cond delay="0"/>
                                          </p:stCondLst>
                                        </p:cTn>
                                        <p:tgtEl>
                                          <p:spTgt spid="17">
                                            <p:txEl>
                                              <p:pRg st="0" end="0"/>
                                            </p:txEl>
                                          </p:spTgt>
                                        </p:tgtEl>
                                        <p:attrNameLst>
                                          <p:attrName>style.visibility</p:attrName>
                                        </p:attrNameLst>
                                      </p:cBhvr>
                                      <p:to>
                                        <p:strVal val="visible"/>
                                      </p:to>
                                    </p:set>
                                    <p:animEffect transition="in" filter="wipe(left)">
                                      <p:cBhvr>
                                        <p:cTn id="48" dur="500"/>
                                        <p:tgtEl>
                                          <p:spTgt spid="1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85429"/>
                                        </p:tgtEl>
                                        <p:attrNameLst>
                                          <p:attrName>style.visibility</p:attrName>
                                        </p:attrNameLst>
                                      </p:cBhvr>
                                      <p:to>
                                        <p:strVal val="visible"/>
                                      </p:to>
                                    </p:set>
                                    <p:animEffect transition="in" filter="wipe(down)">
                                      <p:cBhvr>
                                        <p:cTn id="53" dur="1000"/>
                                        <p:tgtEl>
                                          <p:spTgt spid="785429"/>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7">
                                            <p:txEl>
                                              <p:pRg st="1" end="1"/>
                                            </p:txEl>
                                          </p:spTgt>
                                        </p:tgtEl>
                                        <p:attrNameLst>
                                          <p:attrName>style.visibility</p:attrName>
                                        </p:attrNameLst>
                                      </p:cBhvr>
                                      <p:to>
                                        <p:strVal val="visible"/>
                                      </p:to>
                                    </p:set>
                                    <p:animEffect transition="in" filter="wipe(left)">
                                      <p:cBhvr>
                                        <p:cTn id="57" dur="500"/>
                                        <p:tgtEl>
                                          <p:spTgt spid="17">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xEl>
                                              <p:pRg st="2" end="2"/>
                                            </p:txEl>
                                          </p:spTgt>
                                        </p:tgtEl>
                                        <p:attrNameLst>
                                          <p:attrName>style.visibility</p:attrName>
                                        </p:attrNameLst>
                                      </p:cBhvr>
                                      <p:to>
                                        <p:strVal val="visible"/>
                                      </p:to>
                                    </p:set>
                                    <p:animEffect transition="in" filter="wipe(left)">
                                      <p:cBhvr>
                                        <p:cTn id="62" dur="500"/>
                                        <p:tgtEl>
                                          <p:spTgt spid="17">
                                            <p:txEl>
                                              <p:pRg st="2" end="2"/>
                                            </p:tx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7">
                                            <p:txEl>
                                              <p:pRg st="3" end="3"/>
                                            </p:txEl>
                                          </p:spTgt>
                                        </p:tgtEl>
                                        <p:attrNameLst>
                                          <p:attrName>style.visibility</p:attrName>
                                        </p:attrNameLst>
                                      </p:cBhvr>
                                      <p:to>
                                        <p:strVal val="visible"/>
                                      </p:to>
                                    </p:set>
                                    <p:animEffect transition="in" filter="wipe(left)">
                                      <p:cBhvr>
                                        <p:cTn id="66" dur="500"/>
                                        <p:tgtEl>
                                          <p:spTgt spid="17">
                                            <p:txEl>
                                              <p:pRg st="3" end="3"/>
                                            </p:txEl>
                                          </p:spTgt>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7">
                                            <p:txEl>
                                              <p:pRg st="4" end="4"/>
                                            </p:txEl>
                                          </p:spTgt>
                                        </p:tgtEl>
                                        <p:attrNameLst>
                                          <p:attrName>style.visibility</p:attrName>
                                        </p:attrNameLst>
                                      </p:cBhvr>
                                      <p:to>
                                        <p:strVal val="visible"/>
                                      </p:to>
                                    </p:set>
                                    <p:animEffect transition="in" filter="wipe(left)">
                                      <p:cBhvr>
                                        <p:cTn id="70" dur="500"/>
                                        <p:tgtEl>
                                          <p:spTgt spid="17">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7">
                                            <p:txEl>
                                              <p:pRg st="5" end="5"/>
                                            </p:txEl>
                                          </p:spTgt>
                                        </p:tgtEl>
                                        <p:attrNameLst>
                                          <p:attrName>style.visibility</p:attrName>
                                        </p:attrNameLst>
                                      </p:cBhvr>
                                      <p:to>
                                        <p:strVal val="visible"/>
                                      </p:to>
                                    </p:set>
                                    <p:animEffect transition="in" filter="wipe(left)">
                                      <p:cBhvr>
                                        <p:cTn id="75" dur="500"/>
                                        <p:tgtEl>
                                          <p:spTgt spid="17">
                                            <p:txEl>
                                              <p:pRg st="5" end="5"/>
                                            </p:txEl>
                                          </p:spTgt>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21" grpId="0"/>
      <p:bldP spid="785423" grpId="0" animBg="1"/>
      <p:bldP spid="785424" grpId="0"/>
      <p:bldP spid="17" grpId="0" build="p" bldLvl="5"/>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7480" name="Picture 24" descr="Fig9A-3-ppt-9"/>
          <p:cNvPicPr>
            <a:picLocks noChangeAspect="1" noChangeArrowheads="1"/>
          </p:cNvPicPr>
          <p:nvPr/>
        </p:nvPicPr>
        <p:blipFill>
          <a:blip r:embed="rId3"/>
          <a:srcRect/>
          <a:stretch>
            <a:fillRect/>
          </a:stretch>
        </p:blipFill>
        <p:spPr bwMode="auto">
          <a:xfrm>
            <a:off x="495300" y="153988"/>
            <a:ext cx="8153400" cy="4152900"/>
          </a:xfrm>
          <a:prstGeom prst="rect">
            <a:avLst/>
          </a:prstGeom>
          <a:noFill/>
          <a:ln w="9525">
            <a:noFill/>
            <a:miter lim="800000"/>
            <a:headEnd/>
            <a:tailEnd/>
          </a:ln>
        </p:spPr>
      </p:pic>
      <p:sp>
        <p:nvSpPr>
          <p:cNvPr id="787464" name="Text Box 8"/>
          <p:cNvSpPr txBox="1">
            <a:spLocks noChangeArrowheads="1"/>
          </p:cNvSpPr>
          <p:nvPr/>
        </p:nvSpPr>
        <p:spPr bwMode="auto">
          <a:xfrm>
            <a:off x="452438" y="4029075"/>
            <a:ext cx="1323975" cy="312738"/>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solidFill>
                  <a:srgbClr val="000000"/>
                </a:solidFill>
              </a:rPr>
              <a:t>Figure 10A.3</a:t>
            </a:r>
          </a:p>
        </p:txBody>
      </p:sp>
      <p:sp>
        <p:nvSpPr>
          <p:cNvPr id="787465" name="Text Box 9"/>
          <p:cNvSpPr txBox="1">
            <a:spLocks noChangeArrowheads="1"/>
          </p:cNvSpPr>
          <p:nvPr/>
        </p:nvSpPr>
        <p:spPr bwMode="auto">
          <a:xfrm>
            <a:off x="1776413" y="4037013"/>
            <a:ext cx="2392362" cy="304800"/>
          </a:xfrm>
          <a:prstGeom prst="rect">
            <a:avLst/>
          </a:prstGeom>
          <a:noFill/>
          <a:ln w="9525" algn="ctr">
            <a:noFill/>
            <a:miter lim="800000"/>
            <a:headEnd/>
            <a:tailEnd/>
          </a:ln>
        </p:spPr>
        <p:txBody>
          <a:bodyPr>
            <a:spAutoFit/>
          </a:bodyPr>
          <a:lstStyle/>
          <a:p>
            <a:pPr>
              <a:spcBef>
                <a:spcPct val="10000"/>
              </a:spcBef>
              <a:spcAft>
                <a:spcPct val="10000"/>
              </a:spcAft>
            </a:pPr>
            <a:r>
              <a:rPr lang="en-US">
                <a:solidFill>
                  <a:srgbClr val="000000"/>
                </a:solidFill>
              </a:rPr>
              <a:t>Dave’s Budget Constraint</a:t>
            </a:r>
          </a:p>
        </p:txBody>
      </p:sp>
      <p:pic>
        <p:nvPicPr>
          <p:cNvPr id="787472" name="Picture 16" descr="Fig9A-3-ppt-2"/>
          <p:cNvPicPr>
            <a:picLocks noChangeAspect="1" noChangeArrowheads="1"/>
          </p:cNvPicPr>
          <p:nvPr/>
        </p:nvPicPr>
        <p:blipFill>
          <a:blip r:embed="rId4"/>
          <a:srcRect/>
          <a:stretch>
            <a:fillRect/>
          </a:stretch>
        </p:blipFill>
        <p:spPr bwMode="auto">
          <a:xfrm>
            <a:off x="495300" y="153988"/>
            <a:ext cx="8153400" cy="4152900"/>
          </a:xfrm>
          <a:prstGeom prst="rect">
            <a:avLst/>
          </a:prstGeom>
          <a:noFill/>
          <a:ln w="9525">
            <a:noFill/>
            <a:miter lim="800000"/>
            <a:headEnd/>
            <a:tailEnd/>
          </a:ln>
        </p:spPr>
      </p:pic>
      <p:pic>
        <p:nvPicPr>
          <p:cNvPr id="787473" name="Picture 17" descr="Fig9A-3-ppt-3"/>
          <p:cNvPicPr>
            <a:picLocks noChangeAspect="1" noChangeArrowheads="1"/>
          </p:cNvPicPr>
          <p:nvPr/>
        </p:nvPicPr>
        <p:blipFill>
          <a:blip r:embed="rId5"/>
          <a:srcRect/>
          <a:stretch>
            <a:fillRect/>
          </a:stretch>
        </p:blipFill>
        <p:spPr bwMode="auto">
          <a:xfrm>
            <a:off x="495300" y="153988"/>
            <a:ext cx="8153400" cy="4152900"/>
          </a:xfrm>
          <a:prstGeom prst="rect">
            <a:avLst/>
          </a:prstGeom>
          <a:noFill/>
          <a:ln w="9525">
            <a:noFill/>
            <a:miter lim="800000"/>
            <a:headEnd/>
            <a:tailEnd/>
          </a:ln>
        </p:spPr>
      </p:pic>
      <p:pic>
        <p:nvPicPr>
          <p:cNvPr id="787474" name="Picture 18" descr="Fig9A-3-ppt-4"/>
          <p:cNvPicPr>
            <a:picLocks noChangeAspect="1" noChangeArrowheads="1"/>
          </p:cNvPicPr>
          <p:nvPr/>
        </p:nvPicPr>
        <p:blipFill>
          <a:blip r:embed="rId6"/>
          <a:srcRect/>
          <a:stretch>
            <a:fillRect/>
          </a:stretch>
        </p:blipFill>
        <p:spPr bwMode="auto">
          <a:xfrm>
            <a:off x="495300" y="153988"/>
            <a:ext cx="8153400" cy="4152900"/>
          </a:xfrm>
          <a:prstGeom prst="rect">
            <a:avLst/>
          </a:prstGeom>
          <a:noFill/>
          <a:ln w="9525">
            <a:noFill/>
            <a:miter lim="800000"/>
            <a:headEnd/>
            <a:tailEnd/>
          </a:ln>
        </p:spPr>
      </p:pic>
      <p:pic>
        <p:nvPicPr>
          <p:cNvPr id="787475" name="Picture 19" descr="Fig9A-3-ppt-5"/>
          <p:cNvPicPr>
            <a:picLocks noChangeAspect="1" noChangeArrowheads="1"/>
          </p:cNvPicPr>
          <p:nvPr/>
        </p:nvPicPr>
        <p:blipFill>
          <a:blip r:embed="rId7"/>
          <a:srcRect/>
          <a:stretch>
            <a:fillRect/>
          </a:stretch>
        </p:blipFill>
        <p:spPr bwMode="auto">
          <a:xfrm>
            <a:off x="495300" y="153988"/>
            <a:ext cx="8153400" cy="4152900"/>
          </a:xfrm>
          <a:prstGeom prst="rect">
            <a:avLst/>
          </a:prstGeom>
          <a:noFill/>
          <a:ln w="9525">
            <a:noFill/>
            <a:miter lim="800000"/>
            <a:headEnd/>
            <a:tailEnd/>
          </a:ln>
        </p:spPr>
      </p:pic>
      <p:pic>
        <p:nvPicPr>
          <p:cNvPr id="787476" name="Picture 20" descr="Fig9A-3-ppt-6"/>
          <p:cNvPicPr>
            <a:picLocks noChangeAspect="1" noChangeArrowheads="1"/>
          </p:cNvPicPr>
          <p:nvPr/>
        </p:nvPicPr>
        <p:blipFill>
          <a:blip r:embed="rId8"/>
          <a:srcRect/>
          <a:stretch>
            <a:fillRect/>
          </a:stretch>
        </p:blipFill>
        <p:spPr bwMode="auto">
          <a:xfrm>
            <a:off x="495300" y="153988"/>
            <a:ext cx="8153400" cy="4152900"/>
          </a:xfrm>
          <a:prstGeom prst="rect">
            <a:avLst/>
          </a:prstGeom>
          <a:noFill/>
          <a:ln w="9525">
            <a:noFill/>
            <a:miter lim="800000"/>
            <a:headEnd/>
            <a:tailEnd/>
          </a:ln>
        </p:spPr>
      </p:pic>
      <p:pic>
        <p:nvPicPr>
          <p:cNvPr id="787477" name="Picture 21" descr="Fig9A-3-ppt-7"/>
          <p:cNvPicPr>
            <a:picLocks noChangeAspect="1" noChangeArrowheads="1"/>
          </p:cNvPicPr>
          <p:nvPr/>
        </p:nvPicPr>
        <p:blipFill>
          <a:blip r:embed="rId9"/>
          <a:srcRect/>
          <a:stretch>
            <a:fillRect/>
          </a:stretch>
        </p:blipFill>
        <p:spPr bwMode="auto">
          <a:xfrm>
            <a:off x="495300" y="153988"/>
            <a:ext cx="8153400" cy="4152900"/>
          </a:xfrm>
          <a:prstGeom prst="rect">
            <a:avLst/>
          </a:prstGeom>
          <a:noFill/>
          <a:ln w="9525">
            <a:noFill/>
            <a:miter lim="800000"/>
            <a:headEnd/>
            <a:tailEnd/>
          </a:ln>
        </p:spPr>
      </p:pic>
      <p:pic>
        <p:nvPicPr>
          <p:cNvPr id="787478" name="Picture 22" descr="Fig9A-3-ppt-8"/>
          <p:cNvPicPr>
            <a:picLocks noChangeAspect="1" noChangeArrowheads="1"/>
          </p:cNvPicPr>
          <p:nvPr/>
        </p:nvPicPr>
        <p:blipFill>
          <a:blip r:embed="rId10"/>
          <a:srcRect/>
          <a:stretch>
            <a:fillRect/>
          </a:stretch>
        </p:blipFill>
        <p:spPr bwMode="auto">
          <a:xfrm>
            <a:off x="495300" y="153988"/>
            <a:ext cx="8153400" cy="4152900"/>
          </a:xfrm>
          <a:prstGeom prst="rect">
            <a:avLst/>
          </a:prstGeom>
          <a:noFill/>
          <a:ln w="9525">
            <a:noFill/>
            <a:miter lim="800000"/>
            <a:headEnd/>
            <a:tailEnd/>
          </a:ln>
        </p:spPr>
      </p:pic>
      <p:pic>
        <p:nvPicPr>
          <p:cNvPr id="787481" name="Picture 25" descr="Fig9A-3-ppt-10"/>
          <p:cNvPicPr>
            <a:picLocks noChangeAspect="1" noChangeArrowheads="1"/>
          </p:cNvPicPr>
          <p:nvPr/>
        </p:nvPicPr>
        <p:blipFill>
          <a:blip r:embed="rId11"/>
          <a:srcRect/>
          <a:stretch>
            <a:fillRect/>
          </a:stretch>
        </p:blipFill>
        <p:spPr bwMode="auto">
          <a:xfrm>
            <a:off x="495300" y="153988"/>
            <a:ext cx="8153400" cy="4152900"/>
          </a:xfrm>
          <a:prstGeom prst="rect">
            <a:avLst/>
          </a:prstGeom>
          <a:noFill/>
          <a:ln w="9525">
            <a:noFill/>
            <a:miter lim="800000"/>
            <a:headEnd/>
            <a:tailEnd/>
          </a:ln>
        </p:spPr>
      </p:pic>
      <p:pic>
        <p:nvPicPr>
          <p:cNvPr id="787482" name="Picture 26" descr="Fig9A-3-ppt-11"/>
          <p:cNvPicPr>
            <a:picLocks noChangeAspect="1" noChangeArrowheads="1"/>
          </p:cNvPicPr>
          <p:nvPr/>
        </p:nvPicPr>
        <p:blipFill>
          <a:blip r:embed="rId12"/>
          <a:srcRect/>
          <a:stretch>
            <a:fillRect/>
          </a:stretch>
        </p:blipFill>
        <p:spPr bwMode="auto">
          <a:xfrm>
            <a:off x="495300" y="153988"/>
            <a:ext cx="8153400" cy="4152900"/>
          </a:xfrm>
          <a:prstGeom prst="rect">
            <a:avLst/>
          </a:prstGeom>
          <a:noFill/>
          <a:ln w="9525">
            <a:noFill/>
            <a:miter lim="800000"/>
            <a:headEnd/>
            <a:tailEnd/>
          </a:ln>
        </p:spPr>
      </p:pic>
      <p:sp>
        <p:nvSpPr>
          <p:cNvPr id="21" name="TextBox 20"/>
          <p:cNvSpPr txBox="1">
            <a:spLocks noChangeArrowheads="1"/>
          </p:cNvSpPr>
          <p:nvPr/>
        </p:nvSpPr>
        <p:spPr bwMode="auto">
          <a:xfrm>
            <a:off x="371475" y="4362450"/>
            <a:ext cx="8553450" cy="1600200"/>
          </a:xfrm>
          <a:prstGeom prst="rect">
            <a:avLst/>
          </a:prstGeom>
          <a:noFill/>
          <a:ln w="9525">
            <a:noFill/>
            <a:miter lim="800000"/>
            <a:headEnd/>
            <a:tailEnd/>
          </a:ln>
        </p:spPr>
        <p:txBody>
          <a:bodyPr>
            <a:spAutoFit/>
          </a:bodyPr>
          <a:lstStyle/>
          <a:p>
            <a:r>
              <a:rPr lang="en-US" b="0">
                <a:solidFill>
                  <a:srgbClr val="000000"/>
                </a:solidFill>
              </a:rPr>
              <a:t>Dave’s budget constraint shows the combinations of slices of pizza and cans of Coke he can buy with $10. </a:t>
            </a:r>
          </a:p>
          <a:p>
            <a:r>
              <a:rPr lang="en-US" b="0">
                <a:solidFill>
                  <a:srgbClr val="000000"/>
                </a:solidFill>
              </a:rPr>
              <a:t>The price of Coke is $1 per can, so if he spends all of his $10 on Coke, he can buy 10 cans (bundle </a:t>
            </a:r>
            <a:r>
              <a:rPr lang="en-US" b="0" i="1">
                <a:solidFill>
                  <a:srgbClr val="000000"/>
                </a:solidFill>
              </a:rPr>
              <a:t>G).</a:t>
            </a:r>
          </a:p>
          <a:p>
            <a:r>
              <a:rPr lang="en-US" b="0">
                <a:solidFill>
                  <a:srgbClr val="000000"/>
                </a:solidFill>
              </a:rPr>
              <a:t>The</a:t>
            </a:r>
            <a:r>
              <a:rPr lang="en-US" b="0" i="1">
                <a:solidFill>
                  <a:srgbClr val="000000"/>
                </a:solidFill>
              </a:rPr>
              <a:t> </a:t>
            </a:r>
            <a:r>
              <a:rPr lang="en-US" b="0">
                <a:solidFill>
                  <a:srgbClr val="000000"/>
                </a:solidFill>
              </a:rPr>
              <a:t>price</a:t>
            </a:r>
            <a:r>
              <a:rPr lang="en-US" b="0" i="1">
                <a:solidFill>
                  <a:srgbClr val="000000"/>
                </a:solidFill>
              </a:rPr>
              <a:t> </a:t>
            </a:r>
            <a:r>
              <a:rPr lang="en-US" b="0">
                <a:solidFill>
                  <a:srgbClr val="000000"/>
                </a:solidFill>
              </a:rPr>
              <a:t>of pizza is $2 per slice, so if he spends all of his $10 on pizza, he can buy 5 slices (bundle </a:t>
            </a:r>
            <a:r>
              <a:rPr lang="en-US" b="0" i="1">
                <a:solidFill>
                  <a:srgbClr val="000000"/>
                </a:solidFill>
              </a:rPr>
              <a:t>L).</a:t>
            </a:r>
          </a:p>
          <a:p>
            <a:r>
              <a:rPr lang="en-US" b="0">
                <a:solidFill>
                  <a:srgbClr val="000000"/>
                </a:solidFill>
              </a:rPr>
              <a:t>As</a:t>
            </a:r>
            <a:r>
              <a:rPr lang="en-US" b="0" i="1">
                <a:solidFill>
                  <a:srgbClr val="000000"/>
                </a:solidFill>
              </a:rPr>
              <a:t> </a:t>
            </a:r>
            <a:r>
              <a:rPr lang="en-US" b="0">
                <a:solidFill>
                  <a:srgbClr val="000000"/>
                </a:solidFill>
              </a:rPr>
              <a:t>he moves down his budget constraint from bundle </a:t>
            </a:r>
            <a:r>
              <a:rPr lang="en-US" b="0" i="1">
                <a:solidFill>
                  <a:srgbClr val="000000"/>
                </a:solidFill>
              </a:rPr>
              <a:t>G, </a:t>
            </a:r>
            <a:r>
              <a:rPr lang="en-US" b="0">
                <a:solidFill>
                  <a:srgbClr val="000000"/>
                </a:solidFill>
              </a:rPr>
              <a:t>he gives up 2 cans of Coke for every slice of pizza he buys. </a:t>
            </a:r>
          </a:p>
          <a:p>
            <a:r>
              <a:rPr lang="en-US" b="0">
                <a:solidFill>
                  <a:srgbClr val="000000"/>
                </a:solidFill>
              </a:rPr>
              <a:t>Any consumption bundles along the line or inside the line are affordable. </a:t>
            </a:r>
          </a:p>
          <a:p>
            <a:r>
              <a:rPr lang="en-US" b="0">
                <a:solidFill>
                  <a:srgbClr val="000000"/>
                </a:solidFill>
              </a:rPr>
              <a:t>Any bundles that lie outside the line are unaffordable.</a:t>
            </a:r>
          </a:p>
        </p:txBody>
      </p:sp>
      <p:pic>
        <p:nvPicPr>
          <p:cNvPr id="24" name="Picture 23" descr="Fig9A-3-ppt.gif"/>
          <p:cNvPicPr>
            <a:picLocks noChangeAspect="1"/>
          </p:cNvPicPr>
          <p:nvPr/>
        </p:nvPicPr>
        <p:blipFill>
          <a:blip r:embed="rId13"/>
          <a:srcRect/>
          <a:stretch>
            <a:fillRect/>
          </a:stretch>
        </p:blipFill>
        <p:spPr bwMode="auto">
          <a:xfrm>
            <a:off x="495300" y="153988"/>
            <a:ext cx="8153400" cy="4152900"/>
          </a:xfrm>
          <a:prstGeom prst="rect">
            <a:avLst/>
          </a:prstGeom>
          <a:noFill/>
          <a:ln w="9525">
            <a:noFill/>
            <a:miter lim="800000"/>
            <a:headEnd/>
            <a:tailEnd/>
          </a:ln>
        </p:spPr>
      </p:pic>
      <p:sp>
        <p:nvSpPr>
          <p:cNvPr id="27" name="Rectangle 8"/>
          <p:cNvSpPr>
            <a:spLocks noChangeArrowheads="1"/>
          </p:cNvSpPr>
          <p:nvPr/>
        </p:nvSpPr>
        <p:spPr bwMode="auto">
          <a:xfrm>
            <a:off x="460375" y="276225"/>
            <a:ext cx="3073400" cy="395288"/>
          </a:xfrm>
          <a:prstGeom prst="rect">
            <a:avLst/>
          </a:prstGeom>
          <a:noFill/>
          <a:ln>
            <a:noFill/>
          </a:ln>
          <a:extLst/>
        </p:spPr>
        <p:txBody>
          <a:bodyPr/>
          <a:lstStyle/>
          <a:p>
            <a:pPr fontAlgn="auto">
              <a:spcBef>
                <a:spcPct val="20000"/>
              </a:spcBef>
              <a:spcAft>
                <a:spcPts val="0"/>
              </a:spcAft>
              <a:defRPr/>
            </a:pPr>
            <a:r>
              <a:rPr lang="en-US" sz="2000" kern="0" dirty="0">
                <a:solidFill>
                  <a:srgbClr val="0066B3"/>
                </a:solidFill>
                <a:latin typeface="Arial" pitchFamily="34" charset="0"/>
              </a:rPr>
              <a:t>The Budget Constraint</a:t>
            </a:r>
          </a:p>
        </p:txBody>
      </p:sp>
      <p:cxnSp>
        <p:nvCxnSpPr>
          <p:cNvPr id="28" name="Straight Connector 27"/>
          <p:cNvCxnSpPr>
            <a:cxnSpLocks noChangeShapeType="1"/>
          </p:cNvCxnSpPr>
          <p:nvPr/>
        </p:nvCxnSpPr>
        <p:spPr bwMode="auto">
          <a:xfrm>
            <a:off x="447675" y="6007100"/>
            <a:ext cx="8382000" cy="0"/>
          </a:xfrm>
          <a:prstGeom prst="line">
            <a:avLst/>
          </a:prstGeom>
          <a:noFill/>
          <a:ln w="50800" algn="ctr">
            <a:solidFill>
              <a:srgbClr val="B9D3C2"/>
            </a:solidFill>
            <a:round/>
            <a:headEnd/>
            <a:tailEnd/>
          </a:ln>
        </p:spPr>
      </p:cxnSp>
      <p:sp>
        <p:nvSpPr>
          <p:cNvPr id="2" name="TextBox 1"/>
          <p:cNvSpPr txBox="1">
            <a:spLocks noChangeArrowheads="1"/>
          </p:cNvSpPr>
          <p:nvPr/>
        </p:nvSpPr>
        <p:spPr bwMode="auto">
          <a:xfrm>
            <a:off x="447675" y="6038850"/>
            <a:ext cx="8275638" cy="585788"/>
          </a:xfrm>
          <a:prstGeom prst="rect">
            <a:avLst/>
          </a:prstGeom>
          <a:noFill/>
          <a:ln w="9525">
            <a:noFill/>
            <a:miter lim="800000"/>
            <a:headEnd/>
            <a:tailEnd/>
          </a:ln>
        </p:spPr>
        <p:txBody>
          <a:bodyPr>
            <a:spAutoFit/>
          </a:bodyPr>
          <a:lstStyle/>
          <a:p>
            <a:pPr>
              <a:spcBef>
                <a:spcPct val="10000"/>
              </a:spcBef>
              <a:spcAft>
                <a:spcPct val="10000"/>
              </a:spcAft>
            </a:pPr>
            <a:r>
              <a:rPr lang="en-US" sz="1600" b="0" i="1">
                <a:solidFill>
                  <a:srgbClr val="000000"/>
                </a:solidFill>
              </a:rPr>
              <a:t>The slope of the budget constraint is equal to the ratio of the price of the good on the horizontal axis divided by the price of the good on the vertical axis multiplied by −1.</a:t>
            </a:r>
          </a:p>
        </p:txBody>
      </p:sp>
      <p:pic>
        <p:nvPicPr>
          <p:cNvPr id="811011" name="Picture 3"/>
          <p:cNvPicPr>
            <a:picLocks noChangeAspect="1" noChangeArrowheads="1"/>
          </p:cNvPicPr>
          <p:nvPr/>
        </p:nvPicPr>
        <p:blipFill>
          <a:blip r:embed="rId14"/>
          <a:srcRect/>
          <a:stretch>
            <a:fillRect/>
          </a:stretch>
        </p:blipFill>
        <p:spPr bwMode="auto">
          <a:xfrm>
            <a:off x="460375" y="1952625"/>
            <a:ext cx="3429000" cy="1819275"/>
          </a:xfrm>
          <a:prstGeom prst="rect">
            <a:avLst/>
          </a:prstGeom>
          <a:noFill/>
          <a:ln w="9525">
            <a:noFill/>
            <a:miter lim="800000"/>
            <a:headEnd/>
            <a:tailEnd/>
          </a:ln>
        </p:spPr>
      </p:pic>
      <p:sp>
        <p:nvSpPr>
          <p:cNvPr id="3" name="TextBox 2"/>
          <p:cNvSpPr txBox="1">
            <a:spLocks noChangeArrowheads="1"/>
          </p:cNvSpPr>
          <p:nvPr/>
        </p:nvSpPr>
        <p:spPr bwMode="auto">
          <a:xfrm>
            <a:off x="457200" y="762000"/>
            <a:ext cx="3371850" cy="1077913"/>
          </a:xfrm>
          <a:prstGeom prst="rect">
            <a:avLst/>
          </a:prstGeom>
          <a:noFill/>
          <a:ln w="9525">
            <a:noFill/>
            <a:miter lim="800000"/>
            <a:headEnd/>
            <a:tailEnd/>
          </a:ln>
        </p:spPr>
        <p:txBody>
          <a:bodyPr>
            <a:spAutoFit/>
          </a:bodyPr>
          <a:lstStyle/>
          <a:p>
            <a:pPr>
              <a:spcBef>
                <a:spcPct val="10000"/>
              </a:spcBef>
              <a:spcAft>
                <a:spcPct val="10000"/>
              </a:spcAft>
            </a:pPr>
            <a:r>
              <a:rPr lang="en-US" sz="1600" b="0">
                <a:solidFill>
                  <a:srgbClr val="000000"/>
                </a:solidFill>
              </a:rPr>
              <a:t>Remember that a consumer’s </a:t>
            </a:r>
            <a:r>
              <a:rPr lang="en-US" sz="1600" b="0" i="1">
                <a:solidFill>
                  <a:srgbClr val="000000"/>
                </a:solidFill>
              </a:rPr>
              <a:t>budget constraint</a:t>
            </a:r>
            <a:r>
              <a:rPr lang="en-US" sz="1600" b="0">
                <a:solidFill>
                  <a:srgbClr val="000000"/>
                </a:solidFill>
              </a:rPr>
              <a:t> is the amount of income he or she has available to spend on goods and services.</a:t>
            </a:r>
          </a:p>
        </p:txBody>
      </p:sp>
    </p:spTree>
    <p:extLst>
      <p:ext uri="{BB962C8B-B14F-4D97-AF65-F5344CB8AC3E}">
        <p14:creationId xmlns:p14="http://schemas.microsoft.com/office/powerpoint/2010/main" val="31303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87464"/>
                                        </p:tgtEl>
                                        <p:attrNameLst>
                                          <p:attrName>style.visibility</p:attrName>
                                        </p:attrNameLst>
                                      </p:cBhvr>
                                      <p:to>
                                        <p:strVal val="visible"/>
                                      </p:to>
                                    </p:set>
                                    <p:animEffect transition="in" filter="wipe(left)">
                                      <p:cBhvr>
                                        <p:cTn id="16" dur="500"/>
                                        <p:tgtEl>
                                          <p:spTgt spid="78746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87465"/>
                                        </p:tgtEl>
                                        <p:attrNameLst>
                                          <p:attrName>style.visibility</p:attrName>
                                        </p:attrNameLst>
                                      </p:cBhvr>
                                      <p:to>
                                        <p:strVal val="visible"/>
                                      </p:to>
                                    </p:set>
                                    <p:animEffect transition="in" filter="wipe(left)">
                                      <p:cBhvr>
                                        <p:cTn id="20" dur="500"/>
                                        <p:tgtEl>
                                          <p:spTgt spid="787465"/>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811011"/>
                                        </p:tgtEl>
                                        <p:attrNameLst>
                                          <p:attrName>style.visibility</p:attrName>
                                        </p:attrNameLst>
                                      </p:cBhvr>
                                      <p:to>
                                        <p:strVal val="visible"/>
                                      </p:to>
                                    </p:set>
                                    <p:animEffect transition="in" filter="wipe(up)">
                                      <p:cBhvr>
                                        <p:cTn id="24" dur="1000"/>
                                        <p:tgtEl>
                                          <p:spTgt spid="811011"/>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787472"/>
                                        </p:tgtEl>
                                        <p:attrNameLst>
                                          <p:attrName>style.visibility</p:attrName>
                                        </p:attrNameLst>
                                      </p:cBhvr>
                                      <p:to>
                                        <p:strVal val="visible"/>
                                      </p:to>
                                    </p:set>
                                    <p:animEffect transition="in" filter="wipe(left)">
                                      <p:cBhvr>
                                        <p:cTn id="28" dur="500"/>
                                        <p:tgtEl>
                                          <p:spTgt spid="787472"/>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787473"/>
                                        </p:tgtEl>
                                        <p:attrNameLst>
                                          <p:attrName>style.visibility</p:attrName>
                                        </p:attrNameLst>
                                      </p:cBhvr>
                                      <p:to>
                                        <p:strVal val="visible"/>
                                      </p:to>
                                    </p:set>
                                    <p:animEffect transition="in" filter="wipe(left)">
                                      <p:cBhvr>
                                        <p:cTn id="32" dur="1000"/>
                                        <p:tgtEl>
                                          <p:spTgt spid="787473"/>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wipe(left)">
                                      <p:cBhvr>
                                        <p:cTn id="36" dur="500"/>
                                        <p:tgtEl>
                                          <p:spTgt spid="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87474"/>
                                        </p:tgtEl>
                                        <p:attrNameLst>
                                          <p:attrName>style.visibility</p:attrName>
                                        </p:attrNameLst>
                                      </p:cBhvr>
                                      <p:to>
                                        <p:strVal val="visible"/>
                                      </p:to>
                                    </p:set>
                                    <p:animEffect transition="in" filter="wipe(left)">
                                      <p:cBhvr>
                                        <p:cTn id="41" dur="1000"/>
                                        <p:tgtEl>
                                          <p:spTgt spid="78747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1">
                                            <p:txEl>
                                              <p:pRg st="1" end="1"/>
                                            </p:txEl>
                                          </p:spTgt>
                                        </p:tgtEl>
                                        <p:attrNameLst>
                                          <p:attrName>style.visibility</p:attrName>
                                        </p:attrNameLst>
                                      </p:cBhvr>
                                      <p:to>
                                        <p:strVal val="visible"/>
                                      </p:to>
                                    </p:set>
                                    <p:animEffect transition="in" filter="wipe(left)">
                                      <p:cBhvr>
                                        <p:cTn id="45" dur="500"/>
                                        <p:tgtEl>
                                          <p:spTgt spid="21">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1000"/>
                                        <p:tgtEl>
                                          <p:spTgt spid="2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1">
                                            <p:txEl>
                                              <p:pRg st="2" end="2"/>
                                            </p:txEl>
                                          </p:spTgt>
                                        </p:tgtEl>
                                        <p:attrNameLst>
                                          <p:attrName>style.visibility</p:attrName>
                                        </p:attrNameLst>
                                      </p:cBhvr>
                                      <p:to>
                                        <p:strVal val="visible"/>
                                      </p:to>
                                    </p:set>
                                    <p:animEffect transition="in" filter="wipe(left)">
                                      <p:cBhvr>
                                        <p:cTn id="54" dur="500"/>
                                        <p:tgtEl>
                                          <p:spTgt spid="21">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787475"/>
                                        </p:tgtEl>
                                        <p:attrNameLst>
                                          <p:attrName>style.visibility</p:attrName>
                                        </p:attrNameLst>
                                      </p:cBhvr>
                                      <p:to>
                                        <p:strVal val="visible"/>
                                      </p:to>
                                    </p:set>
                                    <p:animEffect transition="in" filter="wipe(up)">
                                      <p:cBhvr>
                                        <p:cTn id="59" dur="1000"/>
                                        <p:tgtEl>
                                          <p:spTgt spid="787475"/>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787476"/>
                                        </p:tgtEl>
                                        <p:attrNameLst>
                                          <p:attrName>style.visibility</p:attrName>
                                        </p:attrNameLst>
                                      </p:cBhvr>
                                      <p:to>
                                        <p:strVal val="visible"/>
                                      </p:to>
                                    </p:set>
                                    <p:animEffect transition="in" filter="wipe(up)">
                                      <p:cBhvr>
                                        <p:cTn id="63" dur="1000"/>
                                        <p:tgtEl>
                                          <p:spTgt spid="787476"/>
                                        </p:tgtEl>
                                      </p:cBhvr>
                                    </p:animEffect>
                                  </p:childTnLst>
                                </p:cTn>
                              </p:par>
                            </p:childTnLst>
                          </p:cTn>
                        </p:par>
                        <p:par>
                          <p:cTn id="64" fill="hold">
                            <p:stCondLst>
                              <p:cond delay="2000"/>
                            </p:stCondLst>
                            <p:childTnLst>
                              <p:par>
                                <p:cTn id="65" presetID="22" presetClass="entr" presetSubtype="8" fill="hold" nodeType="afterEffect">
                                  <p:stCondLst>
                                    <p:cond delay="0"/>
                                  </p:stCondLst>
                                  <p:childTnLst>
                                    <p:set>
                                      <p:cBhvr>
                                        <p:cTn id="66" dur="1" fill="hold">
                                          <p:stCondLst>
                                            <p:cond delay="0"/>
                                          </p:stCondLst>
                                        </p:cTn>
                                        <p:tgtEl>
                                          <p:spTgt spid="787477"/>
                                        </p:tgtEl>
                                        <p:attrNameLst>
                                          <p:attrName>style.visibility</p:attrName>
                                        </p:attrNameLst>
                                      </p:cBhvr>
                                      <p:to>
                                        <p:strVal val="visible"/>
                                      </p:to>
                                    </p:set>
                                    <p:animEffect transition="in" filter="wipe(left)">
                                      <p:cBhvr>
                                        <p:cTn id="67" dur="1000"/>
                                        <p:tgtEl>
                                          <p:spTgt spid="787477"/>
                                        </p:tgtEl>
                                      </p:cBhvr>
                                    </p:animEffect>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787478"/>
                                        </p:tgtEl>
                                        <p:attrNameLst>
                                          <p:attrName>style.visibility</p:attrName>
                                        </p:attrNameLst>
                                      </p:cBhvr>
                                      <p:to>
                                        <p:strVal val="visible"/>
                                      </p:to>
                                    </p:set>
                                    <p:animEffect transition="in" filter="wipe(left)">
                                      <p:cBhvr>
                                        <p:cTn id="71" dur="1000"/>
                                        <p:tgtEl>
                                          <p:spTgt spid="787478"/>
                                        </p:tgtEl>
                                      </p:cBhvr>
                                    </p:animEffect>
                                  </p:childTnLst>
                                </p:cTn>
                              </p:par>
                            </p:childTnLst>
                          </p:cTn>
                        </p:par>
                        <p:par>
                          <p:cTn id="72" fill="hold">
                            <p:stCondLst>
                              <p:cond delay="4000"/>
                            </p:stCondLst>
                            <p:childTnLst>
                              <p:par>
                                <p:cTn id="73" presetID="22" presetClass="entr" presetSubtype="8" fill="hold" grpId="0" nodeType="afterEffect">
                                  <p:stCondLst>
                                    <p:cond delay="0"/>
                                  </p:stCondLst>
                                  <p:childTnLst>
                                    <p:set>
                                      <p:cBhvr>
                                        <p:cTn id="74" dur="1" fill="hold">
                                          <p:stCondLst>
                                            <p:cond delay="0"/>
                                          </p:stCondLst>
                                        </p:cTn>
                                        <p:tgtEl>
                                          <p:spTgt spid="21">
                                            <p:txEl>
                                              <p:pRg st="3" end="3"/>
                                            </p:txEl>
                                          </p:spTgt>
                                        </p:tgtEl>
                                        <p:attrNameLst>
                                          <p:attrName>style.visibility</p:attrName>
                                        </p:attrNameLst>
                                      </p:cBhvr>
                                      <p:to>
                                        <p:strVal val="visible"/>
                                      </p:to>
                                    </p:set>
                                    <p:animEffect transition="in" filter="wipe(left)">
                                      <p:cBhvr>
                                        <p:cTn id="75" dur="500"/>
                                        <p:tgtEl>
                                          <p:spTgt spid="21">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787480"/>
                                        </p:tgtEl>
                                        <p:attrNameLst>
                                          <p:attrName>style.visibility</p:attrName>
                                        </p:attrNameLst>
                                      </p:cBhvr>
                                      <p:to>
                                        <p:strVal val="visible"/>
                                      </p:to>
                                    </p:set>
                                    <p:animEffect transition="in" filter="wipe(up)">
                                      <p:cBhvr>
                                        <p:cTn id="80" dur="1000"/>
                                        <p:tgtEl>
                                          <p:spTgt spid="787480"/>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787481"/>
                                        </p:tgtEl>
                                        <p:attrNameLst>
                                          <p:attrName>style.visibility</p:attrName>
                                        </p:attrNameLst>
                                      </p:cBhvr>
                                      <p:to>
                                        <p:strVal val="visible"/>
                                      </p:to>
                                    </p:set>
                                    <p:animEffect transition="in" filter="wipe(left)">
                                      <p:cBhvr>
                                        <p:cTn id="84" dur="1000"/>
                                        <p:tgtEl>
                                          <p:spTgt spid="787481"/>
                                        </p:tgtEl>
                                      </p:cBhvr>
                                    </p:animEffect>
                                  </p:childTnLst>
                                </p:cTn>
                              </p:par>
                            </p:childTnLst>
                          </p:cTn>
                        </p:par>
                        <p:par>
                          <p:cTn id="85" fill="hold">
                            <p:stCondLst>
                              <p:cond delay="2000"/>
                            </p:stCondLst>
                            <p:childTnLst>
                              <p:par>
                                <p:cTn id="86" presetID="22" presetClass="entr" presetSubtype="8" fill="hold" grpId="0" nodeType="afterEffect">
                                  <p:stCondLst>
                                    <p:cond delay="0"/>
                                  </p:stCondLst>
                                  <p:childTnLst>
                                    <p:set>
                                      <p:cBhvr>
                                        <p:cTn id="87" dur="1" fill="hold">
                                          <p:stCondLst>
                                            <p:cond delay="0"/>
                                          </p:stCondLst>
                                        </p:cTn>
                                        <p:tgtEl>
                                          <p:spTgt spid="21">
                                            <p:txEl>
                                              <p:pRg st="4" end="4"/>
                                            </p:txEl>
                                          </p:spTgt>
                                        </p:tgtEl>
                                        <p:attrNameLst>
                                          <p:attrName>style.visibility</p:attrName>
                                        </p:attrNameLst>
                                      </p:cBhvr>
                                      <p:to>
                                        <p:strVal val="visible"/>
                                      </p:to>
                                    </p:set>
                                    <p:animEffect transition="in" filter="wipe(left)">
                                      <p:cBhvr>
                                        <p:cTn id="88" dur="500"/>
                                        <p:tgtEl>
                                          <p:spTgt spid="21">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787482"/>
                                        </p:tgtEl>
                                        <p:attrNameLst>
                                          <p:attrName>style.visibility</p:attrName>
                                        </p:attrNameLst>
                                      </p:cBhvr>
                                      <p:to>
                                        <p:strVal val="visible"/>
                                      </p:to>
                                    </p:set>
                                    <p:animEffect transition="in" filter="wipe(left)">
                                      <p:cBhvr>
                                        <p:cTn id="93" dur="1000"/>
                                        <p:tgtEl>
                                          <p:spTgt spid="787482"/>
                                        </p:tgtEl>
                                      </p:cBhvr>
                                    </p:animEffect>
                                  </p:childTnLst>
                                </p:cTn>
                              </p:par>
                            </p:childTnLst>
                          </p:cTn>
                        </p:par>
                        <p:par>
                          <p:cTn id="94" fill="hold">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21">
                                            <p:txEl>
                                              <p:pRg st="5" end="5"/>
                                            </p:txEl>
                                          </p:spTgt>
                                        </p:tgtEl>
                                        <p:attrNameLst>
                                          <p:attrName>style.visibility</p:attrName>
                                        </p:attrNameLst>
                                      </p:cBhvr>
                                      <p:to>
                                        <p:strVal val="visible"/>
                                      </p:to>
                                    </p:set>
                                    <p:animEffect transition="in" filter="wipe(left)">
                                      <p:cBhvr>
                                        <p:cTn id="97" dur="500"/>
                                        <p:tgtEl>
                                          <p:spTgt spid="21">
                                            <p:txEl>
                                              <p:pRg st="5" end="5"/>
                                            </p:txEl>
                                          </p:spTgt>
                                        </p:tgtEl>
                                      </p:cBhvr>
                                    </p:animEffect>
                                  </p:childTnLst>
                                </p:cTn>
                              </p:par>
                            </p:childTnLst>
                          </p:cTn>
                        </p:par>
                        <p:par>
                          <p:cTn id="98" fill="hold">
                            <p:stCondLst>
                              <p:cond delay="1500"/>
                            </p:stCondLst>
                            <p:childTnLst>
                              <p:par>
                                <p:cTn id="99" presetID="22" presetClass="entr" presetSubtype="8"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wipe(left)">
                                      <p:cBhvr>
                                        <p:cTn id="10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464" grpId="0" animBg="1"/>
      <p:bldP spid="787465" grpId="0"/>
      <p:bldP spid="21" grpId="0" build="p" bldLvl="5"/>
      <p:bldP spid="27"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9524" name="Picture 20" descr="Fig9A-4-ppt-10"/>
          <p:cNvPicPr>
            <a:picLocks noChangeAspect="1" noChangeArrowheads="1"/>
          </p:cNvPicPr>
          <p:nvPr/>
        </p:nvPicPr>
        <p:blipFill>
          <a:blip r:embed="rId3"/>
          <a:srcRect/>
          <a:stretch>
            <a:fillRect/>
          </a:stretch>
        </p:blipFill>
        <p:spPr bwMode="auto">
          <a:xfrm>
            <a:off x="3908425" y="996950"/>
            <a:ext cx="4962525" cy="4448175"/>
          </a:xfrm>
          <a:prstGeom prst="rect">
            <a:avLst/>
          </a:prstGeom>
          <a:noFill/>
          <a:ln w="9525">
            <a:noFill/>
            <a:miter lim="800000"/>
            <a:headEnd/>
            <a:tailEnd/>
          </a:ln>
        </p:spPr>
      </p:pic>
      <p:sp>
        <p:nvSpPr>
          <p:cNvPr id="789511" name="Text Box 7"/>
          <p:cNvSpPr txBox="1">
            <a:spLocks noChangeArrowheads="1"/>
          </p:cNvSpPr>
          <p:nvPr/>
        </p:nvSpPr>
        <p:spPr bwMode="auto">
          <a:xfrm>
            <a:off x="458788" y="1035050"/>
            <a:ext cx="2932112"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spcBef>
                <a:spcPct val="10000"/>
              </a:spcBef>
              <a:spcAft>
                <a:spcPct val="10000"/>
              </a:spcAft>
            </a:pPr>
            <a:r>
              <a:rPr lang="en-US" sz="1600">
                <a:solidFill>
                  <a:srgbClr val="000000"/>
                </a:solidFill>
              </a:rPr>
              <a:t>Figure 10A.4</a:t>
            </a:r>
          </a:p>
        </p:txBody>
      </p:sp>
      <p:sp>
        <p:nvSpPr>
          <p:cNvPr id="789512" name="Text Box 8"/>
          <p:cNvSpPr txBox="1">
            <a:spLocks noChangeArrowheads="1"/>
          </p:cNvSpPr>
          <p:nvPr/>
        </p:nvSpPr>
        <p:spPr bwMode="auto">
          <a:xfrm>
            <a:off x="374650" y="1417638"/>
            <a:ext cx="2946400" cy="304800"/>
          </a:xfrm>
          <a:prstGeom prst="rect">
            <a:avLst/>
          </a:prstGeom>
          <a:noFill/>
          <a:ln w="9525" algn="ctr">
            <a:noFill/>
            <a:miter lim="800000"/>
            <a:headEnd/>
            <a:tailEnd/>
          </a:ln>
        </p:spPr>
        <p:txBody>
          <a:bodyPr>
            <a:spAutoFit/>
          </a:bodyPr>
          <a:lstStyle/>
          <a:p>
            <a:pPr>
              <a:spcBef>
                <a:spcPct val="10000"/>
              </a:spcBef>
              <a:spcAft>
                <a:spcPct val="10000"/>
              </a:spcAft>
            </a:pPr>
            <a:r>
              <a:rPr lang="en-US">
                <a:solidFill>
                  <a:srgbClr val="000000"/>
                </a:solidFill>
              </a:rPr>
              <a:t>Finding Optimal Consumption</a:t>
            </a:r>
          </a:p>
        </p:txBody>
      </p:sp>
      <p:pic>
        <p:nvPicPr>
          <p:cNvPr id="789515" name="Picture 11" descr="Fig9A-4-ppt-1"/>
          <p:cNvPicPr>
            <a:picLocks noChangeAspect="1" noChangeArrowheads="1"/>
          </p:cNvPicPr>
          <p:nvPr/>
        </p:nvPicPr>
        <p:blipFill>
          <a:blip r:embed="rId4"/>
          <a:srcRect/>
          <a:stretch>
            <a:fillRect/>
          </a:stretch>
        </p:blipFill>
        <p:spPr bwMode="auto">
          <a:xfrm>
            <a:off x="3908425" y="996950"/>
            <a:ext cx="4962525" cy="4448175"/>
          </a:xfrm>
          <a:prstGeom prst="rect">
            <a:avLst/>
          </a:prstGeom>
          <a:noFill/>
          <a:ln w="9525">
            <a:noFill/>
            <a:miter lim="800000"/>
            <a:headEnd/>
            <a:tailEnd/>
          </a:ln>
        </p:spPr>
      </p:pic>
      <p:pic>
        <p:nvPicPr>
          <p:cNvPr id="789516" name="Picture 12" descr="Fig9A-4-ppt-2"/>
          <p:cNvPicPr>
            <a:picLocks noChangeAspect="1" noChangeArrowheads="1"/>
          </p:cNvPicPr>
          <p:nvPr/>
        </p:nvPicPr>
        <p:blipFill>
          <a:blip r:embed="rId5"/>
          <a:srcRect/>
          <a:stretch>
            <a:fillRect/>
          </a:stretch>
        </p:blipFill>
        <p:spPr bwMode="auto">
          <a:xfrm>
            <a:off x="3908425" y="996950"/>
            <a:ext cx="4962525" cy="4448175"/>
          </a:xfrm>
          <a:prstGeom prst="rect">
            <a:avLst/>
          </a:prstGeom>
          <a:noFill/>
          <a:ln w="9525">
            <a:noFill/>
            <a:miter lim="800000"/>
            <a:headEnd/>
            <a:tailEnd/>
          </a:ln>
        </p:spPr>
      </p:pic>
      <p:pic>
        <p:nvPicPr>
          <p:cNvPr id="789517" name="Picture 13" descr="Fig9A-4-ppt-3"/>
          <p:cNvPicPr>
            <a:picLocks noChangeAspect="1" noChangeArrowheads="1"/>
          </p:cNvPicPr>
          <p:nvPr/>
        </p:nvPicPr>
        <p:blipFill>
          <a:blip r:embed="rId6"/>
          <a:srcRect/>
          <a:stretch>
            <a:fillRect/>
          </a:stretch>
        </p:blipFill>
        <p:spPr bwMode="auto">
          <a:xfrm>
            <a:off x="3908425" y="996950"/>
            <a:ext cx="4962525" cy="4448175"/>
          </a:xfrm>
          <a:prstGeom prst="rect">
            <a:avLst/>
          </a:prstGeom>
          <a:noFill/>
          <a:ln w="9525">
            <a:noFill/>
            <a:miter lim="800000"/>
            <a:headEnd/>
            <a:tailEnd/>
          </a:ln>
        </p:spPr>
      </p:pic>
      <p:pic>
        <p:nvPicPr>
          <p:cNvPr id="789519" name="Picture 15" descr="Fig9A-4-ppt-5"/>
          <p:cNvPicPr>
            <a:picLocks noChangeAspect="1" noChangeArrowheads="1"/>
          </p:cNvPicPr>
          <p:nvPr/>
        </p:nvPicPr>
        <p:blipFill>
          <a:blip r:embed="rId7"/>
          <a:srcRect/>
          <a:stretch>
            <a:fillRect/>
          </a:stretch>
        </p:blipFill>
        <p:spPr bwMode="auto">
          <a:xfrm>
            <a:off x="3908425" y="996950"/>
            <a:ext cx="4962525" cy="4448175"/>
          </a:xfrm>
          <a:prstGeom prst="rect">
            <a:avLst/>
          </a:prstGeom>
          <a:noFill/>
          <a:ln w="9525">
            <a:noFill/>
            <a:miter lim="800000"/>
            <a:headEnd/>
            <a:tailEnd/>
          </a:ln>
        </p:spPr>
      </p:pic>
      <p:pic>
        <p:nvPicPr>
          <p:cNvPr id="789520" name="Picture 16" descr="Fig9A-4-ppt-6"/>
          <p:cNvPicPr>
            <a:picLocks noChangeAspect="1" noChangeArrowheads="1"/>
          </p:cNvPicPr>
          <p:nvPr/>
        </p:nvPicPr>
        <p:blipFill>
          <a:blip r:embed="rId8"/>
          <a:srcRect/>
          <a:stretch>
            <a:fillRect/>
          </a:stretch>
        </p:blipFill>
        <p:spPr bwMode="auto">
          <a:xfrm>
            <a:off x="3908425" y="996950"/>
            <a:ext cx="4962525" cy="4448175"/>
          </a:xfrm>
          <a:prstGeom prst="rect">
            <a:avLst/>
          </a:prstGeom>
          <a:noFill/>
          <a:ln w="9525">
            <a:noFill/>
            <a:miter lim="800000"/>
            <a:headEnd/>
            <a:tailEnd/>
          </a:ln>
        </p:spPr>
      </p:pic>
      <p:pic>
        <p:nvPicPr>
          <p:cNvPr id="789521" name="Picture 17" descr="Fig9A-4-ppt-7"/>
          <p:cNvPicPr>
            <a:picLocks noChangeAspect="1" noChangeArrowheads="1"/>
          </p:cNvPicPr>
          <p:nvPr/>
        </p:nvPicPr>
        <p:blipFill>
          <a:blip r:embed="rId9"/>
          <a:srcRect/>
          <a:stretch>
            <a:fillRect/>
          </a:stretch>
        </p:blipFill>
        <p:spPr bwMode="auto">
          <a:xfrm>
            <a:off x="3908425" y="996950"/>
            <a:ext cx="4962525" cy="4448175"/>
          </a:xfrm>
          <a:prstGeom prst="rect">
            <a:avLst/>
          </a:prstGeom>
          <a:noFill/>
          <a:ln w="9525">
            <a:noFill/>
            <a:miter lim="800000"/>
            <a:headEnd/>
            <a:tailEnd/>
          </a:ln>
        </p:spPr>
      </p:pic>
      <p:pic>
        <p:nvPicPr>
          <p:cNvPr id="789522" name="Picture 18" descr="Fig9A-4-ppt-8"/>
          <p:cNvPicPr>
            <a:picLocks noChangeAspect="1" noChangeArrowheads="1"/>
          </p:cNvPicPr>
          <p:nvPr/>
        </p:nvPicPr>
        <p:blipFill>
          <a:blip r:embed="rId10"/>
          <a:srcRect/>
          <a:stretch>
            <a:fillRect/>
          </a:stretch>
        </p:blipFill>
        <p:spPr bwMode="auto">
          <a:xfrm>
            <a:off x="3908425" y="996950"/>
            <a:ext cx="4962525" cy="4448175"/>
          </a:xfrm>
          <a:prstGeom prst="rect">
            <a:avLst/>
          </a:prstGeom>
          <a:noFill/>
          <a:ln w="9525">
            <a:noFill/>
            <a:miter lim="800000"/>
            <a:headEnd/>
            <a:tailEnd/>
          </a:ln>
        </p:spPr>
      </p:pic>
      <p:pic>
        <p:nvPicPr>
          <p:cNvPr id="789523" name="Picture 19" descr="Fig9A-4-ppt-9"/>
          <p:cNvPicPr>
            <a:picLocks noChangeAspect="1" noChangeArrowheads="1"/>
          </p:cNvPicPr>
          <p:nvPr/>
        </p:nvPicPr>
        <p:blipFill>
          <a:blip r:embed="rId11"/>
          <a:srcRect/>
          <a:stretch>
            <a:fillRect/>
          </a:stretch>
        </p:blipFill>
        <p:spPr bwMode="auto">
          <a:xfrm>
            <a:off x="3908425" y="996950"/>
            <a:ext cx="4962525" cy="4448175"/>
          </a:xfrm>
          <a:prstGeom prst="rect">
            <a:avLst/>
          </a:prstGeom>
          <a:noFill/>
          <a:ln w="9525">
            <a:noFill/>
            <a:miter lim="800000"/>
            <a:headEnd/>
            <a:tailEnd/>
          </a:ln>
        </p:spPr>
      </p:pic>
      <p:sp>
        <p:nvSpPr>
          <p:cNvPr id="20" name="TextBox 19"/>
          <p:cNvSpPr txBox="1">
            <a:spLocks noChangeArrowheads="1"/>
          </p:cNvSpPr>
          <p:nvPr/>
        </p:nvSpPr>
        <p:spPr bwMode="auto">
          <a:xfrm>
            <a:off x="373063" y="1701800"/>
            <a:ext cx="3017837" cy="3883025"/>
          </a:xfrm>
          <a:prstGeom prst="rect">
            <a:avLst/>
          </a:prstGeom>
          <a:noFill/>
          <a:ln w="9525">
            <a:noFill/>
            <a:miter lim="800000"/>
            <a:headEnd/>
            <a:tailEnd/>
          </a:ln>
        </p:spPr>
        <p:txBody>
          <a:bodyPr>
            <a:spAutoFit/>
          </a:bodyPr>
          <a:lstStyle/>
          <a:p>
            <a:r>
              <a:rPr lang="en-US" sz="1600" b="0">
                <a:solidFill>
                  <a:srgbClr val="000000"/>
                </a:solidFill>
              </a:rPr>
              <a:t>Dave would like to be on the highest possible indifference curve, but he cannot reach indifference curves such as </a:t>
            </a:r>
            <a:r>
              <a:rPr lang="en-US" sz="1600" b="0" i="1">
                <a:solidFill>
                  <a:srgbClr val="000000"/>
                </a:solidFill>
              </a:rPr>
              <a:t>I</a:t>
            </a:r>
            <a:r>
              <a:rPr lang="en-US" sz="1600" b="0" baseline="-25000">
                <a:solidFill>
                  <a:srgbClr val="000000"/>
                </a:solidFill>
              </a:rPr>
              <a:t>4</a:t>
            </a:r>
            <a:r>
              <a:rPr lang="en-US" sz="1600" b="0" i="1">
                <a:solidFill>
                  <a:srgbClr val="000000"/>
                </a:solidFill>
              </a:rPr>
              <a:t> </a:t>
            </a:r>
            <a:r>
              <a:rPr lang="en-US" sz="1600" b="0">
                <a:solidFill>
                  <a:srgbClr val="000000"/>
                </a:solidFill>
              </a:rPr>
              <a:t>that are outside his budget constraint. </a:t>
            </a:r>
          </a:p>
          <a:p>
            <a:r>
              <a:rPr lang="en-US" sz="1600" b="0">
                <a:solidFill>
                  <a:srgbClr val="000000"/>
                </a:solidFill>
              </a:rPr>
              <a:t>Dave’s optimal combination of slices of pizza and cans of Coke is at point </a:t>
            </a:r>
            <a:r>
              <a:rPr lang="en-US" sz="1600" b="0" i="1">
                <a:solidFill>
                  <a:srgbClr val="000000"/>
                </a:solidFill>
              </a:rPr>
              <a:t>B, </a:t>
            </a:r>
            <a:r>
              <a:rPr lang="en-US" sz="1600" b="0">
                <a:solidFill>
                  <a:srgbClr val="000000"/>
                </a:solidFill>
              </a:rPr>
              <a:t>where his budget constraint just touches—or is </a:t>
            </a:r>
            <a:r>
              <a:rPr lang="en-US" sz="1600" b="0" i="1">
                <a:solidFill>
                  <a:srgbClr val="000000"/>
                </a:solidFill>
              </a:rPr>
              <a:t>tangent </a:t>
            </a:r>
            <a:r>
              <a:rPr lang="en-US" sz="1600" b="0">
                <a:solidFill>
                  <a:srgbClr val="000000"/>
                </a:solidFill>
              </a:rPr>
              <a:t>to—the highest indifference curve he can reach. </a:t>
            </a:r>
          </a:p>
          <a:p>
            <a:r>
              <a:rPr lang="en-US" sz="1600" b="0">
                <a:solidFill>
                  <a:srgbClr val="000000"/>
                </a:solidFill>
              </a:rPr>
              <a:t>At point </a:t>
            </a:r>
            <a:r>
              <a:rPr lang="en-US" sz="1600" b="0" i="1">
                <a:solidFill>
                  <a:srgbClr val="000000"/>
                </a:solidFill>
              </a:rPr>
              <a:t>B, </a:t>
            </a:r>
            <a:r>
              <a:rPr lang="en-US" sz="1600" b="0">
                <a:solidFill>
                  <a:srgbClr val="000000"/>
                </a:solidFill>
              </a:rPr>
              <a:t>he</a:t>
            </a:r>
            <a:r>
              <a:rPr lang="en-US" sz="1600" b="0" i="1">
                <a:solidFill>
                  <a:srgbClr val="000000"/>
                </a:solidFill>
              </a:rPr>
              <a:t> </a:t>
            </a:r>
            <a:r>
              <a:rPr lang="en-US" sz="1600" b="0">
                <a:solidFill>
                  <a:srgbClr val="000000"/>
                </a:solidFill>
              </a:rPr>
              <a:t>buys 3 slices of pizza and 4 cans of Coke.</a:t>
            </a:r>
          </a:p>
        </p:txBody>
      </p:sp>
      <p:pic>
        <p:nvPicPr>
          <p:cNvPr id="22" name="Picture 21" descr="Fig9A-4-ppt.gif"/>
          <p:cNvPicPr>
            <a:picLocks noChangeAspect="1"/>
          </p:cNvPicPr>
          <p:nvPr/>
        </p:nvPicPr>
        <p:blipFill>
          <a:blip r:embed="rId12"/>
          <a:srcRect/>
          <a:stretch>
            <a:fillRect/>
          </a:stretch>
        </p:blipFill>
        <p:spPr bwMode="auto">
          <a:xfrm>
            <a:off x="3908425" y="996950"/>
            <a:ext cx="4962525" cy="4448175"/>
          </a:xfrm>
          <a:prstGeom prst="rect">
            <a:avLst/>
          </a:prstGeom>
          <a:noFill/>
          <a:ln w="9525">
            <a:noFill/>
            <a:miter lim="800000"/>
            <a:headEnd/>
            <a:tailEnd/>
          </a:ln>
        </p:spPr>
      </p:pic>
      <p:sp>
        <p:nvSpPr>
          <p:cNvPr id="21" name="Rectangle 8"/>
          <p:cNvSpPr>
            <a:spLocks noChangeArrowheads="1"/>
          </p:cNvSpPr>
          <p:nvPr/>
        </p:nvSpPr>
        <p:spPr bwMode="auto">
          <a:xfrm>
            <a:off x="488950" y="138906"/>
            <a:ext cx="8420100" cy="395288"/>
          </a:xfrm>
          <a:prstGeom prst="rect">
            <a:avLst/>
          </a:prstGeom>
          <a:noFill/>
          <a:ln>
            <a:noFill/>
          </a:ln>
          <a:extLst/>
        </p:spPr>
        <p:txBody>
          <a:bodyPr/>
          <a:lstStyle/>
          <a:p>
            <a:pPr fontAlgn="auto">
              <a:spcBef>
                <a:spcPct val="20000"/>
              </a:spcBef>
              <a:spcAft>
                <a:spcPts val="0"/>
              </a:spcAft>
              <a:defRPr/>
            </a:pPr>
            <a:r>
              <a:rPr lang="en-US" sz="2800" kern="0" dirty="0">
                <a:solidFill>
                  <a:srgbClr val="0066B3"/>
                </a:solidFill>
                <a:latin typeface="Arial" pitchFamily="34" charset="0"/>
              </a:rPr>
              <a:t>Choosing the Optimal Consumption of Pizza and Coke</a:t>
            </a:r>
          </a:p>
        </p:txBody>
      </p:sp>
      <p:cxnSp>
        <p:nvCxnSpPr>
          <p:cNvPr id="25" name="Straight Connector 24"/>
          <p:cNvCxnSpPr>
            <a:cxnSpLocks noChangeShapeType="1"/>
          </p:cNvCxnSpPr>
          <p:nvPr/>
        </p:nvCxnSpPr>
        <p:spPr bwMode="auto">
          <a:xfrm>
            <a:off x="447675" y="5607050"/>
            <a:ext cx="2943225" cy="0"/>
          </a:xfrm>
          <a:prstGeom prst="line">
            <a:avLst/>
          </a:prstGeom>
          <a:noFill/>
          <a:ln w="50800" algn="ctr">
            <a:solidFill>
              <a:srgbClr val="B9D3C2"/>
            </a:solidFill>
            <a:round/>
            <a:headEnd/>
            <a:tailEnd/>
          </a:ln>
        </p:spPr>
      </p:cxnSp>
      <p:sp>
        <p:nvSpPr>
          <p:cNvPr id="2" name="TextBox 1"/>
          <p:cNvSpPr txBox="1">
            <a:spLocks noChangeArrowheads="1"/>
          </p:cNvSpPr>
          <p:nvPr/>
        </p:nvSpPr>
        <p:spPr bwMode="auto">
          <a:xfrm>
            <a:off x="447675" y="5810250"/>
            <a:ext cx="8248650" cy="646113"/>
          </a:xfrm>
          <a:prstGeom prst="rect">
            <a:avLst/>
          </a:prstGeom>
          <a:noFill/>
          <a:ln w="9525">
            <a:noFill/>
            <a:miter lim="800000"/>
            <a:headEnd/>
            <a:tailEnd/>
          </a:ln>
        </p:spPr>
        <p:txBody>
          <a:bodyPr>
            <a:spAutoFit/>
          </a:bodyPr>
          <a:lstStyle/>
          <a:p>
            <a:pPr>
              <a:spcBef>
                <a:spcPct val="10000"/>
              </a:spcBef>
              <a:spcAft>
                <a:spcPct val="10000"/>
              </a:spcAft>
            </a:pPr>
            <a:r>
              <a:rPr lang="en-US" sz="1800" b="0" i="1">
                <a:solidFill>
                  <a:srgbClr val="000000"/>
                </a:solidFill>
              </a:rPr>
              <a:t>To maximize utility, a consumer needs to be on the highest indifference curve, given his budget constraint.</a:t>
            </a:r>
          </a:p>
        </p:txBody>
      </p:sp>
    </p:spTree>
    <p:extLst>
      <p:ext uri="{BB962C8B-B14F-4D97-AF65-F5344CB8AC3E}">
        <p14:creationId xmlns:p14="http://schemas.microsoft.com/office/powerpoint/2010/main" val="172115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789511"/>
                                        </p:tgtEl>
                                        <p:attrNameLst>
                                          <p:attrName>style.visibility</p:attrName>
                                        </p:attrNameLst>
                                      </p:cBhvr>
                                      <p:to>
                                        <p:strVal val="visible"/>
                                      </p:to>
                                    </p:set>
                                    <p:animEffect transition="in" filter="wipe(left)">
                                      <p:cBhvr>
                                        <p:cTn id="11" dur="500"/>
                                        <p:tgtEl>
                                          <p:spTgt spid="789511"/>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789512"/>
                                        </p:tgtEl>
                                        <p:attrNameLst>
                                          <p:attrName>style.visibility</p:attrName>
                                        </p:attrNameLst>
                                      </p:cBhvr>
                                      <p:to>
                                        <p:strVal val="visible"/>
                                      </p:to>
                                    </p:set>
                                    <p:animEffect transition="in" filter="wipe(left)">
                                      <p:cBhvr>
                                        <p:cTn id="15" dur="500"/>
                                        <p:tgtEl>
                                          <p:spTgt spid="789512"/>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789515"/>
                                        </p:tgtEl>
                                        <p:attrNameLst>
                                          <p:attrName>style.visibility</p:attrName>
                                        </p:attrNameLst>
                                      </p:cBhvr>
                                      <p:to>
                                        <p:strVal val="visible"/>
                                      </p:to>
                                    </p:set>
                                    <p:animEffect transition="in" filter="wipe(left)">
                                      <p:cBhvr>
                                        <p:cTn id="19" dur="500"/>
                                        <p:tgtEl>
                                          <p:spTgt spid="789515"/>
                                        </p:tgtEl>
                                      </p:cBhvr>
                                    </p:animEffect>
                                  </p:childTnLst>
                                </p:cTn>
                              </p:par>
                            </p:childTnLst>
                          </p:cTn>
                        </p:par>
                        <p:par>
                          <p:cTn id="20" fill="hold">
                            <p:stCondLst>
                              <p:cond delay="3250"/>
                            </p:stCondLst>
                            <p:childTnLst>
                              <p:par>
                                <p:cTn id="21" presetID="22" presetClass="entr" presetSubtype="1" fill="hold" nodeType="afterEffect">
                                  <p:stCondLst>
                                    <p:cond delay="0"/>
                                  </p:stCondLst>
                                  <p:childTnLst>
                                    <p:set>
                                      <p:cBhvr>
                                        <p:cTn id="22" dur="1" fill="hold">
                                          <p:stCondLst>
                                            <p:cond delay="0"/>
                                          </p:stCondLst>
                                        </p:cTn>
                                        <p:tgtEl>
                                          <p:spTgt spid="789517"/>
                                        </p:tgtEl>
                                        <p:attrNameLst>
                                          <p:attrName>style.visibility</p:attrName>
                                        </p:attrNameLst>
                                      </p:cBhvr>
                                      <p:to>
                                        <p:strVal val="visible"/>
                                      </p:to>
                                    </p:set>
                                    <p:animEffect transition="in" filter="wipe(up)">
                                      <p:cBhvr>
                                        <p:cTn id="23" dur="1000"/>
                                        <p:tgtEl>
                                          <p:spTgt spid="789517"/>
                                        </p:tgtEl>
                                      </p:cBhvr>
                                    </p:animEffect>
                                  </p:childTnLst>
                                </p:cTn>
                              </p:par>
                            </p:childTnLst>
                          </p:cTn>
                        </p:par>
                        <p:par>
                          <p:cTn id="24" fill="hold">
                            <p:stCondLst>
                              <p:cond delay="425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000"/>
                                        <p:tgtEl>
                                          <p:spTgt spid="22"/>
                                        </p:tgtEl>
                                      </p:cBhvr>
                                    </p:animEffect>
                                  </p:childTnLst>
                                </p:cTn>
                              </p:par>
                            </p:childTnLst>
                          </p:cTn>
                        </p:par>
                        <p:par>
                          <p:cTn id="28" fill="hold">
                            <p:stCondLst>
                              <p:cond delay="5250"/>
                            </p:stCondLst>
                            <p:childTnLst>
                              <p:par>
                                <p:cTn id="29" presetID="22" presetClass="entr" presetSubtype="8" fill="hold" nodeType="afterEffect">
                                  <p:stCondLst>
                                    <p:cond delay="0"/>
                                  </p:stCondLst>
                                  <p:childTnLst>
                                    <p:set>
                                      <p:cBhvr>
                                        <p:cTn id="30" dur="1" fill="hold">
                                          <p:stCondLst>
                                            <p:cond delay="0"/>
                                          </p:stCondLst>
                                        </p:cTn>
                                        <p:tgtEl>
                                          <p:spTgt spid="789520"/>
                                        </p:tgtEl>
                                        <p:attrNameLst>
                                          <p:attrName>style.visibility</p:attrName>
                                        </p:attrNameLst>
                                      </p:cBhvr>
                                      <p:to>
                                        <p:strVal val="visible"/>
                                      </p:to>
                                    </p:set>
                                    <p:animEffect transition="in" filter="wipe(left)">
                                      <p:cBhvr>
                                        <p:cTn id="31" dur="1000"/>
                                        <p:tgtEl>
                                          <p:spTgt spid="789520"/>
                                        </p:tgtEl>
                                      </p:cBhvr>
                                    </p:animEffect>
                                  </p:childTnLst>
                                </p:cTn>
                              </p:par>
                            </p:childTnLst>
                          </p:cTn>
                        </p:par>
                        <p:par>
                          <p:cTn id="32" fill="hold">
                            <p:stCondLst>
                              <p:cond delay="6250"/>
                            </p:stCondLst>
                            <p:childTnLst>
                              <p:par>
                                <p:cTn id="33" presetID="22" presetClass="entr" presetSubtype="4" fill="hold" nodeType="afterEffect">
                                  <p:stCondLst>
                                    <p:cond delay="0"/>
                                  </p:stCondLst>
                                  <p:childTnLst>
                                    <p:set>
                                      <p:cBhvr>
                                        <p:cTn id="34" dur="1" fill="hold">
                                          <p:stCondLst>
                                            <p:cond delay="0"/>
                                          </p:stCondLst>
                                        </p:cTn>
                                        <p:tgtEl>
                                          <p:spTgt spid="789521"/>
                                        </p:tgtEl>
                                        <p:attrNameLst>
                                          <p:attrName>style.visibility</p:attrName>
                                        </p:attrNameLst>
                                      </p:cBhvr>
                                      <p:to>
                                        <p:strVal val="visible"/>
                                      </p:to>
                                    </p:set>
                                    <p:animEffect transition="in" filter="wipe(down)">
                                      <p:cBhvr>
                                        <p:cTn id="35" dur="1000"/>
                                        <p:tgtEl>
                                          <p:spTgt spid="789521"/>
                                        </p:tgtEl>
                                      </p:cBhvr>
                                    </p:animEffect>
                                  </p:childTnLst>
                                </p:cTn>
                              </p:par>
                            </p:childTnLst>
                          </p:cTn>
                        </p:par>
                        <p:par>
                          <p:cTn id="36" fill="hold">
                            <p:stCondLst>
                              <p:cond delay="7250"/>
                            </p:stCondLst>
                            <p:childTnLst>
                              <p:par>
                                <p:cTn id="37" presetID="22" presetClass="entr" presetSubtype="4" fill="hold" nodeType="afterEffect">
                                  <p:stCondLst>
                                    <p:cond delay="0"/>
                                  </p:stCondLst>
                                  <p:childTnLst>
                                    <p:set>
                                      <p:cBhvr>
                                        <p:cTn id="38" dur="1" fill="hold">
                                          <p:stCondLst>
                                            <p:cond delay="0"/>
                                          </p:stCondLst>
                                        </p:cTn>
                                        <p:tgtEl>
                                          <p:spTgt spid="789522"/>
                                        </p:tgtEl>
                                        <p:attrNameLst>
                                          <p:attrName>style.visibility</p:attrName>
                                        </p:attrNameLst>
                                      </p:cBhvr>
                                      <p:to>
                                        <p:strVal val="visible"/>
                                      </p:to>
                                    </p:set>
                                    <p:animEffect transition="in" filter="wipe(down)">
                                      <p:cBhvr>
                                        <p:cTn id="39" dur="1000"/>
                                        <p:tgtEl>
                                          <p:spTgt spid="789522"/>
                                        </p:tgtEl>
                                      </p:cBhvr>
                                    </p:animEffect>
                                  </p:childTnLst>
                                </p:cTn>
                              </p:par>
                            </p:childTnLst>
                          </p:cTn>
                        </p:par>
                        <p:par>
                          <p:cTn id="40" fill="hold">
                            <p:stCondLst>
                              <p:cond delay="8250"/>
                            </p:stCondLst>
                            <p:childTnLst>
                              <p:par>
                                <p:cTn id="41" presetID="22" presetClass="entr" presetSubtype="8" fill="hold" nodeType="afterEffect">
                                  <p:stCondLst>
                                    <p:cond delay="0"/>
                                  </p:stCondLst>
                                  <p:childTnLst>
                                    <p:set>
                                      <p:cBhvr>
                                        <p:cTn id="42" dur="1" fill="hold">
                                          <p:stCondLst>
                                            <p:cond delay="0"/>
                                          </p:stCondLst>
                                        </p:cTn>
                                        <p:tgtEl>
                                          <p:spTgt spid="789523"/>
                                        </p:tgtEl>
                                        <p:attrNameLst>
                                          <p:attrName>style.visibility</p:attrName>
                                        </p:attrNameLst>
                                      </p:cBhvr>
                                      <p:to>
                                        <p:strVal val="visible"/>
                                      </p:to>
                                    </p:set>
                                    <p:animEffect transition="in" filter="wipe(left)">
                                      <p:cBhvr>
                                        <p:cTn id="43" dur="1000"/>
                                        <p:tgtEl>
                                          <p:spTgt spid="789523"/>
                                        </p:tgtEl>
                                      </p:cBhvr>
                                    </p:animEffect>
                                  </p:childTnLst>
                                </p:cTn>
                              </p:par>
                              <p:par>
                                <p:cTn id="44" presetID="22" presetClass="entr" presetSubtype="1" fill="hold" nodeType="withEffect">
                                  <p:stCondLst>
                                    <p:cond delay="0"/>
                                  </p:stCondLst>
                                  <p:childTnLst>
                                    <p:set>
                                      <p:cBhvr>
                                        <p:cTn id="45" dur="1" fill="hold">
                                          <p:stCondLst>
                                            <p:cond delay="0"/>
                                          </p:stCondLst>
                                        </p:cTn>
                                        <p:tgtEl>
                                          <p:spTgt spid="789516"/>
                                        </p:tgtEl>
                                        <p:attrNameLst>
                                          <p:attrName>style.visibility</p:attrName>
                                        </p:attrNameLst>
                                      </p:cBhvr>
                                      <p:to>
                                        <p:strVal val="visible"/>
                                      </p:to>
                                    </p:set>
                                    <p:animEffect transition="in" filter="wipe(up)">
                                      <p:cBhvr>
                                        <p:cTn id="46" dur="1000"/>
                                        <p:tgtEl>
                                          <p:spTgt spid="789516"/>
                                        </p:tgtEl>
                                      </p:cBhvr>
                                    </p:animEffect>
                                  </p:childTnLst>
                                </p:cTn>
                              </p:par>
                            </p:childTnLst>
                          </p:cTn>
                        </p:par>
                        <p:par>
                          <p:cTn id="47" fill="hold">
                            <p:stCondLst>
                              <p:cond delay="9250"/>
                            </p:stCondLst>
                            <p:childTnLst>
                              <p:par>
                                <p:cTn id="48" presetID="22" presetClass="entr" presetSubtype="8" fill="hold" grpId="0" nodeType="afterEffect">
                                  <p:stCondLst>
                                    <p:cond delay="0"/>
                                  </p:stCondLst>
                                  <p:childTnLst>
                                    <p:set>
                                      <p:cBhvr>
                                        <p:cTn id="49" dur="1" fill="hold">
                                          <p:stCondLst>
                                            <p:cond delay="0"/>
                                          </p:stCondLst>
                                        </p:cTn>
                                        <p:tgtEl>
                                          <p:spTgt spid="20">
                                            <p:txEl>
                                              <p:pRg st="0" end="0"/>
                                            </p:txEl>
                                          </p:spTgt>
                                        </p:tgtEl>
                                        <p:attrNameLst>
                                          <p:attrName>style.visibility</p:attrName>
                                        </p:attrNameLst>
                                      </p:cBhvr>
                                      <p:to>
                                        <p:strVal val="visible"/>
                                      </p:to>
                                    </p:set>
                                    <p:animEffect transition="in" filter="wipe(left)">
                                      <p:cBhvr>
                                        <p:cTn id="50" dur="500"/>
                                        <p:tgtEl>
                                          <p:spTgt spid="2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89519"/>
                                        </p:tgtEl>
                                        <p:attrNameLst>
                                          <p:attrName>style.visibility</p:attrName>
                                        </p:attrNameLst>
                                      </p:cBhvr>
                                      <p:to>
                                        <p:strVal val="visible"/>
                                      </p:to>
                                    </p:set>
                                    <p:animEffect transition="in" filter="wipe(left)">
                                      <p:cBhvr>
                                        <p:cTn id="55" dur="1000"/>
                                        <p:tgtEl>
                                          <p:spTgt spid="789519"/>
                                        </p:tgtEl>
                                      </p:cBhvr>
                                    </p:animEffect>
                                  </p:childTnLst>
                                </p:cTn>
                              </p:par>
                            </p:childTnLst>
                          </p:cTn>
                        </p:par>
                        <p:par>
                          <p:cTn id="56" fill="hold">
                            <p:stCondLst>
                              <p:cond delay="1000"/>
                            </p:stCondLst>
                            <p:childTnLst>
                              <p:par>
                                <p:cTn id="57" presetID="22" presetClass="entr" presetSubtype="8" fill="hold" nodeType="afterEffect">
                                  <p:stCondLst>
                                    <p:cond delay="0"/>
                                  </p:stCondLst>
                                  <p:childTnLst>
                                    <p:set>
                                      <p:cBhvr>
                                        <p:cTn id="58" dur="1" fill="hold">
                                          <p:stCondLst>
                                            <p:cond delay="0"/>
                                          </p:stCondLst>
                                        </p:cTn>
                                        <p:tgtEl>
                                          <p:spTgt spid="789524"/>
                                        </p:tgtEl>
                                        <p:attrNameLst>
                                          <p:attrName>style.visibility</p:attrName>
                                        </p:attrNameLst>
                                      </p:cBhvr>
                                      <p:to>
                                        <p:strVal val="visible"/>
                                      </p:to>
                                    </p:set>
                                    <p:animEffect transition="in" filter="wipe(left)">
                                      <p:cBhvr>
                                        <p:cTn id="59" dur="1000"/>
                                        <p:tgtEl>
                                          <p:spTgt spid="789524"/>
                                        </p:tgtEl>
                                      </p:cBhvr>
                                    </p:animEffect>
                                  </p:childTnLst>
                                </p:cTn>
                              </p:par>
                            </p:childTnLst>
                          </p:cTn>
                        </p:par>
                        <p:par>
                          <p:cTn id="60" fill="hold">
                            <p:stCondLst>
                              <p:cond delay="2000"/>
                            </p:stCondLst>
                            <p:childTnLst>
                              <p:par>
                                <p:cTn id="61" presetID="22" presetClass="entr" presetSubtype="8" fill="hold" grpId="0" nodeType="afterEffect">
                                  <p:stCondLst>
                                    <p:cond delay="0"/>
                                  </p:stCondLst>
                                  <p:childTnLst>
                                    <p:set>
                                      <p:cBhvr>
                                        <p:cTn id="62" dur="1" fill="hold">
                                          <p:stCondLst>
                                            <p:cond delay="0"/>
                                          </p:stCondLst>
                                        </p:cTn>
                                        <p:tgtEl>
                                          <p:spTgt spid="20">
                                            <p:txEl>
                                              <p:pRg st="1" end="1"/>
                                            </p:txEl>
                                          </p:spTgt>
                                        </p:tgtEl>
                                        <p:attrNameLst>
                                          <p:attrName>style.visibility</p:attrName>
                                        </p:attrNameLst>
                                      </p:cBhvr>
                                      <p:to>
                                        <p:strVal val="visible"/>
                                      </p:to>
                                    </p:set>
                                    <p:animEffect transition="in" filter="wipe(left)">
                                      <p:cBhvr>
                                        <p:cTn id="63" dur="500"/>
                                        <p:tgtEl>
                                          <p:spTgt spid="20">
                                            <p:txEl>
                                              <p:pRg st="1" end="1"/>
                                            </p:txEl>
                                          </p:spTgt>
                                        </p:tgtEl>
                                      </p:cBhvr>
                                    </p:animEffect>
                                  </p:childTnLst>
                                </p:cTn>
                              </p:par>
                            </p:childTnLst>
                          </p:cTn>
                        </p:par>
                        <p:par>
                          <p:cTn id="64" fill="hold">
                            <p:stCondLst>
                              <p:cond delay="2500"/>
                            </p:stCondLst>
                            <p:childTnLst>
                              <p:par>
                                <p:cTn id="65" presetID="22" presetClass="entr" presetSubtype="8" fill="hold" grpId="0" nodeType="afterEffect">
                                  <p:stCondLst>
                                    <p:cond delay="0"/>
                                  </p:stCondLst>
                                  <p:childTnLst>
                                    <p:set>
                                      <p:cBhvr>
                                        <p:cTn id="66" dur="1" fill="hold">
                                          <p:stCondLst>
                                            <p:cond delay="0"/>
                                          </p:stCondLst>
                                        </p:cTn>
                                        <p:tgtEl>
                                          <p:spTgt spid="20">
                                            <p:txEl>
                                              <p:pRg st="2" end="2"/>
                                            </p:txEl>
                                          </p:spTgt>
                                        </p:tgtEl>
                                        <p:attrNameLst>
                                          <p:attrName>style.visibility</p:attrName>
                                        </p:attrNameLst>
                                      </p:cBhvr>
                                      <p:to>
                                        <p:strVal val="visible"/>
                                      </p:to>
                                    </p:set>
                                    <p:animEffect transition="in" filter="wipe(left)">
                                      <p:cBhvr>
                                        <p:cTn id="67" dur="500"/>
                                        <p:tgtEl>
                                          <p:spTgt spid="20">
                                            <p:txEl>
                                              <p:pRg st="2" end="2"/>
                                            </p:txEl>
                                          </p:spTgt>
                                        </p:tgtEl>
                                      </p:cBhvr>
                                    </p:animEffect>
                                  </p:childTnLst>
                                </p:cTn>
                              </p:par>
                            </p:childTnLst>
                          </p:cTn>
                        </p:par>
                        <p:par>
                          <p:cTn id="68" fill="hold">
                            <p:stCondLst>
                              <p:cond delay="3000"/>
                            </p:stCondLst>
                            <p:childTnLst>
                              <p:par>
                                <p:cTn id="69" presetID="22" presetClass="entr" presetSubtype="8"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left)">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wipe(left)">
                                      <p:cBhvr>
                                        <p:cTn id="7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11" grpId="0" animBg="1"/>
      <p:bldP spid="789512" grpId="0"/>
      <p:bldP spid="20" grpId="0" build="p" bldLvl="5"/>
      <p:bldP spid="21"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TextBox 26"/>
          <p:cNvSpPr txBox="1">
            <a:spLocks noChangeArrowheads="1"/>
          </p:cNvSpPr>
          <p:nvPr/>
        </p:nvSpPr>
        <p:spPr bwMode="auto">
          <a:xfrm>
            <a:off x="2146300" y="419100"/>
            <a:ext cx="6892925" cy="1015663"/>
          </a:xfrm>
          <a:prstGeom prst="rect">
            <a:avLst/>
          </a:prstGeom>
          <a:noFill/>
          <a:ln w="9525">
            <a:noFill/>
            <a:miter lim="800000"/>
            <a:headEnd/>
            <a:tailEnd/>
          </a:ln>
        </p:spPr>
        <p:txBody>
          <a:bodyPr>
            <a:spAutoFit/>
          </a:bodyPr>
          <a:lstStyle/>
          <a:p>
            <a:pPr>
              <a:spcBef>
                <a:spcPct val="10000"/>
              </a:spcBef>
              <a:spcAft>
                <a:spcPct val="10000"/>
              </a:spcAft>
            </a:pPr>
            <a:r>
              <a:rPr lang="en-US" sz="2000" b="0" dirty="0">
                <a:solidFill>
                  <a:srgbClr val="000000"/>
                </a:solidFill>
              </a:rPr>
              <a:t>We can use the model of consumer choice to analyze a simplified version of the situation Dell faces in deciding which features to offer consumers.</a:t>
            </a:r>
          </a:p>
        </p:txBody>
      </p:sp>
      <p:sp>
        <p:nvSpPr>
          <p:cNvPr id="33" name="Rectangle 2"/>
          <p:cNvSpPr txBox="1">
            <a:spLocks noChangeArrowheads="1"/>
          </p:cNvSpPr>
          <p:nvPr/>
        </p:nvSpPr>
        <p:spPr>
          <a:xfrm>
            <a:off x="2133600" y="114300"/>
            <a:ext cx="6705600" cy="457200"/>
          </a:xfrm>
          <a:prstGeom prst="rect">
            <a:avLst/>
          </a:prstGeom>
        </p:spPr>
        <p:txBody>
          <a:bodyPr/>
          <a:lst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indent="0" eaLnBrk="1" hangingPunct="1">
              <a:defRPr/>
            </a:pPr>
            <a:r>
              <a:rPr lang="en-US" sz="2400" i="0" kern="0" dirty="0">
                <a:solidFill>
                  <a:srgbClr val="000000"/>
                </a:solidFill>
              </a:rPr>
              <a:t>Dell Determines the Optimal </a:t>
            </a:r>
            <a:r>
              <a:rPr lang="en-US" sz="2400" i="0" kern="0" dirty="0" smtClean="0">
                <a:solidFill>
                  <a:srgbClr val="000000"/>
                </a:solidFill>
              </a:rPr>
              <a:t>Mix of </a:t>
            </a:r>
            <a:r>
              <a:rPr lang="en-US" sz="2400" i="0" kern="0" dirty="0">
                <a:solidFill>
                  <a:srgbClr val="000000"/>
                </a:solidFill>
              </a:rPr>
              <a:t>Products</a:t>
            </a:r>
            <a:endParaRPr lang="en-US" sz="2400" i="0" kern="0" dirty="0" smtClean="0">
              <a:solidFill>
                <a:srgbClr val="000000"/>
              </a:solidFill>
            </a:endParaRPr>
          </a:p>
        </p:txBody>
      </p:sp>
      <p:sp>
        <p:nvSpPr>
          <p:cNvPr id="34" name="Line 4"/>
          <p:cNvSpPr>
            <a:spLocks noChangeShapeType="1"/>
          </p:cNvSpPr>
          <p:nvPr/>
        </p:nvSpPr>
        <p:spPr bwMode="auto">
          <a:xfrm>
            <a:off x="2003425" y="214313"/>
            <a:ext cx="0" cy="930275"/>
          </a:xfrm>
          <a:prstGeom prst="line">
            <a:avLst/>
          </a:prstGeom>
          <a:noFill/>
          <a:ln w="25400">
            <a:solidFill>
              <a:srgbClr val="FFFFFF">
                <a:lumMod val="65000"/>
              </a:srgbClr>
            </a:solidFill>
            <a:round/>
            <a:headEnd/>
            <a:tailEnd/>
          </a:ln>
          <a:extLst/>
        </p:spPr>
        <p:txBody>
          <a:bodyPr/>
          <a:lstStyle/>
          <a:p>
            <a:pPr fontAlgn="auto">
              <a:spcBef>
                <a:spcPts val="0"/>
              </a:spcBef>
              <a:spcAft>
                <a:spcPts val="0"/>
              </a:spcAft>
              <a:defRPr/>
            </a:pPr>
            <a:endParaRPr lang="en-US" sz="1800" b="0" kern="0">
              <a:solidFill>
                <a:sysClr val="windowText" lastClr="000000"/>
              </a:solidFill>
            </a:endParaRPr>
          </a:p>
        </p:txBody>
      </p:sp>
      <p:sp>
        <p:nvSpPr>
          <p:cNvPr id="35" name="Rectangle 5"/>
          <p:cNvSpPr>
            <a:spLocks noChangeArrowheads="1"/>
          </p:cNvSpPr>
          <p:nvPr/>
        </p:nvSpPr>
        <p:spPr bwMode="auto">
          <a:xfrm>
            <a:off x="76200" y="84138"/>
            <a:ext cx="1893888" cy="1182687"/>
          </a:xfrm>
          <a:prstGeom prst="rect">
            <a:avLst/>
          </a:prstGeom>
          <a:solidFill>
            <a:srgbClr val="FFFFFF"/>
          </a:solidFill>
          <a:ln>
            <a:noFill/>
          </a:ln>
          <a:extLst/>
        </p:spPr>
        <p:txBody>
          <a:bodyPr/>
          <a:lstStyle/>
          <a:p>
            <a:pPr algn="r" fontAlgn="auto">
              <a:spcBef>
                <a:spcPct val="20000"/>
              </a:spcBef>
              <a:spcAft>
                <a:spcPts val="0"/>
              </a:spcAft>
              <a:defRPr/>
            </a:pPr>
            <a:r>
              <a:rPr lang="en-US" sz="2200" b="0" kern="0" dirty="0">
                <a:solidFill>
                  <a:srgbClr val="B10C2D"/>
                </a:solidFill>
              </a:rPr>
              <a:t>Making</a:t>
            </a:r>
            <a:br>
              <a:rPr lang="en-US" sz="2200" b="0" kern="0" dirty="0">
                <a:solidFill>
                  <a:srgbClr val="B10C2D"/>
                </a:solidFill>
              </a:rPr>
            </a:br>
            <a:r>
              <a:rPr lang="en-US" sz="1800" b="0" kern="0" dirty="0">
                <a:solidFill>
                  <a:srgbClr val="000000"/>
                </a:solidFill>
              </a:rPr>
              <a:t>the</a:t>
            </a:r>
            <a:br>
              <a:rPr lang="en-US" sz="1800" b="0" kern="0" dirty="0">
                <a:solidFill>
                  <a:srgbClr val="000000"/>
                </a:solidFill>
              </a:rPr>
            </a:br>
            <a:r>
              <a:rPr lang="en-US" sz="2200" b="0" kern="0" dirty="0">
                <a:solidFill>
                  <a:srgbClr val="B10C2D"/>
                </a:solidFill>
              </a:rPr>
              <a:t>Connection</a:t>
            </a:r>
          </a:p>
        </p:txBody>
      </p:sp>
      <p:sp>
        <p:nvSpPr>
          <p:cNvPr id="36" name="Line 32"/>
          <p:cNvSpPr>
            <a:spLocks noChangeShapeType="1"/>
          </p:cNvSpPr>
          <p:nvPr/>
        </p:nvSpPr>
        <p:spPr bwMode="auto">
          <a:xfrm>
            <a:off x="1657350" y="6583363"/>
            <a:ext cx="6657975" cy="0"/>
          </a:xfrm>
          <a:prstGeom prst="line">
            <a:avLst/>
          </a:prstGeom>
          <a:noFill/>
          <a:ln w="38100">
            <a:solidFill>
              <a:srgbClr val="AC0C11"/>
            </a:solidFill>
            <a:round/>
            <a:headEnd/>
            <a:tailEnd/>
          </a:ln>
        </p:spPr>
        <p:txBody>
          <a:bodyPr/>
          <a:lstStyle/>
          <a:p>
            <a:pPr fontAlgn="auto">
              <a:spcBef>
                <a:spcPts val="0"/>
              </a:spcBef>
              <a:spcAft>
                <a:spcPts val="0"/>
              </a:spcAft>
              <a:defRPr/>
            </a:pPr>
            <a:endParaRPr lang="en-US" sz="1800" b="0" kern="0">
              <a:solidFill>
                <a:sysClr val="windowText" lastClr="000000"/>
              </a:solidFill>
            </a:endParaRPr>
          </a:p>
        </p:txBody>
      </p:sp>
      <p:grpSp>
        <p:nvGrpSpPr>
          <p:cNvPr id="37" name="Group 36"/>
          <p:cNvGrpSpPr>
            <a:grpSpLocks/>
          </p:cNvGrpSpPr>
          <p:nvPr/>
        </p:nvGrpSpPr>
        <p:grpSpPr bwMode="auto">
          <a:xfrm>
            <a:off x="333375" y="6172200"/>
            <a:ext cx="8591550" cy="373063"/>
            <a:chOff x="670746" y="6124575"/>
            <a:chExt cx="8591550" cy="373062"/>
          </a:xfrm>
        </p:grpSpPr>
        <p:sp>
          <p:nvSpPr>
            <p:cNvPr id="38" name="Rectangle 19"/>
            <p:cNvSpPr>
              <a:spLocks noChangeArrowheads="1"/>
            </p:cNvSpPr>
            <p:nvPr/>
          </p:nvSpPr>
          <p:spPr bwMode="auto">
            <a:xfrm>
              <a:off x="1789934" y="6124575"/>
              <a:ext cx="7472362" cy="373062"/>
            </a:xfrm>
            <a:prstGeom prst="rect">
              <a:avLst/>
            </a:prstGeom>
            <a:noFill/>
            <a:ln w="9525">
              <a:noFill/>
              <a:miter lim="800000"/>
              <a:headEnd/>
              <a:tailEnd/>
            </a:ln>
          </p:spPr>
          <p:txBody>
            <a:bodyPr/>
            <a:lstStyle/>
            <a:p>
              <a:pPr marL="115888" lvl="1" indent="-1588" fontAlgn="auto">
                <a:spcBef>
                  <a:spcPct val="20000"/>
                </a:spcBef>
                <a:spcAft>
                  <a:spcPts val="0"/>
                </a:spcAft>
                <a:defRPr/>
              </a:pPr>
              <a:r>
                <a:rPr lang="en-US" kern="0" dirty="0">
                  <a:solidFill>
                    <a:srgbClr val="B00B2D"/>
                  </a:solidFill>
                </a:rPr>
                <a:t>Your Turn:</a:t>
              </a:r>
              <a:r>
                <a:rPr lang="en-US" sz="1800" kern="0" dirty="0">
                  <a:solidFill>
                    <a:srgbClr val="000000"/>
                  </a:solidFill>
                </a:rPr>
                <a:t> </a:t>
              </a:r>
              <a:r>
                <a:rPr lang="en-US" sz="1200" b="0" kern="0" dirty="0">
                  <a:solidFill>
                    <a:srgbClr val="000000"/>
                  </a:solidFill>
                </a:rPr>
                <a:t>Test your understanding by doing related problem 10A.8 at the end of this appendix.</a:t>
              </a:r>
            </a:p>
          </p:txBody>
        </p:sp>
        <p:sp>
          <p:nvSpPr>
            <p:cNvPr id="39" name="TextBox 38"/>
            <p:cNvSpPr txBox="1">
              <a:spLocks noChangeArrowheads="1"/>
            </p:cNvSpPr>
            <p:nvPr/>
          </p:nvSpPr>
          <p:spPr bwMode="auto">
            <a:xfrm>
              <a:off x="670746" y="6157913"/>
              <a:ext cx="1319213" cy="338136"/>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0" kern="0" dirty="0" err="1">
                  <a:solidFill>
                    <a:srgbClr val="00A15F"/>
                  </a:solidFill>
                </a:rPr>
                <a:t>My</a:t>
              </a:r>
              <a:r>
                <a:rPr lang="en-US" sz="1600" b="0" kern="0" dirty="0" err="1">
                  <a:solidFill>
                    <a:srgbClr val="808285"/>
                  </a:solidFill>
                </a:rPr>
                <a:t>Econ</a:t>
              </a:r>
              <a:r>
                <a:rPr lang="en-US" sz="1600" b="0" kern="0" dirty="0" err="1">
                  <a:solidFill>
                    <a:srgbClr val="00A15F"/>
                  </a:solidFill>
                </a:rPr>
                <a:t>Lab</a:t>
              </a:r>
              <a:endParaRPr lang="en-US" sz="1600" b="0" kern="0" dirty="0">
                <a:solidFill>
                  <a:srgbClr val="00A15F"/>
                </a:solidFill>
              </a:endParaRPr>
            </a:p>
          </p:txBody>
        </p:sp>
      </p:grpSp>
      <p:sp>
        <p:nvSpPr>
          <p:cNvPr id="20" name="TextBox 19"/>
          <p:cNvSpPr txBox="1">
            <a:spLocks noChangeArrowheads="1"/>
          </p:cNvSpPr>
          <p:nvPr/>
        </p:nvSpPr>
        <p:spPr bwMode="auto">
          <a:xfrm>
            <a:off x="366713" y="5213350"/>
            <a:ext cx="8342312" cy="1200329"/>
          </a:xfrm>
          <a:prstGeom prst="rect">
            <a:avLst/>
          </a:prstGeom>
          <a:noFill/>
          <a:ln w="9525">
            <a:noFill/>
            <a:miter lim="800000"/>
            <a:headEnd/>
            <a:tailEnd/>
          </a:ln>
        </p:spPr>
        <p:txBody>
          <a:bodyPr>
            <a:spAutoFit/>
          </a:bodyPr>
          <a:lstStyle/>
          <a:p>
            <a:pPr>
              <a:spcBef>
                <a:spcPct val="10000"/>
              </a:spcBef>
              <a:spcAft>
                <a:spcPct val="10000"/>
              </a:spcAft>
            </a:pPr>
            <a:r>
              <a:rPr lang="en-US" sz="1800" b="0" dirty="0">
                <a:solidFill>
                  <a:srgbClr val="000000"/>
                </a:solidFill>
              </a:rPr>
              <a:t>Each point of tangency between a typical consumer’s indifference curve and the budget constraint shows an optimal processor speed and screen size choice, which is useful information for Dell in determining the mix of components to offer consumers.</a:t>
            </a:r>
          </a:p>
        </p:txBody>
      </p:sp>
      <p:pic>
        <p:nvPicPr>
          <p:cNvPr id="22" name="Picture 21" descr="Ch10A_MTC_DellPPT1.gif"/>
          <p:cNvPicPr>
            <a:picLocks noChangeAspect="1"/>
          </p:cNvPicPr>
          <p:nvPr/>
        </p:nvPicPr>
        <p:blipFill>
          <a:blip r:embed="rId3"/>
          <a:srcRect/>
          <a:stretch>
            <a:fillRect/>
          </a:stretch>
        </p:blipFill>
        <p:spPr bwMode="auto">
          <a:xfrm>
            <a:off x="1095375" y="1357313"/>
            <a:ext cx="6934200" cy="3971925"/>
          </a:xfrm>
          <a:prstGeom prst="rect">
            <a:avLst/>
          </a:prstGeom>
          <a:noFill/>
          <a:ln w="9525">
            <a:noFill/>
            <a:miter lim="800000"/>
            <a:headEnd/>
            <a:tailEnd/>
          </a:ln>
        </p:spPr>
      </p:pic>
      <p:pic>
        <p:nvPicPr>
          <p:cNvPr id="23" name="Picture 22" descr="Ch10A_MTC_DellPPT2.gif"/>
          <p:cNvPicPr>
            <a:picLocks noChangeAspect="1"/>
          </p:cNvPicPr>
          <p:nvPr/>
        </p:nvPicPr>
        <p:blipFill>
          <a:blip r:embed="rId4"/>
          <a:srcRect/>
          <a:stretch>
            <a:fillRect/>
          </a:stretch>
        </p:blipFill>
        <p:spPr bwMode="auto">
          <a:xfrm>
            <a:off x="1095375" y="1357313"/>
            <a:ext cx="6934200" cy="3962400"/>
          </a:xfrm>
          <a:prstGeom prst="rect">
            <a:avLst/>
          </a:prstGeom>
          <a:noFill/>
          <a:ln w="9525">
            <a:noFill/>
            <a:miter lim="800000"/>
            <a:headEnd/>
            <a:tailEnd/>
          </a:ln>
        </p:spPr>
      </p:pic>
      <p:pic>
        <p:nvPicPr>
          <p:cNvPr id="29" name="Picture 28" descr="Ch10A_MTC_DellPPT3.gif"/>
          <p:cNvPicPr>
            <a:picLocks noChangeAspect="1"/>
          </p:cNvPicPr>
          <p:nvPr/>
        </p:nvPicPr>
        <p:blipFill>
          <a:blip r:embed="rId5"/>
          <a:srcRect/>
          <a:stretch>
            <a:fillRect/>
          </a:stretch>
        </p:blipFill>
        <p:spPr bwMode="auto">
          <a:xfrm>
            <a:off x="1095375" y="1357313"/>
            <a:ext cx="6934200" cy="3962400"/>
          </a:xfrm>
          <a:prstGeom prst="rect">
            <a:avLst/>
          </a:prstGeom>
          <a:noFill/>
          <a:ln w="9525">
            <a:noFill/>
            <a:miter lim="800000"/>
            <a:headEnd/>
            <a:tailEnd/>
          </a:ln>
        </p:spPr>
      </p:pic>
      <p:pic>
        <p:nvPicPr>
          <p:cNvPr id="30" name="Picture 29" descr="Ch10A_MTC_DellPPT4.gif"/>
          <p:cNvPicPr>
            <a:picLocks noChangeAspect="1"/>
          </p:cNvPicPr>
          <p:nvPr/>
        </p:nvPicPr>
        <p:blipFill>
          <a:blip r:embed="rId6"/>
          <a:srcRect/>
          <a:stretch>
            <a:fillRect/>
          </a:stretch>
        </p:blipFill>
        <p:spPr bwMode="auto">
          <a:xfrm>
            <a:off x="1095375" y="1357313"/>
            <a:ext cx="6934200" cy="3962400"/>
          </a:xfrm>
          <a:prstGeom prst="rect">
            <a:avLst/>
          </a:prstGeom>
          <a:noFill/>
          <a:ln w="9525">
            <a:noFill/>
            <a:miter lim="800000"/>
            <a:headEnd/>
            <a:tailEnd/>
          </a:ln>
        </p:spPr>
      </p:pic>
    </p:spTree>
    <p:extLst>
      <p:ext uri="{BB962C8B-B14F-4D97-AF65-F5344CB8AC3E}">
        <p14:creationId xmlns:p14="http://schemas.microsoft.com/office/powerpoint/2010/main" val="249212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9" dur="500"/>
                                        <p:tgtEl>
                                          <p:spTgt spid="35"/>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ipe(left)">
                                      <p:cBhvr>
                                        <p:cTn id="17" dur="500"/>
                                        <p:tgtEl>
                                          <p:spTgt spid="33">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1000"/>
                                        <p:tgtEl>
                                          <p:spTgt spid="23"/>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1000"/>
                                        <p:tgtEl>
                                          <p:spTgt spid="29"/>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1000"/>
                                        <p:tgtEl>
                                          <p:spTgt spid="30"/>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slide(fromRight)">
                                      <p:cBhvr>
                                        <p:cTn id="46" dur="500"/>
                                        <p:tgtEl>
                                          <p:spTgt spid="37"/>
                                        </p:tgtEl>
                                      </p:cBhvr>
                                    </p:animEffect>
                                  </p:childTnLst>
                                </p:cTn>
                              </p:par>
                            </p:childTnLst>
                          </p:cTn>
                        </p:par>
                        <p:par>
                          <p:cTn id="47" fill="hold">
                            <p:stCondLst>
                              <p:cond delay="4000"/>
                            </p:stCondLst>
                            <p:childTnLst>
                              <p:par>
                                <p:cTn id="48" presetID="17" presetClass="entr" presetSubtype="8"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ppt_x</p:attrName>
                                        </p:attrNameLst>
                                      </p:cBhvr>
                                      <p:tavLst>
                                        <p:tav tm="0">
                                          <p:val>
                                            <p:strVal val="#ppt_x-#ppt_w/2"/>
                                          </p:val>
                                        </p:tav>
                                        <p:tav tm="100000">
                                          <p:val>
                                            <p:strVal val="#ppt_x"/>
                                          </p:val>
                                        </p:tav>
                                      </p:tavLst>
                                    </p:anim>
                                    <p:anim calcmode="lin" valueType="num">
                                      <p:cBhvr>
                                        <p:cTn id="51" dur="500" fill="hold"/>
                                        <p:tgtEl>
                                          <p:spTgt spid="36"/>
                                        </p:tgtEl>
                                        <p:attrNameLst>
                                          <p:attrName>ppt_y</p:attrName>
                                        </p:attrNameLst>
                                      </p:cBhvr>
                                      <p:tavLst>
                                        <p:tav tm="0">
                                          <p:val>
                                            <p:strVal val="#ppt_y"/>
                                          </p:val>
                                        </p:tav>
                                        <p:tav tm="100000">
                                          <p:val>
                                            <p:strVal val="#ppt_y"/>
                                          </p:val>
                                        </p:tav>
                                      </p:tavLst>
                                    </p:anim>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build="p" bldLvl="2" autoUpdateAnimBg="0" advAuto="0"/>
      <p:bldP spid="35"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11" name="Rectangle 11"/>
          <p:cNvSpPr>
            <a:spLocks noChangeArrowheads="1"/>
          </p:cNvSpPr>
          <p:nvPr/>
        </p:nvSpPr>
        <p:spPr bwMode="auto">
          <a:xfrm>
            <a:off x="941388" y="153988"/>
            <a:ext cx="7202487" cy="457200"/>
          </a:xfrm>
          <a:prstGeom prst="rect">
            <a:avLst/>
          </a:prstGeom>
          <a:noFill/>
          <a:ln w="9525">
            <a:noFill/>
            <a:miter lim="800000"/>
            <a:headEnd/>
            <a:tailEnd/>
          </a:ln>
        </p:spPr>
        <p:txBody>
          <a:bodyPr/>
          <a:lstStyle/>
          <a:p>
            <a:pPr marL="342900" indent="-342900">
              <a:spcBef>
                <a:spcPct val="20000"/>
              </a:spcBef>
            </a:pPr>
            <a:r>
              <a:rPr lang="en-US" sz="2800" dirty="0">
                <a:solidFill>
                  <a:srgbClr val="000000"/>
                </a:solidFill>
              </a:rPr>
              <a:t>Deriving the Demand </a:t>
            </a:r>
            <a:r>
              <a:rPr lang="en-US" sz="2800" dirty="0" smtClean="0">
                <a:solidFill>
                  <a:srgbClr val="000000"/>
                </a:solidFill>
              </a:rPr>
              <a:t>Curve</a:t>
            </a:r>
            <a:r>
              <a:rPr lang="zh-TW" altLang="en-US" sz="2800" dirty="0" smtClean="0">
                <a:solidFill>
                  <a:srgbClr val="000000"/>
                </a:solidFill>
              </a:rPr>
              <a:t> </a:t>
            </a:r>
            <a:r>
              <a:rPr lang="zh-TW" altLang="en-US" sz="2800" dirty="0" smtClean="0">
                <a:solidFill>
                  <a:srgbClr val="000000"/>
                </a:solidFill>
                <a:latin typeface="標楷體" pitchFamily="65" charset="-120"/>
                <a:ea typeface="標楷體" pitchFamily="65" charset="-120"/>
              </a:rPr>
              <a:t>推導需求曲線</a:t>
            </a:r>
            <a:endParaRPr lang="en-US" altLang="zh-TW" sz="2800" dirty="0" smtClean="0">
              <a:solidFill>
                <a:srgbClr val="000000"/>
              </a:solidFill>
              <a:latin typeface="標楷體" pitchFamily="65" charset="-120"/>
              <a:ea typeface="標楷體" pitchFamily="65" charset="-120"/>
            </a:endParaRPr>
          </a:p>
          <a:p>
            <a:pPr marL="342900" indent="-342900">
              <a:spcBef>
                <a:spcPct val="20000"/>
              </a:spcBef>
            </a:pPr>
            <a:endParaRPr lang="en-US" sz="2800" dirty="0">
              <a:solidFill>
                <a:srgbClr val="000000"/>
              </a:solidFill>
            </a:endParaRPr>
          </a:p>
        </p:txBody>
      </p:sp>
      <p:pic>
        <p:nvPicPr>
          <p:cNvPr id="793613" name="Picture 13" descr="Fig9A-5-ppt-1"/>
          <p:cNvPicPr>
            <a:picLocks noChangeAspect="1" noChangeArrowheads="1"/>
          </p:cNvPicPr>
          <p:nvPr/>
        </p:nvPicPr>
        <p:blipFill>
          <a:blip r:embed="rId3"/>
          <a:srcRect/>
          <a:stretch>
            <a:fillRect/>
          </a:stretch>
        </p:blipFill>
        <p:spPr bwMode="auto">
          <a:xfrm>
            <a:off x="1352550" y="569913"/>
            <a:ext cx="6438900" cy="4676775"/>
          </a:xfrm>
          <a:prstGeom prst="rect">
            <a:avLst/>
          </a:prstGeom>
          <a:noFill/>
          <a:ln w="9525">
            <a:noFill/>
            <a:miter lim="800000"/>
            <a:headEnd/>
            <a:tailEnd/>
          </a:ln>
        </p:spPr>
      </p:pic>
      <p:pic>
        <p:nvPicPr>
          <p:cNvPr id="793614" name="Picture 14" descr="Fig9A-5-ppt-2"/>
          <p:cNvPicPr>
            <a:picLocks noChangeAspect="1" noChangeArrowheads="1"/>
          </p:cNvPicPr>
          <p:nvPr/>
        </p:nvPicPr>
        <p:blipFill>
          <a:blip r:embed="rId4"/>
          <a:srcRect/>
          <a:stretch>
            <a:fillRect/>
          </a:stretch>
        </p:blipFill>
        <p:spPr bwMode="auto">
          <a:xfrm>
            <a:off x="1352550" y="569913"/>
            <a:ext cx="6438900" cy="4676775"/>
          </a:xfrm>
          <a:prstGeom prst="rect">
            <a:avLst/>
          </a:prstGeom>
          <a:noFill/>
          <a:ln w="9525">
            <a:noFill/>
            <a:miter lim="800000"/>
            <a:headEnd/>
            <a:tailEnd/>
          </a:ln>
        </p:spPr>
      </p:pic>
      <p:pic>
        <p:nvPicPr>
          <p:cNvPr id="793615" name="Picture 15" descr="Fig9A-5-ppt-3"/>
          <p:cNvPicPr>
            <a:picLocks noChangeAspect="1" noChangeArrowheads="1"/>
          </p:cNvPicPr>
          <p:nvPr/>
        </p:nvPicPr>
        <p:blipFill>
          <a:blip r:embed="rId5"/>
          <a:srcRect/>
          <a:stretch>
            <a:fillRect/>
          </a:stretch>
        </p:blipFill>
        <p:spPr bwMode="auto">
          <a:xfrm>
            <a:off x="1352550" y="569913"/>
            <a:ext cx="6438900" cy="4676775"/>
          </a:xfrm>
          <a:prstGeom prst="rect">
            <a:avLst/>
          </a:prstGeom>
          <a:noFill/>
          <a:ln w="9525">
            <a:noFill/>
            <a:miter lim="800000"/>
            <a:headEnd/>
            <a:tailEnd/>
          </a:ln>
        </p:spPr>
      </p:pic>
      <p:pic>
        <p:nvPicPr>
          <p:cNvPr id="793616" name="Picture 16" descr="Fig9A-5-ppt-4"/>
          <p:cNvPicPr>
            <a:picLocks noChangeAspect="1" noChangeArrowheads="1"/>
          </p:cNvPicPr>
          <p:nvPr/>
        </p:nvPicPr>
        <p:blipFill>
          <a:blip r:embed="rId6"/>
          <a:srcRect/>
          <a:stretch>
            <a:fillRect/>
          </a:stretch>
        </p:blipFill>
        <p:spPr bwMode="auto">
          <a:xfrm>
            <a:off x="1352550" y="569913"/>
            <a:ext cx="6438900" cy="4676775"/>
          </a:xfrm>
          <a:prstGeom prst="rect">
            <a:avLst/>
          </a:prstGeom>
          <a:noFill/>
          <a:ln w="9525">
            <a:noFill/>
            <a:miter lim="800000"/>
            <a:headEnd/>
            <a:tailEnd/>
          </a:ln>
        </p:spPr>
      </p:pic>
      <p:pic>
        <p:nvPicPr>
          <p:cNvPr id="793617" name="Picture 17" descr="Fig9A-5-ppt-5"/>
          <p:cNvPicPr>
            <a:picLocks noChangeAspect="1" noChangeArrowheads="1"/>
          </p:cNvPicPr>
          <p:nvPr/>
        </p:nvPicPr>
        <p:blipFill>
          <a:blip r:embed="rId7"/>
          <a:srcRect/>
          <a:stretch>
            <a:fillRect/>
          </a:stretch>
        </p:blipFill>
        <p:spPr bwMode="auto">
          <a:xfrm>
            <a:off x="1352550" y="569913"/>
            <a:ext cx="6438900" cy="4676775"/>
          </a:xfrm>
          <a:prstGeom prst="rect">
            <a:avLst/>
          </a:prstGeom>
          <a:noFill/>
          <a:ln w="9525">
            <a:noFill/>
            <a:miter lim="800000"/>
            <a:headEnd/>
            <a:tailEnd/>
          </a:ln>
        </p:spPr>
      </p:pic>
      <p:sp>
        <p:nvSpPr>
          <p:cNvPr id="12" name="Text Box 7"/>
          <p:cNvSpPr txBox="1">
            <a:spLocks noChangeArrowheads="1"/>
          </p:cNvSpPr>
          <p:nvPr/>
        </p:nvSpPr>
        <p:spPr bwMode="auto">
          <a:xfrm>
            <a:off x="458788" y="5103813"/>
            <a:ext cx="1323975" cy="312737"/>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solidFill>
                  <a:srgbClr val="000000"/>
                </a:solidFill>
              </a:rPr>
              <a:t>Figure 10A.5</a:t>
            </a:r>
          </a:p>
        </p:txBody>
      </p:sp>
      <p:sp>
        <p:nvSpPr>
          <p:cNvPr id="13" name="Text Box 8"/>
          <p:cNvSpPr txBox="1">
            <a:spLocks noChangeArrowheads="1"/>
          </p:cNvSpPr>
          <p:nvPr/>
        </p:nvSpPr>
        <p:spPr bwMode="auto">
          <a:xfrm>
            <a:off x="1779588" y="5119688"/>
            <a:ext cx="4630737" cy="307975"/>
          </a:xfrm>
          <a:prstGeom prst="rect">
            <a:avLst/>
          </a:prstGeom>
          <a:noFill/>
          <a:ln w="9525" algn="ctr">
            <a:noFill/>
            <a:miter lim="800000"/>
            <a:headEnd/>
            <a:tailEnd/>
          </a:ln>
        </p:spPr>
        <p:txBody>
          <a:bodyPr>
            <a:spAutoFit/>
          </a:bodyPr>
          <a:lstStyle/>
          <a:p>
            <a:pPr>
              <a:spcBef>
                <a:spcPct val="10000"/>
              </a:spcBef>
              <a:spcAft>
                <a:spcPct val="10000"/>
              </a:spcAft>
            </a:pPr>
            <a:r>
              <a:rPr lang="en-US">
                <a:solidFill>
                  <a:srgbClr val="000000"/>
                </a:solidFill>
              </a:rPr>
              <a:t>How a Price Decrease Affects the Budget Constraint</a:t>
            </a:r>
          </a:p>
        </p:txBody>
      </p:sp>
      <p:sp>
        <p:nvSpPr>
          <p:cNvPr id="14" name="TextBox 13"/>
          <p:cNvSpPr txBox="1">
            <a:spLocks noChangeArrowheads="1"/>
          </p:cNvSpPr>
          <p:nvPr/>
        </p:nvSpPr>
        <p:spPr bwMode="auto">
          <a:xfrm>
            <a:off x="354013" y="5437188"/>
            <a:ext cx="8342312" cy="1077912"/>
          </a:xfrm>
          <a:prstGeom prst="rect">
            <a:avLst/>
          </a:prstGeom>
          <a:noFill/>
          <a:ln w="9525">
            <a:noFill/>
            <a:miter lim="800000"/>
            <a:headEnd/>
            <a:tailEnd/>
          </a:ln>
        </p:spPr>
        <p:txBody>
          <a:bodyPr>
            <a:spAutoFit/>
          </a:bodyPr>
          <a:lstStyle/>
          <a:p>
            <a:r>
              <a:rPr lang="en-US" sz="1600" b="0">
                <a:solidFill>
                  <a:srgbClr val="000000"/>
                </a:solidFill>
              </a:rPr>
              <a:t>A fall in the price of pizza from $2 per slice to $1 per slice increases the maximum number of slices Dave can buy with $10 from 5 to 10. </a:t>
            </a:r>
          </a:p>
          <a:p>
            <a:r>
              <a:rPr lang="en-US" sz="1600" b="0">
                <a:solidFill>
                  <a:srgbClr val="000000"/>
                </a:solidFill>
              </a:rPr>
              <a:t>The budget constraint rotates outward from point </a:t>
            </a:r>
            <a:r>
              <a:rPr lang="en-US" sz="1600" b="0" i="1">
                <a:solidFill>
                  <a:srgbClr val="000000"/>
                </a:solidFill>
              </a:rPr>
              <a:t>A </a:t>
            </a:r>
            <a:r>
              <a:rPr lang="en-US" sz="1600" b="0">
                <a:solidFill>
                  <a:srgbClr val="000000"/>
                </a:solidFill>
              </a:rPr>
              <a:t>to point </a:t>
            </a:r>
            <a:r>
              <a:rPr lang="en-US" sz="1600" b="0" i="1">
                <a:solidFill>
                  <a:srgbClr val="000000"/>
                </a:solidFill>
              </a:rPr>
              <a:t>B </a:t>
            </a:r>
            <a:r>
              <a:rPr lang="en-US" sz="1600" b="0">
                <a:solidFill>
                  <a:srgbClr val="000000"/>
                </a:solidFill>
              </a:rPr>
              <a:t>to show the effect of the price decrease.</a:t>
            </a:r>
          </a:p>
        </p:txBody>
      </p:sp>
      <p:cxnSp>
        <p:nvCxnSpPr>
          <p:cNvPr id="15" name="Straight Connector 14"/>
          <p:cNvCxnSpPr>
            <a:cxnSpLocks noChangeShapeType="1"/>
          </p:cNvCxnSpPr>
          <p:nvPr/>
        </p:nvCxnSpPr>
        <p:spPr bwMode="auto">
          <a:xfrm>
            <a:off x="439738" y="6551613"/>
            <a:ext cx="8161337" cy="0"/>
          </a:xfrm>
          <a:prstGeom prst="line">
            <a:avLst/>
          </a:prstGeom>
          <a:noFill/>
          <a:ln w="50800" algn="ctr">
            <a:solidFill>
              <a:srgbClr val="B9D3C2"/>
            </a:solidFill>
            <a:round/>
            <a:headEnd/>
            <a:tailEnd/>
          </a:ln>
        </p:spPr>
      </p:cxnSp>
    </p:spTree>
    <p:extLst>
      <p:ext uri="{BB962C8B-B14F-4D97-AF65-F5344CB8AC3E}">
        <p14:creationId xmlns:p14="http://schemas.microsoft.com/office/powerpoint/2010/main" val="27904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3611"/>
                                        </p:tgtEl>
                                        <p:attrNameLst>
                                          <p:attrName>style.visibility</p:attrName>
                                        </p:attrNameLst>
                                      </p:cBhvr>
                                      <p:to>
                                        <p:strVal val="visible"/>
                                      </p:to>
                                    </p:set>
                                    <p:animEffect transition="in" filter="wipe(left)">
                                      <p:cBhvr>
                                        <p:cTn id="7" dur="500"/>
                                        <p:tgtEl>
                                          <p:spTgt spid="7936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93613"/>
                                        </p:tgtEl>
                                        <p:attrNameLst>
                                          <p:attrName>style.visibility</p:attrName>
                                        </p:attrNameLst>
                                      </p:cBhvr>
                                      <p:to>
                                        <p:strVal val="visible"/>
                                      </p:to>
                                    </p:set>
                                    <p:animEffect transition="in" filter="wipe(left)">
                                      <p:cBhvr>
                                        <p:cTn id="19" dur="500"/>
                                        <p:tgtEl>
                                          <p:spTgt spid="793613"/>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3614"/>
                                        </p:tgtEl>
                                        <p:attrNameLst>
                                          <p:attrName>style.visibility</p:attrName>
                                        </p:attrNameLst>
                                      </p:cBhvr>
                                      <p:to>
                                        <p:strVal val="visible"/>
                                      </p:to>
                                    </p:set>
                                    <p:animEffect transition="in" filter="wipe(up)">
                                      <p:cBhvr>
                                        <p:cTn id="23" dur="1000"/>
                                        <p:tgtEl>
                                          <p:spTgt spid="793614"/>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793615"/>
                                        </p:tgtEl>
                                        <p:attrNameLst>
                                          <p:attrName>style.visibility</p:attrName>
                                        </p:attrNameLst>
                                      </p:cBhvr>
                                      <p:to>
                                        <p:strVal val="visible"/>
                                      </p:to>
                                    </p:set>
                                    <p:animEffect transition="in" filter="wipe(left)">
                                      <p:cBhvr>
                                        <p:cTn id="27" dur="1000"/>
                                        <p:tgtEl>
                                          <p:spTgt spid="793615"/>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793616"/>
                                        </p:tgtEl>
                                        <p:attrNameLst>
                                          <p:attrName>style.visibility</p:attrName>
                                        </p:attrNameLst>
                                      </p:cBhvr>
                                      <p:to>
                                        <p:strVal val="visible"/>
                                      </p:to>
                                    </p:set>
                                    <p:animEffect transition="in" filter="wipe(left)">
                                      <p:cBhvr>
                                        <p:cTn id="31" dur="1000"/>
                                        <p:tgtEl>
                                          <p:spTgt spid="793616"/>
                                        </p:tgtEl>
                                      </p:cBhvr>
                                    </p:animEffect>
                                  </p:childTnLst>
                                </p:cTn>
                              </p:par>
                            </p:childTnLst>
                          </p:cTn>
                        </p:par>
                        <p:par>
                          <p:cTn id="32" fill="hold">
                            <p:stCondLst>
                              <p:cond delay="5000"/>
                            </p:stCondLst>
                            <p:childTnLst>
                              <p:par>
                                <p:cTn id="33" presetID="22" presetClass="entr" presetSubtype="8" fill="hold" nodeType="afterEffect">
                                  <p:stCondLst>
                                    <p:cond delay="0"/>
                                  </p:stCondLst>
                                  <p:childTnLst>
                                    <p:set>
                                      <p:cBhvr>
                                        <p:cTn id="34" dur="1" fill="hold">
                                          <p:stCondLst>
                                            <p:cond delay="0"/>
                                          </p:stCondLst>
                                        </p:cTn>
                                        <p:tgtEl>
                                          <p:spTgt spid="793617"/>
                                        </p:tgtEl>
                                        <p:attrNameLst>
                                          <p:attrName>style.visibility</p:attrName>
                                        </p:attrNameLst>
                                      </p:cBhvr>
                                      <p:to>
                                        <p:strVal val="visible"/>
                                      </p:to>
                                    </p:set>
                                    <p:animEffect transition="in" filter="wipe(left)">
                                      <p:cBhvr>
                                        <p:cTn id="35" dur="1000"/>
                                        <p:tgtEl>
                                          <p:spTgt spid="793617"/>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wipe(left)">
                                      <p:cBhvr>
                                        <p:cTn id="39" dur="500"/>
                                        <p:tgtEl>
                                          <p:spTgt spid="14">
                                            <p:txEl>
                                              <p:pRg st="0" end="0"/>
                                            </p:txEl>
                                          </p:spTgt>
                                        </p:tgtEl>
                                      </p:cBhvr>
                                    </p:animEffect>
                                  </p:childTnLst>
                                </p:cTn>
                              </p:par>
                            </p:childTnLst>
                          </p:cTn>
                        </p:par>
                        <p:par>
                          <p:cTn id="40" fill="hold">
                            <p:stCondLst>
                              <p:cond delay="6500"/>
                            </p:stCondLst>
                            <p:childTnLst>
                              <p:par>
                                <p:cTn id="41" presetID="22" presetClass="entr" presetSubtype="8" fill="hold" grpId="0" nodeType="after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animEffect transition="in" filter="wipe(left)">
                                      <p:cBhvr>
                                        <p:cTn id="43" dur="500"/>
                                        <p:tgtEl>
                                          <p:spTgt spid="14">
                                            <p:txEl>
                                              <p:pRg st="1" end="1"/>
                                            </p:txEl>
                                          </p:spTgt>
                                        </p:tgtEl>
                                      </p:cBhvr>
                                    </p:animEffect>
                                  </p:childTnLst>
                                </p:cTn>
                              </p:par>
                            </p:childTnLst>
                          </p:cTn>
                        </p:par>
                        <p:par>
                          <p:cTn id="44" fill="hold">
                            <p:stCondLst>
                              <p:cond delay="7000"/>
                            </p:stCondLst>
                            <p:childTnLst>
                              <p:par>
                                <p:cTn id="45" presetID="2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11" grpId="0"/>
      <p:bldP spid="12" grpId="0" animBg="1"/>
      <p:bldP spid="13" grpId="0"/>
      <p:bldP spid="14"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descr="Fig10A.6ppt12.gif"/>
          <p:cNvPicPr>
            <a:picLocks noChangeAspect="1"/>
          </p:cNvPicPr>
          <p:nvPr/>
        </p:nvPicPr>
        <p:blipFill>
          <a:blip r:embed="rId3"/>
          <a:srcRect/>
          <a:stretch>
            <a:fillRect/>
          </a:stretch>
        </p:blipFill>
        <p:spPr bwMode="auto">
          <a:xfrm>
            <a:off x="4292600" y="71438"/>
            <a:ext cx="4600575" cy="6657975"/>
          </a:xfrm>
          <a:prstGeom prst="rect">
            <a:avLst/>
          </a:prstGeom>
          <a:noFill/>
          <a:ln w="9525">
            <a:noFill/>
            <a:miter lim="800000"/>
            <a:headEnd/>
            <a:tailEnd/>
          </a:ln>
        </p:spPr>
      </p:pic>
      <p:sp>
        <p:nvSpPr>
          <p:cNvPr id="795655" name="Text Box 7"/>
          <p:cNvSpPr txBox="1">
            <a:spLocks noChangeArrowheads="1"/>
          </p:cNvSpPr>
          <p:nvPr/>
        </p:nvSpPr>
        <p:spPr bwMode="auto">
          <a:xfrm>
            <a:off x="452438" y="220663"/>
            <a:ext cx="3616325"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spcBef>
                <a:spcPct val="10000"/>
              </a:spcBef>
              <a:spcAft>
                <a:spcPct val="10000"/>
              </a:spcAft>
            </a:pPr>
            <a:r>
              <a:rPr lang="en-US" sz="1600">
                <a:solidFill>
                  <a:srgbClr val="000000"/>
                </a:solidFill>
              </a:rPr>
              <a:t>Figure 10A.6</a:t>
            </a:r>
          </a:p>
        </p:txBody>
      </p:sp>
      <p:sp>
        <p:nvSpPr>
          <p:cNvPr id="795656" name="Text Box 8"/>
          <p:cNvSpPr txBox="1">
            <a:spLocks noChangeArrowheads="1"/>
          </p:cNvSpPr>
          <p:nvPr/>
        </p:nvSpPr>
        <p:spPr bwMode="auto">
          <a:xfrm>
            <a:off x="388938" y="563563"/>
            <a:ext cx="4017962" cy="584775"/>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solidFill>
                  <a:srgbClr val="000000"/>
                </a:solidFill>
              </a:rPr>
              <a:t>How a Price Change Affects Optimal Consumption</a:t>
            </a:r>
          </a:p>
        </p:txBody>
      </p:sp>
      <p:sp>
        <p:nvSpPr>
          <p:cNvPr id="21" name="TextBox 20"/>
          <p:cNvSpPr txBox="1"/>
          <p:nvPr/>
        </p:nvSpPr>
        <p:spPr>
          <a:xfrm>
            <a:off x="388938" y="1012825"/>
            <a:ext cx="3849687" cy="5508625"/>
          </a:xfrm>
          <a:prstGeom prst="rect">
            <a:avLst/>
          </a:prstGeom>
          <a:noFill/>
        </p:spPr>
        <p:txBody>
          <a:bodyPr>
            <a:spAutoFit/>
          </a:bodyPr>
          <a:lstStyle/>
          <a:p>
            <a:pPr>
              <a:spcBef>
                <a:spcPts val="0"/>
              </a:spcBef>
              <a:spcAft>
                <a:spcPts val="0"/>
              </a:spcAft>
              <a:defRPr/>
            </a:pPr>
            <a:r>
              <a:rPr lang="en-US" sz="1600" b="0" dirty="0">
                <a:solidFill>
                  <a:srgbClr val="000000"/>
                </a:solidFill>
              </a:rPr>
              <a:t>In panel (a), a fall in the price of pizza results in Dave’s consuming less Coke and more pizza.</a:t>
            </a:r>
          </a:p>
          <a:p>
            <a:pPr marL="228600" indent="-228600">
              <a:spcBef>
                <a:spcPts val="0"/>
              </a:spcBef>
              <a:spcAft>
                <a:spcPts val="0"/>
              </a:spcAft>
              <a:defRPr/>
            </a:pPr>
            <a:r>
              <a:rPr lang="en-US" sz="1600" b="0" dirty="0">
                <a:solidFill>
                  <a:srgbClr val="000000"/>
                </a:solidFill>
              </a:rPr>
              <a:t>1. A fall in the price of pizza rotates the budget constraint outward because Dave can now buy more pizza with his $10.</a:t>
            </a:r>
          </a:p>
          <a:p>
            <a:pPr marL="228600" indent="-228600">
              <a:spcBef>
                <a:spcPts val="0"/>
              </a:spcBef>
              <a:spcAft>
                <a:spcPts val="0"/>
              </a:spcAft>
              <a:defRPr/>
            </a:pPr>
            <a:r>
              <a:rPr lang="en-US" sz="1600" b="0" dirty="0">
                <a:solidFill>
                  <a:srgbClr val="000000"/>
                </a:solidFill>
              </a:rPr>
              <a:t>2. In the new optimum on indifference curve </a:t>
            </a:r>
            <a:r>
              <a:rPr lang="en-US" sz="1600" b="0" i="1" dirty="0">
                <a:solidFill>
                  <a:srgbClr val="000000"/>
                </a:solidFill>
              </a:rPr>
              <a:t>I</a:t>
            </a:r>
            <a:r>
              <a:rPr lang="en-US" sz="1600" b="0" baseline="-25000" dirty="0">
                <a:solidFill>
                  <a:srgbClr val="000000"/>
                </a:solidFill>
              </a:rPr>
              <a:t>2</a:t>
            </a:r>
            <a:r>
              <a:rPr lang="en-US" sz="1600" b="0" i="1" dirty="0">
                <a:solidFill>
                  <a:srgbClr val="000000"/>
                </a:solidFill>
              </a:rPr>
              <a:t>, </a:t>
            </a:r>
            <a:r>
              <a:rPr lang="en-US" sz="1600" b="0" dirty="0">
                <a:solidFill>
                  <a:srgbClr val="000000"/>
                </a:solidFill>
              </a:rPr>
              <a:t>Dave changes the quantities he consumes of both goods. </a:t>
            </a:r>
          </a:p>
          <a:p>
            <a:pPr marL="228600" indent="-228600">
              <a:spcBef>
                <a:spcPts val="0"/>
              </a:spcBef>
              <a:spcAft>
                <a:spcPts val="0"/>
              </a:spcAft>
              <a:defRPr/>
            </a:pPr>
            <a:r>
              <a:rPr lang="en-US" sz="1600" b="0" dirty="0">
                <a:solidFill>
                  <a:srgbClr val="000000"/>
                </a:solidFill>
              </a:rPr>
              <a:t>	His consumption of Coke falls from 4 cans to 3 cans. </a:t>
            </a:r>
          </a:p>
          <a:p>
            <a:pPr marL="228600" indent="-228600">
              <a:spcBef>
                <a:spcPts val="0"/>
              </a:spcBef>
              <a:spcAft>
                <a:spcPts val="0"/>
              </a:spcAft>
              <a:defRPr/>
            </a:pPr>
            <a:r>
              <a:rPr lang="en-US" sz="1600" b="0" dirty="0">
                <a:solidFill>
                  <a:srgbClr val="000000"/>
                </a:solidFill>
              </a:rPr>
              <a:t>3. In the new optimum, Dave’s consumption of pizza increases from 3 slices to 7 slices.</a:t>
            </a:r>
          </a:p>
          <a:p>
            <a:pPr>
              <a:spcBef>
                <a:spcPts val="0"/>
              </a:spcBef>
              <a:spcAft>
                <a:spcPts val="0"/>
              </a:spcAft>
              <a:defRPr/>
            </a:pPr>
            <a:r>
              <a:rPr lang="en-US" sz="1600" b="0" dirty="0">
                <a:solidFill>
                  <a:srgbClr val="000000"/>
                </a:solidFill>
              </a:rPr>
              <a:t>In panel (b), Dave responds optimally to the fall in the price of pizza from $2 per slice to $1 by increasing the quantity of slices he consumes from 3 slices to 7 slices. </a:t>
            </a:r>
          </a:p>
          <a:p>
            <a:pPr>
              <a:spcBef>
                <a:spcPts val="0"/>
              </a:spcBef>
              <a:spcAft>
                <a:spcPts val="0"/>
              </a:spcAft>
              <a:defRPr/>
            </a:pPr>
            <a:r>
              <a:rPr lang="en-US" sz="1600" b="0" dirty="0">
                <a:solidFill>
                  <a:srgbClr val="000000"/>
                </a:solidFill>
              </a:rPr>
              <a:t>When we graph this result, we have Dave’s demand curve for pizza.</a:t>
            </a:r>
          </a:p>
        </p:txBody>
      </p:sp>
      <p:cxnSp>
        <p:nvCxnSpPr>
          <p:cNvPr id="43" name="Straight Connector 42"/>
          <p:cNvCxnSpPr>
            <a:cxnSpLocks noChangeShapeType="1"/>
          </p:cNvCxnSpPr>
          <p:nvPr/>
        </p:nvCxnSpPr>
        <p:spPr bwMode="auto">
          <a:xfrm flipV="1">
            <a:off x="447675" y="6519863"/>
            <a:ext cx="3621088" cy="17462"/>
          </a:xfrm>
          <a:prstGeom prst="line">
            <a:avLst/>
          </a:prstGeom>
          <a:noFill/>
          <a:ln w="50800" algn="ctr">
            <a:solidFill>
              <a:srgbClr val="B9D3C2"/>
            </a:solidFill>
            <a:round/>
            <a:headEnd/>
            <a:tailEnd/>
          </a:ln>
        </p:spPr>
      </p:cxnSp>
      <p:pic>
        <p:nvPicPr>
          <p:cNvPr id="44" name="Picture 43" descr="Fig10A.6ppt1.gif"/>
          <p:cNvPicPr>
            <a:picLocks noChangeAspect="1"/>
          </p:cNvPicPr>
          <p:nvPr/>
        </p:nvPicPr>
        <p:blipFill>
          <a:blip r:embed="rId4"/>
          <a:srcRect/>
          <a:stretch>
            <a:fillRect/>
          </a:stretch>
        </p:blipFill>
        <p:spPr bwMode="auto">
          <a:xfrm>
            <a:off x="4292600" y="71438"/>
            <a:ext cx="4600575" cy="6657975"/>
          </a:xfrm>
          <a:prstGeom prst="rect">
            <a:avLst/>
          </a:prstGeom>
          <a:noFill/>
          <a:ln w="9525">
            <a:noFill/>
            <a:miter lim="800000"/>
            <a:headEnd/>
            <a:tailEnd/>
          </a:ln>
        </p:spPr>
      </p:pic>
      <p:pic>
        <p:nvPicPr>
          <p:cNvPr id="45" name="Picture 44" descr="Fig10A.6ppt2.gif"/>
          <p:cNvPicPr>
            <a:picLocks noChangeAspect="1"/>
          </p:cNvPicPr>
          <p:nvPr/>
        </p:nvPicPr>
        <p:blipFill>
          <a:blip r:embed="rId5"/>
          <a:srcRect/>
          <a:stretch>
            <a:fillRect/>
          </a:stretch>
        </p:blipFill>
        <p:spPr bwMode="auto">
          <a:xfrm>
            <a:off x="4292600" y="71438"/>
            <a:ext cx="4600575" cy="6657975"/>
          </a:xfrm>
          <a:prstGeom prst="rect">
            <a:avLst/>
          </a:prstGeom>
          <a:noFill/>
          <a:ln w="9525">
            <a:noFill/>
            <a:miter lim="800000"/>
            <a:headEnd/>
            <a:tailEnd/>
          </a:ln>
        </p:spPr>
      </p:pic>
      <p:pic>
        <p:nvPicPr>
          <p:cNvPr id="46" name="Picture 45" descr="Fig10A.6ppt3.gif"/>
          <p:cNvPicPr>
            <a:picLocks noChangeAspect="1"/>
          </p:cNvPicPr>
          <p:nvPr/>
        </p:nvPicPr>
        <p:blipFill>
          <a:blip r:embed="rId6"/>
          <a:srcRect/>
          <a:stretch>
            <a:fillRect/>
          </a:stretch>
        </p:blipFill>
        <p:spPr bwMode="auto">
          <a:xfrm>
            <a:off x="4292600" y="71438"/>
            <a:ext cx="4600575" cy="6657975"/>
          </a:xfrm>
          <a:prstGeom prst="rect">
            <a:avLst/>
          </a:prstGeom>
          <a:noFill/>
          <a:ln w="9525">
            <a:noFill/>
            <a:miter lim="800000"/>
            <a:headEnd/>
            <a:tailEnd/>
          </a:ln>
        </p:spPr>
      </p:pic>
      <p:pic>
        <p:nvPicPr>
          <p:cNvPr id="47" name="Picture 46" descr="Fig10A.6ppt4.gif"/>
          <p:cNvPicPr>
            <a:picLocks noChangeAspect="1"/>
          </p:cNvPicPr>
          <p:nvPr/>
        </p:nvPicPr>
        <p:blipFill>
          <a:blip r:embed="rId7"/>
          <a:srcRect/>
          <a:stretch>
            <a:fillRect/>
          </a:stretch>
        </p:blipFill>
        <p:spPr bwMode="auto">
          <a:xfrm>
            <a:off x="4292600" y="71438"/>
            <a:ext cx="4600575" cy="6657975"/>
          </a:xfrm>
          <a:prstGeom prst="rect">
            <a:avLst/>
          </a:prstGeom>
          <a:noFill/>
          <a:ln w="9525">
            <a:noFill/>
            <a:miter lim="800000"/>
            <a:headEnd/>
            <a:tailEnd/>
          </a:ln>
        </p:spPr>
      </p:pic>
      <p:pic>
        <p:nvPicPr>
          <p:cNvPr id="48" name="Picture 47" descr="Fig10A.6ppt5.gif"/>
          <p:cNvPicPr>
            <a:picLocks noChangeAspect="1"/>
          </p:cNvPicPr>
          <p:nvPr/>
        </p:nvPicPr>
        <p:blipFill>
          <a:blip r:embed="rId8"/>
          <a:srcRect/>
          <a:stretch>
            <a:fillRect/>
          </a:stretch>
        </p:blipFill>
        <p:spPr bwMode="auto">
          <a:xfrm>
            <a:off x="4292600" y="71438"/>
            <a:ext cx="4600575" cy="6657975"/>
          </a:xfrm>
          <a:prstGeom prst="rect">
            <a:avLst/>
          </a:prstGeom>
          <a:noFill/>
          <a:ln w="9525">
            <a:noFill/>
            <a:miter lim="800000"/>
            <a:headEnd/>
            <a:tailEnd/>
          </a:ln>
        </p:spPr>
      </p:pic>
      <p:pic>
        <p:nvPicPr>
          <p:cNvPr id="49" name="Picture 48" descr="Fig10A.6ppt6.gif"/>
          <p:cNvPicPr>
            <a:picLocks noChangeAspect="1"/>
          </p:cNvPicPr>
          <p:nvPr/>
        </p:nvPicPr>
        <p:blipFill>
          <a:blip r:embed="rId9"/>
          <a:srcRect/>
          <a:stretch>
            <a:fillRect/>
          </a:stretch>
        </p:blipFill>
        <p:spPr bwMode="auto">
          <a:xfrm>
            <a:off x="4292600" y="71438"/>
            <a:ext cx="4600575" cy="6657975"/>
          </a:xfrm>
          <a:prstGeom prst="rect">
            <a:avLst/>
          </a:prstGeom>
          <a:noFill/>
          <a:ln w="9525">
            <a:noFill/>
            <a:miter lim="800000"/>
            <a:headEnd/>
            <a:tailEnd/>
          </a:ln>
        </p:spPr>
      </p:pic>
      <p:pic>
        <p:nvPicPr>
          <p:cNvPr id="50" name="Picture 49" descr="Fig10A.6ppt7.gif"/>
          <p:cNvPicPr>
            <a:picLocks noChangeAspect="1"/>
          </p:cNvPicPr>
          <p:nvPr/>
        </p:nvPicPr>
        <p:blipFill>
          <a:blip r:embed="rId10"/>
          <a:srcRect/>
          <a:stretch>
            <a:fillRect/>
          </a:stretch>
        </p:blipFill>
        <p:spPr bwMode="auto">
          <a:xfrm>
            <a:off x="4292600" y="71438"/>
            <a:ext cx="4600575" cy="6657975"/>
          </a:xfrm>
          <a:prstGeom prst="rect">
            <a:avLst/>
          </a:prstGeom>
          <a:noFill/>
          <a:ln w="9525">
            <a:noFill/>
            <a:miter lim="800000"/>
            <a:headEnd/>
            <a:tailEnd/>
          </a:ln>
        </p:spPr>
      </p:pic>
      <p:pic>
        <p:nvPicPr>
          <p:cNvPr id="51" name="Picture 50" descr="Fig10A.6ppt8.gif"/>
          <p:cNvPicPr>
            <a:picLocks noChangeAspect="1"/>
          </p:cNvPicPr>
          <p:nvPr/>
        </p:nvPicPr>
        <p:blipFill>
          <a:blip r:embed="rId11"/>
          <a:srcRect/>
          <a:stretch>
            <a:fillRect/>
          </a:stretch>
        </p:blipFill>
        <p:spPr bwMode="auto">
          <a:xfrm>
            <a:off x="4292600" y="71438"/>
            <a:ext cx="4600575" cy="6657975"/>
          </a:xfrm>
          <a:prstGeom prst="rect">
            <a:avLst/>
          </a:prstGeom>
          <a:noFill/>
          <a:ln w="9525">
            <a:noFill/>
            <a:miter lim="800000"/>
            <a:headEnd/>
            <a:tailEnd/>
          </a:ln>
        </p:spPr>
      </p:pic>
      <p:pic>
        <p:nvPicPr>
          <p:cNvPr id="52" name="Picture 51" descr="Fig10A.6ppt9.gif"/>
          <p:cNvPicPr>
            <a:picLocks noChangeAspect="1"/>
          </p:cNvPicPr>
          <p:nvPr/>
        </p:nvPicPr>
        <p:blipFill>
          <a:blip r:embed="rId12"/>
          <a:srcRect/>
          <a:stretch>
            <a:fillRect/>
          </a:stretch>
        </p:blipFill>
        <p:spPr bwMode="auto">
          <a:xfrm>
            <a:off x="4292600" y="71438"/>
            <a:ext cx="4600575" cy="6657975"/>
          </a:xfrm>
          <a:prstGeom prst="rect">
            <a:avLst/>
          </a:prstGeom>
          <a:noFill/>
          <a:ln w="9525">
            <a:noFill/>
            <a:miter lim="800000"/>
            <a:headEnd/>
            <a:tailEnd/>
          </a:ln>
        </p:spPr>
      </p:pic>
      <p:pic>
        <p:nvPicPr>
          <p:cNvPr id="53" name="Picture 52" descr="Fig10A.6ppt10.gif"/>
          <p:cNvPicPr>
            <a:picLocks noChangeAspect="1"/>
          </p:cNvPicPr>
          <p:nvPr/>
        </p:nvPicPr>
        <p:blipFill>
          <a:blip r:embed="rId13"/>
          <a:srcRect/>
          <a:stretch>
            <a:fillRect/>
          </a:stretch>
        </p:blipFill>
        <p:spPr bwMode="auto">
          <a:xfrm>
            <a:off x="4292600" y="71438"/>
            <a:ext cx="4600575" cy="6657975"/>
          </a:xfrm>
          <a:prstGeom prst="rect">
            <a:avLst/>
          </a:prstGeom>
          <a:noFill/>
          <a:ln w="9525">
            <a:noFill/>
            <a:miter lim="800000"/>
            <a:headEnd/>
            <a:tailEnd/>
          </a:ln>
        </p:spPr>
      </p:pic>
      <p:pic>
        <p:nvPicPr>
          <p:cNvPr id="54" name="Picture 53" descr="Fig10A.6ppt11.gif"/>
          <p:cNvPicPr>
            <a:picLocks noChangeAspect="1"/>
          </p:cNvPicPr>
          <p:nvPr/>
        </p:nvPicPr>
        <p:blipFill>
          <a:blip r:embed="rId14"/>
          <a:srcRect/>
          <a:stretch>
            <a:fillRect/>
          </a:stretch>
        </p:blipFill>
        <p:spPr bwMode="auto">
          <a:xfrm>
            <a:off x="4292600" y="71438"/>
            <a:ext cx="4600575" cy="6657975"/>
          </a:xfrm>
          <a:prstGeom prst="rect">
            <a:avLst/>
          </a:prstGeom>
          <a:noFill/>
          <a:ln w="9525">
            <a:noFill/>
            <a:miter lim="800000"/>
            <a:headEnd/>
            <a:tailEnd/>
          </a:ln>
        </p:spPr>
      </p:pic>
    </p:spTree>
    <p:extLst>
      <p:ext uri="{BB962C8B-B14F-4D97-AF65-F5344CB8AC3E}">
        <p14:creationId xmlns:p14="http://schemas.microsoft.com/office/powerpoint/2010/main" val="1682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5655"/>
                                        </p:tgtEl>
                                        <p:attrNameLst>
                                          <p:attrName>style.visibility</p:attrName>
                                        </p:attrNameLst>
                                      </p:cBhvr>
                                      <p:to>
                                        <p:strVal val="visible"/>
                                      </p:to>
                                    </p:set>
                                    <p:animEffect transition="in" filter="wipe(left)">
                                      <p:cBhvr>
                                        <p:cTn id="7" dur="500"/>
                                        <p:tgtEl>
                                          <p:spTgt spid="79565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95656"/>
                                        </p:tgtEl>
                                        <p:attrNameLst>
                                          <p:attrName>style.visibility</p:attrName>
                                        </p:attrNameLst>
                                      </p:cBhvr>
                                      <p:to>
                                        <p:strVal val="visible"/>
                                      </p:to>
                                    </p:set>
                                    <p:animEffect transition="in" filter="wipe(left)">
                                      <p:cBhvr>
                                        <p:cTn id="11" dur="500"/>
                                        <p:tgtEl>
                                          <p:spTgt spid="79565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up)">
                                      <p:cBhvr>
                                        <p:cTn id="19" dur="1000"/>
                                        <p:tgtEl>
                                          <p:spTgt spid="45"/>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up)">
                                      <p:cBhvr>
                                        <p:cTn id="23" dur="1000"/>
                                        <p:tgtEl>
                                          <p:spTgt spid="46"/>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1000"/>
                                        <p:tgtEl>
                                          <p:spTgt spid="47"/>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left)">
                                      <p:cBhvr>
                                        <p:cTn id="31" dur="1000"/>
                                        <p:tgtEl>
                                          <p:spTgt spid="48"/>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wipe(left)">
                                      <p:cBhvr>
                                        <p:cTn id="35" dur="1000"/>
                                        <p:tgtEl>
                                          <p:spTgt spid="49"/>
                                        </p:tgtEl>
                                      </p:cBhvr>
                                    </p:animEffect>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wipe(left)">
                                      <p:cBhvr>
                                        <p:cTn id="39" dur="500"/>
                                        <p:tgtEl>
                                          <p:spTgt spid="21">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1000"/>
                                        <p:tgtEl>
                                          <p:spTgt spid="5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1">
                                            <p:txEl>
                                              <p:pRg st="1" end="1"/>
                                            </p:txEl>
                                          </p:spTgt>
                                        </p:tgtEl>
                                        <p:attrNameLst>
                                          <p:attrName>style.visibility</p:attrName>
                                        </p:attrNameLst>
                                      </p:cBhvr>
                                      <p:to>
                                        <p:strVal val="visible"/>
                                      </p:to>
                                    </p:set>
                                    <p:animEffect transition="in" filter="wipe(left)">
                                      <p:cBhvr>
                                        <p:cTn id="48" dur="500"/>
                                        <p:tgtEl>
                                          <p:spTgt spid="21">
                                            <p:txEl>
                                              <p:pRg st="1" end="1"/>
                                            </p:txEl>
                                          </p:spTgt>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1">
                                            <p:txEl>
                                              <p:pRg st="2" end="2"/>
                                            </p:txEl>
                                          </p:spTgt>
                                        </p:tgtEl>
                                        <p:attrNameLst>
                                          <p:attrName>style.visibility</p:attrName>
                                        </p:attrNameLst>
                                      </p:cBhvr>
                                      <p:to>
                                        <p:strVal val="visible"/>
                                      </p:to>
                                    </p:set>
                                    <p:animEffect transition="in" filter="wipe(left)">
                                      <p:cBhvr>
                                        <p:cTn id="52" dur="500"/>
                                        <p:tgtEl>
                                          <p:spTgt spid="2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1">
                                            <p:txEl>
                                              <p:pRg st="3" end="3"/>
                                            </p:txEl>
                                          </p:spTgt>
                                        </p:tgtEl>
                                        <p:attrNameLst>
                                          <p:attrName>style.visibility</p:attrName>
                                        </p:attrNameLst>
                                      </p:cBhvr>
                                      <p:to>
                                        <p:strVal val="visible"/>
                                      </p:to>
                                    </p:set>
                                    <p:animEffect transition="in" filter="wipe(left)">
                                      <p:cBhvr>
                                        <p:cTn id="57" dur="500"/>
                                        <p:tgtEl>
                                          <p:spTgt spid="21">
                                            <p:txEl>
                                              <p:pRg st="3" end="3"/>
                                            </p:txEl>
                                          </p:spTgt>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1">
                                            <p:txEl>
                                              <p:pRg st="4" end="4"/>
                                            </p:txEl>
                                          </p:spTgt>
                                        </p:tgtEl>
                                        <p:attrNameLst>
                                          <p:attrName>style.visibility</p:attrName>
                                        </p:attrNameLst>
                                      </p:cBhvr>
                                      <p:to>
                                        <p:strVal val="visible"/>
                                      </p:to>
                                    </p:set>
                                    <p:animEffect transition="in" filter="wipe(left)">
                                      <p:cBhvr>
                                        <p:cTn id="65" dur="500"/>
                                        <p:tgtEl>
                                          <p:spTgt spid="21">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500"/>
                                        <p:tgtEl>
                                          <p:spTgt spid="52"/>
                                        </p:tgtEl>
                                      </p:cBhvr>
                                    </p:animEffect>
                                  </p:childTnLst>
                                </p:cTn>
                              </p:par>
                            </p:childTnLst>
                          </p:cTn>
                        </p:par>
                        <p:par>
                          <p:cTn id="71" fill="hold">
                            <p:stCondLst>
                              <p:cond delay="500"/>
                            </p:stCondLst>
                            <p:childTnLst>
                              <p:par>
                                <p:cTn id="72" presetID="22" presetClass="entr" presetSubtype="1"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up)">
                                      <p:cBhvr>
                                        <p:cTn id="74" dur="1000"/>
                                        <p:tgtEl>
                                          <p:spTgt spid="53"/>
                                        </p:tgtEl>
                                      </p:cBhvr>
                                    </p:animEffect>
                                  </p:childTnLst>
                                </p:cTn>
                              </p:par>
                            </p:childTnLst>
                          </p:cTn>
                        </p:par>
                        <p:par>
                          <p:cTn id="75" fill="hold">
                            <p:stCondLst>
                              <p:cond delay="1500"/>
                            </p:stCondLst>
                            <p:childTnLst>
                              <p:par>
                                <p:cTn id="76" presetID="22" presetClass="entr" presetSubtype="8"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wipe(left)">
                                      <p:cBhvr>
                                        <p:cTn id="78" dur="1000"/>
                                        <p:tgtEl>
                                          <p:spTgt spid="54"/>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1">
                                            <p:txEl>
                                              <p:pRg st="5" end="5"/>
                                            </p:txEl>
                                          </p:spTgt>
                                        </p:tgtEl>
                                        <p:attrNameLst>
                                          <p:attrName>style.visibility</p:attrName>
                                        </p:attrNameLst>
                                      </p:cBhvr>
                                      <p:to>
                                        <p:strVal val="visible"/>
                                      </p:to>
                                    </p:set>
                                    <p:animEffect transition="in" filter="wipe(left)">
                                      <p:cBhvr>
                                        <p:cTn id="82" dur="500"/>
                                        <p:tgtEl>
                                          <p:spTgt spid="21">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left)">
                                      <p:cBhvr>
                                        <p:cTn id="87" dur="1000"/>
                                        <p:tgtEl>
                                          <p:spTgt spid="55"/>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21">
                                            <p:txEl>
                                              <p:pRg st="6" end="6"/>
                                            </p:txEl>
                                          </p:spTgt>
                                        </p:tgtEl>
                                        <p:attrNameLst>
                                          <p:attrName>style.visibility</p:attrName>
                                        </p:attrNameLst>
                                      </p:cBhvr>
                                      <p:to>
                                        <p:strVal val="visible"/>
                                      </p:to>
                                    </p:set>
                                    <p:animEffect transition="in" filter="wipe(left)">
                                      <p:cBhvr>
                                        <p:cTn id="91" dur="500"/>
                                        <p:tgtEl>
                                          <p:spTgt spid="21">
                                            <p:txEl>
                                              <p:pRg st="6" end="6"/>
                                            </p:txEl>
                                          </p:spTgt>
                                        </p:tgtEl>
                                      </p:cBhvr>
                                    </p:animEffect>
                                  </p:childTnLst>
                                </p:cTn>
                              </p:par>
                            </p:childTnLst>
                          </p:cTn>
                        </p:par>
                        <p:par>
                          <p:cTn id="92" fill="hold">
                            <p:stCondLst>
                              <p:cond delay="1500"/>
                            </p:stCondLst>
                            <p:childTnLst>
                              <p:par>
                                <p:cTn id="93" presetID="22" presetClass="entr" presetSubtype="8" fill="hold"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left)">
                                      <p:cBhvr>
                                        <p:cTn id="9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5" grpId="0" animBg="1"/>
      <p:bldP spid="795656" grpId="0"/>
      <p:bldP spid="21"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5"/>
          <p:cNvSpPr txBox="1">
            <a:spLocks noChangeArrowheads="1"/>
          </p:cNvSpPr>
          <p:nvPr/>
        </p:nvSpPr>
        <p:spPr bwMode="auto">
          <a:xfrm>
            <a:off x="2171700" y="681038"/>
            <a:ext cx="6972300" cy="1200329"/>
          </a:xfrm>
          <a:prstGeom prst="rect">
            <a:avLst/>
          </a:prstGeom>
          <a:noFill/>
          <a:ln>
            <a:noFill/>
          </a:ln>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fontAlgn="auto" hangingPunct="1">
              <a:spcBef>
                <a:spcPct val="50000"/>
              </a:spcBef>
              <a:spcAft>
                <a:spcPts val="0"/>
              </a:spcAft>
              <a:defRPr/>
            </a:pPr>
            <a:r>
              <a:rPr lang="en-US" sz="3600" kern="0" dirty="0">
                <a:solidFill>
                  <a:srgbClr val="000000"/>
                </a:solidFill>
                <a:cs typeface="+mn-cs"/>
              </a:rPr>
              <a:t>Consumer </a:t>
            </a:r>
            <a:r>
              <a:rPr lang="en-US" sz="3600" kern="0" dirty="0" smtClean="0">
                <a:solidFill>
                  <a:srgbClr val="000000"/>
                </a:solidFill>
                <a:cs typeface="+mn-cs"/>
              </a:rPr>
              <a:t>Choice and Behavioral Economics</a:t>
            </a:r>
          </a:p>
        </p:txBody>
      </p:sp>
      <p:sp>
        <p:nvSpPr>
          <p:cNvPr id="18" name="Rectangle 17"/>
          <p:cNvSpPr/>
          <p:nvPr/>
        </p:nvSpPr>
        <p:spPr>
          <a:xfrm>
            <a:off x="0" y="0"/>
            <a:ext cx="2171700" cy="1695450"/>
          </a:xfrm>
          <a:prstGeom prst="rect">
            <a:avLst/>
          </a:prstGeom>
          <a:solidFill>
            <a:srgbClr val="00847D"/>
          </a:solidFill>
          <a:ln w="25400" cap="flat" cmpd="sng" algn="ctr">
            <a:noFill/>
            <a:prstDash val="solid"/>
          </a:ln>
          <a:effectLst/>
        </p:spPr>
        <p:txBody>
          <a:bodyPr anchor="ctr"/>
          <a:lstStyle/>
          <a:p>
            <a:pPr algn="ctr" fontAlgn="auto">
              <a:spcBef>
                <a:spcPts val="0"/>
              </a:spcBef>
              <a:spcAft>
                <a:spcPts val="0"/>
              </a:spcAft>
              <a:defRPr/>
            </a:pPr>
            <a:endParaRPr lang="en-US" sz="1800" b="0" kern="0">
              <a:solidFill>
                <a:srgbClr val="FFFFFF"/>
              </a:solidFill>
              <a:latin typeface="Arial"/>
              <a:cs typeface="+mn-cs"/>
            </a:endParaRPr>
          </a:p>
        </p:txBody>
      </p:sp>
      <p:pic>
        <p:nvPicPr>
          <p:cNvPr id="19" name="Picture 4"/>
          <p:cNvPicPr>
            <a:picLocks noChangeAspect="1" noChangeArrowheads="1"/>
          </p:cNvPicPr>
          <p:nvPr/>
        </p:nvPicPr>
        <p:blipFill>
          <a:blip r:embed="rId3"/>
          <a:srcRect/>
          <a:stretch>
            <a:fillRect/>
          </a:stretch>
        </p:blipFill>
        <p:spPr bwMode="auto">
          <a:xfrm>
            <a:off x="2171700" y="0"/>
            <a:ext cx="6972300" cy="681038"/>
          </a:xfrm>
          <a:prstGeom prst="rect">
            <a:avLst/>
          </a:prstGeom>
          <a:noFill/>
          <a:ln w="9525">
            <a:noFill/>
            <a:miter lim="800000"/>
            <a:headEnd/>
            <a:tailEnd/>
          </a:ln>
        </p:spPr>
      </p:pic>
      <p:sp>
        <p:nvSpPr>
          <p:cNvPr id="20" name="TextBox 19"/>
          <p:cNvSpPr txBox="1">
            <a:spLocks noChangeArrowheads="1"/>
          </p:cNvSpPr>
          <p:nvPr/>
        </p:nvSpPr>
        <p:spPr bwMode="auto">
          <a:xfrm rot="-5400000">
            <a:off x="7144" y="950119"/>
            <a:ext cx="1171575" cy="338137"/>
          </a:xfrm>
          <a:prstGeom prst="rect">
            <a:avLst/>
          </a:prstGeom>
          <a:noFill/>
          <a:ln w="9525">
            <a:noFill/>
            <a:miter lim="800000"/>
            <a:headEnd/>
            <a:tailEnd/>
          </a:ln>
        </p:spPr>
        <p:txBody>
          <a:bodyPr wrap="none">
            <a:spAutoFit/>
          </a:bodyPr>
          <a:lstStyle/>
          <a:p>
            <a:pPr>
              <a:spcBef>
                <a:spcPct val="10000"/>
              </a:spcBef>
              <a:spcAft>
                <a:spcPct val="10000"/>
              </a:spcAft>
            </a:pPr>
            <a:r>
              <a:rPr lang="en-US" sz="1600">
                <a:solidFill>
                  <a:srgbClr val="6EBC94"/>
                </a:solidFill>
              </a:rPr>
              <a:t>CHAPTER</a:t>
            </a:r>
          </a:p>
        </p:txBody>
      </p:sp>
      <p:sp>
        <p:nvSpPr>
          <p:cNvPr id="21" name="TextBox 20"/>
          <p:cNvSpPr txBox="1">
            <a:spLocks noChangeArrowheads="1"/>
          </p:cNvSpPr>
          <p:nvPr/>
        </p:nvSpPr>
        <p:spPr bwMode="auto">
          <a:xfrm>
            <a:off x="460375" y="334963"/>
            <a:ext cx="1711325" cy="1570037"/>
          </a:xfrm>
          <a:prstGeom prst="rect">
            <a:avLst/>
          </a:prstGeom>
          <a:noFill/>
          <a:ln>
            <a:noFill/>
          </a:ln>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algn="ctr" eaLnBrk="1" fontAlgn="auto" hangingPunct="1">
              <a:spcBef>
                <a:spcPts val="0"/>
              </a:spcBef>
              <a:spcAft>
                <a:spcPts val="0"/>
              </a:spcAft>
              <a:defRPr/>
            </a:pPr>
            <a:r>
              <a:rPr lang="en-US" sz="9600" kern="0" dirty="0" smtClean="0">
                <a:solidFill>
                  <a:srgbClr val="FFFFFF"/>
                </a:solidFill>
                <a:latin typeface="AvantGarde-Book" pitchFamily="2" charset="0"/>
              </a:rPr>
              <a:t>10</a:t>
            </a:r>
          </a:p>
        </p:txBody>
      </p:sp>
      <p:sp>
        <p:nvSpPr>
          <p:cNvPr id="22" name="TextBox 21"/>
          <p:cNvSpPr txBox="1">
            <a:spLocks noChangeArrowheads="1"/>
          </p:cNvSpPr>
          <p:nvPr/>
        </p:nvSpPr>
        <p:spPr bwMode="auto">
          <a:xfrm>
            <a:off x="458788" y="1787525"/>
            <a:ext cx="4589462" cy="830997"/>
          </a:xfrm>
          <a:prstGeom prst="rect">
            <a:avLst/>
          </a:prstGeom>
          <a:noFill/>
          <a:ln w="9525">
            <a:noFill/>
            <a:miter lim="800000"/>
            <a:headEnd/>
            <a:tailEnd/>
          </a:ln>
        </p:spPr>
        <p:txBody>
          <a:bodyPr>
            <a:spAutoFit/>
          </a:bodyPr>
          <a:lstStyle/>
          <a:p>
            <a:r>
              <a:rPr lang="en-US" sz="2400" dirty="0">
                <a:solidFill>
                  <a:srgbClr val="0066B3"/>
                </a:solidFill>
              </a:rPr>
              <a:t>Chapter Outline </a:t>
            </a:r>
            <a:r>
              <a:rPr lang="en-US" sz="2400" b="0" dirty="0">
                <a:solidFill>
                  <a:srgbClr val="000000"/>
                </a:solidFill>
              </a:rPr>
              <a:t>and</a:t>
            </a:r>
          </a:p>
          <a:p>
            <a:r>
              <a:rPr lang="en-US" sz="2400" dirty="0">
                <a:solidFill>
                  <a:srgbClr val="0066B3"/>
                </a:solidFill>
              </a:rPr>
              <a:t>  Learning Objectives</a:t>
            </a:r>
            <a:endParaRPr lang="en-US" sz="2400" b="0" dirty="0">
              <a:solidFill>
                <a:srgbClr val="0066B3"/>
              </a:solidFill>
            </a:endParaRPr>
          </a:p>
        </p:txBody>
      </p:sp>
      <p:cxnSp>
        <p:nvCxnSpPr>
          <p:cNvPr id="23" name="Straight Connector 22"/>
          <p:cNvCxnSpPr>
            <a:cxnSpLocks noChangeShapeType="1"/>
          </p:cNvCxnSpPr>
          <p:nvPr/>
        </p:nvCxnSpPr>
        <p:spPr bwMode="auto">
          <a:xfrm>
            <a:off x="457200" y="2587625"/>
            <a:ext cx="4610100" cy="0"/>
          </a:xfrm>
          <a:prstGeom prst="line">
            <a:avLst/>
          </a:prstGeom>
          <a:noFill/>
          <a:ln w="9525" algn="ctr">
            <a:solidFill>
              <a:srgbClr val="231F20"/>
            </a:solidFill>
            <a:round/>
            <a:headEnd/>
            <a:tailEnd/>
          </a:ln>
        </p:spPr>
      </p:cxnSp>
      <p:graphicFrame>
        <p:nvGraphicFramePr>
          <p:cNvPr id="26" name="Group 499"/>
          <p:cNvGraphicFramePr>
            <a:graphicFrameLocks noGrp="1"/>
          </p:cNvGraphicFramePr>
          <p:nvPr>
            <p:extLst>
              <p:ext uri="{D42A27DB-BD31-4B8C-83A1-F6EECF244321}">
                <p14:modId xmlns:p14="http://schemas.microsoft.com/office/powerpoint/2010/main" val="69020206"/>
              </p:ext>
            </p:extLst>
          </p:nvPr>
        </p:nvGraphicFramePr>
        <p:xfrm>
          <a:off x="762000" y="2615347"/>
          <a:ext cx="4038600" cy="4004882"/>
        </p:xfrm>
        <a:graphic>
          <a:graphicData uri="http://schemas.openxmlformats.org/drawingml/2006/table">
            <a:tbl>
              <a:tblPr/>
              <a:tblGrid>
                <a:gridCol w="724214"/>
                <a:gridCol w="3314386"/>
              </a:tblGrid>
              <a:tr h="569681">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10.1</a:t>
                      </a:r>
                    </a:p>
                  </a:txBody>
                  <a:tcPr marL="0" marR="0" marT="91402"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Utility and Consumer Decision Making</a:t>
                      </a:r>
                    </a:p>
                  </a:txBody>
                  <a:tcPr marL="0" marR="0" marT="91402" marB="0" horzOverflow="overflow">
                    <a:lnL>
                      <a:noFill/>
                    </a:lnL>
                    <a:lnR cap="flat">
                      <a:noFill/>
                    </a:lnR>
                    <a:lnT cap="flat">
                      <a:noFill/>
                    </a:lnT>
                    <a:lnB>
                      <a:noFill/>
                    </a:lnB>
                    <a:lnTlToBr>
                      <a:noFill/>
                    </a:lnTlToBr>
                    <a:lnBlToTr>
                      <a:noFill/>
                    </a:lnBlToTr>
                    <a:noFill/>
                  </a:tcPr>
                </a:tc>
              </a:tr>
              <a:tr h="571039">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10.2</a:t>
                      </a:r>
                    </a:p>
                  </a:txBody>
                  <a:tcPr marL="0" marR="0" marT="91402"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Where Demand Curves </a:t>
                      </a:r>
                      <a:br>
                        <a:rPr kumimoji="0" lang="en-US" sz="2000" b="1" i="0" u="none" strike="noStrike" cap="none" normalizeH="0" baseline="0" dirty="0" smtClean="0">
                          <a:ln>
                            <a:noFill/>
                          </a:ln>
                          <a:solidFill>
                            <a:srgbClr val="0066B3"/>
                          </a:solidFill>
                          <a:effectLst/>
                          <a:latin typeface="Arial" charset="0"/>
                        </a:rPr>
                      </a:br>
                      <a:r>
                        <a:rPr kumimoji="0" lang="en-US" sz="2000" b="1" i="0" u="none" strike="noStrike" cap="none" normalizeH="0" baseline="0" dirty="0" smtClean="0">
                          <a:ln>
                            <a:noFill/>
                          </a:ln>
                          <a:solidFill>
                            <a:srgbClr val="0066B3"/>
                          </a:solidFill>
                          <a:effectLst/>
                          <a:latin typeface="Arial" charset="0"/>
                        </a:rPr>
                        <a:t>Come From</a:t>
                      </a:r>
                    </a:p>
                  </a:txBody>
                  <a:tcPr marL="0" marR="0" marT="91402" marB="0" horzOverflow="overflow">
                    <a:lnL>
                      <a:noFill/>
                    </a:lnL>
                    <a:lnR cap="flat">
                      <a:noFill/>
                    </a:lnR>
                    <a:lnT>
                      <a:noFill/>
                    </a:lnT>
                    <a:lnB>
                      <a:noFill/>
                    </a:lnB>
                    <a:lnTlToBr>
                      <a:noFill/>
                    </a:lnTlToBr>
                    <a:lnBlToTr>
                      <a:noFill/>
                    </a:lnBlToTr>
                    <a:noFill/>
                  </a:tcPr>
                </a:tc>
              </a:tr>
              <a:tr h="624833">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10.3</a:t>
                      </a:r>
                    </a:p>
                  </a:txBody>
                  <a:tcPr marL="0" marR="0" marT="91402"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2000" b="1" i="0" u="none" strike="noStrike" cap="none" normalizeH="0" baseline="0" dirty="0" smtClean="0">
                          <a:ln>
                            <a:noFill/>
                          </a:ln>
                          <a:solidFill>
                            <a:srgbClr val="0066B3"/>
                          </a:solidFill>
                          <a:effectLst/>
                          <a:latin typeface="Arial" charset="0"/>
                        </a:rPr>
                        <a:t>Social Influences on Decision Making</a:t>
                      </a:r>
                    </a:p>
                  </a:txBody>
                  <a:tcPr marL="0" marR="0" marT="91402" marB="0" horzOverflow="overflow">
                    <a:lnL>
                      <a:noFill/>
                    </a:lnL>
                    <a:lnR cap="flat">
                      <a:noFill/>
                    </a:lnR>
                    <a:lnT>
                      <a:noFill/>
                    </a:lnT>
                    <a:lnB>
                      <a:noFill/>
                    </a:lnB>
                    <a:lnTlToBr>
                      <a:noFill/>
                    </a:lnTlToBr>
                    <a:lnBlToTr>
                      <a:noFill/>
                    </a:lnBlToTr>
                    <a:noFill/>
                  </a:tcPr>
                </a:tc>
              </a:tr>
              <a:tr h="8084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10.4</a:t>
                      </a:r>
                    </a:p>
                  </a:txBody>
                  <a:tcPr marL="0" marR="0" marT="91402"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2000" b="1" i="0" u="none" strike="noStrike" cap="none" normalizeH="0" baseline="0" dirty="0" smtClean="0">
                          <a:ln>
                            <a:noFill/>
                          </a:ln>
                          <a:solidFill>
                            <a:srgbClr val="0066B3"/>
                          </a:solidFill>
                          <a:effectLst/>
                          <a:latin typeface="Arial" charset="0"/>
                        </a:rPr>
                        <a:t>Behavioral Economics: Do People Make Their Choices Rationally?</a:t>
                      </a:r>
                    </a:p>
                  </a:txBody>
                  <a:tcPr marL="0" marR="0" marT="91402" marB="0" horzOverflow="overflow">
                    <a:lnL>
                      <a:noFill/>
                    </a:lnL>
                    <a:lnR cap="flat">
                      <a:noFill/>
                    </a:lnR>
                    <a:lnT>
                      <a:noFill/>
                    </a:lnT>
                    <a:lnB>
                      <a:noFill/>
                    </a:lnB>
                    <a:lnTlToBr>
                      <a:noFill/>
                    </a:lnTlToBr>
                    <a:lnBlToTr>
                      <a:noFill/>
                    </a:lnBlToTr>
                    <a:noFill/>
                  </a:tcPr>
                </a:tc>
              </a:tr>
              <a:tr h="808400">
                <a:tc gridSpan="2">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rPr>
                        <a:t>Appendix: Using Indifference Curves and Budget Lines to Understand Consumer Behavior</a:t>
                      </a:r>
                    </a:p>
                  </a:txBody>
                  <a:tcPr marL="0" marR="0" marT="91402" marB="0" horzOverflow="overflow">
                    <a:lnL cap="flat">
                      <a:noFill/>
                    </a:lnL>
                    <a:lnR cap="flat">
                      <a:noFill/>
                    </a:lnR>
                    <a:lnT>
                      <a:noFill/>
                    </a:lnT>
                    <a:lnB cap="flat">
                      <a:noFill/>
                    </a:lnB>
                    <a:lnTlToBr>
                      <a:noFill/>
                    </a:lnTlToBr>
                    <a:lnBlToTr>
                      <a:noFill/>
                    </a:lnBlToTr>
                    <a:noFill/>
                  </a:tcPr>
                </a:tc>
                <a:tc hMerge="1">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endParaRPr kumimoji="0" lang="en-US" sz="1600" b="1" i="0" u="none" strike="noStrike" cap="none" normalizeH="0" baseline="0" dirty="0" smtClean="0">
                        <a:ln>
                          <a:noFill/>
                        </a:ln>
                        <a:solidFill>
                          <a:srgbClr val="0066B3"/>
                        </a:solidFill>
                        <a:effectLst/>
                        <a:latin typeface="Arial" charset="0"/>
                      </a:endParaRPr>
                    </a:p>
                  </a:txBody>
                  <a:tcPr marL="0" marR="0" marT="91392" marB="0" horzOverflow="overflow">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876546" name="Picture 2"/>
          <p:cNvPicPr>
            <a:picLocks noChangeAspect="1" noChangeArrowheads="1"/>
          </p:cNvPicPr>
          <p:nvPr/>
        </p:nvPicPr>
        <p:blipFill>
          <a:blip r:embed="rId4"/>
          <a:srcRect/>
          <a:stretch>
            <a:fillRect/>
          </a:stretch>
        </p:blipFill>
        <p:spPr bwMode="auto">
          <a:xfrm>
            <a:off x="5057775" y="1881188"/>
            <a:ext cx="3319463" cy="4745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1000"/>
                                        <p:tgtEl>
                                          <p:spTgt spid="20"/>
                                        </p:tgtEl>
                                      </p:cBhvr>
                                    </p:animEffect>
                                  </p:childTnLst>
                                </p:cTn>
                              </p:par>
                            </p:childTnLst>
                          </p:cTn>
                        </p:par>
                        <p:par>
                          <p:cTn id="11" fill="hold">
                            <p:stCondLst>
                              <p:cond delay="1000"/>
                            </p:stCondLst>
                            <p:childTnLst>
                              <p:par>
                                <p:cTn id="12" presetID="17" presetClass="entr" presetSubtype="1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strVal val="#ppt_h"/>
                                          </p:val>
                                        </p:tav>
                                        <p:tav tm="100000">
                                          <p:val>
                                            <p:strVal val="#ppt_h"/>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76546"/>
                                        </p:tgtEl>
                                        <p:attrNameLst>
                                          <p:attrName>style.visibility</p:attrName>
                                        </p:attrNameLst>
                                      </p:cBhvr>
                                      <p:to>
                                        <p:strVal val="visible"/>
                                      </p:to>
                                    </p:set>
                                    <p:animEffect transition="in" filter="fade">
                                      <p:cBhvr>
                                        <p:cTn id="27" dur="1000"/>
                                        <p:tgtEl>
                                          <p:spTgt spid="87654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4500"/>
                            </p:stCondLst>
                            <p:childTnLst>
                              <p:par>
                                <p:cTn id="37" presetID="22" presetClass="entr" presetSubtype="1"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18" grpId="0" animBg="1"/>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9" name="Text Box 7"/>
          <p:cNvSpPr txBox="1">
            <a:spLocks noChangeArrowheads="1"/>
          </p:cNvSpPr>
          <p:nvPr/>
        </p:nvSpPr>
        <p:spPr bwMode="auto">
          <a:xfrm>
            <a:off x="449263" y="357188"/>
            <a:ext cx="132397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solidFill>
                  <a:srgbClr val="000000"/>
                </a:solidFill>
              </a:rPr>
              <a:t>Figure 10A.7</a:t>
            </a:r>
          </a:p>
        </p:txBody>
      </p:sp>
      <p:sp>
        <p:nvSpPr>
          <p:cNvPr id="801800" name="Text Box 8"/>
          <p:cNvSpPr txBox="1">
            <a:spLocks noChangeArrowheads="1"/>
          </p:cNvSpPr>
          <p:nvPr/>
        </p:nvSpPr>
        <p:spPr bwMode="auto">
          <a:xfrm>
            <a:off x="1782762" y="98851"/>
            <a:ext cx="7239001"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dirty="0">
                <a:solidFill>
                  <a:srgbClr val="000000"/>
                </a:solidFill>
              </a:rPr>
              <a:t>Income and Substitution Effects of a Price Change</a:t>
            </a:r>
          </a:p>
        </p:txBody>
      </p:sp>
      <p:sp>
        <p:nvSpPr>
          <p:cNvPr id="19" name="TextBox 18"/>
          <p:cNvSpPr txBox="1">
            <a:spLocks noChangeArrowheads="1"/>
          </p:cNvSpPr>
          <p:nvPr/>
        </p:nvSpPr>
        <p:spPr bwMode="auto">
          <a:xfrm>
            <a:off x="373063" y="803275"/>
            <a:ext cx="2532062" cy="4770438"/>
          </a:xfrm>
          <a:prstGeom prst="rect">
            <a:avLst/>
          </a:prstGeom>
          <a:noFill/>
          <a:ln w="9525">
            <a:noFill/>
            <a:miter lim="800000"/>
            <a:headEnd/>
            <a:tailEnd/>
          </a:ln>
        </p:spPr>
        <p:txBody>
          <a:bodyPr>
            <a:spAutoFit/>
          </a:bodyPr>
          <a:lstStyle/>
          <a:p>
            <a:r>
              <a:rPr lang="en-US" sz="1600" b="0">
                <a:solidFill>
                  <a:srgbClr val="000000"/>
                </a:solidFill>
              </a:rPr>
              <a:t>Following a decline in </a:t>
            </a:r>
            <a:br>
              <a:rPr lang="en-US" sz="1600" b="0">
                <a:solidFill>
                  <a:srgbClr val="000000"/>
                </a:solidFill>
              </a:rPr>
            </a:br>
            <a:r>
              <a:rPr lang="en-US" sz="1600" b="0">
                <a:solidFill>
                  <a:srgbClr val="000000"/>
                </a:solidFill>
              </a:rPr>
              <a:t>the price of pizza, </a:t>
            </a:r>
            <a:br>
              <a:rPr lang="en-US" sz="1600" b="0">
                <a:solidFill>
                  <a:srgbClr val="000000"/>
                </a:solidFill>
              </a:rPr>
            </a:br>
            <a:r>
              <a:rPr lang="en-US" sz="1600" b="0">
                <a:solidFill>
                  <a:srgbClr val="000000"/>
                </a:solidFill>
              </a:rPr>
              <a:t>Dave’s optimal consumption of pizza increases from 3 slices (point </a:t>
            </a:r>
            <a:r>
              <a:rPr lang="en-US" sz="1600" b="0" i="1">
                <a:solidFill>
                  <a:srgbClr val="000000"/>
                </a:solidFill>
              </a:rPr>
              <a:t>A) </a:t>
            </a:r>
            <a:r>
              <a:rPr lang="en-US" sz="1600" b="0">
                <a:solidFill>
                  <a:srgbClr val="000000"/>
                </a:solidFill>
              </a:rPr>
              <a:t>per week to 7 slices per week (point </a:t>
            </a:r>
            <a:r>
              <a:rPr lang="en-US" sz="1600" b="0" i="1">
                <a:solidFill>
                  <a:srgbClr val="000000"/>
                </a:solidFill>
              </a:rPr>
              <a:t>C</a:t>
            </a:r>
            <a:r>
              <a:rPr lang="en-US" sz="1600" b="0">
                <a:solidFill>
                  <a:srgbClr val="000000"/>
                </a:solidFill>
              </a:rPr>
              <a:t>). </a:t>
            </a:r>
          </a:p>
          <a:p>
            <a:r>
              <a:rPr lang="en-US" sz="1600" b="0">
                <a:solidFill>
                  <a:srgbClr val="000000"/>
                </a:solidFill>
              </a:rPr>
              <a:t>We can think of this movement from point </a:t>
            </a:r>
            <a:r>
              <a:rPr lang="en-US" sz="1600" b="0" i="1">
                <a:solidFill>
                  <a:srgbClr val="000000"/>
                </a:solidFill>
              </a:rPr>
              <a:t>A </a:t>
            </a:r>
            <a:r>
              <a:rPr lang="en-US" sz="1600" b="0">
                <a:solidFill>
                  <a:srgbClr val="000000"/>
                </a:solidFill>
              </a:rPr>
              <a:t>to point </a:t>
            </a:r>
            <a:r>
              <a:rPr lang="en-US" sz="1600" b="0" i="1">
                <a:solidFill>
                  <a:srgbClr val="000000"/>
                </a:solidFill>
              </a:rPr>
              <a:t>C </a:t>
            </a:r>
            <a:r>
              <a:rPr lang="en-US" sz="1600" b="0">
                <a:solidFill>
                  <a:srgbClr val="000000"/>
                </a:solidFill>
              </a:rPr>
              <a:t>as taking place in two steps: </a:t>
            </a:r>
          </a:p>
          <a:p>
            <a:r>
              <a:rPr lang="en-US" sz="1600" b="0">
                <a:solidFill>
                  <a:srgbClr val="000000"/>
                </a:solidFill>
              </a:rPr>
              <a:t>The movement from point </a:t>
            </a:r>
            <a:r>
              <a:rPr lang="en-US" sz="1600" b="0" i="1">
                <a:solidFill>
                  <a:srgbClr val="000000"/>
                </a:solidFill>
              </a:rPr>
              <a:t>A </a:t>
            </a:r>
            <a:r>
              <a:rPr lang="en-US" sz="1600" b="0">
                <a:solidFill>
                  <a:srgbClr val="000000"/>
                </a:solidFill>
              </a:rPr>
              <a:t>to point </a:t>
            </a:r>
            <a:r>
              <a:rPr lang="en-US" sz="1600" b="0" i="1">
                <a:solidFill>
                  <a:srgbClr val="000000"/>
                </a:solidFill>
              </a:rPr>
              <a:t>B </a:t>
            </a:r>
            <a:r>
              <a:rPr lang="en-US" sz="1600" b="0">
                <a:solidFill>
                  <a:srgbClr val="000000"/>
                </a:solidFill>
              </a:rPr>
              <a:t>along indifference curve </a:t>
            </a:r>
            <a:r>
              <a:rPr lang="en-US" sz="1600" b="0" i="1">
                <a:solidFill>
                  <a:srgbClr val="000000"/>
                </a:solidFill>
              </a:rPr>
              <a:t>I</a:t>
            </a:r>
            <a:r>
              <a:rPr lang="en-US" sz="1600" b="0" baseline="-25000">
                <a:solidFill>
                  <a:srgbClr val="000000"/>
                </a:solidFill>
              </a:rPr>
              <a:t>1</a:t>
            </a:r>
            <a:r>
              <a:rPr lang="en-US" sz="1600" b="0" i="1">
                <a:solidFill>
                  <a:srgbClr val="000000"/>
                </a:solidFill>
              </a:rPr>
              <a:t> </a:t>
            </a:r>
            <a:r>
              <a:rPr lang="en-US" sz="1600" b="0">
                <a:solidFill>
                  <a:srgbClr val="000000"/>
                </a:solidFill>
              </a:rPr>
              <a:t>represents the substitution effect, and </a:t>
            </a:r>
          </a:p>
          <a:p>
            <a:r>
              <a:rPr lang="en-US" sz="1600" b="0">
                <a:solidFill>
                  <a:srgbClr val="000000"/>
                </a:solidFill>
              </a:rPr>
              <a:t>the movement from point </a:t>
            </a:r>
            <a:r>
              <a:rPr lang="en-US" sz="1600" b="0" i="1">
                <a:solidFill>
                  <a:srgbClr val="000000"/>
                </a:solidFill>
              </a:rPr>
              <a:t>B </a:t>
            </a:r>
            <a:r>
              <a:rPr lang="en-US" sz="1600" b="0">
                <a:solidFill>
                  <a:srgbClr val="000000"/>
                </a:solidFill>
              </a:rPr>
              <a:t>to point </a:t>
            </a:r>
            <a:r>
              <a:rPr lang="en-US" sz="1600" b="0" i="1">
                <a:solidFill>
                  <a:srgbClr val="000000"/>
                </a:solidFill>
              </a:rPr>
              <a:t>C </a:t>
            </a:r>
            <a:r>
              <a:rPr lang="en-US" sz="1600" b="0">
                <a:solidFill>
                  <a:srgbClr val="000000"/>
                </a:solidFill>
              </a:rPr>
              <a:t>represents the income effect. </a:t>
            </a:r>
          </a:p>
        </p:txBody>
      </p:sp>
      <p:sp>
        <p:nvSpPr>
          <p:cNvPr id="22" name="TextBox 21"/>
          <p:cNvSpPr txBox="1">
            <a:spLocks noChangeArrowheads="1"/>
          </p:cNvSpPr>
          <p:nvPr/>
        </p:nvSpPr>
        <p:spPr bwMode="auto">
          <a:xfrm>
            <a:off x="373063" y="5446713"/>
            <a:ext cx="8323262" cy="830262"/>
          </a:xfrm>
          <a:prstGeom prst="rect">
            <a:avLst/>
          </a:prstGeom>
          <a:noFill/>
          <a:ln w="9525">
            <a:noFill/>
            <a:miter lim="800000"/>
            <a:headEnd/>
            <a:tailEnd/>
          </a:ln>
        </p:spPr>
        <p:txBody>
          <a:bodyPr>
            <a:spAutoFit/>
          </a:bodyPr>
          <a:lstStyle/>
          <a:p>
            <a:r>
              <a:rPr lang="en-US" sz="1600" b="0">
                <a:solidFill>
                  <a:srgbClr val="000000"/>
                </a:solidFill>
              </a:rPr>
              <a:t>Dave increases his consumption of pizza from 3 slices per week to 5 slices per week because of the substitution effect of a fall in the price of pizza and from 5 slices per week to 7 slices per week because of the income effect.</a:t>
            </a:r>
          </a:p>
        </p:txBody>
      </p:sp>
      <p:cxnSp>
        <p:nvCxnSpPr>
          <p:cNvPr id="23" name="Straight Connector 22"/>
          <p:cNvCxnSpPr>
            <a:cxnSpLocks noChangeShapeType="1"/>
          </p:cNvCxnSpPr>
          <p:nvPr/>
        </p:nvCxnSpPr>
        <p:spPr bwMode="auto">
          <a:xfrm flipV="1">
            <a:off x="438150" y="6411913"/>
            <a:ext cx="8210550" cy="20637"/>
          </a:xfrm>
          <a:prstGeom prst="line">
            <a:avLst/>
          </a:prstGeom>
          <a:noFill/>
          <a:ln w="50800" algn="ctr">
            <a:solidFill>
              <a:srgbClr val="B9D3C2"/>
            </a:solidFill>
            <a:round/>
            <a:headEnd/>
            <a:tailEnd/>
          </a:ln>
        </p:spPr>
      </p:cxnSp>
      <p:pic>
        <p:nvPicPr>
          <p:cNvPr id="16" name="Picture 15" descr="Fig10A-7ppt1.gif"/>
          <p:cNvPicPr>
            <a:picLocks noChangeAspect="1"/>
          </p:cNvPicPr>
          <p:nvPr/>
        </p:nvPicPr>
        <p:blipFill>
          <a:blip r:embed="rId3"/>
          <a:srcRect/>
          <a:stretch>
            <a:fillRect/>
          </a:stretch>
        </p:blipFill>
        <p:spPr bwMode="auto">
          <a:xfrm>
            <a:off x="2897188" y="866775"/>
            <a:ext cx="6124575" cy="4438650"/>
          </a:xfrm>
          <a:prstGeom prst="rect">
            <a:avLst/>
          </a:prstGeom>
          <a:noFill/>
          <a:ln w="9525">
            <a:noFill/>
            <a:miter lim="800000"/>
            <a:headEnd/>
            <a:tailEnd/>
          </a:ln>
        </p:spPr>
      </p:pic>
      <p:pic>
        <p:nvPicPr>
          <p:cNvPr id="17" name="Picture 16" descr="Fig10A-7ppt2.gif"/>
          <p:cNvPicPr>
            <a:picLocks noChangeAspect="1"/>
          </p:cNvPicPr>
          <p:nvPr/>
        </p:nvPicPr>
        <p:blipFill>
          <a:blip r:embed="rId4"/>
          <a:srcRect/>
          <a:stretch>
            <a:fillRect/>
          </a:stretch>
        </p:blipFill>
        <p:spPr bwMode="auto">
          <a:xfrm>
            <a:off x="2897188" y="866775"/>
            <a:ext cx="6124575" cy="4438650"/>
          </a:xfrm>
          <a:prstGeom prst="rect">
            <a:avLst/>
          </a:prstGeom>
          <a:noFill/>
          <a:ln w="9525">
            <a:noFill/>
            <a:miter lim="800000"/>
            <a:headEnd/>
            <a:tailEnd/>
          </a:ln>
        </p:spPr>
      </p:pic>
      <p:pic>
        <p:nvPicPr>
          <p:cNvPr id="18" name="Picture 17" descr="Fig10A-7ppt3.gif"/>
          <p:cNvPicPr>
            <a:picLocks noChangeAspect="1"/>
          </p:cNvPicPr>
          <p:nvPr/>
        </p:nvPicPr>
        <p:blipFill>
          <a:blip r:embed="rId5"/>
          <a:srcRect/>
          <a:stretch>
            <a:fillRect/>
          </a:stretch>
        </p:blipFill>
        <p:spPr bwMode="auto">
          <a:xfrm>
            <a:off x="2897188" y="866775"/>
            <a:ext cx="6124575" cy="4438650"/>
          </a:xfrm>
          <a:prstGeom prst="rect">
            <a:avLst/>
          </a:prstGeom>
          <a:noFill/>
          <a:ln w="9525">
            <a:noFill/>
            <a:miter lim="800000"/>
            <a:headEnd/>
            <a:tailEnd/>
          </a:ln>
        </p:spPr>
      </p:pic>
      <p:pic>
        <p:nvPicPr>
          <p:cNvPr id="20" name="Picture 19" descr="Fig10A-7ppt4.gif"/>
          <p:cNvPicPr>
            <a:picLocks noChangeAspect="1"/>
          </p:cNvPicPr>
          <p:nvPr/>
        </p:nvPicPr>
        <p:blipFill>
          <a:blip r:embed="rId6"/>
          <a:srcRect/>
          <a:stretch>
            <a:fillRect/>
          </a:stretch>
        </p:blipFill>
        <p:spPr bwMode="auto">
          <a:xfrm>
            <a:off x="2897188" y="866775"/>
            <a:ext cx="6124575" cy="4438650"/>
          </a:xfrm>
          <a:prstGeom prst="rect">
            <a:avLst/>
          </a:prstGeom>
          <a:noFill/>
          <a:ln w="9525">
            <a:noFill/>
            <a:miter lim="800000"/>
            <a:headEnd/>
            <a:tailEnd/>
          </a:ln>
        </p:spPr>
      </p:pic>
      <p:pic>
        <p:nvPicPr>
          <p:cNvPr id="21" name="Picture 20" descr="Fig10A-7ppt5.gif"/>
          <p:cNvPicPr>
            <a:picLocks noChangeAspect="1"/>
          </p:cNvPicPr>
          <p:nvPr/>
        </p:nvPicPr>
        <p:blipFill>
          <a:blip r:embed="rId7"/>
          <a:srcRect/>
          <a:stretch>
            <a:fillRect/>
          </a:stretch>
        </p:blipFill>
        <p:spPr bwMode="auto">
          <a:xfrm>
            <a:off x="2897188" y="866775"/>
            <a:ext cx="6124575" cy="4438650"/>
          </a:xfrm>
          <a:prstGeom prst="rect">
            <a:avLst/>
          </a:prstGeom>
          <a:noFill/>
          <a:ln w="9525">
            <a:noFill/>
            <a:miter lim="800000"/>
            <a:headEnd/>
            <a:tailEnd/>
          </a:ln>
        </p:spPr>
      </p:pic>
      <p:pic>
        <p:nvPicPr>
          <p:cNvPr id="24" name="Picture 23" descr="Fig10A-7ppt6.gif"/>
          <p:cNvPicPr>
            <a:picLocks noChangeAspect="1"/>
          </p:cNvPicPr>
          <p:nvPr/>
        </p:nvPicPr>
        <p:blipFill>
          <a:blip r:embed="rId8"/>
          <a:srcRect/>
          <a:stretch>
            <a:fillRect/>
          </a:stretch>
        </p:blipFill>
        <p:spPr bwMode="auto">
          <a:xfrm>
            <a:off x="2897188" y="866775"/>
            <a:ext cx="6124575" cy="4438650"/>
          </a:xfrm>
          <a:prstGeom prst="rect">
            <a:avLst/>
          </a:prstGeom>
          <a:noFill/>
          <a:ln w="9525">
            <a:noFill/>
            <a:miter lim="800000"/>
            <a:headEnd/>
            <a:tailEnd/>
          </a:ln>
        </p:spPr>
      </p:pic>
      <p:pic>
        <p:nvPicPr>
          <p:cNvPr id="25" name="Picture 24" descr="Fig10A-7ppt7.gif"/>
          <p:cNvPicPr>
            <a:picLocks noChangeAspect="1"/>
          </p:cNvPicPr>
          <p:nvPr/>
        </p:nvPicPr>
        <p:blipFill>
          <a:blip r:embed="rId9"/>
          <a:srcRect/>
          <a:stretch>
            <a:fillRect/>
          </a:stretch>
        </p:blipFill>
        <p:spPr bwMode="auto">
          <a:xfrm>
            <a:off x="2897188" y="866775"/>
            <a:ext cx="6124575" cy="4438650"/>
          </a:xfrm>
          <a:prstGeom prst="rect">
            <a:avLst/>
          </a:prstGeom>
          <a:noFill/>
          <a:ln w="9525">
            <a:noFill/>
            <a:miter lim="800000"/>
            <a:headEnd/>
            <a:tailEnd/>
          </a:ln>
        </p:spPr>
      </p:pic>
      <p:pic>
        <p:nvPicPr>
          <p:cNvPr id="27" name="Picture 26" descr="Fig10A-7ppt8.gif"/>
          <p:cNvPicPr>
            <a:picLocks noChangeAspect="1"/>
          </p:cNvPicPr>
          <p:nvPr/>
        </p:nvPicPr>
        <p:blipFill>
          <a:blip r:embed="rId10"/>
          <a:srcRect/>
          <a:stretch>
            <a:fillRect/>
          </a:stretch>
        </p:blipFill>
        <p:spPr bwMode="auto">
          <a:xfrm>
            <a:off x="2897188" y="866775"/>
            <a:ext cx="6124575" cy="4438650"/>
          </a:xfrm>
          <a:prstGeom prst="rect">
            <a:avLst/>
          </a:prstGeom>
          <a:noFill/>
          <a:ln w="9525">
            <a:noFill/>
            <a:miter lim="800000"/>
            <a:headEnd/>
            <a:tailEnd/>
          </a:ln>
        </p:spPr>
      </p:pic>
      <p:pic>
        <p:nvPicPr>
          <p:cNvPr id="28" name="Picture 27" descr="Fig10A-7ppt9.gif"/>
          <p:cNvPicPr>
            <a:picLocks noChangeAspect="1"/>
          </p:cNvPicPr>
          <p:nvPr/>
        </p:nvPicPr>
        <p:blipFill>
          <a:blip r:embed="rId11"/>
          <a:srcRect/>
          <a:stretch>
            <a:fillRect/>
          </a:stretch>
        </p:blipFill>
        <p:spPr bwMode="auto">
          <a:xfrm>
            <a:off x="2897188" y="847725"/>
            <a:ext cx="6124575" cy="4457700"/>
          </a:xfrm>
          <a:prstGeom prst="rect">
            <a:avLst/>
          </a:prstGeom>
          <a:noFill/>
          <a:ln w="9525">
            <a:noFill/>
            <a:miter lim="800000"/>
            <a:headEnd/>
            <a:tailEnd/>
          </a:ln>
        </p:spPr>
      </p:pic>
      <p:pic>
        <p:nvPicPr>
          <p:cNvPr id="29" name="Picture 28" descr="Fig10A-7ppt10.gif"/>
          <p:cNvPicPr>
            <a:picLocks noChangeAspect="1"/>
          </p:cNvPicPr>
          <p:nvPr/>
        </p:nvPicPr>
        <p:blipFill>
          <a:blip r:embed="rId12"/>
          <a:srcRect/>
          <a:stretch>
            <a:fillRect/>
          </a:stretch>
        </p:blipFill>
        <p:spPr bwMode="auto">
          <a:xfrm>
            <a:off x="2897188" y="847725"/>
            <a:ext cx="6124575" cy="4457700"/>
          </a:xfrm>
          <a:prstGeom prst="rect">
            <a:avLst/>
          </a:prstGeom>
          <a:noFill/>
          <a:ln w="9525">
            <a:noFill/>
            <a:miter lim="800000"/>
            <a:headEnd/>
            <a:tailEnd/>
          </a:ln>
        </p:spPr>
      </p:pic>
    </p:spTree>
    <p:extLst>
      <p:ext uri="{BB962C8B-B14F-4D97-AF65-F5344CB8AC3E}">
        <p14:creationId xmlns:p14="http://schemas.microsoft.com/office/powerpoint/2010/main" val="257886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1799"/>
                                        </p:tgtEl>
                                        <p:attrNameLst>
                                          <p:attrName>style.visibility</p:attrName>
                                        </p:attrNameLst>
                                      </p:cBhvr>
                                      <p:to>
                                        <p:strVal val="visible"/>
                                      </p:to>
                                    </p:set>
                                    <p:animEffect transition="in" filter="wipe(left)">
                                      <p:cBhvr>
                                        <p:cTn id="7" dur="500"/>
                                        <p:tgtEl>
                                          <p:spTgt spid="80179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1800"/>
                                        </p:tgtEl>
                                        <p:attrNameLst>
                                          <p:attrName>style.visibility</p:attrName>
                                        </p:attrNameLst>
                                      </p:cBhvr>
                                      <p:to>
                                        <p:strVal val="visible"/>
                                      </p:to>
                                    </p:set>
                                    <p:animEffect transition="in" filter="wipe(left)">
                                      <p:cBhvr>
                                        <p:cTn id="11" dur="500"/>
                                        <p:tgtEl>
                                          <p:spTgt spid="80180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1000"/>
                                        <p:tgtEl>
                                          <p:spTgt spid="21"/>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childTnLst>
                          </p:cTn>
                        </p:par>
                        <p:par>
                          <p:cTn id="36" fill="hold">
                            <p:stCondLst>
                              <p:cond delay="65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wipe(left)">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up)">
                                      <p:cBhvr>
                                        <p:cTn id="48" dur="1000"/>
                                        <p:tgtEl>
                                          <p:spTgt spid="27"/>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9">
                                            <p:txEl>
                                              <p:pRg st="1" end="1"/>
                                            </p:txEl>
                                          </p:spTgt>
                                        </p:tgtEl>
                                        <p:attrNameLst>
                                          <p:attrName>style.visibility</p:attrName>
                                        </p:attrNameLst>
                                      </p:cBhvr>
                                      <p:to>
                                        <p:strVal val="visible"/>
                                      </p:to>
                                    </p:set>
                                    <p:animEffect transition="in" filter="wipe(left)">
                                      <p:cBhvr>
                                        <p:cTn id="52" dur="500"/>
                                        <p:tgtEl>
                                          <p:spTgt spid="1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1000"/>
                                        <p:tgtEl>
                                          <p:spTgt spid="28"/>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9">
                                            <p:txEl>
                                              <p:pRg st="2" end="2"/>
                                            </p:txEl>
                                          </p:spTgt>
                                        </p:tgtEl>
                                        <p:attrNameLst>
                                          <p:attrName>style.visibility</p:attrName>
                                        </p:attrNameLst>
                                      </p:cBhvr>
                                      <p:to>
                                        <p:strVal val="visible"/>
                                      </p:to>
                                    </p:set>
                                    <p:animEffect transition="in" filter="wipe(left)">
                                      <p:cBhvr>
                                        <p:cTn id="61" dur="500"/>
                                        <p:tgtEl>
                                          <p:spTgt spid="19">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1000"/>
                                        <p:tgtEl>
                                          <p:spTgt spid="29"/>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9">
                                            <p:txEl>
                                              <p:pRg st="3" end="3"/>
                                            </p:txEl>
                                          </p:spTgt>
                                        </p:tgtEl>
                                        <p:attrNameLst>
                                          <p:attrName>style.visibility</p:attrName>
                                        </p:attrNameLst>
                                      </p:cBhvr>
                                      <p:to>
                                        <p:strVal val="visible"/>
                                      </p:to>
                                    </p:set>
                                    <p:animEffect transition="in" filter="wipe(left)">
                                      <p:cBhvr>
                                        <p:cTn id="70" dur="500"/>
                                        <p:tgtEl>
                                          <p:spTgt spid="19">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wipe(left)">
                                      <p:cBhvr>
                                        <p:cTn id="75" dur="500"/>
                                        <p:tgtEl>
                                          <p:spTgt spid="22">
                                            <p:txEl>
                                              <p:pRg st="0" end="0"/>
                                            </p:txEl>
                                          </p:spTgt>
                                        </p:tgtEl>
                                      </p:cBhvr>
                                    </p:animEffect>
                                  </p:childTnLst>
                                </p:cTn>
                              </p:par>
                            </p:childTnLst>
                          </p:cTn>
                        </p:par>
                        <p:par>
                          <p:cTn id="76" fill="hold">
                            <p:stCondLst>
                              <p:cond delay="500"/>
                            </p:stCondLst>
                            <p:childTnLst>
                              <p:par>
                                <p:cTn id="77" presetID="22" presetClass="entr" presetSubtype="8"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wipe(left)">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799" grpId="0" animBg="1"/>
      <p:bldP spid="801800" grpId="0"/>
      <p:bldP spid="19" grpId="0" build="p" bldLvl="2"/>
      <p:bldP spid="22"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7" name="Text Box 7"/>
          <p:cNvSpPr txBox="1">
            <a:spLocks noChangeArrowheads="1"/>
          </p:cNvSpPr>
          <p:nvPr/>
        </p:nvSpPr>
        <p:spPr bwMode="auto">
          <a:xfrm>
            <a:off x="458788" y="779144"/>
            <a:ext cx="2767012" cy="341632"/>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spcBef>
                <a:spcPct val="10000"/>
              </a:spcBef>
              <a:spcAft>
                <a:spcPct val="10000"/>
              </a:spcAft>
            </a:pPr>
            <a:r>
              <a:rPr lang="en-US" sz="1800">
                <a:solidFill>
                  <a:srgbClr val="000000"/>
                </a:solidFill>
              </a:rPr>
              <a:t>Figure 10A.8</a:t>
            </a:r>
          </a:p>
        </p:txBody>
      </p:sp>
      <p:sp>
        <p:nvSpPr>
          <p:cNvPr id="803848" name="Text Box 8"/>
          <p:cNvSpPr txBox="1">
            <a:spLocks noChangeArrowheads="1"/>
          </p:cNvSpPr>
          <p:nvPr/>
        </p:nvSpPr>
        <p:spPr bwMode="auto">
          <a:xfrm>
            <a:off x="388938" y="1194654"/>
            <a:ext cx="3422650" cy="584775"/>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solidFill>
                  <a:srgbClr val="000000"/>
                </a:solidFill>
              </a:rPr>
              <a:t>How a Change in Income Affects the Budget Constraint</a:t>
            </a:r>
          </a:p>
        </p:txBody>
      </p:sp>
      <p:pic>
        <p:nvPicPr>
          <p:cNvPr id="803853" name="Picture 13" descr="Fig9A-9-ppt-1"/>
          <p:cNvPicPr>
            <a:picLocks noChangeAspect="1" noChangeArrowheads="1"/>
          </p:cNvPicPr>
          <p:nvPr/>
        </p:nvPicPr>
        <p:blipFill>
          <a:blip r:embed="rId3"/>
          <a:srcRect/>
          <a:stretch>
            <a:fillRect/>
          </a:stretch>
        </p:blipFill>
        <p:spPr bwMode="auto">
          <a:xfrm>
            <a:off x="3811588" y="1076325"/>
            <a:ext cx="3990975" cy="4705350"/>
          </a:xfrm>
          <a:prstGeom prst="rect">
            <a:avLst/>
          </a:prstGeom>
          <a:noFill/>
          <a:ln w="9525">
            <a:noFill/>
            <a:miter lim="800000"/>
            <a:headEnd/>
            <a:tailEnd/>
          </a:ln>
        </p:spPr>
      </p:pic>
      <p:pic>
        <p:nvPicPr>
          <p:cNvPr id="803854" name="Picture 14" descr="Fig9A-9-ppt-2"/>
          <p:cNvPicPr>
            <a:picLocks noChangeAspect="1" noChangeArrowheads="1"/>
          </p:cNvPicPr>
          <p:nvPr/>
        </p:nvPicPr>
        <p:blipFill>
          <a:blip r:embed="rId4"/>
          <a:srcRect/>
          <a:stretch>
            <a:fillRect/>
          </a:stretch>
        </p:blipFill>
        <p:spPr bwMode="auto">
          <a:xfrm>
            <a:off x="3811588" y="1076325"/>
            <a:ext cx="3990975" cy="4705350"/>
          </a:xfrm>
          <a:prstGeom prst="rect">
            <a:avLst/>
          </a:prstGeom>
          <a:noFill/>
          <a:ln w="9525">
            <a:noFill/>
            <a:miter lim="800000"/>
            <a:headEnd/>
            <a:tailEnd/>
          </a:ln>
        </p:spPr>
      </p:pic>
      <p:pic>
        <p:nvPicPr>
          <p:cNvPr id="803855" name="Picture 15" descr="Fig9A-9-ppt-3"/>
          <p:cNvPicPr>
            <a:picLocks noChangeAspect="1" noChangeArrowheads="1"/>
          </p:cNvPicPr>
          <p:nvPr/>
        </p:nvPicPr>
        <p:blipFill>
          <a:blip r:embed="rId5"/>
          <a:srcRect/>
          <a:stretch>
            <a:fillRect/>
          </a:stretch>
        </p:blipFill>
        <p:spPr bwMode="auto">
          <a:xfrm>
            <a:off x="3811588" y="1076325"/>
            <a:ext cx="3990975" cy="4705350"/>
          </a:xfrm>
          <a:prstGeom prst="rect">
            <a:avLst/>
          </a:prstGeom>
          <a:noFill/>
          <a:ln w="9525">
            <a:noFill/>
            <a:miter lim="800000"/>
            <a:headEnd/>
            <a:tailEnd/>
          </a:ln>
        </p:spPr>
      </p:pic>
      <p:pic>
        <p:nvPicPr>
          <p:cNvPr id="803856" name="Picture 16" descr="Fig9A-9-ppt-4"/>
          <p:cNvPicPr>
            <a:picLocks noChangeAspect="1" noChangeArrowheads="1"/>
          </p:cNvPicPr>
          <p:nvPr/>
        </p:nvPicPr>
        <p:blipFill>
          <a:blip r:embed="rId6"/>
          <a:srcRect/>
          <a:stretch>
            <a:fillRect/>
          </a:stretch>
        </p:blipFill>
        <p:spPr bwMode="auto">
          <a:xfrm>
            <a:off x="3811588" y="1076325"/>
            <a:ext cx="3990975" cy="4705350"/>
          </a:xfrm>
          <a:prstGeom prst="rect">
            <a:avLst/>
          </a:prstGeom>
          <a:noFill/>
          <a:ln w="9525">
            <a:noFill/>
            <a:miter lim="800000"/>
            <a:headEnd/>
            <a:tailEnd/>
          </a:ln>
        </p:spPr>
      </p:pic>
      <p:pic>
        <p:nvPicPr>
          <p:cNvPr id="803857" name="Picture 17" descr="Fig9A-9-ppt-5"/>
          <p:cNvPicPr>
            <a:picLocks noChangeAspect="1" noChangeArrowheads="1"/>
          </p:cNvPicPr>
          <p:nvPr/>
        </p:nvPicPr>
        <p:blipFill>
          <a:blip r:embed="rId7"/>
          <a:srcRect/>
          <a:stretch>
            <a:fillRect/>
          </a:stretch>
        </p:blipFill>
        <p:spPr bwMode="auto">
          <a:xfrm>
            <a:off x="3811588" y="1076325"/>
            <a:ext cx="3990975" cy="4705350"/>
          </a:xfrm>
          <a:prstGeom prst="rect">
            <a:avLst/>
          </a:prstGeom>
          <a:noFill/>
          <a:ln w="9525">
            <a:noFill/>
            <a:miter lim="800000"/>
            <a:headEnd/>
            <a:tailEnd/>
          </a:ln>
        </p:spPr>
      </p:pic>
      <p:sp>
        <p:nvSpPr>
          <p:cNvPr id="17" name="TextBox 16"/>
          <p:cNvSpPr txBox="1">
            <a:spLocks noChangeArrowheads="1"/>
          </p:cNvSpPr>
          <p:nvPr/>
        </p:nvSpPr>
        <p:spPr bwMode="auto">
          <a:xfrm>
            <a:off x="363538" y="1779430"/>
            <a:ext cx="3217862" cy="3477875"/>
          </a:xfrm>
          <a:prstGeom prst="rect">
            <a:avLst/>
          </a:prstGeom>
          <a:noFill/>
          <a:ln w="9525">
            <a:noFill/>
            <a:miter lim="800000"/>
            <a:headEnd/>
            <a:tailEnd/>
          </a:ln>
        </p:spPr>
        <p:txBody>
          <a:bodyPr wrap="square">
            <a:spAutoFit/>
          </a:bodyPr>
          <a:lstStyle/>
          <a:p>
            <a:r>
              <a:rPr lang="en-US" sz="2000" b="0" dirty="0">
                <a:solidFill>
                  <a:srgbClr val="000000"/>
                </a:solidFill>
              </a:rPr>
              <a:t>When the income Dave has to spend on pizza and Coke increases from $10 to $20, his budget constraint shifts outward. </a:t>
            </a:r>
          </a:p>
          <a:p>
            <a:r>
              <a:rPr lang="en-US" sz="2000" b="0" dirty="0">
                <a:solidFill>
                  <a:srgbClr val="000000"/>
                </a:solidFill>
              </a:rPr>
              <a:t>With $10, Dave could buy a maximum of 5 slices of pizza or 10 cans of Coke. </a:t>
            </a:r>
          </a:p>
          <a:p>
            <a:r>
              <a:rPr lang="en-US" sz="2000" b="0" dirty="0">
                <a:solidFill>
                  <a:srgbClr val="000000"/>
                </a:solidFill>
              </a:rPr>
              <a:t>With $20, he can buy a maximum of 10 slices of pizza or 20 cans of Coke.</a:t>
            </a:r>
          </a:p>
        </p:txBody>
      </p:sp>
      <p:cxnSp>
        <p:nvCxnSpPr>
          <p:cNvPr id="20" name="Straight Connector 19"/>
          <p:cNvCxnSpPr>
            <a:cxnSpLocks noChangeShapeType="1"/>
          </p:cNvCxnSpPr>
          <p:nvPr/>
        </p:nvCxnSpPr>
        <p:spPr bwMode="auto">
          <a:xfrm flipV="1">
            <a:off x="458788" y="5402263"/>
            <a:ext cx="2778125" cy="7937"/>
          </a:xfrm>
          <a:prstGeom prst="line">
            <a:avLst/>
          </a:prstGeom>
          <a:noFill/>
          <a:ln w="50800" algn="ctr">
            <a:solidFill>
              <a:srgbClr val="B9D3C2"/>
            </a:solidFill>
            <a:round/>
            <a:headEnd/>
            <a:tailEnd/>
          </a:ln>
        </p:spPr>
      </p:cxnSp>
    </p:spTree>
    <p:extLst>
      <p:ext uri="{BB962C8B-B14F-4D97-AF65-F5344CB8AC3E}">
        <p14:creationId xmlns:p14="http://schemas.microsoft.com/office/powerpoint/2010/main" val="36121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3847"/>
                                        </p:tgtEl>
                                        <p:attrNameLst>
                                          <p:attrName>style.visibility</p:attrName>
                                        </p:attrNameLst>
                                      </p:cBhvr>
                                      <p:to>
                                        <p:strVal val="visible"/>
                                      </p:to>
                                    </p:set>
                                    <p:animEffect transition="in" filter="wipe(left)">
                                      <p:cBhvr>
                                        <p:cTn id="7" dur="500"/>
                                        <p:tgtEl>
                                          <p:spTgt spid="8038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3848"/>
                                        </p:tgtEl>
                                        <p:attrNameLst>
                                          <p:attrName>style.visibility</p:attrName>
                                        </p:attrNameLst>
                                      </p:cBhvr>
                                      <p:to>
                                        <p:strVal val="visible"/>
                                      </p:to>
                                    </p:set>
                                    <p:animEffect transition="in" filter="wipe(left)">
                                      <p:cBhvr>
                                        <p:cTn id="11" dur="500"/>
                                        <p:tgtEl>
                                          <p:spTgt spid="80384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03853"/>
                                        </p:tgtEl>
                                        <p:attrNameLst>
                                          <p:attrName>style.visibility</p:attrName>
                                        </p:attrNameLst>
                                      </p:cBhvr>
                                      <p:to>
                                        <p:strVal val="visible"/>
                                      </p:to>
                                    </p:set>
                                    <p:animEffect transition="in" filter="wipe(left)">
                                      <p:cBhvr>
                                        <p:cTn id="15" dur="500"/>
                                        <p:tgtEl>
                                          <p:spTgt spid="80385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03854"/>
                                        </p:tgtEl>
                                        <p:attrNameLst>
                                          <p:attrName>style.visibility</p:attrName>
                                        </p:attrNameLst>
                                      </p:cBhvr>
                                      <p:to>
                                        <p:strVal val="visible"/>
                                      </p:to>
                                    </p:set>
                                    <p:animEffect transition="in" filter="wipe(up)">
                                      <p:cBhvr>
                                        <p:cTn id="19" dur="1000"/>
                                        <p:tgtEl>
                                          <p:spTgt spid="803854"/>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803856"/>
                                        </p:tgtEl>
                                        <p:attrNameLst>
                                          <p:attrName>style.visibility</p:attrName>
                                        </p:attrNameLst>
                                      </p:cBhvr>
                                      <p:to>
                                        <p:strVal val="visible"/>
                                      </p:to>
                                    </p:set>
                                    <p:animEffect transition="in" filter="wipe(left)">
                                      <p:cBhvr>
                                        <p:cTn id="23" dur="1000"/>
                                        <p:tgtEl>
                                          <p:spTgt spid="803856"/>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wipe(left)">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03855"/>
                                        </p:tgtEl>
                                        <p:attrNameLst>
                                          <p:attrName>style.visibility</p:attrName>
                                        </p:attrNameLst>
                                      </p:cBhvr>
                                      <p:to>
                                        <p:strVal val="visible"/>
                                      </p:to>
                                    </p:set>
                                    <p:animEffect transition="in" filter="wipe(left)">
                                      <p:cBhvr>
                                        <p:cTn id="32" dur="1000"/>
                                        <p:tgtEl>
                                          <p:spTgt spid="803855"/>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wipe(left)">
                                      <p:cBhvr>
                                        <p:cTn id="36" dur="500"/>
                                        <p:tgtEl>
                                          <p:spTgt spid="1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03857"/>
                                        </p:tgtEl>
                                        <p:attrNameLst>
                                          <p:attrName>style.visibility</p:attrName>
                                        </p:attrNameLst>
                                      </p:cBhvr>
                                      <p:to>
                                        <p:strVal val="visible"/>
                                      </p:to>
                                    </p:set>
                                    <p:animEffect transition="in" filter="wipe(left)">
                                      <p:cBhvr>
                                        <p:cTn id="41" dur="1000"/>
                                        <p:tgtEl>
                                          <p:spTgt spid="803857"/>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7">
                                            <p:txEl>
                                              <p:pRg st="2" end="2"/>
                                            </p:txEl>
                                          </p:spTgt>
                                        </p:tgtEl>
                                        <p:attrNameLst>
                                          <p:attrName>style.visibility</p:attrName>
                                        </p:attrNameLst>
                                      </p:cBhvr>
                                      <p:to>
                                        <p:strVal val="visible"/>
                                      </p:to>
                                    </p:set>
                                    <p:animEffect transition="in" filter="wipe(left)">
                                      <p:cBhvr>
                                        <p:cTn id="45" dur="500"/>
                                        <p:tgtEl>
                                          <p:spTgt spid="17">
                                            <p:txEl>
                                              <p:pRg st="2" end="2"/>
                                            </p:txEl>
                                          </p:spTgt>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47" grpId="0" animBg="1"/>
      <p:bldP spid="803848" grpId="0"/>
      <p:bldP spid="17"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5" name="Text Box 7"/>
          <p:cNvSpPr txBox="1">
            <a:spLocks noChangeArrowheads="1"/>
          </p:cNvSpPr>
          <p:nvPr/>
        </p:nvSpPr>
        <p:spPr bwMode="auto">
          <a:xfrm>
            <a:off x="141288" y="357188"/>
            <a:ext cx="1323975" cy="312737"/>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dirty="0">
                <a:solidFill>
                  <a:srgbClr val="000000"/>
                </a:solidFill>
              </a:rPr>
              <a:t>Figure 10A.9</a:t>
            </a:r>
          </a:p>
        </p:txBody>
      </p:sp>
      <p:sp>
        <p:nvSpPr>
          <p:cNvPr id="805896" name="Text Box 8"/>
          <p:cNvSpPr txBox="1">
            <a:spLocks noChangeArrowheads="1"/>
          </p:cNvSpPr>
          <p:nvPr/>
        </p:nvSpPr>
        <p:spPr bwMode="auto">
          <a:xfrm>
            <a:off x="1795463" y="240566"/>
            <a:ext cx="6434137" cy="830997"/>
          </a:xfrm>
          <a:prstGeom prst="rect">
            <a:avLst/>
          </a:prstGeom>
          <a:noFill/>
          <a:ln w="9525" algn="ctr">
            <a:noFill/>
            <a:miter lim="800000"/>
            <a:headEnd/>
            <a:tailEnd/>
          </a:ln>
        </p:spPr>
        <p:txBody>
          <a:bodyPr wrap="square">
            <a:spAutoFit/>
          </a:bodyPr>
          <a:lstStyle/>
          <a:p>
            <a:pPr>
              <a:spcBef>
                <a:spcPct val="10000"/>
              </a:spcBef>
              <a:spcAft>
                <a:spcPct val="10000"/>
              </a:spcAft>
            </a:pPr>
            <a:r>
              <a:rPr lang="en-US" sz="2400" dirty="0">
                <a:solidFill>
                  <a:srgbClr val="000000"/>
                </a:solidFill>
              </a:rPr>
              <a:t>How a Change in Income Affects Optimal Consumption</a:t>
            </a:r>
          </a:p>
        </p:txBody>
      </p:sp>
      <p:pic>
        <p:nvPicPr>
          <p:cNvPr id="805901" name="Picture 13" descr="Fig9A-10-ppt-1"/>
          <p:cNvPicPr>
            <a:picLocks noChangeAspect="1" noChangeArrowheads="1"/>
          </p:cNvPicPr>
          <p:nvPr/>
        </p:nvPicPr>
        <p:blipFill>
          <a:blip r:embed="rId3"/>
          <a:srcRect/>
          <a:stretch>
            <a:fillRect/>
          </a:stretch>
        </p:blipFill>
        <p:spPr bwMode="auto">
          <a:xfrm>
            <a:off x="3835400" y="1081088"/>
            <a:ext cx="4695825" cy="4695825"/>
          </a:xfrm>
          <a:prstGeom prst="rect">
            <a:avLst/>
          </a:prstGeom>
          <a:noFill/>
          <a:ln w="9525">
            <a:noFill/>
            <a:miter lim="800000"/>
            <a:headEnd/>
            <a:tailEnd/>
          </a:ln>
        </p:spPr>
      </p:pic>
      <p:pic>
        <p:nvPicPr>
          <p:cNvPr id="805902" name="Picture 14" descr="Fig9A-10-ppt-2"/>
          <p:cNvPicPr>
            <a:picLocks noChangeAspect="1" noChangeArrowheads="1"/>
          </p:cNvPicPr>
          <p:nvPr/>
        </p:nvPicPr>
        <p:blipFill>
          <a:blip r:embed="rId4"/>
          <a:srcRect/>
          <a:stretch>
            <a:fillRect/>
          </a:stretch>
        </p:blipFill>
        <p:spPr bwMode="auto">
          <a:xfrm>
            <a:off x="3835400" y="1081088"/>
            <a:ext cx="4695825" cy="4695825"/>
          </a:xfrm>
          <a:prstGeom prst="rect">
            <a:avLst/>
          </a:prstGeom>
          <a:noFill/>
          <a:ln w="9525">
            <a:noFill/>
            <a:miter lim="800000"/>
            <a:headEnd/>
            <a:tailEnd/>
          </a:ln>
        </p:spPr>
      </p:pic>
      <p:pic>
        <p:nvPicPr>
          <p:cNvPr id="805903" name="Picture 15" descr="Fig9A-10-ppt-3"/>
          <p:cNvPicPr>
            <a:picLocks noChangeAspect="1" noChangeArrowheads="1"/>
          </p:cNvPicPr>
          <p:nvPr/>
        </p:nvPicPr>
        <p:blipFill>
          <a:blip r:embed="rId5"/>
          <a:srcRect/>
          <a:stretch>
            <a:fillRect/>
          </a:stretch>
        </p:blipFill>
        <p:spPr bwMode="auto">
          <a:xfrm>
            <a:off x="3835400" y="1081088"/>
            <a:ext cx="4695825" cy="4695825"/>
          </a:xfrm>
          <a:prstGeom prst="rect">
            <a:avLst/>
          </a:prstGeom>
          <a:noFill/>
          <a:ln w="9525">
            <a:noFill/>
            <a:miter lim="800000"/>
            <a:headEnd/>
            <a:tailEnd/>
          </a:ln>
        </p:spPr>
      </p:pic>
      <p:pic>
        <p:nvPicPr>
          <p:cNvPr id="805904" name="Picture 16" descr="Fig9A-10-ppt-4"/>
          <p:cNvPicPr>
            <a:picLocks noChangeAspect="1" noChangeArrowheads="1"/>
          </p:cNvPicPr>
          <p:nvPr/>
        </p:nvPicPr>
        <p:blipFill>
          <a:blip r:embed="rId6"/>
          <a:srcRect/>
          <a:stretch>
            <a:fillRect/>
          </a:stretch>
        </p:blipFill>
        <p:spPr bwMode="auto">
          <a:xfrm>
            <a:off x="3835400" y="1081088"/>
            <a:ext cx="4695825" cy="4695825"/>
          </a:xfrm>
          <a:prstGeom prst="rect">
            <a:avLst/>
          </a:prstGeom>
          <a:noFill/>
          <a:ln w="9525">
            <a:noFill/>
            <a:miter lim="800000"/>
            <a:headEnd/>
            <a:tailEnd/>
          </a:ln>
        </p:spPr>
      </p:pic>
      <p:pic>
        <p:nvPicPr>
          <p:cNvPr id="23" name="Picture 22" descr="Fig9A-9-ppt_x.gif"/>
          <p:cNvPicPr>
            <a:picLocks noChangeAspect="1"/>
          </p:cNvPicPr>
          <p:nvPr/>
        </p:nvPicPr>
        <p:blipFill>
          <a:blip r:embed="rId7"/>
          <a:srcRect/>
          <a:stretch>
            <a:fillRect/>
          </a:stretch>
        </p:blipFill>
        <p:spPr bwMode="auto">
          <a:xfrm>
            <a:off x="3835400" y="1081088"/>
            <a:ext cx="4695825" cy="4695825"/>
          </a:xfrm>
          <a:prstGeom prst="rect">
            <a:avLst/>
          </a:prstGeom>
          <a:noFill/>
          <a:ln w="9525">
            <a:noFill/>
            <a:miter lim="800000"/>
            <a:headEnd/>
            <a:tailEnd/>
          </a:ln>
        </p:spPr>
      </p:pic>
      <p:pic>
        <p:nvPicPr>
          <p:cNvPr id="805905" name="Picture 17" descr="Fig9A-10-ppt-5"/>
          <p:cNvPicPr>
            <a:picLocks noChangeAspect="1" noChangeArrowheads="1"/>
          </p:cNvPicPr>
          <p:nvPr/>
        </p:nvPicPr>
        <p:blipFill>
          <a:blip r:embed="rId8"/>
          <a:srcRect/>
          <a:stretch>
            <a:fillRect/>
          </a:stretch>
        </p:blipFill>
        <p:spPr bwMode="auto">
          <a:xfrm>
            <a:off x="3835400" y="1081088"/>
            <a:ext cx="4695825" cy="4695825"/>
          </a:xfrm>
          <a:prstGeom prst="rect">
            <a:avLst/>
          </a:prstGeom>
          <a:noFill/>
          <a:ln w="9525">
            <a:noFill/>
            <a:miter lim="800000"/>
            <a:headEnd/>
            <a:tailEnd/>
          </a:ln>
        </p:spPr>
      </p:pic>
      <p:pic>
        <p:nvPicPr>
          <p:cNvPr id="805906" name="Picture 18" descr="Fig9A-10-ppt-6"/>
          <p:cNvPicPr>
            <a:picLocks noChangeAspect="1" noChangeArrowheads="1"/>
          </p:cNvPicPr>
          <p:nvPr/>
        </p:nvPicPr>
        <p:blipFill>
          <a:blip r:embed="rId9"/>
          <a:srcRect/>
          <a:stretch>
            <a:fillRect/>
          </a:stretch>
        </p:blipFill>
        <p:spPr bwMode="auto">
          <a:xfrm>
            <a:off x="3835400" y="1081088"/>
            <a:ext cx="4695825" cy="4695825"/>
          </a:xfrm>
          <a:prstGeom prst="rect">
            <a:avLst/>
          </a:prstGeom>
          <a:noFill/>
          <a:ln w="9525">
            <a:noFill/>
            <a:miter lim="800000"/>
            <a:headEnd/>
            <a:tailEnd/>
          </a:ln>
        </p:spPr>
      </p:pic>
      <p:pic>
        <p:nvPicPr>
          <p:cNvPr id="805907" name="Picture 19" descr="Fig9A-10-ppt-7"/>
          <p:cNvPicPr>
            <a:picLocks noChangeAspect="1" noChangeArrowheads="1"/>
          </p:cNvPicPr>
          <p:nvPr/>
        </p:nvPicPr>
        <p:blipFill>
          <a:blip r:embed="rId10"/>
          <a:srcRect/>
          <a:stretch>
            <a:fillRect/>
          </a:stretch>
        </p:blipFill>
        <p:spPr bwMode="auto">
          <a:xfrm>
            <a:off x="3835400" y="1081088"/>
            <a:ext cx="4695825" cy="4695825"/>
          </a:xfrm>
          <a:prstGeom prst="rect">
            <a:avLst/>
          </a:prstGeom>
          <a:noFill/>
          <a:ln w="9525">
            <a:noFill/>
            <a:miter lim="800000"/>
            <a:headEnd/>
            <a:tailEnd/>
          </a:ln>
        </p:spPr>
      </p:pic>
      <p:sp>
        <p:nvSpPr>
          <p:cNvPr id="19" name="TextBox 18"/>
          <p:cNvSpPr txBox="1"/>
          <p:nvPr/>
        </p:nvSpPr>
        <p:spPr>
          <a:xfrm>
            <a:off x="382588" y="1020763"/>
            <a:ext cx="4427537" cy="5078313"/>
          </a:xfrm>
          <a:prstGeom prst="rect">
            <a:avLst/>
          </a:prstGeom>
          <a:noFill/>
        </p:spPr>
        <p:txBody>
          <a:bodyPr>
            <a:spAutoFit/>
          </a:bodyPr>
          <a:lstStyle/>
          <a:p>
            <a:pPr>
              <a:spcBef>
                <a:spcPts val="0"/>
              </a:spcBef>
              <a:spcAft>
                <a:spcPts val="0"/>
              </a:spcAft>
              <a:defRPr/>
            </a:pPr>
            <a:r>
              <a:rPr lang="en-US" sz="1800" b="0" dirty="0">
                <a:solidFill>
                  <a:srgbClr val="000000"/>
                </a:solidFill>
              </a:rPr>
              <a:t>An increase in income leads Dave to </a:t>
            </a:r>
            <a:br>
              <a:rPr lang="en-US" sz="1800" b="0" dirty="0">
                <a:solidFill>
                  <a:srgbClr val="000000"/>
                </a:solidFill>
              </a:rPr>
            </a:br>
            <a:r>
              <a:rPr lang="en-US" sz="1800" b="0" dirty="0">
                <a:solidFill>
                  <a:srgbClr val="000000"/>
                </a:solidFill>
              </a:rPr>
              <a:t>consume more Coke and more pizza.</a:t>
            </a:r>
          </a:p>
          <a:p>
            <a:pPr>
              <a:spcBef>
                <a:spcPts val="0"/>
              </a:spcBef>
              <a:spcAft>
                <a:spcPts val="0"/>
              </a:spcAft>
              <a:defRPr/>
            </a:pPr>
            <a:endParaRPr lang="en-US" sz="1800" b="0" dirty="0">
              <a:solidFill>
                <a:srgbClr val="000000"/>
              </a:solidFill>
            </a:endParaRPr>
          </a:p>
          <a:p>
            <a:pPr marL="228600" indent="-228600">
              <a:spcBef>
                <a:spcPts val="0"/>
              </a:spcBef>
              <a:spcAft>
                <a:spcPts val="0"/>
              </a:spcAft>
              <a:defRPr/>
            </a:pPr>
            <a:r>
              <a:rPr lang="en-US" sz="1800" b="0" dirty="0">
                <a:solidFill>
                  <a:srgbClr val="000000"/>
                </a:solidFill>
              </a:rPr>
              <a:t>1.  An increase in income shifts </a:t>
            </a:r>
            <a:br>
              <a:rPr lang="en-US" sz="1800" b="0" dirty="0">
                <a:solidFill>
                  <a:srgbClr val="000000"/>
                </a:solidFill>
              </a:rPr>
            </a:br>
            <a:r>
              <a:rPr lang="en-US" sz="1800" b="0" dirty="0">
                <a:solidFill>
                  <a:srgbClr val="000000"/>
                </a:solidFill>
              </a:rPr>
              <a:t>Dave’s budget constraint outward </a:t>
            </a:r>
            <a:br>
              <a:rPr lang="en-US" sz="1800" b="0" dirty="0">
                <a:solidFill>
                  <a:srgbClr val="000000"/>
                </a:solidFill>
              </a:rPr>
            </a:br>
            <a:r>
              <a:rPr lang="en-US" sz="1800" b="0" dirty="0">
                <a:solidFill>
                  <a:srgbClr val="000000"/>
                </a:solidFill>
              </a:rPr>
              <a:t>because he can now buy more </a:t>
            </a:r>
            <a:br>
              <a:rPr lang="en-US" sz="1800" b="0" dirty="0">
                <a:solidFill>
                  <a:srgbClr val="000000"/>
                </a:solidFill>
              </a:rPr>
            </a:br>
            <a:r>
              <a:rPr lang="en-US" sz="1800" b="0" dirty="0">
                <a:solidFill>
                  <a:srgbClr val="000000"/>
                </a:solidFill>
              </a:rPr>
              <a:t>of both goods.</a:t>
            </a:r>
          </a:p>
          <a:p>
            <a:pPr marL="228600" indent="-228600">
              <a:spcBef>
                <a:spcPts val="0"/>
              </a:spcBef>
              <a:spcAft>
                <a:spcPts val="0"/>
              </a:spcAft>
              <a:defRPr/>
            </a:pPr>
            <a:r>
              <a:rPr lang="en-US" sz="1800" b="0" dirty="0">
                <a:solidFill>
                  <a:srgbClr val="000000"/>
                </a:solidFill>
              </a:rPr>
              <a:t>2. In the new optimum on </a:t>
            </a:r>
            <a:br>
              <a:rPr lang="en-US" sz="1800" b="0" dirty="0">
                <a:solidFill>
                  <a:srgbClr val="000000"/>
                </a:solidFill>
              </a:rPr>
            </a:br>
            <a:r>
              <a:rPr lang="en-US" sz="1800" b="0" dirty="0">
                <a:solidFill>
                  <a:srgbClr val="000000"/>
                </a:solidFill>
              </a:rPr>
              <a:t>indifference curve </a:t>
            </a:r>
            <a:r>
              <a:rPr lang="en-US" sz="1800" b="0" i="1" dirty="0">
                <a:solidFill>
                  <a:srgbClr val="000000"/>
                </a:solidFill>
              </a:rPr>
              <a:t>I</a:t>
            </a:r>
            <a:r>
              <a:rPr lang="en-US" sz="1800" b="0" baseline="-25000" dirty="0">
                <a:solidFill>
                  <a:srgbClr val="000000"/>
                </a:solidFill>
              </a:rPr>
              <a:t>2</a:t>
            </a:r>
            <a:r>
              <a:rPr lang="en-US" sz="1800" b="0" i="1" dirty="0">
                <a:solidFill>
                  <a:srgbClr val="000000"/>
                </a:solidFill>
              </a:rPr>
              <a:t>, </a:t>
            </a:r>
            <a:br>
              <a:rPr lang="en-US" sz="1800" b="0" i="1" dirty="0">
                <a:solidFill>
                  <a:srgbClr val="000000"/>
                </a:solidFill>
              </a:rPr>
            </a:br>
            <a:r>
              <a:rPr lang="en-US" sz="1800" b="0" dirty="0">
                <a:solidFill>
                  <a:srgbClr val="000000"/>
                </a:solidFill>
              </a:rPr>
              <a:t>Dave changes the quantities </a:t>
            </a:r>
            <a:br>
              <a:rPr lang="en-US" sz="1800" b="0" dirty="0">
                <a:solidFill>
                  <a:srgbClr val="000000"/>
                </a:solidFill>
              </a:rPr>
            </a:br>
            <a:r>
              <a:rPr lang="en-US" sz="1800" b="0" dirty="0">
                <a:solidFill>
                  <a:srgbClr val="000000"/>
                </a:solidFill>
              </a:rPr>
              <a:t>he consumes of both goods. </a:t>
            </a:r>
          </a:p>
          <a:p>
            <a:pPr marL="228600" indent="-228600">
              <a:spcBef>
                <a:spcPts val="0"/>
              </a:spcBef>
              <a:spcAft>
                <a:spcPts val="0"/>
              </a:spcAft>
              <a:defRPr/>
            </a:pPr>
            <a:r>
              <a:rPr lang="en-US" sz="1800" b="0" dirty="0">
                <a:solidFill>
                  <a:srgbClr val="000000"/>
                </a:solidFill>
              </a:rPr>
              <a:t>	His consumption of Coke </a:t>
            </a:r>
            <a:br>
              <a:rPr lang="en-US" sz="1800" b="0" dirty="0">
                <a:solidFill>
                  <a:srgbClr val="000000"/>
                </a:solidFill>
              </a:rPr>
            </a:br>
            <a:r>
              <a:rPr lang="en-US" sz="1800" b="0" dirty="0">
                <a:solidFill>
                  <a:srgbClr val="000000"/>
                </a:solidFill>
              </a:rPr>
              <a:t>increases from 4 cans </a:t>
            </a:r>
            <a:br>
              <a:rPr lang="en-US" sz="1800" b="0" dirty="0">
                <a:solidFill>
                  <a:srgbClr val="000000"/>
                </a:solidFill>
              </a:rPr>
            </a:br>
            <a:r>
              <a:rPr lang="en-US" sz="1800" b="0" dirty="0">
                <a:solidFill>
                  <a:srgbClr val="000000"/>
                </a:solidFill>
              </a:rPr>
              <a:t>to 6 cans.</a:t>
            </a:r>
          </a:p>
          <a:p>
            <a:pPr marL="228600" indent="-228600">
              <a:spcBef>
                <a:spcPts val="0"/>
              </a:spcBef>
              <a:spcAft>
                <a:spcPts val="0"/>
              </a:spcAft>
              <a:defRPr/>
            </a:pPr>
            <a:r>
              <a:rPr lang="en-US" sz="1800" b="0" dirty="0">
                <a:solidFill>
                  <a:srgbClr val="000000"/>
                </a:solidFill>
              </a:rPr>
              <a:t>3. In the new optimum, </a:t>
            </a:r>
            <a:br>
              <a:rPr lang="en-US" sz="1800" b="0" dirty="0">
                <a:solidFill>
                  <a:srgbClr val="000000"/>
                </a:solidFill>
              </a:rPr>
            </a:br>
            <a:r>
              <a:rPr lang="en-US" sz="1800" b="0" dirty="0">
                <a:solidFill>
                  <a:srgbClr val="000000"/>
                </a:solidFill>
              </a:rPr>
              <a:t>Dave’s consumption of pizza </a:t>
            </a:r>
            <a:br>
              <a:rPr lang="en-US" sz="1800" b="0" dirty="0">
                <a:solidFill>
                  <a:srgbClr val="000000"/>
                </a:solidFill>
              </a:rPr>
            </a:br>
            <a:r>
              <a:rPr lang="en-US" sz="1800" b="0" dirty="0">
                <a:solidFill>
                  <a:srgbClr val="000000"/>
                </a:solidFill>
              </a:rPr>
              <a:t>increases from 3 slices </a:t>
            </a:r>
            <a:br>
              <a:rPr lang="en-US" sz="1800" b="0" dirty="0">
                <a:solidFill>
                  <a:srgbClr val="000000"/>
                </a:solidFill>
              </a:rPr>
            </a:br>
            <a:r>
              <a:rPr lang="en-US" sz="1800" b="0" dirty="0">
                <a:solidFill>
                  <a:srgbClr val="000000"/>
                </a:solidFill>
              </a:rPr>
              <a:t>to 7 slices.</a:t>
            </a:r>
          </a:p>
        </p:txBody>
      </p:sp>
      <p:cxnSp>
        <p:nvCxnSpPr>
          <p:cNvPr id="22" name="Straight Connector 21"/>
          <p:cNvCxnSpPr>
            <a:cxnSpLocks noChangeShapeType="1"/>
          </p:cNvCxnSpPr>
          <p:nvPr/>
        </p:nvCxnSpPr>
        <p:spPr bwMode="auto">
          <a:xfrm>
            <a:off x="452437" y="6230938"/>
            <a:ext cx="3382963" cy="0"/>
          </a:xfrm>
          <a:prstGeom prst="line">
            <a:avLst/>
          </a:prstGeom>
          <a:noFill/>
          <a:ln w="50800" algn="ctr">
            <a:solidFill>
              <a:srgbClr val="B9D3C2"/>
            </a:solidFill>
            <a:round/>
            <a:headEnd/>
            <a:tailEnd/>
          </a:ln>
        </p:spPr>
      </p:cxnSp>
    </p:spTree>
    <p:extLst>
      <p:ext uri="{BB962C8B-B14F-4D97-AF65-F5344CB8AC3E}">
        <p14:creationId xmlns:p14="http://schemas.microsoft.com/office/powerpoint/2010/main" val="85299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5895"/>
                                        </p:tgtEl>
                                        <p:attrNameLst>
                                          <p:attrName>style.visibility</p:attrName>
                                        </p:attrNameLst>
                                      </p:cBhvr>
                                      <p:to>
                                        <p:strVal val="visible"/>
                                      </p:to>
                                    </p:set>
                                    <p:animEffect transition="in" filter="wipe(left)">
                                      <p:cBhvr>
                                        <p:cTn id="7" dur="500"/>
                                        <p:tgtEl>
                                          <p:spTgt spid="80589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05896"/>
                                        </p:tgtEl>
                                        <p:attrNameLst>
                                          <p:attrName>style.visibility</p:attrName>
                                        </p:attrNameLst>
                                      </p:cBhvr>
                                      <p:to>
                                        <p:strVal val="visible"/>
                                      </p:to>
                                    </p:set>
                                    <p:animEffect transition="in" filter="wipe(left)">
                                      <p:cBhvr>
                                        <p:cTn id="11" dur="500"/>
                                        <p:tgtEl>
                                          <p:spTgt spid="80589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05901"/>
                                        </p:tgtEl>
                                        <p:attrNameLst>
                                          <p:attrName>style.visibility</p:attrName>
                                        </p:attrNameLst>
                                      </p:cBhvr>
                                      <p:to>
                                        <p:strVal val="visible"/>
                                      </p:to>
                                    </p:set>
                                    <p:animEffect transition="in" filter="wipe(left)">
                                      <p:cBhvr>
                                        <p:cTn id="15" dur="500"/>
                                        <p:tgtEl>
                                          <p:spTgt spid="80590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05902"/>
                                        </p:tgtEl>
                                        <p:attrNameLst>
                                          <p:attrName>style.visibility</p:attrName>
                                        </p:attrNameLst>
                                      </p:cBhvr>
                                      <p:to>
                                        <p:strVal val="visible"/>
                                      </p:to>
                                    </p:set>
                                    <p:animEffect transition="in" filter="wipe(up)">
                                      <p:cBhvr>
                                        <p:cTn id="19" dur="1000"/>
                                        <p:tgtEl>
                                          <p:spTgt spid="80590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805903"/>
                                        </p:tgtEl>
                                        <p:attrNameLst>
                                          <p:attrName>style.visibility</p:attrName>
                                        </p:attrNameLst>
                                      </p:cBhvr>
                                      <p:to>
                                        <p:strVal val="visible"/>
                                      </p:to>
                                    </p:set>
                                    <p:animEffect transition="in" filter="wipe(left)">
                                      <p:cBhvr>
                                        <p:cTn id="23" dur="1000"/>
                                        <p:tgtEl>
                                          <p:spTgt spid="805903"/>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wipe(left)">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05904"/>
                                        </p:tgtEl>
                                        <p:attrNameLst>
                                          <p:attrName>style.visibility</p:attrName>
                                        </p:attrNameLst>
                                      </p:cBhvr>
                                      <p:to>
                                        <p:strVal val="visible"/>
                                      </p:to>
                                    </p:set>
                                    <p:animEffect transition="in" filter="wipe(left)">
                                      <p:cBhvr>
                                        <p:cTn id="32" dur="1000"/>
                                        <p:tgtEl>
                                          <p:spTgt spid="805904"/>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1000"/>
                                        <p:tgtEl>
                                          <p:spTgt spid="23"/>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805907"/>
                                        </p:tgtEl>
                                        <p:attrNameLst>
                                          <p:attrName>style.visibility</p:attrName>
                                        </p:attrNameLst>
                                      </p:cBhvr>
                                      <p:to>
                                        <p:strVal val="visible"/>
                                      </p:to>
                                    </p:set>
                                    <p:animEffect transition="in" filter="wipe(left)">
                                      <p:cBhvr>
                                        <p:cTn id="40" dur="1000"/>
                                        <p:tgtEl>
                                          <p:spTgt spid="805907"/>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xEl>
                                              <p:pRg st="2" end="2"/>
                                            </p:txEl>
                                          </p:spTgt>
                                        </p:tgtEl>
                                        <p:attrNameLst>
                                          <p:attrName>style.visibility</p:attrName>
                                        </p:attrNameLst>
                                      </p:cBhvr>
                                      <p:to>
                                        <p:strVal val="visible"/>
                                      </p:to>
                                    </p:set>
                                    <p:animEffect transition="in" filter="wipe(left)">
                                      <p:cBhvr>
                                        <p:cTn id="44" dur="500"/>
                                        <p:tgtEl>
                                          <p:spTgt spid="19">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05905"/>
                                        </p:tgtEl>
                                        <p:attrNameLst>
                                          <p:attrName>style.visibility</p:attrName>
                                        </p:attrNameLst>
                                      </p:cBhvr>
                                      <p:to>
                                        <p:strVal val="visible"/>
                                      </p:to>
                                    </p:set>
                                    <p:animEffect transition="in" filter="wipe(down)">
                                      <p:cBhvr>
                                        <p:cTn id="49" dur="1000"/>
                                        <p:tgtEl>
                                          <p:spTgt spid="805905"/>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9">
                                            <p:txEl>
                                              <p:pRg st="3" end="3"/>
                                            </p:txEl>
                                          </p:spTgt>
                                        </p:tgtEl>
                                        <p:attrNameLst>
                                          <p:attrName>style.visibility</p:attrName>
                                        </p:attrNameLst>
                                      </p:cBhvr>
                                      <p:to>
                                        <p:strVal val="visible"/>
                                      </p:to>
                                    </p:set>
                                    <p:animEffect transition="in" filter="wipe(left)">
                                      <p:cBhvr>
                                        <p:cTn id="53" dur="500"/>
                                        <p:tgtEl>
                                          <p:spTgt spid="19">
                                            <p:txEl>
                                              <p:pRg st="3" end="3"/>
                                            </p:txEl>
                                          </p:spTgt>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9">
                                            <p:txEl>
                                              <p:pRg st="4" end="4"/>
                                            </p:txEl>
                                          </p:spTgt>
                                        </p:tgtEl>
                                        <p:attrNameLst>
                                          <p:attrName>style.visibility</p:attrName>
                                        </p:attrNameLst>
                                      </p:cBhvr>
                                      <p:to>
                                        <p:strVal val="visible"/>
                                      </p:to>
                                    </p:set>
                                    <p:animEffect transition="in" filter="wipe(left)">
                                      <p:cBhvr>
                                        <p:cTn id="57" dur="500"/>
                                        <p:tgtEl>
                                          <p:spTgt spid="19">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05906"/>
                                        </p:tgtEl>
                                        <p:attrNameLst>
                                          <p:attrName>style.visibility</p:attrName>
                                        </p:attrNameLst>
                                      </p:cBhvr>
                                      <p:to>
                                        <p:strVal val="visible"/>
                                      </p:to>
                                    </p:set>
                                    <p:animEffect transition="in" filter="wipe(left)">
                                      <p:cBhvr>
                                        <p:cTn id="62" dur="1000"/>
                                        <p:tgtEl>
                                          <p:spTgt spid="805906"/>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9">
                                            <p:txEl>
                                              <p:pRg st="5" end="5"/>
                                            </p:txEl>
                                          </p:spTgt>
                                        </p:tgtEl>
                                        <p:attrNameLst>
                                          <p:attrName>style.visibility</p:attrName>
                                        </p:attrNameLst>
                                      </p:cBhvr>
                                      <p:to>
                                        <p:strVal val="visible"/>
                                      </p:to>
                                    </p:set>
                                    <p:animEffect transition="in" filter="wipe(left)">
                                      <p:cBhvr>
                                        <p:cTn id="66" dur="500"/>
                                        <p:tgtEl>
                                          <p:spTgt spid="19">
                                            <p:txEl>
                                              <p:pRg st="5" end="5"/>
                                            </p:txEl>
                                          </p:spTgt>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left)">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5895" grpId="0" animBg="1"/>
      <p:bldP spid="805896" grpId="0"/>
      <p:bldP spid="19"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ig9A-10-ppt-5.gif"/>
          <p:cNvPicPr>
            <a:picLocks noChangeAspect="1"/>
          </p:cNvPicPr>
          <p:nvPr/>
        </p:nvPicPr>
        <p:blipFill>
          <a:blip r:embed="rId3"/>
          <a:srcRect/>
          <a:stretch>
            <a:fillRect/>
          </a:stretch>
        </p:blipFill>
        <p:spPr bwMode="auto">
          <a:xfrm>
            <a:off x="3819525" y="1004888"/>
            <a:ext cx="4029075" cy="4638675"/>
          </a:xfrm>
          <a:prstGeom prst="rect">
            <a:avLst/>
          </a:prstGeom>
          <a:noFill/>
          <a:ln w="9525">
            <a:noFill/>
            <a:miter lim="800000"/>
            <a:headEnd/>
            <a:tailEnd/>
          </a:ln>
        </p:spPr>
      </p:pic>
      <p:sp>
        <p:nvSpPr>
          <p:cNvPr id="807943" name="Text Box 7"/>
          <p:cNvSpPr txBox="1">
            <a:spLocks noChangeArrowheads="1"/>
          </p:cNvSpPr>
          <p:nvPr/>
        </p:nvSpPr>
        <p:spPr bwMode="auto">
          <a:xfrm>
            <a:off x="458788" y="1474788"/>
            <a:ext cx="2586037"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spcBef>
                <a:spcPct val="10000"/>
              </a:spcBef>
              <a:spcAft>
                <a:spcPct val="10000"/>
              </a:spcAft>
            </a:pPr>
            <a:r>
              <a:rPr lang="en-US" sz="1600">
                <a:solidFill>
                  <a:srgbClr val="000000"/>
                </a:solidFill>
              </a:rPr>
              <a:t>Figure 10A.10</a:t>
            </a:r>
          </a:p>
        </p:txBody>
      </p:sp>
      <p:sp>
        <p:nvSpPr>
          <p:cNvPr id="807944" name="Text Box 8"/>
          <p:cNvSpPr txBox="1">
            <a:spLocks noChangeArrowheads="1"/>
          </p:cNvSpPr>
          <p:nvPr/>
        </p:nvSpPr>
        <p:spPr bwMode="auto">
          <a:xfrm>
            <a:off x="382588" y="1879600"/>
            <a:ext cx="3262312" cy="1077218"/>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solidFill>
                  <a:srgbClr val="000000"/>
                </a:solidFill>
              </a:rPr>
              <a:t>At the Optimum Point, the Slopes of the Indifference Curve and Budget Constraint Are the Same</a:t>
            </a:r>
          </a:p>
        </p:txBody>
      </p:sp>
      <p:pic>
        <p:nvPicPr>
          <p:cNvPr id="807948" name="Picture 12" descr="Fig9A-11-ppt-1"/>
          <p:cNvPicPr>
            <a:picLocks noChangeAspect="1" noChangeArrowheads="1"/>
          </p:cNvPicPr>
          <p:nvPr/>
        </p:nvPicPr>
        <p:blipFill>
          <a:blip r:embed="rId4"/>
          <a:srcRect/>
          <a:stretch>
            <a:fillRect/>
          </a:stretch>
        </p:blipFill>
        <p:spPr bwMode="auto">
          <a:xfrm>
            <a:off x="3819525" y="1004888"/>
            <a:ext cx="4029075" cy="4638675"/>
          </a:xfrm>
          <a:prstGeom prst="rect">
            <a:avLst/>
          </a:prstGeom>
          <a:noFill/>
          <a:ln w="9525">
            <a:noFill/>
            <a:miter lim="800000"/>
            <a:headEnd/>
            <a:tailEnd/>
          </a:ln>
        </p:spPr>
      </p:pic>
      <p:pic>
        <p:nvPicPr>
          <p:cNvPr id="807949" name="Picture 13" descr="Fig9A-11-ppt-2"/>
          <p:cNvPicPr>
            <a:picLocks noChangeAspect="1" noChangeArrowheads="1"/>
          </p:cNvPicPr>
          <p:nvPr/>
        </p:nvPicPr>
        <p:blipFill>
          <a:blip r:embed="rId5"/>
          <a:srcRect/>
          <a:stretch>
            <a:fillRect/>
          </a:stretch>
        </p:blipFill>
        <p:spPr bwMode="auto">
          <a:xfrm>
            <a:off x="3819525" y="1004888"/>
            <a:ext cx="4029075" cy="4638675"/>
          </a:xfrm>
          <a:prstGeom prst="rect">
            <a:avLst/>
          </a:prstGeom>
          <a:noFill/>
          <a:ln w="9525">
            <a:noFill/>
            <a:miter lim="800000"/>
            <a:headEnd/>
            <a:tailEnd/>
          </a:ln>
        </p:spPr>
      </p:pic>
      <p:pic>
        <p:nvPicPr>
          <p:cNvPr id="807950" name="Picture 14" descr="Fig9A-11-ppt-3"/>
          <p:cNvPicPr>
            <a:picLocks noChangeAspect="1" noChangeArrowheads="1"/>
          </p:cNvPicPr>
          <p:nvPr/>
        </p:nvPicPr>
        <p:blipFill>
          <a:blip r:embed="rId6"/>
          <a:srcRect/>
          <a:stretch>
            <a:fillRect/>
          </a:stretch>
        </p:blipFill>
        <p:spPr bwMode="auto">
          <a:xfrm>
            <a:off x="3819525" y="1004888"/>
            <a:ext cx="4029075" cy="4638675"/>
          </a:xfrm>
          <a:prstGeom prst="rect">
            <a:avLst/>
          </a:prstGeom>
          <a:noFill/>
          <a:ln w="9525">
            <a:noFill/>
            <a:miter lim="800000"/>
            <a:headEnd/>
            <a:tailEnd/>
          </a:ln>
        </p:spPr>
      </p:pic>
      <p:pic>
        <p:nvPicPr>
          <p:cNvPr id="807951" name="Picture 15" descr="Fig9A-11-ppt-4"/>
          <p:cNvPicPr>
            <a:picLocks noChangeAspect="1" noChangeArrowheads="1"/>
          </p:cNvPicPr>
          <p:nvPr/>
        </p:nvPicPr>
        <p:blipFill>
          <a:blip r:embed="rId7"/>
          <a:srcRect/>
          <a:stretch>
            <a:fillRect/>
          </a:stretch>
        </p:blipFill>
        <p:spPr bwMode="auto">
          <a:xfrm>
            <a:off x="3819525" y="1004888"/>
            <a:ext cx="4029075" cy="4638675"/>
          </a:xfrm>
          <a:prstGeom prst="rect">
            <a:avLst/>
          </a:prstGeom>
          <a:noFill/>
          <a:ln w="9525">
            <a:noFill/>
            <a:miter lim="800000"/>
            <a:headEnd/>
            <a:tailEnd/>
          </a:ln>
        </p:spPr>
      </p:pic>
      <p:sp>
        <p:nvSpPr>
          <p:cNvPr id="16" name="TextBox 15"/>
          <p:cNvSpPr txBox="1">
            <a:spLocks noChangeArrowheads="1"/>
          </p:cNvSpPr>
          <p:nvPr/>
        </p:nvSpPr>
        <p:spPr bwMode="auto">
          <a:xfrm>
            <a:off x="382588" y="2809875"/>
            <a:ext cx="3008312" cy="2308324"/>
          </a:xfrm>
          <a:prstGeom prst="rect">
            <a:avLst/>
          </a:prstGeom>
          <a:noFill/>
          <a:ln w="9525">
            <a:noFill/>
            <a:miter lim="800000"/>
            <a:headEnd/>
            <a:tailEnd/>
          </a:ln>
        </p:spPr>
        <p:txBody>
          <a:bodyPr wrap="square">
            <a:spAutoFit/>
          </a:bodyPr>
          <a:lstStyle/>
          <a:p>
            <a:pPr>
              <a:spcBef>
                <a:spcPct val="10000"/>
              </a:spcBef>
              <a:spcAft>
                <a:spcPct val="10000"/>
              </a:spcAft>
            </a:pPr>
            <a:r>
              <a:rPr lang="en-US" sz="1800" b="0" dirty="0">
                <a:solidFill>
                  <a:srgbClr val="000000"/>
                </a:solidFill>
              </a:rPr>
              <a:t>At the point of optimal consumption, the marginal rate of substitution is equal to the ratio of the price of the product on the horizontal axis to the price of the product on the vertical axis.</a:t>
            </a:r>
          </a:p>
        </p:txBody>
      </p:sp>
      <p:sp>
        <p:nvSpPr>
          <p:cNvPr id="20" name="Rectangle 8"/>
          <p:cNvSpPr>
            <a:spLocks noChangeArrowheads="1"/>
          </p:cNvSpPr>
          <p:nvPr/>
        </p:nvSpPr>
        <p:spPr bwMode="auto">
          <a:xfrm>
            <a:off x="460375" y="219075"/>
            <a:ext cx="8235950" cy="685800"/>
          </a:xfrm>
          <a:prstGeom prst="rect">
            <a:avLst/>
          </a:prstGeom>
          <a:noFill/>
          <a:ln>
            <a:noFill/>
          </a:ln>
          <a:extLst/>
        </p:spPr>
        <p:txBody>
          <a:bodyPr/>
          <a:lstStyle/>
          <a:p>
            <a:pPr fontAlgn="auto">
              <a:spcBef>
                <a:spcPct val="20000"/>
              </a:spcBef>
              <a:spcAft>
                <a:spcPts val="0"/>
              </a:spcAft>
              <a:defRPr/>
            </a:pPr>
            <a:r>
              <a:rPr lang="en-US" sz="2400" kern="0" dirty="0">
                <a:solidFill>
                  <a:srgbClr val="0066B3"/>
                </a:solidFill>
                <a:latin typeface="Arial" pitchFamily="34" charset="0"/>
              </a:rPr>
              <a:t>The Slope of the Indifference Curve, the Slope of the Budget Line, and the Rule of Equal Marginal Utility per Dollar Spent</a:t>
            </a:r>
          </a:p>
        </p:txBody>
      </p:sp>
      <p:cxnSp>
        <p:nvCxnSpPr>
          <p:cNvPr id="21" name="Straight Connector 20"/>
          <p:cNvCxnSpPr>
            <a:cxnSpLocks noChangeShapeType="1"/>
          </p:cNvCxnSpPr>
          <p:nvPr/>
        </p:nvCxnSpPr>
        <p:spPr bwMode="auto">
          <a:xfrm>
            <a:off x="447675" y="5303838"/>
            <a:ext cx="2597150" cy="0"/>
          </a:xfrm>
          <a:prstGeom prst="line">
            <a:avLst/>
          </a:prstGeom>
          <a:noFill/>
          <a:ln w="50800" algn="ctr">
            <a:solidFill>
              <a:srgbClr val="B9D3C2"/>
            </a:solidFill>
            <a:round/>
            <a:headEnd/>
            <a:tailEnd/>
          </a:ln>
        </p:spPr>
      </p:cxnSp>
      <p:sp>
        <p:nvSpPr>
          <p:cNvPr id="2" name="TextBox 1"/>
          <p:cNvSpPr txBox="1">
            <a:spLocks noChangeArrowheads="1"/>
          </p:cNvSpPr>
          <p:nvPr/>
        </p:nvSpPr>
        <p:spPr bwMode="auto">
          <a:xfrm>
            <a:off x="447675" y="5705475"/>
            <a:ext cx="8248650" cy="1015663"/>
          </a:xfrm>
          <a:prstGeom prst="rect">
            <a:avLst/>
          </a:prstGeom>
          <a:noFill/>
          <a:ln w="9525">
            <a:noFill/>
            <a:miter lim="800000"/>
            <a:headEnd/>
            <a:tailEnd/>
          </a:ln>
        </p:spPr>
        <p:txBody>
          <a:bodyPr>
            <a:spAutoFit/>
          </a:bodyPr>
          <a:lstStyle/>
          <a:p>
            <a:pPr>
              <a:spcBef>
                <a:spcPct val="10000"/>
              </a:spcBef>
              <a:spcAft>
                <a:spcPct val="10000"/>
              </a:spcAft>
            </a:pPr>
            <a:r>
              <a:rPr lang="en-US" sz="2000" b="0" i="1" dirty="0">
                <a:solidFill>
                  <a:srgbClr val="000000"/>
                </a:solidFill>
              </a:rPr>
              <a:t>At the point of optimal consumption, the marginal rate of substitution </a:t>
            </a:r>
            <a:r>
              <a:rPr lang="en-US" sz="2000" b="0" dirty="0">
                <a:solidFill>
                  <a:srgbClr val="000000"/>
                </a:solidFill>
              </a:rPr>
              <a:t>(MRS)</a:t>
            </a:r>
            <a:r>
              <a:rPr lang="en-US" sz="2000" b="0" i="1" dirty="0">
                <a:solidFill>
                  <a:srgbClr val="000000"/>
                </a:solidFill>
              </a:rPr>
              <a:t> is equal to the ratio of the price of the product on the horizontal axis to the price of the product on the vertical axis.</a:t>
            </a:r>
          </a:p>
        </p:txBody>
      </p:sp>
    </p:spTree>
    <p:extLst>
      <p:ext uri="{BB962C8B-B14F-4D97-AF65-F5344CB8AC3E}">
        <p14:creationId xmlns:p14="http://schemas.microsoft.com/office/powerpoint/2010/main" val="219001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07943"/>
                                        </p:tgtEl>
                                        <p:attrNameLst>
                                          <p:attrName>style.visibility</p:attrName>
                                        </p:attrNameLst>
                                      </p:cBhvr>
                                      <p:to>
                                        <p:strVal val="visible"/>
                                      </p:to>
                                    </p:set>
                                    <p:animEffect transition="in" filter="wipe(left)">
                                      <p:cBhvr>
                                        <p:cTn id="11" dur="500"/>
                                        <p:tgtEl>
                                          <p:spTgt spid="80794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807944"/>
                                        </p:tgtEl>
                                        <p:attrNameLst>
                                          <p:attrName>style.visibility</p:attrName>
                                        </p:attrNameLst>
                                      </p:cBhvr>
                                      <p:to>
                                        <p:strVal val="visible"/>
                                      </p:to>
                                    </p:set>
                                    <p:animEffect transition="in" filter="wipe(left)">
                                      <p:cBhvr>
                                        <p:cTn id="15" dur="500"/>
                                        <p:tgtEl>
                                          <p:spTgt spid="807944"/>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807948"/>
                                        </p:tgtEl>
                                        <p:attrNameLst>
                                          <p:attrName>style.visibility</p:attrName>
                                        </p:attrNameLst>
                                      </p:cBhvr>
                                      <p:to>
                                        <p:strVal val="visible"/>
                                      </p:to>
                                    </p:set>
                                    <p:animEffect transition="in" filter="wipe(left)">
                                      <p:cBhvr>
                                        <p:cTn id="19" dur="500"/>
                                        <p:tgtEl>
                                          <p:spTgt spid="807948"/>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807949"/>
                                        </p:tgtEl>
                                        <p:attrNameLst>
                                          <p:attrName>style.visibility</p:attrName>
                                        </p:attrNameLst>
                                      </p:cBhvr>
                                      <p:to>
                                        <p:strVal val="visible"/>
                                      </p:to>
                                    </p:set>
                                    <p:animEffect transition="in" filter="wipe(left)">
                                      <p:cBhvr>
                                        <p:cTn id="23" dur="1000"/>
                                        <p:tgtEl>
                                          <p:spTgt spid="807949"/>
                                        </p:tgtEl>
                                      </p:cBhvr>
                                    </p:animEffect>
                                  </p:childTnLst>
                                </p:cTn>
                              </p:par>
                            </p:childTnLst>
                          </p:cTn>
                        </p:par>
                        <p:par>
                          <p:cTn id="24" fill="hold">
                            <p:stCondLst>
                              <p:cond delay="3250"/>
                            </p:stCondLst>
                            <p:childTnLst>
                              <p:par>
                                <p:cTn id="25" presetID="22" presetClass="entr" presetSubtype="1" fill="hold" nodeType="afterEffect">
                                  <p:stCondLst>
                                    <p:cond delay="0"/>
                                  </p:stCondLst>
                                  <p:childTnLst>
                                    <p:set>
                                      <p:cBhvr>
                                        <p:cTn id="26" dur="1" fill="hold">
                                          <p:stCondLst>
                                            <p:cond delay="0"/>
                                          </p:stCondLst>
                                        </p:cTn>
                                        <p:tgtEl>
                                          <p:spTgt spid="807950"/>
                                        </p:tgtEl>
                                        <p:attrNameLst>
                                          <p:attrName>style.visibility</p:attrName>
                                        </p:attrNameLst>
                                      </p:cBhvr>
                                      <p:to>
                                        <p:strVal val="visible"/>
                                      </p:to>
                                    </p:set>
                                    <p:animEffect transition="in" filter="wipe(up)">
                                      <p:cBhvr>
                                        <p:cTn id="27" dur="1000"/>
                                        <p:tgtEl>
                                          <p:spTgt spid="807950"/>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807951"/>
                                        </p:tgtEl>
                                        <p:attrNameLst>
                                          <p:attrName>style.visibility</p:attrName>
                                        </p:attrNameLst>
                                      </p:cBhvr>
                                      <p:to>
                                        <p:strVal val="visible"/>
                                      </p:to>
                                    </p:set>
                                    <p:animEffect transition="in" filter="wipe(left)">
                                      <p:cBhvr>
                                        <p:cTn id="31" dur="1000"/>
                                        <p:tgtEl>
                                          <p:spTgt spid="807951"/>
                                        </p:tgtEl>
                                      </p:cBhvr>
                                    </p:animEffect>
                                  </p:childTnLst>
                                </p:cTn>
                              </p:par>
                            </p:childTnLst>
                          </p:cTn>
                        </p:par>
                        <p:par>
                          <p:cTn id="32" fill="hold">
                            <p:stCondLst>
                              <p:cond delay="5250"/>
                            </p:stCondLst>
                            <p:childTnLst>
                              <p:par>
                                <p:cTn id="33" presetID="22" presetClass="entr" presetSubtype="1"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1000"/>
                                        <p:tgtEl>
                                          <p:spTgt spid="19"/>
                                        </p:tgtEl>
                                      </p:cBhvr>
                                    </p:animEffect>
                                  </p:childTnLst>
                                </p:cTn>
                              </p:par>
                            </p:childTnLst>
                          </p:cTn>
                        </p:par>
                        <p:par>
                          <p:cTn id="36" fill="hold">
                            <p:stCondLst>
                              <p:cond delay="6250"/>
                            </p:stCondLst>
                            <p:childTnLst>
                              <p:par>
                                <p:cTn id="37" presetID="22" presetClass="entr" presetSubtype="8" fill="hold" grpId="0" nodeType="afterEffect">
                                  <p:stCondLst>
                                    <p:cond delay="0"/>
                                  </p:stCondLst>
                                  <p:childTnLst>
                                    <p:set>
                                      <p:cBhvr>
                                        <p:cTn id="38" dur="1" fill="hold">
                                          <p:stCondLst>
                                            <p:cond delay="0"/>
                                          </p:stCondLst>
                                        </p:cTn>
                                        <p:tgtEl>
                                          <p:spTgt spid="16">
                                            <p:txEl>
                                              <p:pRg st="0" end="0"/>
                                            </p:txEl>
                                          </p:spTgt>
                                        </p:tgtEl>
                                        <p:attrNameLst>
                                          <p:attrName>style.visibility</p:attrName>
                                        </p:attrNameLst>
                                      </p:cBhvr>
                                      <p:to>
                                        <p:strVal val="visible"/>
                                      </p:to>
                                    </p:set>
                                    <p:animEffect transition="in" filter="wipe(left)">
                                      <p:cBhvr>
                                        <p:cTn id="39" dur="500"/>
                                        <p:tgtEl>
                                          <p:spTgt spid="16">
                                            <p:txEl>
                                              <p:pRg st="0" end="0"/>
                                            </p:txEl>
                                          </p:spTgt>
                                        </p:tgtEl>
                                      </p:cBhvr>
                                    </p:animEffect>
                                  </p:childTnLst>
                                </p:cTn>
                              </p:par>
                            </p:childTnLst>
                          </p:cTn>
                        </p:par>
                        <p:par>
                          <p:cTn id="40" fill="hold">
                            <p:stCondLst>
                              <p:cond delay="675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3" grpId="0" animBg="1"/>
      <p:bldP spid="807944" grpId="0"/>
      <p:bldP spid="16" grpId="0" build="p" bldLvl="2"/>
      <p:bldP spid="20"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0001" name="Object 159"/>
          <p:cNvGraphicFramePr>
            <a:graphicFrameLocks noGrp="1" noChangeAspect="1"/>
          </p:cNvGraphicFramePr>
          <p:nvPr>
            <p:ph sz="half" idx="4294967295"/>
          </p:nvPr>
        </p:nvGraphicFramePr>
        <p:xfrm>
          <a:off x="819150" y="2419350"/>
          <a:ext cx="7505700" cy="314325"/>
        </p:xfrm>
        <a:graphic>
          <a:graphicData uri="http://schemas.openxmlformats.org/presentationml/2006/ole">
            <mc:AlternateContent xmlns:mc="http://schemas.openxmlformats.org/markup-compatibility/2006">
              <mc:Choice xmlns:v="urn:schemas-microsoft-com:vml" Requires="v">
                <p:oleObj spid="_x0000_s896038" name="Equation" r:id="rId4" imgW="5460840" imgH="228600" progId="Equation.3">
                  <p:embed/>
                </p:oleObj>
              </mc:Choice>
              <mc:Fallback>
                <p:oleObj name="Equation" r:id="rId4" imgW="5460840" imgH="22860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2419350"/>
                        <a:ext cx="750570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0006" name="Rectangle 22"/>
          <p:cNvSpPr>
            <a:spLocks noChangeArrowheads="1"/>
          </p:cNvSpPr>
          <p:nvPr/>
        </p:nvSpPr>
        <p:spPr bwMode="auto">
          <a:xfrm>
            <a:off x="254000" y="212725"/>
            <a:ext cx="9067800" cy="457200"/>
          </a:xfrm>
          <a:prstGeom prst="rect">
            <a:avLst/>
          </a:prstGeom>
          <a:noFill/>
          <a:ln w="9525">
            <a:noFill/>
            <a:miter lim="800000"/>
            <a:headEnd/>
            <a:tailEnd/>
          </a:ln>
        </p:spPr>
        <p:txBody>
          <a:bodyPr/>
          <a:lstStyle/>
          <a:p>
            <a:pPr>
              <a:spcBef>
                <a:spcPct val="20000"/>
              </a:spcBef>
            </a:pPr>
            <a:r>
              <a:rPr lang="en-US" sz="2400" dirty="0">
                <a:solidFill>
                  <a:srgbClr val="000000"/>
                </a:solidFill>
              </a:rPr>
              <a:t>The Rule of Equal Marginal Utility per Dollar Spent Revisited</a:t>
            </a:r>
          </a:p>
        </p:txBody>
      </p:sp>
      <p:pic>
        <p:nvPicPr>
          <p:cNvPr id="810010" name="Picture 26" descr="talking-boxes"/>
          <p:cNvPicPr>
            <a:picLocks noChangeAspect="1" noChangeArrowheads="1"/>
          </p:cNvPicPr>
          <p:nvPr/>
        </p:nvPicPr>
        <p:blipFill>
          <a:blip r:embed="rId6"/>
          <a:srcRect/>
          <a:stretch>
            <a:fillRect/>
          </a:stretch>
        </p:blipFill>
        <p:spPr bwMode="auto">
          <a:xfrm>
            <a:off x="1800225" y="2727325"/>
            <a:ext cx="5543550" cy="847725"/>
          </a:xfrm>
          <a:prstGeom prst="rect">
            <a:avLst/>
          </a:prstGeom>
          <a:noFill/>
          <a:ln w="9525">
            <a:noFill/>
            <a:miter lim="800000"/>
            <a:headEnd/>
            <a:tailEnd/>
          </a:ln>
        </p:spPr>
      </p:pic>
      <p:sp>
        <p:nvSpPr>
          <p:cNvPr id="16" name="Rectangle 11"/>
          <p:cNvSpPr>
            <a:spLocks noChangeArrowheads="1"/>
          </p:cNvSpPr>
          <p:nvPr/>
        </p:nvSpPr>
        <p:spPr bwMode="auto">
          <a:xfrm>
            <a:off x="449263" y="631825"/>
            <a:ext cx="8237537" cy="1769715"/>
          </a:xfrm>
          <a:prstGeom prst="rect">
            <a:avLst/>
          </a:prstGeom>
          <a:noFill/>
          <a:ln w="9525" algn="ctr">
            <a:noFill/>
            <a:miter lim="800000"/>
            <a:headEnd/>
            <a:tailEnd/>
          </a:ln>
        </p:spPr>
        <p:txBody>
          <a:bodyPr>
            <a:spAutoFit/>
          </a:bodyPr>
          <a:lstStyle/>
          <a:p>
            <a:r>
              <a:rPr lang="en-US" sz="2000" b="0" dirty="0">
                <a:solidFill>
                  <a:srgbClr val="000000"/>
                </a:solidFill>
              </a:rPr>
              <a:t>The </a:t>
            </a:r>
            <a:r>
              <a:rPr lang="en-US" sz="2000" b="0" i="1" dirty="0">
                <a:solidFill>
                  <a:srgbClr val="000000"/>
                </a:solidFill>
              </a:rPr>
              <a:t>rule of equal marginal utility per dollar</a:t>
            </a:r>
            <a:r>
              <a:rPr lang="en-US" sz="2000" b="0" dirty="0">
                <a:solidFill>
                  <a:srgbClr val="000000"/>
                </a:solidFill>
              </a:rPr>
              <a:t> states that to maximize utility, consumers should spend their income so that the last dollar spent on each product gives them the same marginal utility.</a:t>
            </a:r>
          </a:p>
          <a:p>
            <a:endParaRPr lang="en-US" sz="900" b="0" dirty="0">
              <a:solidFill>
                <a:srgbClr val="000000"/>
              </a:solidFill>
            </a:endParaRPr>
          </a:p>
          <a:p>
            <a:r>
              <a:rPr lang="en-US" sz="2000" b="0" dirty="0">
                <a:solidFill>
                  <a:srgbClr val="000000"/>
                </a:solidFill>
              </a:rPr>
              <a:t>When Dave consumes less Coke but more pizza, his total utility remains the same along an indifference curve. Therefore, we can write:</a:t>
            </a:r>
          </a:p>
        </p:txBody>
      </p:sp>
      <p:sp>
        <p:nvSpPr>
          <p:cNvPr id="2" name="TextBox 1"/>
          <p:cNvSpPr txBox="1">
            <a:spLocks noChangeArrowheads="1"/>
          </p:cNvSpPr>
          <p:nvPr/>
        </p:nvSpPr>
        <p:spPr bwMode="auto">
          <a:xfrm>
            <a:off x="449263" y="3709988"/>
            <a:ext cx="8237537" cy="400110"/>
          </a:xfrm>
          <a:prstGeom prst="rect">
            <a:avLst/>
          </a:prstGeom>
          <a:noFill/>
          <a:ln w="9525">
            <a:noFill/>
            <a:miter lim="800000"/>
            <a:headEnd/>
            <a:tailEnd/>
          </a:ln>
        </p:spPr>
        <p:txBody>
          <a:bodyPr>
            <a:spAutoFit/>
          </a:bodyPr>
          <a:lstStyle/>
          <a:p>
            <a:pPr>
              <a:spcBef>
                <a:spcPct val="10000"/>
              </a:spcBef>
              <a:spcAft>
                <a:spcPct val="10000"/>
              </a:spcAft>
            </a:pPr>
            <a:r>
              <a:rPr lang="en-US" sz="2000" b="0">
                <a:solidFill>
                  <a:srgbClr val="000000"/>
                </a:solidFill>
              </a:rPr>
              <a:t>If we rearrange terms, we have:</a:t>
            </a:r>
          </a:p>
        </p:txBody>
      </p:sp>
      <p:sp>
        <p:nvSpPr>
          <p:cNvPr id="10" name="TextBox 9"/>
          <p:cNvSpPr txBox="1">
            <a:spLocks noChangeArrowheads="1"/>
          </p:cNvSpPr>
          <p:nvPr/>
        </p:nvSpPr>
        <p:spPr bwMode="auto">
          <a:xfrm>
            <a:off x="452438" y="4935538"/>
            <a:ext cx="8237537" cy="1015663"/>
          </a:xfrm>
          <a:prstGeom prst="rect">
            <a:avLst/>
          </a:prstGeom>
          <a:noFill/>
          <a:ln w="9525">
            <a:noFill/>
            <a:miter lim="800000"/>
            <a:headEnd/>
            <a:tailEnd/>
          </a:ln>
        </p:spPr>
        <p:txBody>
          <a:bodyPr>
            <a:spAutoFit/>
          </a:bodyPr>
          <a:lstStyle/>
          <a:p>
            <a:pPr>
              <a:spcBef>
                <a:spcPct val="10000"/>
              </a:spcBef>
              <a:spcAft>
                <a:spcPct val="10000"/>
              </a:spcAft>
            </a:pPr>
            <a:r>
              <a:rPr lang="en-US" sz="2000" b="0" dirty="0">
                <a:solidFill>
                  <a:srgbClr val="000000"/>
                </a:solidFill>
              </a:rPr>
              <a:t>Because the first expression is the slope of the indifference curve, it is equal to the marginal rate of substitution (multiplied by negative 1). So, we can write:</a:t>
            </a:r>
          </a:p>
        </p:txBody>
      </p:sp>
      <p:graphicFrame>
        <p:nvGraphicFramePr>
          <p:cNvPr id="810144" name="Object 160"/>
          <p:cNvGraphicFramePr>
            <a:graphicFrameLocks noChangeAspect="1"/>
          </p:cNvGraphicFramePr>
          <p:nvPr/>
        </p:nvGraphicFramePr>
        <p:xfrm>
          <a:off x="2006600" y="5832475"/>
          <a:ext cx="5130800" cy="698500"/>
        </p:xfrm>
        <a:graphic>
          <a:graphicData uri="http://schemas.openxmlformats.org/presentationml/2006/ole">
            <mc:AlternateContent xmlns:mc="http://schemas.openxmlformats.org/markup-compatibility/2006">
              <mc:Choice xmlns:v="urn:schemas-microsoft-com:vml" Requires="v">
                <p:oleObj spid="_x0000_s896039" name="Equation" r:id="rId7" imgW="3174840" imgH="431640" progId="Equation.3">
                  <p:embed/>
                </p:oleObj>
              </mc:Choice>
              <mc:Fallback>
                <p:oleObj name="Equation" r:id="rId7" imgW="317484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6600" y="5832475"/>
                        <a:ext cx="5130800"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0145" name="Object 161"/>
          <p:cNvGraphicFramePr>
            <a:graphicFrameLocks noChangeAspect="1"/>
          </p:cNvGraphicFramePr>
          <p:nvPr/>
        </p:nvGraphicFramePr>
        <p:xfrm>
          <a:off x="2376488" y="4216400"/>
          <a:ext cx="4391025" cy="698500"/>
        </p:xfrm>
        <a:graphic>
          <a:graphicData uri="http://schemas.openxmlformats.org/presentationml/2006/ole">
            <mc:AlternateContent xmlns:mc="http://schemas.openxmlformats.org/markup-compatibility/2006">
              <mc:Choice xmlns:v="urn:schemas-microsoft-com:vml" Requires="v">
                <p:oleObj spid="_x0000_s896040" name="Equation" r:id="rId9" imgW="2717640" imgH="431640" progId="Equation.3">
                  <p:embed/>
                </p:oleObj>
              </mc:Choice>
              <mc:Fallback>
                <p:oleObj name="Equation" r:id="rId9" imgW="271764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6488" y="4216400"/>
                        <a:ext cx="439102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17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0006"/>
                                        </p:tgtEl>
                                        <p:attrNameLst>
                                          <p:attrName>style.visibility</p:attrName>
                                        </p:attrNameLst>
                                      </p:cBhvr>
                                      <p:to>
                                        <p:strVal val="visible"/>
                                      </p:to>
                                    </p:set>
                                    <p:animEffect transition="in" filter="wipe(left)">
                                      <p:cBhvr>
                                        <p:cTn id="7" dur="500"/>
                                        <p:tgtEl>
                                          <p:spTgt spid="81000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left)">
                                      <p:cBhvr>
                                        <p:cTn id="11" dur="500"/>
                                        <p:tgtEl>
                                          <p:spTgt spid="1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wipe(left)">
                                      <p:cBhvr>
                                        <p:cTn id="16" dur="500"/>
                                        <p:tgtEl>
                                          <p:spTgt spid="16">
                                            <p:txEl>
                                              <p:pRg st="2" end="2"/>
                                            </p:txEl>
                                          </p:spTgt>
                                        </p:tgtEl>
                                      </p:cBhvr>
                                    </p:animEffect>
                                  </p:childTnLst>
                                </p:cTn>
                              </p:par>
                            </p:childTnLst>
                          </p:cTn>
                        </p:par>
                        <p:par>
                          <p:cTn id="17" fill="hold">
                            <p:stCondLst>
                              <p:cond delay="500"/>
                            </p:stCondLst>
                            <p:childTnLst>
                              <p:par>
                                <p:cTn id="18" presetID="17" presetClass="entr" presetSubtype="10" fill="hold" nodeType="afterEffect">
                                  <p:stCondLst>
                                    <p:cond delay="0"/>
                                  </p:stCondLst>
                                  <p:childTnLst>
                                    <p:set>
                                      <p:cBhvr>
                                        <p:cTn id="19" dur="1" fill="hold">
                                          <p:stCondLst>
                                            <p:cond delay="0"/>
                                          </p:stCondLst>
                                        </p:cTn>
                                        <p:tgtEl>
                                          <p:spTgt spid="810001"/>
                                        </p:tgtEl>
                                        <p:attrNameLst>
                                          <p:attrName>style.visibility</p:attrName>
                                        </p:attrNameLst>
                                      </p:cBhvr>
                                      <p:to>
                                        <p:strVal val="visible"/>
                                      </p:to>
                                    </p:set>
                                    <p:anim calcmode="lin" valueType="num">
                                      <p:cBhvr>
                                        <p:cTn id="20" dur="500" fill="hold"/>
                                        <p:tgtEl>
                                          <p:spTgt spid="810001"/>
                                        </p:tgtEl>
                                        <p:attrNameLst>
                                          <p:attrName>ppt_w</p:attrName>
                                        </p:attrNameLst>
                                      </p:cBhvr>
                                      <p:tavLst>
                                        <p:tav tm="0">
                                          <p:val>
                                            <p:fltVal val="0"/>
                                          </p:val>
                                        </p:tav>
                                        <p:tav tm="100000">
                                          <p:val>
                                            <p:strVal val="#ppt_w"/>
                                          </p:val>
                                        </p:tav>
                                      </p:tavLst>
                                    </p:anim>
                                    <p:anim calcmode="lin" valueType="num">
                                      <p:cBhvr>
                                        <p:cTn id="21" dur="500" fill="hold"/>
                                        <p:tgtEl>
                                          <p:spTgt spid="810001"/>
                                        </p:tgtEl>
                                        <p:attrNameLst>
                                          <p:attrName>ppt_h</p:attrName>
                                        </p:attrNameLst>
                                      </p:cBhvr>
                                      <p:tavLst>
                                        <p:tav tm="0">
                                          <p:val>
                                            <p:strVal val="#ppt_h"/>
                                          </p:val>
                                        </p:tav>
                                        <p:tav tm="100000">
                                          <p:val>
                                            <p:strVal val="#ppt_h"/>
                                          </p:val>
                                        </p:tav>
                                      </p:tavLst>
                                    </p:anim>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10010"/>
                                        </p:tgtEl>
                                        <p:attrNameLst>
                                          <p:attrName>style.visibility</p:attrName>
                                        </p:attrNameLst>
                                      </p:cBhvr>
                                      <p:to>
                                        <p:strVal val="visible"/>
                                      </p:to>
                                    </p:set>
                                    <p:animEffect transition="in" filter="wipe(up)">
                                      <p:cBhvr>
                                        <p:cTn id="25" dur="1000"/>
                                        <p:tgtEl>
                                          <p:spTgt spid="8100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par>
                          <p:cTn id="31" fill="hold">
                            <p:stCondLst>
                              <p:cond delay="500"/>
                            </p:stCondLst>
                            <p:childTnLst>
                              <p:par>
                                <p:cTn id="32" presetID="17" presetClass="entr" presetSubtype="10" fill="hold" nodeType="afterEffect">
                                  <p:stCondLst>
                                    <p:cond delay="0"/>
                                  </p:stCondLst>
                                  <p:childTnLst>
                                    <p:set>
                                      <p:cBhvr>
                                        <p:cTn id="33" dur="1" fill="hold">
                                          <p:stCondLst>
                                            <p:cond delay="0"/>
                                          </p:stCondLst>
                                        </p:cTn>
                                        <p:tgtEl>
                                          <p:spTgt spid="810145"/>
                                        </p:tgtEl>
                                        <p:attrNameLst>
                                          <p:attrName>style.visibility</p:attrName>
                                        </p:attrNameLst>
                                      </p:cBhvr>
                                      <p:to>
                                        <p:strVal val="visible"/>
                                      </p:to>
                                    </p:set>
                                    <p:anim calcmode="lin" valueType="num">
                                      <p:cBhvr>
                                        <p:cTn id="34" dur="500" fill="hold"/>
                                        <p:tgtEl>
                                          <p:spTgt spid="810145"/>
                                        </p:tgtEl>
                                        <p:attrNameLst>
                                          <p:attrName>ppt_w</p:attrName>
                                        </p:attrNameLst>
                                      </p:cBhvr>
                                      <p:tavLst>
                                        <p:tav tm="0">
                                          <p:val>
                                            <p:fltVal val="0"/>
                                          </p:val>
                                        </p:tav>
                                        <p:tav tm="100000">
                                          <p:val>
                                            <p:strVal val="#ppt_w"/>
                                          </p:val>
                                        </p:tav>
                                      </p:tavLst>
                                    </p:anim>
                                    <p:anim calcmode="lin" valueType="num">
                                      <p:cBhvr>
                                        <p:cTn id="35" dur="500" fill="hold"/>
                                        <p:tgtEl>
                                          <p:spTgt spid="810145"/>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500"/>
                            </p:stCondLst>
                            <p:childTnLst>
                              <p:par>
                                <p:cTn id="42" presetID="17" presetClass="entr" presetSubtype="10" fill="hold" nodeType="afterEffect">
                                  <p:stCondLst>
                                    <p:cond delay="0"/>
                                  </p:stCondLst>
                                  <p:childTnLst>
                                    <p:set>
                                      <p:cBhvr>
                                        <p:cTn id="43" dur="1" fill="hold">
                                          <p:stCondLst>
                                            <p:cond delay="0"/>
                                          </p:stCondLst>
                                        </p:cTn>
                                        <p:tgtEl>
                                          <p:spTgt spid="810144"/>
                                        </p:tgtEl>
                                        <p:attrNameLst>
                                          <p:attrName>style.visibility</p:attrName>
                                        </p:attrNameLst>
                                      </p:cBhvr>
                                      <p:to>
                                        <p:strVal val="visible"/>
                                      </p:to>
                                    </p:set>
                                    <p:anim calcmode="lin" valueType="num">
                                      <p:cBhvr>
                                        <p:cTn id="44" dur="500" fill="hold"/>
                                        <p:tgtEl>
                                          <p:spTgt spid="810144"/>
                                        </p:tgtEl>
                                        <p:attrNameLst>
                                          <p:attrName>ppt_w</p:attrName>
                                        </p:attrNameLst>
                                      </p:cBhvr>
                                      <p:tavLst>
                                        <p:tav tm="0">
                                          <p:val>
                                            <p:fltVal val="0"/>
                                          </p:val>
                                        </p:tav>
                                        <p:tav tm="100000">
                                          <p:val>
                                            <p:strVal val="#ppt_w"/>
                                          </p:val>
                                        </p:tav>
                                      </p:tavLst>
                                    </p:anim>
                                    <p:anim calcmode="lin" valueType="num">
                                      <p:cBhvr>
                                        <p:cTn id="45" dur="500" fill="hold"/>
                                        <p:tgtEl>
                                          <p:spTgt spid="8101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006" grpId="0"/>
      <p:bldP spid="16" grpId="0" build="p"/>
      <p:bldP spid="2"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458788" y="3117850"/>
            <a:ext cx="8278812" cy="369332"/>
          </a:xfrm>
          <a:prstGeom prst="rect">
            <a:avLst/>
          </a:prstGeom>
          <a:noFill/>
          <a:ln w="9525" algn="ctr">
            <a:noFill/>
            <a:miter lim="800000"/>
            <a:headEnd/>
            <a:tailEnd/>
          </a:ln>
        </p:spPr>
        <p:txBody>
          <a:bodyPr>
            <a:spAutoFit/>
          </a:bodyPr>
          <a:lstStyle/>
          <a:p>
            <a:pPr>
              <a:lnSpc>
                <a:spcPct val="90000"/>
              </a:lnSpc>
              <a:spcBef>
                <a:spcPct val="10000"/>
              </a:spcBef>
              <a:spcAft>
                <a:spcPct val="10000"/>
              </a:spcAft>
            </a:pPr>
            <a:r>
              <a:rPr lang="en-US" sz="2000" b="0">
                <a:solidFill>
                  <a:srgbClr val="000000"/>
                </a:solidFill>
              </a:rPr>
              <a:t>We can rewrite this to show that at the point of optimal consumption:</a:t>
            </a:r>
          </a:p>
        </p:txBody>
      </p:sp>
      <p:sp>
        <p:nvSpPr>
          <p:cNvPr id="6" name="TextBox 5"/>
          <p:cNvSpPr txBox="1">
            <a:spLocks noChangeArrowheads="1"/>
          </p:cNvSpPr>
          <p:nvPr/>
        </p:nvSpPr>
        <p:spPr bwMode="auto">
          <a:xfrm>
            <a:off x="458788" y="220663"/>
            <a:ext cx="8237537" cy="1938992"/>
          </a:xfrm>
          <a:prstGeom prst="rect">
            <a:avLst/>
          </a:prstGeom>
          <a:noFill/>
          <a:ln w="9525">
            <a:noFill/>
            <a:miter lim="800000"/>
            <a:headEnd/>
            <a:tailEnd/>
          </a:ln>
        </p:spPr>
        <p:txBody>
          <a:bodyPr>
            <a:spAutoFit/>
          </a:bodyPr>
          <a:lstStyle/>
          <a:p>
            <a:r>
              <a:rPr lang="en-US" sz="2000" b="0" dirty="0">
                <a:solidFill>
                  <a:srgbClr val="000000"/>
                </a:solidFill>
              </a:rPr>
              <a:t>The slope of Dave’s budget constraint equals the price of pizza divided by the price of Coke (multiplied by negative 1). </a:t>
            </a:r>
          </a:p>
          <a:p>
            <a:endParaRPr lang="en-US" sz="2000" b="0" dirty="0">
              <a:solidFill>
                <a:srgbClr val="000000"/>
              </a:solidFill>
            </a:endParaRPr>
          </a:p>
          <a:p>
            <a:r>
              <a:rPr lang="en-US" sz="2000" b="0" dirty="0">
                <a:solidFill>
                  <a:srgbClr val="000000"/>
                </a:solidFill>
              </a:rPr>
              <a:t>We saw earlier in this appendix that at the point of optimal consumption, the </a:t>
            </a:r>
            <a:r>
              <a:rPr lang="en-US" sz="2000" b="0" i="1" dirty="0">
                <a:solidFill>
                  <a:srgbClr val="000000"/>
                </a:solidFill>
              </a:rPr>
              <a:t>MRS</a:t>
            </a:r>
            <a:r>
              <a:rPr lang="en-US" sz="2000" b="0" dirty="0">
                <a:solidFill>
                  <a:srgbClr val="000000"/>
                </a:solidFill>
              </a:rPr>
              <a:t> equals the ratio of the prices of the two goods. Therefore:</a:t>
            </a:r>
          </a:p>
        </p:txBody>
      </p:sp>
      <p:sp>
        <p:nvSpPr>
          <p:cNvPr id="10" name="TextBox 9"/>
          <p:cNvSpPr txBox="1">
            <a:spLocks noChangeArrowheads="1"/>
          </p:cNvSpPr>
          <p:nvPr/>
        </p:nvSpPr>
        <p:spPr bwMode="auto">
          <a:xfrm>
            <a:off x="458788" y="4879975"/>
            <a:ext cx="8237537" cy="1631216"/>
          </a:xfrm>
          <a:prstGeom prst="rect">
            <a:avLst/>
          </a:prstGeom>
          <a:noFill/>
          <a:ln w="9525">
            <a:noFill/>
            <a:miter lim="800000"/>
            <a:headEnd/>
            <a:tailEnd/>
          </a:ln>
        </p:spPr>
        <p:txBody>
          <a:bodyPr>
            <a:spAutoFit/>
          </a:bodyPr>
          <a:lstStyle/>
          <a:p>
            <a:r>
              <a:rPr lang="en-US" sz="2000" b="0">
                <a:solidFill>
                  <a:srgbClr val="000000"/>
                </a:solidFill>
              </a:rPr>
              <a:t>This last expression is the rule of equal marginal utility per dollar that we first developed in this chapter.</a:t>
            </a:r>
          </a:p>
          <a:p>
            <a:endParaRPr lang="en-US" sz="2000" b="0">
              <a:solidFill>
                <a:srgbClr val="000000"/>
              </a:solidFill>
            </a:endParaRPr>
          </a:p>
          <a:p>
            <a:r>
              <a:rPr lang="en-US" sz="2000" b="0">
                <a:solidFill>
                  <a:srgbClr val="000000"/>
                </a:solidFill>
              </a:rPr>
              <a:t>So we have shown how this rule follows from the indifference curve and budget constraint approach to analyzing consumer choice.</a:t>
            </a:r>
          </a:p>
        </p:txBody>
      </p:sp>
      <p:graphicFrame>
        <p:nvGraphicFramePr>
          <p:cNvPr id="894979" name="Object 3"/>
          <p:cNvGraphicFramePr>
            <a:graphicFrameLocks noChangeAspect="1"/>
          </p:cNvGraphicFramePr>
          <p:nvPr/>
        </p:nvGraphicFramePr>
        <p:xfrm>
          <a:off x="3762375" y="2198688"/>
          <a:ext cx="1620838" cy="698500"/>
        </p:xfrm>
        <a:graphic>
          <a:graphicData uri="http://schemas.openxmlformats.org/presentationml/2006/ole">
            <mc:AlternateContent xmlns:mc="http://schemas.openxmlformats.org/markup-compatibility/2006">
              <mc:Choice xmlns:v="urn:schemas-microsoft-com:vml" Requires="v">
                <p:oleObj spid="_x0000_s897050" name="Equation" r:id="rId3" imgW="1002960" imgH="431640" progId="Equation.3">
                  <p:embed/>
                </p:oleObj>
              </mc:Choice>
              <mc:Fallback>
                <p:oleObj name="Equation" r:id="rId3" imgW="10029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75" y="2198688"/>
                        <a:ext cx="1620838"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4980" name="Object 4"/>
          <p:cNvGraphicFramePr>
            <a:graphicFrameLocks noChangeAspect="1"/>
          </p:cNvGraphicFramePr>
          <p:nvPr/>
        </p:nvGraphicFramePr>
        <p:xfrm>
          <a:off x="3629025" y="3960813"/>
          <a:ext cx="1887538" cy="698500"/>
        </p:xfrm>
        <a:graphic>
          <a:graphicData uri="http://schemas.openxmlformats.org/presentationml/2006/ole">
            <mc:AlternateContent xmlns:mc="http://schemas.openxmlformats.org/markup-compatibility/2006">
              <mc:Choice xmlns:v="urn:schemas-microsoft-com:vml" Requires="v">
                <p:oleObj spid="_x0000_s897051" name="Equation" r:id="rId5" imgW="1168200" imgH="431640" progId="Equation.3">
                  <p:embed/>
                </p:oleObj>
              </mc:Choice>
              <mc:Fallback>
                <p:oleObj name="Equation" r:id="rId5" imgW="116820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3960813"/>
                        <a:ext cx="1887538"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29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894979"/>
                                        </p:tgtEl>
                                        <p:attrNameLst>
                                          <p:attrName>style.visibility</p:attrName>
                                        </p:attrNameLst>
                                      </p:cBhvr>
                                      <p:to>
                                        <p:strVal val="visible"/>
                                      </p:to>
                                    </p:set>
                                    <p:anim calcmode="lin" valueType="num">
                                      <p:cBhvr>
                                        <p:cTn id="16" dur="500" fill="hold"/>
                                        <p:tgtEl>
                                          <p:spTgt spid="894979"/>
                                        </p:tgtEl>
                                        <p:attrNameLst>
                                          <p:attrName>ppt_w</p:attrName>
                                        </p:attrNameLst>
                                      </p:cBhvr>
                                      <p:tavLst>
                                        <p:tav tm="0">
                                          <p:val>
                                            <p:fltVal val="0"/>
                                          </p:val>
                                        </p:tav>
                                        <p:tav tm="100000">
                                          <p:val>
                                            <p:strVal val="#ppt_w"/>
                                          </p:val>
                                        </p:tav>
                                      </p:tavLst>
                                    </p:anim>
                                    <p:anim calcmode="lin" valueType="num">
                                      <p:cBhvr>
                                        <p:cTn id="17" dur="500" fill="hold"/>
                                        <p:tgtEl>
                                          <p:spTgt spid="894979"/>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par>
                          <p:cTn id="23" fill="hold">
                            <p:stCondLst>
                              <p:cond delay="500"/>
                            </p:stCondLst>
                            <p:childTnLst>
                              <p:par>
                                <p:cTn id="24" presetID="17" presetClass="entr" presetSubtype="10" fill="hold" nodeType="afterEffect">
                                  <p:stCondLst>
                                    <p:cond delay="0"/>
                                  </p:stCondLst>
                                  <p:childTnLst>
                                    <p:set>
                                      <p:cBhvr>
                                        <p:cTn id="25" dur="1" fill="hold">
                                          <p:stCondLst>
                                            <p:cond delay="0"/>
                                          </p:stCondLst>
                                        </p:cTn>
                                        <p:tgtEl>
                                          <p:spTgt spid="894980"/>
                                        </p:tgtEl>
                                        <p:attrNameLst>
                                          <p:attrName>style.visibility</p:attrName>
                                        </p:attrNameLst>
                                      </p:cBhvr>
                                      <p:to>
                                        <p:strVal val="visible"/>
                                      </p:to>
                                    </p:set>
                                    <p:anim calcmode="lin" valueType="num">
                                      <p:cBhvr>
                                        <p:cTn id="26" dur="500" fill="hold"/>
                                        <p:tgtEl>
                                          <p:spTgt spid="894980"/>
                                        </p:tgtEl>
                                        <p:attrNameLst>
                                          <p:attrName>ppt_w</p:attrName>
                                        </p:attrNameLst>
                                      </p:cBhvr>
                                      <p:tavLst>
                                        <p:tav tm="0">
                                          <p:val>
                                            <p:fltVal val="0"/>
                                          </p:val>
                                        </p:tav>
                                        <p:tav tm="100000">
                                          <p:val>
                                            <p:strVal val="#ppt_w"/>
                                          </p:val>
                                        </p:tav>
                                      </p:tavLst>
                                    </p:anim>
                                    <p:anim calcmode="lin" valueType="num">
                                      <p:cBhvr>
                                        <p:cTn id="27" dur="500" fill="hold"/>
                                        <p:tgtEl>
                                          <p:spTgt spid="894980"/>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left)">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left)">
                                      <p:cBhvr>
                                        <p:cTn id="36"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0228" name="Rectangle 4"/>
          <p:cNvSpPr>
            <a:spLocks noChangeArrowheads="1"/>
          </p:cNvSpPr>
          <p:nvPr/>
        </p:nvSpPr>
        <p:spPr bwMode="auto">
          <a:xfrm>
            <a:off x="450850" y="214313"/>
            <a:ext cx="8656638" cy="452437"/>
          </a:xfrm>
          <a:prstGeom prst="rect">
            <a:avLst/>
          </a:prstGeom>
          <a:noFill/>
          <a:ln w="9525">
            <a:noFill/>
            <a:miter lim="800000"/>
            <a:headEnd/>
            <a:tailEnd/>
          </a:ln>
        </p:spPr>
        <p:txBody>
          <a:bodyPr/>
          <a:lstStyle/>
          <a:p>
            <a:pPr>
              <a:spcBef>
                <a:spcPct val="20000"/>
              </a:spcBef>
            </a:pPr>
            <a:r>
              <a:rPr lang="en-US" sz="2400" dirty="0">
                <a:solidFill>
                  <a:srgbClr val="000000"/>
                </a:solidFill>
              </a:rPr>
              <a:t>What if the Rule of Equal Marginal Utility per Dollar Does Not Hold?</a:t>
            </a:r>
          </a:p>
        </p:txBody>
      </p:sp>
      <p:sp>
        <p:nvSpPr>
          <p:cNvPr id="820237" name="Rectangle 13"/>
          <p:cNvSpPr>
            <a:spLocks noChangeArrowheads="1"/>
          </p:cNvSpPr>
          <p:nvPr/>
        </p:nvSpPr>
        <p:spPr bwMode="auto">
          <a:xfrm>
            <a:off x="452438" y="1119188"/>
            <a:ext cx="8539162" cy="5632311"/>
          </a:xfrm>
          <a:prstGeom prst="rect">
            <a:avLst/>
          </a:prstGeom>
          <a:noFill/>
          <a:ln w="9525" algn="ctr">
            <a:noFill/>
            <a:miter lim="800000"/>
            <a:headEnd/>
            <a:tailEnd/>
          </a:ln>
        </p:spPr>
        <p:txBody>
          <a:bodyPr wrap="square">
            <a:spAutoFit/>
          </a:bodyPr>
          <a:lstStyle/>
          <a:p>
            <a:r>
              <a:rPr lang="en-US" sz="2000" b="0" dirty="0">
                <a:solidFill>
                  <a:srgbClr val="000000"/>
                </a:solidFill>
              </a:rPr>
              <a:t>The idea of getting the maximum utility by equalizing the ratio of marginal utility to price for the goods you are buying can be difficult to grasp, so it is worth thinking about in another way.</a:t>
            </a:r>
          </a:p>
          <a:p>
            <a:endParaRPr lang="en-US" sz="3600" b="0" dirty="0">
              <a:solidFill>
                <a:srgbClr val="000000"/>
              </a:solidFill>
            </a:endParaRPr>
          </a:p>
          <a:p>
            <a:r>
              <a:rPr lang="en-US" sz="2000" b="0" dirty="0">
                <a:solidFill>
                  <a:srgbClr val="000000"/>
                </a:solidFill>
              </a:rPr>
              <a:t>From the information in Table 10.1, we can list the additional utility per dollar you are getting from the last slice and the last cup and the total utility from consuming 4 slices and 2 cups:</a:t>
            </a:r>
          </a:p>
          <a:p>
            <a:endParaRPr lang="en-US" sz="2800" b="0" dirty="0">
              <a:solidFill>
                <a:srgbClr val="000000"/>
              </a:solidFill>
            </a:endParaRPr>
          </a:p>
          <a:p>
            <a:pPr algn="ctr"/>
            <a:r>
              <a:rPr lang="en-US" sz="2000" b="0" dirty="0">
                <a:solidFill>
                  <a:srgbClr val="000000"/>
                </a:solidFill>
              </a:rPr>
              <a:t>Marginal utility per dollar for the fourth slice of pizza = 3 </a:t>
            </a:r>
            <a:r>
              <a:rPr lang="en-US" sz="2000" b="0" dirty="0" err="1">
                <a:solidFill>
                  <a:srgbClr val="000000"/>
                </a:solidFill>
              </a:rPr>
              <a:t>utils</a:t>
            </a:r>
            <a:r>
              <a:rPr lang="en-US" sz="2000" b="0" dirty="0">
                <a:solidFill>
                  <a:srgbClr val="000000"/>
                </a:solidFill>
              </a:rPr>
              <a:t> per dollar</a:t>
            </a:r>
          </a:p>
          <a:p>
            <a:pPr algn="ctr"/>
            <a:endParaRPr lang="en-US" sz="2000" b="0" dirty="0">
              <a:solidFill>
                <a:srgbClr val="000000"/>
              </a:solidFill>
            </a:endParaRPr>
          </a:p>
          <a:p>
            <a:pPr algn="ctr"/>
            <a:r>
              <a:rPr lang="en-US" sz="2000" b="0" dirty="0">
                <a:solidFill>
                  <a:srgbClr val="000000"/>
                </a:solidFill>
              </a:rPr>
              <a:t>Marginal utility per dollar for the second cup of Coke = 15 </a:t>
            </a:r>
            <a:r>
              <a:rPr lang="en-US" sz="2000" b="0" dirty="0" err="1">
                <a:solidFill>
                  <a:srgbClr val="000000"/>
                </a:solidFill>
              </a:rPr>
              <a:t>utils</a:t>
            </a:r>
            <a:r>
              <a:rPr lang="en-US" sz="2000" b="0" dirty="0">
                <a:solidFill>
                  <a:srgbClr val="000000"/>
                </a:solidFill>
              </a:rPr>
              <a:t> per dollar</a:t>
            </a:r>
          </a:p>
          <a:p>
            <a:pPr algn="ctr"/>
            <a:endParaRPr lang="en-US" sz="2000" b="0" dirty="0">
              <a:solidFill>
                <a:srgbClr val="000000"/>
              </a:solidFill>
            </a:endParaRPr>
          </a:p>
          <a:p>
            <a:pPr algn="ctr"/>
            <a:r>
              <a:rPr lang="en-US" sz="2000" b="0" dirty="0">
                <a:solidFill>
                  <a:srgbClr val="000000"/>
                </a:solidFill>
              </a:rPr>
              <a:t>Total utility from 4 slices of pizza and 2 cups of Coke = 87 </a:t>
            </a:r>
            <a:r>
              <a:rPr lang="en-US" sz="2000" b="0" dirty="0" err="1">
                <a:solidFill>
                  <a:srgbClr val="000000"/>
                </a:solidFill>
              </a:rPr>
              <a:t>utils</a:t>
            </a:r>
            <a:endParaRPr lang="en-US" sz="2000" b="0" dirty="0">
              <a:solidFill>
                <a:srgbClr val="000000"/>
              </a:solidFill>
            </a:endParaRPr>
          </a:p>
          <a:p>
            <a:pPr algn="ctr"/>
            <a:endParaRPr lang="en-US" sz="3600" b="0" dirty="0">
              <a:solidFill>
                <a:srgbClr val="000000"/>
              </a:solidFill>
            </a:endParaRPr>
          </a:p>
          <a:p>
            <a:r>
              <a:rPr lang="en-US" sz="2000" b="0" dirty="0">
                <a:solidFill>
                  <a:srgbClr val="000000"/>
                </a:solidFill>
              </a:rPr>
              <a:t>The marginal utilities per dollar are not equal. You could raise your total utility by buying less pizza and more Coke.</a:t>
            </a:r>
          </a:p>
        </p:txBody>
      </p:sp>
    </p:spTree>
    <p:extLst>
      <p:ext uri="{BB962C8B-B14F-4D97-AF65-F5344CB8AC3E}">
        <p14:creationId xmlns:p14="http://schemas.microsoft.com/office/powerpoint/2010/main" val="30446206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0228"/>
                                        </p:tgtEl>
                                        <p:attrNameLst>
                                          <p:attrName>style.visibility</p:attrName>
                                        </p:attrNameLst>
                                      </p:cBhvr>
                                      <p:to>
                                        <p:strVal val="visible"/>
                                      </p:to>
                                    </p:set>
                                    <p:animEffect transition="in" filter="wipe(left)">
                                      <p:cBhvr>
                                        <p:cTn id="7" dur="500"/>
                                        <p:tgtEl>
                                          <p:spTgt spid="8202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0237">
                                            <p:txEl>
                                              <p:pRg st="0" end="0"/>
                                            </p:txEl>
                                          </p:spTgt>
                                        </p:tgtEl>
                                        <p:attrNameLst>
                                          <p:attrName>style.visibility</p:attrName>
                                        </p:attrNameLst>
                                      </p:cBhvr>
                                      <p:to>
                                        <p:strVal val="visible"/>
                                      </p:to>
                                    </p:set>
                                    <p:animEffect transition="in" filter="wipe(left)">
                                      <p:cBhvr>
                                        <p:cTn id="11" dur="500"/>
                                        <p:tgtEl>
                                          <p:spTgt spid="82023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0237">
                                            <p:txEl>
                                              <p:pRg st="2" end="2"/>
                                            </p:txEl>
                                          </p:spTgt>
                                        </p:tgtEl>
                                        <p:attrNameLst>
                                          <p:attrName>style.visibility</p:attrName>
                                        </p:attrNameLst>
                                      </p:cBhvr>
                                      <p:to>
                                        <p:strVal val="visible"/>
                                      </p:to>
                                    </p:set>
                                    <p:animEffect transition="in" filter="wipe(left)">
                                      <p:cBhvr>
                                        <p:cTn id="16" dur="500"/>
                                        <p:tgtEl>
                                          <p:spTgt spid="820237">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20237">
                                            <p:txEl>
                                              <p:pRg st="4" end="4"/>
                                            </p:txEl>
                                          </p:spTgt>
                                        </p:tgtEl>
                                        <p:attrNameLst>
                                          <p:attrName>style.visibility</p:attrName>
                                        </p:attrNameLst>
                                      </p:cBhvr>
                                      <p:to>
                                        <p:strVal val="visible"/>
                                      </p:to>
                                    </p:set>
                                    <p:animEffect transition="in" filter="wipe(left)">
                                      <p:cBhvr>
                                        <p:cTn id="20" dur="500"/>
                                        <p:tgtEl>
                                          <p:spTgt spid="820237">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20237">
                                            <p:txEl>
                                              <p:pRg st="6" end="6"/>
                                            </p:txEl>
                                          </p:spTgt>
                                        </p:tgtEl>
                                        <p:attrNameLst>
                                          <p:attrName>style.visibility</p:attrName>
                                        </p:attrNameLst>
                                      </p:cBhvr>
                                      <p:to>
                                        <p:strVal val="visible"/>
                                      </p:to>
                                    </p:set>
                                    <p:animEffect transition="in" filter="wipe(left)">
                                      <p:cBhvr>
                                        <p:cTn id="24" dur="500"/>
                                        <p:tgtEl>
                                          <p:spTgt spid="820237">
                                            <p:txEl>
                                              <p:pRg st="6" end="6"/>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820237">
                                            <p:txEl>
                                              <p:pRg st="8" end="8"/>
                                            </p:txEl>
                                          </p:spTgt>
                                        </p:tgtEl>
                                        <p:attrNameLst>
                                          <p:attrName>style.visibility</p:attrName>
                                        </p:attrNameLst>
                                      </p:cBhvr>
                                      <p:to>
                                        <p:strVal val="visible"/>
                                      </p:to>
                                    </p:set>
                                    <p:animEffect transition="in" filter="wipe(left)">
                                      <p:cBhvr>
                                        <p:cTn id="28" dur="500"/>
                                        <p:tgtEl>
                                          <p:spTgt spid="82023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20237">
                                            <p:txEl>
                                              <p:pRg st="10" end="10"/>
                                            </p:txEl>
                                          </p:spTgt>
                                        </p:tgtEl>
                                        <p:attrNameLst>
                                          <p:attrName>style.visibility</p:attrName>
                                        </p:attrNameLst>
                                      </p:cBhvr>
                                      <p:to>
                                        <p:strVal val="visible"/>
                                      </p:to>
                                    </p:set>
                                    <p:animEffect transition="in" filter="wipe(left)">
                                      <p:cBhvr>
                                        <p:cTn id="33" dur="500"/>
                                        <p:tgtEl>
                                          <p:spTgt spid="82023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8" grpId="0"/>
      <p:bldP spid="82023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6257" name="Text Box 38"/>
          <p:cNvSpPr txBox="1">
            <a:spLocks noChangeArrowheads="1"/>
          </p:cNvSpPr>
          <p:nvPr/>
        </p:nvSpPr>
        <p:spPr bwMode="auto">
          <a:xfrm>
            <a:off x="2349500" y="4400550"/>
            <a:ext cx="1479550" cy="304800"/>
          </a:xfrm>
          <a:prstGeom prst="rect">
            <a:avLst/>
          </a:prstGeom>
          <a:noFill/>
          <a:ln w="9525" algn="ctr">
            <a:noFill/>
            <a:miter lim="800000"/>
            <a:headEnd/>
            <a:tailEnd/>
          </a:ln>
        </p:spPr>
        <p:txBody>
          <a:bodyPr>
            <a:spAutoFit/>
          </a:bodyPr>
          <a:lstStyle/>
          <a:p>
            <a:pPr marL="342900" indent="-342900">
              <a:spcBef>
                <a:spcPct val="50000"/>
              </a:spcBef>
              <a:spcAft>
                <a:spcPct val="10000"/>
              </a:spcAft>
              <a:buFontTx/>
              <a:buAutoNum type="arabicPeriod"/>
            </a:pPr>
            <a:endParaRPr lang="en-US">
              <a:solidFill>
                <a:srgbClr val="C6B684"/>
              </a:solidFill>
            </a:endParaRPr>
          </a:p>
        </p:txBody>
      </p:sp>
      <p:sp>
        <p:nvSpPr>
          <p:cNvPr id="736258" name="Text Box 39"/>
          <p:cNvSpPr txBox="1">
            <a:spLocks noChangeArrowheads="1"/>
          </p:cNvSpPr>
          <p:nvPr/>
        </p:nvSpPr>
        <p:spPr bwMode="auto">
          <a:xfrm>
            <a:off x="2616200" y="4240213"/>
            <a:ext cx="2989263" cy="304800"/>
          </a:xfrm>
          <a:prstGeom prst="rect">
            <a:avLst/>
          </a:prstGeom>
          <a:noFill/>
          <a:ln w="9525" algn="ctr">
            <a:noFill/>
            <a:miter lim="800000"/>
            <a:headEnd/>
            <a:tailEnd/>
          </a:ln>
        </p:spPr>
        <p:txBody>
          <a:bodyPr>
            <a:spAutoFit/>
          </a:bodyPr>
          <a:lstStyle/>
          <a:p>
            <a:pPr marL="342900" indent="-342900">
              <a:spcBef>
                <a:spcPct val="50000"/>
              </a:spcBef>
              <a:spcAft>
                <a:spcPct val="10000"/>
              </a:spcAft>
              <a:buFontTx/>
              <a:buAutoNum type="arabicPeriod"/>
            </a:pPr>
            <a:endParaRPr lang="en-US">
              <a:solidFill>
                <a:srgbClr val="000000"/>
              </a:solidFill>
            </a:endParaRPr>
          </a:p>
        </p:txBody>
      </p:sp>
      <p:sp>
        <p:nvSpPr>
          <p:cNvPr id="736259" name="Text Box 40"/>
          <p:cNvSpPr txBox="1">
            <a:spLocks noChangeArrowheads="1"/>
          </p:cNvSpPr>
          <p:nvPr/>
        </p:nvSpPr>
        <p:spPr bwMode="auto">
          <a:xfrm>
            <a:off x="3138488" y="4270375"/>
            <a:ext cx="3787775" cy="304800"/>
          </a:xfrm>
          <a:prstGeom prst="rect">
            <a:avLst/>
          </a:prstGeom>
          <a:noFill/>
          <a:ln w="9525" algn="ctr">
            <a:noFill/>
            <a:miter lim="800000"/>
            <a:headEnd/>
            <a:tailEnd/>
          </a:ln>
        </p:spPr>
        <p:txBody>
          <a:bodyPr>
            <a:spAutoFit/>
          </a:bodyPr>
          <a:lstStyle/>
          <a:p>
            <a:pPr>
              <a:spcBef>
                <a:spcPct val="50000"/>
              </a:spcBef>
              <a:spcAft>
                <a:spcPct val="10000"/>
              </a:spcAft>
            </a:pPr>
            <a:endParaRPr lang="en-US">
              <a:solidFill>
                <a:srgbClr val="000000"/>
              </a:solidFill>
            </a:endParaRPr>
          </a:p>
        </p:txBody>
      </p:sp>
      <p:sp>
        <p:nvSpPr>
          <p:cNvPr id="738350" name="Rectangle 46"/>
          <p:cNvSpPr>
            <a:spLocks noChangeArrowheads="1"/>
          </p:cNvSpPr>
          <p:nvPr/>
        </p:nvSpPr>
        <p:spPr bwMode="auto">
          <a:xfrm>
            <a:off x="458788" y="752475"/>
            <a:ext cx="8237537" cy="1015663"/>
          </a:xfrm>
          <a:prstGeom prst="rect">
            <a:avLst/>
          </a:prstGeom>
          <a:noFill/>
          <a:ln w="9525" algn="ctr">
            <a:noFill/>
            <a:miter lim="800000"/>
            <a:headEnd/>
            <a:tailEnd/>
          </a:ln>
        </p:spPr>
        <p:txBody>
          <a:bodyPr>
            <a:spAutoFit/>
          </a:bodyPr>
          <a:lstStyle/>
          <a:p>
            <a:pPr>
              <a:spcBef>
                <a:spcPct val="50000"/>
              </a:spcBef>
              <a:spcAft>
                <a:spcPct val="10000"/>
              </a:spcAft>
            </a:pPr>
            <a:r>
              <a:rPr lang="en-US" sz="2000" dirty="0">
                <a:solidFill>
                  <a:srgbClr val="000000"/>
                </a:solidFill>
              </a:rPr>
              <a:t>Income effect </a:t>
            </a:r>
            <a:r>
              <a:rPr lang="en-US" altLang="zh-TW" sz="2000" dirty="0" smtClean="0">
                <a:solidFill>
                  <a:srgbClr val="000000"/>
                </a:solidFill>
                <a:latin typeface="標楷體" pitchFamily="65" charset="-120"/>
                <a:ea typeface="標楷體" pitchFamily="65" charset="-120"/>
              </a:rPr>
              <a:t>(</a:t>
            </a:r>
            <a:r>
              <a:rPr lang="zh-TW" altLang="en-US" sz="2000" dirty="0" smtClean="0">
                <a:solidFill>
                  <a:srgbClr val="000000"/>
                </a:solidFill>
                <a:latin typeface="標楷體" pitchFamily="65" charset="-120"/>
                <a:ea typeface="標楷體" pitchFamily="65" charset="-120"/>
              </a:rPr>
              <a:t>所得效果</a:t>
            </a:r>
            <a:r>
              <a:rPr lang="en-US" altLang="zh-TW" sz="2000" dirty="0" smtClean="0">
                <a:solidFill>
                  <a:srgbClr val="000000"/>
                </a:solidFill>
                <a:latin typeface="標楷體" pitchFamily="65" charset="-120"/>
                <a:ea typeface="標楷體" pitchFamily="65" charset="-120"/>
              </a:rPr>
              <a:t>)</a:t>
            </a:r>
            <a:r>
              <a:rPr lang="en-US" sz="2000" dirty="0" smtClean="0">
                <a:solidFill>
                  <a:srgbClr val="000000"/>
                </a:solidFill>
                <a:latin typeface="標楷體" pitchFamily="65" charset="-120"/>
                <a:ea typeface="標楷體" pitchFamily="65" charset="-120"/>
              </a:rPr>
              <a:t> </a:t>
            </a:r>
            <a:r>
              <a:rPr lang="en-US" sz="2000" b="0" dirty="0">
                <a:solidFill>
                  <a:srgbClr val="000000"/>
                </a:solidFill>
              </a:rPr>
              <a:t>The change in the quantity demanded of a good that results from the effect of a change in price on consumer purchasing power, holding all other factors constant.</a:t>
            </a:r>
          </a:p>
        </p:txBody>
      </p:sp>
      <p:sp>
        <p:nvSpPr>
          <p:cNvPr id="738351" name="Rectangle 47"/>
          <p:cNvSpPr>
            <a:spLocks noChangeArrowheads="1"/>
          </p:cNvSpPr>
          <p:nvPr/>
        </p:nvSpPr>
        <p:spPr bwMode="auto">
          <a:xfrm>
            <a:off x="458788" y="1676400"/>
            <a:ext cx="8237537" cy="1323439"/>
          </a:xfrm>
          <a:prstGeom prst="rect">
            <a:avLst/>
          </a:prstGeom>
          <a:noFill/>
          <a:ln w="9525" algn="ctr">
            <a:noFill/>
            <a:miter lim="800000"/>
            <a:headEnd/>
            <a:tailEnd/>
          </a:ln>
        </p:spPr>
        <p:txBody>
          <a:bodyPr>
            <a:spAutoFit/>
          </a:bodyPr>
          <a:lstStyle/>
          <a:p>
            <a:pPr>
              <a:spcBef>
                <a:spcPct val="50000"/>
              </a:spcBef>
              <a:spcAft>
                <a:spcPct val="10000"/>
              </a:spcAft>
            </a:pPr>
            <a:r>
              <a:rPr lang="en-US" sz="2000" dirty="0">
                <a:solidFill>
                  <a:srgbClr val="000000"/>
                </a:solidFill>
              </a:rPr>
              <a:t>Substitution effect</a:t>
            </a:r>
            <a:r>
              <a:rPr lang="en-US" sz="2000" b="0" dirty="0">
                <a:solidFill>
                  <a:srgbClr val="000000"/>
                </a:solidFill>
              </a:rPr>
              <a:t> </a:t>
            </a:r>
            <a:r>
              <a:rPr lang="en-US" altLang="zh-TW" sz="2000" dirty="0" smtClean="0">
                <a:solidFill>
                  <a:srgbClr val="000000"/>
                </a:solidFill>
                <a:latin typeface="標楷體" pitchFamily="65" charset="-120"/>
                <a:ea typeface="標楷體" pitchFamily="65" charset="-120"/>
              </a:rPr>
              <a:t>(</a:t>
            </a:r>
            <a:r>
              <a:rPr lang="zh-TW" altLang="en-US" sz="2000" dirty="0" smtClean="0">
                <a:solidFill>
                  <a:srgbClr val="000000"/>
                </a:solidFill>
                <a:latin typeface="標楷體" pitchFamily="65" charset="-120"/>
                <a:ea typeface="標楷體" pitchFamily="65" charset="-120"/>
              </a:rPr>
              <a:t>替代效果</a:t>
            </a:r>
            <a:r>
              <a:rPr lang="en-US" altLang="zh-TW" sz="2000" dirty="0" smtClean="0">
                <a:solidFill>
                  <a:srgbClr val="000000"/>
                </a:solidFill>
                <a:latin typeface="標楷體" pitchFamily="65" charset="-120"/>
                <a:ea typeface="標楷體" pitchFamily="65" charset="-120"/>
              </a:rPr>
              <a:t>)</a:t>
            </a:r>
            <a:r>
              <a:rPr lang="en-US" sz="2000" dirty="0" smtClean="0">
                <a:solidFill>
                  <a:srgbClr val="000000"/>
                </a:solidFill>
                <a:latin typeface="標楷體" pitchFamily="65" charset="-120"/>
                <a:ea typeface="標楷體" pitchFamily="65" charset="-120"/>
              </a:rPr>
              <a:t> </a:t>
            </a:r>
            <a:r>
              <a:rPr lang="en-US" sz="2000" b="0" dirty="0">
                <a:solidFill>
                  <a:srgbClr val="000000"/>
                </a:solidFill>
              </a:rPr>
              <a:t>The change in the quantity demanded of a good that results from a change in price making the good more or less expensive relative to other goods, holding constant the effect of the price change on consumer purchasing power.</a:t>
            </a:r>
          </a:p>
        </p:txBody>
      </p:sp>
      <p:sp>
        <p:nvSpPr>
          <p:cNvPr id="738354" name="Rectangle 50"/>
          <p:cNvSpPr>
            <a:spLocks noChangeArrowheads="1"/>
          </p:cNvSpPr>
          <p:nvPr/>
        </p:nvSpPr>
        <p:spPr bwMode="auto">
          <a:xfrm>
            <a:off x="215900" y="46038"/>
            <a:ext cx="8899525" cy="442912"/>
          </a:xfrm>
          <a:prstGeom prst="rect">
            <a:avLst/>
          </a:prstGeom>
          <a:noFill/>
          <a:ln w="9525">
            <a:noFill/>
            <a:miter lim="800000"/>
            <a:headEnd/>
            <a:tailEnd/>
          </a:ln>
        </p:spPr>
        <p:txBody>
          <a:bodyPr/>
          <a:lstStyle/>
          <a:p>
            <a:pPr algn="ctr">
              <a:spcBef>
                <a:spcPct val="20000"/>
              </a:spcBef>
            </a:pPr>
            <a:r>
              <a:rPr lang="en-US" sz="2400" dirty="0">
                <a:solidFill>
                  <a:srgbClr val="000000"/>
                </a:solidFill>
              </a:rPr>
              <a:t>The Income Effect and Substitution Effect of a Price </a:t>
            </a:r>
            <a:r>
              <a:rPr lang="en-US" sz="2400" dirty="0" smtClean="0">
                <a:solidFill>
                  <a:srgbClr val="000000"/>
                </a:solidFill>
              </a:rPr>
              <a:t>Change</a:t>
            </a:r>
            <a:br>
              <a:rPr lang="en-US" sz="2400" dirty="0" smtClean="0">
                <a:solidFill>
                  <a:srgbClr val="000000"/>
                </a:solidFill>
              </a:rPr>
            </a:br>
            <a:r>
              <a:rPr lang="zh-TW" altLang="en-US" sz="2400" dirty="0" smtClean="0">
                <a:solidFill>
                  <a:srgbClr val="000000"/>
                </a:solidFill>
                <a:latin typeface="標楷體" pitchFamily="65" charset="-120"/>
                <a:ea typeface="標楷體" pitchFamily="65" charset="-120"/>
              </a:rPr>
              <a:t>一單位價格改變的所得效果與替代效果</a:t>
            </a:r>
            <a:endParaRPr lang="en-US" sz="2400" dirty="0">
              <a:solidFill>
                <a:srgbClr val="000000"/>
              </a:solidFill>
              <a:latin typeface="標楷體" pitchFamily="65" charset="-120"/>
              <a:ea typeface="標楷體" pitchFamily="65" charset="-120"/>
            </a:endParaRPr>
          </a:p>
        </p:txBody>
      </p:sp>
      <p:sp>
        <p:nvSpPr>
          <p:cNvPr id="8" name="Text Box 164"/>
          <p:cNvSpPr txBox="1">
            <a:spLocks noChangeArrowheads="1"/>
          </p:cNvSpPr>
          <p:nvPr/>
        </p:nvSpPr>
        <p:spPr bwMode="auto">
          <a:xfrm>
            <a:off x="455613" y="3074988"/>
            <a:ext cx="106997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solidFill>
                  <a:srgbClr val="000000"/>
                </a:solidFill>
              </a:rPr>
              <a:t>Table 10.4</a:t>
            </a:r>
          </a:p>
        </p:txBody>
      </p:sp>
      <p:sp>
        <p:nvSpPr>
          <p:cNvPr id="9" name="Text Box 165"/>
          <p:cNvSpPr txBox="1">
            <a:spLocks noChangeArrowheads="1"/>
          </p:cNvSpPr>
          <p:nvPr/>
        </p:nvSpPr>
        <p:spPr bwMode="auto">
          <a:xfrm>
            <a:off x="1525588" y="3074988"/>
            <a:ext cx="6272212"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solidFill>
                  <a:srgbClr val="000000"/>
                </a:solidFill>
              </a:rPr>
              <a:t>Income Effect and Substitution Effect of a Price Change</a:t>
            </a:r>
          </a:p>
        </p:txBody>
      </p:sp>
      <p:graphicFrame>
        <p:nvGraphicFramePr>
          <p:cNvPr id="10" name="Table 9"/>
          <p:cNvGraphicFramePr>
            <a:graphicFrameLocks noGrp="1"/>
          </p:cNvGraphicFramePr>
          <p:nvPr/>
        </p:nvGraphicFramePr>
        <p:xfrm>
          <a:off x="458788" y="3454400"/>
          <a:ext cx="8294687" cy="2956560"/>
        </p:xfrm>
        <a:graphic>
          <a:graphicData uri="http://schemas.openxmlformats.org/drawingml/2006/table">
            <a:tbl>
              <a:tblPr firstRow="1" bandRow="1">
                <a:tableStyleId>{5C22544A-7EE6-4342-B048-85BDC9FD1C3A}</a:tableStyleId>
              </a:tblPr>
              <a:tblGrid>
                <a:gridCol w="1638476"/>
                <a:gridCol w="1515391"/>
                <a:gridCol w="2196358"/>
                <a:gridCol w="2944462"/>
              </a:tblGrid>
              <a:tr h="248708">
                <a:tc>
                  <a:txBody>
                    <a:bodyPr/>
                    <a:lstStyle/>
                    <a:p>
                      <a:pPr algn="ctr"/>
                      <a:r>
                        <a:rPr lang="en-US" sz="1600" dirty="0" smtClean="0">
                          <a:solidFill>
                            <a:srgbClr val="0066B3"/>
                          </a:solidFill>
                        </a:rPr>
                        <a:t>When price . . .</a:t>
                      </a:r>
                      <a:endParaRPr lang="en-US" sz="1600" dirty="0">
                        <a:solidFill>
                          <a:srgbClr val="0066B3"/>
                        </a:solidFill>
                      </a:endParaRPr>
                    </a:p>
                  </a:txBody>
                  <a:tcPr anchor="b">
                    <a:lnL w="12700" cmpd="sng">
                      <a:noFill/>
                    </a:lnL>
                    <a:lnR w="12700" cmpd="sng">
                      <a:noFill/>
                    </a:lnR>
                    <a:lnT w="12700" cmpd="sng">
                      <a:noFill/>
                    </a:lnT>
                    <a:lnB w="38100" cap="flat" cmpd="sng" algn="ctr">
                      <a:solidFill>
                        <a:srgbClr val="95B6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rgbClr val="0066B3"/>
                          </a:solidFill>
                        </a:rPr>
                        <a:t>consumer</a:t>
                      </a:r>
                    </a:p>
                    <a:p>
                      <a:pPr algn="ctr"/>
                      <a:r>
                        <a:rPr lang="en-US" sz="1600" dirty="0" smtClean="0">
                          <a:solidFill>
                            <a:srgbClr val="0066B3"/>
                          </a:solidFill>
                        </a:rPr>
                        <a:t>purchasing</a:t>
                      </a:r>
                    </a:p>
                    <a:p>
                      <a:pPr algn="ctr"/>
                      <a:r>
                        <a:rPr lang="en-US" sz="1600" dirty="0" smtClean="0">
                          <a:solidFill>
                            <a:srgbClr val="0066B3"/>
                          </a:solidFill>
                        </a:rPr>
                        <a:t>power . . .</a:t>
                      </a:r>
                      <a:endParaRPr lang="en-US" sz="1600" dirty="0">
                        <a:solidFill>
                          <a:srgbClr val="0066B3"/>
                        </a:solidFill>
                      </a:endParaRPr>
                    </a:p>
                  </a:txBody>
                  <a:tcPr anchor="b">
                    <a:lnL w="12700" cmpd="sng">
                      <a:noFill/>
                    </a:lnL>
                    <a:lnR w="12700" cmpd="sng">
                      <a:noFill/>
                    </a:lnR>
                    <a:lnT w="12700" cmpd="sng">
                      <a:noFill/>
                    </a:lnT>
                    <a:lnB w="38100" cap="flat" cmpd="sng" algn="ctr">
                      <a:solidFill>
                        <a:srgbClr val="95B6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rgbClr val="0066B3"/>
                          </a:solidFill>
                        </a:rPr>
                        <a:t>The income effect</a:t>
                      </a:r>
                    </a:p>
                    <a:p>
                      <a:pPr algn="ctr"/>
                      <a:r>
                        <a:rPr lang="en-US" sz="1600" dirty="0" smtClean="0">
                          <a:solidFill>
                            <a:srgbClr val="0066B3"/>
                          </a:solidFill>
                        </a:rPr>
                        <a:t>causes quantity</a:t>
                      </a:r>
                    </a:p>
                    <a:p>
                      <a:pPr algn="ctr"/>
                      <a:r>
                        <a:rPr lang="en-US" sz="1600" dirty="0" smtClean="0">
                          <a:solidFill>
                            <a:srgbClr val="0066B3"/>
                          </a:solidFill>
                        </a:rPr>
                        <a:t>demanded to . . .</a:t>
                      </a:r>
                      <a:endParaRPr lang="en-US" sz="1600" dirty="0">
                        <a:solidFill>
                          <a:srgbClr val="0066B3"/>
                        </a:solidFill>
                      </a:endParaRPr>
                    </a:p>
                  </a:txBody>
                  <a:tcPr anchor="b">
                    <a:lnL w="12700" cmpd="sng">
                      <a:noFill/>
                    </a:lnL>
                    <a:lnR w="12700" cmpd="sng">
                      <a:noFill/>
                    </a:lnR>
                    <a:lnT w="12700" cmpd="sng">
                      <a:noFill/>
                    </a:lnT>
                    <a:lnB w="38100" cap="flat" cmpd="sng" algn="ctr">
                      <a:solidFill>
                        <a:srgbClr val="95B6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rgbClr val="0066B3"/>
                          </a:solidFill>
                        </a:rPr>
                        <a:t>The substitution effect</a:t>
                      </a:r>
                    </a:p>
                    <a:p>
                      <a:pPr algn="ctr"/>
                      <a:r>
                        <a:rPr lang="en-US" sz="1600" dirty="0" smtClean="0">
                          <a:solidFill>
                            <a:srgbClr val="0066B3"/>
                          </a:solidFill>
                        </a:rPr>
                        <a:t>causes the opportunity cost of consuming a good to . . .</a:t>
                      </a:r>
                      <a:endParaRPr lang="en-US" sz="1600" dirty="0">
                        <a:solidFill>
                          <a:srgbClr val="0066B3"/>
                        </a:solidFill>
                      </a:endParaRPr>
                    </a:p>
                  </a:txBody>
                  <a:tcPr anchor="b">
                    <a:lnL w="12700" cmpd="sng">
                      <a:noFill/>
                    </a:lnL>
                    <a:lnR w="12700" cmpd="sng">
                      <a:noFill/>
                    </a:lnR>
                    <a:lnT w="12700" cmpd="sng">
                      <a:noFill/>
                    </a:lnT>
                    <a:lnB w="38100" cap="flat" cmpd="sng" algn="ctr">
                      <a:solidFill>
                        <a:srgbClr val="95B6DF"/>
                      </a:solidFill>
                      <a:prstDash val="solid"/>
                      <a:round/>
                      <a:headEnd type="none" w="med" len="med"/>
                      <a:tailEnd type="none" w="med" len="med"/>
                    </a:lnB>
                    <a:lnTlToBr w="12700" cmpd="sng">
                      <a:noFill/>
                      <a:prstDash val="solid"/>
                    </a:lnTlToBr>
                    <a:lnBlToTr w="12700" cmpd="sng">
                      <a:noFill/>
                      <a:prstDash val="solid"/>
                    </a:lnBlToTr>
                    <a:noFill/>
                  </a:tcPr>
                </a:tc>
              </a:tr>
              <a:tr h="248708">
                <a:tc>
                  <a:txBody>
                    <a:bodyPr/>
                    <a:lstStyle/>
                    <a:p>
                      <a:r>
                        <a:rPr lang="en-US" sz="1600" dirty="0" smtClean="0"/>
                        <a:t>decreases,</a:t>
                      </a:r>
                      <a:endParaRPr lang="en-US" sz="1600" dirty="0"/>
                    </a:p>
                  </a:txBody>
                  <a:tcPr>
                    <a:lnL w="12700" cmpd="sng">
                      <a:noFill/>
                    </a:lnL>
                    <a:lnR w="12700" cmpd="sng">
                      <a:noFill/>
                    </a:lnR>
                    <a:lnT w="38100" cap="flat" cmpd="sng" algn="ctr">
                      <a:solidFill>
                        <a:srgbClr val="95B6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600" dirty="0" smtClean="0"/>
                        <a:t>increases.</a:t>
                      </a:r>
                      <a:endParaRPr lang="en-US" sz="1600" dirty="0"/>
                    </a:p>
                  </a:txBody>
                  <a:tcPr>
                    <a:lnL w="12700" cmpd="sng">
                      <a:noFill/>
                    </a:lnL>
                    <a:lnR w="12700" cmpd="sng">
                      <a:noFill/>
                    </a:lnR>
                    <a:lnT w="38100" cap="flat" cmpd="sng" algn="ctr">
                      <a:solidFill>
                        <a:srgbClr val="95B6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smtClean="0"/>
                        <a:t>increase, if a normal good, and decrease, </a:t>
                      </a:r>
                      <a:br>
                        <a:rPr lang="en-US" sz="1600" dirty="0" smtClean="0"/>
                      </a:br>
                      <a:r>
                        <a:rPr lang="en-US" sz="1600" dirty="0" smtClean="0"/>
                        <a:t>if an inferior good.</a:t>
                      </a:r>
                      <a:endParaRPr lang="en-US" sz="1600" dirty="0"/>
                    </a:p>
                  </a:txBody>
                  <a:tcPr>
                    <a:lnL w="12700" cmpd="sng">
                      <a:noFill/>
                    </a:lnL>
                    <a:lnR w="12700" cmpd="sng">
                      <a:noFill/>
                    </a:lnR>
                    <a:lnT w="38100" cap="flat" cmpd="sng" algn="ctr">
                      <a:solidFill>
                        <a:srgbClr val="95B6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600" dirty="0" smtClean="0"/>
                        <a:t>decrease when the price decreases, which causes the quantity of the good demanded to increase.</a:t>
                      </a:r>
                      <a:endParaRPr lang="en-US" sz="1600" dirty="0"/>
                    </a:p>
                  </a:txBody>
                  <a:tcPr>
                    <a:lnL w="12700" cmpd="sng">
                      <a:noFill/>
                    </a:lnL>
                    <a:lnR w="12700" cmpd="sng">
                      <a:noFill/>
                    </a:lnR>
                    <a:lnT w="38100" cap="flat" cmpd="sng" algn="ctr">
                      <a:solidFill>
                        <a:srgbClr val="95B6D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48708">
                <a:tc>
                  <a:txBody>
                    <a:bodyPr/>
                    <a:lstStyle/>
                    <a:p>
                      <a:r>
                        <a:rPr lang="en-US" sz="1600" dirty="0" smtClean="0"/>
                        <a:t>increases,</a:t>
                      </a:r>
                      <a:endParaRPr lang="en-US" sz="1600" dirty="0"/>
                    </a:p>
                  </a:txBody>
                  <a:tcPr>
                    <a:lnL w="12700" cmpd="sng">
                      <a:noFill/>
                    </a:lnL>
                    <a:lnR w="12700" cmpd="sng">
                      <a:noFill/>
                    </a:lnR>
                    <a:lnT w="12700" cmpd="sng">
                      <a:noFill/>
                    </a:lnT>
                    <a:lnB w="38100" cap="flat" cmpd="sng" algn="ctr">
                      <a:solidFill>
                        <a:srgbClr val="95B6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t>decreases.</a:t>
                      </a:r>
                      <a:endParaRPr lang="en-US" sz="1600" dirty="0"/>
                    </a:p>
                  </a:txBody>
                  <a:tcPr>
                    <a:lnL w="12700" cmpd="sng">
                      <a:noFill/>
                    </a:lnL>
                    <a:lnR w="12700" cmpd="sng">
                      <a:noFill/>
                    </a:lnR>
                    <a:lnT w="12700" cmpd="sng">
                      <a:noFill/>
                    </a:lnT>
                    <a:lnB w="38100" cap="flat" cmpd="sng" algn="ctr">
                      <a:solidFill>
                        <a:srgbClr val="95B6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t>decrease, if a normal good, and increase, if an inferior good.</a:t>
                      </a:r>
                      <a:endParaRPr lang="en-US" sz="1600" dirty="0"/>
                    </a:p>
                  </a:txBody>
                  <a:tcPr>
                    <a:lnL w="12700" cmpd="sng">
                      <a:noFill/>
                    </a:lnL>
                    <a:lnR w="12700" cmpd="sng">
                      <a:noFill/>
                    </a:lnR>
                    <a:lnT w="12700" cmpd="sng">
                      <a:noFill/>
                    </a:lnT>
                    <a:lnB w="38100" cap="flat" cmpd="sng" algn="ctr">
                      <a:solidFill>
                        <a:srgbClr val="95B6D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dirty="0" smtClean="0"/>
                        <a:t>increase when the price increases, which causes the quantity of the good demanded to decrease.</a:t>
                      </a:r>
                      <a:endParaRPr lang="en-US" sz="1600" dirty="0"/>
                    </a:p>
                  </a:txBody>
                  <a:tcPr>
                    <a:lnL w="12700" cmpd="sng">
                      <a:noFill/>
                    </a:lnL>
                    <a:lnR w="12700" cmpd="sng">
                      <a:noFill/>
                    </a:lnR>
                    <a:lnT w="12700" cmpd="sng">
                      <a:noFill/>
                    </a:lnT>
                    <a:lnB w="38100" cap="flat" cmpd="sng" algn="ctr">
                      <a:solidFill>
                        <a:srgbClr val="95B6DF"/>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2" name="Straight Connector 11"/>
          <p:cNvCxnSpPr>
            <a:cxnSpLocks noChangeShapeType="1"/>
          </p:cNvCxnSpPr>
          <p:nvPr/>
        </p:nvCxnSpPr>
        <p:spPr bwMode="auto">
          <a:xfrm>
            <a:off x="458788" y="5362575"/>
            <a:ext cx="8304212" cy="0"/>
          </a:xfrm>
          <a:prstGeom prst="line">
            <a:avLst/>
          </a:prstGeom>
          <a:noFill/>
          <a:ln w="19050" algn="ctr">
            <a:solidFill>
              <a:schemeClr val="tx1"/>
            </a:solidFill>
            <a:prstDash val="sysDot"/>
            <a:round/>
            <a:headEnd/>
            <a:tailEnd/>
          </a:ln>
        </p:spPr>
      </p:cxnSp>
      <p:cxnSp>
        <p:nvCxnSpPr>
          <p:cNvPr id="13" name="Straight Connector 12"/>
          <p:cNvCxnSpPr>
            <a:cxnSpLocks noChangeShapeType="1"/>
          </p:cNvCxnSpPr>
          <p:nvPr/>
        </p:nvCxnSpPr>
        <p:spPr bwMode="auto">
          <a:xfrm>
            <a:off x="5772150" y="4295775"/>
            <a:ext cx="9525" cy="2085975"/>
          </a:xfrm>
          <a:prstGeom prst="line">
            <a:avLst/>
          </a:prstGeom>
          <a:noFill/>
          <a:ln w="19050" algn="ctr">
            <a:solidFill>
              <a:schemeClr val="tx1"/>
            </a:solidFill>
            <a:prstDash val="sysDot"/>
            <a:round/>
            <a:headEnd/>
            <a:tailEnd/>
          </a:ln>
        </p:spPr>
      </p:cxnSp>
    </p:spTree>
    <p:extLst>
      <p:ext uri="{BB962C8B-B14F-4D97-AF65-F5344CB8AC3E}">
        <p14:creationId xmlns:p14="http://schemas.microsoft.com/office/powerpoint/2010/main" val="4272615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8354"/>
                                        </p:tgtEl>
                                        <p:attrNameLst>
                                          <p:attrName>style.visibility</p:attrName>
                                        </p:attrNameLst>
                                      </p:cBhvr>
                                      <p:to>
                                        <p:strVal val="visible"/>
                                      </p:to>
                                    </p:set>
                                    <p:animEffect transition="in" filter="wipe(left)">
                                      <p:cBhvr>
                                        <p:cTn id="7" dur="500"/>
                                        <p:tgtEl>
                                          <p:spTgt spid="73835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38350"/>
                                        </p:tgtEl>
                                        <p:attrNameLst>
                                          <p:attrName>style.visibility</p:attrName>
                                        </p:attrNameLst>
                                      </p:cBhvr>
                                      <p:to>
                                        <p:strVal val="visible"/>
                                      </p:to>
                                    </p:set>
                                    <p:animEffect transition="in" filter="wipe(left)">
                                      <p:cBhvr>
                                        <p:cTn id="11" dur="500"/>
                                        <p:tgtEl>
                                          <p:spTgt spid="7383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38351"/>
                                        </p:tgtEl>
                                        <p:attrNameLst>
                                          <p:attrName>style.visibility</p:attrName>
                                        </p:attrNameLst>
                                      </p:cBhvr>
                                      <p:to>
                                        <p:strVal val="visible"/>
                                      </p:to>
                                    </p:set>
                                    <p:animEffect transition="in" filter="wipe(left)">
                                      <p:cBhvr>
                                        <p:cTn id="16" dur="500"/>
                                        <p:tgtEl>
                                          <p:spTgt spid="7383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1000"/>
                                        <p:tgtEl>
                                          <p:spTgt spid="10"/>
                                        </p:tgtEl>
                                      </p:cBhvr>
                                    </p:animEffect>
                                  </p:childTnLst>
                                </p:cTn>
                              </p:par>
                              <p:par>
                                <p:cTn id="30" presetID="22" presetClass="entr" presetSubtype="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1000"/>
                                        <p:tgtEl>
                                          <p:spTgt spid="12"/>
                                        </p:tgtEl>
                                      </p:cBhvr>
                                    </p:animEffect>
                                  </p:childTnLst>
                                </p:cTn>
                              </p:par>
                              <p:par>
                                <p:cTn id="33" presetID="22" presetClass="entr" presetSubtype="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50" grpId="0"/>
      <p:bldP spid="738351" grpId="0"/>
      <p:bldP spid="738354" grpId="0"/>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42596" name="Group 196"/>
          <p:cNvGraphicFramePr>
            <a:graphicFrameLocks noGrp="1"/>
          </p:cNvGraphicFramePr>
          <p:nvPr>
            <p:ph type="tbl" idx="4294967295"/>
            <p:extLst>
              <p:ext uri="{D42A27DB-BD31-4B8C-83A1-F6EECF244321}">
                <p14:modId xmlns:p14="http://schemas.microsoft.com/office/powerpoint/2010/main" val="256908898"/>
              </p:ext>
            </p:extLst>
          </p:nvPr>
        </p:nvGraphicFramePr>
        <p:xfrm>
          <a:off x="453232" y="1690497"/>
          <a:ext cx="8237537" cy="4130040"/>
        </p:xfrm>
        <a:graphic>
          <a:graphicData uri="http://schemas.openxmlformats.org/drawingml/2006/table">
            <a:tbl>
              <a:tblPr/>
              <a:tblGrid>
                <a:gridCol w="980914"/>
                <a:gridCol w="1581332"/>
                <a:gridCol w="1509771"/>
                <a:gridCol w="1261176"/>
                <a:gridCol w="1500045"/>
                <a:gridCol w="1404299"/>
              </a:tblGrid>
              <a:tr h="14653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
                      </a:r>
                      <a:b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b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Number</a:t>
                      </a:r>
                      <a:b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b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of Slices</a:t>
                      </a:r>
                      <a:endPar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of Pizza</a:t>
                      </a:r>
                      <a:endPar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txBody>
                  <a:tcPr marL="0" marR="0" marB="182880"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Marginal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 Utility from Last Slice</a:t>
                      </a:r>
                      <a:endPar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a:t>
                      </a:r>
                      <a:r>
                        <a:rPr kumimoji="0" lang="en-US" sz="2000" b="1" i="1" u="none" strike="noStrike" cap="none" normalizeH="0" baseline="0" dirty="0" err="1" smtClean="0">
                          <a:ln>
                            <a:noFill/>
                          </a:ln>
                          <a:solidFill>
                            <a:srgbClr val="0066B3"/>
                          </a:solidFill>
                          <a:effectLst/>
                          <a:latin typeface="Arial" charset="0"/>
                          <a:ea typeface="Times New Roman" pitchFamily="18" charset="0"/>
                          <a:cs typeface="Arial" charset="0"/>
                        </a:rPr>
                        <a:t>Mu</a:t>
                      </a:r>
                      <a:r>
                        <a:rPr kumimoji="0" lang="en-US" sz="2000" b="1" i="1" u="none" strike="noStrike" cap="none" normalizeH="0" baseline="-30000" dirty="0" err="1" smtClean="0">
                          <a:ln>
                            <a:noFill/>
                          </a:ln>
                          <a:solidFill>
                            <a:srgbClr val="0066B3"/>
                          </a:solidFill>
                          <a:effectLst/>
                          <a:latin typeface="Arial" charset="0"/>
                          <a:ea typeface="Times New Roman" pitchFamily="18" charset="0"/>
                          <a:cs typeface="Arial" charset="0"/>
                        </a:rPr>
                        <a:t>pizza</a:t>
                      </a: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a:t>
                      </a:r>
                      <a:endPar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txBody>
                  <a:tcPr marL="0" marR="0" marB="18288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endParaRPr lang="en-US" sz="2400" dirty="0"/>
                    </a:p>
                  </a:txBody>
                  <a:tcPr marL="0" marR="0" marT="9144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blipFill rotWithShape="1">
                      <a:blip r:embed="rId3"/>
                      <a:stretch>
                        <a:fillRect l="-173279" t="-417" r="-276923" b="-142917"/>
                      </a:stretch>
                    </a:blip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
                      </a:r>
                      <a:b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b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Number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of Cups</a:t>
                      </a:r>
                      <a:endPar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of Coke</a:t>
                      </a:r>
                      <a:endPar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txBody>
                  <a:tcPr marL="0" marR="0" marB="18288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Marginal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Utility from Last Cup</a:t>
                      </a:r>
                      <a:r>
                        <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rPr>
                        <a:t/>
                      </a:r>
                      <a:br>
                        <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rPr>
                      </a:b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a:t>
                      </a:r>
                      <a:r>
                        <a:rPr kumimoji="0" lang="en-US" sz="2000" b="1" i="1" u="none" strike="noStrike" cap="none" normalizeH="0" baseline="0" dirty="0" err="1" smtClean="0">
                          <a:ln>
                            <a:noFill/>
                          </a:ln>
                          <a:solidFill>
                            <a:srgbClr val="0066B3"/>
                          </a:solidFill>
                          <a:effectLst/>
                          <a:latin typeface="Arial" charset="0"/>
                          <a:ea typeface="Times New Roman" pitchFamily="18" charset="0"/>
                          <a:cs typeface="Arial" charset="0"/>
                        </a:rPr>
                        <a:t>Mu</a:t>
                      </a:r>
                      <a:r>
                        <a:rPr kumimoji="0" lang="en-US" sz="2000" b="1" i="1" u="none" strike="noStrike" cap="none" normalizeH="0" baseline="-30000" dirty="0" err="1" smtClean="0">
                          <a:ln>
                            <a:noFill/>
                          </a:ln>
                          <a:solidFill>
                            <a:srgbClr val="0066B3"/>
                          </a:solidFill>
                          <a:effectLst/>
                          <a:latin typeface="Arial" charset="0"/>
                          <a:ea typeface="Times New Roman" pitchFamily="18" charset="0"/>
                          <a:cs typeface="Arial" charset="0"/>
                        </a:rPr>
                        <a:t>coke</a:t>
                      </a:r>
                      <a:r>
                        <a:rPr kumimoji="0" lang="en-US" sz="2000" b="1" i="0" u="none" strike="noStrike" cap="none" normalizeH="0" baseline="0" dirty="0" smtClean="0">
                          <a:ln>
                            <a:noFill/>
                          </a:ln>
                          <a:solidFill>
                            <a:srgbClr val="0066B3"/>
                          </a:solidFill>
                          <a:effectLst/>
                          <a:latin typeface="Arial" charset="0"/>
                          <a:ea typeface="Times New Roman" pitchFamily="18" charset="0"/>
                          <a:cs typeface="Arial" charset="0"/>
                        </a:rPr>
                        <a:t>)</a:t>
                      </a:r>
                      <a:endParaRPr kumimoji="0" lang="en-US" sz="2000" b="1" i="0" u="none" strike="noStrike" cap="none" normalizeH="0" baseline="0" dirty="0" smtClean="0">
                        <a:ln>
                          <a:noFill/>
                        </a:ln>
                        <a:solidFill>
                          <a:srgbClr val="0066B3"/>
                        </a:solidFill>
                        <a:effectLst/>
                        <a:latin typeface="Times New Roman" pitchFamily="18" charset="0"/>
                        <a:ea typeface="Times New Roman" pitchFamily="18" charset="0"/>
                        <a:cs typeface="Arial" charset="0"/>
                      </a:endParaRPr>
                    </a:p>
                  </a:txBody>
                  <a:tcPr marL="0" marR="0" marB="182880"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endParaRPr lang="en-US" sz="2400"/>
                    </a:p>
                  </a:txBody>
                  <a:tcPr marL="0" marR="0"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blipFill rotWithShape="1">
                      <a:blip r:embed="rId3"/>
                      <a:stretch>
                        <a:fillRect l="-490870" t="-417" b="-142917"/>
                      </a:stretch>
                    </a:blip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a:t>
                      </a:r>
                    </a:p>
                  </a:txBody>
                  <a:tcPr marL="0" marR="0" anchor="b"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20</a:t>
                      </a:r>
                    </a:p>
                  </a:txBody>
                  <a:tcPr marL="0" marR="68580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13.33</a:t>
                      </a:r>
                    </a:p>
                  </a:txBody>
                  <a:tcPr marL="0" marR="45720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1</a:t>
                      </a:r>
                    </a:p>
                  </a:txBody>
                  <a:tcPr marL="0" marR="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a:t>
                      </a:r>
                    </a:p>
                  </a:txBody>
                  <a:tcPr marL="0" marR="457200" anchor="b"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20</a:t>
                      </a:r>
                    </a:p>
                  </a:txBody>
                  <a:tcPr marL="0" marR="548640" anchor="b"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2</a:t>
                      </a:r>
                    </a:p>
                  </a:txBody>
                  <a:tcPr marL="0" marR="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16</a:t>
                      </a:r>
                    </a:p>
                  </a:txBody>
                  <a:tcPr marL="0" marR="6858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10.67</a:t>
                      </a:r>
                    </a:p>
                  </a:txBody>
                  <a:tcPr marL="0" marR="45720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2</a:t>
                      </a:r>
                    </a:p>
                  </a:txBody>
                  <a:tcPr marL="0" marR="0" anchor="b"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15</a:t>
                      </a:r>
                    </a:p>
                  </a:txBody>
                  <a:tcPr marL="0" marR="4572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15</a:t>
                      </a:r>
                    </a:p>
                  </a:txBody>
                  <a:tcPr marL="0" marR="548640" anchor="b" horzOverflow="overflow">
                    <a:lnL>
                      <a:noFill/>
                    </a:lnL>
                    <a:lnR cap="flat">
                      <a:noFill/>
                    </a:lnR>
                    <a:lnT>
                      <a:noFill/>
                    </a:lnT>
                    <a:lnB>
                      <a:noFill/>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3</a:t>
                      </a:r>
                    </a:p>
                  </a:txBody>
                  <a:tcPr marL="0" marR="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10</a:t>
                      </a:r>
                    </a:p>
                  </a:txBody>
                  <a:tcPr marL="0" marR="6858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6.67</a:t>
                      </a:r>
                    </a:p>
                  </a:txBody>
                  <a:tcPr marL="0" marR="45720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0" marR="0" anchor="b"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10</a:t>
                      </a:r>
                    </a:p>
                  </a:txBody>
                  <a:tcPr marL="0" marR="4572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10</a:t>
                      </a:r>
                    </a:p>
                  </a:txBody>
                  <a:tcPr marL="0" marR="548640" anchor="b" horzOverflow="overflow">
                    <a:lnL>
                      <a:noFill/>
                    </a:lnL>
                    <a:lnR cap="flat">
                      <a:noFill/>
                    </a:lnR>
                    <a:lnT>
                      <a:noFill/>
                    </a:lnT>
                    <a:lnB>
                      <a:noFill/>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4</a:t>
                      </a:r>
                    </a:p>
                  </a:txBody>
                  <a:tcPr marL="0" marR="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6</a:t>
                      </a:r>
                    </a:p>
                  </a:txBody>
                  <a:tcPr marL="0" marR="6858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4</a:t>
                      </a:r>
                    </a:p>
                  </a:txBody>
                  <a:tcPr marL="0" marR="740664"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4</a:t>
                      </a:r>
                    </a:p>
                  </a:txBody>
                  <a:tcPr marL="0" marR="0" anchor="b"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5</a:t>
                      </a:r>
                    </a:p>
                  </a:txBody>
                  <a:tcPr marL="0" marR="4572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5</a:t>
                      </a:r>
                    </a:p>
                  </a:txBody>
                  <a:tcPr marL="0" marR="548640" anchor="b" horzOverflow="overflow">
                    <a:lnL>
                      <a:noFill/>
                    </a:lnL>
                    <a:lnR cap="flat">
                      <a:noFill/>
                    </a:lnR>
                    <a:lnT>
                      <a:noFill/>
                    </a:lnT>
                    <a:lnB>
                      <a:noFill/>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5</a:t>
                      </a:r>
                    </a:p>
                  </a:txBody>
                  <a:tcPr marL="0" marR="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2</a:t>
                      </a:r>
                    </a:p>
                  </a:txBody>
                  <a:tcPr marL="0" marR="6858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1.33</a:t>
                      </a:r>
                    </a:p>
                  </a:txBody>
                  <a:tcPr marL="0" marR="45720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Times New Roman" pitchFamily="18" charset="0"/>
                          <a:cs typeface="Arial" charset="0"/>
                        </a:rPr>
                        <a:t>5</a:t>
                      </a:r>
                    </a:p>
                  </a:txBody>
                  <a:tcPr marL="0" marR="0" anchor="b"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0" marR="45720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3</a:t>
                      </a:r>
                    </a:p>
                  </a:txBody>
                  <a:tcPr marL="0" marR="548640" anchor="b" horzOverflow="overflow">
                    <a:lnL>
                      <a:noFill/>
                    </a:lnL>
                    <a:lnR cap="flat">
                      <a:noFill/>
                    </a:lnR>
                    <a:lnT>
                      <a:noFill/>
                    </a:lnT>
                    <a:lnB>
                      <a:noFill/>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6</a:t>
                      </a:r>
                    </a:p>
                  </a:txBody>
                  <a:tcPr marL="0" marR="0" anchor="b"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ea typeface="Times New Roman" pitchFamily="18" charset="0"/>
                          <a:cs typeface="Arial"/>
                          <a:sym typeface="Symbol" pitchFamily="18" charset="2"/>
                        </a:rPr>
                        <a:t>−</a:t>
                      </a: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3</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sym typeface="Symbol" pitchFamily="18" charset="2"/>
                      </a:endParaRPr>
                    </a:p>
                  </a:txBody>
                  <a:tcPr marL="0" marR="68580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ea typeface="Times New Roman" pitchFamily="18" charset="0"/>
                          <a:cs typeface="Arial"/>
                        </a:rPr>
                        <a:t>—</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0" marR="59436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6</a:t>
                      </a:r>
                    </a:p>
                  </a:txBody>
                  <a:tcPr marL="0" marR="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ea typeface="Times New Roman" pitchFamily="18" charset="0"/>
                          <a:cs typeface="Arial"/>
                          <a:sym typeface="Symbol" pitchFamily="18" charset="2"/>
                        </a:rPr>
                        <a:t>−</a:t>
                      </a:r>
                      <a:r>
                        <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sym typeface="Symbol" pitchFamily="18" charset="2"/>
                      </a:endParaRPr>
                    </a:p>
                  </a:txBody>
                  <a:tcPr marL="0" marR="457200" anchor="b"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a:ea typeface="Times New Roman" pitchFamily="18" charset="0"/>
                          <a:cs typeface="Arial"/>
                        </a:rPr>
                        <a:t>—</a:t>
                      </a:r>
                      <a:endParaRPr kumimoji="0" lang="en-US" sz="20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0" marR="548640" anchor="b"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tr>
            </a:tbl>
          </a:graphicData>
        </a:graphic>
      </p:graphicFrame>
      <p:sp>
        <p:nvSpPr>
          <p:cNvPr id="742433" name="Text Box 33"/>
          <p:cNvSpPr txBox="1">
            <a:spLocks noChangeArrowheads="1"/>
          </p:cNvSpPr>
          <p:nvPr/>
        </p:nvSpPr>
        <p:spPr bwMode="auto">
          <a:xfrm>
            <a:off x="458788" y="677863"/>
            <a:ext cx="106997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solidFill>
                  <a:srgbClr val="000000"/>
                </a:solidFill>
              </a:rPr>
              <a:t>Table 10.5</a:t>
            </a:r>
          </a:p>
        </p:txBody>
      </p:sp>
      <p:sp>
        <p:nvSpPr>
          <p:cNvPr id="742434" name="Text Box 34"/>
          <p:cNvSpPr txBox="1">
            <a:spLocks noChangeArrowheads="1"/>
          </p:cNvSpPr>
          <p:nvPr/>
        </p:nvSpPr>
        <p:spPr bwMode="auto">
          <a:xfrm>
            <a:off x="1528763" y="677863"/>
            <a:ext cx="7462837" cy="400110"/>
          </a:xfrm>
          <a:prstGeom prst="rect">
            <a:avLst/>
          </a:prstGeom>
          <a:noFill/>
          <a:ln w="9525" algn="ctr">
            <a:noFill/>
            <a:miter lim="800000"/>
            <a:headEnd/>
            <a:tailEnd/>
          </a:ln>
        </p:spPr>
        <p:txBody>
          <a:bodyPr wrap="square">
            <a:spAutoFit/>
          </a:bodyPr>
          <a:lstStyle/>
          <a:p>
            <a:pPr>
              <a:spcBef>
                <a:spcPct val="10000"/>
              </a:spcBef>
              <a:spcAft>
                <a:spcPct val="10000"/>
              </a:spcAft>
            </a:pPr>
            <a:r>
              <a:rPr lang="en-US" sz="2000">
                <a:solidFill>
                  <a:srgbClr val="000000"/>
                </a:solidFill>
              </a:rPr>
              <a:t>Adjusting Optimal Consumption  to a Lower Price of Pizza</a:t>
            </a:r>
          </a:p>
        </p:txBody>
      </p:sp>
    </p:spTree>
    <p:extLst>
      <p:ext uri="{BB962C8B-B14F-4D97-AF65-F5344CB8AC3E}">
        <p14:creationId xmlns:p14="http://schemas.microsoft.com/office/powerpoint/2010/main" val="36920960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2433"/>
                                        </p:tgtEl>
                                        <p:attrNameLst>
                                          <p:attrName>style.visibility</p:attrName>
                                        </p:attrNameLst>
                                      </p:cBhvr>
                                      <p:to>
                                        <p:strVal val="visible"/>
                                      </p:to>
                                    </p:set>
                                    <p:animEffect transition="in" filter="wipe(left)">
                                      <p:cBhvr>
                                        <p:cTn id="7" dur="500"/>
                                        <p:tgtEl>
                                          <p:spTgt spid="74243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2434"/>
                                        </p:tgtEl>
                                        <p:attrNameLst>
                                          <p:attrName>style.visibility</p:attrName>
                                        </p:attrNameLst>
                                      </p:cBhvr>
                                      <p:to>
                                        <p:strVal val="visible"/>
                                      </p:to>
                                    </p:set>
                                    <p:animEffect transition="in" filter="wipe(left)">
                                      <p:cBhvr>
                                        <p:cTn id="11" dur="500"/>
                                        <p:tgtEl>
                                          <p:spTgt spid="74243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742596"/>
                                        </p:tgtEl>
                                        <p:attrNameLst>
                                          <p:attrName>style.visibility</p:attrName>
                                        </p:attrNameLst>
                                      </p:cBhvr>
                                      <p:to>
                                        <p:strVal val="visible"/>
                                      </p:to>
                                    </p:set>
                                    <p:animEffect transition="in" filter="wipe(up)">
                                      <p:cBhvr>
                                        <p:cTn id="15" dur="1000"/>
                                        <p:tgtEl>
                                          <p:spTgt spid="742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33" grpId="0" animBg="1" autoUpdateAnimBg="0"/>
      <p:bldP spid="7424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075" y="2743200"/>
            <a:ext cx="7216775" cy="1077218"/>
          </a:xfrm>
          <a:prstGeom prst="rect">
            <a:avLst/>
          </a:prstGeom>
          <a:noFill/>
          <a:ln w="9525">
            <a:noFill/>
            <a:miter lim="800000"/>
            <a:headEnd/>
            <a:tailEnd/>
          </a:ln>
        </p:spPr>
        <p:txBody>
          <a:bodyPr>
            <a:spAutoFit/>
          </a:bodyPr>
          <a:lstStyle/>
          <a:p>
            <a:r>
              <a:rPr lang="en-US" sz="3200" b="0">
                <a:solidFill>
                  <a:srgbClr val="0066B3"/>
                </a:solidFill>
              </a:rPr>
              <a:t>Use the concept of utility to explain the law of demand.</a:t>
            </a:r>
          </a:p>
        </p:txBody>
      </p:sp>
      <p:sp>
        <p:nvSpPr>
          <p:cNvPr id="7" name="Text Box 9"/>
          <p:cNvSpPr txBox="1">
            <a:spLocks noChangeArrowheads="1"/>
          </p:cNvSpPr>
          <p:nvPr/>
        </p:nvSpPr>
        <p:spPr bwMode="auto">
          <a:xfrm>
            <a:off x="452438" y="2358382"/>
            <a:ext cx="5414962" cy="461665"/>
          </a:xfrm>
          <a:prstGeom prst="rect">
            <a:avLst/>
          </a:prstGeom>
          <a:solidFill>
            <a:srgbClr val="0066B3"/>
          </a:solidFill>
          <a:ln w="9525">
            <a:noFill/>
            <a:miter lim="800000"/>
            <a:headEnd/>
            <a:tailEnd/>
          </a:ln>
        </p:spPr>
        <p:txBody>
          <a:bodyPr wrap="square" lIns="45720" rIns="45720" anchor="ctr">
            <a:spAutoFit/>
          </a:bodyPr>
          <a:lstStyle/>
          <a:p>
            <a:r>
              <a:rPr lang="en-US" sz="2400" dirty="0">
                <a:solidFill>
                  <a:srgbClr val="FFFFFF"/>
                </a:solidFill>
              </a:rPr>
              <a:t>10.2 LEARNING</a:t>
            </a:r>
            <a:r>
              <a:rPr lang="en-US" sz="2400" b="0" dirty="0">
                <a:solidFill>
                  <a:srgbClr val="FFFFFF"/>
                </a:solidFill>
              </a:rPr>
              <a:t> OBJECTIVE</a:t>
            </a:r>
            <a:endParaRPr lang="en-US" sz="2400" dirty="0">
              <a:solidFill>
                <a:srgbClr val="FFFFFF"/>
              </a:solidFill>
            </a:endParaRPr>
          </a:p>
        </p:txBody>
      </p:sp>
      <p:sp>
        <p:nvSpPr>
          <p:cNvPr id="4" name="TextBox 3"/>
          <p:cNvSpPr txBox="1">
            <a:spLocks noChangeArrowheads="1"/>
          </p:cNvSpPr>
          <p:nvPr/>
        </p:nvSpPr>
        <p:spPr bwMode="auto">
          <a:xfrm>
            <a:off x="447675" y="255588"/>
            <a:ext cx="7066358" cy="584775"/>
          </a:xfrm>
          <a:prstGeom prst="rect">
            <a:avLst/>
          </a:prstGeom>
          <a:noFill/>
          <a:ln w="9525">
            <a:noFill/>
            <a:miter lim="800000"/>
            <a:headEnd/>
            <a:tailEnd/>
          </a:ln>
        </p:spPr>
        <p:txBody>
          <a:bodyPr wrap="none">
            <a:spAutoFit/>
          </a:bodyPr>
          <a:lstStyle/>
          <a:p>
            <a:r>
              <a:rPr lang="en-US" sz="3200" dirty="0">
                <a:solidFill>
                  <a:srgbClr val="0066B3"/>
                </a:solidFill>
              </a:rPr>
              <a:t>Where Demand Curves Come From</a:t>
            </a:r>
          </a:p>
        </p:txBody>
      </p:sp>
    </p:spTree>
    <p:extLst>
      <p:ext uri="{BB962C8B-B14F-4D97-AF65-F5344CB8AC3E}">
        <p14:creationId xmlns:p14="http://schemas.microsoft.com/office/powerpoint/2010/main" val="158742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93700" y="292100"/>
            <a:ext cx="1981200" cy="523220"/>
          </a:xfrm>
          <a:prstGeom prst="rect">
            <a:avLst/>
          </a:prstGeom>
          <a:noFill/>
        </p:spPr>
        <p:txBody>
          <a:bodyPr wrap="square" rtlCol="0">
            <a:spAutoFit/>
          </a:bodyPr>
          <a:lstStyle/>
          <a:p>
            <a:r>
              <a:rPr lang="zh-TW" altLang="en-US" sz="2800" dirty="0" smtClean="0">
                <a:latin typeface="標楷體" pitchFamily="65" charset="-120"/>
                <a:ea typeface="標楷體" pitchFamily="65" charset="-120"/>
              </a:rPr>
              <a:t>新聞時事</a:t>
            </a:r>
            <a:endParaRPr lang="zh-TW" altLang="en-US" sz="2800" dirty="0">
              <a:latin typeface="標楷體" pitchFamily="65" charset="-120"/>
              <a:ea typeface="標楷體" pitchFamily="65" charset="-120"/>
            </a:endParaRPr>
          </a:p>
        </p:txBody>
      </p:sp>
      <p:sp>
        <p:nvSpPr>
          <p:cNvPr id="4" name="文字方塊 3"/>
          <p:cNvSpPr txBox="1"/>
          <p:nvPr/>
        </p:nvSpPr>
        <p:spPr>
          <a:xfrm>
            <a:off x="673100" y="842287"/>
            <a:ext cx="8026400" cy="3385542"/>
          </a:xfrm>
          <a:prstGeom prst="rect">
            <a:avLst/>
          </a:prstGeom>
          <a:noFill/>
        </p:spPr>
        <p:txBody>
          <a:bodyPr wrap="square" rtlCol="0">
            <a:spAutoFit/>
          </a:bodyPr>
          <a:lstStyle/>
          <a:p>
            <a:pPr>
              <a:spcAft>
                <a:spcPts val="0"/>
              </a:spcAft>
            </a:pPr>
            <a:r>
              <a:rPr lang="zh-TW" altLang="zh-TW" sz="3200" kern="1800" dirty="0" smtClean="0">
                <a:latin typeface="Calibri"/>
                <a:ea typeface="標楷體"/>
                <a:cs typeface="Times New Roman"/>
              </a:rPr>
              <a:t>江蕙</a:t>
            </a:r>
            <a:r>
              <a:rPr lang="zh-TW" altLang="zh-TW" sz="3200" kern="100" dirty="0" smtClean="0">
                <a:latin typeface="Calibri"/>
                <a:ea typeface="標楷體"/>
                <a:cs typeface="Times New Roman"/>
              </a:rPr>
              <a:t>連</a:t>
            </a:r>
            <a:r>
              <a:rPr lang="zh-TW" altLang="zh-TW" sz="3200" kern="100" dirty="0">
                <a:latin typeface="Calibri"/>
                <a:ea typeface="標楷體"/>
                <a:cs typeface="Times New Roman"/>
              </a:rPr>
              <a:t>莊</a:t>
            </a:r>
            <a:r>
              <a:rPr lang="zh-TW" altLang="zh-TW" sz="3200" kern="100" dirty="0">
                <a:latin typeface="Calibri"/>
                <a:ea typeface="標楷體"/>
                <a:cs typeface="Helvetica"/>
              </a:rPr>
              <a:t>金門酒廠代言</a:t>
            </a:r>
            <a:r>
              <a:rPr lang="en-US" altLang="zh-TW" sz="3200" kern="100" dirty="0">
                <a:latin typeface="Calibri"/>
                <a:ea typeface="標楷體"/>
                <a:cs typeface="Helvetica"/>
              </a:rPr>
              <a:t>    </a:t>
            </a:r>
            <a:r>
              <a:rPr lang="en-US" altLang="zh-TW" sz="3200" kern="100" dirty="0">
                <a:latin typeface="標楷體"/>
                <a:ea typeface="新細明體"/>
                <a:cs typeface="Helvetica"/>
              </a:rPr>
              <a:t> </a:t>
            </a:r>
            <a:r>
              <a:rPr lang="en-US" altLang="zh-TW" sz="3200" kern="100" dirty="0">
                <a:latin typeface="Helvetica"/>
                <a:ea typeface="新細明體"/>
                <a:cs typeface="Times New Roman"/>
              </a:rPr>
              <a:t>    </a:t>
            </a:r>
            <a:r>
              <a:rPr lang="en-US" altLang="zh-TW" sz="1800" kern="100" dirty="0" smtClean="0">
                <a:solidFill>
                  <a:srgbClr val="000000"/>
                </a:solidFill>
                <a:latin typeface="標楷體" pitchFamily="65" charset="-120"/>
                <a:ea typeface="標楷體" pitchFamily="65" charset="-120"/>
                <a:cs typeface="Times New Roman"/>
              </a:rPr>
              <a:t>[</a:t>
            </a:r>
            <a:r>
              <a:rPr lang="en-US" altLang="zh-TW" sz="1800" kern="100" dirty="0">
                <a:solidFill>
                  <a:srgbClr val="000000"/>
                </a:solidFill>
                <a:latin typeface="標楷體" pitchFamily="65" charset="-120"/>
                <a:ea typeface="標楷體" pitchFamily="65" charset="-120"/>
                <a:cs typeface="Times New Roman"/>
              </a:rPr>
              <a:t>2012</a:t>
            </a:r>
            <a:r>
              <a:rPr lang="zh-TW" altLang="zh-TW" sz="1800" kern="100" dirty="0">
                <a:solidFill>
                  <a:srgbClr val="000000"/>
                </a:solidFill>
                <a:latin typeface="標楷體" pitchFamily="65" charset="-120"/>
                <a:ea typeface="標楷體" pitchFamily="65" charset="-120"/>
                <a:cs typeface="Helvetica"/>
              </a:rPr>
              <a:t>年</a:t>
            </a:r>
            <a:r>
              <a:rPr lang="en-US" altLang="zh-TW" sz="1800" kern="100" dirty="0">
                <a:solidFill>
                  <a:srgbClr val="000000"/>
                </a:solidFill>
                <a:latin typeface="標楷體" pitchFamily="65" charset="-120"/>
                <a:ea typeface="標楷體" pitchFamily="65" charset="-120"/>
                <a:cs typeface="Times New Roman"/>
              </a:rPr>
              <a:t>11</a:t>
            </a:r>
            <a:r>
              <a:rPr lang="zh-TW" altLang="zh-TW" sz="1800" kern="100" dirty="0">
                <a:solidFill>
                  <a:srgbClr val="000000"/>
                </a:solidFill>
                <a:latin typeface="標楷體" pitchFamily="65" charset="-120"/>
                <a:ea typeface="標楷體" pitchFamily="65" charset="-120"/>
                <a:cs typeface="Helvetica"/>
              </a:rPr>
              <a:t>月</a:t>
            </a:r>
            <a:r>
              <a:rPr lang="en-US" altLang="zh-TW" sz="1800" kern="100" dirty="0">
                <a:solidFill>
                  <a:srgbClr val="000000"/>
                </a:solidFill>
                <a:latin typeface="標楷體" pitchFamily="65" charset="-120"/>
                <a:ea typeface="標楷體" pitchFamily="65" charset="-120"/>
                <a:cs typeface="Times New Roman"/>
              </a:rPr>
              <a:t>08</a:t>
            </a:r>
            <a:r>
              <a:rPr lang="zh-TW" altLang="zh-TW" sz="1800" kern="100" dirty="0">
                <a:solidFill>
                  <a:srgbClr val="000000"/>
                </a:solidFill>
                <a:latin typeface="標楷體" pitchFamily="65" charset="-120"/>
                <a:ea typeface="標楷體" pitchFamily="65" charset="-120"/>
                <a:cs typeface="Helvetica"/>
              </a:rPr>
              <a:t>日蘋果日報</a:t>
            </a:r>
            <a:r>
              <a:rPr lang="en-US" altLang="zh-TW" sz="1800" kern="100" dirty="0">
                <a:solidFill>
                  <a:srgbClr val="000000"/>
                </a:solidFill>
                <a:latin typeface="標楷體" pitchFamily="65" charset="-120"/>
                <a:ea typeface="標楷體" pitchFamily="65" charset="-120"/>
                <a:cs typeface="Times New Roman"/>
              </a:rPr>
              <a:t>]</a:t>
            </a:r>
            <a:endParaRPr lang="zh-TW" altLang="zh-TW" sz="1800" kern="100" dirty="0">
              <a:latin typeface="標楷體" pitchFamily="65" charset="-120"/>
              <a:ea typeface="標楷體" pitchFamily="65" charset="-120"/>
              <a:cs typeface="Times New Roman"/>
            </a:endParaRPr>
          </a:p>
          <a:p>
            <a:pPr>
              <a:spcAft>
                <a:spcPts val="0"/>
              </a:spcAft>
            </a:pPr>
            <a:r>
              <a:rPr lang="zh-TW" altLang="zh-TW" sz="2800" kern="100" dirty="0">
                <a:solidFill>
                  <a:srgbClr val="FF0000"/>
                </a:solidFill>
                <a:latin typeface="Calibri"/>
                <a:ea typeface="標楷體"/>
                <a:cs typeface="Helvetica"/>
              </a:rPr>
              <a:t>江蕙去年替金門酒廠代言限量</a:t>
            </a:r>
            <a:r>
              <a:rPr lang="en-US" altLang="zh-TW" sz="2800" kern="100" dirty="0">
                <a:solidFill>
                  <a:srgbClr val="FF0000"/>
                </a:solidFill>
                <a:latin typeface="Calibri"/>
                <a:ea typeface="標楷體"/>
                <a:cs typeface="Helvetica"/>
              </a:rPr>
              <a:t>2</a:t>
            </a:r>
            <a:r>
              <a:rPr lang="zh-TW" altLang="zh-TW" sz="2800" kern="100" dirty="0">
                <a:solidFill>
                  <a:srgbClr val="FF0000"/>
                </a:solidFill>
                <a:latin typeface="Calibri"/>
                <a:ea typeface="標楷體"/>
                <a:cs typeface="Helvetica"/>
              </a:rPr>
              <a:t>千套的</a:t>
            </a:r>
            <a:r>
              <a:rPr lang="en-US" altLang="zh-TW" sz="2800" kern="100" dirty="0">
                <a:solidFill>
                  <a:srgbClr val="FF0000"/>
                </a:solidFill>
                <a:latin typeface="Calibri"/>
                <a:ea typeface="標楷體"/>
                <a:cs typeface="Helvetica"/>
              </a:rPr>
              <a:t>60</a:t>
            </a:r>
            <a:r>
              <a:rPr lang="zh-TW" altLang="zh-TW" sz="2800" kern="100" dirty="0">
                <a:solidFill>
                  <a:srgbClr val="FF0000"/>
                </a:solidFill>
                <a:latin typeface="Calibri"/>
                <a:ea typeface="標楷體"/>
                <a:cs typeface="Helvetica"/>
              </a:rPr>
              <a:t>周年紀念酒組，</a:t>
            </a:r>
            <a:r>
              <a:rPr lang="en-US" altLang="zh-TW" sz="2800" kern="100" dirty="0">
                <a:solidFill>
                  <a:srgbClr val="FF0000"/>
                </a:solidFill>
                <a:latin typeface="Calibri"/>
                <a:ea typeface="標楷體"/>
                <a:cs typeface="Helvetica"/>
              </a:rPr>
              <a:t>2</a:t>
            </a:r>
            <a:r>
              <a:rPr lang="zh-TW" altLang="zh-TW" sz="2800" kern="100" dirty="0">
                <a:solidFill>
                  <a:srgbClr val="FF0000"/>
                </a:solidFill>
                <a:latin typeface="Calibri"/>
                <a:ea typeface="標楷體"/>
                <a:cs typeface="Helvetica"/>
              </a:rPr>
              <a:t>小時完售紀錄與創下</a:t>
            </a:r>
            <a:r>
              <a:rPr lang="en-US" altLang="zh-TW" sz="2800" kern="100" dirty="0">
                <a:solidFill>
                  <a:srgbClr val="FF0000"/>
                </a:solidFill>
                <a:latin typeface="Calibri"/>
                <a:ea typeface="標楷體"/>
                <a:cs typeface="Helvetica"/>
              </a:rPr>
              <a:t>5960</a:t>
            </a:r>
            <a:r>
              <a:rPr lang="zh-TW" altLang="zh-TW" sz="2800" kern="100" dirty="0">
                <a:solidFill>
                  <a:srgbClr val="FF0000"/>
                </a:solidFill>
                <a:latin typeface="Calibri"/>
                <a:ea typeface="標楷體"/>
                <a:cs typeface="Helvetica"/>
              </a:rPr>
              <a:t>萬元驚人銷售佳績，</a:t>
            </a:r>
            <a:r>
              <a:rPr lang="en-US" altLang="zh-TW" sz="2800" kern="100" dirty="0">
                <a:latin typeface="Calibri"/>
                <a:ea typeface="標楷體"/>
                <a:cs typeface="Helvetica"/>
              </a:rPr>
              <a:t>1</a:t>
            </a:r>
            <a:r>
              <a:rPr lang="zh-TW" altLang="zh-TW" sz="2800" kern="100" dirty="0">
                <a:latin typeface="Calibri"/>
                <a:ea typeface="標楷體"/>
                <a:cs typeface="Helvetica"/>
              </a:rPr>
              <a:t>組原價</a:t>
            </a:r>
            <a:r>
              <a:rPr lang="en-US" altLang="zh-TW" sz="2800" kern="100" dirty="0">
                <a:latin typeface="Calibri"/>
                <a:ea typeface="標楷體"/>
                <a:cs typeface="Helvetica"/>
              </a:rPr>
              <a:t>2</a:t>
            </a:r>
            <a:r>
              <a:rPr lang="zh-TW" altLang="zh-TW" sz="2800" kern="100" dirty="0">
                <a:latin typeface="Calibri"/>
                <a:ea typeface="標楷體"/>
                <a:cs typeface="Helvetica"/>
              </a:rPr>
              <a:t>萬</a:t>
            </a:r>
            <a:r>
              <a:rPr lang="en-US" altLang="zh-TW" sz="2800" kern="100" dirty="0">
                <a:latin typeface="Calibri"/>
                <a:ea typeface="標楷體"/>
                <a:cs typeface="Helvetica"/>
              </a:rPr>
              <a:t>9800</a:t>
            </a:r>
            <a:r>
              <a:rPr lang="zh-TW" altLang="zh-TW" sz="2800" kern="100" dirty="0">
                <a:latin typeface="Calibri"/>
                <a:ea typeface="標楷體"/>
                <a:cs typeface="Helvetica"/>
              </a:rPr>
              <a:t>元，網路一度被炒到</a:t>
            </a:r>
            <a:r>
              <a:rPr lang="en-US" altLang="zh-TW" sz="2800" kern="100" dirty="0">
                <a:latin typeface="Calibri"/>
                <a:ea typeface="標楷體"/>
                <a:cs typeface="Helvetica"/>
              </a:rPr>
              <a:t>10</a:t>
            </a:r>
            <a:r>
              <a:rPr lang="zh-TW" altLang="zh-TW" sz="2800" kern="100" dirty="0">
                <a:latin typeface="Calibri"/>
                <a:ea typeface="標楷體"/>
                <a:cs typeface="Helvetica"/>
              </a:rPr>
              <a:t>萬元，今年</a:t>
            </a:r>
            <a:r>
              <a:rPr lang="en-US" altLang="zh-TW" sz="2800" kern="100" dirty="0">
                <a:latin typeface="Calibri"/>
                <a:ea typeface="標楷體"/>
                <a:cs typeface="Helvetica"/>
              </a:rPr>
              <a:t>2</a:t>
            </a:r>
            <a:r>
              <a:rPr lang="zh-TW" altLang="zh-TW" sz="2800" kern="100" dirty="0">
                <a:latin typeface="Calibri"/>
                <a:ea typeface="標楷體"/>
                <a:cs typeface="Helvetica"/>
              </a:rPr>
              <a:t>度獲邀代言，</a:t>
            </a:r>
            <a:r>
              <a:rPr lang="en-US" altLang="zh-TW" sz="2800" kern="100" dirty="0">
                <a:latin typeface="Calibri"/>
                <a:ea typeface="標楷體"/>
                <a:cs typeface="Helvetica"/>
              </a:rPr>
              <a:t>2</a:t>
            </a:r>
            <a:r>
              <a:rPr lang="zh-TW" altLang="zh-TW" sz="2800" kern="100" dirty="0">
                <a:latin typeface="Calibri"/>
                <a:ea typeface="標楷體"/>
                <a:cs typeface="Helvetica"/>
              </a:rPr>
              <a:t>年代言費逾千萬元</a:t>
            </a:r>
            <a:r>
              <a:rPr lang="zh-TW" altLang="zh-TW" sz="2800" kern="100" dirty="0" smtClean="0">
                <a:latin typeface="Calibri"/>
                <a:ea typeface="標楷體"/>
                <a:cs typeface="Helvetica"/>
              </a:rPr>
              <a:t>，</a:t>
            </a:r>
            <a:r>
              <a:rPr lang="zh-TW" altLang="zh-TW" sz="2800" kern="100" dirty="0" smtClean="0">
                <a:solidFill>
                  <a:srgbClr val="FF0000"/>
                </a:solidFill>
                <a:latin typeface="Calibri"/>
                <a:ea typeface="標楷體"/>
                <a:cs typeface="Helvetica"/>
              </a:rPr>
              <a:t>網路</a:t>
            </a:r>
            <a:r>
              <a:rPr lang="zh-TW" altLang="zh-TW" sz="2800" kern="100" dirty="0">
                <a:solidFill>
                  <a:srgbClr val="FF0000"/>
                </a:solidFill>
                <a:latin typeface="Calibri"/>
                <a:ea typeface="標楷體"/>
                <a:cs typeface="Helvetica"/>
              </a:rPr>
              <a:t>上還有旅居紐約、歐洲等地僑胞歌迷，買了她代言紀念酒款，讚嘆江蕙歌聲如金門醇酒，一解鄉愁。</a:t>
            </a:r>
            <a:endParaRPr lang="zh-TW" altLang="zh-TW" sz="2800" kern="100" dirty="0">
              <a:latin typeface="Calibri"/>
              <a:ea typeface="新細明體"/>
              <a:cs typeface="Times New Roman"/>
            </a:endParaRPr>
          </a:p>
          <a:p>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620" y="3926974"/>
            <a:ext cx="3624580" cy="2841338"/>
          </a:xfrm>
          <a:prstGeom prst="rect">
            <a:avLst/>
          </a:prstGeom>
        </p:spPr>
      </p:pic>
    </p:spTree>
    <p:extLst>
      <p:ext uri="{BB962C8B-B14F-4D97-AF65-F5344CB8AC3E}">
        <p14:creationId xmlns:p14="http://schemas.microsoft.com/office/powerpoint/2010/main" val="1750621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7" name="Text Box 5"/>
          <p:cNvSpPr txBox="1">
            <a:spLocks noChangeArrowheads="1"/>
          </p:cNvSpPr>
          <p:nvPr/>
        </p:nvSpPr>
        <p:spPr bwMode="auto">
          <a:xfrm>
            <a:off x="458788" y="4614863"/>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solidFill>
                  <a:srgbClr val="000000"/>
                </a:solidFill>
              </a:rPr>
              <a:t>Figure 10.2</a:t>
            </a:r>
          </a:p>
        </p:txBody>
      </p:sp>
      <p:sp>
        <p:nvSpPr>
          <p:cNvPr id="745478" name="Text Box 6"/>
          <p:cNvSpPr txBox="1">
            <a:spLocks noChangeArrowheads="1"/>
          </p:cNvSpPr>
          <p:nvPr/>
        </p:nvSpPr>
        <p:spPr bwMode="auto">
          <a:xfrm>
            <a:off x="1635125" y="4614863"/>
            <a:ext cx="5603875" cy="369332"/>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solidFill>
                  <a:srgbClr val="000000"/>
                </a:solidFill>
              </a:rPr>
              <a:t>Deriving the Demand Curve for Pizza</a:t>
            </a:r>
          </a:p>
        </p:txBody>
      </p:sp>
      <p:pic>
        <p:nvPicPr>
          <p:cNvPr id="745481" name="Picture 9" descr="Fig9-2-ppt-1"/>
          <p:cNvPicPr>
            <a:picLocks noChangeAspect="1" noChangeArrowheads="1"/>
          </p:cNvPicPr>
          <p:nvPr/>
        </p:nvPicPr>
        <p:blipFill>
          <a:blip r:embed="rId3"/>
          <a:srcRect/>
          <a:stretch>
            <a:fillRect/>
          </a:stretch>
        </p:blipFill>
        <p:spPr bwMode="auto">
          <a:xfrm>
            <a:off x="401638" y="431800"/>
            <a:ext cx="8343900" cy="3857625"/>
          </a:xfrm>
          <a:prstGeom prst="rect">
            <a:avLst/>
          </a:prstGeom>
          <a:noFill/>
          <a:ln w="9525">
            <a:noFill/>
            <a:miter lim="800000"/>
            <a:headEnd/>
            <a:tailEnd/>
          </a:ln>
        </p:spPr>
      </p:pic>
      <p:pic>
        <p:nvPicPr>
          <p:cNvPr id="745482" name="Picture 10" descr="Fig9-2-ppt-2"/>
          <p:cNvPicPr>
            <a:picLocks noChangeAspect="1" noChangeArrowheads="1"/>
          </p:cNvPicPr>
          <p:nvPr/>
        </p:nvPicPr>
        <p:blipFill>
          <a:blip r:embed="rId4"/>
          <a:srcRect/>
          <a:stretch>
            <a:fillRect/>
          </a:stretch>
        </p:blipFill>
        <p:spPr bwMode="auto">
          <a:xfrm>
            <a:off x="401638" y="431800"/>
            <a:ext cx="8343900" cy="3857625"/>
          </a:xfrm>
          <a:prstGeom prst="rect">
            <a:avLst/>
          </a:prstGeom>
          <a:noFill/>
          <a:ln w="9525">
            <a:noFill/>
            <a:miter lim="800000"/>
            <a:headEnd/>
            <a:tailEnd/>
          </a:ln>
        </p:spPr>
      </p:pic>
      <p:pic>
        <p:nvPicPr>
          <p:cNvPr id="745483" name="Picture 11" descr="Fig9-2-ppt-3"/>
          <p:cNvPicPr>
            <a:picLocks noChangeAspect="1" noChangeArrowheads="1"/>
          </p:cNvPicPr>
          <p:nvPr/>
        </p:nvPicPr>
        <p:blipFill>
          <a:blip r:embed="rId5"/>
          <a:srcRect/>
          <a:stretch>
            <a:fillRect/>
          </a:stretch>
        </p:blipFill>
        <p:spPr bwMode="auto">
          <a:xfrm>
            <a:off x="401638" y="431800"/>
            <a:ext cx="8343900" cy="3857625"/>
          </a:xfrm>
          <a:prstGeom prst="rect">
            <a:avLst/>
          </a:prstGeom>
          <a:noFill/>
          <a:ln w="9525">
            <a:noFill/>
            <a:miter lim="800000"/>
            <a:headEnd/>
            <a:tailEnd/>
          </a:ln>
        </p:spPr>
      </p:pic>
      <p:pic>
        <p:nvPicPr>
          <p:cNvPr id="745484" name="Picture 12" descr="Fig9-2-ppt-4"/>
          <p:cNvPicPr>
            <a:picLocks noChangeAspect="1" noChangeArrowheads="1"/>
          </p:cNvPicPr>
          <p:nvPr/>
        </p:nvPicPr>
        <p:blipFill>
          <a:blip r:embed="rId6"/>
          <a:srcRect/>
          <a:stretch>
            <a:fillRect/>
          </a:stretch>
        </p:blipFill>
        <p:spPr bwMode="auto">
          <a:xfrm>
            <a:off x="401638" y="431800"/>
            <a:ext cx="8343900" cy="3857625"/>
          </a:xfrm>
          <a:prstGeom prst="rect">
            <a:avLst/>
          </a:prstGeom>
          <a:noFill/>
          <a:ln w="9525">
            <a:noFill/>
            <a:miter lim="800000"/>
            <a:headEnd/>
            <a:tailEnd/>
          </a:ln>
        </p:spPr>
      </p:pic>
      <p:pic>
        <p:nvPicPr>
          <p:cNvPr id="745485" name="Picture 13" descr="Fig9-2-ppt-5"/>
          <p:cNvPicPr>
            <a:picLocks noChangeAspect="1" noChangeArrowheads="1"/>
          </p:cNvPicPr>
          <p:nvPr/>
        </p:nvPicPr>
        <p:blipFill>
          <a:blip r:embed="rId7"/>
          <a:srcRect/>
          <a:stretch>
            <a:fillRect/>
          </a:stretch>
        </p:blipFill>
        <p:spPr bwMode="auto">
          <a:xfrm>
            <a:off x="401638" y="431800"/>
            <a:ext cx="8343900" cy="3857625"/>
          </a:xfrm>
          <a:prstGeom prst="rect">
            <a:avLst/>
          </a:prstGeom>
          <a:noFill/>
          <a:ln w="9525">
            <a:noFill/>
            <a:miter lim="800000"/>
            <a:headEnd/>
            <a:tailEnd/>
          </a:ln>
        </p:spPr>
      </p:pic>
      <p:pic>
        <p:nvPicPr>
          <p:cNvPr id="745486" name="Picture 14" descr="Fig9-2-ppt-6"/>
          <p:cNvPicPr>
            <a:picLocks noChangeAspect="1" noChangeArrowheads="1"/>
          </p:cNvPicPr>
          <p:nvPr/>
        </p:nvPicPr>
        <p:blipFill>
          <a:blip r:embed="rId8"/>
          <a:srcRect/>
          <a:stretch>
            <a:fillRect/>
          </a:stretch>
        </p:blipFill>
        <p:spPr bwMode="auto">
          <a:xfrm>
            <a:off x="401638" y="431800"/>
            <a:ext cx="8343900" cy="3857625"/>
          </a:xfrm>
          <a:prstGeom prst="rect">
            <a:avLst/>
          </a:prstGeom>
          <a:noFill/>
          <a:ln w="9525">
            <a:noFill/>
            <a:miter lim="800000"/>
            <a:headEnd/>
            <a:tailEnd/>
          </a:ln>
        </p:spPr>
      </p:pic>
      <p:pic>
        <p:nvPicPr>
          <p:cNvPr id="745487" name="Picture 15" descr="Fig9-2-ppt-7"/>
          <p:cNvPicPr>
            <a:picLocks noChangeAspect="1" noChangeArrowheads="1"/>
          </p:cNvPicPr>
          <p:nvPr/>
        </p:nvPicPr>
        <p:blipFill>
          <a:blip r:embed="rId9"/>
          <a:srcRect/>
          <a:stretch>
            <a:fillRect/>
          </a:stretch>
        </p:blipFill>
        <p:spPr bwMode="auto">
          <a:xfrm>
            <a:off x="181881" y="330200"/>
            <a:ext cx="8563657" cy="3959225"/>
          </a:xfrm>
          <a:prstGeom prst="rect">
            <a:avLst/>
          </a:prstGeom>
          <a:noFill/>
          <a:ln w="9525">
            <a:noFill/>
            <a:miter lim="800000"/>
            <a:headEnd/>
            <a:tailEnd/>
          </a:ln>
        </p:spPr>
      </p:pic>
      <p:sp>
        <p:nvSpPr>
          <p:cNvPr id="17" name="TextBox 16"/>
          <p:cNvSpPr txBox="1">
            <a:spLocks noChangeArrowheads="1"/>
          </p:cNvSpPr>
          <p:nvPr/>
        </p:nvSpPr>
        <p:spPr bwMode="auto">
          <a:xfrm>
            <a:off x="373063" y="4978400"/>
            <a:ext cx="8323262" cy="1477328"/>
          </a:xfrm>
          <a:prstGeom prst="rect">
            <a:avLst/>
          </a:prstGeom>
          <a:noFill/>
          <a:ln w="9525">
            <a:noFill/>
            <a:miter lim="800000"/>
            <a:headEnd/>
            <a:tailEnd/>
          </a:ln>
        </p:spPr>
        <p:txBody>
          <a:bodyPr>
            <a:spAutoFit/>
          </a:bodyPr>
          <a:lstStyle/>
          <a:p>
            <a:r>
              <a:rPr lang="en-US" sz="1800" b="0" dirty="0">
                <a:solidFill>
                  <a:srgbClr val="000000"/>
                </a:solidFill>
              </a:rPr>
              <a:t>A consumer responds optimally to a fall in the price of a product by consuming more of that product. </a:t>
            </a:r>
          </a:p>
          <a:p>
            <a:r>
              <a:rPr lang="en-US" sz="1800" b="0" dirty="0">
                <a:solidFill>
                  <a:srgbClr val="000000"/>
                </a:solidFill>
              </a:rPr>
              <a:t>In panel (a), the price of pizza falls from $2 per slice to $1.50, and the optimal quantity of slices consumed rises from 3 to 4.</a:t>
            </a:r>
          </a:p>
          <a:p>
            <a:r>
              <a:rPr lang="en-US" sz="1800" b="0" dirty="0">
                <a:solidFill>
                  <a:srgbClr val="000000"/>
                </a:solidFill>
              </a:rPr>
              <a:t>When we graph this result in panel (b), we have the consumer’s demand curve.</a:t>
            </a:r>
          </a:p>
        </p:txBody>
      </p:sp>
      <p:cxnSp>
        <p:nvCxnSpPr>
          <p:cNvPr id="15" name="Straight Connector 14"/>
          <p:cNvCxnSpPr>
            <a:cxnSpLocks noChangeShapeType="1"/>
          </p:cNvCxnSpPr>
          <p:nvPr/>
        </p:nvCxnSpPr>
        <p:spPr bwMode="auto">
          <a:xfrm>
            <a:off x="447675" y="6438900"/>
            <a:ext cx="8086725" cy="0"/>
          </a:xfrm>
          <a:prstGeom prst="line">
            <a:avLst/>
          </a:prstGeom>
          <a:noFill/>
          <a:ln w="50800" algn="ctr">
            <a:solidFill>
              <a:srgbClr val="B9D3C2"/>
            </a:solidFill>
            <a:round/>
            <a:headEnd/>
            <a:tailEnd/>
          </a:ln>
        </p:spPr>
      </p:cxnSp>
    </p:spTree>
    <p:extLst>
      <p:ext uri="{BB962C8B-B14F-4D97-AF65-F5344CB8AC3E}">
        <p14:creationId xmlns:p14="http://schemas.microsoft.com/office/powerpoint/2010/main" val="20734524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5477"/>
                                        </p:tgtEl>
                                        <p:attrNameLst>
                                          <p:attrName>style.visibility</p:attrName>
                                        </p:attrNameLst>
                                      </p:cBhvr>
                                      <p:to>
                                        <p:strVal val="visible"/>
                                      </p:to>
                                    </p:set>
                                    <p:animEffect transition="in" filter="wipe(left)">
                                      <p:cBhvr>
                                        <p:cTn id="7" dur="500"/>
                                        <p:tgtEl>
                                          <p:spTgt spid="74547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5478"/>
                                        </p:tgtEl>
                                        <p:attrNameLst>
                                          <p:attrName>style.visibility</p:attrName>
                                        </p:attrNameLst>
                                      </p:cBhvr>
                                      <p:to>
                                        <p:strVal val="visible"/>
                                      </p:to>
                                    </p:set>
                                    <p:animEffect transition="in" filter="wipe(left)">
                                      <p:cBhvr>
                                        <p:cTn id="11" dur="500"/>
                                        <p:tgtEl>
                                          <p:spTgt spid="74547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45481"/>
                                        </p:tgtEl>
                                        <p:attrNameLst>
                                          <p:attrName>style.visibility</p:attrName>
                                        </p:attrNameLst>
                                      </p:cBhvr>
                                      <p:to>
                                        <p:strVal val="visible"/>
                                      </p:to>
                                    </p:set>
                                    <p:animEffect transition="in" filter="wipe(left)">
                                      <p:cBhvr>
                                        <p:cTn id="15" dur="500"/>
                                        <p:tgtEl>
                                          <p:spTgt spid="74548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45482"/>
                                        </p:tgtEl>
                                        <p:attrNameLst>
                                          <p:attrName>style.visibility</p:attrName>
                                        </p:attrNameLst>
                                      </p:cBhvr>
                                      <p:to>
                                        <p:strVal val="visible"/>
                                      </p:to>
                                    </p:set>
                                    <p:animEffect transition="in" filter="wipe(up)">
                                      <p:cBhvr>
                                        <p:cTn id="19" dur="1000"/>
                                        <p:tgtEl>
                                          <p:spTgt spid="74548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45483"/>
                                        </p:tgtEl>
                                        <p:attrNameLst>
                                          <p:attrName>style.visibility</p:attrName>
                                        </p:attrNameLst>
                                      </p:cBhvr>
                                      <p:to>
                                        <p:strVal val="visible"/>
                                      </p:to>
                                    </p:set>
                                    <p:animEffect transition="in" filter="wipe(left)">
                                      <p:cBhvr>
                                        <p:cTn id="28" dur="1000"/>
                                        <p:tgtEl>
                                          <p:spTgt spid="74548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wipe(left)">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45484"/>
                                        </p:tgtEl>
                                        <p:attrNameLst>
                                          <p:attrName>style.visibility</p:attrName>
                                        </p:attrNameLst>
                                      </p:cBhvr>
                                      <p:to>
                                        <p:strVal val="visible"/>
                                      </p:to>
                                    </p:set>
                                    <p:animEffect transition="in" filter="wipe(left)">
                                      <p:cBhvr>
                                        <p:cTn id="37" dur="500"/>
                                        <p:tgtEl>
                                          <p:spTgt spid="745484"/>
                                        </p:tgtEl>
                                      </p:cBhvr>
                                    </p:animEffect>
                                  </p:childTnLst>
                                </p:cTn>
                              </p:par>
                            </p:childTnLst>
                          </p:cTn>
                        </p:par>
                        <p:par>
                          <p:cTn id="38" fill="hold">
                            <p:stCondLst>
                              <p:cond delay="1500"/>
                            </p:stCondLst>
                            <p:childTnLst>
                              <p:par>
                                <p:cTn id="39" presetID="22" presetClass="entr" presetSubtype="1" fill="hold" nodeType="afterEffect">
                                  <p:stCondLst>
                                    <p:cond delay="0"/>
                                  </p:stCondLst>
                                  <p:childTnLst>
                                    <p:set>
                                      <p:cBhvr>
                                        <p:cTn id="40" dur="1" fill="hold">
                                          <p:stCondLst>
                                            <p:cond delay="0"/>
                                          </p:stCondLst>
                                        </p:cTn>
                                        <p:tgtEl>
                                          <p:spTgt spid="745486"/>
                                        </p:tgtEl>
                                        <p:attrNameLst>
                                          <p:attrName>style.visibility</p:attrName>
                                        </p:attrNameLst>
                                      </p:cBhvr>
                                      <p:to>
                                        <p:strVal val="visible"/>
                                      </p:to>
                                    </p:set>
                                    <p:animEffect transition="in" filter="wipe(up)">
                                      <p:cBhvr>
                                        <p:cTn id="41" dur="1000"/>
                                        <p:tgtEl>
                                          <p:spTgt spid="745486"/>
                                        </p:tgtEl>
                                      </p:cBhvr>
                                    </p:animEffect>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745487"/>
                                        </p:tgtEl>
                                        <p:attrNameLst>
                                          <p:attrName>style.visibility</p:attrName>
                                        </p:attrNameLst>
                                      </p:cBhvr>
                                      <p:to>
                                        <p:strVal val="visible"/>
                                      </p:to>
                                    </p:set>
                                    <p:animEffect transition="in" filter="wipe(left)">
                                      <p:cBhvr>
                                        <p:cTn id="45" dur="1000"/>
                                        <p:tgtEl>
                                          <p:spTgt spid="745487"/>
                                        </p:tgtEl>
                                      </p:cBhvr>
                                    </p:animEffect>
                                  </p:childTnLst>
                                </p:cTn>
                              </p:par>
                            </p:childTnLst>
                          </p:cTn>
                        </p:par>
                        <p:par>
                          <p:cTn id="46" fill="hold">
                            <p:stCondLst>
                              <p:cond delay="3500"/>
                            </p:stCondLst>
                            <p:childTnLst>
                              <p:par>
                                <p:cTn id="47" presetID="22" presetClass="entr" presetSubtype="1" fill="hold" nodeType="afterEffect">
                                  <p:stCondLst>
                                    <p:cond delay="0"/>
                                  </p:stCondLst>
                                  <p:childTnLst>
                                    <p:set>
                                      <p:cBhvr>
                                        <p:cTn id="48" dur="1" fill="hold">
                                          <p:stCondLst>
                                            <p:cond delay="0"/>
                                          </p:stCondLst>
                                        </p:cTn>
                                        <p:tgtEl>
                                          <p:spTgt spid="745485"/>
                                        </p:tgtEl>
                                        <p:attrNameLst>
                                          <p:attrName>style.visibility</p:attrName>
                                        </p:attrNameLst>
                                      </p:cBhvr>
                                      <p:to>
                                        <p:strVal val="visible"/>
                                      </p:to>
                                    </p:set>
                                    <p:animEffect transition="in" filter="wipe(up)">
                                      <p:cBhvr>
                                        <p:cTn id="49" dur="1000"/>
                                        <p:tgtEl>
                                          <p:spTgt spid="745485"/>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7">
                                            <p:txEl>
                                              <p:pRg st="2" end="2"/>
                                            </p:txEl>
                                          </p:spTgt>
                                        </p:tgtEl>
                                        <p:attrNameLst>
                                          <p:attrName>style.visibility</p:attrName>
                                        </p:attrNameLst>
                                      </p:cBhvr>
                                      <p:to>
                                        <p:strVal val="visible"/>
                                      </p:to>
                                    </p:set>
                                    <p:animEffect transition="in" filter="wipe(left)">
                                      <p:cBhvr>
                                        <p:cTn id="53" dur="500"/>
                                        <p:tgtEl>
                                          <p:spTgt spid="17">
                                            <p:txEl>
                                              <p:pRg st="2" end="2"/>
                                            </p:txEl>
                                          </p:spTgt>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5477" grpId="0" animBg="1"/>
      <p:bldP spid="745478" grpId="0"/>
      <p:bldP spid="17"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 name="Picture 27" descr="Fig09-3+PPT_10.gif"/>
          <p:cNvPicPr>
            <a:picLocks noChangeAspect="1"/>
          </p:cNvPicPr>
          <p:nvPr/>
        </p:nvPicPr>
        <p:blipFill>
          <a:blip r:embed="rId3"/>
          <a:srcRect/>
          <a:stretch>
            <a:fillRect/>
          </a:stretch>
        </p:blipFill>
        <p:spPr bwMode="auto">
          <a:xfrm>
            <a:off x="306388" y="1517650"/>
            <a:ext cx="8601075" cy="3305175"/>
          </a:xfrm>
          <a:prstGeom prst="rect">
            <a:avLst/>
          </a:prstGeom>
          <a:noFill/>
          <a:ln w="9525">
            <a:noFill/>
            <a:miter lim="800000"/>
            <a:headEnd/>
            <a:tailEnd/>
          </a:ln>
        </p:spPr>
      </p:pic>
      <p:pic>
        <p:nvPicPr>
          <p:cNvPr id="27" name="Picture 26" descr="Fig09-3+PPT_9.gif"/>
          <p:cNvPicPr>
            <a:picLocks noChangeAspect="1"/>
          </p:cNvPicPr>
          <p:nvPr/>
        </p:nvPicPr>
        <p:blipFill>
          <a:blip r:embed="rId4"/>
          <a:srcRect/>
          <a:stretch>
            <a:fillRect/>
          </a:stretch>
        </p:blipFill>
        <p:spPr bwMode="auto">
          <a:xfrm>
            <a:off x="306388" y="1517650"/>
            <a:ext cx="8601075" cy="3305175"/>
          </a:xfrm>
          <a:prstGeom prst="rect">
            <a:avLst/>
          </a:prstGeom>
          <a:noFill/>
          <a:ln w="9525">
            <a:noFill/>
            <a:miter lim="800000"/>
            <a:headEnd/>
            <a:tailEnd/>
          </a:ln>
        </p:spPr>
      </p:pic>
      <p:pic>
        <p:nvPicPr>
          <p:cNvPr id="26" name="Picture 25" descr="Fig09-3+PPT_8.gif"/>
          <p:cNvPicPr>
            <a:picLocks noChangeAspect="1"/>
          </p:cNvPicPr>
          <p:nvPr/>
        </p:nvPicPr>
        <p:blipFill>
          <a:blip r:embed="rId5"/>
          <a:srcRect/>
          <a:stretch>
            <a:fillRect/>
          </a:stretch>
        </p:blipFill>
        <p:spPr bwMode="auto">
          <a:xfrm>
            <a:off x="306388" y="1517650"/>
            <a:ext cx="8601075" cy="3305175"/>
          </a:xfrm>
          <a:prstGeom prst="rect">
            <a:avLst/>
          </a:prstGeom>
          <a:noFill/>
          <a:ln w="9525">
            <a:noFill/>
            <a:miter lim="800000"/>
            <a:headEnd/>
            <a:tailEnd/>
          </a:ln>
        </p:spPr>
      </p:pic>
      <p:sp>
        <p:nvSpPr>
          <p:cNvPr id="747524" name="Text Box 4"/>
          <p:cNvSpPr txBox="1">
            <a:spLocks noChangeArrowheads="1"/>
          </p:cNvSpPr>
          <p:nvPr/>
        </p:nvSpPr>
        <p:spPr bwMode="auto">
          <a:xfrm>
            <a:off x="449263" y="4833938"/>
            <a:ext cx="1176337"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solidFill>
                  <a:srgbClr val="000000"/>
                </a:solidFill>
              </a:rPr>
              <a:t>Figure 10.3</a:t>
            </a:r>
          </a:p>
        </p:txBody>
      </p:sp>
      <p:sp>
        <p:nvSpPr>
          <p:cNvPr id="747525" name="Text Box 5"/>
          <p:cNvSpPr txBox="1">
            <a:spLocks noChangeArrowheads="1"/>
          </p:cNvSpPr>
          <p:nvPr/>
        </p:nvSpPr>
        <p:spPr bwMode="auto">
          <a:xfrm>
            <a:off x="1625600" y="4838700"/>
            <a:ext cx="7070725" cy="338554"/>
          </a:xfrm>
          <a:prstGeom prst="rect">
            <a:avLst/>
          </a:prstGeom>
          <a:noFill/>
          <a:ln w="9525" algn="ctr">
            <a:noFill/>
            <a:miter lim="800000"/>
            <a:headEnd/>
            <a:tailEnd/>
          </a:ln>
        </p:spPr>
        <p:txBody>
          <a:bodyPr wrap="square">
            <a:spAutoFit/>
          </a:bodyPr>
          <a:lstStyle/>
          <a:p>
            <a:pPr>
              <a:spcBef>
                <a:spcPct val="10000"/>
              </a:spcBef>
              <a:spcAft>
                <a:spcPct val="10000"/>
              </a:spcAft>
            </a:pPr>
            <a:r>
              <a:rPr lang="en-US" sz="1600" dirty="0">
                <a:solidFill>
                  <a:srgbClr val="000000"/>
                </a:solidFill>
              </a:rPr>
              <a:t>Deriving the Market Demand Curve from Individual Demand Curves</a:t>
            </a:r>
          </a:p>
        </p:txBody>
      </p:sp>
      <p:sp>
        <p:nvSpPr>
          <p:cNvPr id="13" name="TextBox 12"/>
          <p:cNvSpPr txBox="1">
            <a:spLocks noChangeArrowheads="1"/>
          </p:cNvSpPr>
          <p:nvPr/>
        </p:nvSpPr>
        <p:spPr bwMode="auto">
          <a:xfrm>
            <a:off x="355600" y="5176838"/>
            <a:ext cx="8340725" cy="1384300"/>
          </a:xfrm>
          <a:prstGeom prst="rect">
            <a:avLst/>
          </a:prstGeom>
          <a:noFill/>
          <a:ln w="9525">
            <a:noFill/>
            <a:miter lim="800000"/>
            <a:headEnd/>
            <a:tailEnd/>
          </a:ln>
        </p:spPr>
        <p:txBody>
          <a:bodyPr>
            <a:spAutoFit/>
          </a:bodyPr>
          <a:lstStyle/>
          <a:p>
            <a:r>
              <a:rPr lang="en-US" b="0">
                <a:solidFill>
                  <a:srgbClr val="000000"/>
                </a:solidFill>
              </a:rPr>
              <a:t>The table shows that the total quantity demanded in a market is the sum of the quantities demanded by each buyer. We can find the market demand curve by adding horizontally the individual demand curves in panels (a), (b), and (c). </a:t>
            </a:r>
          </a:p>
          <a:p>
            <a:r>
              <a:rPr lang="en-US" b="0">
                <a:solidFill>
                  <a:srgbClr val="000000"/>
                </a:solidFill>
              </a:rPr>
              <a:t>For instance, at a price of $1.50, your quantity demanded is 4 slices, David’s quantity demanded is 6 slices, and Lori’s quantity demanded is 5 slices. Therefore, panel (d) shows that a price of $1.50 and a quantity demanded of 15 is a point on the market demand curve.</a:t>
            </a:r>
          </a:p>
        </p:txBody>
      </p:sp>
      <p:pic>
        <p:nvPicPr>
          <p:cNvPr id="20" name="Picture 19" descr="Fig09-3+PPT_2.gif"/>
          <p:cNvPicPr>
            <a:picLocks noChangeAspect="1"/>
          </p:cNvPicPr>
          <p:nvPr/>
        </p:nvPicPr>
        <p:blipFill>
          <a:blip r:embed="rId6"/>
          <a:srcRect/>
          <a:stretch>
            <a:fillRect/>
          </a:stretch>
        </p:blipFill>
        <p:spPr bwMode="auto">
          <a:xfrm>
            <a:off x="306388" y="1517650"/>
            <a:ext cx="8601075" cy="3305175"/>
          </a:xfrm>
          <a:prstGeom prst="rect">
            <a:avLst/>
          </a:prstGeom>
          <a:noFill/>
          <a:ln w="9525">
            <a:noFill/>
            <a:miter lim="800000"/>
            <a:headEnd/>
            <a:tailEnd/>
          </a:ln>
        </p:spPr>
      </p:pic>
      <p:pic>
        <p:nvPicPr>
          <p:cNvPr id="21" name="Picture 20" descr="Fig09-3+PPT_3.gif"/>
          <p:cNvPicPr>
            <a:picLocks noChangeAspect="1"/>
          </p:cNvPicPr>
          <p:nvPr/>
        </p:nvPicPr>
        <p:blipFill>
          <a:blip r:embed="rId7"/>
          <a:srcRect/>
          <a:stretch>
            <a:fillRect/>
          </a:stretch>
        </p:blipFill>
        <p:spPr bwMode="auto">
          <a:xfrm>
            <a:off x="306388" y="1517650"/>
            <a:ext cx="8601075" cy="3305175"/>
          </a:xfrm>
          <a:prstGeom prst="rect">
            <a:avLst/>
          </a:prstGeom>
          <a:noFill/>
          <a:ln w="9525">
            <a:noFill/>
            <a:miter lim="800000"/>
            <a:headEnd/>
            <a:tailEnd/>
          </a:ln>
        </p:spPr>
      </p:pic>
      <p:pic>
        <p:nvPicPr>
          <p:cNvPr id="22" name="Picture 21" descr="Fig09-3+PPT_4.gif"/>
          <p:cNvPicPr>
            <a:picLocks noChangeAspect="1"/>
          </p:cNvPicPr>
          <p:nvPr/>
        </p:nvPicPr>
        <p:blipFill>
          <a:blip r:embed="rId8"/>
          <a:srcRect/>
          <a:stretch>
            <a:fillRect/>
          </a:stretch>
        </p:blipFill>
        <p:spPr bwMode="auto">
          <a:xfrm>
            <a:off x="306388" y="1517650"/>
            <a:ext cx="8601075" cy="3305175"/>
          </a:xfrm>
          <a:prstGeom prst="rect">
            <a:avLst/>
          </a:prstGeom>
          <a:noFill/>
          <a:ln w="9525">
            <a:noFill/>
            <a:miter lim="800000"/>
            <a:headEnd/>
            <a:tailEnd/>
          </a:ln>
        </p:spPr>
      </p:pic>
      <p:pic>
        <p:nvPicPr>
          <p:cNvPr id="24" name="Picture 23" descr="Fig09-3+PPT_6.gif"/>
          <p:cNvPicPr>
            <a:picLocks noChangeAspect="1"/>
          </p:cNvPicPr>
          <p:nvPr/>
        </p:nvPicPr>
        <p:blipFill>
          <a:blip r:embed="rId9"/>
          <a:srcRect/>
          <a:stretch>
            <a:fillRect/>
          </a:stretch>
        </p:blipFill>
        <p:spPr bwMode="auto">
          <a:xfrm>
            <a:off x="306388" y="1517650"/>
            <a:ext cx="8601075" cy="3305175"/>
          </a:xfrm>
          <a:prstGeom prst="rect">
            <a:avLst/>
          </a:prstGeom>
          <a:noFill/>
          <a:ln w="9525">
            <a:noFill/>
            <a:miter lim="800000"/>
            <a:headEnd/>
            <a:tailEnd/>
          </a:ln>
        </p:spPr>
      </p:pic>
      <p:pic>
        <p:nvPicPr>
          <p:cNvPr id="25" name="Picture 24" descr="Fig09-3+PPT_7.gif"/>
          <p:cNvPicPr>
            <a:picLocks noChangeAspect="1"/>
          </p:cNvPicPr>
          <p:nvPr/>
        </p:nvPicPr>
        <p:blipFill>
          <a:blip r:embed="rId10"/>
          <a:srcRect/>
          <a:stretch>
            <a:fillRect/>
          </a:stretch>
        </p:blipFill>
        <p:spPr bwMode="auto">
          <a:xfrm>
            <a:off x="306388" y="1517650"/>
            <a:ext cx="8601075" cy="3305175"/>
          </a:xfrm>
          <a:prstGeom prst="rect">
            <a:avLst/>
          </a:prstGeom>
          <a:noFill/>
          <a:ln w="9525">
            <a:noFill/>
            <a:miter lim="800000"/>
            <a:headEnd/>
            <a:tailEnd/>
          </a:ln>
        </p:spPr>
      </p:pic>
      <p:pic>
        <p:nvPicPr>
          <p:cNvPr id="33" name="Picture 32" descr="Fig09-3+PPT_13.gif"/>
          <p:cNvPicPr>
            <a:picLocks noChangeAspect="1"/>
          </p:cNvPicPr>
          <p:nvPr/>
        </p:nvPicPr>
        <p:blipFill>
          <a:blip r:embed="rId11"/>
          <a:srcRect/>
          <a:stretch>
            <a:fillRect/>
          </a:stretch>
        </p:blipFill>
        <p:spPr bwMode="auto">
          <a:xfrm>
            <a:off x="306388" y="1517650"/>
            <a:ext cx="8601075" cy="3305175"/>
          </a:xfrm>
          <a:prstGeom prst="rect">
            <a:avLst/>
          </a:prstGeom>
          <a:noFill/>
          <a:ln w="9525">
            <a:noFill/>
            <a:miter lim="800000"/>
            <a:headEnd/>
            <a:tailEnd/>
          </a:ln>
        </p:spPr>
      </p:pic>
      <p:pic>
        <p:nvPicPr>
          <p:cNvPr id="36" name="Picture 35" descr="Fig09-3+PPT_12.gif"/>
          <p:cNvPicPr>
            <a:picLocks noChangeAspect="1"/>
          </p:cNvPicPr>
          <p:nvPr/>
        </p:nvPicPr>
        <p:blipFill>
          <a:blip r:embed="rId12"/>
          <a:srcRect/>
          <a:stretch>
            <a:fillRect/>
          </a:stretch>
        </p:blipFill>
        <p:spPr bwMode="auto">
          <a:xfrm>
            <a:off x="306388" y="1517650"/>
            <a:ext cx="8601075" cy="3305175"/>
          </a:xfrm>
          <a:prstGeom prst="rect">
            <a:avLst/>
          </a:prstGeom>
          <a:noFill/>
          <a:ln w="9525">
            <a:noFill/>
            <a:miter lim="800000"/>
            <a:headEnd/>
            <a:tailEnd/>
          </a:ln>
        </p:spPr>
      </p:pic>
      <p:pic>
        <p:nvPicPr>
          <p:cNvPr id="37" name="Picture 36" descr="Fig09-3+PPT_14.gif"/>
          <p:cNvPicPr>
            <a:picLocks noChangeAspect="1"/>
          </p:cNvPicPr>
          <p:nvPr/>
        </p:nvPicPr>
        <p:blipFill>
          <a:blip r:embed="rId13"/>
          <a:srcRect/>
          <a:stretch>
            <a:fillRect/>
          </a:stretch>
        </p:blipFill>
        <p:spPr bwMode="auto">
          <a:xfrm>
            <a:off x="306388" y="1517650"/>
            <a:ext cx="8601075" cy="3305175"/>
          </a:xfrm>
          <a:prstGeom prst="rect">
            <a:avLst/>
          </a:prstGeom>
          <a:noFill/>
          <a:ln w="9525">
            <a:noFill/>
            <a:miter lim="800000"/>
            <a:headEnd/>
            <a:tailEnd/>
          </a:ln>
        </p:spPr>
      </p:pic>
      <p:pic>
        <p:nvPicPr>
          <p:cNvPr id="40" name="Picture 39" descr="Fig09-3+PPT_15.gif"/>
          <p:cNvPicPr>
            <a:picLocks noChangeAspect="1"/>
          </p:cNvPicPr>
          <p:nvPr/>
        </p:nvPicPr>
        <p:blipFill>
          <a:blip r:embed="rId14"/>
          <a:srcRect/>
          <a:stretch>
            <a:fillRect/>
          </a:stretch>
        </p:blipFill>
        <p:spPr bwMode="auto">
          <a:xfrm>
            <a:off x="306388" y="1517650"/>
            <a:ext cx="8601075" cy="3305175"/>
          </a:xfrm>
          <a:prstGeom prst="rect">
            <a:avLst/>
          </a:prstGeom>
          <a:noFill/>
          <a:ln w="9525">
            <a:noFill/>
            <a:miter lim="800000"/>
            <a:headEnd/>
            <a:tailEnd/>
          </a:ln>
        </p:spPr>
      </p:pic>
      <p:pic>
        <p:nvPicPr>
          <p:cNvPr id="41" name="Picture 40" descr="Fig09-3+PPT_16.gif"/>
          <p:cNvPicPr>
            <a:picLocks noChangeAspect="1"/>
          </p:cNvPicPr>
          <p:nvPr/>
        </p:nvPicPr>
        <p:blipFill>
          <a:blip r:embed="rId15"/>
          <a:srcRect/>
          <a:stretch>
            <a:fillRect/>
          </a:stretch>
        </p:blipFill>
        <p:spPr bwMode="auto">
          <a:xfrm>
            <a:off x="306388" y="1517650"/>
            <a:ext cx="8601075" cy="3305175"/>
          </a:xfrm>
          <a:prstGeom prst="rect">
            <a:avLst/>
          </a:prstGeom>
          <a:noFill/>
          <a:ln w="9525">
            <a:noFill/>
            <a:miter lim="800000"/>
            <a:headEnd/>
            <a:tailEnd/>
          </a:ln>
        </p:spPr>
      </p:pic>
      <p:pic>
        <p:nvPicPr>
          <p:cNvPr id="42" name="Picture 41" descr="Fig09-3+PPT_17.gif"/>
          <p:cNvPicPr>
            <a:picLocks noChangeAspect="1"/>
          </p:cNvPicPr>
          <p:nvPr/>
        </p:nvPicPr>
        <p:blipFill>
          <a:blip r:embed="rId16"/>
          <a:srcRect/>
          <a:stretch>
            <a:fillRect/>
          </a:stretch>
        </p:blipFill>
        <p:spPr bwMode="auto">
          <a:xfrm>
            <a:off x="306388" y="1517650"/>
            <a:ext cx="8601075" cy="3305175"/>
          </a:xfrm>
          <a:prstGeom prst="rect">
            <a:avLst/>
          </a:prstGeom>
          <a:noFill/>
          <a:ln w="9525">
            <a:noFill/>
            <a:miter lim="800000"/>
            <a:headEnd/>
            <a:tailEnd/>
          </a:ln>
        </p:spPr>
      </p:pic>
      <p:pic>
        <p:nvPicPr>
          <p:cNvPr id="43" name="Picture 42" descr="Fig09-3+PPT_18.gif"/>
          <p:cNvPicPr>
            <a:picLocks noChangeAspect="1"/>
          </p:cNvPicPr>
          <p:nvPr/>
        </p:nvPicPr>
        <p:blipFill>
          <a:blip r:embed="rId17"/>
          <a:srcRect/>
          <a:stretch>
            <a:fillRect/>
          </a:stretch>
        </p:blipFill>
        <p:spPr bwMode="auto">
          <a:xfrm>
            <a:off x="306388" y="1517650"/>
            <a:ext cx="8601075" cy="3305175"/>
          </a:xfrm>
          <a:prstGeom prst="rect">
            <a:avLst/>
          </a:prstGeom>
          <a:noFill/>
          <a:ln w="9525">
            <a:noFill/>
            <a:miter lim="800000"/>
            <a:headEnd/>
            <a:tailEnd/>
          </a:ln>
        </p:spPr>
      </p:pic>
      <p:cxnSp>
        <p:nvCxnSpPr>
          <p:cNvPr id="29" name="Straight Connector 28"/>
          <p:cNvCxnSpPr>
            <a:cxnSpLocks noChangeShapeType="1"/>
          </p:cNvCxnSpPr>
          <p:nvPr/>
        </p:nvCxnSpPr>
        <p:spPr bwMode="auto">
          <a:xfrm>
            <a:off x="428625" y="6581775"/>
            <a:ext cx="8134350" cy="0"/>
          </a:xfrm>
          <a:prstGeom prst="line">
            <a:avLst/>
          </a:prstGeom>
          <a:noFill/>
          <a:ln w="50800" algn="ctr">
            <a:solidFill>
              <a:srgbClr val="B9D3C2"/>
            </a:solidFill>
            <a:round/>
            <a:headEnd/>
            <a:tailEnd/>
          </a:ln>
        </p:spPr>
      </p:cxnSp>
      <p:pic>
        <p:nvPicPr>
          <p:cNvPr id="34" name="Picture 33" descr="fig10.3tablePPT.gif"/>
          <p:cNvPicPr>
            <a:picLocks noChangeAspect="1"/>
          </p:cNvPicPr>
          <p:nvPr/>
        </p:nvPicPr>
        <p:blipFill>
          <a:blip r:embed="rId18"/>
          <a:srcRect/>
          <a:stretch>
            <a:fillRect/>
          </a:stretch>
        </p:blipFill>
        <p:spPr bwMode="auto">
          <a:xfrm>
            <a:off x="2670174" y="-1251"/>
            <a:ext cx="3870325" cy="1558590"/>
          </a:xfrm>
          <a:prstGeom prst="rect">
            <a:avLst/>
          </a:prstGeom>
          <a:noFill/>
          <a:ln w="9525">
            <a:noFill/>
            <a:miter lim="800000"/>
            <a:headEnd/>
            <a:tailEnd/>
          </a:ln>
        </p:spPr>
      </p:pic>
      <p:pic>
        <p:nvPicPr>
          <p:cNvPr id="38" name="Picture 37" descr="Fig10-3+PPT1.gif"/>
          <p:cNvPicPr>
            <a:picLocks noChangeAspect="1"/>
          </p:cNvPicPr>
          <p:nvPr/>
        </p:nvPicPr>
        <p:blipFill>
          <a:blip r:embed="rId19"/>
          <a:srcRect/>
          <a:stretch>
            <a:fillRect/>
          </a:stretch>
        </p:blipFill>
        <p:spPr bwMode="auto">
          <a:xfrm>
            <a:off x="309563" y="1517650"/>
            <a:ext cx="8601075" cy="3305175"/>
          </a:xfrm>
          <a:prstGeom prst="rect">
            <a:avLst/>
          </a:prstGeom>
          <a:noFill/>
          <a:ln w="9525">
            <a:noFill/>
            <a:miter lim="800000"/>
            <a:headEnd/>
            <a:tailEnd/>
          </a:ln>
        </p:spPr>
      </p:pic>
      <p:pic>
        <p:nvPicPr>
          <p:cNvPr id="39" name="Picture 38" descr="Fig10-3+PPT11.gif"/>
          <p:cNvPicPr>
            <a:picLocks noChangeAspect="1"/>
          </p:cNvPicPr>
          <p:nvPr/>
        </p:nvPicPr>
        <p:blipFill>
          <a:blip r:embed="rId20"/>
          <a:srcRect/>
          <a:stretch>
            <a:fillRect/>
          </a:stretch>
        </p:blipFill>
        <p:spPr bwMode="auto">
          <a:xfrm>
            <a:off x="309563" y="1517650"/>
            <a:ext cx="8601075" cy="3305175"/>
          </a:xfrm>
          <a:prstGeom prst="rect">
            <a:avLst/>
          </a:prstGeom>
          <a:noFill/>
          <a:ln w="9525">
            <a:noFill/>
            <a:miter lim="800000"/>
            <a:headEnd/>
            <a:tailEnd/>
          </a:ln>
        </p:spPr>
      </p:pic>
    </p:spTree>
    <p:extLst>
      <p:ext uri="{BB962C8B-B14F-4D97-AF65-F5344CB8AC3E}">
        <p14:creationId xmlns:p14="http://schemas.microsoft.com/office/powerpoint/2010/main" val="4669999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7524"/>
                                        </p:tgtEl>
                                        <p:attrNameLst>
                                          <p:attrName>style.visibility</p:attrName>
                                        </p:attrNameLst>
                                      </p:cBhvr>
                                      <p:to>
                                        <p:strVal val="visible"/>
                                      </p:to>
                                    </p:set>
                                    <p:animEffect transition="in" filter="wipe(left)">
                                      <p:cBhvr>
                                        <p:cTn id="7" dur="500"/>
                                        <p:tgtEl>
                                          <p:spTgt spid="7475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47525"/>
                                        </p:tgtEl>
                                        <p:attrNameLst>
                                          <p:attrName>style.visibility</p:attrName>
                                        </p:attrNameLst>
                                      </p:cBhvr>
                                      <p:to>
                                        <p:strVal val="visible"/>
                                      </p:to>
                                    </p:set>
                                    <p:animEffect transition="in" filter="wipe(left)">
                                      <p:cBhvr>
                                        <p:cTn id="11" dur="500"/>
                                        <p:tgtEl>
                                          <p:spTgt spid="74752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up)">
                                      <p:cBhvr>
                                        <p:cTn id="15" dur="1000"/>
                                        <p:tgtEl>
                                          <p:spTgt spid="34"/>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1000"/>
                                        <p:tgtEl>
                                          <p:spTgt spid="38"/>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1000"/>
                                        <p:tgtEl>
                                          <p:spTgt spid="20"/>
                                        </p:tgtEl>
                                      </p:cBhvr>
                                    </p:animEffect>
                                  </p:childTnLst>
                                </p:cTn>
                              </p:par>
                            </p:childTnLst>
                          </p:cTn>
                        </p:par>
                        <p:par>
                          <p:cTn id="24" fill="hold">
                            <p:stCondLst>
                              <p:cond delay="40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1000"/>
                                        <p:tgtEl>
                                          <p:spTgt spid="21"/>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1000"/>
                                        <p:tgtEl>
                                          <p:spTgt spid="22"/>
                                        </p:tgtEl>
                                      </p:cBhvr>
                                    </p:animEffect>
                                  </p:childTnLst>
                                </p:cTn>
                              </p:par>
                            </p:childTnLst>
                          </p:cTn>
                        </p:par>
                        <p:par>
                          <p:cTn id="32" fill="hold">
                            <p:stCondLst>
                              <p:cond delay="60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8000"/>
                            </p:stCondLst>
                            <p:childTnLst>
                              <p:par>
                                <p:cTn id="41" presetID="22" presetClass="entr" presetSubtype="1"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up)">
                                      <p:cBhvr>
                                        <p:cTn id="43" dur="1000"/>
                                        <p:tgtEl>
                                          <p:spTgt spid="26"/>
                                        </p:tgtEl>
                                      </p:cBhvr>
                                    </p:animEffect>
                                  </p:childTnLst>
                                </p:cTn>
                              </p:par>
                              <p:par>
                                <p:cTn id="44" presetID="22" presetClass="entr" presetSubtype="1"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up)">
                                      <p:cBhvr>
                                        <p:cTn id="46" dur="1000"/>
                                        <p:tgtEl>
                                          <p:spTgt spid="27"/>
                                        </p:tgtEl>
                                      </p:cBhvr>
                                    </p:animEffect>
                                  </p:childTnLst>
                                </p:cTn>
                              </p:par>
                              <p:par>
                                <p:cTn id="47" presetID="22" presetClass="entr" presetSubtype="1"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up)">
                                      <p:cBhvr>
                                        <p:cTn id="49" dur="1000"/>
                                        <p:tgtEl>
                                          <p:spTgt spid="28"/>
                                        </p:tgtEl>
                                      </p:cBhvr>
                                    </p:animEffect>
                                  </p:childTnLst>
                                </p:cTn>
                              </p:par>
                            </p:childTnLst>
                          </p:cTn>
                        </p:par>
                        <p:par>
                          <p:cTn id="50" fill="hold">
                            <p:stCondLst>
                              <p:cond delay="9000"/>
                            </p:stCondLst>
                            <p:childTnLst>
                              <p:par>
                                <p:cTn id="51" presetID="22" presetClass="entr" presetSubtype="8" fill="hold"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1000"/>
                                        <p:tgtEl>
                                          <p:spTgt spid="33"/>
                                        </p:tgtEl>
                                      </p:cBhvr>
                                    </p:animEffect>
                                  </p:childTnLst>
                                </p:cTn>
                              </p:par>
                            </p:childTnLst>
                          </p:cTn>
                        </p:par>
                        <p:par>
                          <p:cTn id="54" fill="hold">
                            <p:stCondLst>
                              <p:cond delay="10000"/>
                            </p:stCondLst>
                            <p:childTnLst>
                              <p:par>
                                <p:cTn id="55" presetID="22" presetClass="entr" presetSubtype="8" fill="hold" grpId="0" nodeType="after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left)">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1000"/>
                                        <p:tgtEl>
                                          <p:spTgt spid="39"/>
                                        </p:tgtEl>
                                      </p:cBhvr>
                                    </p:animEffect>
                                  </p:childTnLst>
                                </p:cTn>
                              </p:par>
                            </p:childTnLst>
                          </p:cTn>
                        </p:par>
                        <p:par>
                          <p:cTn id="63" fill="hold">
                            <p:stCondLst>
                              <p:cond delay="1000"/>
                            </p:stCondLst>
                            <p:childTnLst>
                              <p:par>
                                <p:cTn id="64" presetID="22" presetClass="entr" presetSubtype="1"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1000"/>
                                        <p:tgtEl>
                                          <p:spTgt spid="36"/>
                                        </p:tgtEl>
                                      </p:cBhvr>
                                    </p:animEffect>
                                  </p:childTnLst>
                                </p:cTn>
                              </p:par>
                            </p:childTnLst>
                          </p:cTn>
                        </p:par>
                        <p:par>
                          <p:cTn id="67" fill="hold">
                            <p:stCondLst>
                              <p:cond delay="2000"/>
                            </p:stCondLst>
                            <p:childTnLst>
                              <p:par>
                                <p:cTn id="68" presetID="22" presetClass="entr" presetSubtype="1" fill="hold"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1000"/>
                                        <p:tgtEl>
                                          <p:spTgt spid="40"/>
                                        </p:tgtEl>
                                      </p:cBhvr>
                                    </p:animEffect>
                                  </p:childTnLst>
                                </p:cTn>
                              </p:par>
                            </p:childTnLst>
                          </p:cTn>
                        </p:par>
                        <p:par>
                          <p:cTn id="71" fill="hold">
                            <p:stCondLst>
                              <p:cond delay="3000"/>
                            </p:stCondLst>
                            <p:childTnLst>
                              <p:par>
                                <p:cTn id="72" presetID="22" presetClass="entr" presetSubtype="8" fill="hold"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1000"/>
                                        <p:tgtEl>
                                          <p:spTgt spid="41"/>
                                        </p:tgtEl>
                                      </p:cBhvr>
                                    </p:animEffect>
                                  </p:childTnLst>
                                </p:cTn>
                              </p:par>
                            </p:childTnLst>
                          </p:cTn>
                        </p:par>
                        <p:par>
                          <p:cTn id="75" fill="hold">
                            <p:stCondLst>
                              <p:cond delay="4000"/>
                            </p:stCondLst>
                            <p:childTnLst>
                              <p:par>
                                <p:cTn id="76" presetID="22" presetClass="entr" presetSubtype="8"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1000"/>
                                        <p:tgtEl>
                                          <p:spTgt spid="37"/>
                                        </p:tgtEl>
                                      </p:cBhvr>
                                    </p:animEffect>
                                  </p:childTnLst>
                                </p:cTn>
                              </p:par>
                            </p:childTnLst>
                          </p:cTn>
                        </p:par>
                        <p:par>
                          <p:cTn id="79" fill="hold">
                            <p:stCondLst>
                              <p:cond delay="5000"/>
                            </p:stCondLst>
                            <p:childTnLst>
                              <p:par>
                                <p:cTn id="80" presetID="22" presetClass="entr" presetSubtype="8"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left)">
                                      <p:cBhvr>
                                        <p:cTn id="82" dur="1000"/>
                                        <p:tgtEl>
                                          <p:spTgt spid="42"/>
                                        </p:tgtEl>
                                      </p:cBhvr>
                                    </p:animEffect>
                                  </p:childTnLst>
                                </p:cTn>
                              </p:par>
                            </p:childTnLst>
                          </p:cTn>
                        </p:par>
                        <p:par>
                          <p:cTn id="83" fill="hold">
                            <p:stCondLst>
                              <p:cond delay="6000"/>
                            </p:stCondLst>
                            <p:childTnLst>
                              <p:par>
                                <p:cTn id="84" presetID="22" presetClass="entr" presetSubtype="8"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1000"/>
                                        <p:tgtEl>
                                          <p:spTgt spid="43"/>
                                        </p:tgtEl>
                                      </p:cBhvr>
                                    </p:animEffect>
                                  </p:childTnLst>
                                </p:cTn>
                              </p:par>
                            </p:childTnLst>
                          </p:cTn>
                        </p:par>
                        <p:par>
                          <p:cTn id="87" fill="hold">
                            <p:stCondLst>
                              <p:cond delay="7000"/>
                            </p:stCondLst>
                            <p:childTnLst>
                              <p:par>
                                <p:cTn id="88" presetID="22" presetClass="entr" presetSubtype="8" fill="hold" grpId="0" nodeType="afterEffect">
                                  <p:stCondLst>
                                    <p:cond delay="0"/>
                                  </p:stCondLst>
                                  <p:childTnLst>
                                    <p:set>
                                      <p:cBhvr>
                                        <p:cTn id="89" dur="1" fill="hold">
                                          <p:stCondLst>
                                            <p:cond delay="0"/>
                                          </p:stCondLst>
                                        </p:cTn>
                                        <p:tgtEl>
                                          <p:spTgt spid="13">
                                            <p:txEl>
                                              <p:pRg st="1" end="1"/>
                                            </p:txEl>
                                          </p:spTgt>
                                        </p:tgtEl>
                                        <p:attrNameLst>
                                          <p:attrName>style.visibility</p:attrName>
                                        </p:attrNameLst>
                                      </p:cBhvr>
                                      <p:to>
                                        <p:strVal val="visible"/>
                                      </p:to>
                                    </p:set>
                                    <p:animEffect transition="in" filter="wipe(left)">
                                      <p:cBhvr>
                                        <p:cTn id="90" dur="500"/>
                                        <p:tgtEl>
                                          <p:spTgt spid="13">
                                            <p:txEl>
                                              <p:pRg st="1" end="1"/>
                                            </p:txEl>
                                          </p:spTgt>
                                        </p:tgtEl>
                                      </p:cBhvr>
                                    </p:animEffect>
                                  </p:childTnLst>
                                </p:cTn>
                              </p:par>
                            </p:childTnLst>
                          </p:cTn>
                        </p:par>
                        <p:par>
                          <p:cTn id="91" fill="hold">
                            <p:stCondLst>
                              <p:cond delay="7500"/>
                            </p:stCondLst>
                            <p:childTnLst>
                              <p:par>
                                <p:cTn id="92" presetID="22" presetClass="entr" presetSubtype="8"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4" grpId="0" animBg="1"/>
      <p:bldP spid="747525" grpId="0"/>
      <p:bldP spid="13" grpId="0" build="p" bldLvl="5"/>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1625" name="Rectangle 9"/>
          <p:cNvSpPr>
            <a:spLocks noChangeArrowheads="1"/>
          </p:cNvSpPr>
          <p:nvPr/>
        </p:nvSpPr>
        <p:spPr bwMode="auto">
          <a:xfrm>
            <a:off x="390525" y="1338263"/>
            <a:ext cx="4562475" cy="4401205"/>
          </a:xfrm>
          <a:prstGeom prst="rect">
            <a:avLst/>
          </a:prstGeom>
          <a:noFill/>
          <a:ln w="9525" algn="ctr">
            <a:noFill/>
            <a:miter lim="800000"/>
            <a:headEnd/>
            <a:tailEnd/>
          </a:ln>
        </p:spPr>
        <p:txBody>
          <a:bodyPr>
            <a:spAutoFit/>
          </a:bodyPr>
          <a:lstStyle/>
          <a:p>
            <a:r>
              <a:rPr lang="en-US" sz="2000" b="0" dirty="0">
                <a:solidFill>
                  <a:srgbClr val="000000"/>
                </a:solidFill>
              </a:rPr>
              <a:t>For a demand curve to be upward sloping, the good would have to be an inferior good making up a very large portion of consumers’ budgets with a greater income effect than substitution effect.</a:t>
            </a:r>
          </a:p>
          <a:p>
            <a:r>
              <a:rPr lang="en-US" sz="2000" b="0" dirty="0" smtClean="0">
                <a:solidFill>
                  <a:srgbClr val="000000"/>
                </a:solidFill>
              </a:rPr>
              <a:t>Finding </a:t>
            </a:r>
            <a:r>
              <a:rPr lang="en-US" sz="2000" b="0" dirty="0">
                <a:solidFill>
                  <a:srgbClr val="000000"/>
                </a:solidFill>
              </a:rPr>
              <a:t>goods with upward-sloping demand curves, referred to as </a:t>
            </a:r>
            <a:r>
              <a:rPr lang="en-US" sz="2000" b="0" i="1" dirty="0" err="1">
                <a:solidFill>
                  <a:srgbClr val="000000"/>
                </a:solidFill>
              </a:rPr>
              <a:t>Giffen</a:t>
            </a:r>
            <a:r>
              <a:rPr lang="en-US" sz="2000" b="0" i="1" dirty="0">
                <a:solidFill>
                  <a:srgbClr val="000000"/>
                </a:solidFill>
              </a:rPr>
              <a:t> goods</a:t>
            </a:r>
            <a:r>
              <a:rPr lang="en-US" sz="2000" b="0" dirty="0">
                <a:solidFill>
                  <a:srgbClr val="000000"/>
                </a:solidFill>
              </a:rPr>
              <a:t>, proved impossible for more than a century until finally in 2006, Robert Jensen of Brown University and Nolan Miller of Harvard conducted a study revealing both rice and wheat as two examples.</a:t>
            </a:r>
          </a:p>
        </p:txBody>
      </p:sp>
      <p:sp>
        <p:nvSpPr>
          <p:cNvPr id="14" name="TextBox 13"/>
          <p:cNvSpPr txBox="1">
            <a:spLocks noChangeArrowheads="1"/>
          </p:cNvSpPr>
          <p:nvPr/>
        </p:nvSpPr>
        <p:spPr bwMode="auto">
          <a:xfrm>
            <a:off x="6372225" y="5535613"/>
            <a:ext cx="2116138" cy="523875"/>
          </a:xfrm>
          <a:prstGeom prst="rect">
            <a:avLst/>
          </a:prstGeom>
          <a:noFill/>
          <a:ln w="9525">
            <a:noFill/>
            <a:miter lim="800000"/>
            <a:headEnd/>
            <a:tailEnd/>
          </a:ln>
        </p:spPr>
        <p:txBody>
          <a:bodyPr>
            <a:spAutoFit/>
          </a:bodyPr>
          <a:lstStyle/>
          <a:p>
            <a:pPr>
              <a:spcBef>
                <a:spcPct val="10000"/>
              </a:spcBef>
              <a:spcAft>
                <a:spcPct val="10000"/>
              </a:spcAft>
            </a:pPr>
            <a:r>
              <a:rPr lang="en-US" i="1">
                <a:solidFill>
                  <a:srgbClr val="000000"/>
                </a:solidFill>
              </a:rPr>
              <a:t>Rice is a Giffen good in poor parts of China.</a:t>
            </a:r>
            <a:endParaRPr lang="en-US">
              <a:solidFill>
                <a:srgbClr val="000000"/>
              </a:solidFill>
            </a:endParaRPr>
          </a:p>
        </p:txBody>
      </p:sp>
      <p:pic>
        <p:nvPicPr>
          <p:cNvPr id="876546" name="Picture 2"/>
          <p:cNvPicPr>
            <a:picLocks noChangeAspect="1" noChangeArrowheads="1"/>
          </p:cNvPicPr>
          <p:nvPr/>
        </p:nvPicPr>
        <p:blipFill>
          <a:blip r:embed="rId3"/>
          <a:srcRect/>
          <a:stretch>
            <a:fillRect/>
          </a:stretch>
        </p:blipFill>
        <p:spPr bwMode="auto">
          <a:xfrm>
            <a:off x="5408613" y="935038"/>
            <a:ext cx="2965450" cy="4597400"/>
          </a:xfrm>
          <a:prstGeom prst="rect">
            <a:avLst/>
          </a:prstGeom>
          <a:noFill/>
          <a:ln w="9525">
            <a:noFill/>
            <a:miter lim="800000"/>
            <a:headEnd/>
            <a:tailEnd/>
          </a:ln>
        </p:spPr>
      </p:pic>
      <p:sp>
        <p:nvSpPr>
          <p:cNvPr id="26" name="Line 32"/>
          <p:cNvSpPr>
            <a:spLocks noChangeShapeType="1"/>
          </p:cNvSpPr>
          <p:nvPr/>
        </p:nvSpPr>
        <p:spPr bwMode="auto">
          <a:xfrm>
            <a:off x="1657350" y="6564313"/>
            <a:ext cx="6334125" cy="0"/>
          </a:xfrm>
          <a:prstGeom prst="line">
            <a:avLst/>
          </a:prstGeom>
          <a:noFill/>
          <a:ln w="38100">
            <a:solidFill>
              <a:srgbClr val="AC0C11"/>
            </a:solidFill>
            <a:round/>
            <a:headEnd/>
            <a:tailEnd/>
          </a:ln>
        </p:spPr>
        <p:txBody>
          <a:bodyPr/>
          <a:lstStyle/>
          <a:p>
            <a:pPr fontAlgn="auto">
              <a:spcBef>
                <a:spcPts val="0"/>
              </a:spcBef>
              <a:spcAft>
                <a:spcPts val="0"/>
              </a:spcAft>
              <a:defRPr/>
            </a:pPr>
            <a:endParaRPr lang="en-US" sz="1800" b="0" kern="0">
              <a:solidFill>
                <a:sysClr val="windowText" lastClr="000000"/>
              </a:solidFill>
            </a:endParaRPr>
          </a:p>
        </p:txBody>
      </p:sp>
      <p:grpSp>
        <p:nvGrpSpPr>
          <p:cNvPr id="27" name="Group 26"/>
          <p:cNvGrpSpPr>
            <a:grpSpLocks/>
          </p:cNvGrpSpPr>
          <p:nvPr/>
        </p:nvGrpSpPr>
        <p:grpSpPr bwMode="auto">
          <a:xfrm>
            <a:off x="333375" y="6143625"/>
            <a:ext cx="8591550" cy="373063"/>
            <a:chOff x="670746" y="6124575"/>
            <a:chExt cx="8591550" cy="373062"/>
          </a:xfrm>
        </p:grpSpPr>
        <p:sp>
          <p:nvSpPr>
            <p:cNvPr id="28" name="Rectangle 19"/>
            <p:cNvSpPr>
              <a:spLocks noChangeArrowheads="1"/>
            </p:cNvSpPr>
            <p:nvPr/>
          </p:nvSpPr>
          <p:spPr bwMode="auto">
            <a:xfrm>
              <a:off x="1789934" y="6124575"/>
              <a:ext cx="7472362" cy="373062"/>
            </a:xfrm>
            <a:prstGeom prst="rect">
              <a:avLst/>
            </a:prstGeom>
            <a:noFill/>
            <a:ln w="9525">
              <a:noFill/>
              <a:miter lim="800000"/>
              <a:headEnd/>
              <a:tailEnd/>
            </a:ln>
          </p:spPr>
          <p:txBody>
            <a:bodyPr/>
            <a:lstStyle/>
            <a:p>
              <a:pPr marL="115888" lvl="1" indent="-1588" fontAlgn="auto">
                <a:spcBef>
                  <a:spcPct val="20000"/>
                </a:spcBef>
                <a:spcAft>
                  <a:spcPts val="0"/>
                </a:spcAft>
                <a:defRPr/>
              </a:pPr>
              <a:r>
                <a:rPr lang="en-US" kern="0" dirty="0">
                  <a:solidFill>
                    <a:srgbClr val="B00B2D"/>
                  </a:solidFill>
                </a:rPr>
                <a:t>Your Turn:</a:t>
              </a:r>
              <a:r>
                <a:rPr lang="en-US" sz="1800" kern="0" dirty="0">
                  <a:solidFill>
                    <a:srgbClr val="000000"/>
                  </a:solidFill>
                </a:rPr>
                <a:t> </a:t>
              </a:r>
              <a:r>
                <a:rPr lang="en-US" sz="1200" b="0" kern="0" dirty="0">
                  <a:solidFill>
                    <a:srgbClr val="000000"/>
                  </a:solidFill>
                </a:rPr>
                <a:t>Test your understanding by doing related problem 2.9 at the end of this chapter.</a:t>
              </a:r>
            </a:p>
          </p:txBody>
        </p:sp>
        <p:sp>
          <p:nvSpPr>
            <p:cNvPr id="29" name="TextBox 28"/>
            <p:cNvSpPr txBox="1">
              <a:spLocks noChangeArrowheads="1"/>
            </p:cNvSpPr>
            <p:nvPr/>
          </p:nvSpPr>
          <p:spPr bwMode="auto">
            <a:xfrm>
              <a:off x="670746" y="6157913"/>
              <a:ext cx="1319213" cy="338136"/>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0" kern="0" dirty="0" err="1">
                  <a:solidFill>
                    <a:srgbClr val="00A15F"/>
                  </a:solidFill>
                </a:rPr>
                <a:t>My</a:t>
              </a:r>
              <a:r>
                <a:rPr lang="en-US" sz="1600" b="0" kern="0" dirty="0" err="1">
                  <a:solidFill>
                    <a:srgbClr val="808285"/>
                  </a:solidFill>
                </a:rPr>
                <a:t>Econ</a:t>
              </a:r>
              <a:r>
                <a:rPr lang="en-US" sz="1600" b="0" kern="0" dirty="0" err="1">
                  <a:solidFill>
                    <a:srgbClr val="00A15F"/>
                  </a:solidFill>
                </a:rPr>
                <a:t>Lab</a:t>
              </a:r>
              <a:endParaRPr lang="en-US" sz="1600" b="0" kern="0" dirty="0">
                <a:solidFill>
                  <a:srgbClr val="00A15F"/>
                </a:solidFill>
              </a:endParaRPr>
            </a:p>
          </p:txBody>
        </p:sp>
      </p:grpSp>
      <p:sp>
        <p:nvSpPr>
          <p:cNvPr id="30" name="Rectangle 2"/>
          <p:cNvSpPr txBox="1">
            <a:spLocks noChangeArrowheads="1"/>
          </p:cNvSpPr>
          <p:nvPr/>
        </p:nvSpPr>
        <p:spPr>
          <a:xfrm>
            <a:off x="2133600" y="152400"/>
            <a:ext cx="6562725" cy="685800"/>
          </a:xfrm>
          <a:prstGeom prst="rect">
            <a:avLst/>
          </a:prstGeom>
        </p:spPr>
        <p:txBody>
          <a:bodyPr/>
          <a:lst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indent="0" eaLnBrk="1" hangingPunct="1">
              <a:defRPr/>
            </a:pPr>
            <a:r>
              <a:rPr lang="en-US" sz="2200" i="0" kern="0" dirty="0">
                <a:solidFill>
                  <a:srgbClr val="000000"/>
                </a:solidFill>
              </a:rPr>
              <a:t>Are There Any </a:t>
            </a:r>
            <a:r>
              <a:rPr lang="en-US" sz="2200" i="0" kern="0" dirty="0" smtClean="0">
                <a:solidFill>
                  <a:srgbClr val="000000"/>
                </a:solidFill>
              </a:rPr>
              <a:t>Upward-Sloping Demand </a:t>
            </a:r>
            <a:r>
              <a:rPr lang="en-US" sz="2200" i="0" kern="0" dirty="0">
                <a:solidFill>
                  <a:srgbClr val="000000"/>
                </a:solidFill>
              </a:rPr>
              <a:t>Curves </a:t>
            </a:r>
            <a:r>
              <a:rPr lang="en-US" sz="2200" i="0" kern="0" dirty="0" smtClean="0">
                <a:solidFill>
                  <a:srgbClr val="000000"/>
                </a:solidFill>
              </a:rPr>
              <a:t/>
            </a:r>
            <a:br>
              <a:rPr lang="en-US" sz="2200" i="0" kern="0" dirty="0" smtClean="0">
                <a:solidFill>
                  <a:srgbClr val="000000"/>
                </a:solidFill>
              </a:rPr>
            </a:br>
            <a:r>
              <a:rPr lang="en-US" sz="2200" i="0" kern="0" dirty="0" smtClean="0">
                <a:solidFill>
                  <a:srgbClr val="000000"/>
                </a:solidFill>
              </a:rPr>
              <a:t>in </a:t>
            </a:r>
            <a:r>
              <a:rPr lang="en-US" sz="2200" i="0" kern="0" dirty="0">
                <a:solidFill>
                  <a:srgbClr val="000000"/>
                </a:solidFill>
              </a:rPr>
              <a:t>the Real World</a:t>
            </a:r>
            <a:r>
              <a:rPr lang="en-US" sz="2200" i="0" kern="0" dirty="0" smtClean="0">
                <a:solidFill>
                  <a:srgbClr val="000000"/>
                </a:solidFill>
              </a:rPr>
              <a:t>?</a:t>
            </a:r>
            <a:r>
              <a:rPr lang="zh-TW" altLang="en-US" sz="2200" i="0" kern="0" dirty="0" smtClean="0">
                <a:solidFill>
                  <a:srgbClr val="000000"/>
                </a:solidFill>
                <a:latin typeface="標楷體" pitchFamily="65" charset="-120"/>
                <a:ea typeface="標楷體" pitchFamily="65" charset="-120"/>
              </a:rPr>
              <a:t>真實世界裡有任何向上傾斜的需求曲線嗎</a:t>
            </a:r>
            <a:r>
              <a:rPr lang="en-US" altLang="zh-TW" sz="2200" i="0" kern="0" dirty="0" smtClean="0">
                <a:solidFill>
                  <a:srgbClr val="000000"/>
                </a:solidFill>
                <a:latin typeface="標楷體" pitchFamily="65" charset="-120"/>
                <a:ea typeface="標楷體" pitchFamily="65" charset="-120"/>
              </a:rPr>
              <a:t>?</a:t>
            </a:r>
            <a:endParaRPr lang="en-US" sz="2200" i="0" kern="0" dirty="0" smtClean="0">
              <a:solidFill>
                <a:srgbClr val="000000"/>
              </a:solidFill>
              <a:latin typeface="標楷體" pitchFamily="65" charset="-120"/>
              <a:ea typeface="標楷體" pitchFamily="65" charset="-120"/>
            </a:endParaRPr>
          </a:p>
        </p:txBody>
      </p:sp>
      <p:sp>
        <p:nvSpPr>
          <p:cNvPr id="31" name="Line 4"/>
          <p:cNvSpPr>
            <a:spLocks noChangeShapeType="1"/>
          </p:cNvSpPr>
          <p:nvPr/>
        </p:nvSpPr>
        <p:spPr bwMode="auto">
          <a:xfrm>
            <a:off x="2003425" y="214313"/>
            <a:ext cx="0" cy="930275"/>
          </a:xfrm>
          <a:prstGeom prst="line">
            <a:avLst/>
          </a:prstGeom>
          <a:noFill/>
          <a:ln w="25400">
            <a:solidFill>
              <a:srgbClr val="FFFFFF">
                <a:lumMod val="65000"/>
              </a:srgbClr>
            </a:solidFill>
            <a:round/>
            <a:headEnd/>
            <a:tailEnd/>
          </a:ln>
          <a:extLst/>
        </p:spPr>
        <p:txBody>
          <a:bodyPr/>
          <a:lstStyle/>
          <a:p>
            <a:pPr fontAlgn="auto">
              <a:spcBef>
                <a:spcPts val="0"/>
              </a:spcBef>
              <a:spcAft>
                <a:spcPts val="0"/>
              </a:spcAft>
              <a:defRPr/>
            </a:pPr>
            <a:endParaRPr lang="en-US" sz="1800" b="0" kern="0">
              <a:solidFill>
                <a:sysClr val="windowText" lastClr="000000"/>
              </a:solidFill>
            </a:endParaRPr>
          </a:p>
        </p:txBody>
      </p:sp>
      <p:sp>
        <p:nvSpPr>
          <p:cNvPr id="32" name="Rectangle 5"/>
          <p:cNvSpPr>
            <a:spLocks noChangeArrowheads="1"/>
          </p:cNvSpPr>
          <p:nvPr/>
        </p:nvSpPr>
        <p:spPr bwMode="auto">
          <a:xfrm>
            <a:off x="76200" y="84138"/>
            <a:ext cx="1893888" cy="1182687"/>
          </a:xfrm>
          <a:prstGeom prst="rect">
            <a:avLst/>
          </a:prstGeom>
          <a:solidFill>
            <a:srgbClr val="FFFFFF"/>
          </a:solidFill>
          <a:ln>
            <a:noFill/>
          </a:ln>
          <a:extLst/>
        </p:spPr>
        <p:txBody>
          <a:bodyPr/>
          <a:lstStyle/>
          <a:p>
            <a:pPr algn="r" fontAlgn="auto">
              <a:spcBef>
                <a:spcPct val="20000"/>
              </a:spcBef>
              <a:spcAft>
                <a:spcPts val="0"/>
              </a:spcAft>
              <a:defRPr/>
            </a:pPr>
            <a:r>
              <a:rPr lang="en-US" sz="2200" b="0" kern="0" dirty="0">
                <a:solidFill>
                  <a:srgbClr val="B10C2D"/>
                </a:solidFill>
              </a:rPr>
              <a:t>Making</a:t>
            </a:r>
            <a:br>
              <a:rPr lang="en-US" sz="2200" b="0" kern="0" dirty="0">
                <a:solidFill>
                  <a:srgbClr val="B10C2D"/>
                </a:solidFill>
              </a:rPr>
            </a:br>
            <a:r>
              <a:rPr lang="en-US" sz="1800" b="0" kern="0" dirty="0">
                <a:solidFill>
                  <a:srgbClr val="000000"/>
                </a:solidFill>
              </a:rPr>
              <a:t>the</a:t>
            </a:r>
            <a:br>
              <a:rPr lang="en-US" sz="1800" b="0" kern="0" dirty="0">
                <a:solidFill>
                  <a:srgbClr val="000000"/>
                </a:solidFill>
              </a:rPr>
            </a:br>
            <a:r>
              <a:rPr lang="en-US" sz="2200" b="0" kern="0" dirty="0">
                <a:solidFill>
                  <a:srgbClr val="B10C2D"/>
                </a:solidFill>
              </a:rPr>
              <a:t>Connection</a:t>
            </a:r>
          </a:p>
        </p:txBody>
      </p:sp>
    </p:spTree>
    <p:extLst>
      <p:ext uri="{BB962C8B-B14F-4D97-AF65-F5344CB8AC3E}">
        <p14:creationId xmlns:p14="http://schemas.microsoft.com/office/powerpoint/2010/main" val="342570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2"/>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9" dur="500"/>
                                        <p:tgtEl>
                                          <p:spTgt spid="3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500"/>
                                        <p:tgtEl>
                                          <p:spTgt spid="3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wipe(left)">
                                      <p:cBhvr>
                                        <p:cTn id="17" dur="500"/>
                                        <p:tgtEl>
                                          <p:spTgt spid="30">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76546"/>
                                        </p:tgtEl>
                                        <p:attrNameLst>
                                          <p:attrName>style.visibility</p:attrName>
                                        </p:attrNameLst>
                                      </p:cBhvr>
                                      <p:to>
                                        <p:strVal val="visible"/>
                                      </p:to>
                                    </p:set>
                                    <p:animEffect transition="in" filter="fade">
                                      <p:cBhvr>
                                        <p:cTn id="21" dur="1000"/>
                                        <p:tgtEl>
                                          <p:spTgt spid="876546"/>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51625">
                                            <p:txEl>
                                              <p:pRg st="0" end="0"/>
                                            </p:txEl>
                                          </p:spTgt>
                                        </p:tgtEl>
                                        <p:attrNameLst>
                                          <p:attrName>style.visibility</p:attrName>
                                        </p:attrNameLst>
                                      </p:cBhvr>
                                      <p:to>
                                        <p:strVal val="visible"/>
                                      </p:to>
                                    </p:set>
                                    <p:animEffect transition="in" filter="wipe(left)">
                                      <p:cBhvr>
                                        <p:cTn id="30" dur="500"/>
                                        <p:tgtEl>
                                          <p:spTgt spid="7516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51625">
                                            <p:txEl>
                                              <p:pRg st="1" end="1"/>
                                            </p:txEl>
                                          </p:spTgt>
                                        </p:tgtEl>
                                        <p:attrNameLst>
                                          <p:attrName>style.visibility</p:attrName>
                                        </p:attrNameLst>
                                      </p:cBhvr>
                                      <p:to>
                                        <p:strVal val="visible"/>
                                      </p:to>
                                    </p:set>
                                    <p:animEffect transition="in" filter="wipe(left)">
                                      <p:cBhvr>
                                        <p:cTn id="35" dur="500"/>
                                        <p:tgtEl>
                                          <p:spTgt spid="751625">
                                            <p:txEl>
                                              <p:pRg st="1" end="1"/>
                                            </p:txEl>
                                          </p:spTgt>
                                        </p:tgtEl>
                                      </p:cBhvr>
                                    </p:animEffect>
                                  </p:childTnLst>
                                </p:cTn>
                              </p:par>
                            </p:childTnLst>
                          </p:cTn>
                        </p:par>
                        <p:par>
                          <p:cTn id="36" fill="hold">
                            <p:stCondLst>
                              <p:cond delay="500"/>
                            </p:stCondLst>
                            <p:childTnLst>
                              <p:par>
                                <p:cTn id="37" presetID="12" presetClass="entr" presetSubtype="2"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lide(fromRight)">
                                      <p:cBhvr>
                                        <p:cTn id="39" dur="500"/>
                                        <p:tgtEl>
                                          <p:spTgt spid="27"/>
                                        </p:tgtEl>
                                      </p:cBhvr>
                                    </p:animEffect>
                                  </p:childTnLst>
                                </p:cTn>
                              </p:par>
                            </p:childTnLst>
                          </p:cTn>
                        </p:par>
                        <p:par>
                          <p:cTn id="40" fill="hold">
                            <p:stCondLst>
                              <p:cond delay="1000"/>
                            </p:stCondLst>
                            <p:childTnLst>
                              <p:par>
                                <p:cTn id="41" presetID="17" presetClass="entr" presetSubtype="8"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ppt_x</p:attrName>
                                        </p:attrNameLst>
                                      </p:cBhvr>
                                      <p:tavLst>
                                        <p:tav tm="0">
                                          <p:val>
                                            <p:strVal val="#ppt_x-#ppt_w/2"/>
                                          </p:val>
                                        </p:tav>
                                        <p:tav tm="100000">
                                          <p:val>
                                            <p:strVal val="#ppt_x"/>
                                          </p:val>
                                        </p:tav>
                                      </p:tavLst>
                                    </p:anim>
                                    <p:anim calcmode="lin" valueType="num">
                                      <p:cBhvr>
                                        <p:cTn id="44" dur="500" fill="hold"/>
                                        <p:tgtEl>
                                          <p:spTgt spid="26"/>
                                        </p:tgtEl>
                                        <p:attrNameLst>
                                          <p:attrName>ppt_y</p:attrName>
                                        </p:attrNameLst>
                                      </p:cBhvr>
                                      <p:tavLst>
                                        <p:tav tm="0">
                                          <p:val>
                                            <p:strVal val="#ppt_y"/>
                                          </p:val>
                                        </p:tav>
                                        <p:tav tm="100000">
                                          <p:val>
                                            <p:strVal val="#ppt_y"/>
                                          </p:val>
                                        </p:tav>
                                      </p:tavLst>
                                    </p:anim>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5" grpId="0" build="p"/>
      <p:bldP spid="14" grpId="0"/>
      <p:bldP spid="30" grpId="0" build="p" bldLvl="2" autoUpdateAnimBg="0" advAuto="0"/>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075" y="2743200"/>
            <a:ext cx="8594725" cy="954107"/>
          </a:xfrm>
          <a:prstGeom prst="rect">
            <a:avLst/>
          </a:prstGeom>
          <a:noFill/>
          <a:ln w="9525">
            <a:noFill/>
            <a:miter lim="800000"/>
            <a:headEnd/>
            <a:tailEnd/>
          </a:ln>
        </p:spPr>
        <p:txBody>
          <a:bodyPr wrap="square">
            <a:spAutoFit/>
          </a:bodyPr>
          <a:lstStyle/>
          <a:p>
            <a:r>
              <a:rPr lang="en-US" sz="2800" b="0" dirty="0">
                <a:solidFill>
                  <a:srgbClr val="0066B3"/>
                </a:solidFill>
              </a:rPr>
              <a:t>Explain how social influences can affect consumption choices.</a:t>
            </a:r>
          </a:p>
        </p:txBody>
      </p:sp>
      <p:sp>
        <p:nvSpPr>
          <p:cNvPr id="7" name="Text Box 9"/>
          <p:cNvSpPr txBox="1">
            <a:spLocks noChangeArrowheads="1"/>
          </p:cNvSpPr>
          <p:nvPr/>
        </p:nvSpPr>
        <p:spPr bwMode="auto">
          <a:xfrm>
            <a:off x="452438" y="2389159"/>
            <a:ext cx="5237162" cy="400110"/>
          </a:xfrm>
          <a:prstGeom prst="rect">
            <a:avLst/>
          </a:prstGeom>
          <a:solidFill>
            <a:srgbClr val="0066B3"/>
          </a:solidFill>
          <a:ln w="9525">
            <a:noFill/>
            <a:miter lim="800000"/>
            <a:headEnd/>
            <a:tailEnd/>
          </a:ln>
        </p:spPr>
        <p:txBody>
          <a:bodyPr wrap="square" lIns="45720" rIns="45720" anchor="ctr">
            <a:spAutoFit/>
          </a:bodyPr>
          <a:lstStyle/>
          <a:p>
            <a:r>
              <a:rPr lang="en-US" sz="2000">
                <a:solidFill>
                  <a:srgbClr val="FFFFFF"/>
                </a:solidFill>
              </a:rPr>
              <a:t>10.3 LEARNING</a:t>
            </a:r>
            <a:r>
              <a:rPr lang="en-US" sz="2000" b="0">
                <a:solidFill>
                  <a:srgbClr val="FFFFFF"/>
                </a:solidFill>
              </a:rPr>
              <a:t> OBJECTIVE</a:t>
            </a:r>
            <a:endParaRPr lang="en-US" sz="2000">
              <a:solidFill>
                <a:srgbClr val="FFFFFF"/>
              </a:solidFill>
            </a:endParaRPr>
          </a:p>
        </p:txBody>
      </p:sp>
      <p:sp>
        <p:nvSpPr>
          <p:cNvPr id="4" name="TextBox 3"/>
          <p:cNvSpPr txBox="1">
            <a:spLocks noChangeArrowheads="1"/>
          </p:cNvSpPr>
          <p:nvPr/>
        </p:nvSpPr>
        <p:spPr bwMode="auto">
          <a:xfrm>
            <a:off x="447675" y="255588"/>
            <a:ext cx="7489551" cy="584775"/>
          </a:xfrm>
          <a:prstGeom prst="rect">
            <a:avLst/>
          </a:prstGeom>
          <a:noFill/>
          <a:ln w="9525">
            <a:noFill/>
            <a:miter lim="800000"/>
            <a:headEnd/>
            <a:tailEnd/>
          </a:ln>
        </p:spPr>
        <p:txBody>
          <a:bodyPr wrap="none">
            <a:spAutoFit/>
          </a:bodyPr>
          <a:lstStyle/>
          <a:p>
            <a:r>
              <a:rPr lang="en-US" sz="3200" dirty="0">
                <a:solidFill>
                  <a:srgbClr val="0066B3"/>
                </a:solidFill>
              </a:rPr>
              <a:t>Social Influences on Decision Making</a:t>
            </a:r>
          </a:p>
        </p:txBody>
      </p:sp>
    </p:spTree>
    <p:extLst>
      <p:ext uri="{BB962C8B-B14F-4D97-AF65-F5344CB8AC3E}">
        <p14:creationId xmlns:p14="http://schemas.microsoft.com/office/powerpoint/2010/main" val="12305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9572" name="Rectangle 4"/>
          <p:cNvSpPr>
            <a:spLocks noChangeArrowheads="1"/>
          </p:cNvSpPr>
          <p:nvPr/>
        </p:nvSpPr>
        <p:spPr bwMode="auto">
          <a:xfrm>
            <a:off x="449262" y="3645118"/>
            <a:ext cx="8364538" cy="400050"/>
          </a:xfrm>
          <a:prstGeom prst="rect">
            <a:avLst/>
          </a:prstGeom>
          <a:noFill/>
          <a:ln w="9525">
            <a:noFill/>
            <a:miter lim="800000"/>
            <a:headEnd/>
            <a:tailEnd/>
          </a:ln>
        </p:spPr>
        <p:txBody>
          <a:bodyPr/>
          <a:lstStyle/>
          <a:p>
            <a:pPr marL="342900" indent="-342900">
              <a:spcBef>
                <a:spcPct val="20000"/>
              </a:spcBef>
            </a:pPr>
            <a:r>
              <a:rPr lang="en-US" sz="2400" dirty="0">
                <a:solidFill>
                  <a:srgbClr val="000000"/>
                </a:solidFill>
              </a:rPr>
              <a:t>The Effects of Celebrity </a:t>
            </a:r>
            <a:r>
              <a:rPr lang="en-US" sz="2400" dirty="0" smtClean="0">
                <a:solidFill>
                  <a:srgbClr val="000000"/>
                </a:solidFill>
              </a:rPr>
              <a:t>Endorsements</a:t>
            </a:r>
            <a:r>
              <a:rPr lang="zh-TW" altLang="en-US" sz="2400" dirty="0" smtClean="0">
                <a:solidFill>
                  <a:srgbClr val="000000"/>
                </a:solidFill>
              </a:rPr>
              <a:t> </a:t>
            </a:r>
            <a:r>
              <a:rPr lang="zh-TW" altLang="en-US" sz="2400" dirty="0" smtClean="0">
                <a:solidFill>
                  <a:srgbClr val="000000"/>
                </a:solidFill>
                <a:latin typeface="標楷體" pitchFamily="65" charset="-120"/>
                <a:ea typeface="標楷體" pitchFamily="65" charset="-120"/>
              </a:rPr>
              <a:t>名人代言的影響</a:t>
            </a:r>
            <a:endParaRPr lang="en-US" sz="2400" dirty="0">
              <a:solidFill>
                <a:srgbClr val="000000"/>
              </a:solidFill>
              <a:latin typeface="標楷體" pitchFamily="65" charset="-120"/>
              <a:ea typeface="標楷體" pitchFamily="65" charset="-120"/>
            </a:endParaRPr>
          </a:p>
        </p:txBody>
      </p:sp>
      <p:sp>
        <p:nvSpPr>
          <p:cNvPr id="749578" name="Rectangle 10"/>
          <p:cNvSpPr>
            <a:spLocks noChangeArrowheads="1"/>
          </p:cNvSpPr>
          <p:nvPr/>
        </p:nvSpPr>
        <p:spPr bwMode="auto">
          <a:xfrm>
            <a:off x="458788" y="4187825"/>
            <a:ext cx="8355012" cy="1785104"/>
          </a:xfrm>
          <a:prstGeom prst="rect">
            <a:avLst/>
          </a:prstGeom>
          <a:noFill/>
          <a:ln w="9525" algn="ctr">
            <a:noFill/>
            <a:miter lim="800000"/>
            <a:headEnd/>
            <a:tailEnd/>
          </a:ln>
        </p:spPr>
        <p:txBody>
          <a:bodyPr wrap="square">
            <a:spAutoFit/>
          </a:bodyPr>
          <a:lstStyle/>
          <a:p>
            <a:r>
              <a:rPr lang="en-US" sz="2200" b="0" dirty="0">
                <a:solidFill>
                  <a:srgbClr val="000000"/>
                </a:solidFill>
              </a:rPr>
              <a:t>In many cases, it is not just the number of people who use a product that makes it desirable but the types of people who use it.</a:t>
            </a:r>
          </a:p>
          <a:p>
            <a:endParaRPr lang="en-US" sz="2200" b="0" dirty="0">
              <a:solidFill>
                <a:srgbClr val="000000"/>
              </a:solidFill>
            </a:endParaRPr>
          </a:p>
          <a:p>
            <a:r>
              <a:rPr lang="en-US" sz="2200" b="0" dirty="0">
                <a:solidFill>
                  <a:srgbClr val="000000"/>
                </a:solidFill>
              </a:rPr>
              <a:t>If consumers believe that media stars or professional athletes use a product, demand for the product will often increase.</a:t>
            </a:r>
          </a:p>
        </p:txBody>
      </p:sp>
      <p:sp>
        <p:nvSpPr>
          <p:cNvPr id="749579" name="Rectangle 11"/>
          <p:cNvSpPr>
            <a:spLocks noChangeArrowheads="1"/>
          </p:cNvSpPr>
          <p:nvPr/>
        </p:nvSpPr>
        <p:spPr bwMode="auto">
          <a:xfrm>
            <a:off x="458788" y="200025"/>
            <a:ext cx="7399337" cy="3477875"/>
          </a:xfrm>
          <a:prstGeom prst="rect">
            <a:avLst/>
          </a:prstGeom>
          <a:noFill/>
          <a:ln w="9525" algn="ctr">
            <a:noFill/>
            <a:miter lim="800000"/>
            <a:headEnd/>
            <a:tailEnd/>
          </a:ln>
        </p:spPr>
        <p:txBody>
          <a:bodyPr>
            <a:spAutoFit/>
          </a:bodyPr>
          <a:lstStyle/>
          <a:p>
            <a:r>
              <a:rPr lang="en-US" sz="2200" b="0" dirty="0">
                <a:solidFill>
                  <a:srgbClr val="000000"/>
                </a:solidFill>
              </a:rPr>
              <a:t>Sociologists and anthropologists have argued that social factors such as culture, customs, and religion are very important in explaining the choices consumers make.</a:t>
            </a:r>
          </a:p>
          <a:p>
            <a:endParaRPr lang="en-US" sz="2200" b="0" dirty="0">
              <a:solidFill>
                <a:srgbClr val="000000"/>
              </a:solidFill>
            </a:endParaRPr>
          </a:p>
          <a:p>
            <a:r>
              <a:rPr lang="en-US" sz="2200" b="0" dirty="0">
                <a:solidFill>
                  <a:srgbClr val="000000"/>
                </a:solidFill>
              </a:rPr>
              <a:t>Economists have traditionally seen such factors as being relatively unimportant, if they take them into consideration at all. </a:t>
            </a:r>
          </a:p>
          <a:p>
            <a:endParaRPr lang="en-US" sz="2200" b="0" dirty="0">
              <a:solidFill>
                <a:srgbClr val="000000"/>
              </a:solidFill>
            </a:endParaRPr>
          </a:p>
          <a:p>
            <a:r>
              <a:rPr lang="en-US" sz="2200" b="0" dirty="0">
                <a:solidFill>
                  <a:srgbClr val="000000"/>
                </a:solidFill>
              </a:rPr>
              <a:t>Recently, however, some economists have begun to study how social factors influence consumer choice.</a:t>
            </a:r>
          </a:p>
        </p:txBody>
      </p:sp>
    </p:spTree>
    <p:extLst>
      <p:ext uri="{BB962C8B-B14F-4D97-AF65-F5344CB8AC3E}">
        <p14:creationId xmlns:p14="http://schemas.microsoft.com/office/powerpoint/2010/main" val="42862725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9579">
                                            <p:txEl>
                                              <p:pRg st="0" end="0"/>
                                            </p:txEl>
                                          </p:spTgt>
                                        </p:tgtEl>
                                        <p:attrNameLst>
                                          <p:attrName>style.visibility</p:attrName>
                                        </p:attrNameLst>
                                      </p:cBhvr>
                                      <p:to>
                                        <p:strVal val="visible"/>
                                      </p:to>
                                    </p:set>
                                    <p:animEffect transition="in" filter="wipe(left)">
                                      <p:cBhvr>
                                        <p:cTn id="7" dur="500"/>
                                        <p:tgtEl>
                                          <p:spTgt spid="749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9579">
                                            <p:txEl>
                                              <p:pRg st="2" end="2"/>
                                            </p:txEl>
                                          </p:spTgt>
                                        </p:tgtEl>
                                        <p:attrNameLst>
                                          <p:attrName>style.visibility</p:attrName>
                                        </p:attrNameLst>
                                      </p:cBhvr>
                                      <p:to>
                                        <p:strVal val="visible"/>
                                      </p:to>
                                    </p:set>
                                    <p:animEffect transition="in" filter="wipe(left)">
                                      <p:cBhvr>
                                        <p:cTn id="12" dur="500"/>
                                        <p:tgtEl>
                                          <p:spTgt spid="749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9579">
                                            <p:txEl>
                                              <p:pRg st="4" end="4"/>
                                            </p:txEl>
                                          </p:spTgt>
                                        </p:tgtEl>
                                        <p:attrNameLst>
                                          <p:attrName>style.visibility</p:attrName>
                                        </p:attrNameLst>
                                      </p:cBhvr>
                                      <p:to>
                                        <p:strVal val="visible"/>
                                      </p:to>
                                    </p:set>
                                    <p:animEffect transition="in" filter="wipe(left)">
                                      <p:cBhvr>
                                        <p:cTn id="17" dur="500"/>
                                        <p:tgtEl>
                                          <p:spTgt spid="749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9572"/>
                                        </p:tgtEl>
                                        <p:attrNameLst>
                                          <p:attrName>style.visibility</p:attrName>
                                        </p:attrNameLst>
                                      </p:cBhvr>
                                      <p:to>
                                        <p:strVal val="visible"/>
                                      </p:to>
                                    </p:set>
                                    <p:animEffect transition="in" filter="wipe(left)">
                                      <p:cBhvr>
                                        <p:cTn id="22" dur="500"/>
                                        <p:tgtEl>
                                          <p:spTgt spid="74957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49578">
                                            <p:txEl>
                                              <p:pRg st="0" end="0"/>
                                            </p:txEl>
                                          </p:spTgt>
                                        </p:tgtEl>
                                        <p:attrNameLst>
                                          <p:attrName>style.visibility</p:attrName>
                                        </p:attrNameLst>
                                      </p:cBhvr>
                                      <p:to>
                                        <p:strVal val="visible"/>
                                      </p:to>
                                    </p:set>
                                    <p:animEffect transition="in" filter="wipe(left)">
                                      <p:cBhvr>
                                        <p:cTn id="26" dur="500"/>
                                        <p:tgtEl>
                                          <p:spTgt spid="74957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49578">
                                            <p:txEl>
                                              <p:pRg st="2" end="2"/>
                                            </p:txEl>
                                          </p:spTgt>
                                        </p:tgtEl>
                                        <p:attrNameLst>
                                          <p:attrName>style.visibility</p:attrName>
                                        </p:attrNameLst>
                                      </p:cBhvr>
                                      <p:to>
                                        <p:strVal val="visible"/>
                                      </p:to>
                                    </p:set>
                                    <p:animEffect transition="in" filter="wipe(left)">
                                      <p:cBhvr>
                                        <p:cTn id="31" dur="500"/>
                                        <p:tgtEl>
                                          <p:spTgt spid="749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9572" grpId="0"/>
      <p:bldP spid="749578" grpId="0" build="p"/>
      <p:bldP spid="74957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1625" name="Rectangle 9"/>
          <p:cNvSpPr>
            <a:spLocks noChangeArrowheads="1"/>
          </p:cNvSpPr>
          <p:nvPr/>
        </p:nvSpPr>
        <p:spPr bwMode="auto">
          <a:xfrm>
            <a:off x="369888" y="1214438"/>
            <a:ext cx="5145087" cy="4852987"/>
          </a:xfrm>
          <a:prstGeom prst="rect">
            <a:avLst/>
          </a:prstGeom>
          <a:noFill/>
          <a:ln w="9525" algn="ctr">
            <a:noFill/>
            <a:miter lim="800000"/>
            <a:headEnd/>
            <a:tailEnd/>
          </a:ln>
        </p:spPr>
        <p:txBody>
          <a:bodyPr>
            <a:spAutoFit/>
          </a:bodyPr>
          <a:lstStyle/>
          <a:p>
            <a:r>
              <a:rPr lang="en-US" sz="1800" b="0">
                <a:solidFill>
                  <a:srgbClr val="000000"/>
                </a:solidFill>
              </a:rPr>
              <a:t>The NFL is by far the most popular sports league in the United States, so it may not be surprising that companies have lined up to have NFL quarterback Tom Brady endorse their products.</a:t>
            </a:r>
          </a:p>
          <a:p>
            <a:endParaRPr lang="en-US" sz="800" b="0">
              <a:solidFill>
                <a:srgbClr val="000000"/>
              </a:solidFill>
            </a:endParaRPr>
          </a:p>
          <a:p>
            <a:r>
              <a:rPr lang="en-US" sz="1800" b="0">
                <a:solidFill>
                  <a:srgbClr val="000000"/>
                </a:solidFill>
              </a:rPr>
              <a:t>Under Armour was so eager to have Brady endorse their sportswear that they gave him part ownership of the company in exchange for his endorsement.</a:t>
            </a:r>
          </a:p>
          <a:p>
            <a:endParaRPr lang="en-US" sz="800" b="0">
              <a:solidFill>
                <a:srgbClr val="000000"/>
              </a:solidFill>
            </a:endParaRPr>
          </a:p>
          <a:p>
            <a:r>
              <a:rPr lang="en-US" sz="1800" b="0">
                <a:solidFill>
                  <a:srgbClr val="000000"/>
                </a:solidFill>
              </a:rPr>
              <a:t>The average football fan might believe that sportswear endorsed by Brady may be better.</a:t>
            </a:r>
          </a:p>
          <a:p>
            <a:endParaRPr lang="en-US" sz="800" b="0">
              <a:solidFill>
                <a:srgbClr val="000000"/>
              </a:solidFill>
            </a:endParaRPr>
          </a:p>
          <a:p>
            <a:r>
              <a:rPr lang="en-US" sz="1800" b="0">
                <a:solidFill>
                  <a:srgbClr val="000000"/>
                </a:solidFill>
              </a:rPr>
              <a:t>But it seems more likely that people buy products associated with Tom Brady or other celebrities because using these products makes them feel closer to the celebrity endorser or because it makes them appear to be fashionable.</a:t>
            </a:r>
          </a:p>
        </p:txBody>
      </p:sp>
      <p:sp>
        <p:nvSpPr>
          <p:cNvPr id="19" name="TextBox 18"/>
          <p:cNvSpPr txBox="1">
            <a:spLocks noChangeArrowheads="1"/>
          </p:cNvSpPr>
          <p:nvPr/>
        </p:nvSpPr>
        <p:spPr bwMode="auto">
          <a:xfrm>
            <a:off x="5781675" y="5284788"/>
            <a:ext cx="2708275" cy="738187"/>
          </a:xfrm>
          <a:prstGeom prst="rect">
            <a:avLst/>
          </a:prstGeom>
          <a:noFill/>
          <a:ln w="9525">
            <a:noFill/>
            <a:miter lim="800000"/>
            <a:headEnd/>
            <a:tailEnd/>
          </a:ln>
        </p:spPr>
        <p:txBody>
          <a:bodyPr>
            <a:spAutoFit/>
          </a:bodyPr>
          <a:lstStyle/>
          <a:p>
            <a:pPr>
              <a:spcBef>
                <a:spcPct val="10000"/>
              </a:spcBef>
              <a:spcAft>
                <a:spcPct val="10000"/>
              </a:spcAft>
            </a:pPr>
            <a:r>
              <a:rPr lang="en-US" i="1">
                <a:solidFill>
                  <a:srgbClr val="000000"/>
                </a:solidFill>
              </a:rPr>
              <a:t>Are you more likely to purchase a product based on Tom Brady’s endorsement?</a:t>
            </a:r>
            <a:endParaRPr lang="en-US">
              <a:solidFill>
                <a:srgbClr val="000000"/>
              </a:solidFill>
            </a:endParaRPr>
          </a:p>
        </p:txBody>
      </p:sp>
      <p:sp>
        <p:nvSpPr>
          <p:cNvPr id="15" name="Rectangle 2"/>
          <p:cNvSpPr txBox="1">
            <a:spLocks noChangeArrowheads="1"/>
          </p:cNvSpPr>
          <p:nvPr/>
        </p:nvSpPr>
        <p:spPr>
          <a:xfrm>
            <a:off x="2133599" y="152400"/>
            <a:ext cx="6791325" cy="685800"/>
          </a:xfrm>
          <a:prstGeom prst="rect">
            <a:avLst/>
          </a:prstGeom>
        </p:spPr>
        <p:txBody>
          <a:bodyPr/>
          <a:lst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indent="0" eaLnBrk="1" hangingPunct="1">
              <a:defRPr/>
            </a:pPr>
            <a:r>
              <a:rPr lang="en-US" sz="2400" i="0" kern="0" dirty="0">
                <a:solidFill>
                  <a:srgbClr val="000000"/>
                </a:solidFill>
              </a:rPr>
              <a:t>Why Do Firms Pay Tom </a:t>
            </a:r>
            <a:r>
              <a:rPr lang="en-US" sz="2400" i="0" kern="0" dirty="0" smtClean="0">
                <a:solidFill>
                  <a:srgbClr val="000000"/>
                </a:solidFill>
              </a:rPr>
              <a:t>Brady to </a:t>
            </a:r>
            <a:r>
              <a:rPr lang="en-US" sz="2400" i="0" kern="0" dirty="0">
                <a:solidFill>
                  <a:srgbClr val="000000"/>
                </a:solidFill>
              </a:rPr>
              <a:t>Endorse Their Products</a:t>
            </a:r>
            <a:r>
              <a:rPr lang="en-US" sz="2400" i="0" kern="0" dirty="0" smtClean="0">
                <a:solidFill>
                  <a:srgbClr val="000000"/>
                </a:solidFill>
              </a:rPr>
              <a:t>?</a:t>
            </a:r>
            <a:r>
              <a:rPr lang="zh-TW" altLang="en-US" sz="2400" i="0" kern="0" dirty="0" smtClean="0">
                <a:solidFill>
                  <a:srgbClr val="000000"/>
                </a:solidFill>
                <a:latin typeface="標楷體" pitchFamily="65" charset="-120"/>
                <a:ea typeface="標楷體" pitchFamily="65" charset="-120"/>
              </a:rPr>
              <a:t>為何廠商支付</a:t>
            </a:r>
            <a:r>
              <a:rPr lang="en-US" altLang="zh-TW" sz="2400" i="0" kern="0" dirty="0">
                <a:solidFill>
                  <a:srgbClr val="000000"/>
                </a:solidFill>
                <a:latin typeface="標楷體" pitchFamily="65" charset="-120"/>
                <a:ea typeface="標楷體" pitchFamily="65" charset="-120"/>
              </a:rPr>
              <a:t>Tom Brady </a:t>
            </a:r>
            <a:r>
              <a:rPr lang="zh-TW" altLang="en-US" sz="2400" i="0" kern="0" dirty="0" smtClean="0">
                <a:solidFill>
                  <a:srgbClr val="000000"/>
                </a:solidFill>
                <a:latin typeface="標楷體" pitchFamily="65" charset="-120"/>
                <a:ea typeface="標楷體" pitchFamily="65" charset="-120"/>
              </a:rPr>
              <a:t>去認同他們的產品</a:t>
            </a:r>
            <a:r>
              <a:rPr lang="en-US" altLang="zh-TW" sz="2400" i="0" kern="0" dirty="0" smtClean="0">
                <a:solidFill>
                  <a:srgbClr val="000000"/>
                </a:solidFill>
                <a:latin typeface="標楷體" pitchFamily="65" charset="-120"/>
                <a:ea typeface="標楷體" pitchFamily="65" charset="-120"/>
              </a:rPr>
              <a:t>?</a:t>
            </a:r>
          </a:p>
          <a:p>
            <a:pPr marL="0" indent="0" eaLnBrk="1" hangingPunct="1">
              <a:defRPr/>
            </a:pPr>
            <a:endParaRPr lang="en-US" sz="2400" i="0" kern="0" dirty="0" smtClean="0">
              <a:solidFill>
                <a:srgbClr val="000000"/>
              </a:solidFill>
            </a:endParaRPr>
          </a:p>
        </p:txBody>
      </p:sp>
      <p:sp>
        <p:nvSpPr>
          <p:cNvPr id="16" name="Line 4"/>
          <p:cNvSpPr>
            <a:spLocks noChangeShapeType="1"/>
          </p:cNvSpPr>
          <p:nvPr/>
        </p:nvSpPr>
        <p:spPr bwMode="auto">
          <a:xfrm>
            <a:off x="2003425" y="214313"/>
            <a:ext cx="0" cy="930275"/>
          </a:xfrm>
          <a:prstGeom prst="line">
            <a:avLst/>
          </a:prstGeom>
          <a:noFill/>
          <a:ln w="25400">
            <a:solidFill>
              <a:srgbClr val="FFFFFF">
                <a:lumMod val="65000"/>
              </a:srgbClr>
            </a:solidFill>
            <a:round/>
            <a:headEnd/>
            <a:tailEnd/>
          </a:ln>
          <a:extLst/>
        </p:spPr>
        <p:txBody>
          <a:bodyPr/>
          <a:lstStyle/>
          <a:p>
            <a:pPr fontAlgn="auto">
              <a:spcBef>
                <a:spcPts val="0"/>
              </a:spcBef>
              <a:spcAft>
                <a:spcPts val="0"/>
              </a:spcAft>
              <a:defRPr/>
            </a:pPr>
            <a:endParaRPr lang="en-US" sz="1800" b="0" kern="0">
              <a:solidFill>
                <a:sysClr val="windowText" lastClr="000000"/>
              </a:solidFill>
            </a:endParaRPr>
          </a:p>
        </p:txBody>
      </p:sp>
      <p:sp>
        <p:nvSpPr>
          <p:cNvPr id="17" name="Rectangle 5"/>
          <p:cNvSpPr>
            <a:spLocks noChangeArrowheads="1"/>
          </p:cNvSpPr>
          <p:nvPr/>
        </p:nvSpPr>
        <p:spPr bwMode="auto">
          <a:xfrm>
            <a:off x="76200" y="84138"/>
            <a:ext cx="1893888" cy="1182687"/>
          </a:xfrm>
          <a:prstGeom prst="rect">
            <a:avLst/>
          </a:prstGeom>
          <a:solidFill>
            <a:srgbClr val="FFFFFF"/>
          </a:solidFill>
          <a:ln>
            <a:noFill/>
          </a:ln>
          <a:extLst/>
        </p:spPr>
        <p:txBody>
          <a:bodyPr/>
          <a:lstStyle/>
          <a:p>
            <a:pPr algn="r" fontAlgn="auto">
              <a:spcBef>
                <a:spcPct val="20000"/>
              </a:spcBef>
              <a:spcAft>
                <a:spcPts val="0"/>
              </a:spcAft>
              <a:defRPr/>
            </a:pPr>
            <a:r>
              <a:rPr lang="en-US" sz="2200" b="0" kern="0" dirty="0">
                <a:solidFill>
                  <a:srgbClr val="B10C2D"/>
                </a:solidFill>
              </a:rPr>
              <a:t>Making</a:t>
            </a:r>
            <a:br>
              <a:rPr lang="en-US" sz="2200" b="0" kern="0" dirty="0">
                <a:solidFill>
                  <a:srgbClr val="B10C2D"/>
                </a:solidFill>
              </a:rPr>
            </a:br>
            <a:r>
              <a:rPr lang="en-US" sz="1800" b="0" kern="0" dirty="0">
                <a:solidFill>
                  <a:srgbClr val="000000"/>
                </a:solidFill>
              </a:rPr>
              <a:t>the</a:t>
            </a:r>
            <a:br>
              <a:rPr lang="en-US" sz="1800" b="0" kern="0" dirty="0">
                <a:solidFill>
                  <a:srgbClr val="000000"/>
                </a:solidFill>
              </a:rPr>
            </a:br>
            <a:r>
              <a:rPr lang="en-US" sz="2200" b="0" kern="0" dirty="0">
                <a:solidFill>
                  <a:srgbClr val="B10C2D"/>
                </a:solidFill>
              </a:rPr>
              <a:t>Connection</a:t>
            </a:r>
          </a:p>
        </p:txBody>
      </p:sp>
      <p:pic>
        <p:nvPicPr>
          <p:cNvPr id="877570" name="Picture 2"/>
          <p:cNvPicPr>
            <a:picLocks noChangeAspect="1" noChangeArrowheads="1"/>
          </p:cNvPicPr>
          <p:nvPr/>
        </p:nvPicPr>
        <p:blipFill>
          <a:blip r:embed="rId3"/>
          <a:srcRect/>
          <a:stretch>
            <a:fillRect/>
          </a:stretch>
        </p:blipFill>
        <p:spPr bwMode="auto">
          <a:xfrm>
            <a:off x="5508625" y="979488"/>
            <a:ext cx="2871788" cy="4303712"/>
          </a:xfrm>
          <a:prstGeom prst="rect">
            <a:avLst/>
          </a:prstGeom>
          <a:noFill/>
          <a:ln w="9525">
            <a:noFill/>
            <a:miter lim="800000"/>
            <a:headEnd/>
            <a:tailEnd/>
          </a:ln>
        </p:spPr>
      </p:pic>
      <p:sp>
        <p:nvSpPr>
          <p:cNvPr id="24" name="Line 32"/>
          <p:cNvSpPr>
            <a:spLocks noChangeShapeType="1"/>
          </p:cNvSpPr>
          <p:nvPr/>
        </p:nvSpPr>
        <p:spPr bwMode="auto">
          <a:xfrm>
            <a:off x="1657350" y="6538913"/>
            <a:ext cx="6457950" cy="0"/>
          </a:xfrm>
          <a:prstGeom prst="line">
            <a:avLst/>
          </a:prstGeom>
          <a:noFill/>
          <a:ln w="38100">
            <a:solidFill>
              <a:srgbClr val="AC0C11"/>
            </a:solidFill>
            <a:round/>
            <a:headEnd/>
            <a:tailEnd/>
          </a:ln>
        </p:spPr>
        <p:txBody>
          <a:bodyPr/>
          <a:lstStyle/>
          <a:p>
            <a:pPr fontAlgn="auto">
              <a:spcBef>
                <a:spcPts val="0"/>
              </a:spcBef>
              <a:spcAft>
                <a:spcPts val="0"/>
              </a:spcAft>
              <a:defRPr/>
            </a:pPr>
            <a:endParaRPr lang="en-US" sz="1800" b="0" kern="0">
              <a:solidFill>
                <a:sysClr val="windowText" lastClr="000000"/>
              </a:solidFill>
            </a:endParaRPr>
          </a:p>
        </p:txBody>
      </p:sp>
      <p:grpSp>
        <p:nvGrpSpPr>
          <p:cNvPr id="25" name="Group 24"/>
          <p:cNvGrpSpPr>
            <a:grpSpLocks/>
          </p:cNvGrpSpPr>
          <p:nvPr/>
        </p:nvGrpSpPr>
        <p:grpSpPr bwMode="auto">
          <a:xfrm>
            <a:off x="333375" y="6127750"/>
            <a:ext cx="8591550" cy="373063"/>
            <a:chOff x="670746" y="6124575"/>
            <a:chExt cx="8591550" cy="373062"/>
          </a:xfrm>
        </p:grpSpPr>
        <p:sp>
          <p:nvSpPr>
            <p:cNvPr id="26" name="Rectangle 19"/>
            <p:cNvSpPr>
              <a:spLocks noChangeArrowheads="1"/>
            </p:cNvSpPr>
            <p:nvPr/>
          </p:nvSpPr>
          <p:spPr bwMode="auto">
            <a:xfrm>
              <a:off x="1789934" y="6124575"/>
              <a:ext cx="7472362" cy="373062"/>
            </a:xfrm>
            <a:prstGeom prst="rect">
              <a:avLst/>
            </a:prstGeom>
            <a:noFill/>
            <a:ln w="9525">
              <a:noFill/>
              <a:miter lim="800000"/>
              <a:headEnd/>
              <a:tailEnd/>
            </a:ln>
          </p:spPr>
          <p:txBody>
            <a:bodyPr/>
            <a:lstStyle/>
            <a:p>
              <a:pPr marL="115888" lvl="1" indent="-1588" fontAlgn="auto">
                <a:spcBef>
                  <a:spcPct val="20000"/>
                </a:spcBef>
                <a:spcAft>
                  <a:spcPts val="0"/>
                </a:spcAft>
                <a:defRPr/>
              </a:pPr>
              <a:r>
                <a:rPr lang="en-US" kern="0" dirty="0">
                  <a:solidFill>
                    <a:srgbClr val="B00B2D"/>
                  </a:solidFill>
                </a:rPr>
                <a:t>Your Turn:</a:t>
              </a:r>
              <a:r>
                <a:rPr lang="en-US" sz="1800" kern="0" dirty="0">
                  <a:solidFill>
                    <a:srgbClr val="000000"/>
                  </a:solidFill>
                </a:rPr>
                <a:t> </a:t>
              </a:r>
              <a:r>
                <a:rPr lang="en-US" sz="1200" b="0" kern="0" dirty="0">
                  <a:solidFill>
                    <a:srgbClr val="000000"/>
                  </a:solidFill>
                </a:rPr>
                <a:t>Test your understanding by doing related problem 3.10 at the end of this chapter.</a:t>
              </a:r>
            </a:p>
          </p:txBody>
        </p:sp>
        <p:sp>
          <p:nvSpPr>
            <p:cNvPr id="27" name="TextBox 26"/>
            <p:cNvSpPr txBox="1">
              <a:spLocks noChangeArrowheads="1"/>
            </p:cNvSpPr>
            <p:nvPr/>
          </p:nvSpPr>
          <p:spPr bwMode="auto">
            <a:xfrm>
              <a:off x="670746" y="6157913"/>
              <a:ext cx="1319213" cy="338136"/>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0" kern="0" dirty="0" err="1">
                  <a:solidFill>
                    <a:srgbClr val="00A15F"/>
                  </a:solidFill>
                </a:rPr>
                <a:t>My</a:t>
              </a:r>
              <a:r>
                <a:rPr lang="en-US" sz="1600" b="0" kern="0" dirty="0" err="1">
                  <a:solidFill>
                    <a:srgbClr val="808285"/>
                  </a:solidFill>
                </a:rPr>
                <a:t>Econ</a:t>
              </a:r>
              <a:r>
                <a:rPr lang="en-US" sz="1600" b="0" kern="0" dirty="0" err="1">
                  <a:solidFill>
                    <a:srgbClr val="00A15F"/>
                  </a:solidFill>
                </a:rPr>
                <a:t>Lab</a:t>
              </a:r>
              <a:endParaRPr lang="en-US" sz="1600" b="0" kern="0" dirty="0">
                <a:solidFill>
                  <a:srgbClr val="00A15F"/>
                </a:solidFill>
              </a:endParaRPr>
            </a:p>
          </p:txBody>
        </p:sp>
      </p:grpSp>
    </p:spTree>
    <p:extLst>
      <p:ext uri="{BB962C8B-B14F-4D97-AF65-F5344CB8AC3E}">
        <p14:creationId xmlns:p14="http://schemas.microsoft.com/office/powerpoint/2010/main" val="3298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2"/>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500"/>
                                        <p:tgtEl>
                                          <p:spTgt spid="17"/>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500"/>
                                        <p:tgtEl>
                                          <p:spTgt spid="15">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77570"/>
                                        </p:tgtEl>
                                        <p:attrNameLst>
                                          <p:attrName>style.visibility</p:attrName>
                                        </p:attrNameLst>
                                      </p:cBhvr>
                                      <p:to>
                                        <p:strVal val="visible"/>
                                      </p:to>
                                    </p:set>
                                    <p:animEffect transition="in" filter="fade">
                                      <p:cBhvr>
                                        <p:cTn id="21" dur="1000"/>
                                        <p:tgtEl>
                                          <p:spTgt spid="87757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51625">
                                            <p:txEl>
                                              <p:pRg st="0" end="0"/>
                                            </p:txEl>
                                          </p:spTgt>
                                        </p:tgtEl>
                                        <p:attrNameLst>
                                          <p:attrName>style.visibility</p:attrName>
                                        </p:attrNameLst>
                                      </p:cBhvr>
                                      <p:to>
                                        <p:strVal val="visible"/>
                                      </p:to>
                                    </p:set>
                                    <p:animEffect transition="in" filter="wipe(left)">
                                      <p:cBhvr>
                                        <p:cTn id="30" dur="500"/>
                                        <p:tgtEl>
                                          <p:spTgt spid="75162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51625">
                                            <p:txEl>
                                              <p:pRg st="2" end="2"/>
                                            </p:txEl>
                                          </p:spTgt>
                                        </p:tgtEl>
                                        <p:attrNameLst>
                                          <p:attrName>style.visibility</p:attrName>
                                        </p:attrNameLst>
                                      </p:cBhvr>
                                      <p:to>
                                        <p:strVal val="visible"/>
                                      </p:to>
                                    </p:set>
                                    <p:animEffect transition="in" filter="wipe(left)">
                                      <p:cBhvr>
                                        <p:cTn id="35" dur="500"/>
                                        <p:tgtEl>
                                          <p:spTgt spid="75162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51625">
                                            <p:txEl>
                                              <p:pRg st="4" end="4"/>
                                            </p:txEl>
                                          </p:spTgt>
                                        </p:tgtEl>
                                        <p:attrNameLst>
                                          <p:attrName>style.visibility</p:attrName>
                                        </p:attrNameLst>
                                      </p:cBhvr>
                                      <p:to>
                                        <p:strVal val="visible"/>
                                      </p:to>
                                    </p:set>
                                    <p:animEffect transition="in" filter="wipe(left)">
                                      <p:cBhvr>
                                        <p:cTn id="40" dur="500"/>
                                        <p:tgtEl>
                                          <p:spTgt spid="75162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51625">
                                            <p:txEl>
                                              <p:pRg st="6" end="6"/>
                                            </p:txEl>
                                          </p:spTgt>
                                        </p:tgtEl>
                                        <p:attrNameLst>
                                          <p:attrName>style.visibility</p:attrName>
                                        </p:attrNameLst>
                                      </p:cBhvr>
                                      <p:to>
                                        <p:strVal val="visible"/>
                                      </p:to>
                                    </p:set>
                                    <p:animEffect transition="in" filter="wipe(left)">
                                      <p:cBhvr>
                                        <p:cTn id="45" dur="500"/>
                                        <p:tgtEl>
                                          <p:spTgt spid="751625">
                                            <p:txEl>
                                              <p:pRg st="6" end="6"/>
                                            </p:txEl>
                                          </p:spTgt>
                                        </p:tgtEl>
                                      </p:cBhvr>
                                    </p:animEffect>
                                  </p:childTnLst>
                                </p:cTn>
                              </p:par>
                            </p:childTnLst>
                          </p:cTn>
                        </p:par>
                        <p:par>
                          <p:cTn id="46" fill="hold">
                            <p:stCondLst>
                              <p:cond delay="500"/>
                            </p:stCondLst>
                            <p:childTnLst>
                              <p:par>
                                <p:cTn id="47" presetID="12" presetClass="entr" presetSubtype="2"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slide(fromRight)">
                                      <p:cBhvr>
                                        <p:cTn id="49" dur="500"/>
                                        <p:tgtEl>
                                          <p:spTgt spid="25"/>
                                        </p:tgtEl>
                                      </p:cBhvr>
                                    </p:animEffect>
                                  </p:childTnLst>
                                </p:cTn>
                              </p:par>
                            </p:childTnLst>
                          </p:cTn>
                        </p:par>
                        <p:par>
                          <p:cTn id="50" fill="hold">
                            <p:stCondLst>
                              <p:cond delay="1000"/>
                            </p:stCondLst>
                            <p:childTnLst>
                              <p:par>
                                <p:cTn id="51" presetID="17" presetClass="entr" presetSubtype="8"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ppt_x</p:attrName>
                                        </p:attrNameLst>
                                      </p:cBhvr>
                                      <p:tavLst>
                                        <p:tav tm="0">
                                          <p:val>
                                            <p:strVal val="#ppt_x-#ppt_w/2"/>
                                          </p:val>
                                        </p:tav>
                                        <p:tav tm="100000">
                                          <p:val>
                                            <p:strVal val="#ppt_x"/>
                                          </p:val>
                                        </p:tav>
                                      </p:tavLst>
                                    </p:anim>
                                    <p:anim calcmode="lin" valueType="num">
                                      <p:cBhvr>
                                        <p:cTn id="54" dur="500" fill="hold"/>
                                        <p:tgtEl>
                                          <p:spTgt spid="24"/>
                                        </p:tgtEl>
                                        <p:attrNameLst>
                                          <p:attrName>ppt_y</p:attrName>
                                        </p:attrNameLst>
                                      </p:cBhvr>
                                      <p:tavLst>
                                        <p:tav tm="0">
                                          <p:val>
                                            <p:strVal val="#ppt_y"/>
                                          </p:val>
                                        </p:tav>
                                        <p:tav tm="100000">
                                          <p:val>
                                            <p:strVal val="#ppt_y"/>
                                          </p:val>
                                        </p:tav>
                                      </p:tavLst>
                                    </p:anim>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1625" grpId="0" build="p"/>
      <p:bldP spid="19" grpId="0"/>
      <p:bldP spid="15" grpId="0" build="p" bldLvl="2" autoUpdateAnimBg="0" advAuto="0"/>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3672" name="Rectangle 8"/>
          <p:cNvSpPr>
            <a:spLocks noChangeArrowheads="1"/>
          </p:cNvSpPr>
          <p:nvPr/>
        </p:nvSpPr>
        <p:spPr bwMode="auto">
          <a:xfrm>
            <a:off x="458788" y="217557"/>
            <a:ext cx="8237537" cy="1200329"/>
          </a:xfrm>
          <a:prstGeom prst="rect">
            <a:avLst/>
          </a:prstGeom>
          <a:noFill/>
          <a:ln w="9525" algn="ctr">
            <a:noFill/>
            <a:miter lim="800000"/>
            <a:headEnd/>
            <a:tailEnd/>
          </a:ln>
        </p:spPr>
        <p:txBody>
          <a:bodyPr>
            <a:spAutoFit/>
          </a:bodyPr>
          <a:lstStyle/>
          <a:p>
            <a:pPr>
              <a:spcBef>
                <a:spcPct val="50000"/>
              </a:spcBef>
              <a:spcAft>
                <a:spcPct val="10000"/>
              </a:spcAft>
            </a:pPr>
            <a:r>
              <a:rPr lang="en-US" sz="2400" dirty="0">
                <a:solidFill>
                  <a:srgbClr val="000000"/>
                </a:solidFill>
              </a:rPr>
              <a:t>Network externality</a:t>
            </a:r>
            <a:r>
              <a:rPr lang="en-US" sz="2400" b="0" dirty="0">
                <a:solidFill>
                  <a:srgbClr val="000000"/>
                </a:solidFill>
              </a:rPr>
              <a:t> </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網路外部性</a:t>
            </a:r>
            <a:r>
              <a:rPr lang="en-US" altLang="zh-TW" sz="2400" dirty="0" smtClean="0">
                <a:solidFill>
                  <a:srgbClr val="000000"/>
                </a:solidFill>
                <a:latin typeface="標楷體" pitchFamily="65" charset="-120"/>
                <a:ea typeface="標楷體" pitchFamily="65" charset="-120"/>
              </a:rPr>
              <a:t>)</a:t>
            </a:r>
            <a:r>
              <a:rPr lang="en-US" sz="2400" dirty="0" smtClean="0">
                <a:solidFill>
                  <a:srgbClr val="000000"/>
                </a:solidFill>
                <a:latin typeface="標楷體" pitchFamily="65" charset="-120"/>
                <a:ea typeface="標楷體" pitchFamily="65" charset="-120"/>
              </a:rPr>
              <a:t> </a:t>
            </a:r>
            <a:r>
              <a:rPr lang="en-US" sz="2400" b="0" dirty="0">
                <a:solidFill>
                  <a:srgbClr val="000000"/>
                </a:solidFill>
              </a:rPr>
              <a:t>A situation in which the usefulness of a product increases with the number of consumers who use it.</a:t>
            </a:r>
          </a:p>
        </p:txBody>
      </p:sp>
      <p:sp>
        <p:nvSpPr>
          <p:cNvPr id="753673" name="Rectangle 9"/>
          <p:cNvSpPr>
            <a:spLocks noChangeArrowheads="1"/>
          </p:cNvSpPr>
          <p:nvPr/>
        </p:nvSpPr>
        <p:spPr bwMode="auto">
          <a:xfrm>
            <a:off x="458787" y="3012946"/>
            <a:ext cx="8002587" cy="398462"/>
          </a:xfrm>
          <a:prstGeom prst="rect">
            <a:avLst/>
          </a:prstGeom>
          <a:noFill/>
          <a:ln w="9525">
            <a:noFill/>
            <a:miter lim="800000"/>
            <a:headEnd/>
            <a:tailEnd/>
          </a:ln>
        </p:spPr>
        <p:txBody>
          <a:bodyPr/>
          <a:lstStyle/>
          <a:p>
            <a:pPr marL="342900" indent="-342900">
              <a:spcBef>
                <a:spcPct val="20000"/>
              </a:spcBef>
            </a:pPr>
            <a:r>
              <a:rPr lang="en-US" sz="2400" dirty="0">
                <a:solidFill>
                  <a:srgbClr val="000000"/>
                </a:solidFill>
              </a:rPr>
              <a:t>Does Fairness Matter</a:t>
            </a:r>
            <a:r>
              <a:rPr lang="en-US" sz="2400" dirty="0" smtClean="0">
                <a:solidFill>
                  <a:srgbClr val="000000"/>
                </a:solidFill>
              </a:rPr>
              <a:t>?</a:t>
            </a:r>
            <a:r>
              <a:rPr lang="zh-TW" altLang="en-US" sz="2400" dirty="0" smtClean="0">
                <a:solidFill>
                  <a:srgbClr val="000000"/>
                </a:solidFill>
              </a:rPr>
              <a:t> </a:t>
            </a:r>
            <a:r>
              <a:rPr lang="zh-TW" altLang="en-US" sz="2400" dirty="0" smtClean="0">
                <a:solidFill>
                  <a:srgbClr val="000000"/>
                </a:solidFill>
                <a:latin typeface="標楷體" pitchFamily="65" charset="-120"/>
                <a:ea typeface="標楷體" pitchFamily="65" charset="-120"/>
              </a:rPr>
              <a:t>是否與公平性有關</a:t>
            </a:r>
            <a:r>
              <a:rPr lang="en-US" altLang="zh-TW" sz="2400" dirty="0" smtClean="0">
                <a:solidFill>
                  <a:srgbClr val="000000"/>
                </a:solidFill>
                <a:latin typeface="標楷體" pitchFamily="65" charset="-120"/>
                <a:ea typeface="標楷體" pitchFamily="65" charset="-120"/>
              </a:rPr>
              <a:t>?</a:t>
            </a:r>
            <a:endParaRPr lang="en-US" sz="2400" dirty="0">
              <a:solidFill>
                <a:srgbClr val="000000"/>
              </a:solidFill>
              <a:latin typeface="標楷體" pitchFamily="65" charset="-120"/>
              <a:ea typeface="標楷體" pitchFamily="65" charset="-120"/>
            </a:endParaRPr>
          </a:p>
        </p:txBody>
      </p:sp>
      <p:sp>
        <p:nvSpPr>
          <p:cNvPr id="2" name="TextBox 1"/>
          <p:cNvSpPr txBox="1">
            <a:spLocks noChangeArrowheads="1"/>
          </p:cNvSpPr>
          <p:nvPr/>
        </p:nvSpPr>
        <p:spPr bwMode="auto">
          <a:xfrm>
            <a:off x="573087" y="3536027"/>
            <a:ext cx="8237537" cy="3046988"/>
          </a:xfrm>
          <a:prstGeom prst="rect">
            <a:avLst/>
          </a:prstGeom>
          <a:noFill/>
          <a:ln w="9525">
            <a:noFill/>
            <a:miter lim="800000"/>
            <a:headEnd/>
            <a:tailEnd/>
          </a:ln>
        </p:spPr>
        <p:txBody>
          <a:bodyPr>
            <a:spAutoFit/>
          </a:bodyPr>
          <a:lstStyle/>
          <a:p>
            <a:r>
              <a:rPr lang="en-US" sz="2400" b="0" dirty="0">
                <a:solidFill>
                  <a:srgbClr val="000000"/>
                </a:solidFill>
              </a:rPr>
              <a:t>If people were only interested in making themselves as well off as possible in a material sense, they would not be concerned with fairness.</a:t>
            </a:r>
          </a:p>
          <a:p>
            <a:endParaRPr lang="en-US" sz="2400" b="0" dirty="0">
              <a:solidFill>
                <a:srgbClr val="000000"/>
              </a:solidFill>
            </a:endParaRPr>
          </a:p>
          <a:p>
            <a:r>
              <a:rPr lang="en-US" sz="2400" b="0" dirty="0" smtClean="0">
                <a:solidFill>
                  <a:srgbClr val="000000"/>
                </a:solidFill>
              </a:rPr>
              <a:t>There </a:t>
            </a:r>
            <a:r>
              <a:rPr lang="en-US" sz="2400" b="0" dirty="0">
                <a:solidFill>
                  <a:srgbClr val="000000"/>
                </a:solidFill>
              </a:rPr>
              <a:t>is a great deal of evidence, however, that people like to be treated fairly and that they usually attempt to treat others fairly, even if doing so makes them worse off financially.</a:t>
            </a:r>
          </a:p>
        </p:txBody>
      </p:sp>
      <p:sp>
        <p:nvSpPr>
          <p:cNvPr id="3" name="TextBox 2"/>
          <p:cNvSpPr txBox="1">
            <a:spLocks noChangeArrowheads="1"/>
          </p:cNvSpPr>
          <p:nvPr/>
        </p:nvSpPr>
        <p:spPr bwMode="auto">
          <a:xfrm>
            <a:off x="534986" y="1417886"/>
            <a:ext cx="8237537" cy="1569660"/>
          </a:xfrm>
          <a:prstGeom prst="rect">
            <a:avLst/>
          </a:prstGeom>
          <a:noFill/>
          <a:ln w="9525">
            <a:noFill/>
            <a:miter lim="800000"/>
            <a:headEnd/>
            <a:tailEnd/>
          </a:ln>
        </p:spPr>
        <p:txBody>
          <a:bodyPr>
            <a:spAutoFit/>
          </a:bodyPr>
          <a:lstStyle/>
          <a:p>
            <a:pPr>
              <a:spcBef>
                <a:spcPct val="10000"/>
              </a:spcBef>
              <a:spcAft>
                <a:spcPct val="10000"/>
              </a:spcAft>
            </a:pPr>
            <a:r>
              <a:rPr lang="en-US" sz="2400" b="0" dirty="0">
                <a:solidFill>
                  <a:srgbClr val="000000"/>
                </a:solidFill>
              </a:rPr>
              <a:t>Network externalities sometimes result in </a:t>
            </a:r>
            <a:r>
              <a:rPr lang="en-US" sz="2400" b="0" i="1" dirty="0">
                <a:solidFill>
                  <a:srgbClr val="000000"/>
                </a:solidFill>
              </a:rPr>
              <a:t>market failures</a:t>
            </a:r>
            <a:r>
              <a:rPr lang="en-US" sz="2400" b="0" dirty="0">
                <a:solidFill>
                  <a:srgbClr val="000000"/>
                </a:solidFill>
              </a:rPr>
              <a:t>, partly due to significant </a:t>
            </a:r>
            <a:r>
              <a:rPr lang="en-US" sz="2400" b="0" i="1" dirty="0">
                <a:solidFill>
                  <a:srgbClr val="000000"/>
                </a:solidFill>
              </a:rPr>
              <a:t>switching costs</a:t>
            </a:r>
            <a:r>
              <a:rPr lang="en-US" sz="2400" b="0" dirty="0">
                <a:solidFill>
                  <a:srgbClr val="000000"/>
                </a:solidFill>
              </a:rPr>
              <a:t> they can create related to changing products, the selection of which may be </a:t>
            </a:r>
            <a:r>
              <a:rPr lang="en-US" sz="2400" b="0" i="1" dirty="0">
                <a:solidFill>
                  <a:srgbClr val="000000"/>
                </a:solidFill>
              </a:rPr>
              <a:t>path dependent</a:t>
            </a:r>
            <a:r>
              <a:rPr lang="en-US" sz="2400" b="0" dirty="0">
                <a:solidFill>
                  <a:srgbClr val="000000"/>
                </a:solidFill>
              </a:rPr>
              <a:t>.</a:t>
            </a:r>
          </a:p>
        </p:txBody>
      </p:sp>
    </p:spTree>
    <p:extLst>
      <p:ext uri="{BB962C8B-B14F-4D97-AF65-F5344CB8AC3E}">
        <p14:creationId xmlns:p14="http://schemas.microsoft.com/office/powerpoint/2010/main" val="27232743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3672"/>
                                        </p:tgtEl>
                                        <p:attrNameLst>
                                          <p:attrName>style.visibility</p:attrName>
                                        </p:attrNameLst>
                                      </p:cBhvr>
                                      <p:to>
                                        <p:strVal val="visible"/>
                                      </p:to>
                                    </p:set>
                                    <p:animEffect transition="in" filter="wipe(left)">
                                      <p:cBhvr>
                                        <p:cTn id="7" dur="500"/>
                                        <p:tgtEl>
                                          <p:spTgt spid="7536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3673"/>
                                        </p:tgtEl>
                                        <p:attrNameLst>
                                          <p:attrName>style.visibility</p:attrName>
                                        </p:attrNameLst>
                                      </p:cBhvr>
                                      <p:to>
                                        <p:strVal val="visible"/>
                                      </p:to>
                                    </p:set>
                                    <p:animEffect transition="in" filter="wipe(left)">
                                      <p:cBhvr>
                                        <p:cTn id="17" dur="500"/>
                                        <p:tgtEl>
                                          <p:spTgt spid="753673"/>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72" grpId="0"/>
      <p:bldP spid="753673" grpId="0"/>
      <p:bldP spid="2" grpId="0" build="p"/>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8788" y="2625725"/>
            <a:ext cx="8237537" cy="1015663"/>
          </a:xfrm>
          <a:prstGeom prst="rect">
            <a:avLst/>
          </a:prstGeom>
          <a:noFill/>
          <a:ln w="9525">
            <a:noFill/>
            <a:miter lim="800000"/>
            <a:headEnd/>
            <a:tailEnd/>
          </a:ln>
        </p:spPr>
        <p:txBody>
          <a:bodyPr>
            <a:spAutoFit/>
          </a:bodyPr>
          <a:lstStyle/>
          <a:p>
            <a:pPr>
              <a:spcBef>
                <a:spcPct val="10000"/>
              </a:spcBef>
              <a:spcAft>
                <a:spcPct val="10000"/>
              </a:spcAft>
            </a:pPr>
            <a:r>
              <a:rPr lang="en-US" sz="2000" dirty="0">
                <a:solidFill>
                  <a:srgbClr val="333333"/>
                </a:solidFill>
              </a:rPr>
              <a:t>Are the Results of Economic Experiments Reliable? </a:t>
            </a:r>
            <a:r>
              <a:rPr lang="zh-TW" altLang="en-US" sz="2000" dirty="0" smtClean="0">
                <a:solidFill>
                  <a:srgbClr val="333333"/>
                </a:solidFill>
                <a:latin typeface="標楷體" pitchFamily="65" charset="-120"/>
                <a:ea typeface="標楷體" pitchFamily="65" charset="-120"/>
              </a:rPr>
              <a:t>經濟試驗的結果可靠嗎</a:t>
            </a:r>
            <a:r>
              <a:rPr lang="en-US" altLang="zh-TW" sz="2000" dirty="0" smtClean="0">
                <a:solidFill>
                  <a:srgbClr val="333333"/>
                </a:solidFill>
                <a:latin typeface="標楷體" pitchFamily="65" charset="-120"/>
                <a:ea typeface="標楷體" pitchFamily="65" charset="-120"/>
              </a:rPr>
              <a:t>?</a:t>
            </a:r>
            <a:r>
              <a:rPr lang="en-US" sz="2000" dirty="0" smtClean="0">
                <a:solidFill>
                  <a:srgbClr val="333333"/>
                </a:solidFill>
              </a:rPr>
              <a:t> </a:t>
            </a:r>
            <a:r>
              <a:rPr lang="en-US" sz="2000" b="0" dirty="0">
                <a:solidFill>
                  <a:srgbClr val="000000"/>
                </a:solidFill>
              </a:rPr>
              <a:t>The experimental situation is artificial, so results obtained from experiments may not hold up in the real world.  </a:t>
            </a:r>
          </a:p>
        </p:txBody>
      </p:sp>
      <p:sp>
        <p:nvSpPr>
          <p:cNvPr id="3" name="TextBox 2"/>
          <p:cNvSpPr txBox="1">
            <a:spLocks noChangeArrowheads="1"/>
          </p:cNvSpPr>
          <p:nvPr/>
        </p:nvSpPr>
        <p:spPr bwMode="auto">
          <a:xfrm>
            <a:off x="458788" y="3711595"/>
            <a:ext cx="8237537" cy="2985433"/>
          </a:xfrm>
          <a:prstGeom prst="rect">
            <a:avLst/>
          </a:prstGeom>
          <a:noFill/>
          <a:ln w="9525">
            <a:noFill/>
            <a:miter lim="800000"/>
            <a:headEnd/>
            <a:tailEnd/>
          </a:ln>
        </p:spPr>
        <p:txBody>
          <a:bodyPr>
            <a:spAutoFit/>
          </a:bodyPr>
          <a:lstStyle/>
          <a:p>
            <a:r>
              <a:rPr lang="en-US" sz="2000" dirty="0">
                <a:solidFill>
                  <a:srgbClr val="333333"/>
                </a:solidFill>
              </a:rPr>
              <a:t>Business Implications of Fairness </a:t>
            </a:r>
            <a:r>
              <a:rPr lang="en-US" altLang="zh-TW" sz="2000" dirty="0" smtClean="0">
                <a:solidFill>
                  <a:srgbClr val="333333"/>
                </a:solidFill>
              </a:rPr>
              <a:t>(</a:t>
            </a:r>
            <a:r>
              <a:rPr lang="zh-TW" altLang="en-US" sz="2000" dirty="0" smtClean="0">
                <a:solidFill>
                  <a:srgbClr val="333333"/>
                </a:solidFill>
                <a:latin typeface="標楷體" pitchFamily="65" charset="-120"/>
                <a:ea typeface="標楷體" pitchFamily="65" charset="-120"/>
              </a:rPr>
              <a:t>商業公平性的影響</a:t>
            </a:r>
            <a:r>
              <a:rPr lang="en-US" sz="2000" dirty="0" smtClean="0">
                <a:solidFill>
                  <a:srgbClr val="333333"/>
                </a:solidFill>
              </a:rPr>
              <a:t> </a:t>
            </a:r>
            <a:r>
              <a:rPr lang="en-US" altLang="zh-TW" sz="2000" dirty="0" smtClean="0">
                <a:solidFill>
                  <a:srgbClr val="333333"/>
                </a:solidFill>
              </a:rPr>
              <a:t>)</a:t>
            </a:r>
            <a:r>
              <a:rPr lang="zh-TW" altLang="en-US" sz="2000" dirty="0" smtClean="0">
                <a:solidFill>
                  <a:srgbClr val="333333"/>
                </a:solidFill>
              </a:rPr>
              <a:t> </a:t>
            </a:r>
            <a:r>
              <a:rPr lang="en-US" sz="2000" b="0" dirty="0" smtClean="0">
                <a:solidFill>
                  <a:srgbClr val="000000"/>
                </a:solidFill>
              </a:rPr>
              <a:t>If </a:t>
            </a:r>
            <a:r>
              <a:rPr lang="en-US" sz="2000" b="0" dirty="0">
                <a:solidFill>
                  <a:srgbClr val="000000"/>
                </a:solidFill>
              </a:rPr>
              <a:t>consumers value fairness, how does this affect firms? </a:t>
            </a:r>
          </a:p>
          <a:p>
            <a:endParaRPr lang="en-US" b="0" dirty="0">
              <a:solidFill>
                <a:srgbClr val="000000"/>
              </a:solidFill>
            </a:endParaRPr>
          </a:p>
          <a:p>
            <a:r>
              <a:rPr lang="en-US" sz="2000" b="0" dirty="0">
                <a:solidFill>
                  <a:srgbClr val="000000"/>
                </a:solidFill>
              </a:rPr>
              <a:t>One consequence is that firms will sometimes not raise prices of goods and services, even when there is a large increase in demand, because they are afraid their customers will consider the price increases unfair and may buy elsewhere.</a:t>
            </a:r>
          </a:p>
          <a:p>
            <a:endParaRPr lang="en-US" b="0" dirty="0">
              <a:solidFill>
                <a:srgbClr val="000000"/>
              </a:solidFill>
            </a:endParaRPr>
          </a:p>
          <a:p>
            <a:r>
              <a:rPr lang="en-US" sz="2000" b="0" dirty="0">
                <a:solidFill>
                  <a:srgbClr val="000000"/>
                </a:solidFill>
              </a:rPr>
              <a:t>Sometimes firms will give up some profits in the short run to keep their customers happy and increase their profits in the long run.</a:t>
            </a:r>
          </a:p>
        </p:txBody>
      </p:sp>
      <p:sp>
        <p:nvSpPr>
          <p:cNvPr id="4" name="Rectangle 14"/>
          <p:cNvSpPr>
            <a:spLocks noChangeArrowheads="1"/>
          </p:cNvSpPr>
          <p:nvPr/>
        </p:nvSpPr>
        <p:spPr bwMode="auto">
          <a:xfrm>
            <a:off x="458788" y="142875"/>
            <a:ext cx="8237537" cy="2554545"/>
          </a:xfrm>
          <a:prstGeom prst="rect">
            <a:avLst/>
          </a:prstGeom>
          <a:noFill/>
          <a:ln w="9525" algn="ctr">
            <a:noFill/>
            <a:miter lim="800000"/>
            <a:headEnd/>
            <a:tailEnd/>
          </a:ln>
        </p:spPr>
        <p:txBody>
          <a:bodyPr>
            <a:spAutoFit/>
          </a:bodyPr>
          <a:lstStyle/>
          <a:p>
            <a:r>
              <a:rPr lang="en-US" sz="2000" dirty="0">
                <a:solidFill>
                  <a:srgbClr val="333333"/>
                </a:solidFill>
              </a:rPr>
              <a:t>A Test of Fairness in the Economic Laboratory: The Ultimatum Game Experiment</a:t>
            </a:r>
            <a:r>
              <a:rPr lang="en-US" sz="2000" dirty="0">
                <a:solidFill>
                  <a:srgbClr val="000000"/>
                </a:solidFill>
              </a:rPr>
              <a:t> </a:t>
            </a:r>
            <a:r>
              <a:rPr lang="en-US" altLang="zh-TW" sz="2000" dirty="0" smtClean="0">
                <a:solidFill>
                  <a:srgbClr val="000000"/>
                </a:solidFill>
              </a:rPr>
              <a:t>(</a:t>
            </a:r>
            <a:r>
              <a:rPr lang="zh-TW" altLang="en-US" sz="2000" dirty="0" smtClean="0">
                <a:solidFill>
                  <a:srgbClr val="000000"/>
                </a:solidFill>
                <a:latin typeface="標楷體" pitchFamily="65" charset="-120"/>
                <a:ea typeface="標楷體" pitchFamily="65" charset="-120"/>
              </a:rPr>
              <a:t>最後通牒賽局試驗</a:t>
            </a:r>
            <a:r>
              <a:rPr lang="en-US" altLang="zh-TW" sz="2000" dirty="0" smtClean="0">
                <a:solidFill>
                  <a:srgbClr val="000000"/>
                </a:solidFill>
                <a:latin typeface="標楷體" pitchFamily="65" charset="-120"/>
                <a:ea typeface="標楷體" pitchFamily="65" charset="-120"/>
              </a:rPr>
              <a:t>)</a:t>
            </a:r>
            <a:r>
              <a:rPr lang="en-US" sz="2000" b="0" i="1" dirty="0" smtClean="0">
                <a:solidFill>
                  <a:srgbClr val="000000"/>
                </a:solidFill>
              </a:rPr>
              <a:t>Experimental </a:t>
            </a:r>
            <a:r>
              <a:rPr lang="en-US" sz="2000" b="0" i="1" dirty="0">
                <a:solidFill>
                  <a:srgbClr val="000000"/>
                </a:solidFill>
              </a:rPr>
              <a:t>economics</a:t>
            </a:r>
            <a:r>
              <a:rPr lang="en-US" sz="2000" b="0" dirty="0">
                <a:solidFill>
                  <a:srgbClr val="000000"/>
                </a:solidFill>
              </a:rPr>
              <a:t> has been widely used during the past two decades, and a number of experimental economics laboratories exist in the United States and Europe.</a:t>
            </a:r>
          </a:p>
          <a:p>
            <a:r>
              <a:rPr lang="en-US" sz="2000" b="0" dirty="0" smtClean="0">
                <a:solidFill>
                  <a:srgbClr val="000000"/>
                </a:solidFill>
              </a:rPr>
              <a:t>The </a:t>
            </a:r>
            <a:r>
              <a:rPr lang="en-US" sz="2000" b="0" i="1" dirty="0">
                <a:solidFill>
                  <a:srgbClr val="000000"/>
                </a:solidFill>
              </a:rPr>
              <a:t>ultimatum game</a:t>
            </a:r>
            <a:r>
              <a:rPr lang="en-US" sz="2000" b="0" dirty="0">
                <a:solidFill>
                  <a:srgbClr val="000000"/>
                </a:solidFill>
              </a:rPr>
              <a:t>, first popularized by Werner </a:t>
            </a:r>
            <a:r>
              <a:rPr lang="en-US" sz="2000" b="0" dirty="0" err="1">
                <a:solidFill>
                  <a:srgbClr val="000000"/>
                </a:solidFill>
              </a:rPr>
              <a:t>Güth</a:t>
            </a:r>
            <a:r>
              <a:rPr lang="en-US" sz="2000" b="0" dirty="0">
                <a:solidFill>
                  <a:srgbClr val="000000"/>
                </a:solidFill>
              </a:rPr>
              <a:t> of the Max Planck Institute of Economics, is an experiment that tests whether fairness is important in consumer decision making.</a:t>
            </a:r>
          </a:p>
        </p:txBody>
      </p:sp>
    </p:spTree>
    <p:extLst>
      <p:ext uri="{BB962C8B-B14F-4D97-AF65-F5344CB8AC3E}">
        <p14:creationId xmlns:p14="http://schemas.microsoft.com/office/powerpoint/2010/main" val="25438236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descr="Ch10_MTC_SurchargesPPT6.gif"/>
          <p:cNvPicPr>
            <a:picLocks noChangeAspect="1"/>
          </p:cNvPicPr>
          <p:nvPr/>
        </p:nvPicPr>
        <p:blipFill>
          <a:blip r:embed="rId3"/>
          <a:srcRect/>
          <a:stretch>
            <a:fillRect/>
          </a:stretch>
        </p:blipFill>
        <p:spPr bwMode="auto">
          <a:xfrm>
            <a:off x="2176463" y="1430338"/>
            <a:ext cx="4791075" cy="4229100"/>
          </a:xfrm>
          <a:prstGeom prst="rect">
            <a:avLst/>
          </a:prstGeom>
          <a:noFill/>
          <a:ln w="9525">
            <a:noFill/>
            <a:miter lim="800000"/>
            <a:headEnd/>
            <a:tailEnd/>
          </a:ln>
        </p:spPr>
      </p:pic>
      <p:pic>
        <p:nvPicPr>
          <p:cNvPr id="17" name="Picture 16" descr="Ch10_MTC_SurchargesPPT7.gif"/>
          <p:cNvPicPr>
            <a:picLocks noChangeAspect="1"/>
          </p:cNvPicPr>
          <p:nvPr/>
        </p:nvPicPr>
        <p:blipFill>
          <a:blip r:embed="rId4"/>
          <a:srcRect/>
          <a:stretch>
            <a:fillRect/>
          </a:stretch>
        </p:blipFill>
        <p:spPr bwMode="auto">
          <a:xfrm>
            <a:off x="2176463" y="1430338"/>
            <a:ext cx="4791075" cy="4229100"/>
          </a:xfrm>
          <a:prstGeom prst="rect">
            <a:avLst/>
          </a:prstGeom>
          <a:noFill/>
          <a:ln w="9525">
            <a:noFill/>
            <a:miter lim="800000"/>
            <a:headEnd/>
            <a:tailEnd/>
          </a:ln>
        </p:spPr>
      </p:pic>
      <p:pic>
        <p:nvPicPr>
          <p:cNvPr id="18" name="Picture 17" descr="Ch10_MTC_SurchargesPPT5.gif"/>
          <p:cNvPicPr>
            <a:picLocks noChangeAspect="1"/>
          </p:cNvPicPr>
          <p:nvPr/>
        </p:nvPicPr>
        <p:blipFill>
          <a:blip r:embed="rId5"/>
          <a:srcRect/>
          <a:stretch>
            <a:fillRect/>
          </a:stretch>
        </p:blipFill>
        <p:spPr bwMode="auto">
          <a:xfrm>
            <a:off x="2176463" y="1430338"/>
            <a:ext cx="4791075" cy="4229100"/>
          </a:xfrm>
          <a:prstGeom prst="rect">
            <a:avLst/>
          </a:prstGeom>
          <a:noFill/>
          <a:ln w="9525">
            <a:noFill/>
            <a:miter lim="800000"/>
            <a:headEnd/>
            <a:tailEnd/>
          </a:ln>
        </p:spPr>
      </p:pic>
      <p:sp>
        <p:nvSpPr>
          <p:cNvPr id="20" name="Rectangle 2"/>
          <p:cNvSpPr txBox="1">
            <a:spLocks noChangeArrowheads="1"/>
          </p:cNvSpPr>
          <p:nvPr/>
        </p:nvSpPr>
        <p:spPr>
          <a:xfrm>
            <a:off x="2133600" y="109538"/>
            <a:ext cx="6705600" cy="442912"/>
          </a:xfrm>
          <a:prstGeom prst="rect">
            <a:avLst/>
          </a:prstGeom>
        </p:spPr>
        <p:txBody>
          <a:bodyPr/>
          <a:lst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indent="0" algn="ctr" eaLnBrk="1" hangingPunct="1">
              <a:defRPr/>
            </a:pPr>
            <a:r>
              <a:rPr lang="en-US" i="0" kern="0" dirty="0">
                <a:solidFill>
                  <a:srgbClr val="000000"/>
                </a:solidFill>
              </a:rPr>
              <a:t>What’s Up with “Fuel Surcharges</a:t>
            </a:r>
            <a:r>
              <a:rPr lang="en-US" i="0" kern="0" dirty="0" smtClean="0">
                <a:solidFill>
                  <a:srgbClr val="000000"/>
                </a:solidFill>
              </a:rPr>
              <a:t>”?</a:t>
            </a:r>
            <a:r>
              <a:rPr lang="zh-TW" altLang="en-US" i="0" kern="0" dirty="0" smtClean="0">
                <a:solidFill>
                  <a:srgbClr val="000000"/>
                </a:solidFill>
              </a:rPr>
              <a:t> </a:t>
            </a:r>
            <a:r>
              <a:rPr lang="en-US" altLang="zh-TW" i="0" kern="0" dirty="0" smtClean="0">
                <a:solidFill>
                  <a:srgbClr val="000000"/>
                </a:solidFill>
              </a:rPr>
              <a:t/>
            </a:r>
            <a:br>
              <a:rPr lang="en-US" altLang="zh-TW" i="0" kern="0" dirty="0" smtClean="0">
                <a:solidFill>
                  <a:srgbClr val="000000"/>
                </a:solidFill>
              </a:rPr>
            </a:br>
            <a:r>
              <a:rPr lang="zh-TW" altLang="en-US" i="0" kern="0" dirty="0" smtClean="0">
                <a:solidFill>
                  <a:srgbClr val="000000"/>
                </a:solidFill>
                <a:latin typeface="標楷體" pitchFamily="65" charset="-120"/>
                <a:ea typeface="標楷體" pitchFamily="65" charset="-120"/>
              </a:rPr>
              <a:t>什麼使燃油附加費用增加</a:t>
            </a:r>
            <a:r>
              <a:rPr lang="en-US" altLang="zh-TW" i="0" kern="0" dirty="0" smtClean="0">
                <a:solidFill>
                  <a:srgbClr val="000000"/>
                </a:solidFill>
                <a:latin typeface="標楷體" pitchFamily="65" charset="-120"/>
                <a:ea typeface="標楷體" pitchFamily="65" charset="-120"/>
              </a:rPr>
              <a:t>?</a:t>
            </a:r>
            <a:endParaRPr lang="en-US" i="0" kern="0" dirty="0" smtClean="0">
              <a:solidFill>
                <a:srgbClr val="000000"/>
              </a:solidFill>
              <a:latin typeface="標楷體" pitchFamily="65" charset="-120"/>
              <a:ea typeface="標楷體" pitchFamily="65" charset="-120"/>
            </a:endParaRPr>
          </a:p>
        </p:txBody>
      </p:sp>
      <p:sp>
        <p:nvSpPr>
          <p:cNvPr id="21" name="Line 4"/>
          <p:cNvSpPr>
            <a:spLocks noChangeShapeType="1"/>
          </p:cNvSpPr>
          <p:nvPr/>
        </p:nvSpPr>
        <p:spPr bwMode="auto">
          <a:xfrm>
            <a:off x="2003425" y="214313"/>
            <a:ext cx="0" cy="930275"/>
          </a:xfrm>
          <a:prstGeom prst="line">
            <a:avLst/>
          </a:prstGeom>
          <a:noFill/>
          <a:ln w="25400">
            <a:solidFill>
              <a:srgbClr val="FFFFFF">
                <a:lumMod val="65000"/>
              </a:srgbClr>
            </a:solidFill>
            <a:round/>
            <a:headEnd/>
            <a:tailEnd/>
          </a:ln>
          <a:extLst/>
        </p:spPr>
        <p:txBody>
          <a:bodyPr/>
          <a:lstStyle/>
          <a:p>
            <a:pPr fontAlgn="auto">
              <a:spcBef>
                <a:spcPts val="0"/>
              </a:spcBef>
              <a:spcAft>
                <a:spcPts val="0"/>
              </a:spcAft>
              <a:defRPr/>
            </a:pPr>
            <a:endParaRPr lang="en-US" sz="1800" b="0" kern="0">
              <a:solidFill>
                <a:sysClr val="windowText" lastClr="000000"/>
              </a:solidFill>
            </a:endParaRPr>
          </a:p>
        </p:txBody>
      </p:sp>
      <p:sp>
        <p:nvSpPr>
          <p:cNvPr id="22" name="Rectangle 5"/>
          <p:cNvSpPr>
            <a:spLocks noChangeArrowheads="1"/>
          </p:cNvSpPr>
          <p:nvPr/>
        </p:nvSpPr>
        <p:spPr bwMode="auto">
          <a:xfrm>
            <a:off x="76200" y="84138"/>
            <a:ext cx="1893888" cy="1182687"/>
          </a:xfrm>
          <a:prstGeom prst="rect">
            <a:avLst/>
          </a:prstGeom>
          <a:solidFill>
            <a:srgbClr val="FFFFFF"/>
          </a:solidFill>
          <a:ln>
            <a:noFill/>
          </a:ln>
          <a:extLst/>
        </p:spPr>
        <p:txBody>
          <a:bodyPr/>
          <a:lstStyle/>
          <a:p>
            <a:pPr algn="r" fontAlgn="auto">
              <a:spcBef>
                <a:spcPct val="20000"/>
              </a:spcBef>
              <a:spcAft>
                <a:spcPts val="0"/>
              </a:spcAft>
              <a:defRPr/>
            </a:pPr>
            <a:r>
              <a:rPr lang="en-US" sz="2200" b="0" kern="0" dirty="0">
                <a:solidFill>
                  <a:srgbClr val="B10C2D"/>
                </a:solidFill>
              </a:rPr>
              <a:t>Making</a:t>
            </a:r>
            <a:br>
              <a:rPr lang="en-US" sz="2200" b="0" kern="0" dirty="0">
                <a:solidFill>
                  <a:srgbClr val="B10C2D"/>
                </a:solidFill>
              </a:rPr>
            </a:br>
            <a:r>
              <a:rPr lang="en-US" sz="1800" b="0" kern="0" dirty="0">
                <a:solidFill>
                  <a:srgbClr val="000000"/>
                </a:solidFill>
              </a:rPr>
              <a:t>the</a:t>
            </a:r>
            <a:br>
              <a:rPr lang="en-US" sz="1800" b="0" kern="0" dirty="0">
                <a:solidFill>
                  <a:srgbClr val="000000"/>
                </a:solidFill>
              </a:rPr>
            </a:br>
            <a:r>
              <a:rPr lang="en-US" sz="2200" b="0" kern="0" dirty="0">
                <a:solidFill>
                  <a:srgbClr val="B10C2D"/>
                </a:solidFill>
              </a:rPr>
              <a:t>Connection</a:t>
            </a:r>
          </a:p>
        </p:txBody>
      </p:sp>
      <p:sp>
        <p:nvSpPr>
          <p:cNvPr id="23" name="Line 32"/>
          <p:cNvSpPr>
            <a:spLocks noChangeShapeType="1"/>
          </p:cNvSpPr>
          <p:nvPr/>
        </p:nvSpPr>
        <p:spPr bwMode="auto">
          <a:xfrm>
            <a:off x="1628775" y="6573838"/>
            <a:ext cx="7153275" cy="0"/>
          </a:xfrm>
          <a:prstGeom prst="line">
            <a:avLst/>
          </a:prstGeom>
          <a:noFill/>
          <a:ln w="38100">
            <a:solidFill>
              <a:srgbClr val="AC0C11"/>
            </a:solidFill>
            <a:round/>
            <a:headEnd/>
            <a:tailEnd/>
          </a:ln>
        </p:spPr>
        <p:txBody>
          <a:bodyPr/>
          <a:lstStyle/>
          <a:p>
            <a:pPr fontAlgn="auto">
              <a:spcBef>
                <a:spcPts val="0"/>
              </a:spcBef>
              <a:spcAft>
                <a:spcPts val="0"/>
              </a:spcAft>
              <a:defRPr/>
            </a:pPr>
            <a:endParaRPr lang="en-US" sz="1800" b="0" kern="0">
              <a:solidFill>
                <a:sysClr val="windowText" lastClr="000000"/>
              </a:solidFill>
            </a:endParaRPr>
          </a:p>
        </p:txBody>
      </p:sp>
      <p:grpSp>
        <p:nvGrpSpPr>
          <p:cNvPr id="24" name="Group 23"/>
          <p:cNvGrpSpPr>
            <a:grpSpLocks/>
          </p:cNvGrpSpPr>
          <p:nvPr/>
        </p:nvGrpSpPr>
        <p:grpSpPr bwMode="auto">
          <a:xfrm>
            <a:off x="352425" y="6165850"/>
            <a:ext cx="8658225" cy="373063"/>
            <a:chOff x="670746" y="6124575"/>
            <a:chExt cx="8658225" cy="373063"/>
          </a:xfrm>
        </p:grpSpPr>
        <p:sp>
          <p:nvSpPr>
            <p:cNvPr id="25" name="Rectangle 19"/>
            <p:cNvSpPr>
              <a:spLocks noChangeArrowheads="1"/>
            </p:cNvSpPr>
            <p:nvPr/>
          </p:nvSpPr>
          <p:spPr bwMode="auto">
            <a:xfrm>
              <a:off x="1742309" y="6124575"/>
              <a:ext cx="7586662" cy="373063"/>
            </a:xfrm>
            <a:prstGeom prst="rect">
              <a:avLst/>
            </a:prstGeom>
            <a:noFill/>
            <a:ln w="9525">
              <a:noFill/>
              <a:miter lim="800000"/>
              <a:headEnd/>
              <a:tailEnd/>
            </a:ln>
          </p:spPr>
          <p:txBody>
            <a:bodyPr/>
            <a:lstStyle/>
            <a:p>
              <a:pPr marL="115888" lvl="1" indent="-1588" fontAlgn="auto">
                <a:spcBef>
                  <a:spcPct val="20000"/>
                </a:spcBef>
                <a:spcAft>
                  <a:spcPts val="0"/>
                </a:spcAft>
                <a:defRPr/>
              </a:pPr>
              <a:r>
                <a:rPr lang="en-US" kern="0" dirty="0">
                  <a:solidFill>
                    <a:srgbClr val="B00B2D"/>
                  </a:solidFill>
                </a:rPr>
                <a:t>Your Turn:</a:t>
              </a:r>
              <a:r>
                <a:rPr lang="en-US" sz="1800" kern="0" dirty="0">
                  <a:solidFill>
                    <a:srgbClr val="000000"/>
                  </a:solidFill>
                </a:rPr>
                <a:t> </a:t>
              </a:r>
              <a:r>
                <a:rPr lang="en-US" sz="1200" b="0" kern="0" dirty="0">
                  <a:solidFill>
                    <a:srgbClr val="000000"/>
                  </a:solidFill>
                </a:rPr>
                <a:t>Test your understanding by doing related problems 3.12 and 3.13 at the end of this chapter.</a:t>
              </a:r>
            </a:p>
          </p:txBody>
        </p:sp>
        <p:sp>
          <p:nvSpPr>
            <p:cNvPr id="26" name="TextBox 28"/>
            <p:cNvSpPr txBox="1">
              <a:spLocks noChangeArrowheads="1"/>
            </p:cNvSpPr>
            <p:nvPr/>
          </p:nvSpPr>
          <p:spPr bwMode="auto">
            <a:xfrm>
              <a:off x="670746" y="6157913"/>
              <a:ext cx="1319213" cy="33813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0" kern="0" dirty="0" err="1">
                  <a:solidFill>
                    <a:srgbClr val="00A15F"/>
                  </a:solidFill>
                </a:rPr>
                <a:t>My</a:t>
              </a:r>
              <a:r>
                <a:rPr lang="en-US" sz="1600" b="0" kern="0" dirty="0" err="1">
                  <a:solidFill>
                    <a:srgbClr val="808285"/>
                  </a:solidFill>
                </a:rPr>
                <a:t>Econ</a:t>
              </a:r>
              <a:r>
                <a:rPr lang="en-US" sz="1600" b="0" kern="0" dirty="0" err="1">
                  <a:solidFill>
                    <a:srgbClr val="00A15F"/>
                  </a:solidFill>
                </a:rPr>
                <a:t>Lab</a:t>
              </a:r>
              <a:endParaRPr lang="en-US" sz="1600" b="0" kern="0" dirty="0">
                <a:solidFill>
                  <a:srgbClr val="00A15F"/>
                </a:solidFill>
              </a:endParaRPr>
            </a:p>
          </p:txBody>
        </p:sp>
      </p:grpSp>
      <p:sp>
        <p:nvSpPr>
          <p:cNvPr id="2" name="TextBox 1"/>
          <p:cNvSpPr txBox="1">
            <a:spLocks noChangeArrowheads="1"/>
          </p:cNvSpPr>
          <p:nvPr/>
        </p:nvSpPr>
        <p:spPr bwMode="auto">
          <a:xfrm>
            <a:off x="373063" y="5641975"/>
            <a:ext cx="8548687" cy="584200"/>
          </a:xfrm>
          <a:prstGeom prst="rect">
            <a:avLst/>
          </a:prstGeom>
          <a:noFill/>
          <a:ln w="9525">
            <a:noFill/>
            <a:miter lim="800000"/>
            <a:headEnd/>
            <a:tailEnd/>
          </a:ln>
        </p:spPr>
        <p:txBody>
          <a:bodyPr>
            <a:spAutoFit/>
          </a:bodyPr>
          <a:lstStyle/>
          <a:p>
            <a:r>
              <a:rPr lang="en-US" sz="1600" b="0">
                <a:solidFill>
                  <a:srgbClr val="000000"/>
                </a:solidFill>
              </a:rPr>
              <a:t>As oil prices declined in mid-2011, the price of most airline tickets did not decline and in fact, actually increased slightly on some airline routes.</a:t>
            </a:r>
          </a:p>
        </p:txBody>
      </p:sp>
      <p:sp>
        <p:nvSpPr>
          <p:cNvPr id="10" name="TextBox 9"/>
          <p:cNvSpPr txBox="1">
            <a:spLocks noChangeArrowheads="1"/>
          </p:cNvSpPr>
          <p:nvPr/>
        </p:nvSpPr>
        <p:spPr bwMode="auto">
          <a:xfrm>
            <a:off x="373063" y="729456"/>
            <a:ext cx="8556625" cy="923330"/>
          </a:xfrm>
          <a:prstGeom prst="rect">
            <a:avLst/>
          </a:prstGeom>
          <a:noFill/>
          <a:ln w="9525">
            <a:noFill/>
            <a:miter lim="800000"/>
            <a:headEnd/>
            <a:tailEnd/>
          </a:ln>
        </p:spPr>
        <p:txBody>
          <a:bodyPr>
            <a:spAutoFit/>
          </a:bodyPr>
          <a:lstStyle/>
          <a:p>
            <a:r>
              <a:rPr lang="en-US" sz="1800" b="0" dirty="0">
                <a:solidFill>
                  <a:srgbClr val="000000"/>
                </a:solidFill>
              </a:rPr>
              <a:t>	              As oil prices began to rise in 2008, a number of companies began </a:t>
            </a:r>
            <a:r>
              <a:rPr lang="en-US" sz="1800" b="0" dirty="0" smtClean="0">
                <a:solidFill>
                  <a:srgbClr val="000000"/>
                </a:solidFill>
              </a:rPr>
              <a:t>adding a </a:t>
            </a:r>
            <a:r>
              <a:rPr lang="en-US" sz="1800" b="0" dirty="0">
                <a:solidFill>
                  <a:srgbClr val="000000"/>
                </a:solidFill>
              </a:rPr>
              <a:t>line for “fuel surcharge” to their bills because they knew that doing </a:t>
            </a:r>
            <a:r>
              <a:rPr lang="en-US" sz="1800" b="0" dirty="0" smtClean="0">
                <a:solidFill>
                  <a:srgbClr val="000000"/>
                </a:solidFill>
              </a:rPr>
              <a:t>so</a:t>
            </a:r>
            <a:r>
              <a:rPr lang="zh-TW" altLang="en-US" sz="1800" b="0" dirty="0" smtClean="0">
                <a:solidFill>
                  <a:srgbClr val="000000"/>
                </a:solidFill>
              </a:rPr>
              <a:t> </a:t>
            </a:r>
            <a:r>
              <a:rPr lang="en-US" sz="1800" b="0" dirty="0" smtClean="0">
                <a:solidFill>
                  <a:srgbClr val="000000"/>
                </a:solidFill>
              </a:rPr>
              <a:t>would </a:t>
            </a:r>
            <a:r>
              <a:rPr lang="en-US" sz="1800" b="0" dirty="0">
                <a:solidFill>
                  <a:srgbClr val="000000"/>
                </a:solidFill>
              </a:rPr>
              <a:t>make consumers believe that the price increases were fair.</a:t>
            </a:r>
          </a:p>
        </p:txBody>
      </p:sp>
      <p:pic>
        <p:nvPicPr>
          <p:cNvPr id="12" name="Picture 11" descr="Ch10_MTC_SurchargesPPT1.gif"/>
          <p:cNvPicPr>
            <a:picLocks noChangeAspect="1"/>
          </p:cNvPicPr>
          <p:nvPr/>
        </p:nvPicPr>
        <p:blipFill>
          <a:blip r:embed="rId6"/>
          <a:srcRect/>
          <a:stretch>
            <a:fillRect/>
          </a:stretch>
        </p:blipFill>
        <p:spPr bwMode="auto">
          <a:xfrm>
            <a:off x="2176463" y="1425575"/>
            <a:ext cx="4791075" cy="4238625"/>
          </a:xfrm>
          <a:prstGeom prst="rect">
            <a:avLst/>
          </a:prstGeom>
          <a:noFill/>
          <a:ln w="9525">
            <a:noFill/>
            <a:miter lim="800000"/>
            <a:headEnd/>
            <a:tailEnd/>
          </a:ln>
        </p:spPr>
      </p:pic>
      <p:pic>
        <p:nvPicPr>
          <p:cNvPr id="13" name="Picture 12" descr="Ch10_MTC_SurchargesPPT2.gif"/>
          <p:cNvPicPr>
            <a:picLocks noChangeAspect="1"/>
          </p:cNvPicPr>
          <p:nvPr/>
        </p:nvPicPr>
        <p:blipFill>
          <a:blip r:embed="rId7"/>
          <a:srcRect/>
          <a:stretch>
            <a:fillRect/>
          </a:stretch>
        </p:blipFill>
        <p:spPr bwMode="auto">
          <a:xfrm>
            <a:off x="2176463" y="1430338"/>
            <a:ext cx="4791075" cy="4229100"/>
          </a:xfrm>
          <a:prstGeom prst="rect">
            <a:avLst/>
          </a:prstGeom>
          <a:noFill/>
          <a:ln w="9525">
            <a:noFill/>
            <a:miter lim="800000"/>
            <a:headEnd/>
            <a:tailEnd/>
          </a:ln>
        </p:spPr>
      </p:pic>
      <p:pic>
        <p:nvPicPr>
          <p:cNvPr id="14" name="Picture 13" descr="Ch10_MTC_SurchargesPPT3.gif"/>
          <p:cNvPicPr>
            <a:picLocks noChangeAspect="1"/>
          </p:cNvPicPr>
          <p:nvPr/>
        </p:nvPicPr>
        <p:blipFill>
          <a:blip r:embed="rId8"/>
          <a:srcRect/>
          <a:stretch>
            <a:fillRect/>
          </a:stretch>
        </p:blipFill>
        <p:spPr bwMode="auto">
          <a:xfrm>
            <a:off x="2176463" y="1430338"/>
            <a:ext cx="4791075" cy="4229100"/>
          </a:xfrm>
          <a:prstGeom prst="rect">
            <a:avLst/>
          </a:prstGeom>
          <a:noFill/>
          <a:ln w="9525">
            <a:noFill/>
            <a:miter lim="800000"/>
            <a:headEnd/>
            <a:tailEnd/>
          </a:ln>
        </p:spPr>
      </p:pic>
      <p:pic>
        <p:nvPicPr>
          <p:cNvPr id="15" name="Picture 14" descr="Ch10_MTC_SurchargesPPT4.gif"/>
          <p:cNvPicPr>
            <a:picLocks noChangeAspect="1"/>
          </p:cNvPicPr>
          <p:nvPr/>
        </p:nvPicPr>
        <p:blipFill>
          <a:blip r:embed="rId9"/>
          <a:srcRect/>
          <a:stretch>
            <a:fillRect/>
          </a:stretch>
        </p:blipFill>
        <p:spPr bwMode="auto">
          <a:xfrm>
            <a:off x="2176463" y="1430338"/>
            <a:ext cx="4791075" cy="4229100"/>
          </a:xfrm>
          <a:prstGeom prst="rect">
            <a:avLst/>
          </a:prstGeom>
          <a:noFill/>
          <a:ln w="9525">
            <a:noFill/>
            <a:miter lim="800000"/>
            <a:headEnd/>
            <a:tailEnd/>
          </a:ln>
        </p:spPr>
      </p:pic>
    </p:spTree>
    <p:extLst>
      <p:ext uri="{BB962C8B-B14F-4D97-AF65-F5344CB8AC3E}">
        <p14:creationId xmlns:p14="http://schemas.microsoft.com/office/powerpoint/2010/main" val="286711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500"/>
                                        <p:tgtEl>
                                          <p:spTgt spid="2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500"/>
                                        <p:tgtEl>
                                          <p:spTgt spid="2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left)">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1000"/>
                                        <p:tgtEl>
                                          <p:spTgt spid="13"/>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1000"/>
                                        <p:tgtEl>
                                          <p:spTgt spid="14"/>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1000"/>
                                        <p:tgtEl>
                                          <p:spTgt spid="15"/>
                                        </p:tgtEl>
                                      </p:cBhvr>
                                    </p:animEffect>
                                  </p:childTnLst>
                                </p:cTn>
                              </p:par>
                            </p:childTnLst>
                          </p:cTn>
                        </p:par>
                        <p:par>
                          <p:cTn id="39" fill="hold">
                            <p:stCondLst>
                              <p:cond delay="3500"/>
                            </p:stCondLst>
                            <p:childTnLst>
                              <p:par>
                                <p:cTn id="40" presetID="22" presetClass="entr" presetSubtype="4"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1000"/>
                                        <p:tgtEl>
                                          <p:spTgt spid="16"/>
                                        </p:tgtEl>
                                      </p:cBhvr>
                                    </p:animEffect>
                                  </p:childTnLst>
                                </p:cTn>
                              </p:par>
                            </p:childTnLst>
                          </p:cTn>
                        </p:par>
                        <p:par>
                          <p:cTn id="43" fill="hold">
                            <p:stCondLst>
                              <p:cond delay="4500"/>
                            </p:stCondLst>
                            <p:childTnLst>
                              <p:par>
                                <p:cTn id="44" presetID="22" presetClass="entr" presetSubtype="1"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1000"/>
                                        <p:tgtEl>
                                          <p:spTgt spid="17"/>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1000"/>
                                        <p:tgtEl>
                                          <p:spTgt spid="18"/>
                                        </p:tgtEl>
                                      </p:cBhvr>
                                    </p:animEffect>
                                  </p:childTnLst>
                                </p:cTn>
                              </p:par>
                            </p:childTnLst>
                          </p:cTn>
                        </p:par>
                        <p:par>
                          <p:cTn id="51" fill="hold">
                            <p:stCondLst>
                              <p:cond delay="6500"/>
                            </p:stCondLst>
                            <p:childTnLst>
                              <p:par>
                                <p:cTn id="52" presetID="22" presetClass="entr" presetSubtype="8"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wipe(left)">
                                      <p:cBhvr>
                                        <p:cTn id="54" dur="500"/>
                                        <p:tgtEl>
                                          <p:spTgt spid="2">
                                            <p:txEl>
                                              <p:pRg st="0" end="0"/>
                                            </p:txEl>
                                          </p:spTgt>
                                        </p:tgtEl>
                                      </p:cBhvr>
                                    </p:animEffect>
                                  </p:childTnLst>
                                </p:cTn>
                              </p:par>
                            </p:childTnLst>
                          </p:cTn>
                        </p:par>
                        <p:par>
                          <p:cTn id="55" fill="hold">
                            <p:stCondLst>
                              <p:cond delay="7000"/>
                            </p:stCondLst>
                            <p:childTnLst>
                              <p:par>
                                <p:cTn id="56" presetID="12" presetClass="entr" presetSubtype="2"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slide(fromRight)">
                                      <p:cBhvr>
                                        <p:cTn id="58" dur="500"/>
                                        <p:tgtEl>
                                          <p:spTgt spid="24"/>
                                        </p:tgtEl>
                                      </p:cBhvr>
                                    </p:animEffect>
                                  </p:childTnLst>
                                </p:cTn>
                              </p:par>
                            </p:childTnLst>
                          </p:cTn>
                        </p:par>
                        <p:par>
                          <p:cTn id="59" fill="hold">
                            <p:stCondLst>
                              <p:cond delay="7500"/>
                            </p:stCondLst>
                            <p:childTnLst>
                              <p:par>
                                <p:cTn id="60" presetID="17" presetClass="entr" presetSubtype="8"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ppt_x</p:attrName>
                                        </p:attrNameLst>
                                      </p:cBhvr>
                                      <p:tavLst>
                                        <p:tav tm="0">
                                          <p:val>
                                            <p:strVal val="#ppt_x-#ppt_w/2"/>
                                          </p:val>
                                        </p:tav>
                                        <p:tav tm="100000">
                                          <p:val>
                                            <p:strVal val="#ppt_x"/>
                                          </p:val>
                                        </p:tav>
                                      </p:tavLst>
                                    </p:anim>
                                    <p:anim calcmode="lin" valueType="num">
                                      <p:cBhvr>
                                        <p:cTn id="63" dur="500" fill="hold"/>
                                        <p:tgtEl>
                                          <p:spTgt spid="23"/>
                                        </p:tgtEl>
                                        <p:attrNameLst>
                                          <p:attrName>ppt_y</p:attrName>
                                        </p:attrNameLst>
                                      </p:cBhvr>
                                      <p:tavLst>
                                        <p:tav tm="0">
                                          <p:val>
                                            <p:strVal val="#ppt_y"/>
                                          </p:val>
                                        </p:tav>
                                        <p:tav tm="100000">
                                          <p:val>
                                            <p:strVal val="#ppt_y"/>
                                          </p:val>
                                        </p:tav>
                                      </p:tavLst>
                                    </p:anim>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2" autoUpdateAnimBg="0" advAuto="0"/>
      <p:bldP spid="22" grpId="0" animBg="1"/>
      <p:bldP spid="2" grpId="0" build="p"/>
      <p:bldP spid="1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075" y="2743200"/>
            <a:ext cx="8350250" cy="954107"/>
          </a:xfrm>
          <a:prstGeom prst="rect">
            <a:avLst/>
          </a:prstGeom>
          <a:noFill/>
          <a:ln w="9525">
            <a:noFill/>
            <a:miter lim="800000"/>
            <a:headEnd/>
            <a:tailEnd/>
          </a:ln>
        </p:spPr>
        <p:txBody>
          <a:bodyPr>
            <a:spAutoFit/>
          </a:bodyPr>
          <a:lstStyle/>
          <a:p>
            <a:r>
              <a:rPr lang="en-US" sz="2800" b="0">
                <a:solidFill>
                  <a:srgbClr val="0066B3"/>
                </a:solidFill>
              </a:rPr>
              <a:t>Describe the behavioral economics approach to understanding decision making.</a:t>
            </a:r>
          </a:p>
        </p:txBody>
      </p:sp>
      <p:sp>
        <p:nvSpPr>
          <p:cNvPr id="7" name="Text Box 9"/>
          <p:cNvSpPr txBox="1">
            <a:spLocks noChangeArrowheads="1"/>
          </p:cNvSpPr>
          <p:nvPr/>
        </p:nvSpPr>
        <p:spPr bwMode="auto">
          <a:xfrm>
            <a:off x="452438" y="2389159"/>
            <a:ext cx="5033962" cy="400110"/>
          </a:xfrm>
          <a:prstGeom prst="rect">
            <a:avLst/>
          </a:prstGeom>
          <a:solidFill>
            <a:srgbClr val="0066B3"/>
          </a:solidFill>
          <a:ln w="9525">
            <a:noFill/>
            <a:miter lim="800000"/>
            <a:headEnd/>
            <a:tailEnd/>
          </a:ln>
        </p:spPr>
        <p:txBody>
          <a:bodyPr wrap="square" lIns="45720" rIns="45720" anchor="ctr">
            <a:spAutoFit/>
          </a:bodyPr>
          <a:lstStyle/>
          <a:p>
            <a:r>
              <a:rPr lang="en-US" sz="2000" dirty="0">
                <a:solidFill>
                  <a:srgbClr val="FFFFFF"/>
                </a:solidFill>
              </a:rPr>
              <a:t>10.4 LEARNING</a:t>
            </a:r>
            <a:r>
              <a:rPr lang="en-US" sz="2000" b="0" dirty="0">
                <a:solidFill>
                  <a:srgbClr val="FFFFFF"/>
                </a:solidFill>
              </a:rPr>
              <a:t> OBJECTIVE</a:t>
            </a:r>
            <a:endParaRPr lang="en-US" sz="2000" dirty="0">
              <a:solidFill>
                <a:srgbClr val="FFFFFF"/>
              </a:solidFill>
            </a:endParaRPr>
          </a:p>
        </p:txBody>
      </p:sp>
      <p:sp>
        <p:nvSpPr>
          <p:cNvPr id="4" name="TextBox 3"/>
          <p:cNvSpPr txBox="1">
            <a:spLocks noChangeArrowheads="1"/>
          </p:cNvSpPr>
          <p:nvPr/>
        </p:nvSpPr>
        <p:spPr bwMode="auto">
          <a:xfrm>
            <a:off x="447675" y="255588"/>
            <a:ext cx="8248650" cy="1077218"/>
          </a:xfrm>
          <a:prstGeom prst="rect">
            <a:avLst/>
          </a:prstGeom>
          <a:noFill/>
          <a:ln w="9525">
            <a:noFill/>
            <a:miter lim="800000"/>
            <a:headEnd/>
            <a:tailEnd/>
          </a:ln>
        </p:spPr>
        <p:txBody>
          <a:bodyPr>
            <a:spAutoFit/>
          </a:bodyPr>
          <a:lstStyle/>
          <a:p>
            <a:r>
              <a:rPr lang="en-US" sz="3200" dirty="0">
                <a:solidFill>
                  <a:srgbClr val="0066B3"/>
                </a:solidFill>
              </a:rPr>
              <a:t>Behavioral Economics: Do People Make Their Choices Rationally?</a:t>
            </a:r>
          </a:p>
        </p:txBody>
      </p:sp>
      <p:sp>
        <p:nvSpPr>
          <p:cNvPr id="5" name="Rectangle 8"/>
          <p:cNvSpPr>
            <a:spLocks noChangeArrowheads="1"/>
          </p:cNvSpPr>
          <p:nvPr/>
        </p:nvSpPr>
        <p:spPr bwMode="auto">
          <a:xfrm>
            <a:off x="449263" y="4646613"/>
            <a:ext cx="8237537" cy="1200329"/>
          </a:xfrm>
          <a:prstGeom prst="rect">
            <a:avLst/>
          </a:prstGeom>
          <a:noFill/>
          <a:ln w="9525" algn="ctr">
            <a:noFill/>
            <a:miter lim="800000"/>
            <a:headEnd/>
            <a:tailEnd/>
          </a:ln>
        </p:spPr>
        <p:txBody>
          <a:bodyPr>
            <a:spAutoFit/>
          </a:bodyPr>
          <a:lstStyle/>
          <a:p>
            <a:pPr>
              <a:spcBef>
                <a:spcPct val="50000"/>
              </a:spcBef>
              <a:spcAft>
                <a:spcPct val="10000"/>
              </a:spcAft>
            </a:pPr>
            <a:r>
              <a:rPr lang="en-US" sz="2400" dirty="0">
                <a:solidFill>
                  <a:srgbClr val="000000"/>
                </a:solidFill>
              </a:rPr>
              <a:t>Behavioral economics</a:t>
            </a:r>
            <a:r>
              <a:rPr lang="en-US" sz="2400" b="0" dirty="0">
                <a:solidFill>
                  <a:srgbClr val="000000"/>
                </a:solidFill>
              </a:rPr>
              <a:t> </a:t>
            </a:r>
            <a:r>
              <a:rPr lang="en-US" altLang="zh-TW" sz="2400" dirty="0" smtClean="0">
                <a:solidFill>
                  <a:srgbClr val="000000"/>
                </a:solidFill>
                <a:latin typeface="標楷體" pitchFamily="65" charset="-120"/>
                <a:ea typeface="標楷體" pitchFamily="65" charset="-120"/>
              </a:rPr>
              <a:t>(</a:t>
            </a:r>
            <a:r>
              <a:rPr lang="zh-TW" altLang="en-US" sz="2400" dirty="0" smtClean="0">
                <a:solidFill>
                  <a:srgbClr val="000000"/>
                </a:solidFill>
                <a:latin typeface="標楷體" pitchFamily="65" charset="-120"/>
                <a:ea typeface="標楷體" pitchFamily="65" charset="-120"/>
              </a:rPr>
              <a:t>行為經濟學</a:t>
            </a:r>
            <a:r>
              <a:rPr lang="en-US" altLang="zh-TW" sz="2400" dirty="0" smtClean="0">
                <a:solidFill>
                  <a:srgbClr val="000000"/>
                </a:solidFill>
                <a:latin typeface="標楷體" pitchFamily="65" charset="-120"/>
                <a:ea typeface="標楷體" pitchFamily="65" charset="-120"/>
              </a:rPr>
              <a:t>)</a:t>
            </a:r>
            <a:r>
              <a:rPr lang="en-US" sz="2400" dirty="0" smtClean="0">
                <a:solidFill>
                  <a:srgbClr val="000000"/>
                </a:solidFill>
                <a:latin typeface="標楷體" pitchFamily="65" charset="-120"/>
                <a:ea typeface="標楷體" pitchFamily="65" charset="-120"/>
              </a:rPr>
              <a:t> </a:t>
            </a:r>
            <a:r>
              <a:rPr lang="en-US" sz="2400" b="0" dirty="0">
                <a:solidFill>
                  <a:srgbClr val="000000"/>
                </a:solidFill>
              </a:rPr>
              <a:t>The study of situations in which people make choices that do not appear to be economically rational.</a:t>
            </a:r>
          </a:p>
        </p:txBody>
      </p:sp>
    </p:spTree>
    <p:extLst>
      <p:ext uri="{BB962C8B-B14F-4D97-AF65-F5344CB8AC3E}">
        <p14:creationId xmlns:p14="http://schemas.microsoft.com/office/powerpoint/2010/main" val="26474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584200" y="393700"/>
            <a:ext cx="1981200" cy="523220"/>
          </a:xfrm>
          <a:prstGeom prst="rect">
            <a:avLst/>
          </a:prstGeom>
          <a:noFill/>
        </p:spPr>
        <p:txBody>
          <a:bodyPr wrap="square" rtlCol="0">
            <a:spAutoFit/>
          </a:bodyPr>
          <a:lstStyle/>
          <a:p>
            <a:r>
              <a:rPr lang="zh-TW" altLang="en-US" sz="2800" dirty="0" smtClean="0">
                <a:solidFill>
                  <a:srgbClr val="000000"/>
                </a:solidFill>
                <a:latin typeface="標楷體" pitchFamily="65" charset="-120"/>
                <a:ea typeface="標楷體" pitchFamily="65" charset="-120"/>
              </a:rPr>
              <a:t>新聞時事</a:t>
            </a:r>
            <a:endParaRPr lang="zh-TW" altLang="en-US" sz="2800" dirty="0">
              <a:solidFill>
                <a:srgbClr val="000000"/>
              </a:solidFill>
              <a:latin typeface="標楷體" pitchFamily="65" charset="-120"/>
              <a:ea typeface="標楷體" pitchFamily="65" charset="-120"/>
            </a:endParaRPr>
          </a:p>
        </p:txBody>
      </p:sp>
      <p:sp>
        <p:nvSpPr>
          <p:cNvPr id="4" name="文字方塊 3"/>
          <p:cNvSpPr txBox="1"/>
          <p:nvPr/>
        </p:nvSpPr>
        <p:spPr>
          <a:xfrm>
            <a:off x="673100" y="3405167"/>
            <a:ext cx="8026400" cy="2800767"/>
          </a:xfrm>
          <a:prstGeom prst="rect">
            <a:avLst/>
          </a:prstGeom>
          <a:noFill/>
        </p:spPr>
        <p:txBody>
          <a:bodyPr wrap="square" rtlCol="0">
            <a:spAutoFit/>
          </a:bodyPr>
          <a:lstStyle/>
          <a:p>
            <a:pPr>
              <a:spcAft>
                <a:spcPts val="0"/>
              </a:spcAft>
            </a:pPr>
            <a:r>
              <a:rPr lang="zh-TW" altLang="zh-TW" sz="3200" kern="100" dirty="0">
                <a:latin typeface="Calibri"/>
                <a:ea typeface="標楷體"/>
                <a:cs typeface="Times New Roman"/>
              </a:rPr>
              <a:t>藝人吳建豪 代言中型</a:t>
            </a:r>
            <a:r>
              <a:rPr lang="zh-TW" altLang="zh-TW" sz="3200" kern="100" dirty="0">
                <a:latin typeface="標楷體" pitchFamily="65" charset="-120"/>
                <a:ea typeface="標楷體" pitchFamily="65" charset="-120"/>
                <a:cs typeface="Times New Roman"/>
              </a:rPr>
              <a:t>房車</a:t>
            </a:r>
            <a:r>
              <a:rPr lang="en-US" altLang="zh-TW" sz="3200" kern="100" dirty="0">
                <a:latin typeface="標楷體" pitchFamily="65" charset="-120"/>
                <a:ea typeface="標楷體" pitchFamily="65" charset="-120"/>
                <a:cs typeface="Times New Roman"/>
              </a:rPr>
              <a:t>  </a:t>
            </a:r>
            <a:r>
              <a:rPr lang="zh-TW" altLang="en-US" sz="3200" kern="100" smtClean="0">
                <a:latin typeface="標楷體" pitchFamily="65" charset="-120"/>
                <a:ea typeface="標楷體" pitchFamily="65" charset="-120"/>
                <a:cs typeface="Times New Roman"/>
              </a:rPr>
              <a:t>   </a:t>
            </a:r>
            <a:r>
              <a:rPr lang="en-US" altLang="zh-TW" sz="2000" kern="100" smtClean="0">
                <a:latin typeface="標楷體" pitchFamily="65" charset="-120"/>
                <a:ea typeface="標楷體" pitchFamily="65" charset="-120"/>
                <a:cs typeface="Times New Roman"/>
              </a:rPr>
              <a:t>[</a:t>
            </a:r>
            <a:r>
              <a:rPr lang="zh-TW" altLang="zh-TW" sz="2000" kern="100" dirty="0">
                <a:latin typeface="標楷體" pitchFamily="65" charset="-120"/>
                <a:ea typeface="標楷體" pitchFamily="65" charset="-120"/>
                <a:cs typeface="Times New Roman"/>
              </a:rPr>
              <a:t>華視</a:t>
            </a:r>
            <a:r>
              <a:rPr lang="en-US" altLang="zh-TW" sz="2000" kern="100" dirty="0">
                <a:latin typeface="標楷體" pitchFamily="65" charset="-120"/>
                <a:ea typeface="標楷體" pitchFamily="65" charset="-120"/>
                <a:cs typeface="Times New Roman"/>
              </a:rPr>
              <a:t>2012/09/17]</a:t>
            </a:r>
            <a:endParaRPr lang="zh-TW" altLang="zh-TW" sz="2000" kern="100" dirty="0">
              <a:latin typeface="標楷體" pitchFamily="65" charset="-120"/>
              <a:ea typeface="標楷體" pitchFamily="65" charset="-120"/>
              <a:cs typeface="Times New Roman"/>
            </a:endParaRPr>
          </a:p>
          <a:p>
            <a:pPr>
              <a:spcAft>
                <a:spcPts val="0"/>
              </a:spcAft>
            </a:pPr>
            <a:r>
              <a:rPr lang="zh-TW" altLang="zh-TW" sz="2800" kern="100" dirty="0">
                <a:latin typeface="Calibri"/>
                <a:ea typeface="標楷體"/>
                <a:cs typeface="Times New Roman"/>
              </a:rPr>
              <a:t>吳建豪在台上勁歌熱舞，炒熱現場氣氛，</a:t>
            </a:r>
            <a:r>
              <a:rPr lang="zh-TW" altLang="zh-TW" sz="2800" kern="100" dirty="0">
                <a:solidFill>
                  <a:srgbClr val="FF0000"/>
                </a:solidFill>
                <a:latin typeface="Calibri"/>
                <a:ea typeface="標楷體"/>
                <a:cs typeface="Times New Roman"/>
              </a:rPr>
              <a:t>車商業者找來吳建豪代言新車款，希望可以藉著他的國際形象與魅力，衝高銷售量。</a:t>
            </a:r>
            <a:r>
              <a:rPr lang="zh-TW" altLang="zh-TW" sz="2800" kern="100" dirty="0">
                <a:latin typeface="Calibri"/>
                <a:ea typeface="標楷體"/>
                <a:cs typeface="Times New Roman"/>
              </a:rPr>
              <a:t>新車款擁有流線車身造型、豪華科技質感與更豐富的配備，</a:t>
            </a:r>
            <a:r>
              <a:rPr lang="zh-TW" altLang="zh-TW" sz="2800" kern="100" dirty="0">
                <a:solidFill>
                  <a:srgbClr val="FF0000"/>
                </a:solidFill>
                <a:latin typeface="Calibri"/>
                <a:ea typeface="標楷體"/>
                <a:cs typeface="Times New Roman"/>
              </a:rPr>
              <a:t>鎖定</a:t>
            </a:r>
            <a:r>
              <a:rPr lang="en-US" altLang="zh-TW" sz="2800" kern="100" dirty="0">
                <a:solidFill>
                  <a:srgbClr val="FF0000"/>
                </a:solidFill>
                <a:latin typeface="Calibri"/>
                <a:ea typeface="標楷體"/>
                <a:cs typeface="Times New Roman"/>
              </a:rPr>
              <a:t>35</a:t>
            </a:r>
            <a:r>
              <a:rPr lang="zh-TW" altLang="zh-TW" sz="2800" kern="100" dirty="0">
                <a:solidFill>
                  <a:srgbClr val="FF0000"/>
                </a:solidFill>
                <a:latin typeface="Calibri"/>
                <a:ea typeface="標楷體"/>
                <a:cs typeface="Times New Roman"/>
              </a:rPr>
              <a:t>歲以下的目標客群，車商有信心可以達到月銷</a:t>
            </a:r>
            <a:r>
              <a:rPr lang="en-US" altLang="zh-TW" sz="2800" kern="100" dirty="0">
                <a:solidFill>
                  <a:srgbClr val="FF0000"/>
                </a:solidFill>
                <a:latin typeface="Calibri"/>
                <a:ea typeface="標楷體"/>
                <a:cs typeface="Times New Roman"/>
              </a:rPr>
              <a:t>1000</a:t>
            </a:r>
            <a:r>
              <a:rPr lang="zh-TW" altLang="zh-TW" sz="2800" kern="100" dirty="0">
                <a:solidFill>
                  <a:srgbClr val="FF0000"/>
                </a:solidFill>
                <a:latin typeface="Calibri"/>
                <a:ea typeface="標楷體"/>
                <a:cs typeface="Times New Roman"/>
              </a:rPr>
              <a:t>輛的目標。</a:t>
            </a:r>
            <a:endParaRPr lang="zh-TW" altLang="zh-TW" sz="2800" kern="100" dirty="0">
              <a:effectLst/>
              <a:latin typeface="Calibri"/>
              <a:ea typeface="新細明體"/>
              <a:cs typeface="Times New Roman"/>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393700"/>
            <a:ext cx="4445000" cy="2960370"/>
          </a:xfrm>
          <a:prstGeom prst="rect">
            <a:avLst/>
          </a:prstGeom>
        </p:spPr>
      </p:pic>
    </p:spTree>
    <p:extLst>
      <p:ext uri="{BB962C8B-B14F-4D97-AF65-F5344CB8AC3E}">
        <p14:creationId xmlns:p14="http://schemas.microsoft.com/office/powerpoint/2010/main" val="3508948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1866" name="Rectangle 10"/>
          <p:cNvSpPr>
            <a:spLocks noChangeArrowheads="1"/>
          </p:cNvSpPr>
          <p:nvPr/>
        </p:nvSpPr>
        <p:spPr bwMode="auto">
          <a:xfrm>
            <a:off x="449263" y="101600"/>
            <a:ext cx="7904162" cy="2246769"/>
          </a:xfrm>
          <a:prstGeom prst="rect">
            <a:avLst/>
          </a:prstGeom>
          <a:noFill/>
          <a:ln w="9525" algn="ctr">
            <a:noFill/>
            <a:miter lim="800000"/>
            <a:headEnd/>
            <a:tailEnd/>
          </a:ln>
          <a:effectLst/>
        </p:spPr>
        <p:txBody>
          <a:bodyPr>
            <a:spAutoFit/>
          </a:bodyPr>
          <a:lstStyle/>
          <a:p>
            <a:pPr>
              <a:spcBef>
                <a:spcPts val="0"/>
              </a:spcBef>
              <a:spcAft>
                <a:spcPts val="0"/>
              </a:spcAft>
              <a:defRPr/>
            </a:pPr>
            <a:r>
              <a:rPr lang="en-US" sz="2000" b="0" dirty="0">
                <a:solidFill>
                  <a:srgbClr val="000000"/>
                </a:solidFill>
              </a:rPr>
              <a:t>Consumers commonly commit the following three mistakes when making decisions:</a:t>
            </a:r>
          </a:p>
          <a:p>
            <a:pPr>
              <a:spcBef>
                <a:spcPts val="0"/>
              </a:spcBef>
              <a:spcAft>
                <a:spcPts val="0"/>
              </a:spcAft>
              <a:defRPr/>
            </a:pPr>
            <a:endParaRPr lang="en-US" sz="2000" b="0" dirty="0">
              <a:solidFill>
                <a:srgbClr val="000000"/>
              </a:solidFill>
            </a:endParaRPr>
          </a:p>
          <a:p>
            <a:pPr marL="342900" indent="-342900">
              <a:spcBef>
                <a:spcPts val="0"/>
              </a:spcBef>
              <a:spcAft>
                <a:spcPts val="0"/>
              </a:spcAft>
              <a:buFont typeface="+mj-lt"/>
              <a:buAutoNum type="arabicPeriod"/>
              <a:defRPr/>
            </a:pPr>
            <a:r>
              <a:rPr lang="en-US" sz="2000" b="0" dirty="0">
                <a:solidFill>
                  <a:srgbClr val="000000"/>
                </a:solidFill>
              </a:rPr>
              <a:t>They take into account monetary costs but ignore nonmonetary opportunity </a:t>
            </a:r>
            <a:r>
              <a:rPr lang="en-US" sz="2000" b="0" dirty="0" smtClean="0">
                <a:solidFill>
                  <a:srgbClr val="000000"/>
                </a:solidFill>
              </a:rPr>
              <a:t>costs.</a:t>
            </a:r>
          </a:p>
          <a:p>
            <a:pPr marL="342900" indent="-342900">
              <a:spcBef>
                <a:spcPts val="0"/>
              </a:spcBef>
              <a:spcAft>
                <a:spcPts val="0"/>
              </a:spcAft>
              <a:buFont typeface="+mj-lt"/>
              <a:buAutoNum type="arabicPeriod"/>
              <a:defRPr/>
            </a:pPr>
            <a:r>
              <a:rPr lang="en-US" sz="2000" b="0" dirty="0" smtClean="0">
                <a:solidFill>
                  <a:srgbClr val="000000"/>
                </a:solidFill>
              </a:rPr>
              <a:t>They </a:t>
            </a:r>
            <a:r>
              <a:rPr lang="en-US" sz="2000" b="0" dirty="0">
                <a:solidFill>
                  <a:srgbClr val="000000"/>
                </a:solidFill>
              </a:rPr>
              <a:t>fail to ignore sunk </a:t>
            </a:r>
            <a:r>
              <a:rPr lang="en-US" sz="2000" b="0" dirty="0" smtClean="0">
                <a:solidFill>
                  <a:srgbClr val="000000"/>
                </a:solidFill>
              </a:rPr>
              <a:t>costs.</a:t>
            </a:r>
          </a:p>
          <a:p>
            <a:pPr marL="342900" indent="-342900">
              <a:spcBef>
                <a:spcPts val="0"/>
              </a:spcBef>
              <a:spcAft>
                <a:spcPts val="0"/>
              </a:spcAft>
              <a:buFont typeface="+mj-lt"/>
              <a:buAutoNum type="arabicPeriod"/>
              <a:defRPr/>
            </a:pPr>
            <a:r>
              <a:rPr lang="en-US" sz="2000" b="0" dirty="0" smtClean="0">
                <a:solidFill>
                  <a:srgbClr val="000000"/>
                </a:solidFill>
              </a:rPr>
              <a:t>They </a:t>
            </a:r>
            <a:r>
              <a:rPr lang="en-US" sz="2000" b="0" dirty="0">
                <a:solidFill>
                  <a:srgbClr val="000000"/>
                </a:solidFill>
              </a:rPr>
              <a:t>are unrealistic about their future behavior.</a:t>
            </a:r>
          </a:p>
        </p:txBody>
      </p:sp>
      <p:sp>
        <p:nvSpPr>
          <p:cNvPr id="7" name="Rectangle 4"/>
          <p:cNvSpPr>
            <a:spLocks noChangeArrowheads="1"/>
          </p:cNvSpPr>
          <p:nvPr/>
        </p:nvSpPr>
        <p:spPr bwMode="auto">
          <a:xfrm>
            <a:off x="449263" y="2525712"/>
            <a:ext cx="8002587" cy="458788"/>
          </a:xfrm>
          <a:prstGeom prst="rect">
            <a:avLst/>
          </a:prstGeom>
          <a:noFill/>
          <a:ln w="9525">
            <a:noFill/>
            <a:miter lim="800000"/>
            <a:headEnd/>
            <a:tailEnd/>
          </a:ln>
        </p:spPr>
        <p:txBody>
          <a:bodyPr/>
          <a:lstStyle/>
          <a:p>
            <a:pPr marL="342900" indent="-342900" algn="ctr">
              <a:spcBef>
                <a:spcPct val="20000"/>
              </a:spcBef>
            </a:pPr>
            <a:r>
              <a:rPr lang="en-US" sz="2400" dirty="0">
                <a:solidFill>
                  <a:srgbClr val="000000"/>
                </a:solidFill>
              </a:rPr>
              <a:t>Ignoring Nonmonetary Opportunity </a:t>
            </a:r>
            <a:r>
              <a:rPr lang="en-US" sz="2400" dirty="0" smtClean="0">
                <a:solidFill>
                  <a:srgbClr val="000000"/>
                </a:solidFill>
              </a:rPr>
              <a:t>Costs</a:t>
            </a:r>
            <a:br>
              <a:rPr lang="en-US" sz="2400" dirty="0" smtClean="0">
                <a:solidFill>
                  <a:srgbClr val="000000"/>
                </a:solidFill>
              </a:rPr>
            </a:br>
            <a:r>
              <a:rPr lang="zh-TW" altLang="en-US" sz="2400" dirty="0" smtClean="0">
                <a:solidFill>
                  <a:srgbClr val="000000"/>
                </a:solidFill>
              </a:rPr>
              <a:t> </a:t>
            </a:r>
            <a:r>
              <a:rPr lang="zh-TW" altLang="en-US" sz="2400" dirty="0" smtClean="0">
                <a:solidFill>
                  <a:srgbClr val="000000"/>
                </a:solidFill>
                <a:latin typeface="標楷體" pitchFamily="65" charset="-120"/>
                <a:ea typeface="標楷體" pitchFamily="65" charset="-120"/>
              </a:rPr>
              <a:t>忽視非貨幣的機會成本</a:t>
            </a:r>
            <a:endParaRPr lang="en-US" sz="2400" dirty="0">
              <a:solidFill>
                <a:srgbClr val="000000"/>
              </a:solidFill>
              <a:latin typeface="標楷體" pitchFamily="65" charset="-120"/>
              <a:ea typeface="標楷體" pitchFamily="65" charset="-120"/>
            </a:endParaRPr>
          </a:p>
        </p:txBody>
      </p:sp>
      <p:sp>
        <p:nvSpPr>
          <p:cNvPr id="8" name="Rectangle 8"/>
          <p:cNvSpPr>
            <a:spLocks noChangeArrowheads="1"/>
          </p:cNvSpPr>
          <p:nvPr/>
        </p:nvSpPr>
        <p:spPr bwMode="auto">
          <a:xfrm>
            <a:off x="449263" y="3489395"/>
            <a:ext cx="8237537" cy="707886"/>
          </a:xfrm>
          <a:prstGeom prst="rect">
            <a:avLst/>
          </a:prstGeom>
          <a:noFill/>
          <a:ln w="9525" algn="ctr">
            <a:noFill/>
            <a:miter lim="800000"/>
            <a:headEnd/>
            <a:tailEnd/>
          </a:ln>
        </p:spPr>
        <p:txBody>
          <a:bodyPr>
            <a:spAutoFit/>
          </a:bodyPr>
          <a:lstStyle/>
          <a:p>
            <a:pPr>
              <a:spcBef>
                <a:spcPct val="50000"/>
              </a:spcBef>
              <a:spcAft>
                <a:spcPct val="10000"/>
              </a:spcAft>
            </a:pPr>
            <a:r>
              <a:rPr lang="en-US" sz="2000" dirty="0">
                <a:solidFill>
                  <a:srgbClr val="000000"/>
                </a:solidFill>
              </a:rPr>
              <a:t>Opportunity cost</a:t>
            </a:r>
            <a:r>
              <a:rPr lang="en-US" sz="2000" b="0" dirty="0">
                <a:solidFill>
                  <a:srgbClr val="000000"/>
                </a:solidFill>
              </a:rPr>
              <a:t> </a:t>
            </a:r>
            <a:r>
              <a:rPr lang="en-US" altLang="zh-TW" sz="2000" dirty="0" smtClean="0">
                <a:solidFill>
                  <a:srgbClr val="000000"/>
                </a:solidFill>
                <a:latin typeface="標楷體" pitchFamily="65" charset="-120"/>
                <a:ea typeface="標楷體" pitchFamily="65" charset="-120"/>
              </a:rPr>
              <a:t>(</a:t>
            </a:r>
            <a:r>
              <a:rPr lang="zh-TW" altLang="en-US" sz="2000" dirty="0" smtClean="0">
                <a:solidFill>
                  <a:srgbClr val="000000"/>
                </a:solidFill>
                <a:latin typeface="標楷體" pitchFamily="65" charset="-120"/>
                <a:ea typeface="標楷體" pitchFamily="65" charset="-120"/>
              </a:rPr>
              <a:t>機會成本</a:t>
            </a:r>
            <a:r>
              <a:rPr lang="en-US" altLang="zh-TW" sz="2000" dirty="0" smtClean="0">
                <a:solidFill>
                  <a:srgbClr val="000000"/>
                </a:solidFill>
                <a:latin typeface="標楷體" pitchFamily="65" charset="-120"/>
                <a:ea typeface="標楷體" pitchFamily="65" charset="-120"/>
              </a:rPr>
              <a:t>)</a:t>
            </a:r>
            <a:r>
              <a:rPr lang="en-US" sz="2000" dirty="0" smtClean="0">
                <a:solidFill>
                  <a:srgbClr val="000000"/>
                </a:solidFill>
                <a:latin typeface="標楷體" pitchFamily="65" charset="-120"/>
                <a:ea typeface="標楷體" pitchFamily="65" charset="-120"/>
              </a:rPr>
              <a:t> </a:t>
            </a:r>
            <a:r>
              <a:rPr lang="en-US" sz="2000" b="0" dirty="0">
                <a:solidFill>
                  <a:srgbClr val="000000"/>
                </a:solidFill>
              </a:rPr>
              <a:t>The highest-valued alternative that must be given up to engage in an activity.</a:t>
            </a:r>
          </a:p>
        </p:txBody>
      </p:sp>
      <p:sp>
        <p:nvSpPr>
          <p:cNvPr id="9" name="Rectangle 9"/>
          <p:cNvSpPr>
            <a:spLocks noChangeArrowheads="1"/>
          </p:cNvSpPr>
          <p:nvPr/>
        </p:nvSpPr>
        <p:spPr bwMode="auto">
          <a:xfrm>
            <a:off x="538163" y="4327525"/>
            <a:ext cx="8237537" cy="1323439"/>
          </a:xfrm>
          <a:prstGeom prst="rect">
            <a:avLst/>
          </a:prstGeom>
          <a:noFill/>
          <a:ln w="9525" algn="ctr">
            <a:noFill/>
            <a:miter lim="800000"/>
            <a:headEnd/>
            <a:tailEnd/>
          </a:ln>
        </p:spPr>
        <p:txBody>
          <a:bodyPr>
            <a:spAutoFit/>
          </a:bodyPr>
          <a:lstStyle/>
          <a:p>
            <a:pPr>
              <a:spcBef>
                <a:spcPct val="50000"/>
              </a:spcBef>
              <a:spcAft>
                <a:spcPct val="10000"/>
              </a:spcAft>
            </a:pPr>
            <a:r>
              <a:rPr lang="en-US" sz="2000" dirty="0">
                <a:solidFill>
                  <a:srgbClr val="000000"/>
                </a:solidFill>
              </a:rPr>
              <a:t>Endowment effect</a:t>
            </a:r>
            <a:r>
              <a:rPr lang="en-US" sz="2000" b="0" dirty="0">
                <a:solidFill>
                  <a:srgbClr val="000000"/>
                </a:solidFill>
              </a:rPr>
              <a:t> </a:t>
            </a:r>
            <a:r>
              <a:rPr lang="en-US" altLang="zh-TW" sz="2000" dirty="0" smtClean="0">
                <a:solidFill>
                  <a:srgbClr val="000000"/>
                </a:solidFill>
                <a:latin typeface="標楷體" pitchFamily="65" charset="-120"/>
                <a:ea typeface="標楷體" pitchFamily="65" charset="-120"/>
              </a:rPr>
              <a:t>(</a:t>
            </a:r>
            <a:r>
              <a:rPr lang="zh-TW" altLang="en-US" sz="2000" dirty="0" smtClean="0">
                <a:solidFill>
                  <a:srgbClr val="000000"/>
                </a:solidFill>
                <a:latin typeface="標楷體" pitchFamily="65" charset="-120"/>
                <a:ea typeface="標楷體" pitchFamily="65" charset="-120"/>
              </a:rPr>
              <a:t>稟賦效應</a:t>
            </a:r>
            <a:r>
              <a:rPr lang="en-US" altLang="zh-TW" sz="2000" dirty="0" smtClean="0">
                <a:solidFill>
                  <a:srgbClr val="000000"/>
                </a:solidFill>
                <a:latin typeface="標楷體" pitchFamily="65" charset="-120"/>
                <a:ea typeface="標楷體" pitchFamily="65" charset="-120"/>
              </a:rPr>
              <a:t>)</a:t>
            </a:r>
            <a:r>
              <a:rPr lang="en-US" sz="2000" b="0" dirty="0" smtClean="0">
                <a:solidFill>
                  <a:srgbClr val="000000"/>
                </a:solidFill>
              </a:rPr>
              <a:t> </a:t>
            </a:r>
            <a:r>
              <a:rPr lang="en-US" sz="2000" b="0" dirty="0">
                <a:solidFill>
                  <a:srgbClr val="000000"/>
                </a:solidFill>
              </a:rPr>
              <a:t>The tendency of people to be unwilling to sell a good they already own even if they are offered a price that is greater than the price they would be willing to pay to buy the good if they didn’t already own it.</a:t>
            </a:r>
          </a:p>
        </p:txBody>
      </p:sp>
      <p:sp>
        <p:nvSpPr>
          <p:cNvPr id="10" name="TextBox 9"/>
          <p:cNvSpPr txBox="1">
            <a:spLocks noChangeArrowheads="1"/>
          </p:cNvSpPr>
          <p:nvPr/>
        </p:nvSpPr>
        <p:spPr bwMode="auto">
          <a:xfrm>
            <a:off x="449263" y="5671602"/>
            <a:ext cx="8237537" cy="707886"/>
          </a:xfrm>
          <a:prstGeom prst="rect">
            <a:avLst/>
          </a:prstGeom>
          <a:noFill/>
          <a:ln w="9525">
            <a:noFill/>
            <a:miter lim="800000"/>
            <a:headEnd/>
            <a:tailEnd/>
          </a:ln>
        </p:spPr>
        <p:txBody>
          <a:bodyPr>
            <a:spAutoFit/>
          </a:bodyPr>
          <a:lstStyle/>
          <a:p>
            <a:pPr>
              <a:spcBef>
                <a:spcPct val="10000"/>
              </a:spcBef>
              <a:spcAft>
                <a:spcPct val="10000"/>
              </a:spcAft>
            </a:pPr>
            <a:r>
              <a:rPr lang="en-US" sz="2000" b="0" i="1" dirty="0">
                <a:solidFill>
                  <a:srgbClr val="000000"/>
                </a:solidFill>
              </a:rPr>
              <a:t>Nonmonetary opportunity costs are just as real as monetary costs and should be taken into account when making decisions.</a:t>
            </a:r>
          </a:p>
        </p:txBody>
      </p:sp>
    </p:spTree>
    <p:extLst>
      <p:ext uri="{BB962C8B-B14F-4D97-AF65-F5344CB8AC3E}">
        <p14:creationId xmlns:p14="http://schemas.microsoft.com/office/powerpoint/2010/main" val="37945764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1866">
                                            <p:txEl>
                                              <p:pRg st="0" end="0"/>
                                            </p:txEl>
                                          </p:spTgt>
                                        </p:tgtEl>
                                        <p:attrNameLst>
                                          <p:attrName>style.visibility</p:attrName>
                                        </p:attrNameLst>
                                      </p:cBhvr>
                                      <p:to>
                                        <p:strVal val="visible"/>
                                      </p:to>
                                    </p:set>
                                    <p:animEffect transition="in" filter="wipe(left)">
                                      <p:cBhvr>
                                        <p:cTn id="7" dur="500"/>
                                        <p:tgtEl>
                                          <p:spTgt spid="76186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61866">
                                            <p:txEl>
                                              <p:pRg st="2" end="2"/>
                                            </p:txEl>
                                          </p:spTgt>
                                        </p:tgtEl>
                                        <p:attrNameLst>
                                          <p:attrName>style.visibility</p:attrName>
                                        </p:attrNameLst>
                                      </p:cBhvr>
                                      <p:to>
                                        <p:strVal val="visible"/>
                                      </p:to>
                                    </p:set>
                                    <p:animEffect transition="in" filter="wipe(left)">
                                      <p:cBhvr>
                                        <p:cTn id="11" dur="500"/>
                                        <p:tgtEl>
                                          <p:spTgt spid="761866">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61866">
                                            <p:txEl>
                                              <p:pRg st="3" end="3"/>
                                            </p:txEl>
                                          </p:spTgt>
                                        </p:tgtEl>
                                        <p:attrNameLst>
                                          <p:attrName>style.visibility</p:attrName>
                                        </p:attrNameLst>
                                      </p:cBhvr>
                                      <p:to>
                                        <p:strVal val="visible"/>
                                      </p:to>
                                    </p:set>
                                    <p:animEffect transition="in" filter="wipe(left)">
                                      <p:cBhvr>
                                        <p:cTn id="15" dur="500"/>
                                        <p:tgtEl>
                                          <p:spTgt spid="761866">
                                            <p:txEl>
                                              <p:pRg st="3" end="3"/>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61866">
                                            <p:txEl>
                                              <p:pRg st="4" end="4"/>
                                            </p:txEl>
                                          </p:spTgt>
                                        </p:tgtEl>
                                        <p:attrNameLst>
                                          <p:attrName>style.visibility</p:attrName>
                                        </p:attrNameLst>
                                      </p:cBhvr>
                                      <p:to>
                                        <p:strVal val="visible"/>
                                      </p:to>
                                    </p:set>
                                    <p:animEffect transition="in" filter="wipe(left)">
                                      <p:cBhvr>
                                        <p:cTn id="19" dur="500"/>
                                        <p:tgtEl>
                                          <p:spTgt spid="76186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866" grpId="0" build="p"/>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934244" y="269875"/>
            <a:ext cx="7277100" cy="398463"/>
          </a:xfrm>
          <a:prstGeom prst="rect">
            <a:avLst/>
          </a:prstGeom>
          <a:noFill/>
          <a:ln w="9525">
            <a:noFill/>
            <a:miter lim="800000"/>
            <a:headEnd/>
            <a:tailEnd/>
          </a:ln>
        </p:spPr>
        <p:txBody>
          <a:bodyPr/>
          <a:lstStyle/>
          <a:p>
            <a:pPr marL="342900" indent="-342900" algn="ctr">
              <a:spcBef>
                <a:spcPct val="20000"/>
              </a:spcBef>
            </a:pPr>
            <a:r>
              <a:rPr lang="en-US" sz="2400" dirty="0">
                <a:solidFill>
                  <a:srgbClr val="000000"/>
                </a:solidFill>
              </a:rPr>
              <a:t>Failing to Ignore Sunk </a:t>
            </a:r>
            <a:r>
              <a:rPr lang="en-US" sz="2400" dirty="0" smtClean="0">
                <a:solidFill>
                  <a:srgbClr val="000000"/>
                </a:solidFill>
              </a:rPr>
              <a:t>Costs</a:t>
            </a:r>
            <a:r>
              <a:rPr lang="zh-TW" altLang="en-US" sz="2400" dirty="0" smtClean="0">
                <a:solidFill>
                  <a:srgbClr val="000000"/>
                </a:solidFill>
              </a:rPr>
              <a:t> </a:t>
            </a:r>
            <a:r>
              <a:rPr lang="zh-TW" altLang="en-US" sz="2400" dirty="0" smtClean="0">
                <a:solidFill>
                  <a:srgbClr val="000000"/>
                </a:solidFill>
                <a:latin typeface="標楷體" pitchFamily="65" charset="-120"/>
                <a:ea typeface="標楷體" pitchFamily="65" charset="-120"/>
              </a:rPr>
              <a:t>未忽略沉沒成本</a:t>
            </a:r>
            <a:endParaRPr lang="en-US" sz="2400" dirty="0">
              <a:solidFill>
                <a:srgbClr val="000000"/>
              </a:solidFill>
              <a:latin typeface="標楷體" pitchFamily="65" charset="-120"/>
              <a:ea typeface="標楷體" pitchFamily="65" charset="-120"/>
            </a:endParaRPr>
          </a:p>
        </p:txBody>
      </p:sp>
      <p:sp>
        <p:nvSpPr>
          <p:cNvPr id="9" name="Rectangle 8"/>
          <p:cNvSpPr>
            <a:spLocks noChangeArrowheads="1"/>
          </p:cNvSpPr>
          <p:nvPr/>
        </p:nvSpPr>
        <p:spPr bwMode="auto">
          <a:xfrm>
            <a:off x="449263" y="1071563"/>
            <a:ext cx="8237537" cy="707886"/>
          </a:xfrm>
          <a:prstGeom prst="rect">
            <a:avLst/>
          </a:prstGeom>
          <a:noFill/>
          <a:ln w="9525" algn="ctr">
            <a:noFill/>
            <a:miter lim="800000"/>
            <a:headEnd/>
            <a:tailEnd/>
          </a:ln>
        </p:spPr>
        <p:txBody>
          <a:bodyPr>
            <a:spAutoFit/>
          </a:bodyPr>
          <a:lstStyle/>
          <a:p>
            <a:pPr>
              <a:spcBef>
                <a:spcPct val="50000"/>
              </a:spcBef>
              <a:spcAft>
                <a:spcPct val="10000"/>
              </a:spcAft>
            </a:pPr>
            <a:r>
              <a:rPr lang="en-US" sz="2000" dirty="0">
                <a:solidFill>
                  <a:srgbClr val="000000"/>
                </a:solidFill>
              </a:rPr>
              <a:t>Sunk cost</a:t>
            </a:r>
            <a:r>
              <a:rPr lang="en-US" sz="2000" b="0" dirty="0">
                <a:solidFill>
                  <a:srgbClr val="000000"/>
                </a:solidFill>
              </a:rPr>
              <a:t> </a:t>
            </a:r>
            <a:r>
              <a:rPr lang="en-US" altLang="zh-TW" sz="2000" dirty="0" smtClean="0">
                <a:solidFill>
                  <a:srgbClr val="000000"/>
                </a:solidFill>
                <a:latin typeface="標楷體" pitchFamily="65" charset="-120"/>
                <a:ea typeface="標楷體" pitchFamily="65" charset="-120"/>
              </a:rPr>
              <a:t>(</a:t>
            </a:r>
            <a:r>
              <a:rPr lang="zh-TW" altLang="en-US" sz="2000" dirty="0" smtClean="0">
                <a:solidFill>
                  <a:srgbClr val="000000"/>
                </a:solidFill>
                <a:latin typeface="標楷體" pitchFamily="65" charset="-120"/>
                <a:ea typeface="標楷體" pitchFamily="65" charset="-120"/>
              </a:rPr>
              <a:t>沉沒成本</a:t>
            </a:r>
            <a:r>
              <a:rPr lang="en-US" altLang="zh-TW" sz="2000" dirty="0" smtClean="0">
                <a:solidFill>
                  <a:srgbClr val="000000"/>
                </a:solidFill>
                <a:latin typeface="標楷體" pitchFamily="65" charset="-120"/>
                <a:ea typeface="標楷體" pitchFamily="65" charset="-120"/>
              </a:rPr>
              <a:t>)</a:t>
            </a:r>
            <a:r>
              <a:rPr lang="en-US" sz="2000" b="0" dirty="0" smtClean="0">
                <a:solidFill>
                  <a:srgbClr val="000000"/>
                </a:solidFill>
              </a:rPr>
              <a:t>  </a:t>
            </a:r>
            <a:r>
              <a:rPr lang="en-US" sz="2000" b="0" dirty="0">
                <a:solidFill>
                  <a:srgbClr val="000000"/>
                </a:solidFill>
              </a:rPr>
              <a:t>A cost that has already been paid and cannot be recovered.</a:t>
            </a:r>
          </a:p>
        </p:txBody>
      </p:sp>
      <p:sp>
        <p:nvSpPr>
          <p:cNvPr id="10" name="Rectangle 10"/>
          <p:cNvSpPr>
            <a:spLocks noChangeArrowheads="1"/>
          </p:cNvSpPr>
          <p:nvPr/>
        </p:nvSpPr>
        <p:spPr bwMode="auto">
          <a:xfrm>
            <a:off x="449263" y="2690019"/>
            <a:ext cx="8247062" cy="407987"/>
          </a:xfrm>
          <a:prstGeom prst="rect">
            <a:avLst/>
          </a:prstGeom>
          <a:noFill/>
          <a:ln w="9525">
            <a:noFill/>
            <a:miter lim="800000"/>
            <a:headEnd/>
            <a:tailEnd/>
          </a:ln>
        </p:spPr>
        <p:txBody>
          <a:bodyPr/>
          <a:lstStyle/>
          <a:p>
            <a:pPr marL="342900" indent="-342900" algn="ctr">
              <a:spcBef>
                <a:spcPct val="20000"/>
              </a:spcBef>
            </a:pPr>
            <a:r>
              <a:rPr lang="en-US" sz="2200" dirty="0">
                <a:solidFill>
                  <a:srgbClr val="000000"/>
                </a:solidFill>
              </a:rPr>
              <a:t>Being Unrealistic about Future </a:t>
            </a:r>
            <a:r>
              <a:rPr lang="en-US" sz="2200" dirty="0" smtClean="0">
                <a:solidFill>
                  <a:srgbClr val="000000"/>
                </a:solidFill>
              </a:rPr>
              <a:t>Behavior</a:t>
            </a:r>
            <a:r>
              <a:rPr lang="zh-TW" altLang="en-US" sz="2200" dirty="0" smtClean="0">
                <a:solidFill>
                  <a:srgbClr val="000000"/>
                </a:solidFill>
              </a:rPr>
              <a:t> </a:t>
            </a:r>
            <a:r>
              <a:rPr lang="en-US" altLang="zh-TW" sz="2200" dirty="0" smtClean="0">
                <a:solidFill>
                  <a:srgbClr val="000000"/>
                </a:solidFill>
              </a:rPr>
              <a:t/>
            </a:r>
            <a:br>
              <a:rPr lang="en-US" altLang="zh-TW" sz="2200" dirty="0" smtClean="0">
                <a:solidFill>
                  <a:srgbClr val="000000"/>
                </a:solidFill>
              </a:rPr>
            </a:br>
            <a:r>
              <a:rPr lang="zh-TW" altLang="en-US" sz="2200" dirty="0" smtClean="0">
                <a:solidFill>
                  <a:srgbClr val="000000"/>
                </a:solidFill>
                <a:latin typeface="標楷體" pitchFamily="65" charset="-120"/>
                <a:ea typeface="標楷體" pitchFamily="65" charset="-120"/>
              </a:rPr>
              <a:t>對未來作出不切實際的行為</a:t>
            </a:r>
            <a:endParaRPr lang="en-US" sz="2200" dirty="0">
              <a:solidFill>
                <a:srgbClr val="000000"/>
              </a:solidFill>
              <a:latin typeface="標楷體" pitchFamily="65" charset="-120"/>
              <a:ea typeface="標楷體" pitchFamily="65" charset="-120"/>
            </a:endParaRPr>
          </a:p>
        </p:txBody>
      </p:sp>
      <p:sp>
        <p:nvSpPr>
          <p:cNvPr id="11" name="Rectangle 11"/>
          <p:cNvSpPr>
            <a:spLocks noChangeArrowheads="1"/>
          </p:cNvSpPr>
          <p:nvPr/>
        </p:nvSpPr>
        <p:spPr bwMode="auto">
          <a:xfrm>
            <a:off x="449263" y="3501231"/>
            <a:ext cx="8237537" cy="3139321"/>
          </a:xfrm>
          <a:prstGeom prst="rect">
            <a:avLst/>
          </a:prstGeom>
          <a:noFill/>
          <a:ln w="9525" algn="ctr">
            <a:noFill/>
            <a:miter lim="800000"/>
            <a:headEnd/>
            <a:tailEnd/>
          </a:ln>
        </p:spPr>
        <p:txBody>
          <a:bodyPr>
            <a:spAutoFit/>
          </a:bodyPr>
          <a:lstStyle/>
          <a:p>
            <a:r>
              <a:rPr lang="en-US" sz="2200" b="0" dirty="0">
                <a:solidFill>
                  <a:srgbClr val="000000"/>
                </a:solidFill>
              </a:rPr>
              <a:t>Many people have preferences that are not consistent over time</a:t>
            </a:r>
            <a:r>
              <a:rPr lang="en-US" sz="2200" b="0" dirty="0" smtClean="0">
                <a:solidFill>
                  <a:srgbClr val="000000"/>
                </a:solidFill>
              </a:rPr>
              <a:t>.</a:t>
            </a:r>
          </a:p>
          <a:p>
            <a:r>
              <a:rPr lang="en-US" sz="2200" b="0" dirty="0">
                <a:solidFill>
                  <a:srgbClr val="000000"/>
                </a:solidFill>
              </a:rPr>
              <a:t/>
            </a:r>
            <a:br>
              <a:rPr lang="en-US" sz="2200" b="0" dirty="0">
                <a:solidFill>
                  <a:srgbClr val="000000"/>
                </a:solidFill>
              </a:rPr>
            </a:br>
            <a:r>
              <a:rPr lang="en-US" sz="2200" b="0" dirty="0" smtClean="0">
                <a:solidFill>
                  <a:srgbClr val="000000"/>
                </a:solidFill>
              </a:rPr>
              <a:t>If </a:t>
            </a:r>
            <a:r>
              <a:rPr lang="en-US" sz="2200" b="0" dirty="0">
                <a:solidFill>
                  <a:srgbClr val="000000"/>
                </a:solidFill>
              </a:rPr>
              <a:t>you are unrealistic about your future behavior, you underestimate the costs of choices that you make today</a:t>
            </a:r>
            <a:r>
              <a:rPr lang="en-US" sz="2200" b="0" dirty="0" smtClean="0">
                <a:solidFill>
                  <a:srgbClr val="000000"/>
                </a:solidFill>
              </a:rPr>
              <a:t>.</a:t>
            </a:r>
          </a:p>
          <a:p>
            <a:endParaRPr lang="en-US" sz="2200" b="0" dirty="0">
              <a:solidFill>
                <a:srgbClr val="000000"/>
              </a:solidFill>
            </a:endParaRPr>
          </a:p>
          <a:p>
            <a:r>
              <a:rPr lang="en-US" sz="2200" b="0" dirty="0" smtClean="0">
                <a:solidFill>
                  <a:srgbClr val="000000"/>
                </a:solidFill>
              </a:rPr>
              <a:t>Taking </a:t>
            </a:r>
            <a:r>
              <a:rPr lang="en-US" sz="2200" b="0" dirty="0">
                <a:solidFill>
                  <a:srgbClr val="000000"/>
                </a:solidFill>
              </a:rPr>
              <a:t>into account nonmonetary opportunity costs, ignoring sunk costs, and being more realistic about future behavior are three ways in which consumers are able to improve the decisions they make.</a:t>
            </a:r>
          </a:p>
        </p:txBody>
      </p:sp>
      <p:sp>
        <p:nvSpPr>
          <p:cNvPr id="6" name="Rectangle 11"/>
          <p:cNvSpPr>
            <a:spLocks noChangeArrowheads="1"/>
          </p:cNvSpPr>
          <p:nvPr/>
        </p:nvSpPr>
        <p:spPr bwMode="auto">
          <a:xfrm>
            <a:off x="458788" y="1844675"/>
            <a:ext cx="8237537" cy="707886"/>
          </a:xfrm>
          <a:prstGeom prst="rect">
            <a:avLst/>
          </a:prstGeom>
          <a:noFill/>
          <a:ln w="9525" algn="ctr">
            <a:noFill/>
            <a:miter lim="800000"/>
            <a:headEnd/>
            <a:tailEnd/>
          </a:ln>
        </p:spPr>
        <p:txBody>
          <a:bodyPr>
            <a:spAutoFit/>
          </a:bodyPr>
          <a:lstStyle/>
          <a:p>
            <a:r>
              <a:rPr lang="en-US" sz="2000" b="0">
                <a:solidFill>
                  <a:srgbClr val="000000"/>
                </a:solidFill>
              </a:rPr>
              <a:t>Once you have paid money and can’t get it back, you should ignore that money in any later decisions you make.</a:t>
            </a:r>
          </a:p>
        </p:txBody>
      </p:sp>
    </p:spTree>
    <p:extLst>
      <p:ext uri="{BB962C8B-B14F-4D97-AF65-F5344CB8AC3E}">
        <p14:creationId xmlns:p14="http://schemas.microsoft.com/office/powerpoint/2010/main" val="597239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left)">
                                      <p:cBhvr>
                                        <p:cTn id="25" dur="500"/>
                                        <p:tgtEl>
                                          <p:spTgt spid="11">
                                            <p:txEl>
                                              <p:pRg st="0" end="0"/>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wipe(left)">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left)">
                                      <p:cBhvr>
                                        <p:cTn id="3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build="p"/>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5960" name="Rectangle 8"/>
          <p:cNvSpPr>
            <a:spLocks noChangeArrowheads="1"/>
          </p:cNvSpPr>
          <p:nvPr/>
        </p:nvSpPr>
        <p:spPr bwMode="auto">
          <a:xfrm>
            <a:off x="5534025" y="4075113"/>
            <a:ext cx="2971800" cy="523875"/>
          </a:xfrm>
          <a:prstGeom prst="rect">
            <a:avLst/>
          </a:prstGeom>
          <a:noFill/>
          <a:ln w="9525" algn="ctr">
            <a:noFill/>
            <a:miter lim="800000"/>
            <a:headEnd/>
            <a:tailEnd/>
          </a:ln>
        </p:spPr>
        <p:txBody>
          <a:bodyPr>
            <a:spAutoFit/>
          </a:bodyPr>
          <a:lstStyle/>
          <a:p>
            <a:pPr>
              <a:spcBef>
                <a:spcPct val="10000"/>
              </a:spcBef>
              <a:spcAft>
                <a:spcPct val="10000"/>
              </a:spcAft>
            </a:pPr>
            <a:r>
              <a:rPr lang="en-US" i="1">
                <a:solidFill>
                  <a:srgbClr val="000000"/>
                </a:solidFill>
              </a:rPr>
              <a:t>Would you give up being a surgeon to start your own blog?</a:t>
            </a:r>
          </a:p>
        </p:txBody>
      </p:sp>
      <p:sp>
        <p:nvSpPr>
          <p:cNvPr id="19" name="TextBox 18"/>
          <p:cNvSpPr txBox="1">
            <a:spLocks noChangeArrowheads="1"/>
          </p:cNvSpPr>
          <p:nvPr/>
        </p:nvSpPr>
        <p:spPr bwMode="auto">
          <a:xfrm>
            <a:off x="347663" y="1176338"/>
            <a:ext cx="8235950" cy="5105400"/>
          </a:xfrm>
          <a:prstGeom prst="rect">
            <a:avLst/>
          </a:prstGeom>
          <a:noFill/>
          <a:ln w="9525">
            <a:noFill/>
            <a:miter lim="800000"/>
            <a:headEnd/>
            <a:tailEnd/>
          </a:ln>
        </p:spPr>
        <p:txBody>
          <a:bodyPr>
            <a:spAutoFit/>
          </a:bodyPr>
          <a:lstStyle/>
          <a:p>
            <a:r>
              <a:rPr lang="en-US" sz="1800" b="0" dirty="0">
                <a:solidFill>
                  <a:srgbClr val="000000"/>
                </a:solidFill>
              </a:rPr>
              <a:t>Arnold Kim began blogging about Apple </a:t>
            </a:r>
            <a:br>
              <a:rPr lang="en-US" sz="1800" b="0" dirty="0">
                <a:solidFill>
                  <a:srgbClr val="000000"/>
                </a:solidFill>
              </a:rPr>
            </a:br>
            <a:r>
              <a:rPr lang="en-US" sz="1800" b="0" dirty="0">
                <a:solidFill>
                  <a:srgbClr val="000000"/>
                </a:solidFill>
              </a:rPr>
              <a:t>products in 2000, during his fourth year of </a:t>
            </a:r>
            <a:br>
              <a:rPr lang="en-US" sz="1800" b="0" dirty="0">
                <a:solidFill>
                  <a:srgbClr val="000000"/>
                </a:solidFill>
              </a:rPr>
            </a:br>
            <a:r>
              <a:rPr lang="en-US" sz="1800" b="0" dirty="0">
                <a:solidFill>
                  <a:srgbClr val="000000"/>
                </a:solidFill>
              </a:rPr>
              <a:t>medical school.</a:t>
            </a:r>
          </a:p>
          <a:p>
            <a:endParaRPr lang="en-US" sz="900" b="0" dirty="0">
              <a:solidFill>
                <a:srgbClr val="000000"/>
              </a:solidFill>
            </a:endParaRPr>
          </a:p>
          <a:p>
            <a:r>
              <a:rPr lang="en-US" sz="1800" b="0" dirty="0">
                <a:solidFill>
                  <a:srgbClr val="000000"/>
                </a:solidFill>
              </a:rPr>
              <a:t>By 2008, he was earning more than </a:t>
            </a:r>
            <a:br>
              <a:rPr lang="en-US" sz="1800" b="0" dirty="0">
                <a:solidFill>
                  <a:srgbClr val="000000"/>
                </a:solidFill>
              </a:rPr>
            </a:br>
            <a:r>
              <a:rPr lang="en-US" sz="1800" b="0" dirty="0">
                <a:solidFill>
                  <a:srgbClr val="000000"/>
                </a:solidFill>
              </a:rPr>
              <a:t>$100,000 per year from paid advertising.</a:t>
            </a:r>
          </a:p>
          <a:p>
            <a:endParaRPr lang="en-US" sz="900" b="0" dirty="0">
              <a:solidFill>
                <a:srgbClr val="000000"/>
              </a:solidFill>
            </a:endParaRPr>
          </a:p>
          <a:p>
            <a:r>
              <a:rPr lang="en-US" sz="1800" b="0" dirty="0">
                <a:solidFill>
                  <a:srgbClr val="000000"/>
                </a:solidFill>
              </a:rPr>
              <a:t>The time, energy, and nearly $200,000 he </a:t>
            </a:r>
            <a:br>
              <a:rPr lang="en-US" sz="1800" b="0" dirty="0">
                <a:solidFill>
                  <a:srgbClr val="000000"/>
                </a:solidFill>
              </a:rPr>
            </a:br>
            <a:r>
              <a:rPr lang="en-US" sz="1800" b="0" dirty="0">
                <a:solidFill>
                  <a:srgbClr val="000000"/>
                </a:solidFill>
              </a:rPr>
              <a:t>had invested in medical school were sunk </a:t>
            </a:r>
            <a:br>
              <a:rPr lang="en-US" sz="1800" b="0" dirty="0">
                <a:solidFill>
                  <a:srgbClr val="000000"/>
                </a:solidFill>
              </a:rPr>
            </a:br>
            <a:r>
              <a:rPr lang="en-US" sz="1800" b="0" dirty="0">
                <a:solidFill>
                  <a:srgbClr val="000000"/>
                </a:solidFill>
              </a:rPr>
              <a:t>costs he needed to ignore in order to make </a:t>
            </a:r>
            <a:br>
              <a:rPr lang="en-US" sz="1800" b="0" dirty="0">
                <a:solidFill>
                  <a:srgbClr val="000000"/>
                </a:solidFill>
              </a:rPr>
            </a:br>
            <a:r>
              <a:rPr lang="en-US" sz="1800" b="0" dirty="0">
                <a:solidFill>
                  <a:srgbClr val="000000"/>
                </a:solidFill>
              </a:rPr>
              <a:t>a rational decision about whether to continue </a:t>
            </a:r>
            <a:br>
              <a:rPr lang="en-US" sz="1800" b="0" dirty="0">
                <a:solidFill>
                  <a:srgbClr val="000000"/>
                </a:solidFill>
              </a:rPr>
            </a:br>
            <a:r>
              <a:rPr lang="en-US" sz="1800" b="0" dirty="0">
                <a:solidFill>
                  <a:srgbClr val="000000"/>
                </a:solidFill>
              </a:rPr>
              <a:t>in medicine or to become a full-time blogger.</a:t>
            </a:r>
          </a:p>
          <a:p>
            <a:endParaRPr lang="en-US" sz="900" b="0" dirty="0">
              <a:solidFill>
                <a:srgbClr val="000000"/>
              </a:solidFill>
            </a:endParaRPr>
          </a:p>
          <a:p>
            <a:r>
              <a:rPr lang="en-US" sz="1800" b="0" dirty="0">
                <a:solidFill>
                  <a:srgbClr val="000000"/>
                </a:solidFill>
              </a:rPr>
              <a:t>After weighing all his options, Kim chose to </a:t>
            </a:r>
            <a:br>
              <a:rPr lang="en-US" sz="1800" b="0" dirty="0">
                <a:solidFill>
                  <a:srgbClr val="000000"/>
                </a:solidFill>
              </a:rPr>
            </a:br>
            <a:r>
              <a:rPr lang="en-US" sz="1800" b="0" dirty="0">
                <a:solidFill>
                  <a:srgbClr val="000000"/>
                </a:solidFill>
              </a:rPr>
              <a:t>blog full time and by mid-2011, his income had </a:t>
            </a:r>
            <a:br>
              <a:rPr lang="en-US" sz="1800" b="0" dirty="0">
                <a:solidFill>
                  <a:srgbClr val="000000"/>
                </a:solidFill>
              </a:rPr>
            </a:br>
            <a:r>
              <a:rPr lang="en-US" sz="1800" b="0" dirty="0">
                <a:solidFill>
                  <a:srgbClr val="000000"/>
                </a:solidFill>
              </a:rPr>
              <a:t>risen above what he would have made as a doctor.</a:t>
            </a:r>
          </a:p>
          <a:p>
            <a:endParaRPr lang="en-US" sz="900" b="0" dirty="0">
              <a:solidFill>
                <a:srgbClr val="000000"/>
              </a:solidFill>
            </a:endParaRPr>
          </a:p>
          <a:p>
            <a:r>
              <a:rPr lang="en-US" sz="1800" b="0" dirty="0">
                <a:solidFill>
                  <a:srgbClr val="000000"/>
                </a:solidFill>
              </a:rPr>
              <a:t>Knowing that it is rational to ignore sunk costs can be important in making key decisions in life.</a:t>
            </a:r>
          </a:p>
          <a:p>
            <a:pPr>
              <a:spcBef>
                <a:spcPct val="10000"/>
              </a:spcBef>
              <a:spcAft>
                <a:spcPct val="10000"/>
              </a:spcAft>
            </a:pPr>
            <a:endParaRPr lang="en-US" sz="1800" b="0" dirty="0">
              <a:solidFill>
                <a:srgbClr val="000000"/>
              </a:solidFill>
            </a:endParaRPr>
          </a:p>
        </p:txBody>
      </p:sp>
      <p:sp>
        <p:nvSpPr>
          <p:cNvPr id="20" name="Rectangle 2"/>
          <p:cNvSpPr txBox="1">
            <a:spLocks noChangeArrowheads="1"/>
          </p:cNvSpPr>
          <p:nvPr/>
        </p:nvSpPr>
        <p:spPr>
          <a:xfrm>
            <a:off x="2133599" y="152400"/>
            <a:ext cx="6772276" cy="685800"/>
          </a:xfrm>
          <a:prstGeom prst="rect">
            <a:avLst/>
          </a:prstGeom>
        </p:spPr>
        <p:txBody>
          <a:bodyPr/>
          <a:lst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indent="0" eaLnBrk="1" hangingPunct="1">
              <a:defRPr/>
            </a:pPr>
            <a:r>
              <a:rPr lang="en-US" sz="2400" i="0" kern="0" dirty="0">
                <a:solidFill>
                  <a:srgbClr val="000000"/>
                </a:solidFill>
              </a:rPr>
              <a:t>A Blogger Who </a:t>
            </a:r>
            <a:r>
              <a:rPr lang="en-US" sz="2400" i="0" kern="0" dirty="0" smtClean="0">
                <a:solidFill>
                  <a:srgbClr val="000000"/>
                </a:solidFill>
              </a:rPr>
              <a:t>Understands the </a:t>
            </a:r>
            <a:r>
              <a:rPr lang="en-US" sz="2400" i="0" kern="0" dirty="0">
                <a:solidFill>
                  <a:srgbClr val="000000"/>
                </a:solidFill>
              </a:rPr>
              <a:t>Importance of </a:t>
            </a:r>
            <a:r>
              <a:rPr lang="en-US" sz="2400" i="0" kern="0" dirty="0" smtClean="0">
                <a:solidFill>
                  <a:srgbClr val="000000"/>
                </a:solidFill>
              </a:rPr>
              <a:t>Ignoring Sunk Costs</a:t>
            </a:r>
            <a:r>
              <a:rPr lang="zh-TW" altLang="en-US" sz="2400" i="0" kern="0" dirty="0" smtClean="0">
                <a:solidFill>
                  <a:srgbClr val="000000"/>
                </a:solidFill>
              </a:rPr>
              <a:t> </a:t>
            </a:r>
            <a:r>
              <a:rPr lang="zh-TW" altLang="en-US" sz="2400" i="0" kern="0" dirty="0" smtClean="0">
                <a:solidFill>
                  <a:srgbClr val="000000"/>
                </a:solidFill>
                <a:latin typeface="標楷體" pitchFamily="65" charset="-120"/>
                <a:ea typeface="標楷體" pitchFamily="65" charset="-120"/>
              </a:rPr>
              <a:t>一個了解忽略沉沒成本重要性的部落客</a:t>
            </a:r>
            <a:endParaRPr lang="en-US" altLang="zh-TW" sz="2400" i="0" kern="0" dirty="0" smtClean="0">
              <a:solidFill>
                <a:srgbClr val="000000"/>
              </a:solidFill>
              <a:latin typeface="標楷體" pitchFamily="65" charset="-120"/>
              <a:ea typeface="標楷體" pitchFamily="65" charset="-120"/>
            </a:endParaRPr>
          </a:p>
          <a:p>
            <a:pPr marL="0" indent="0" eaLnBrk="1" hangingPunct="1">
              <a:defRPr/>
            </a:pPr>
            <a:endParaRPr lang="en-US" sz="2400" i="0" kern="0" dirty="0" smtClean="0">
              <a:solidFill>
                <a:srgbClr val="000000"/>
              </a:solidFill>
            </a:endParaRPr>
          </a:p>
        </p:txBody>
      </p:sp>
      <p:sp>
        <p:nvSpPr>
          <p:cNvPr id="21" name="Line 4"/>
          <p:cNvSpPr>
            <a:spLocks noChangeShapeType="1"/>
          </p:cNvSpPr>
          <p:nvPr/>
        </p:nvSpPr>
        <p:spPr bwMode="auto">
          <a:xfrm>
            <a:off x="2003425" y="214313"/>
            <a:ext cx="0" cy="930275"/>
          </a:xfrm>
          <a:prstGeom prst="line">
            <a:avLst/>
          </a:prstGeom>
          <a:noFill/>
          <a:ln w="25400">
            <a:solidFill>
              <a:srgbClr val="FFFFFF">
                <a:lumMod val="65000"/>
              </a:srgbClr>
            </a:solidFill>
            <a:round/>
            <a:headEnd/>
            <a:tailEnd/>
          </a:ln>
          <a:extLst/>
        </p:spPr>
        <p:txBody>
          <a:bodyPr/>
          <a:lstStyle/>
          <a:p>
            <a:pPr fontAlgn="auto">
              <a:spcBef>
                <a:spcPts val="0"/>
              </a:spcBef>
              <a:spcAft>
                <a:spcPts val="0"/>
              </a:spcAft>
              <a:defRPr/>
            </a:pPr>
            <a:endParaRPr lang="en-US" sz="1800" b="0" kern="0">
              <a:solidFill>
                <a:sysClr val="windowText" lastClr="000000"/>
              </a:solidFill>
            </a:endParaRPr>
          </a:p>
        </p:txBody>
      </p:sp>
      <p:sp>
        <p:nvSpPr>
          <p:cNvPr id="22" name="Rectangle 5"/>
          <p:cNvSpPr>
            <a:spLocks noChangeArrowheads="1"/>
          </p:cNvSpPr>
          <p:nvPr/>
        </p:nvSpPr>
        <p:spPr bwMode="auto">
          <a:xfrm>
            <a:off x="76200" y="84138"/>
            <a:ext cx="1893888" cy="1182687"/>
          </a:xfrm>
          <a:prstGeom prst="rect">
            <a:avLst/>
          </a:prstGeom>
          <a:solidFill>
            <a:srgbClr val="FFFFFF"/>
          </a:solidFill>
          <a:ln>
            <a:noFill/>
          </a:ln>
          <a:extLst/>
        </p:spPr>
        <p:txBody>
          <a:bodyPr/>
          <a:lstStyle/>
          <a:p>
            <a:pPr algn="r" fontAlgn="auto">
              <a:spcBef>
                <a:spcPct val="20000"/>
              </a:spcBef>
              <a:spcAft>
                <a:spcPts val="0"/>
              </a:spcAft>
              <a:defRPr/>
            </a:pPr>
            <a:r>
              <a:rPr lang="en-US" sz="2200" b="0" kern="0" dirty="0">
                <a:solidFill>
                  <a:srgbClr val="B10C2D"/>
                </a:solidFill>
              </a:rPr>
              <a:t>Making</a:t>
            </a:r>
            <a:br>
              <a:rPr lang="en-US" sz="2200" b="0" kern="0" dirty="0">
                <a:solidFill>
                  <a:srgbClr val="B10C2D"/>
                </a:solidFill>
              </a:rPr>
            </a:br>
            <a:r>
              <a:rPr lang="en-US" sz="1800" b="0" kern="0" dirty="0">
                <a:solidFill>
                  <a:srgbClr val="000000"/>
                </a:solidFill>
              </a:rPr>
              <a:t>the</a:t>
            </a:r>
            <a:br>
              <a:rPr lang="en-US" sz="1800" b="0" kern="0" dirty="0">
                <a:solidFill>
                  <a:srgbClr val="000000"/>
                </a:solidFill>
              </a:rPr>
            </a:br>
            <a:r>
              <a:rPr lang="en-US" sz="2200" b="0" kern="0" dirty="0">
                <a:solidFill>
                  <a:srgbClr val="B10C2D"/>
                </a:solidFill>
              </a:rPr>
              <a:t>Connection</a:t>
            </a:r>
          </a:p>
        </p:txBody>
      </p:sp>
      <p:pic>
        <p:nvPicPr>
          <p:cNvPr id="811010" name="Picture 2"/>
          <p:cNvPicPr>
            <a:picLocks noChangeAspect="1" noChangeArrowheads="1"/>
          </p:cNvPicPr>
          <p:nvPr/>
        </p:nvPicPr>
        <p:blipFill>
          <a:blip r:embed="rId3"/>
          <a:srcRect/>
          <a:stretch>
            <a:fillRect/>
          </a:stretch>
        </p:blipFill>
        <p:spPr bwMode="auto">
          <a:xfrm>
            <a:off x="5076825" y="1281113"/>
            <a:ext cx="3305175" cy="2784475"/>
          </a:xfrm>
          <a:prstGeom prst="rect">
            <a:avLst/>
          </a:prstGeom>
          <a:noFill/>
          <a:ln w="9525">
            <a:noFill/>
            <a:miter lim="800000"/>
            <a:headEnd/>
            <a:tailEnd/>
          </a:ln>
        </p:spPr>
      </p:pic>
      <p:sp>
        <p:nvSpPr>
          <p:cNvPr id="23" name="Line 32"/>
          <p:cNvSpPr>
            <a:spLocks noChangeShapeType="1"/>
          </p:cNvSpPr>
          <p:nvPr/>
        </p:nvSpPr>
        <p:spPr bwMode="auto">
          <a:xfrm>
            <a:off x="1600200" y="6505575"/>
            <a:ext cx="7305675" cy="0"/>
          </a:xfrm>
          <a:prstGeom prst="line">
            <a:avLst/>
          </a:prstGeom>
          <a:noFill/>
          <a:ln w="38100">
            <a:solidFill>
              <a:srgbClr val="AC0C11"/>
            </a:solidFill>
            <a:round/>
            <a:headEnd/>
            <a:tailEnd/>
          </a:ln>
        </p:spPr>
        <p:txBody>
          <a:bodyPr/>
          <a:lstStyle/>
          <a:p>
            <a:pPr fontAlgn="auto">
              <a:spcBef>
                <a:spcPts val="0"/>
              </a:spcBef>
              <a:spcAft>
                <a:spcPts val="0"/>
              </a:spcAft>
              <a:defRPr/>
            </a:pPr>
            <a:endParaRPr lang="en-US" sz="1800" b="0" kern="0">
              <a:solidFill>
                <a:sysClr val="windowText" lastClr="000000"/>
              </a:solidFill>
            </a:endParaRPr>
          </a:p>
        </p:txBody>
      </p:sp>
      <p:grpSp>
        <p:nvGrpSpPr>
          <p:cNvPr id="24" name="Group 23"/>
          <p:cNvGrpSpPr>
            <a:grpSpLocks/>
          </p:cNvGrpSpPr>
          <p:nvPr/>
        </p:nvGrpSpPr>
        <p:grpSpPr bwMode="auto">
          <a:xfrm>
            <a:off x="323850" y="6067425"/>
            <a:ext cx="8734425" cy="371475"/>
            <a:chOff x="670746" y="6124575"/>
            <a:chExt cx="8734425" cy="371475"/>
          </a:xfrm>
        </p:grpSpPr>
        <p:sp>
          <p:nvSpPr>
            <p:cNvPr id="25" name="Rectangle 19"/>
            <p:cNvSpPr>
              <a:spLocks noChangeArrowheads="1"/>
            </p:cNvSpPr>
            <p:nvPr/>
          </p:nvSpPr>
          <p:spPr bwMode="auto">
            <a:xfrm>
              <a:off x="1732784" y="6124575"/>
              <a:ext cx="7672387" cy="342900"/>
            </a:xfrm>
            <a:prstGeom prst="rect">
              <a:avLst/>
            </a:prstGeom>
            <a:noFill/>
            <a:ln w="9525">
              <a:noFill/>
              <a:miter lim="800000"/>
              <a:headEnd/>
              <a:tailEnd/>
            </a:ln>
          </p:spPr>
          <p:txBody>
            <a:bodyPr/>
            <a:lstStyle/>
            <a:p>
              <a:pPr marL="115888" lvl="1" indent="-1588" fontAlgn="auto">
                <a:spcBef>
                  <a:spcPct val="20000"/>
                </a:spcBef>
                <a:spcAft>
                  <a:spcPts val="0"/>
                </a:spcAft>
                <a:defRPr/>
              </a:pPr>
              <a:r>
                <a:rPr lang="en-US" kern="0" dirty="0">
                  <a:solidFill>
                    <a:srgbClr val="B00B2D"/>
                  </a:solidFill>
                </a:rPr>
                <a:t>Your Turn:</a:t>
              </a:r>
              <a:r>
                <a:rPr lang="en-US" sz="1800" kern="0" dirty="0">
                  <a:solidFill>
                    <a:srgbClr val="000000"/>
                  </a:solidFill>
                </a:rPr>
                <a:t> </a:t>
              </a:r>
              <a:r>
                <a:rPr lang="en-US" sz="1200" b="0" kern="0" dirty="0">
                  <a:solidFill>
                    <a:srgbClr val="000000"/>
                  </a:solidFill>
                </a:rPr>
                <a:t>Test your understanding by doing related problems 4.7, 4.8, and 4.9 at the end of this chapter.</a:t>
              </a:r>
            </a:p>
          </p:txBody>
        </p:sp>
        <p:sp>
          <p:nvSpPr>
            <p:cNvPr id="26" name="TextBox 28"/>
            <p:cNvSpPr txBox="1">
              <a:spLocks noChangeArrowheads="1"/>
            </p:cNvSpPr>
            <p:nvPr/>
          </p:nvSpPr>
          <p:spPr bwMode="auto">
            <a:xfrm>
              <a:off x="670746" y="6157913"/>
              <a:ext cx="1319213" cy="33813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0" kern="0" dirty="0" err="1">
                  <a:solidFill>
                    <a:srgbClr val="00A15F"/>
                  </a:solidFill>
                </a:rPr>
                <a:t>My</a:t>
              </a:r>
              <a:r>
                <a:rPr lang="en-US" sz="1600" b="0" kern="0" dirty="0" err="1">
                  <a:solidFill>
                    <a:srgbClr val="808285"/>
                  </a:solidFill>
                </a:rPr>
                <a:t>Econ</a:t>
              </a:r>
              <a:r>
                <a:rPr lang="en-US" sz="1600" b="0" kern="0" dirty="0" err="1">
                  <a:solidFill>
                    <a:srgbClr val="00A15F"/>
                  </a:solidFill>
                </a:rPr>
                <a:t>Lab</a:t>
              </a:r>
              <a:endParaRPr lang="en-US" sz="1600" b="0" kern="0" dirty="0">
                <a:solidFill>
                  <a:srgbClr val="00A15F"/>
                </a:solidFill>
              </a:endParaRPr>
            </a:p>
          </p:txBody>
        </p:sp>
      </p:grpSp>
    </p:spTree>
    <p:extLst>
      <p:ext uri="{BB962C8B-B14F-4D97-AF65-F5344CB8AC3E}">
        <p14:creationId xmlns:p14="http://schemas.microsoft.com/office/powerpoint/2010/main" val="133038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500"/>
                                        <p:tgtEl>
                                          <p:spTgt spid="2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500"/>
                                        <p:tgtEl>
                                          <p:spTgt spid="20">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11010"/>
                                        </p:tgtEl>
                                        <p:attrNameLst>
                                          <p:attrName>style.visibility</p:attrName>
                                        </p:attrNameLst>
                                      </p:cBhvr>
                                      <p:to>
                                        <p:strVal val="visible"/>
                                      </p:to>
                                    </p:set>
                                    <p:animEffect transition="in" filter="fade">
                                      <p:cBhvr>
                                        <p:cTn id="21" dur="1000"/>
                                        <p:tgtEl>
                                          <p:spTgt spid="811010"/>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765960"/>
                                        </p:tgtEl>
                                        <p:attrNameLst>
                                          <p:attrName>style.visibility</p:attrName>
                                        </p:attrNameLst>
                                      </p:cBhvr>
                                      <p:to>
                                        <p:strVal val="visible"/>
                                      </p:to>
                                    </p:set>
                                    <p:animEffect transition="in" filter="wipe(left)">
                                      <p:cBhvr>
                                        <p:cTn id="25" dur="500"/>
                                        <p:tgtEl>
                                          <p:spTgt spid="76596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xEl>
                                              <p:pRg st="0" end="0"/>
                                            </p:txEl>
                                          </p:spTgt>
                                        </p:tgtEl>
                                        <p:attrNameLst>
                                          <p:attrName>style.visibility</p:attrName>
                                        </p:attrNameLst>
                                      </p:cBhvr>
                                      <p:to>
                                        <p:strVal val="visible"/>
                                      </p:to>
                                    </p:set>
                                    <p:animEffect transition="in" filter="wipe(left)">
                                      <p:cBhvr>
                                        <p:cTn id="30" dur="500"/>
                                        <p:tgtEl>
                                          <p:spTgt spid="1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xEl>
                                              <p:pRg st="2" end="2"/>
                                            </p:txEl>
                                          </p:spTgt>
                                        </p:tgtEl>
                                        <p:attrNameLst>
                                          <p:attrName>style.visibility</p:attrName>
                                        </p:attrNameLst>
                                      </p:cBhvr>
                                      <p:to>
                                        <p:strVal val="visible"/>
                                      </p:to>
                                    </p:set>
                                    <p:animEffect transition="in" filter="wipe(left)">
                                      <p:cBhvr>
                                        <p:cTn id="35" dur="500"/>
                                        <p:tgtEl>
                                          <p:spTgt spid="1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xEl>
                                              <p:pRg st="4" end="4"/>
                                            </p:txEl>
                                          </p:spTgt>
                                        </p:tgtEl>
                                        <p:attrNameLst>
                                          <p:attrName>style.visibility</p:attrName>
                                        </p:attrNameLst>
                                      </p:cBhvr>
                                      <p:to>
                                        <p:strVal val="visible"/>
                                      </p:to>
                                    </p:set>
                                    <p:animEffect transition="in" filter="wipe(left)">
                                      <p:cBhvr>
                                        <p:cTn id="40" dur="500"/>
                                        <p:tgtEl>
                                          <p:spTgt spid="19">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
                                            <p:txEl>
                                              <p:pRg st="6" end="6"/>
                                            </p:txEl>
                                          </p:spTgt>
                                        </p:tgtEl>
                                        <p:attrNameLst>
                                          <p:attrName>style.visibility</p:attrName>
                                        </p:attrNameLst>
                                      </p:cBhvr>
                                      <p:to>
                                        <p:strVal val="visible"/>
                                      </p:to>
                                    </p:set>
                                    <p:animEffect transition="in" filter="wipe(left)">
                                      <p:cBhvr>
                                        <p:cTn id="45" dur="500"/>
                                        <p:tgtEl>
                                          <p:spTgt spid="1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
                                            <p:txEl>
                                              <p:pRg st="8" end="8"/>
                                            </p:txEl>
                                          </p:spTgt>
                                        </p:tgtEl>
                                        <p:attrNameLst>
                                          <p:attrName>style.visibility</p:attrName>
                                        </p:attrNameLst>
                                      </p:cBhvr>
                                      <p:to>
                                        <p:strVal val="visible"/>
                                      </p:to>
                                    </p:set>
                                    <p:animEffect transition="in" filter="wipe(left)">
                                      <p:cBhvr>
                                        <p:cTn id="50" dur="500"/>
                                        <p:tgtEl>
                                          <p:spTgt spid="19">
                                            <p:txEl>
                                              <p:pRg st="8" end="8"/>
                                            </p:txEl>
                                          </p:spTgt>
                                        </p:tgtEl>
                                      </p:cBhvr>
                                    </p:animEffect>
                                  </p:childTnLst>
                                </p:cTn>
                              </p:par>
                            </p:childTnLst>
                          </p:cTn>
                        </p:par>
                        <p:par>
                          <p:cTn id="51" fill="hold">
                            <p:stCondLst>
                              <p:cond delay="500"/>
                            </p:stCondLst>
                            <p:childTnLst>
                              <p:par>
                                <p:cTn id="52" presetID="12" presetClass="entr" presetSubtype="2"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slide(fromRight)">
                                      <p:cBhvr>
                                        <p:cTn id="54" dur="500"/>
                                        <p:tgtEl>
                                          <p:spTgt spid="24"/>
                                        </p:tgtEl>
                                      </p:cBhvr>
                                    </p:animEffect>
                                  </p:childTnLst>
                                </p:cTn>
                              </p:par>
                            </p:childTnLst>
                          </p:cTn>
                        </p:par>
                        <p:par>
                          <p:cTn id="55" fill="hold">
                            <p:stCondLst>
                              <p:cond delay="1000"/>
                            </p:stCondLst>
                            <p:childTnLst>
                              <p:par>
                                <p:cTn id="56" presetID="17"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ppt_x</p:attrName>
                                        </p:attrNameLst>
                                      </p:cBhvr>
                                      <p:tavLst>
                                        <p:tav tm="0">
                                          <p:val>
                                            <p:strVal val="#ppt_x-#ppt_w/2"/>
                                          </p:val>
                                        </p:tav>
                                        <p:tav tm="100000">
                                          <p:val>
                                            <p:strVal val="#ppt_x"/>
                                          </p:val>
                                        </p:tav>
                                      </p:tavLst>
                                    </p:anim>
                                    <p:anim calcmode="lin" valueType="num">
                                      <p:cBhvr>
                                        <p:cTn id="59" dur="500" fill="hold"/>
                                        <p:tgtEl>
                                          <p:spTgt spid="23"/>
                                        </p:tgtEl>
                                        <p:attrNameLst>
                                          <p:attrName>ppt_y</p:attrName>
                                        </p:attrNameLst>
                                      </p:cBhvr>
                                      <p:tavLst>
                                        <p:tav tm="0">
                                          <p:val>
                                            <p:strVal val="#ppt_y"/>
                                          </p:val>
                                        </p:tav>
                                        <p:tav tm="100000">
                                          <p:val>
                                            <p:strVal val="#ppt_y"/>
                                          </p:val>
                                        </p:tav>
                                      </p:tavLst>
                                    </p:anim>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960" grpId="0"/>
      <p:bldP spid="19" grpId="0" build="p"/>
      <p:bldP spid="20" grpId="0" build="p" bldLvl="2" autoUpdateAnimBg="0" advAuto="0"/>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0056" name="Rectangle 8"/>
          <p:cNvSpPr>
            <a:spLocks noChangeArrowheads="1"/>
          </p:cNvSpPr>
          <p:nvPr/>
        </p:nvSpPr>
        <p:spPr bwMode="auto">
          <a:xfrm>
            <a:off x="6248400" y="4352925"/>
            <a:ext cx="2192338" cy="738188"/>
          </a:xfrm>
          <a:prstGeom prst="rect">
            <a:avLst/>
          </a:prstGeom>
          <a:noFill/>
          <a:ln w="9525" algn="ctr">
            <a:noFill/>
            <a:miter lim="800000"/>
            <a:headEnd/>
            <a:tailEnd/>
          </a:ln>
        </p:spPr>
        <p:txBody>
          <a:bodyPr>
            <a:spAutoFit/>
          </a:bodyPr>
          <a:lstStyle/>
          <a:p>
            <a:pPr>
              <a:spcBef>
                <a:spcPct val="50000"/>
              </a:spcBef>
              <a:spcAft>
                <a:spcPct val="10000"/>
              </a:spcAft>
            </a:pPr>
            <a:r>
              <a:rPr lang="en-US" i="1">
                <a:solidFill>
                  <a:srgbClr val="000000"/>
                </a:solidFill>
              </a:rPr>
              <a:t>If the payoff to studying is so high, why don’t students study more?</a:t>
            </a:r>
          </a:p>
        </p:txBody>
      </p:sp>
      <p:sp>
        <p:nvSpPr>
          <p:cNvPr id="15" name="TextBox 14"/>
          <p:cNvSpPr txBox="1">
            <a:spLocks noChangeArrowheads="1"/>
          </p:cNvSpPr>
          <p:nvPr/>
        </p:nvSpPr>
        <p:spPr bwMode="auto">
          <a:xfrm>
            <a:off x="363538" y="1214438"/>
            <a:ext cx="8029575" cy="5170487"/>
          </a:xfrm>
          <a:prstGeom prst="rect">
            <a:avLst/>
          </a:prstGeom>
          <a:noFill/>
          <a:ln w="9525">
            <a:noFill/>
            <a:miter lim="800000"/>
            <a:headEnd/>
            <a:tailEnd/>
          </a:ln>
        </p:spPr>
        <p:txBody>
          <a:bodyPr>
            <a:spAutoFit/>
          </a:bodyPr>
          <a:lstStyle/>
          <a:p>
            <a:r>
              <a:rPr lang="en-US" sz="1800" b="0" dirty="0">
                <a:solidFill>
                  <a:srgbClr val="000000"/>
                </a:solidFill>
              </a:rPr>
              <a:t>Government statistics show that students who do </a:t>
            </a:r>
            <a:br>
              <a:rPr lang="en-US" sz="1800" b="0" dirty="0">
                <a:solidFill>
                  <a:srgbClr val="000000"/>
                </a:solidFill>
              </a:rPr>
            </a:br>
            <a:r>
              <a:rPr lang="en-US" sz="1800" b="0" dirty="0">
                <a:solidFill>
                  <a:srgbClr val="000000"/>
                </a:solidFill>
              </a:rPr>
              <a:t>well in college earn at least $10,000 more per </a:t>
            </a:r>
            <a:br>
              <a:rPr lang="en-US" sz="1800" b="0" dirty="0">
                <a:solidFill>
                  <a:srgbClr val="000000"/>
                </a:solidFill>
              </a:rPr>
            </a:br>
            <a:r>
              <a:rPr lang="en-US" sz="1800" b="0" dirty="0">
                <a:solidFill>
                  <a:srgbClr val="000000"/>
                </a:solidFill>
              </a:rPr>
              <a:t>year than students who fail to graduate or who </a:t>
            </a:r>
            <a:br>
              <a:rPr lang="en-US" sz="1800" b="0" dirty="0">
                <a:solidFill>
                  <a:srgbClr val="000000"/>
                </a:solidFill>
              </a:rPr>
            </a:br>
            <a:r>
              <a:rPr lang="en-US" sz="1800" b="0" dirty="0">
                <a:solidFill>
                  <a:srgbClr val="000000"/>
                </a:solidFill>
              </a:rPr>
              <a:t>graduate with low grades.</a:t>
            </a:r>
          </a:p>
          <a:p>
            <a:endParaRPr lang="en-US" sz="800" b="0" dirty="0">
              <a:solidFill>
                <a:srgbClr val="000000"/>
              </a:solidFill>
            </a:endParaRPr>
          </a:p>
          <a:p>
            <a:r>
              <a:rPr lang="en-US" sz="1800" b="0" dirty="0">
                <a:solidFill>
                  <a:srgbClr val="000000"/>
                </a:solidFill>
              </a:rPr>
              <a:t>Most colleges advise that students study at least </a:t>
            </a:r>
            <a:br>
              <a:rPr lang="en-US" sz="1800" b="0" dirty="0">
                <a:solidFill>
                  <a:srgbClr val="000000"/>
                </a:solidFill>
              </a:rPr>
            </a:br>
            <a:r>
              <a:rPr lang="en-US" sz="1800" b="0" dirty="0">
                <a:solidFill>
                  <a:srgbClr val="000000"/>
                </a:solidFill>
              </a:rPr>
              <a:t>two hours outside class for every hour they </a:t>
            </a:r>
            <a:br>
              <a:rPr lang="en-US" sz="1800" b="0" dirty="0">
                <a:solidFill>
                  <a:srgbClr val="000000"/>
                </a:solidFill>
              </a:rPr>
            </a:br>
            <a:r>
              <a:rPr lang="en-US" sz="1800" b="0" dirty="0">
                <a:solidFill>
                  <a:srgbClr val="000000"/>
                </a:solidFill>
              </a:rPr>
              <a:t>spend in class, but surveys show that students </a:t>
            </a:r>
            <a:br>
              <a:rPr lang="en-US" sz="1800" b="0" dirty="0">
                <a:solidFill>
                  <a:srgbClr val="000000"/>
                </a:solidFill>
              </a:rPr>
            </a:br>
            <a:r>
              <a:rPr lang="en-US" sz="1800" b="0" dirty="0">
                <a:solidFill>
                  <a:srgbClr val="000000"/>
                </a:solidFill>
              </a:rPr>
              <a:t>often ignore this advice.</a:t>
            </a:r>
          </a:p>
          <a:p>
            <a:endParaRPr lang="en-US" sz="800" b="0" dirty="0">
              <a:solidFill>
                <a:srgbClr val="000000"/>
              </a:solidFill>
            </a:endParaRPr>
          </a:p>
          <a:p>
            <a:r>
              <a:rPr lang="en-US" sz="1800" b="0" dirty="0">
                <a:solidFill>
                  <a:srgbClr val="000000"/>
                </a:solidFill>
              </a:rPr>
              <a:t>On any given night, a student has to choose </a:t>
            </a:r>
            <a:br>
              <a:rPr lang="en-US" sz="1800" b="0" dirty="0">
                <a:solidFill>
                  <a:srgbClr val="000000"/>
                </a:solidFill>
              </a:rPr>
            </a:br>
            <a:r>
              <a:rPr lang="en-US" sz="1800" b="0" dirty="0">
                <a:solidFill>
                  <a:srgbClr val="000000"/>
                </a:solidFill>
              </a:rPr>
              <a:t>between studying and other activities that may </a:t>
            </a:r>
            <a:br>
              <a:rPr lang="en-US" sz="1800" b="0" dirty="0">
                <a:solidFill>
                  <a:srgbClr val="000000"/>
                </a:solidFill>
              </a:rPr>
            </a:br>
            <a:r>
              <a:rPr lang="en-US" sz="1800" b="0" dirty="0">
                <a:solidFill>
                  <a:srgbClr val="000000"/>
                </a:solidFill>
              </a:rPr>
              <a:t>seem to provide higher utility in the short run.</a:t>
            </a:r>
          </a:p>
          <a:p>
            <a:endParaRPr lang="en-US" sz="800" b="0" dirty="0">
              <a:solidFill>
                <a:srgbClr val="000000"/>
              </a:solidFill>
            </a:endParaRPr>
          </a:p>
          <a:p>
            <a:r>
              <a:rPr lang="en-US" sz="1800" b="0" dirty="0">
                <a:solidFill>
                  <a:srgbClr val="000000"/>
                </a:solidFill>
              </a:rPr>
              <a:t>If students were more realistic about their future </a:t>
            </a:r>
            <a:br>
              <a:rPr lang="en-US" sz="1800" b="0" dirty="0">
                <a:solidFill>
                  <a:srgbClr val="000000"/>
                </a:solidFill>
              </a:rPr>
            </a:br>
            <a:r>
              <a:rPr lang="en-US" sz="1800" b="0" dirty="0">
                <a:solidFill>
                  <a:srgbClr val="000000"/>
                </a:solidFill>
              </a:rPr>
              <a:t>behavior, they would not make the mistake of </a:t>
            </a:r>
            <a:br>
              <a:rPr lang="en-US" sz="1800" b="0" dirty="0">
                <a:solidFill>
                  <a:srgbClr val="000000"/>
                </a:solidFill>
              </a:rPr>
            </a:br>
            <a:r>
              <a:rPr lang="en-US" sz="1800" b="0" dirty="0">
                <a:solidFill>
                  <a:srgbClr val="000000"/>
                </a:solidFill>
              </a:rPr>
              <a:t>overvaluing the utility from activities such as watching television or partying because they would realize that those activities can endanger their long-run goal of graduating with honors.</a:t>
            </a:r>
          </a:p>
          <a:p>
            <a:endParaRPr lang="en-US" sz="1800" b="0" dirty="0">
              <a:solidFill>
                <a:srgbClr val="000000"/>
              </a:solidFill>
            </a:endParaRPr>
          </a:p>
        </p:txBody>
      </p:sp>
      <p:sp>
        <p:nvSpPr>
          <p:cNvPr id="20" name="Rectangle 2"/>
          <p:cNvSpPr txBox="1">
            <a:spLocks noChangeArrowheads="1"/>
          </p:cNvSpPr>
          <p:nvPr/>
        </p:nvSpPr>
        <p:spPr>
          <a:xfrm>
            <a:off x="2133600" y="381000"/>
            <a:ext cx="6705600" cy="457200"/>
          </a:xfrm>
          <a:prstGeom prst="rect">
            <a:avLst/>
          </a:prstGeom>
        </p:spPr>
        <p:txBody>
          <a:bodyPr/>
          <a:lst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indent="0" eaLnBrk="1" hangingPunct="1">
              <a:defRPr/>
            </a:pPr>
            <a:r>
              <a:rPr lang="en-US" sz="2800" i="0" kern="0" dirty="0">
                <a:solidFill>
                  <a:srgbClr val="000000"/>
                </a:solidFill>
              </a:rPr>
              <a:t>Why Don’t Students Study More?</a:t>
            </a:r>
            <a:endParaRPr lang="en-US" sz="2800" i="0" kern="0" dirty="0" smtClean="0">
              <a:solidFill>
                <a:srgbClr val="000000"/>
              </a:solidFill>
            </a:endParaRPr>
          </a:p>
        </p:txBody>
      </p:sp>
      <p:sp>
        <p:nvSpPr>
          <p:cNvPr id="21" name="Line 4"/>
          <p:cNvSpPr>
            <a:spLocks noChangeShapeType="1"/>
          </p:cNvSpPr>
          <p:nvPr/>
        </p:nvSpPr>
        <p:spPr bwMode="auto">
          <a:xfrm>
            <a:off x="2003425" y="214313"/>
            <a:ext cx="0" cy="930275"/>
          </a:xfrm>
          <a:prstGeom prst="line">
            <a:avLst/>
          </a:prstGeom>
          <a:noFill/>
          <a:ln w="25400">
            <a:solidFill>
              <a:srgbClr val="FFFFFF">
                <a:lumMod val="65000"/>
              </a:srgbClr>
            </a:solidFill>
            <a:round/>
            <a:headEnd/>
            <a:tailEnd/>
          </a:ln>
          <a:extLst/>
        </p:spPr>
        <p:txBody>
          <a:bodyPr/>
          <a:lstStyle/>
          <a:p>
            <a:pPr fontAlgn="auto">
              <a:spcBef>
                <a:spcPts val="0"/>
              </a:spcBef>
              <a:spcAft>
                <a:spcPts val="0"/>
              </a:spcAft>
              <a:defRPr/>
            </a:pPr>
            <a:endParaRPr lang="en-US" sz="1800" b="0" kern="0">
              <a:solidFill>
                <a:sysClr val="windowText" lastClr="000000"/>
              </a:solidFill>
            </a:endParaRPr>
          </a:p>
        </p:txBody>
      </p:sp>
      <p:sp>
        <p:nvSpPr>
          <p:cNvPr id="22" name="Rectangle 5"/>
          <p:cNvSpPr>
            <a:spLocks noChangeArrowheads="1"/>
          </p:cNvSpPr>
          <p:nvPr/>
        </p:nvSpPr>
        <p:spPr bwMode="auto">
          <a:xfrm>
            <a:off x="76200" y="84138"/>
            <a:ext cx="1893888" cy="1182687"/>
          </a:xfrm>
          <a:prstGeom prst="rect">
            <a:avLst/>
          </a:prstGeom>
          <a:solidFill>
            <a:srgbClr val="FFFFFF"/>
          </a:solidFill>
          <a:ln>
            <a:noFill/>
          </a:ln>
          <a:extLst/>
        </p:spPr>
        <p:txBody>
          <a:bodyPr/>
          <a:lstStyle/>
          <a:p>
            <a:pPr algn="r" fontAlgn="auto">
              <a:spcBef>
                <a:spcPct val="20000"/>
              </a:spcBef>
              <a:spcAft>
                <a:spcPts val="0"/>
              </a:spcAft>
              <a:defRPr/>
            </a:pPr>
            <a:r>
              <a:rPr lang="en-US" sz="2200" b="0" kern="0" dirty="0">
                <a:solidFill>
                  <a:srgbClr val="B10C2D"/>
                </a:solidFill>
              </a:rPr>
              <a:t>Making</a:t>
            </a:r>
            <a:br>
              <a:rPr lang="en-US" sz="2200" b="0" kern="0" dirty="0">
                <a:solidFill>
                  <a:srgbClr val="B10C2D"/>
                </a:solidFill>
              </a:rPr>
            </a:br>
            <a:r>
              <a:rPr lang="en-US" sz="1800" b="0" kern="0" dirty="0">
                <a:solidFill>
                  <a:srgbClr val="000000"/>
                </a:solidFill>
              </a:rPr>
              <a:t>the</a:t>
            </a:r>
            <a:br>
              <a:rPr lang="en-US" sz="1800" b="0" kern="0" dirty="0">
                <a:solidFill>
                  <a:srgbClr val="000000"/>
                </a:solidFill>
              </a:rPr>
            </a:br>
            <a:r>
              <a:rPr lang="en-US" sz="2200" b="0" kern="0" dirty="0">
                <a:solidFill>
                  <a:srgbClr val="B10C2D"/>
                </a:solidFill>
              </a:rPr>
              <a:t>Connection</a:t>
            </a:r>
          </a:p>
        </p:txBody>
      </p:sp>
      <p:pic>
        <p:nvPicPr>
          <p:cNvPr id="812034" name="Picture 2"/>
          <p:cNvPicPr>
            <a:picLocks noChangeAspect="1" noChangeArrowheads="1"/>
          </p:cNvPicPr>
          <p:nvPr/>
        </p:nvPicPr>
        <p:blipFill>
          <a:blip r:embed="rId3"/>
          <a:srcRect/>
          <a:stretch>
            <a:fillRect/>
          </a:stretch>
        </p:blipFill>
        <p:spPr bwMode="auto">
          <a:xfrm>
            <a:off x="5495925" y="1281113"/>
            <a:ext cx="2878138" cy="3073400"/>
          </a:xfrm>
          <a:prstGeom prst="rect">
            <a:avLst/>
          </a:prstGeom>
          <a:noFill/>
          <a:ln w="9525">
            <a:noFill/>
            <a:miter lim="800000"/>
            <a:headEnd/>
            <a:tailEnd/>
          </a:ln>
        </p:spPr>
      </p:pic>
      <p:sp>
        <p:nvSpPr>
          <p:cNvPr id="23" name="Line 32"/>
          <p:cNvSpPr>
            <a:spLocks noChangeShapeType="1"/>
          </p:cNvSpPr>
          <p:nvPr/>
        </p:nvSpPr>
        <p:spPr bwMode="auto">
          <a:xfrm>
            <a:off x="1628775" y="6543675"/>
            <a:ext cx="7134225" cy="0"/>
          </a:xfrm>
          <a:prstGeom prst="line">
            <a:avLst/>
          </a:prstGeom>
          <a:noFill/>
          <a:ln w="38100">
            <a:solidFill>
              <a:srgbClr val="AC0C11"/>
            </a:solidFill>
            <a:round/>
            <a:headEnd/>
            <a:tailEnd/>
          </a:ln>
        </p:spPr>
        <p:txBody>
          <a:bodyPr/>
          <a:lstStyle/>
          <a:p>
            <a:pPr fontAlgn="auto">
              <a:spcBef>
                <a:spcPts val="0"/>
              </a:spcBef>
              <a:spcAft>
                <a:spcPts val="0"/>
              </a:spcAft>
              <a:defRPr/>
            </a:pPr>
            <a:endParaRPr lang="en-US" sz="1800" b="0" kern="0">
              <a:solidFill>
                <a:sysClr val="windowText" lastClr="000000"/>
              </a:solidFill>
            </a:endParaRPr>
          </a:p>
        </p:txBody>
      </p:sp>
      <p:grpSp>
        <p:nvGrpSpPr>
          <p:cNvPr id="24" name="Group 23"/>
          <p:cNvGrpSpPr>
            <a:grpSpLocks/>
          </p:cNvGrpSpPr>
          <p:nvPr/>
        </p:nvGrpSpPr>
        <p:grpSpPr bwMode="auto">
          <a:xfrm>
            <a:off x="352425" y="6124575"/>
            <a:ext cx="8648700" cy="381000"/>
            <a:chOff x="670746" y="6124575"/>
            <a:chExt cx="8648700" cy="381000"/>
          </a:xfrm>
        </p:grpSpPr>
        <p:sp>
          <p:nvSpPr>
            <p:cNvPr id="25" name="Rectangle 19"/>
            <p:cNvSpPr>
              <a:spLocks noChangeArrowheads="1"/>
            </p:cNvSpPr>
            <p:nvPr/>
          </p:nvSpPr>
          <p:spPr bwMode="auto">
            <a:xfrm>
              <a:off x="1742309" y="6124575"/>
              <a:ext cx="7577137" cy="373063"/>
            </a:xfrm>
            <a:prstGeom prst="rect">
              <a:avLst/>
            </a:prstGeom>
            <a:noFill/>
            <a:ln w="9525">
              <a:noFill/>
              <a:miter lim="800000"/>
              <a:headEnd/>
              <a:tailEnd/>
            </a:ln>
          </p:spPr>
          <p:txBody>
            <a:bodyPr/>
            <a:lstStyle/>
            <a:p>
              <a:pPr marL="115888" lvl="1" indent="-1588" fontAlgn="auto">
                <a:spcBef>
                  <a:spcPct val="20000"/>
                </a:spcBef>
                <a:spcAft>
                  <a:spcPts val="0"/>
                </a:spcAft>
                <a:defRPr/>
              </a:pPr>
              <a:r>
                <a:rPr lang="en-US" kern="0" dirty="0">
                  <a:solidFill>
                    <a:srgbClr val="B00B2D"/>
                  </a:solidFill>
                </a:rPr>
                <a:t>Your Turn:</a:t>
              </a:r>
              <a:r>
                <a:rPr lang="en-US" sz="1800" kern="0" dirty="0">
                  <a:solidFill>
                    <a:srgbClr val="000000"/>
                  </a:solidFill>
                </a:rPr>
                <a:t> </a:t>
              </a:r>
              <a:r>
                <a:rPr lang="en-US" sz="1200" b="0" kern="0" dirty="0">
                  <a:solidFill>
                    <a:srgbClr val="000000"/>
                  </a:solidFill>
                </a:rPr>
                <a:t>Test your understanding by doing related problems 4.10 and 4.11 at the end of this chapter.</a:t>
              </a:r>
            </a:p>
          </p:txBody>
        </p:sp>
        <p:sp>
          <p:nvSpPr>
            <p:cNvPr id="26" name="TextBox 28"/>
            <p:cNvSpPr txBox="1">
              <a:spLocks noChangeArrowheads="1"/>
            </p:cNvSpPr>
            <p:nvPr/>
          </p:nvSpPr>
          <p:spPr bwMode="auto">
            <a:xfrm>
              <a:off x="670746" y="6167438"/>
              <a:ext cx="1319213" cy="338137"/>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600" b="0" kern="0" dirty="0" err="1">
                  <a:solidFill>
                    <a:srgbClr val="00A15F"/>
                  </a:solidFill>
                </a:rPr>
                <a:t>My</a:t>
              </a:r>
              <a:r>
                <a:rPr lang="en-US" sz="1600" b="0" kern="0" dirty="0" err="1">
                  <a:solidFill>
                    <a:srgbClr val="808285"/>
                  </a:solidFill>
                </a:rPr>
                <a:t>Econ</a:t>
              </a:r>
              <a:r>
                <a:rPr lang="en-US" sz="1600" b="0" kern="0" dirty="0" err="1">
                  <a:solidFill>
                    <a:srgbClr val="00A15F"/>
                  </a:solidFill>
                </a:rPr>
                <a:t>Lab</a:t>
              </a:r>
              <a:endParaRPr lang="en-US" sz="1600" b="0" kern="0" dirty="0">
                <a:solidFill>
                  <a:srgbClr val="00A15F"/>
                </a:solidFill>
              </a:endParaRPr>
            </a:p>
          </p:txBody>
        </p:sp>
      </p:grpSp>
    </p:spTree>
    <p:extLst>
      <p:ext uri="{BB962C8B-B14F-4D97-AF65-F5344CB8AC3E}">
        <p14:creationId xmlns:p14="http://schemas.microsoft.com/office/powerpoint/2010/main" val="26686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ppt_x</p:attrName>
                                        </p:attrNameLst>
                                      </p:cBhvr>
                                      <p:tavLst>
                                        <p:tav tm="0">
                                          <p:val>
                                            <p:strVal val="#ppt_x-.2"/>
                                          </p:val>
                                        </p:tav>
                                        <p:tav tm="100000">
                                          <p:val>
                                            <p:strVal val="#ppt_x"/>
                                          </p:val>
                                        </p:tav>
                                      </p:tavLst>
                                    </p:anim>
                                    <p:anim calcmode="lin" valueType="num">
                                      <p:cBhvr>
                                        <p:cTn id="8"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500"/>
                                        <p:tgtEl>
                                          <p:spTgt spid="2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500"/>
                                        <p:tgtEl>
                                          <p:spTgt spid="20">
                                            <p:txEl>
                                              <p:pRg st="0" end="0"/>
                                            </p:txEl>
                                          </p:spTgt>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12034"/>
                                        </p:tgtEl>
                                        <p:attrNameLst>
                                          <p:attrName>style.visibility</p:attrName>
                                        </p:attrNameLst>
                                      </p:cBhvr>
                                      <p:to>
                                        <p:strVal val="visible"/>
                                      </p:to>
                                    </p:set>
                                    <p:animEffect transition="in" filter="fade">
                                      <p:cBhvr>
                                        <p:cTn id="21" dur="1000"/>
                                        <p:tgtEl>
                                          <p:spTgt spid="812034"/>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770056"/>
                                        </p:tgtEl>
                                        <p:attrNameLst>
                                          <p:attrName>style.visibility</p:attrName>
                                        </p:attrNameLst>
                                      </p:cBhvr>
                                      <p:to>
                                        <p:strVal val="visible"/>
                                      </p:to>
                                    </p:set>
                                    <p:animEffect transition="in" filter="wipe(left)">
                                      <p:cBhvr>
                                        <p:cTn id="25" dur="500"/>
                                        <p:tgtEl>
                                          <p:spTgt spid="7700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wipe(left)">
                                      <p:cBhvr>
                                        <p:cTn id="30" dur="500"/>
                                        <p:tgtEl>
                                          <p:spTgt spid="1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wipe(left)">
                                      <p:cBhvr>
                                        <p:cTn id="35" dur="500"/>
                                        <p:tgtEl>
                                          <p:spTgt spid="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wipe(left)">
                                      <p:cBhvr>
                                        <p:cTn id="40" dur="500"/>
                                        <p:tgtEl>
                                          <p:spTgt spid="1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xEl>
                                              <p:pRg st="6" end="6"/>
                                            </p:txEl>
                                          </p:spTgt>
                                        </p:tgtEl>
                                        <p:attrNameLst>
                                          <p:attrName>style.visibility</p:attrName>
                                        </p:attrNameLst>
                                      </p:cBhvr>
                                      <p:to>
                                        <p:strVal val="visible"/>
                                      </p:to>
                                    </p:set>
                                    <p:animEffect transition="in" filter="wipe(left)">
                                      <p:cBhvr>
                                        <p:cTn id="45" dur="500"/>
                                        <p:tgtEl>
                                          <p:spTgt spid="15">
                                            <p:txEl>
                                              <p:pRg st="6" end="6"/>
                                            </p:txEl>
                                          </p:spTgt>
                                        </p:tgtEl>
                                      </p:cBhvr>
                                    </p:animEffect>
                                  </p:childTnLst>
                                </p:cTn>
                              </p:par>
                            </p:childTnLst>
                          </p:cTn>
                        </p:par>
                        <p:par>
                          <p:cTn id="46" fill="hold">
                            <p:stCondLst>
                              <p:cond delay="500"/>
                            </p:stCondLst>
                            <p:childTnLst>
                              <p:par>
                                <p:cTn id="47" presetID="12" presetClass="entr" presetSubtype="2"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slide(fromRight)">
                                      <p:cBhvr>
                                        <p:cTn id="49" dur="500"/>
                                        <p:tgtEl>
                                          <p:spTgt spid="24"/>
                                        </p:tgtEl>
                                      </p:cBhvr>
                                    </p:animEffect>
                                  </p:childTnLst>
                                </p:cTn>
                              </p:par>
                            </p:childTnLst>
                          </p:cTn>
                        </p:par>
                        <p:par>
                          <p:cTn id="50" fill="hold">
                            <p:stCondLst>
                              <p:cond delay="1000"/>
                            </p:stCondLst>
                            <p:childTnLst>
                              <p:par>
                                <p:cTn id="51" presetID="17" presetClass="entr" presetSubtype="8"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ppt_w/2"/>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6" grpId="0"/>
      <p:bldP spid="15" grpId="0" build="p"/>
      <p:bldP spid="20" grpId="0" build="p" bldLvl="2" autoUpdateAnimBg="0" advAuto="0"/>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457200" y="808038"/>
            <a:ext cx="8239125" cy="5572125"/>
          </a:xfrm>
          <a:prstGeom prst="rect">
            <a:avLst/>
          </a:prstGeom>
          <a:noFill/>
          <a:ln w="9525">
            <a:noFill/>
            <a:miter lim="800000"/>
            <a:headEnd/>
            <a:tailEnd/>
          </a:ln>
        </p:spPr>
        <p:txBody>
          <a:bodyPr anchor="ctr">
            <a:spAutoFit/>
          </a:bodyPr>
          <a:lstStyle/>
          <a:p>
            <a:r>
              <a:rPr lang="en-US" sz="1800">
                <a:solidFill>
                  <a:srgbClr val="000000"/>
                </a:solidFill>
              </a:rPr>
              <a:t>Do You Make Rational Decisions?</a:t>
            </a:r>
          </a:p>
          <a:p>
            <a:endParaRPr lang="en-US" altLang="zh-CN" sz="800" b="0">
              <a:solidFill>
                <a:srgbClr val="000000"/>
              </a:solidFill>
              <a:ea typeface="SimSun" pitchFamily="2" charset="-122"/>
            </a:endParaRPr>
          </a:p>
          <a:p>
            <a:r>
              <a:rPr lang="en-US" altLang="zh-CN" sz="1800" b="0">
                <a:solidFill>
                  <a:srgbClr val="000000"/>
                </a:solidFill>
                <a:ea typeface="SimSun" pitchFamily="2" charset="-122"/>
              </a:rPr>
              <a:t>At the beginning of the chapter, we asked you to consider a situation in which you had paid $75 for a concert ticket, which is the most you would be willing to pay. Just before you enter the concert hall, someone offers you $90 for the ticket. We posed two questions: </a:t>
            </a:r>
          </a:p>
          <a:p>
            <a:endParaRPr lang="en-US" altLang="zh-CN" sz="800" b="0">
              <a:solidFill>
                <a:srgbClr val="000000"/>
              </a:solidFill>
              <a:ea typeface="SimSun" pitchFamily="2" charset="-122"/>
            </a:endParaRPr>
          </a:p>
          <a:p>
            <a:r>
              <a:rPr lang="en-US" altLang="zh-CN" sz="1800" b="0">
                <a:solidFill>
                  <a:srgbClr val="000000"/>
                </a:solidFill>
                <a:ea typeface="SimSun" pitchFamily="2" charset="-122"/>
              </a:rPr>
              <a:t>Would you sell the ticket? and </a:t>
            </a:r>
          </a:p>
          <a:p>
            <a:r>
              <a:rPr lang="en-US" altLang="zh-CN" sz="1800" b="0">
                <a:solidFill>
                  <a:srgbClr val="000000"/>
                </a:solidFill>
                <a:ea typeface="SimSun" pitchFamily="2" charset="-122"/>
              </a:rPr>
              <a:t>Would an economist think it is rational to sell the ticket?</a:t>
            </a:r>
          </a:p>
          <a:p>
            <a:r>
              <a:rPr lang="en-US" altLang="zh-CN" sz="800" b="0">
                <a:solidFill>
                  <a:srgbClr val="000000"/>
                </a:solidFill>
                <a:ea typeface="SimSun" pitchFamily="2" charset="-122"/>
              </a:rPr>
              <a:t> </a:t>
            </a:r>
          </a:p>
          <a:p>
            <a:r>
              <a:rPr lang="en-US" altLang="zh-CN" sz="1800" b="0">
                <a:solidFill>
                  <a:srgbClr val="000000"/>
                </a:solidFill>
                <a:ea typeface="SimSun" pitchFamily="2" charset="-122"/>
              </a:rPr>
              <a:t>If you answered that you would sell, then your answer is rational in the sense in which economists use the term. The cost of going to see the concert is what you have to give up for the ticket. Initially, the cost was just $75—the dollar price of the ticket and the most you were willing to pay. However, once someone offers you $90 for the ticket, the cost of seeing the concert rises to $90 because once you turn down the offer, you have incurred a nonmonetary opportunity cost of $90 if you use the ticket yourself.</a:t>
            </a:r>
          </a:p>
          <a:p>
            <a:r>
              <a:rPr lang="en-US" altLang="zh-CN" sz="800" b="0">
                <a:solidFill>
                  <a:srgbClr val="000000"/>
                </a:solidFill>
                <a:ea typeface="SimSun" pitchFamily="2" charset="-122"/>
              </a:rPr>
              <a:t> </a:t>
            </a:r>
          </a:p>
          <a:p>
            <a:r>
              <a:rPr lang="en-US" altLang="zh-CN" sz="1800" b="0">
                <a:solidFill>
                  <a:srgbClr val="000000"/>
                </a:solidFill>
                <a:ea typeface="SimSun" pitchFamily="2" charset="-122"/>
              </a:rPr>
              <a:t>The endowment effect explains why some people would not sell the ticket. People seem to value things that they have more than things that they do not have. Behavioral economists study situations where people’s choices do not appear to be economically rational. </a:t>
            </a:r>
            <a:endParaRPr lang="en-US" sz="800">
              <a:solidFill>
                <a:srgbClr val="7B0046"/>
              </a:solidFill>
            </a:endParaRPr>
          </a:p>
        </p:txBody>
      </p:sp>
      <p:cxnSp>
        <p:nvCxnSpPr>
          <p:cNvPr id="16" name="Straight Connector 15"/>
          <p:cNvCxnSpPr/>
          <p:nvPr/>
        </p:nvCxnSpPr>
        <p:spPr>
          <a:xfrm>
            <a:off x="466725" y="6486525"/>
            <a:ext cx="82105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447675" y="276225"/>
            <a:ext cx="3009900" cy="400050"/>
          </a:xfrm>
          <a:prstGeom prst="rect">
            <a:avLst/>
          </a:prstGeom>
          <a:solidFill>
            <a:srgbClr val="B10C2D"/>
          </a:solidFill>
        </p:spPr>
        <p:txBody>
          <a:bodyPr anchor="ctr">
            <a:spAutoFit/>
          </a:bodyPr>
          <a:lstStyle/>
          <a:p>
            <a:pPr algn="ctr">
              <a:defRPr/>
            </a:pPr>
            <a:r>
              <a:rPr lang="en-US" sz="2000" dirty="0">
                <a:solidFill>
                  <a:srgbClr val="FFFFFF"/>
                </a:solidFill>
                <a:latin typeface="Arial" pitchFamily="34" charset="0"/>
                <a:cs typeface="Arial" pitchFamily="34" charset="0"/>
              </a:rPr>
              <a:t>Economics in Your Life</a:t>
            </a:r>
            <a:endParaRPr lang="en-US" sz="2000" kern="0" dirty="0">
              <a:solidFill>
                <a:srgbClr val="FFFFFF"/>
              </a:solidFill>
              <a:latin typeface="Arial" pitchFamily="34" charset="0"/>
              <a:cs typeface="Arial" pitchFamily="34" charset="0"/>
            </a:endParaRPr>
          </a:p>
        </p:txBody>
      </p:sp>
      <p:cxnSp>
        <p:nvCxnSpPr>
          <p:cNvPr id="18" name="Straight Connector 17"/>
          <p:cNvCxnSpPr/>
          <p:nvPr/>
        </p:nvCxnSpPr>
        <p:spPr>
          <a:xfrm>
            <a:off x="457200" y="654050"/>
            <a:ext cx="8210550" cy="0"/>
          </a:xfrm>
          <a:prstGeom prst="line">
            <a:avLst/>
          </a:prstGeom>
          <a:ln w="44450">
            <a:solidFill>
              <a:srgbClr val="B10C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764137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wipe(left)">
                                      <p:cBhvr>
                                        <p:cTn id="15" dur="500"/>
                                        <p:tgtEl>
                                          <p:spTgt spid="15">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wipe(left)">
                                      <p:cBhvr>
                                        <p:cTn id="19" dur="500"/>
                                        <p:tgtEl>
                                          <p:spTgt spid="15">
                                            <p:txEl>
                                              <p:pRg st="2" end="2"/>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Effect transition="in" filter="wipe(left)">
                                      <p:cBhvr>
                                        <p:cTn id="23" dur="500"/>
                                        <p:tgtEl>
                                          <p:spTgt spid="15">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wipe(left)">
                                      <p:cBhvr>
                                        <p:cTn id="27" dur="500"/>
                                        <p:tgtEl>
                                          <p:spTgt spid="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7" end="7"/>
                                            </p:txEl>
                                          </p:spTgt>
                                        </p:tgtEl>
                                        <p:attrNameLst>
                                          <p:attrName>style.visibility</p:attrName>
                                        </p:attrNameLst>
                                      </p:cBhvr>
                                      <p:to>
                                        <p:strVal val="visible"/>
                                      </p:to>
                                    </p:set>
                                    <p:animEffect transition="in" filter="wipe(left)">
                                      <p:cBhvr>
                                        <p:cTn id="32" dur="500"/>
                                        <p:tgtEl>
                                          <p:spTgt spid="1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xEl>
                                              <p:pRg st="9" end="9"/>
                                            </p:txEl>
                                          </p:spTgt>
                                        </p:tgtEl>
                                        <p:attrNameLst>
                                          <p:attrName>style.visibility</p:attrName>
                                        </p:attrNameLst>
                                      </p:cBhvr>
                                      <p:to>
                                        <p:strVal val="visible"/>
                                      </p:to>
                                    </p:set>
                                    <p:animEffect transition="in" filter="wipe(left)">
                                      <p:cBhvr>
                                        <p:cTn id="37" dur="500"/>
                                        <p:tgtEl>
                                          <p:spTgt spid="15">
                                            <p:txEl>
                                              <p:pRg st="9" end="9"/>
                                            </p:txEl>
                                          </p:spTgt>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a:spLocks noChangeArrowheads="1"/>
          </p:cNvSpPr>
          <p:nvPr/>
        </p:nvSpPr>
        <p:spPr bwMode="auto">
          <a:xfrm>
            <a:off x="457200" y="602546"/>
            <a:ext cx="7896225" cy="6186309"/>
          </a:xfrm>
          <a:prstGeom prst="rect">
            <a:avLst/>
          </a:prstGeom>
          <a:noFill/>
          <a:ln w="9525">
            <a:noFill/>
            <a:miter lim="800000"/>
            <a:headEnd/>
            <a:tailEnd/>
          </a:ln>
        </p:spPr>
        <p:txBody>
          <a:bodyPr anchor="ctr">
            <a:spAutoFit/>
          </a:bodyPr>
          <a:lstStyle/>
          <a:p>
            <a:r>
              <a:rPr lang="en-US" sz="2200" dirty="0">
                <a:solidFill>
                  <a:srgbClr val="000000"/>
                </a:solidFill>
              </a:rPr>
              <a:t>Do You Make Rational Decisions</a:t>
            </a:r>
            <a:r>
              <a:rPr lang="en-US" sz="2200" dirty="0" smtClean="0">
                <a:solidFill>
                  <a:srgbClr val="000000"/>
                </a:solidFill>
                <a:latin typeface="標楷體" pitchFamily="65" charset="-120"/>
                <a:ea typeface="標楷體" pitchFamily="65" charset="-120"/>
              </a:rPr>
              <a:t>?</a:t>
            </a:r>
            <a:r>
              <a:rPr lang="en-US" altLang="zh-TW" sz="2200" dirty="0" smtClean="0">
                <a:solidFill>
                  <a:srgbClr val="000000"/>
                </a:solidFill>
                <a:latin typeface="標楷體" pitchFamily="65" charset="-120"/>
                <a:ea typeface="標楷體" pitchFamily="65" charset="-120"/>
              </a:rPr>
              <a:t>(</a:t>
            </a:r>
            <a:r>
              <a:rPr lang="zh-TW" altLang="en-US" sz="2200" dirty="0" smtClean="0">
                <a:solidFill>
                  <a:srgbClr val="000000"/>
                </a:solidFill>
                <a:latin typeface="標楷體" pitchFamily="65" charset="-120"/>
                <a:ea typeface="標楷體" pitchFamily="65" charset="-120"/>
              </a:rPr>
              <a:t>你做理性選擇嗎</a:t>
            </a:r>
            <a:r>
              <a:rPr lang="en-US" altLang="zh-TW" sz="2200" dirty="0" smtClean="0">
                <a:solidFill>
                  <a:srgbClr val="000000"/>
                </a:solidFill>
                <a:latin typeface="標楷體" pitchFamily="65" charset="-120"/>
                <a:ea typeface="標楷體" pitchFamily="65" charset="-120"/>
              </a:rPr>
              <a:t>?)</a:t>
            </a:r>
            <a:endParaRPr lang="en-US" sz="2200" dirty="0">
              <a:solidFill>
                <a:srgbClr val="000000"/>
              </a:solidFill>
              <a:latin typeface="標楷體" pitchFamily="65" charset="-120"/>
              <a:ea typeface="標楷體" pitchFamily="65" charset="-120"/>
            </a:endParaRPr>
          </a:p>
          <a:p>
            <a:endParaRPr lang="en-US" altLang="zh-CN" sz="2200" b="0" dirty="0">
              <a:solidFill>
                <a:srgbClr val="000000"/>
              </a:solidFill>
              <a:ea typeface="SimSun" pitchFamily="2" charset="-122"/>
            </a:endParaRPr>
          </a:p>
          <a:p>
            <a:r>
              <a:rPr lang="en-US" altLang="zh-CN" sz="2200" b="0" dirty="0">
                <a:solidFill>
                  <a:srgbClr val="000000"/>
                </a:solidFill>
                <a:ea typeface="SimSun" pitchFamily="2" charset="-122"/>
              </a:rPr>
              <a:t>Economists generally assume that people make decisions in a rational, consistent way. But are people actually as rational as economists assume?</a:t>
            </a:r>
          </a:p>
          <a:p>
            <a:endParaRPr lang="en-US" altLang="zh-CN" sz="2200" b="0" dirty="0">
              <a:solidFill>
                <a:srgbClr val="000000"/>
              </a:solidFill>
              <a:ea typeface="SimSun" pitchFamily="2" charset="-122"/>
            </a:endParaRPr>
          </a:p>
          <a:p>
            <a:r>
              <a:rPr lang="en-US" altLang="zh-CN" sz="2200" b="0" dirty="0">
                <a:solidFill>
                  <a:srgbClr val="000000"/>
                </a:solidFill>
                <a:ea typeface="SimSun" pitchFamily="2" charset="-122"/>
              </a:rPr>
              <a:t>See if you can answer these questions by the end of the chapter:</a:t>
            </a:r>
          </a:p>
          <a:p>
            <a:endParaRPr lang="en-US" altLang="zh-CN" sz="2200" b="0" dirty="0">
              <a:solidFill>
                <a:srgbClr val="000000"/>
              </a:solidFill>
              <a:ea typeface="SimSun" pitchFamily="2" charset="-122"/>
            </a:endParaRPr>
          </a:p>
          <a:p>
            <a:r>
              <a:rPr lang="en-US" altLang="zh-CN" sz="2200" b="0" dirty="0">
                <a:solidFill>
                  <a:srgbClr val="000000"/>
                </a:solidFill>
                <a:ea typeface="SimSun" pitchFamily="2" charset="-122"/>
              </a:rPr>
              <a:t>Consider the following situation: </a:t>
            </a:r>
          </a:p>
          <a:p>
            <a:endParaRPr lang="en-US" altLang="zh-CN" sz="2200" b="0" dirty="0">
              <a:solidFill>
                <a:srgbClr val="000000"/>
              </a:solidFill>
              <a:ea typeface="SimSun" pitchFamily="2" charset="-122"/>
            </a:endParaRPr>
          </a:p>
          <a:p>
            <a:r>
              <a:rPr lang="en-US" altLang="zh-CN" sz="2200" b="0" dirty="0">
                <a:solidFill>
                  <a:srgbClr val="000000"/>
                </a:solidFill>
                <a:ea typeface="SimSun" pitchFamily="2" charset="-122"/>
              </a:rPr>
              <a:t>You bought a concert ticket for $75, which is the most you were willing to pay. While you are in line to enter the concert hall, someone offers you $90 for the ticket. </a:t>
            </a:r>
          </a:p>
          <a:p>
            <a:endParaRPr lang="en-US" altLang="zh-CN" sz="2200" b="0" dirty="0">
              <a:solidFill>
                <a:srgbClr val="000000"/>
              </a:solidFill>
              <a:ea typeface="SimSun" pitchFamily="2" charset="-122"/>
            </a:endParaRPr>
          </a:p>
          <a:p>
            <a:r>
              <a:rPr lang="en-US" altLang="zh-CN" sz="2200" b="0" dirty="0">
                <a:solidFill>
                  <a:srgbClr val="000000"/>
                </a:solidFill>
                <a:ea typeface="SimSun" pitchFamily="2" charset="-122"/>
              </a:rPr>
              <a:t>Would you sell the ticket?</a:t>
            </a:r>
          </a:p>
          <a:p>
            <a:endParaRPr lang="en-US" sz="2200" b="0" dirty="0">
              <a:solidFill>
                <a:srgbClr val="000000"/>
              </a:solidFill>
              <a:ea typeface="SimSun" pitchFamily="2" charset="-122"/>
            </a:endParaRPr>
          </a:p>
          <a:p>
            <a:r>
              <a:rPr lang="en-US" sz="2200" b="0" dirty="0">
                <a:solidFill>
                  <a:srgbClr val="000000"/>
                </a:solidFill>
              </a:rPr>
              <a:t>Would an economist think it is rational to sell the ticket?</a:t>
            </a:r>
          </a:p>
        </p:txBody>
      </p:sp>
      <p:sp>
        <p:nvSpPr>
          <p:cNvPr id="9" name="Title 1"/>
          <p:cNvSpPr txBox="1">
            <a:spLocks/>
          </p:cNvSpPr>
          <p:nvPr/>
        </p:nvSpPr>
        <p:spPr>
          <a:xfrm>
            <a:off x="447674" y="125741"/>
            <a:ext cx="5051426" cy="523220"/>
          </a:xfrm>
          <a:prstGeom prst="rect">
            <a:avLst/>
          </a:prstGeom>
          <a:solidFill>
            <a:srgbClr val="B10C2D"/>
          </a:solidFill>
        </p:spPr>
        <p:txBody>
          <a:bodyPr wrap="square" anchor="ctr">
            <a:spAutoFit/>
          </a:bodyPr>
          <a:lstStyle/>
          <a:p>
            <a:pPr algn="ctr" fontAlgn="auto">
              <a:spcBef>
                <a:spcPts val="0"/>
              </a:spcBef>
              <a:spcAft>
                <a:spcPts val="0"/>
              </a:spcAft>
              <a:defRPr/>
            </a:pPr>
            <a:r>
              <a:rPr lang="en-US" sz="2400" dirty="0">
                <a:solidFill>
                  <a:srgbClr val="FFFFFF"/>
                </a:solidFill>
                <a:latin typeface="Arial" pitchFamily="34" charset="0"/>
                <a:cs typeface="Arial" pitchFamily="34" charset="0"/>
              </a:rPr>
              <a:t>Economics in Your </a:t>
            </a:r>
            <a:r>
              <a:rPr lang="en-US" sz="2800" dirty="0">
                <a:solidFill>
                  <a:srgbClr val="FFFFFF"/>
                </a:solidFill>
                <a:latin typeface="Arial" pitchFamily="34" charset="0"/>
                <a:cs typeface="Arial" pitchFamily="34" charset="0"/>
              </a:rPr>
              <a:t>Life</a:t>
            </a:r>
            <a:endParaRPr lang="en-US" sz="2400" kern="0" dirty="0">
              <a:solidFill>
                <a:srgbClr val="FFFFFF"/>
              </a:solidFill>
              <a:latin typeface="Arial" pitchFamily="34" charset="0"/>
              <a:cs typeface="Arial" pitchFamily="34" charset="0"/>
            </a:endParaRPr>
          </a:p>
        </p:txBody>
      </p:sp>
      <p:cxnSp>
        <p:nvCxnSpPr>
          <p:cNvPr id="10" name="Straight Connector 9"/>
          <p:cNvCxnSpPr/>
          <p:nvPr/>
        </p:nvCxnSpPr>
        <p:spPr>
          <a:xfrm>
            <a:off x="457200" y="654050"/>
            <a:ext cx="8210550" cy="0"/>
          </a:xfrm>
          <a:prstGeom prst="line">
            <a:avLst/>
          </a:prstGeom>
          <a:ln w="44450">
            <a:solidFill>
              <a:srgbClr val="B10C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4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Effect transition="in" filter="wipe(left)">
                                      <p:cBhvr>
                                        <p:cTn id="19" dur="500"/>
                                        <p:tgtEl>
                                          <p:spTgt spid="1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9">
                                            <p:txEl>
                                              <p:pRg st="4" end="4"/>
                                            </p:txEl>
                                          </p:spTgt>
                                        </p:tgtEl>
                                        <p:attrNameLst>
                                          <p:attrName>style.visibility</p:attrName>
                                        </p:attrNameLst>
                                      </p:cBhvr>
                                      <p:to>
                                        <p:strVal val="visible"/>
                                      </p:to>
                                    </p:set>
                                    <p:animEffect transition="in" filter="wipe(left)">
                                      <p:cBhvr>
                                        <p:cTn id="24" dur="500"/>
                                        <p:tgtEl>
                                          <p:spTgt spid="19">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9">
                                            <p:txEl>
                                              <p:pRg st="6" end="6"/>
                                            </p:txEl>
                                          </p:spTgt>
                                        </p:tgtEl>
                                        <p:attrNameLst>
                                          <p:attrName>style.visibility</p:attrName>
                                        </p:attrNameLst>
                                      </p:cBhvr>
                                      <p:to>
                                        <p:strVal val="visible"/>
                                      </p:to>
                                    </p:set>
                                    <p:animEffect transition="in" filter="wipe(left)">
                                      <p:cBhvr>
                                        <p:cTn id="28" dur="500"/>
                                        <p:tgtEl>
                                          <p:spTgt spid="19">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9">
                                            <p:txEl>
                                              <p:pRg st="8" end="8"/>
                                            </p:txEl>
                                          </p:spTgt>
                                        </p:tgtEl>
                                        <p:attrNameLst>
                                          <p:attrName>style.visibility</p:attrName>
                                        </p:attrNameLst>
                                      </p:cBhvr>
                                      <p:to>
                                        <p:strVal val="visible"/>
                                      </p:to>
                                    </p:set>
                                    <p:animEffect transition="in" filter="wipe(left)">
                                      <p:cBhvr>
                                        <p:cTn id="32" dur="500"/>
                                        <p:tgtEl>
                                          <p:spTgt spid="19">
                                            <p:txEl>
                                              <p:pRg st="8" end="8"/>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9">
                                            <p:txEl>
                                              <p:pRg st="10" end="10"/>
                                            </p:txEl>
                                          </p:spTgt>
                                        </p:tgtEl>
                                        <p:attrNameLst>
                                          <p:attrName>style.visibility</p:attrName>
                                        </p:attrNameLst>
                                      </p:cBhvr>
                                      <p:to>
                                        <p:strVal val="visible"/>
                                      </p:to>
                                    </p:set>
                                    <p:animEffect transition="in" filter="wipe(left)">
                                      <p:cBhvr>
                                        <p:cTn id="36" dur="500"/>
                                        <p:tgtEl>
                                          <p:spTgt spid="19">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9">
                                            <p:txEl>
                                              <p:pRg st="12" end="12"/>
                                            </p:txEl>
                                          </p:spTgt>
                                        </p:tgtEl>
                                        <p:attrNameLst>
                                          <p:attrName>style.visibility</p:attrName>
                                        </p:attrNameLst>
                                      </p:cBhvr>
                                      <p:to>
                                        <p:strVal val="visible"/>
                                      </p:to>
                                    </p:set>
                                    <p:animEffect transition="in" filter="wipe(left)">
                                      <p:cBhvr>
                                        <p:cTn id="41" dur="500"/>
                                        <p:tgtEl>
                                          <p:spTgt spid="19">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075" y="2743200"/>
            <a:ext cx="8350250" cy="954107"/>
          </a:xfrm>
          <a:prstGeom prst="rect">
            <a:avLst/>
          </a:prstGeom>
          <a:noFill/>
          <a:ln w="9525">
            <a:noFill/>
            <a:miter lim="800000"/>
            <a:headEnd/>
            <a:tailEnd/>
          </a:ln>
        </p:spPr>
        <p:txBody>
          <a:bodyPr>
            <a:spAutoFit/>
          </a:bodyPr>
          <a:lstStyle/>
          <a:p>
            <a:r>
              <a:rPr lang="en-US" sz="2800" b="0" dirty="0">
                <a:solidFill>
                  <a:srgbClr val="0066B3"/>
                </a:solidFill>
              </a:rPr>
              <a:t>Define utility and explain how consumers choose goods and services to maximize their utility.</a:t>
            </a:r>
          </a:p>
        </p:txBody>
      </p:sp>
      <p:sp>
        <p:nvSpPr>
          <p:cNvPr id="7" name="Text Box 9"/>
          <p:cNvSpPr txBox="1">
            <a:spLocks noChangeArrowheads="1"/>
          </p:cNvSpPr>
          <p:nvPr/>
        </p:nvSpPr>
        <p:spPr bwMode="auto">
          <a:xfrm>
            <a:off x="452438" y="2389159"/>
            <a:ext cx="4513262" cy="400110"/>
          </a:xfrm>
          <a:prstGeom prst="rect">
            <a:avLst/>
          </a:prstGeom>
          <a:solidFill>
            <a:srgbClr val="0066B3"/>
          </a:solidFill>
          <a:ln w="9525">
            <a:noFill/>
            <a:miter lim="800000"/>
            <a:headEnd/>
            <a:tailEnd/>
          </a:ln>
        </p:spPr>
        <p:txBody>
          <a:bodyPr wrap="square" lIns="45720" rIns="45720" anchor="ctr">
            <a:spAutoFit/>
          </a:bodyPr>
          <a:lstStyle/>
          <a:p>
            <a:r>
              <a:rPr lang="en-US" sz="2000" dirty="0">
                <a:solidFill>
                  <a:srgbClr val="FFFFFF"/>
                </a:solidFill>
              </a:rPr>
              <a:t>10.1 LEARNING</a:t>
            </a:r>
            <a:r>
              <a:rPr lang="en-US" sz="2000" b="0" dirty="0">
                <a:solidFill>
                  <a:srgbClr val="FFFFFF"/>
                </a:solidFill>
              </a:rPr>
              <a:t> OBJECTIVE</a:t>
            </a:r>
            <a:endParaRPr lang="en-US" sz="2000" dirty="0">
              <a:solidFill>
                <a:srgbClr val="FFFFFF"/>
              </a:solidFill>
            </a:endParaRPr>
          </a:p>
        </p:txBody>
      </p:sp>
      <p:sp>
        <p:nvSpPr>
          <p:cNvPr id="4" name="TextBox 3"/>
          <p:cNvSpPr txBox="1">
            <a:spLocks noChangeArrowheads="1"/>
          </p:cNvSpPr>
          <p:nvPr/>
        </p:nvSpPr>
        <p:spPr bwMode="auto">
          <a:xfrm>
            <a:off x="447675" y="255588"/>
            <a:ext cx="7651454" cy="584775"/>
          </a:xfrm>
          <a:prstGeom prst="rect">
            <a:avLst/>
          </a:prstGeom>
          <a:noFill/>
          <a:ln w="9525">
            <a:noFill/>
            <a:miter lim="800000"/>
            <a:headEnd/>
            <a:tailEnd/>
          </a:ln>
        </p:spPr>
        <p:txBody>
          <a:bodyPr wrap="none">
            <a:spAutoFit/>
          </a:bodyPr>
          <a:lstStyle/>
          <a:p>
            <a:r>
              <a:rPr lang="en-US" sz="3200" dirty="0">
                <a:solidFill>
                  <a:srgbClr val="0066B3"/>
                </a:solidFill>
              </a:rPr>
              <a:t>Utility and Consumer Decision Making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5540" name="Rectangle 4"/>
          <p:cNvSpPr>
            <a:spLocks noChangeArrowheads="1"/>
          </p:cNvSpPr>
          <p:nvPr/>
        </p:nvSpPr>
        <p:spPr bwMode="auto">
          <a:xfrm>
            <a:off x="177800" y="307975"/>
            <a:ext cx="8618538" cy="363538"/>
          </a:xfrm>
          <a:prstGeom prst="rect">
            <a:avLst/>
          </a:prstGeom>
          <a:noFill/>
          <a:ln w="9525">
            <a:noFill/>
            <a:miter lim="800000"/>
            <a:headEnd/>
            <a:tailEnd/>
          </a:ln>
        </p:spPr>
        <p:txBody>
          <a:bodyPr/>
          <a:lstStyle/>
          <a:p>
            <a:pPr marL="342900" indent="-342900" algn="ctr">
              <a:spcBef>
                <a:spcPct val="20000"/>
              </a:spcBef>
            </a:pPr>
            <a:r>
              <a:rPr lang="en-US" sz="2400" dirty="0"/>
              <a:t>The Economic Model of Consumer Behavior in a </a:t>
            </a:r>
            <a:r>
              <a:rPr lang="en-US" sz="2400" dirty="0" smtClean="0"/>
              <a:t>Nutshell</a:t>
            </a:r>
            <a:br>
              <a:rPr lang="en-US" sz="2400" dirty="0" smtClean="0"/>
            </a:br>
            <a:r>
              <a:rPr lang="zh-TW" altLang="en-US" sz="2400" dirty="0" smtClean="0">
                <a:latin typeface="標楷體" pitchFamily="65" charset="-120"/>
                <a:ea typeface="標楷體" pitchFamily="65" charset="-120"/>
              </a:rPr>
              <a:t>概括消費行為的經濟模型</a:t>
            </a:r>
            <a:endParaRPr lang="en-US" sz="2400" dirty="0">
              <a:latin typeface="標楷體" pitchFamily="65" charset="-120"/>
              <a:ea typeface="標楷體" pitchFamily="65" charset="-120"/>
            </a:endParaRPr>
          </a:p>
        </p:txBody>
      </p:sp>
      <p:sp>
        <p:nvSpPr>
          <p:cNvPr id="705541" name="Rectangle 5"/>
          <p:cNvSpPr>
            <a:spLocks noChangeArrowheads="1"/>
          </p:cNvSpPr>
          <p:nvPr/>
        </p:nvSpPr>
        <p:spPr bwMode="auto">
          <a:xfrm>
            <a:off x="458788" y="1093788"/>
            <a:ext cx="8237537" cy="1323439"/>
          </a:xfrm>
          <a:prstGeom prst="rect">
            <a:avLst/>
          </a:prstGeom>
          <a:noFill/>
          <a:ln w="9525" algn="ctr">
            <a:noFill/>
            <a:miter lim="800000"/>
            <a:headEnd/>
            <a:tailEnd/>
          </a:ln>
        </p:spPr>
        <p:txBody>
          <a:bodyPr>
            <a:spAutoFit/>
          </a:bodyPr>
          <a:lstStyle/>
          <a:p>
            <a:pPr>
              <a:spcBef>
                <a:spcPct val="20000"/>
              </a:spcBef>
              <a:spcAft>
                <a:spcPct val="50000"/>
              </a:spcAft>
            </a:pPr>
            <a:r>
              <a:rPr lang="en-US" sz="2000" b="0" dirty="0"/>
              <a:t>The economic model of consumer behavior predicts that consumers will choose to buy the combination of goods and services that makes them as well off as possible from among all the combinations that their budgets allow them to buy.</a:t>
            </a:r>
          </a:p>
        </p:txBody>
      </p:sp>
      <p:sp>
        <p:nvSpPr>
          <p:cNvPr id="705543" name="Rectangle 7"/>
          <p:cNvSpPr>
            <a:spLocks noChangeArrowheads="1"/>
          </p:cNvSpPr>
          <p:nvPr/>
        </p:nvSpPr>
        <p:spPr bwMode="auto">
          <a:xfrm>
            <a:off x="458788" y="2418815"/>
            <a:ext cx="8237537" cy="830997"/>
          </a:xfrm>
          <a:prstGeom prst="rect">
            <a:avLst/>
          </a:prstGeom>
          <a:noFill/>
          <a:ln w="9525" algn="ctr">
            <a:noFill/>
            <a:miter lim="800000"/>
            <a:headEnd/>
            <a:tailEnd/>
          </a:ln>
        </p:spPr>
        <p:txBody>
          <a:bodyPr>
            <a:spAutoFit/>
          </a:bodyPr>
          <a:lstStyle/>
          <a:p>
            <a:pPr>
              <a:spcBef>
                <a:spcPct val="50000"/>
              </a:spcBef>
              <a:spcAft>
                <a:spcPct val="10000"/>
              </a:spcAft>
            </a:pPr>
            <a:r>
              <a:rPr lang="en-US" sz="2400" dirty="0"/>
              <a:t>Utility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效用</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400" b="0" dirty="0"/>
              <a:t>The enjoyment or satisfaction people receive from consuming goods and services.</a:t>
            </a:r>
          </a:p>
        </p:txBody>
      </p:sp>
      <p:sp>
        <p:nvSpPr>
          <p:cNvPr id="10" name="Rectangle 7"/>
          <p:cNvSpPr>
            <a:spLocks noChangeArrowheads="1"/>
          </p:cNvSpPr>
          <p:nvPr/>
        </p:nvSpPr>
        <p:spPr bwMode="auto">
          <a:xfrm>
            <a:off x="458787" y="4175125"/>
            <a:ext cx="8583613" cy="1200329"/>
          </a:xfrm>
          <a:prstGeom prst="rect">
            <a:avLst/>
          </a:prstGeom>
          <a:noFill/>
          <a:ln w="9525" algn="ctr">
            <a:noFill/>
            <a:miter lim="800000"/>
            <a:headEnd/>
            <a:tailEnd/>
          </a:ln>
        </p:spPr>
        <p:txBody>
          <a:bodyPr wrap="square">
            <a:spAutoFit/>
          </a:bodyPr>
          <a:lstStyle/>
          <a:p>
            <a:pPr>
              <a:spcBef>
                <a:spcPct val="20000"/>
              </a:spcBef>
              <a:spcAft>
                <a:spcPct val="50000"/>
              </a:spcAft>
            </a:pPr>
            <a:r>
              <a:rPr lang="en-US" sz="2400" dirty="0"/>
              <a:t>Marginal utility </a:t>
            </a:r>
            <a:r>
              <a:rPr lang="en-US" sz="2400" i="1" dirty="0"/>
              <a:t>(MU</a:t>
            </a:r>
            <a:r>
              <a:rPr lang="en-US" sz="2400" b="0" i="1" dirty="0"/>
              <a:t>)</a:t>
            </a:r>
            <a:r>
              <a:rPr lang="en-US" sz="2400" b="0" dirty="0"/>
              <a:t>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邊際效用</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400" b="0" dirty="0"/>
              <a:t>The change in total utility a person receives from consuming one additional unit of a good or service.</a:t>
            </a:r>
          </a:p>
        </p:txBody>
      </p:sp>
      <p:sp>
        <p:nvSpPr>
          <p:cNvPr id="11" name="Rectangle 10"/>
          <p:cNvSpPr>
            <a:spLocks noChangeArrowheads="1"/>
          </p:cNvSpPr>
          <p:nvPr/>
        </p:nvSpPr>
        <p:spPr bwMode="auto">
          <a:xfrm>
            <a:off x="458788" y="5257800"/>
            <a:ext cx="8583612" cy="1569660"/>
          </a:xfrm>
          <a:prstGeom prst="rect">
            <a:avLst/>
          </a:prstGeom>
          <a:noFill/>
          <a:ln w="9525" algn="ctr">
            <a:noFill/>
            <a:miter lim="800000"/>
            <a:headEnd/>
            <a:tailEnd/>
          </a:ln>
        </p:spPr>
        <p:txBody>
          <a:bodyPr wrap="square">
            <a:spAutoFit/>
          </a:bodyPr>
          <a:lstStyle/>
          <a:p>
            <a:pPr>
              <a:spcBef>
                <a:spcPct val="50000"/>
              </a:spcBef>
              <a:spcAft>
                <a:spcPct val="10000"/>
              </a:spcAft>
            </a:pPr>
            <a:r>
              <a:rPr lang="en-US" sz="2400" dirty="0"/>
              <a:t>Law of diminishing marginal utility </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邊際效用遞減法則</a:t>
            </a:r>
            <a:r>
              <a:rPr lang="en-US" altLang="zh-TW" sz="2400" dirty="0" smtClean="0">
                <a:latin typeface="標楷體" pitchFamily="65" charset="-120"/>
                <a:ea typeface="標楷體" pitchFamily="65" charset="-120"/>
              </a:rPr>
              <a:t>)</a:t>
            </a:r>
            <a:r>
              <a:rPr lang="en-US" sz="2400" dirty="0" smtClean="0">
                <a:latin typeface="標楷體" pitchFamily="65" charset="-120"/>
                <a:ea typeface="標楷體" pitchFamily="65" charset="-120"/>
              </a:rPr>
              <a:t> </a:t>
            </a:r>
            <a:r>
              <a:rPr lang="en-US" sz="2400" b="0" dirty="0"/>
              <a:t>The principle that consumers experience diminishing additional satisfaction as they consume more of a good or service during a given period of time.</a:t>
            </a:r>
          </a:p>
        </p:txBody>
      </p:sp>
      <p:sp>
        <p:nvSpPr>
          <p:cNvPr id="12" name="Rectangle 11"/>
          <p:cNvSpPr>
            <a:spLocks noChangeArrowheads="1"/>
          </p:cNvSpPr>
          <p:nvPr/>
        </p:nvSpPr>
        <p:spPr bwMode="auto">
          <a:xfrm>
            <a:off x="458788" y="3344863"/>
            <a:ext cx="8237537" cy="395287"/>
          </a:xfrm>
          <a:prstGeom prst="rect">
            <a:avLst/>
          </a:prstGeom>
          <a:noFill/>
          <a:ln w="9525">
            <a:noFill/>
            <a:miter lim="800000"/>
            <a:headEnd/>
            <a:tailEnd/>
          </a:ln>
        </p:spPr>
        <p:txBody>
          <a:bodyPr/>
          <a:lstStyle/>
          <a:p>
            <a:pPr marL="342900" indent="-342900" algn="ctr">
              <a:spcBef>
                <a:spcPct val="20000"/>
              </a:spcBef>
            </a:pPr>
            <a:r>
              <a:rPr lang="en-US" sz="2400" dirty="0"/>
              <a:t>The Principle of Diminishing Marginal </a:t>
            </a:r>
            <a:r>
              <a:rPr lang="en-US" sz="2400" dirty="0" smtClean="0"/>
              <a:t>Utility</a:t>
            </a:r>
            <a:r>
              <a:rPr lang="zh-TW" altLang="en-US" sz="2400" dirty="0" smtClean="0"/>
              <a:t>  </a:t>
            </a:r>
            <a:r>
              <a:rPr lang="en-US" altLang="zh-TW" sz="2400" dirty="0" smtClean="0"/>
              <a:t/>
            </a:r>
            <a:br>
              <a:rPr lang="en-US" altLang="zh-TW" sz="2400" dirty="0" smtClean="0"/>
            </a:br>
            <a:r>
              <a:rPr lang="zh-TW" altLang="en-US" sz="2400" dirty="0" smtClean="0">
                <a:latin typeface="標楷體" pitchFamily="65" charset="-120"/>
                <a:ea typeface="標楷體" pitchFamily="65" charset="-120"/>
              </a:rPr>
              <a:t>邊際效用遞減原則</a:t>
            </a:r>
            <a:endParaRPr lang="en-US" sz="2400" dirty="0">
              <a:latin typeface="標楷體" pitchFamily="65" charset="-120"/>
              <a:ea typeface="標楷體" pitchFamily="65" charset="-120"/>
            </a:endParaRPr>
          </a:p>
        </p:txBody>
      </p:sp>
    </p:spTree>
    <p:extLst>
      <p:ext uri="{BB962C8B-B14F-4D97-AF65-F5344CB8AC3E}">
        <p14:creationId xmlns:p14="http://schemas.microsoft.com/office/powerpoint/2010/main" val="341032896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5540"/>
                                        </p:tgtEl>
                                        <p:attrNameLst>
                                          <p:attrName>style.visibility</p:attrName>
                                        </p:attrNameLst>
                                      </p:cBhvr>
                                      <p:to>
                                        <p:strVal val="visible"/>
                                      </p:to>
                                    </p:set>
                                    <p:animEffect transition="in" filter="wipe(left)">
                                      <p:cBhvr>
                                        <p:cTn id="7" dur="500"/>
                                        <p:tgtEl>
                                          <p:spTgt spid="70554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5541"/>
                                        </p:tgtEl>
                                        <p:attrNameLst>
                                          <p:attrName>style.visibility</p:attrName>
                                        </p:attrNameLst>
                                      </p:cBhvr>
                                      <p:to>
                                        <p:strVal val="visible"/>
                                      </p:to>
                                    </p:set>
                                    <p:animEffect transition="in" filter="wipe(left)">
                                      <p:cBhvr>
                                        <p:cTn id="11" dur="500"/>
                                        <p:tgtEl>
                                          <p:spTgt spid="7055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05543"/>
                                        </p:tgtEl>
                                        <p:attrNameLst>
                                          <p:attrName>style.visibility</p:attrName>
                                        </p:attrNameLst>
                                      </p:cBhvr>
                                      <p:to>
                                        <p:strVal val="visible"/>
                                      </p:to>
                                    </p:set>
                                    <p:animEffect transition="in" filter="wipe(left)">
                                      <p:cBhvr>
                                        <p:cTn id="16" dur="500"/>
                                        <p:tgtEl>
                                          <p:spTgt spid="70554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0" grpId="0"/>
      <p:bldP spid="705541" grpId="0"/>
      <p:bldP spid="705543"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 name="Picture 33" descr="Fig9-1_PPT_b1.gif"/>
          <p:cNvPicPr>
            <a:picLocks noChangeAspect="1"/>
          </p:cNvPicPr>
          <p:nvPr/>
        </p:nvPicPr>
        <p:blipFill>
          <a:blip r:embed="rId3"/>
          <a:srcRect/>
          <a:stretch>
            <a:fillRect/>
          </a:stretch>
        </p:blipFill>
        <p:spPr bwMode="auto">
          <a:xfrm>
            <a:off x="4478338" y="3848100"/>
            <a:ext cx="4610100" cy="2876550"/>
          </a:xfrm>
          <a:prstGeom prst="rect">
            <a:avLst/>
          </a:prstGeom>
          <a:noFill/>
          <a:ln w="9525">
            <a:noFill/>
            <a:miter lim="800000"/>
            <a:headEnd/>
            <a:tailEnd/>
          </a:ln>
        </p:spPr>
      </p:pic>
      <p:pic>
        <p:nvPicPr>
          <p:cNvPr id="50" name="Picture 49" descr="Fig10-1_PPT9a.gif"/>
          <p:cNvPicPr>
            <a:picLocks noChangeAspect="1"/>
          </p:cNvPicPr>
          <p:nvPr/>
        </p:nvPicPr>
        <p:blipFill>
          <a:blip r:embed="rId4"/>
          <a:srcRect/>
          <a:stretch>
            <a:fillRect/>
          </a:stretch>
        </p:blipFill>
        <p:spPr bwMode="auto">
          <a:xfrm>
            <a:off x="4478338" y="1541463"/>
            <a:ext cx="4610100" cy="2276475"/>
          </a:xfrm>
          <a:prstGeom prst="rect">
            <a:avLst/>
          </a:prstGeom>
          <a:noFill/>
          <a:ln w="9525">
            <a:noFill/>
            <a:miter lim="800000"/>
            <a:headEnd/>
            <a:tailEnd/>
          </a:ln>
        </p:spPr>
      </p:pic>
      <p:pic>
        <p:nvPicPr>
          <p:cNvPr id="49" name="Picture 48" descr="Fig10-1_PPT8b.gif"/>
          <p:cNvPicPr>
            <a:picLocks noChangeAspect="1"/>
          </p:cNvPicPr>
          <p:nvPr/>
        </p:nvPicPr>
        <p:blipFill>
          <a:blip r:embed="rId5"/>
          <a:srcRect/>
          <a:stretch>
            <a:fillRect/>
          </a:stretch>
        </p:blipFill>
        <p:spPr bwMode="auto">
          <a:xfrm>
            <a:off x="4478338" y="3848100"/>
            <a:ext cx="4610100" cy="2876550"/>
          </a:xfrm>
          <a:prstGeom prst="rect">
            <a:avLst/>
          </a:prstGeom>
          <a:noFill/>
          <a:ln w="9525">
            <a:noFill/>
            <a:miter lim="800000"/>
            <a:headEnd/>
            <a:tailEnd/>
          </a:ln>
        </p:spPr>
      </p:pic>
      <p:pic>
        <p:nvPicPr>
          <p:cNvPr id="51" name="Picture 50" descr="Fig10-1_PPT9b.gif"/>
          <p:cNvPicPr>
            <a:picLocks noChangeAspect="1"/>
          </p:cNvPicPr>
          <p:nvPr/>
        </p:nvPicPr>
        <p:blipFill>
          <a:blip r:embed="rId6"/>
          <a:srcRect/>
          <a:stretch>
            <a:fillRect/>
          </a:stretch>
        </p:blipFill>
        <p:spPr bwMode="auto">
          <a:xfrm>
            <a:off x="4478338" y="3848100"/>
            <a:ext cx="4610100" cy="2876550"/>
          </a:xfrm>
          <a:prstGeom prst="rect">
            <a:avLst/>
          </a:prstGeom>
          <a:noFill/>
          <a:ln w="9525">
            <a:noFill/>
            <a:miter lim="800000"/>
            <a:headEnd/>
            <a:tailEnd/>
          </a:ln>
        </p:spPr>
      </p:pic>
      <p:pic>
        <p:nvPicPr>
          <p:cNvPr id="43" name="Picture 42" descr="Fig9-1_PPT_a10.gif"/>
          <p:cNvPicPr>
            <a:picLocks noChangeAspect="1"/>
          </p:cNvPicPr>
          <p:nvPr/>
        </p:nvPicPr>
        <p:blipFill>
          <a:blip r:embed="rId7"/>
          <a:srcRect/>
          <a:stretch>
            <a:fillRect/>
          </a:stretch>
        </p:blipFill>
        <p:spPr bwMode="auto">
          <a:xfrm>
            <a:off x="4478338" y="1541463"/>
            <a:ext cx="4610100" cy="2276475"/>
          </a:xfrm>
          <a:prstGeom prst="rect">
            <a:avLst/>
          </a:prstGeom>
          <a:noFill/>
          <a:ln w="9525">
            <a:noFill/>
            <a:miter lim="800000"/>
            <a:headEnd/>
            <a:tailEnd/>
          </a:ln>
        </p:spPr>
      </p:pic>
      <p:pic>
        <p:nvPicPr>
          <p:cNvPr id="46" name="Picture 45" descr="Fig9-1_PPT_a11.gif"/>
          <p:cNvPicPr>
            <a:picLocks noChangeAspect="1"/>
          </p:cNvPicPr>
          <p:nvPr/>
        </p:nvPicPr>
        <p:blipFill>
          <a:blip r:embed="rId8"/>
          <a:srcRect/>
          <a:stretch>
            <a:fillRect/>
          </a:stretch>
        </p:blipFill>
        <p:spPr bwMode="auto">
          <a:xfrm>
            <a:off x="4478338" y="1541463"/>
            <a:ext cx="4610100" cy="2276475"/>
          </a:xfrm>
          <a:prstGeom prst="rect">
            <a:avLst/>
          </a:prstGeom>
          <a:noFill/>
          <a:ln w="9525">
            <a:noFill/>
            <a:miter lim="800000"/>
            <a:headEnd/>
            <a:tailEnd/>
          </a:ln>
        </p:spPr>
      </p:pic>
      <p:pic>
        <p:nvPicPr>
          <p:cNvPr id="45" name="Picture 44" descr="Fig9-1_PPT_a8.gif"/>
          <p:cNvPicPr>
            <a:picLocks noChangeAspect="1"/>
          </p:cNvPicPr>
          <p:nvPr/>
        </p:nvPicPr>
        <p:blipFill>
          <a:blip r:embed="rId9"/>
          <a:srcRect/>
          <a:stretch>
            <a:fillRect/>
          </a:stretch>
        </p:blipFill>
        <p:spPr bwMode="auto">
          <a:xfrm>
            <a:off x="4478338" y="1541463"/>
            <a:ext cx="4610100" cy="2276475"/>
          </a:xfrm>
          <a:prstGeom prst="rect">
            <a:avLst/>
          </a:prstGeom>
          <a:noFill/>
          <a:ln w="9525">
            <a:noFill/>
            <a:miter lim="800000"/>
            <a:headEnd/>
            <a:tailEnd/>
          </a:ln>
        </p:spPr>
      </p:pic>
      <p:sp>
        <p:nvSpPr>
          <p:cNvPr id="707591" name="Text Box 7"/>
          <p:cNvSpPr txBox="1">
            <a:spLocks noChangeArrowheads="1"/>
          </p:cNvSpPr>
          <p:nvPr/>
        </p:nvSpPr>
        <p:spPr bwMode="auto">
          <a:xfrm>
            <a:off x="255588" y="122238"/>
            <a:ext cx="4403725" cy="314325"/>
          </a:xfrm>
          <a:prstGeom prst="rect">
            <a:avLst/>
          </a:prstGeom>
          <a:solidFill>
            <a:srgbClr val="B9D2C1"/>
          </a:solidFill>
          <a:ln w="9525" algn="ctr">
            <a:noFill/>
            <a:miter lim="800000"/>
            <a:headEnd/>
            <a:tailEnd/>
          </a:ln>
        </p:spPr>
        <p:txBody>
          <a:bodyPr lIns="45720" rIns="45720">
            <a:spAutoFit/>
          </a:bodyPr>
          <a:lstStyle/>
          <a:p>
            <a:pPr marL="457200" indent="-457200">
              <a:lnSpc>
                <a:spcPct val="90000"/>
              </a:lnSpc>
              <a:spcBef>
                <a:spcPct val="10000"/>
              </a:spcBef>
              <a:spcAft>
                <a:spcPct val="10000"/>
              </a:spcAft>
            </a:pPr>
            <a:r>
              <a:rPr lang="en-US" sz="1600"/>
              <a:t>Figure 10.1</a:t>
            </a:r>
          </a:p>
        </p:txBody>
      </p:sp>
      <p:sp>
        <p:nvSpPr>
          <p:cNvPr id="707592" name="Text Box 8"/>
          <p:cNvSpPr txBox="1">
            <a:spLocks noChangeArrowheads="1"/>
          </p:cNvSpPr>
          <p:nvPr/>
        </p:nvSpPr>
        <p:spPr bwMode="auto">
          <a:xfrm>
            <a:off x="149225" y="530007"/>
            <a:ext cx="4598987" cy="646331"/>
          </a:xfrm>
          <a:prstGeom prst="rect">
            <a:avLst/>
          </a:prstGeom>
          <a:noFill/>
          <a:ln w="9525" algn="ctr">
            <a:noFill/>
            <a:miter lim="800000"/>
            <a:headEnd/>
            <a:tailEnd/>
          </a:ln>
        </p:spPr>
        <p:txBody>
          <a:bodyPr wrap="square">
            <a:spAutoFit/>
          </a:bodyPr>
          <a:lstStyle/>
          <a:p>
            <a:pPr>
              <a:spcBef>
                <a:spcPct val="10000"/>
              </a:spcBef>
              <a:spcAft>
                <a:spcPct val="10000"/>
              </a:spcAft>
            </a:pPr>
            <a:r>
              <a:rPr lang="en-US" sz="1800" dirty="0"/>
              <a:t>Total and Marginal Utility from Eating Pizza </a:t>
            </a:r>
            <a:r>
              <a:rPr lang="en-US" sz="1800" dirty="0" smtClean="0"/>
              <a:t>on </a:t>
            </a:r>
            <a:r>
              <a:rPr lang="en-US" sz="1800" dirty="0"/>
              <a:t>Super Bowl Sunday</a:t>
            </a:r>
          </a:p>
        </p:txBody>
      </p:sp>
      <p:sp>
        <p:nvSpPr>
          <p:cNvPr id="21" name="TextBox 20"/>
          <p:cNvSpPr txBox="1">
            <a:spLocks noChangeArrowheads="1"/>
          </p:cNvSpPr>
          <p:nvPr/>
        </p:nvSpPr>
        <p:spPr bwMode="auto">
          <a:xfrm>
            <a:off x="160338" y="1176338"/>
            <a:ext cx="4602162" cy="5262979"/>
          </a:xfrm>
          <a:prstGeom prst="rect">
            <a:avLst/>
          </a:prstGeom>
          <a:noFill/>
          <a:ln w="9525">
            <a:noFill/>
            <a:miter lim="800000"/>
            <a:headEnd/>
            <a:tailEnd/>
          </a:ln>
        </p:spPr>
        <p:txBody>
          <a:bodyPr>
            <a:spAutoFit/>
          </a:bodyPr>
          <a:lstStyle/>
          <a:p>
            <a:r>
              <a:rPr lang="en-US" sz="1600" b="0" dirty="0" smtClean="0"/>
              <a:t>The </a:t>
            </a:r>
            <a:r>
              <a:rPr lang="en-US" sz="1600" b="0" dirty="0"/>
              <a:t>table shows that for the first 5 slices of pizza, the more you eat, the more your total satisfaction, or utility, increases.</a:t>
            </a:r>
          </a:p>
          <a:p>
            <a:r>
              <a:rPr lang="en-US" sz="1600" b="0" dirty="0"/>
              <a:t>If you eat a sixth slice, you start to feel ill from eating too much pizza, and your total utility falls. </a:t>
            </a:r>
          </a:p>
          <a:p>
            <a:r>
              <a:rPr lang="en-US" sz="1600" b="0" dirty="0"/>
              <a:t>Each additional slice increases your utility by less than the previous slice, so your marginal utility from each slice is less than the one before. </a:t>
            </a:r>
          </a:p>
          <a:p>
            <a:r>
              <a:rPr lang="en-US" sz="1600" b="0" dirty="0"/>
              <a:t>Panel (a) shows your total utility rising as you eat the first 5 slices and falling with the sixth slice. </a:t>
            </a:r>
          </a:p>
          <a:p>
            <a:r>
              <a:rPr lang="en-US" sz="1600" b="0" dirty="0"/>
              <a:t>Panel (b) shows your marginal utility falling </a:t>
            </a:r>
            <a:br>
              <a:rPr lang="en-US" sz="1600" b="0" dirty="0"/>
            </a:br>
            <a:r>
              <a:rPr lang="en-US" sz="1600" b="0" dirty="0"/>
              <a:t>with each additional slice you eat and </a:t>
            </a:r>
            <a:br>
              <a:rPr lang="en-US" sz="1600" b="0" dirty="0"/>
            </a:br>
            <a:r>
              <a:rPr lang="en-US" sz="1600" b="0" dirty="0"/>
              <a:t>becoming negative with the sixth slice. </a:t>
            </a:r>
          </a:p>
          <a:p>
            <a:r>
              <a:rPr lang="en-US" sz="1600" b="0" dirty="0"/>
              <a:t>The height of the marginal utility line at any quantity of pizza in panel (b) represents the change in utility as a result of consuming that additional slice. </a:t>
            </a:r>
          </a:p>
          <a:p>
            <a:r>
              <a:rPr lang="en-US" sz="1600" b="0" dirty="0"/>
              <a:t>For example, the change in utility as a result of consuming 4 slices instead of 3 is 6 </a:t>
            </a:r>
            <a:r>
              <a:rPr lang="en-US" sz="1600" b="0" dirty="0" err="1"/>
              <a:t>utils</a:t>
            </a:r>
            <a:r>
              <a:rPr lang="en-US" sz="1600" b="0" dirty="0"/>
              <a:t>, so the height of the marginal utility line in panel (b) for the fourth slice is 6 </a:t>
            </a:r>
            <a:r>
              <a:rPr lang="en-US" sz="1600" b="0" dirty="0" err="1"/>
              <a:t>utils</a:t>
            </a:r>
            <a:r>
              <a:rPr lang="en-US" sz="1600" b="0" dirty="0"/>
              <a:t>.</a:t>
            </a:r>
          </a:p>
        </p:txBody>
      </p:sp>
      <p:pic>
        <p:nvPicPr>
          <p:cNvPr id="25" name="Picture 24" descr="Fig9-1_PPT_a1.gif"/>
          <p:cNvPicPr>
            <a:picLocks noChangeAspect="1"/>
          </p:cNvPicPr>
          <p:nvPr/>
        </p:nvPicPr>
        <p:blipFill>
          <a:blip r:embed="rId10"/>
          <a:srcRect/>
          <a:stretch>
            <a:fillRect/>
          </a:stretch>
        </p:blipFill>
        <p:spPr bwMode="auto">
          <a:xfrm>
            <a:off x="4478338" y="1541463"/>
            <a:ext cx="4610100" cy="2276475"/>
          </a:xfrm>
          <a:prstGeom prst="rect">
            <a:avLst/>
          </a:prstGeom>
          <a:noFill/>
          <a:ln w="9525">
            <a:noFill/>
            <a:miter lim="800000"/>
            <a:headEnd/>
            <a:tailEnd/>
          </a:ln>
        </p:spPr>
      </p:pic>
      <p:pic>
        <p:nvPicPr>
          <p:cNvPr id="26" name="Picture 25" descr="Fig9-1_PPT_a2.gif"/>
          <p:cNvPicPr>
            <a:picLocks noChangeAspect="1"/>
          </p:cNvPicPr>
          <p:nvPr/>
        </p:nvPicPr>
        <p:blipFill>
          <a:blip r:embed="rId11"/>
          <a:srcRect/>
          <a:stretch>
            <a:fillRect/>
          </a:stretch>
        </p:blipFill>
        <p:spPr bwMode="auto">
          <a:xfrm>
            <a:off x="4478338" y="1541463"/>
            <a:ext cx="4610100" cy="2276475"/>
          </a:xfrm>
          <a:prstGeom prst="rect">
            <a:avLst/>
          </a:prstGeom>
          <a:noFill/>
          <a:ln w="9525">
            <a:noFill/>
            <a:miter lim="800000"/>
            <a:headEnd/>
            <a:tailEnd/>
          </a:ln>
        </p:spPr>
      </p:pic>
      <p:pic>
        <p:nvPicPr>
          <p:cNvPr id="27" name="Picture 26" descr="Fig9-1_PPT_a3.gif"/>
          <p:cNvPicPr>
            <a:picLocks noChangeAspect="1"/>
          </p:cNvPicPr>
          <p:nvPr/>
        </p:nvPicPr>
        <p:blipFill>
          <a:blip r:embed="rId12"/>
          <a:srcRect/>
          <a:stretch>
            <a:fillRect/>
          </a:stretch>
        </p:blipFill>
        <p:spPr bwMode="auto">
          <a:xfrm>
            <a:off x="4478338" y="1541463"/>
            <a:ext cx="4610100" cy="2276475"/>
          </a:xfrm>
          <a:prstGeom prst="rect">
            <a:avLst/>
          </a:prstGeom>
          <a:noFill/>
          <a:ln w="9525">
            <a:noFill/>
            <a:miter lim="800000"/>
            <a:headEnd/>
            <a:tailEnd/>
          </a:ln>
        </p:spPr>
      </p:pic>
      <p:pic>
        <p:nvPicPr>
          <p:cNvPr id="28" name="Picture 27" descr="Fig9-1_PPT_a4.gif"/>
          <p:cNvPicPr>
            <a:picLocks noChangeAspect="1"/>
          </p:cNvPicPr>
          <p:nvPr/>
        </p:nvPicPr>
        <p:blipFill>
          <a:blip r:embed="rId13"/>
          <a:srcRect/>
          <a:stretch>
            <a:fillRect/>
          </a:stretch>
        </p:blipFill>
        <p:spPr bwMode="auto">
          <a:xfrm>
            <a:off x="4478338" y="1541463"/>
            <a:ext cx="4610100" cy="2276475"/>
          </a:xfrm>
          <a:prstGeom prst="rect">
            <a:avLst/>
          </a:prstGeom>
          <a:noFill/>
          <a:ln w="9525">
            <a:noFill/>
            <a:miter lim="800000"/>
            <a:headEnd/>
            <a:tailEnd/>
          </a:ln>
        </p:spPr>
      </p:pic>
      <p:pic>
        <p:nvPicPr>
          <p:cNvPr id="29" name="Picture 28" descr="Fig9-1_PPT_a5.gif"/>
          <p:cNvPicPr>
            <a:picLocks noChangeAspect="1"/>
          </p:cNvPicPr>
          <p:nvPr/>
        </p:nvPicPr>
        <p:blipFill>
          <a:blip r:embed="rId14"/>
          <a:srcRect/>
          <a:stretch>
            <a:fillRect/>
          </a:stretch>
        </p:blipFill>
        <p:spPr bwMode="auto">
          <a:xfrm>
            <a:off x="4478338" y="1541463"/>
            <a:ext cx="4610100" cy="2276475"/>
          </a:xfrm>
          <a:prstGeom prst="rect">
            <a:avLst/>
          </a:prstGeom>
          <a:noFill/>
          <a:ln w="9525">
            <a:noFill/>
            <a:miter lim="800000"/>
            <a:headEnd/>
            <a:tailEnd/>
          </a:ln>
        </p:spPr>
      </p:pic>
      <p:pic>
        <p:nvPicPr>
          <p:cNvPr id="30" name="Picture 29" descr="Fig9-1_PPT_a6.gif"/>
          <p:cNvPicPr>
            <a:picLocks noChangeAspect="1"/>
          </p:cNvPicPr>
          <p:nvPr/>
        </p:nvPicPr>
        <p:blipFill>
          <a:blip r:embed="rId15"/>
          <a:srcRect/>
          <a:stretch>
            <a:fillRect/>
          </a:stretch>
        </p:blipFill>
        <p:spPr bwMode="auto">
          <a:xfrm>
            <a:off x="4478338" y="1541463"/>
            <a:ext cx="4610100" cy="2276475"/>
          </a:xfrm>
          <a:prstGeom prst="rect">
            <a:avLst/>
          </a:prstGeom>
          <a:noFill/>
          <a:ln w="9525">
            <a:noFill/>
            <a:miter lim="800000"/>
            <a:headEnd/>
            <a:tailEnd/>
          </a:ln>
        </p:spPr>
      </p:pic>
      <p:pic>
        <p:nvPicPr>
          <p:cNvPr id="35" name="Picture 34" descr="Fig9-1_PPT_b2.gif"/>
          <p:cNvPicPr>
            <a:picLocks noChangeAspect="1"/>
          </p:cNvPicPr>
          <p:nvPr/>
        </p:nvPicPr>
        <p:blipFill>
          <a:blip r:embed="rId16"/>
          <a:srcRect/>
          <a:stretch>
            <a:fillRect/>
          </a:stretch>
        </p:blipFill>
        <p:spPr bwMode="auto">
          <a:xfrm>
            <a:off x="4478338" y="3848100"/>
            <a:ext cx="4610100" cy="2876550"/>
          </a:xfrm>
          <a:prstGeom prst="rect">
            <a:avLst/>
          </a:prstGeom>
          <a:noFill/>
          <a:ln w="9525">
            <a:noFill/>
            <a:miter lim="800000"/>
            <a:headEnd/>
            <a:tailEnd/>
          </a:ln>
        </p:spPr>
      </p:pic>
      <p:pic>
        <p:nvPicPr>
          <p:cNvPr id="36" name="Picture 35" descr="Fig9-1_PPT_b3.gif"/>
          <p:cNvPicPr>
            <a:picLocks noChangeAspect="1"/>
          </p:cNvPicPr>
          <p:nvPr/>
        </p:nvPicPr>
        <p:blipFill>
          <a:blip r:embed="rId17"/>
          <a:srcRect/>
          <a:stretch>
            <a:fillRect/>
          </a:stretch>
        </p:blipFill>
        <p:spPr bwMode="auto">
          <a:xfrm>
            <a:off x="4478338" y="3848100"/>
            <a:ext cx="4610100" cy="2876550"/>
          </a:xfrm>
          <a:prstGeom prst="rect">
            <a:avLst/>
          </a:prstGeom>
          <a:noFill/>
          <a:ln w="9525">
            <a:noFill/>
            <a:miter lim="800000"/>
            <a:headEnd/>
            <a:tailEnd/>
          </a:ln>
        </p:spPr>
      </p:pic>
      <p:pic>
        <p:nvPicPr>
          <p:cNvPr id="37" name="Picture 36" descr="Fig9-1_PPT_b4.gif"/>
          <p:cNvPicPr>
            <a:picLocks noChangeAspect="1"/>
          </p:cNvPicPr>
          <p:nvPr/>
        </p:nvPicPr>
        <p:blipFill>
          <a:blip r:embed="rId18"/>
          <a:srcRect/>
          <a:stretch>
            <a:fillRect/>
          </a:stretch>
        </p:blipFill>
        <p:spPr bwMode="auto">
          <a:xfrm>
            <a:off x="4478338" y="3848100"/>
            <a:ext cx="4610100" cy="2876550"/>
          </a:xfrm>
          <a:prstGeom prst="rect">
            <a:avLst/>
          </a:prstGeom>
          <a:noFill/>
          <a:ln w="9525">
            <a:noFill/>
            <a:miter lim="800000"/>
            <a:headEnd/>
            <a:tailEnd/>
          </a:ln>
        </p:spPr>
      </p:pic>
      <p:pic>
        <p:nvPicPr>
          <p:cNvPr id="38" name="Picture 37" descr="Fig9-1_PPT_b5.gif"/>
          <p:cNvPicPr>
            <a:picLocks noChangeAspect="1"/>
          </p:cNvPicPr>
          <p:nvPr/>
        </p:nvPicPr>
        <p:blipFill>
          <a:blip r:embed="rId19"/>
          <a:srcRect/>
          <a:stretch>
            <a:fillRect/>
          </a:stretch>
        </p:blipFill>
        <p:spPr bwMode="auto">
          <a:xfrm>
            <a:off x="4478338" y="3848100"/>
            <a:ext cx="4610100" cy="2876550"/>
          </a:xfrm>
          <a:prstGeom prst="rect">
            <a:avLst/>
          </a:prstGeom>
          <a:noFill/>
          <a:ln w="9525">
            <a:noFill/>
            <a:miter lim="800000"/>
            <a:headEnd/>
            <a:tailEnd/>
          </a:ln>
        </p:spPr>
      </p:pic>
      <p:pic>
        <p:nvPicPr>
          <p:cNvPr id="39" name="Picture 38" descr="Fig9-1_PPT_b6.gif"/>
          <p:cNvPicPr>
            <a:picLocks noChangeAspect="1"/>
          </p:cNvPicPr>
          <p:nvPr/>
        </p:nvPicPr>
        <p:blipFill>
          <a:blip r:embed="rId20"/>
          <a:srcRect/>
          <a:stretch>
            <a:fillRect/>
          </a:stretch>
        </p:blipFill>
        <p:spPr bwMode="auto">
          <a:xfrm>
            <a:off x="4478338" y="3848100"/>
            <a:ext cx="4610100" cy="2876550"/>
          </a:xfrm>
          <a:prstGeom prst="rect">
            <a:avLst/>
          </a:prstGeom>
          <a:noFill/>
          <a:ln w="9525">
            <a:noFill/>
            <a:miter lim="800000"/>
            <a:headEnd/>
            <a:tailEnd/>
          </a:ln>
        </p:spPr>
      </p:pic>
      <p:pic>
        <p:nvPicPr>
          <p:cNvPr id="40" name="Picture 39" descr="Fig9-1_PPT_b7.gif"/>
          <p:cNvPicPr>
            <a:picLocks noChangeAspect="1"/>
          </p:cNvPicPr>
          <p:nvPr/>
        </p:nvPicPr>
        <p:blipFill>
          <a:blip r:embed="rId21"/>
          <a:srcRect/>
          <a:stretch>
            <a:fillRect/>
          </a:stretch>
        </p:blipFill>
        <p:spPr bwMode="auto">
          <a:xfrm>
            <a:off x="4478338" y="3848100"/>
            <a:ext cx="4610100" cy="2876550"/>
          </a:xfrm>
          <a:prstGeom prst="rect">
            <a:avLst/>
          </a:prstGeom>
          <a:noFill/>
          <a:ln w="9525">
            <a:noFill/>
            <a:miter lim="800000"/>
            <a:headEnd/>
            <a:tailEnd/>
          </a:ln>
        </p:spPr>
      </p:pic>
      <p:pic>
        <p:nvPicPr>
          <p:cNvPr id="31" name="Picture 30" descr="Fig9-1_PPT_a7.gif"/>
          <p:cNvPicPr>
            <a:picLocks noChangeAspect="1"/>
          </p:cNvPicPr>
          <p:nvPr/>
        </p:nvPicPr>
        <p:blipFill>
          <a:blip r:embed="rId22"/>
          <a:srcRect/>
          <a:stretch>
            <a:fillRect/>
          </a:stretch>
        </p:blipFill>
        <p:spPr bwMode="auto">
          <a:xfrm>
            <a:off x="4478338" y="1541463"/>
            <a:ext cx="4610100" cy="2276475"/>
          </a:xfrm>
          <a:prstGeom prst="rect">
            <a:avLst/>
          </a:prstGeom>
          <a:noFill/>
          <a:ln w="9525">
            <a:noFill/>
            <a:miter lim="800000"/>
            <a:headEnd/>
            <a:tailEnd/>
          </a:ln>
        </p:spPr>
      </p:pic>
      <p:cxnSp>
        <p:nvCxnSpPr>
          <p:cNvPr id="47" name="Straight Connector 46"/>
          <p:cNvCxnSpPr>
            <a:cxnSpLocks noChangeShapeType="1"/>
          </p:cNvCxnSpPr>
          <p:nvPr/>
        </p:nvCxnSpPr>
        <p:spPr bwMode="auto">
          <a:xfrm>
            <a:off x="238125" y="6486525"/>
            <a:ext cx="4421188" cy="0"/>
          </a:xfrm>
          <a:prstGeom prst="line">
            <a:avLst/>
          </a:prstGeom>
          <a:noFill/>
          <a:ln w="50800" algn="ctr">
            <a:solidFill>
              <a:srgbClr val="B9D3C2"/>
            </a:solidFill>
            <a:round/>
            <a:headEnd/>
            <a:tailEnd/>
          </a:ln>
        </p:spPr>
      </p:cxnSp>
      <p:pic>
        <p:nvPicPr>
          <p:cNvPr id="876548" name="Picture 4"/>
          <p:cNvPicPr>
            <a:picLocks noChangeAspect="1" noChangeArrowheads="1"/>
          </p:cNvPicPr>
          <p:nvPr/>
        </p:nvPicPr>
        <p:blipFill>
          <a:blip r:embed="rId23"/>
          <a:srcRect/>
          <a:stretch>
            <a:fillRect/>
          </a:stretch>
        </p:blipFill>
        <p:spPr bwMode="auto">
          <a:xfrm>
            <a:off x="5186363" y="50800"/>
            <a:ext cx="2865378" cy="1681163"/>
          </a:xfrm>
          <a:prstGeom prst="rect">
            <a:avLst/>
          </a:prstGeom>
          <a:noFill/>
          <a:ln w="9525">
            <a:noFill/>
            <a:miter lim="800000"/>
            <a:headEnd/>
            <a:tailEnd/>
          </a:ln>
        </p:spPr>
      </p:pic>
      <p:pic>
        <p:nvPicPr>
          <p:cNvPr id="48" name="Picture 47" descr="Fig10-1_PPT5b.gif"/>
          <p:cNvPicPr>
            <a:picLocks noChangeAspect="1"/>
          </p:cNvPicPr>
          <p:nvPr/>
        </p:nvPicPr>
        <p:blipFill>
          <a:blip r:embed="rId24"/>
          <a:srcRect/>
          <a:stretch>
            <a:fillRect/>
          </a:stretch>
        </p:blipFill>
        <p:spPr bwMode="auto">
          <a:xfrm>
            <a:off x="4478338" y="3848100"/>
            <a:ext cx="4610100" cy="2876550"/>
          </a:xfrm>
          <a:prstGeom prst="rect">
            <a:avLst/>
          </a:prstGeom>
          <a:noFill/>
          <a:ln w="9525">
            <a:noFill/>
            <a:miter lim="800000"/>
            <a:headEnd/>
            <a:tailEnd/>
          </a:ln>
        </p:spPr>
      </p:pic>
    </p:spTree>
    <p:extLst>
      <p:ext uri="{BB962C8B-B14F-4D97-AF65-F5344CB8AC3E}">
        <p14:creationId xmlns:p14="http://schemas.microsoft.com/office/powerpoint/2010/main" val="30124076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7591"/>
                                        </p:tgtEl>
                                        <p:attrNameLst>
                                          <p:attrName>style.visibility</p:attrName>
                                        </p:attrNameLst>
                                      </p:cBhvr>
                                      <p:to>
                                        <p:strVal val="visible"/>
                                      </p:to>
                                    </p:set>
                                    <p:animEffect transition="in" filter="wipe(left)">
                                      <p:cBhvr>
                                        <p:cTn id="7" dur="500"/>
                                        <p:tgtEl>
                                          <p:spTgt spid="70759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7592"/>
                                        </p:tgtEl>
                                        <p:attrNameLst>
                                          <p:attrName>style.visibility</p:attrName>
                                        </p:attrNameLst>
                                      </p:cBhvr>
                                      <p:to>
                                        <p:strVal val="visible"/>
                                      </p:to>
                                    </p:set>
                                    <p:animEffect transition="in" filter="wipe(left)">
                                      <p:cBhvr>
                                        <p:cTn id="11" dur="500"/>
                                        <p:tgtEl>
                                          <p:spTgt spid="70759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76548"/>
                                        </p:tgtEl>
                                        <p:attrNameLst>
                                          <p:attrName>style.visibility</p:attrName>
                                        </p:attrNameLst>
                                      </p:cBhvr>
                                      <p:to>
                                        <p:strVal val="visible"/>
                                      </p:to>
                                    </p:set>
                                    <p:animEffect transition="in" filter="wipe(up)">
                                      <p:cBhvr>
                                        <p:cTn id="19" dur="1000"/>
                                        <p:tgtEl>
                                          <p:spTgt spid="876548"/>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1000"/>
                                        <p:tgtEl>
                                          <p:spTgt spid="26"/>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1000"/>
                                        <p:tgtEl>
                                          <p:spTgt spid="27"/>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par>
                                <p:cTn id="32" presetID="22" presetClass="entr" presetSubtype="2"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right)">
                                      <p:cBhvr>
                                        <p:cTn id="34" dur="1000"/>
                                        <p:tgtEl>
                                          <p:spTgt spid="43"/>
                                        </p:tgtEl>
                                      </p:cBhvr>
                                    </p:animEffect>
                                  </p:childTnLst>
                                </p:cTn>
                              </p:par>
                            </p:childTnLst>
                          </p:cTn>
                        </p:par>
                        <p:par>
                          <p:cTn id="35" fill="hold">
                            <p:stCondLst>
                              <p:cond delay="5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1000"/>
                                        <p:tgtEl>
                                          <p:spTgt spid="29"/>
                                        </p:tgtEl>
                                      </p:cBhvr>
                                    </p:animEffect>
                                  </p:childTnLst>
                                </p:cTn>
                              </p:par>
                              <p:par>
                                <p:cTn id="39" presetID="22" presetClass="entr" presetSubtype="2"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1000"/>
                                        <p:tgtEl>
                                          <p:spTgt spid="46"/>
                                        </p:tgtEl>
                                      </p:cBhvr>
                                    </p:animEffect>
                                  </p:childTnLst>
                                </p:cTn>
                              </p:par>
                            </p:childTnLst>
                          </p:cTn>
                        </p:par>
                        <p:par>
                          <p:cTn id="42" fill="hold">
                            <p:stCondLst>
                              <p:cond delay="6500"/>
                            </p:stCondLst>
                            <p:childTnLst>
                              <p:par>
                                <p:cTn id="43" presetID="22" presetClass="entr" presetSubtype="4" fill="hold"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1000"/>
                                        <p:tgtEl>
                                          <p:spTgt spid="30"/>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wipe(left)">
                                      <p:cBhvr>
                                        <p:cTn id="49" dur="500"/>
                                        <p:tgtEl>
                                          <p:spTgt spid="2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down)">
                                      <p:cBhvr>
                                        <p:cTn id="54" dur="1000"/>
                                        <p:tgtEl>
                                          <p:spTgt spid="3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21">
                                            <p:txEl>
                                              <p:pRg st="1" end="1"/>
                                            </p:txEl>
                                          </p:spTgt>
                                        </p:tgtEl>
                                        <p:attrNameLst>
                                          <p:attrName>style.visibility</p:attrName>
                                        </p:attrNameLst>
                                      </p:cBhvr>
                                      <p:to>
                                        <p:strVal val="visible"/>
                                      </p:to>
                                    </p:set>
                                    <p:animEffect transition="in" filter="wipe(left)">
                                      <p:cBhvr>
                                        <p:cTn id="58" dur="500"/>
                                        <p:tgtEl>
                                          <p:spTgt spid="21">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left)">
                                      <p:cBhvr>
                                        <p:cTn id="63" dur="1000"/>
                                        <p:tgtEl>
                                          <p:spTgt spid="5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1">
                                            <p:txEl>
                                              <p:pRg st="2" end="2"/>
                                            </p:txEl>
                                          </p:spTgt>
                                        </p:tgtEl>
                                        <p:attrNameLst>
                                          <p:attrName>style.visibility</p:attrName>
                                        </p:attrNameLst>
                                      </p:cBhvr>
                                      <p:to>
                                        <p:strVal val="visible"/>
                                      </p:to>
                                    </p:set>
                                    <p:animEffect transition="in" filter="wipe(left)">
                                      <p:cBhvr>
                                        <p:cTn id="67" dur="500"/>
                                        <p:tgtEl>
                                          <p:spTgt spid="21">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1000"/>
                                        <p:tgtEl>
                                          <p:spTgt spid="45"/>
                                        </p:tgtEl>
                                      </p:cBhvr>
                                    </p:animEffect>
                                  </p:childTnLst>
                                </p:cTn>
                              </p:par>
                            </p:childTnLst>
                          </p:cTn>
                        </p:par>
                        <p:par>
                          <p:cTn id="73" fill="hold">
                            <p:stCondLst>
                              <p:cond delay="1000"/>
                            </p:stCondLst>
                            <p:childTnLst>
                              <p:par>
                                <p:cTn id="74" presetID="22" presetClass="entr" presetSubtype="8" fill="hold" grpId="0" nodeType="afterEffect">
                                  <p:stCondLst>
                                    <p:cond delay="0"/>
                                  </p:stCondLst>
                                  <p:childTnLst>
                                    <p:set>
                                      <p:cBhvr>
                                        <p:cTn id="75" dur="1" fill="hold">
                                          <p:stCondLst>
                                            <p:cond delay="0"/>
                                          </p:stCondLst>
                                        </p:cTn>
                                        <p:tgtEl>
                                          <p:spTgt spid="21">
                                            <p:txEl>
                                              <p:pRg st="3" end="3"/>
                                            </p:txEl>
                                          </p:spTgt>
                                        </p:tgtEl>
                                        <p:attrNameLst>
                                          <p:attrName>style.visibility</p:attrName>
                                        </p:attrNameLst>
                                      </p:cBhvr>
                                      <p:to>
                                        <p:strVal val="visible"/>
                                      </p:to>
                                    </p:set>
                                    <p:animEffect transition="in" filter="wipe(left)">
                                      <p:cBhvr>
                                        <p:cTn id="76" dur="500"/>
                                        <p:tgtEl>
                                          <p:spTgt spid="21">
                                            <p:txEl>
                                              <p:pRg st="3" end="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childTnLst>
                          </p:cTn>
                        </p:par>
                        <p:par>
                          <p:cTn id="82" fill="hold">
                            <p:stCondLst>
                              <p:cond delay="500"/>
                            </p:stCondLst>
                            <p:childTnLst>
                              <p:par>
                                <p:cTn id="83" presetID="22" presetClass="entr" presetSubtype="4"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down)">
                                      <p:cBhvr>
                                        <p:cTn id="85" dur="1000"/>
                                        <p:tgtEl>
                                          <p:spTgt spid="35"/>
                                        </p:tgtEl>
                                      </p:cBhvr>
                                    </p:animEffect>
                                  </p:childTnLst>
                                </p:cTn>
                              </p:par>
                            </p:childTnLst>
                          </p:cTn>
                        </p:par>
                        <p:par>
                          <p:cTn id="86" fill="hold">
                            <p:stCondLst>
                              <p:cond delay="1500"/>
                            </p:stCondLst>
                            <p:childTnLst>
                              <p:par>
                                <p:cTn id="87" presetID="22" presetClass="entr" presetSubtype="4" fill="hold"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1000"/>
                                        <p:tgtEl>
                                          <p:spTgt spid="36"/>
                                        </p:tgtEl>
                                      </p:cBhvr>
                                    </p:animEffect>
                                  </p:childTnLst>
                                </p:cTn>
                              </p:par>
                            </p:childTnLst>
                          </p:cTn>
                        </p:par>
                        <p:par>
                          <p:cTn id="90" fill="hold">
                            <p:stCondLst>
                              <p:cond delay="2500"/>
                            </p:stCondLst>
                            <p:childTnLst>
                              <p:par>
                                <p:cTn id="91" presetID="22" presetClass="entr" presetSubtype="4" fill="hold"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down)">
                                      <p:cBhvr>
                                        <p:cTn id="93" dur="1000"/>
                                        <p:tgtEl>
                                          <p:spTgt spid="37"/>
                                        </p:tgtEl>
                                      </p:cBhvr>
                                    </p:animEffect>
                                  </p:childTnLst>
                                </p:cTn>
                              </p:par>
                            </p:childTnLst>
                          </p:cTn>
                        </p:par>
                        <p:par>
                          <p:cTn id="94" fill="hold">
                            <p:stCondLst>
                              <p:cond delay="3500"/>
                            </p:stCondLst>
                            <p:childTnLst>
                              <p:par>
                                <p:cTn id="95" presetID="22" presetClass="entr" presetSubtype="4"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down)">
                                      <p:cBhvr>
                                        <p:cTn id="97" dur="1000"/>
                                        <p:tgtEl>
                                          <p:spTgt spid="38"/>
                                        </p:tgtEl>
                                      </p:cBhvr>
                                    </p:animEffect>
                                  </p:childTnLst>
                                </p:cTn>
                              </p:par>
                              <p:par>
                                <p:cTn id="98" presetID="22" presetClass="entr" presetSubtype="4" fill="hold" nodeType="with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wipe(down)">
                                      <p:cBhvr>
                                        <p:cTn id="100" dur="1000"/>
                                        <p:tgtEl>
                                          <p:spTgt spid="48"/>
                                        </p:tgtEl>
                                      </p:cBhvr>
                                    </p:animEffect>
                                  </p:childTnLst>
                                </p:cTn>
                              </p:par>
                            </p:childTnLst>
                          </p:cTn>
                        </p:par>
                        <p:par>
                          <p:cTn id="101" fill="hold">
                            <p:stCondLst>
                              <p:cond delay="4500"/>
                            </p:stCondLst>
                            <p:childTnLst>
                              <p:par>
                                <p:cTn id="102" presetID="22" presetClass="entr" presetSubtype="4" fill="hold"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down)">
                                      <p:cBhvr>
                                        <p:cTn id="104" dur="1000"/>
                                        <p:tgtEl>
                                          <p:spTgt spid="39"/>
                                        </p:tgtEl>
                                      </p:cBhvr>
                                    </p:animEffect>
                                  </p:childTnLst>
                                </p:cTn>
                              </p:par>
                            </p:childTnLst>
                          </p:cTn>
                        </p:par>
                        <p:par>
                          <p:cTn id="105" fill="hold">
                            <p:stCondLst>
                              <p:cond delay="5500"/>
                            </p:stCondLst>
                            <p:childTnLst>
                              <p:par>
                                <p:cTn id="106" presetID="22" presetClass="entr" presetSubtype="4" fill="hold" nodeType="after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wipe(down)">
                                      <p:cBhvr>
                                        <p:cTn id="108" dur="1000"/>
                                        <p:tgtEl>
                                          <p:spTgt spid="40"/>
                                        </p:tgtEl>
                                      </p:cBhvr>
                                    </p:animEffect>
                                  </p:childTnLst>
                                </p:cTn>
                              </p:par>
                            </p:childTnLst>
                          </p:cTn>
                        </p:par>
                        <p:par>
                          <p:cTn id="109" fill="hold">
                            <p:stCondLst>
                              <p:cond delay="6500"/>
                            </p:stCondLst>
                            <p:childTnLst>
                              <p:par>
                                <p:cTn id="110" presetID="22" presetClass="entr" presetSubtype="8" fill="hold" grpId="0" nodeType="afterEffect">
                                  <p:stCondLst>
                                    <p:cond delay="0"/>
                                  </p:stCondLst>
                                  <p:childTnLst>
                                    <p:set>
                                      <p:cBhvr>
                                        <p:cTn id="111" dur="1" fill="hold">
                                          <p:stCondLst>
                                            <p:cond delay="0"/>
                                          </p:stCondLst>
                                        </p:cTn>
                                        <p:tgtEl>
                                          <p:spTgt spid="21">
                                            <p:txEl>
                                              <p:pRg st="4" end="4"/>
                                            </p:txEl>
                                          </p:spTgt>
                                        </p:tgtEl>
                                        <p:attrNameLst>
                                          <p:attrName>style.visibility</p:attrName>
                                        </p:attrNameLst>
                                      </p:cBhvr>
                                      <p:to>
                                        <p:strVal val="visible"/>
                                      </p:to>
                                    </p:set>
                                    <p:animEffect transition="in" filter="wipe(left)">
                                      <p:cBhvr>
                                        <p:cTn id="112" dur="500"/>
                                        <p:tgtEl>
                                          <p:spTgt spid="21">
                                            <p:txEl>
                                              <p:pRg st="4" end="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wipe(left)">
                                      <p:cBhvr>
                                        <p:cTn id="117" dur="1000"/>
                                        <p:tgtEl>
                                          <p:spTgt spid="49"/>
                                        </p:tgtEl>
                                      </p:cBhvr>
                                    </p:animEffect>
                                  </p:childTnLst>
                                </p:cTn>
                              </p:par>
                            </p:childTnLst>
                          </p:cTn>
                        </p:par>
                        <p:par>
                          <p:cTn id="118" fill="hold">
                            <p:stCondLst>
                              <p:cond delay="1000"/>
                            </p:stCondLst>
                            <p:childTnLst>
                              <p:par>
                                <p:cTn id="119" presetID="22" presetClass="entr" presetSubtype="8" fill="hold" grpId="0" nodeType="afterEffect">
                                  <p:stCondLst>
                                    <p:cond delay="0"/>
                                  </p:stCondLst>
                                  <p:childTnLst>
                                    <p:set>
                                      <p:cBhvr>
                                        <p:cTn id="120" dur="1" fill="hold">
                                          <p:stCondLst>
                                            <p:cond delay="0"/>
                                          </p:stCondLst>
                                        </p:cTn>
                                        <p:tgtEl>
                                          <p:spTgt spid="21">
                                            <p:txEl>
                                              <p:pRg st="5" end="5"/>
                                            </p:txEl>
                                          </p:spTgt>
                                        </p:tgtEl>
                                        <p:attrNameLst>
                                          <p:attrName>style.visibility</p:attrName>
                                        </p:attrNameLst>
                                      </p:cBhvr>
                                      <p:to>
                                        <p:strVal val="visible"/>
                                      </p:to>
                                    </p:set>
                                    <p:animEffect transition="in" filter="wipe(left)">
                                      <p:cBhvr>
                                        <p:cTn id="121" dur="500"/>
                                        <p:tgtEl>
                                          <p:spTgt spid="21">
                                            <p:txEl>
                                              <p:pRg st="5" end="5"/>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wipe(left)">
                                      <p:cBhvr>
                                        <p:cTn id="126" dur="1000"/>
                                        <p:tgtEl>
                                          <p:spTgt spid="51"/>
                                        </p:tgtEl>
                                      </p:cBhvr>
                                    </p:animEffect>
                                  </p:childTnLst>
                                </p:cTn>
                              </p:par>
                            </p:childTnLst>
                          </p:cTn>
                        </p:par>
                        <p:par>
                          <p:cTn id="127" fill="hold">
                            <p:stCondLst>
                              <p:cond delay="1000"/>
                            </p:stCondLst>
                            <p:childTnLst>
                              <p:par>
                                <p:cTn id="128" presetID="22" presetClass="entr" presetSubtype="8" fill="hold" grpId="0" nodeType="afterEffect">
                                  <p:stCondLst>
                                    <p:cond delay="0"/>
                                  </p:stCondLst>
                                  <p:childTnLst>
                                    <p:set>
                                      <p:cBhvr>
                                        <p:cTn id="129" dur="1" fill="hold">
                                          <p:stCondLst>
                                            <p:cond delay="0"/>
                                          </p:stCondLst>
                                        </p:cTn>
                                        <p:tgtEl>
                                          <p:spTgt spid="21">
                                            <p:txEl>
                                              <p:pRg st="6" end="6"/>
                                            </p:txEl>
                                          </p:spTgt>
                                        </p:tgtEl>
                                        <p:attrNameLst>
                                          <p:attrName>style.visibility</p:attrName>
                                        </p:attrNameLst>
                                      </p:cBhvr>
                                      <p:to>
                                        <p:strVal val="visible"/>
                                      </p:to>
                                    </p:set>
                                    <p:animEffect transition="in" filter="wipe(left)">
                                      <p:cBhvr>
                                        <p:cTn id="130" dur="500"/>
                                        <p:tgtEl>
                                          <p:spTgt spid="21">
                                            <p:txEl>
                                              <p:pRg st="6" end="6"/>
                                            </p:txEl>
                                          </p:spTgt>
                                        </p:tgtEl>
                                      </p:cBhvr>
                                    </p:animEffect>
                                  </p:childTnLst>
                                </p:cTn>
                              </p:par>
                            </p:childTnLst>
                          </p:cTn>
                        </p:par>
                        <p:par>
                          <p:cTn id="131" fill="hold">
                            <p:stCondLst>
                              <p:cond delay="1500"/>
                            </p:stCondLst>
                            <p:childTnLst>
                              <p:par>
                                <p:cTn id="132" presetID="22" presetClass="entr" presetSubtype="8" fill="hold" nodeType="afterEffect">
                                  <p:stCondLst>
                                    <p:cond delay="0"/>
                                  </p:stCondLst>
                                  <p:childTnLst>
                                    <p:set>
                                      <p:cBhvr>
                                        <p:cTn id="133" dur="1" fill="hold">
                                          <p:stCondLst>
                                            <p:cond delay="0"/>
                                          </p:stCondLst>
                                        </p:cTn>
                                        <p:tgtEl>
                                          <p:spTgt spid="47"/>
                                        </p:tgtEl>
                                        <p:attrNameLst>
                                          <p:attrName>style.visibility</p:attrName>
                                        </p:attrNameLst>
                                      </p:cBhvr>
                                      <p:to>
                                        <p:strVal val="visible"/>
                                      </p:to>
                                    </p:set>
                                    <p:animEffect transition="in" filter="wipe(left)">
                                      <p:cBhvr>
                                        <p:cTn id="1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91" grpId="0" animBg="1"/>
      <p:bldP spid="707592" grpId="0"/>
      <p:bldP spid="21"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8" name="Rectangle 8"/>
          <p:cNvSpPr>
            <a:spLocks noChangeArrowheads="1"/>
          </p:cNvSpPr>
          <p:nvPr/>
        </p:nvSpPr>
        <p:spPr bwMode="auto">
          <a:xfrm>
            <a:off x="550862" y="127000"/>
            <a:ext cx="7610475" cy="450850"/>
          </a:xfrm>
          <a:prstGeom prst="rect">
            <a:avLst/>
          </a:prstGeom>
          <a:noFill/>
          <a:ln w="9525">
            <a:noFill/>
            <a:miter lim="800000"/>
            <a:headEnd/>
            <a:tailEnd/>
          </a:ln>
        </p:spPr>
        <p:txBody>
          <a:bodyPr/>
          <a:lstStyle/>
          <a:p>
            <a:pPr marL="342900" indent="-342900" algn="ctr">
              <a:spcBef>
                <a:spcPct val="20000"/>
              </a:spcBef>
            </a:pPr>
            <a:r>
              <a:rPr lang="en-US" sz="2400" dirty="0"/>
              <a:t>The Rule of Equal Marginal Utility per </a:t>
            </a:r>
            <a:r>
              <a:rPr lang="en-US" sz="2400" dirty="0" smtClean="0"/>
              <a:t>Dollar Spent</a:t>
            </a:r>
            <a:br>
              <a:rPr lang="en-US" sz="2400" dirty="0" smtClean="0"/>
            </a:br>
            <a:r>
              <a:rPr lang="zh-TW" altLang="en-US" sz="2400" dirty="0" smtClean="0">
                <a:latin typeface="標楷體" pitchFamily="65" charset="-120"/>
                <a:ea typeface="標楷體" pitchFamily="65" charset="-120"/>
              </a:rPr>
              <a:t>每一元</a:t>
            </a:r>
            <a:r>
              <a:rPr lang="zh-TW" altLang="en-US" sz="2400" dirty="0" smtClean="0">
                <a:latin typeface="標楷體" pitchFamily="65" charset="-120"/>
                <a:ea typeface="標楷體" pitchFamily="65" charset="-120"/>
              </a:rPr>
              <a:t>花費邊際</a:t>
            </a:r>
            <a:r>
              <a:rPr lang="zh-TW" altLang="en-US" sz="2400" dirty="0" smtClean="0">
                <a:latin typeface="標楷體" pitchFamily="65" charset="-120"/>
                <a:ea typeface="標楷體" pitchFamily="65" charset="-120"/>
              </a:rPr>
              <a:t>效用均等</a:t>
            </a:r>
            <a:r>
              <a:rPr lang="zh-TW" altLang="en-US" sz="2400" dirty="0" smtClean="0">
                <a:latin typeface="標楷體" pitchFamily="65" charset="-120"/>
                <a:ea typeface="標楷體" pitchFamily="65" charset="-120"/>
              </a:rPr>
              <a:t>法則</a:t>
            </a:r>
            <a:endParaRPr lang="en-US" sz="2400" dirty="0">
              <a:latin typeface="標楷體" pitchFamily="65" charset="-120"/>
              <a:ea typeface="標楷體" pitchFamily="65" charset="-120"/>
            </a:endParaRPr>
          </a:p>
        </p:txBody>
      </p:sp>
      <p:sp>
        <p:nvSpPr>
          <p:cNvPr id="711689" name="Rectangle 9"/>
          <p:cNvSpPr>
            <a:spLocks noChangeArrowheads="1"/>
          </p:cNvSpPr>
          <p:nvPr/>
        </p:nvSpPr>
        <p:spPr bwMode="auto">
          <a:xfrm>
            <a:off x="411163" y="876300"/>
            <a:ext cx="8237537" cy="707886"/>
          </a:xfrm>
          <a:prstGeom prst="rect">
            <a:avLst/>
          </a:prstGeom>
          <a:noFill/>
          <a:ln w="9525" algn="ctr">
            <a:noFill/>
            <a:miter lim="800000"/>
            <a:headEnd/>
            <a:tailEnd/>
          </a:ln>
        </p:spPr>
        <p:txBody>
          <a:bodyPr>
            <a:spAutoFit/>
          </a:bodyPr>
          <a:lstStyle/>
          <a:p>
            <a:pPr>
              <a:spcBef>
                <a:spcPct val="50000"/>
              </a:spcBef>
              <a:spcAft>
                <a:spcPct val="10000"/>
              </a:spcAft>
            </a:pPr>
            <a:r>
              <a:rPr lang="en-US" sz="2000" dirty="0"/>
              <a:t>Budget constraint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預算限制</a:t>
            </a:r>
            <a:r>
              <a:rPr lang="en-US" altLang="zh-TW" sz="2000" dirty="0" smtClean="0">
                <a:latin typeface="標楷體" pitchFamily="65" charset="-120"/>
                <a:ea typeface="標楷體" pitchFamily="65" charset="-120"/>
              </a:rPr>
              <a:t>)</a:t>
            </a:r>
            <a:r>
              <a:rPr lang="en-US" sz="2000" dirty="0" smtClean="0">
                <a:latin typeface="標楷體" pitchFamily="65" charset="-120"/>
                <a:ea typeface="標楷體" pitchFamily="65" charset="-120"/>
              </a:rPr>
              <a:t> </a:t>
            </a:r>
            <a:r>
              <a:rPr lang="en-US" sz="2000" b="0" dirty="0"/>
              <a:t>The limited amount of income available to consumers to spend on goods and services.</a:t>
            </a:r>
          </a:p>
        </p:txBody>
      </p:sp>
      <p:sp>
        <p:nvSpPr>
          <p:cNvPr id="711690" name="Text Box 10"/>
          <p:cNvSpPr txBox="1">
            <a:spLocks noChangeArrowheads="1"/>
          </p:cNvSpPr>
          <p:nvPr/>
        </p:nvSpPr>
        <p:spPr bwMode="auto">
          <a:xfrm>
            <a:off x="458788" y="1616075"/>
            <a:ext cx="1069975" cy="314325"/>
          </a:xfrm>
          <a:prstGeom prst="rect">
            <a:avLst/>
          </a:prstGeom>
          <a:solidFill>
            <a:srgbClr val="B9D2C1"/>
          </a:solidFill>
          <a:ln w="9525" algn="ctr">
            <a:noFill/>
            <a:miter lim="800000"/>
            <a:headEnd/>
            <a:tailEnd/>
          </a:ln>
        </p:spPr>
        <p:txBody>
          <a:bodyPr wrap="none" lIns="45720" rIns="45720">
            <a:spAutoFit/>
          </a:bodyPr>
          <a:lstStyle/>
          <a:p>
            <a:pPr marL="457200" indent="-457200">
              <a:lnSpc>
                <a:spcPct val="90000"/>
              </a:lnSpc>
              <a:spcBef>
                <a:spcPct val="10000"/>
              </a:spcBef>
              <a:spcAft>
                <a:spcPct val="10000"/>
              </a:spcAft>
            </a:pPr>
            <a:r>
              <a:rPr lang="en-US" sz="1600"/>
              <a:t>Table 10.1</a:t>
            </a:r>
          </a:p>
        </p:txBody>
      </p:sp>
      <p:sp>
        <p:nvSpPr>
          <p:cNvPr id="711691" name="Text Box 11"/>
          <p:cNvSpPr txBox="1">
            <a:spLocks noChangeArrowheads="1"/>
          </p:cNvSpPr>
          <p:nvPr/>
        </p:nvSpPr>
        <p:spPr bwMode="auto">
          <a:xfrm>
            <a:off x="1533525" y="1614488"/>
            <a:ext cx="7708072" cy="369332"/>
          </a:xfrm>
          <a:prstGeom prst="rect">
            <a:avLst/>
          </a:prstGeom>
          <a:noFill/>
          <a:ln w="9525" algn="ctr">
            <a:noFill/>
            <a:miter lim="800000"/>
            <a:headEnd/>
            <a:tailEnd/>
          </a:ln>
        </p:spPr>
        <p:txBody>
          <a:bodyPr wrap="none">
            <a:spAutoFit/>
          </a:bodyPr>
          <a:lstStyle/>
          <a:p>
            <a:pPr>
              <a:spcBef>
                <a:spcPct val="10000"/>
              </a:spcBef>
              <a:spcAft>
                <a:spcPct val="10000"/>
              </a:spcAft>
            </a:pPr>
            <a:r>
              <a:rPr lang="en-US" sz="1800" dirty="0"/>
              <a:t>Total Utility and Marginal Utility from Eating Pizza and Drinking Coke</a:t>
            </a:r>
          </a:p>
        </p:txBody>
      </p:sp>
      <p:graphicFrame>
        <p:nvGraphicFramePr>
          <p:cNvPr id="2" name="Table 1"/>
          <p:cNvGraphicFramePr>
            <a:graphicFrameLocks noGrp="1"/>
          </p:cNvGraphicFramePr>
          <p:nvPr>
            <p:extLst>
              <p:ext uri="{D42A27DB-BD31-4B8C-83A1-F6EECF244321}">
                <p14:modId xmlns:p14="http://schemas.microsoft.com/office/powerpoint/2010/main" val="67448778"/>
              </p:ext>
            </p:extLst>
          </p:nvPr>
        </p:nvGraphicFramePr>
        <p:xfrm>
          <a:off x="458788" y="2054225"/>
          <a:ext cx="8237538" cy="3723640"/>
        </p:xfrm>
        <a:graphic>
          <a:graphicData uri="http://schemas.openxmlformats.org/drawingml/2006/table">
            <a:tbl>
              <a:tblPr firstRow="1" bandRow="1">
                <a:tableStyleId>{5C22544A-7EE6-4342-B048-85BDC9FD1C3A}</a:tableStyleId>
              </a:tblPr>
              <a:tblGrid>
                <a:gridCol w="1227140"/>
                <a:gridCol w="1409700"/>
                <a:gridCol w="1552575"/>
                <a:gridCol w="1038225"/>
                <a:gridCol w="1571625"/>
                <a:gridCol w="1438273"/>
              </a:tblGrid>
              <a:tr h="370840">
                <a:tc>
                  <a:txBody>
                    <a:bodyPr/>
                    <a:lstStyle/>
                    <a:p>
                      <a:pPr algn="ctr"/>
                      <a:r>
                        <a:rPr lang="en-US" sz="1700" dirty="0" smtClean="0">
                          <a:solidFill>
                            <a:srgbClr val="0066B3"/>
                          </a:solidFill>
                        </a:rPr>
                        <a:t>Number</a:t>
                      </a:r>
                    </a:p>
                    <a:p>
                      <a:pPr algn="ctr"/>
                      <a:r>
                        <a:rPr lang="en-US" sz="1700" dirty="0" smtClean="0">
                          <a:solidFill>
                            <a:srgbClr val="0066B3"/>
                          </a:solidFill>
                        </a:rPr>
                        <a:t>of Slices</a:t>
                      </a:r>
                    </a:p>
                    <a:p>
                      <a:pPr algn="ctr"/>
                      <a:r>
                        <a:rPr lang="en-US" sz="1700" dirty="0" smtClean="0">
                          <a:solidFill>
                            <a:srgbClr val="0066B3"/>
                          </a:solidFill>
                        </a:rPr>
                        <a:t>of Pizza</a:t>
                      </a:r>
                      <a:endParaRPr lang="en-US" sz="1700" dirty="0">
                        <a:solidFill>
                          <a:srgbClr val="0066B3"/>
                        </a:solidFill>
                      </a:endParaRPr>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solidFill>
                            <a:srgbClr val="0066B3"/>
                          </a:solidFill>
                        </a:rPr>
                        <a:t>Total Utility</a:t>
                      </a:r>
                    </a:p>
                    <a:p>
                      <a:pPr algn="ctr"/>
                      <a:r>
                        <a:rPr lang="en-US" sz="1700" dirty="0" smtClean="0">
                          <a:solidFill>
                            <a:srgbClr val="0066B3"/>
                          </a:solidFill>
                        </a:rPr>
                        <a:t>from Eating</a:t>
                      </a:r>
                    </a:p>
                    <a:p>
                      <a:pPr algn="ctr"/>
                      <a:r>
                        <a:rPr lang="en-US" sz="1700" dirty="0" smtClean="0">
                          <a:solidFill>
                            <a:srgbClr val="0066B3"/>
                          </a:solidFill>
                        </a:rPr>
                        <a:t>Pizza</a:t>
                      </a:r>
                      <a:endParaRPr lang="en-US" sz="1700" dirty="0">
                        <a:solidFill>
                          <a:srgbClr val="0066B3"/>
                        </a:solidFill>
                      </a:endParaRPr>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solidFill>
                            <a:srgbClr val="0066B3"/>
                          </a:solidFill>
                        </a:rPr>
                        <a:t>Marginal</a:t>
                      </a:r>
                    </a:p>
                    <a:p>
                      <a:pPr algn="ctr"/>
                      <a:r>
                        <a:rPr lang="en-US" sz="1700" dirty="0" smtClean="0">
                          <a:solidFill>
                            <a:srgbClr val="0066B3"/>
                          </a:solidFill>
                        </a:rPr>
                        <a:t>Utility from</a:t>
                      </a:r>
                    </a:p>
                    <a:p>
                      <a:pPr algn="ctr"/>
                      <a:r>
                        <a:rPr lang="en-US" sz="1700" dirty="0" smtClean="0">
                          <a:solidFill>
                            <a:srgbClr val="0066B3"/>
                          </a:solidFill>
                        </a:rPr>
                        <a:t>the Last Slice</a:t>
                      </a:r>
                      <a:endParaRPr lang="en-US" sz="1700" dirty="0">
                        <a:solidFill>
                          <a:srgbClr val="0066B3"/>
                        </a:solidFill>
                      </a:endParaRPr>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solidFill>
                            <a:srgbClr val="0066B3"/>
                          </a:solidFill>
                        </a:rPr>
                        <a:t>Number</a:t>
                      </a:r>
                    </a:p>
                    <a:p>
                      <a:pPr algn="ctr"/>
                      <a:r>
                        <a:rPr lang="en-US" sz="1700" dirty="0" smtClean="0">
                          <a:solidFill>
                            <a:srgbClr val="0066B3"/>
                          </a:solidFill>
                        </a:rPr>
                        <a:t>of Cups</a:t>
                      </a:r>
                    </a:p>
                    <a:p>
                      <a:pPr algn="ctr"/>
                      <a:r>
                        <a:rPr lang="en-US" sz="1700" dirty="0" smtClean="0">
                          <a:solidFill>
                            <a:srgbClr val="0066B3"/>
                          </a:solidFill>
                        </a:rPr>
                        <a:t>of Coke</a:t>
                      </a:r>
                      <a:endParaRPr lang="en-US" sz="1700" dirty="0">
                        <a:solidFill>
                          <a:srgbClr val="0066B3"/>
                        </a:solidFill>
                      </a:endParaRPr>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solidFill>
                            <a:srgbClr val="0066B3"/>
                          </a:solidFill>
                        </a:rPr>
                        <a:t>Total </a:t>
                      </a:r>
                    </a:p>
                    <a:p>
                      <a:pPr algn="ctr"/>
                      <a:r>
                        <a:rPr lang="en-US" sz="1700" dirty="0" smtClean="0">
                          <a:solidFill>
                            <a:srgbClr val="0066B3"/>
                          </a:solidFill>
                        </a:rPr>
                        <a:t>Utility</a:t>
                      </a:r>
                      <a:r>
                        <a:rPr lang="en-US" sz="1700" baseline="0" dirty="0" smtClean="0">
                          <a:solidFill>
                            <a:srgbClr val="0066B3"/>
                          </a:solidFill>
                        </a:rPr>
                        <a:t> </a:t>
                      </a:r>
                      <a:r>
                        <a:rPr lang="en-US" sz="1700" dirty="0" smtClean="0">
                          <a:solidFill>
                            <a:srgbClr val="0066B3"/>
                          </a:solidFill>
                        </a:rPr>
                        <a:t>from Drinking</a:t>
                      </a:r>
                      <a:r>
                        <a:rPr lang="en-US" sz="1700" baseline="0" dirty="0" smtClean="0">
                          <a:solidFill>
                            <a:srgbClr val="0066B3"/>
                          </a:solidFill>
                        </a:rPr>
                        <a:t> </a:t>
                      </a:r>
                      <a:r>
                        <a:rPr lang="en-US" sz="1700" dirty="0" smtClean="0">
                          <a:solidFill>
                            <a:srgbClr val="0066B3"/>
                          </a:solidFill>
                        </a:rPr>
                        <a:t>Coke</a:t>
                      </a:r>
                      <a:endParaRPr lang="en-US" sz="1700" dirty="0">
                        <a:solidFill>
                          <a:srgbClr val="0066B3"/>
                        </a:solidFill>
                      </a:endParaRPr>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solidFill>
                            <a:srgbClr val="0066B3"/>
                          </a:solidFill>
                        </a:rPr>
                        <a:t>Marginal</a:t>
                      </a:r>
                    </a:p>
                    <a:p>
                      <a:pPr algn="ctr"/>
                      <a:r>
                        <a:rPr lang="en-US" sz="1700" dirty="0" smtClean="0">
                          <a:solidFill>
                            <a:srgbClr val="0066B3"/>
                          </a:solidFill>
                        </a:rPr>
                        <a:t>Utility from</a:t>
                      </a:r>
                    </a:p>
                    <a:p>
                      <a:pPr algn="ctr"/>
                      <a:r>
                        <a:rPr lang="en-US" sz="1700" dirty="0" smtClean="0">
                          <a:solidFill>
                            <a:srgbClr val="0066B3"/>
                          </a:solidFill>
                        </a:rPr>
                        <a:t>the Last Cup</a:t>
                      </a:r>
                      <a:endParaRPr lang="en-US" sz="1700" dirty="0">
                        <a:solidFill>
                          <a:srgbClr val="0066B3"/>
                        </a:solidFill>
                      </a:endParaRPr>
                    </a:p>
                  </a:txBody>
                  <a:tcPr anchor="ctr">
                    <a:lnB w="38100" cap="flat" cmpd="sng" algn="ctr">
                      <a:solidFill>
                        <a:srgbClr val="95B6DF"/>
                      </a:solidFill>
                      <a:prstDash val="solid"/>
                      <a:round/>
                      <a:headEnd type="none" w="med" len="med"/>
                      <a:tailEnd type="none" w="med" len="med"/>
                    </a:lnB>
                    <a:noFill/>
                  </a:tcPr>
                </a:tc>
              </a:tr>
              <a:tr h="370840">
                <a:tc>
                  <a:txBody>
                    <a:bodyPr/>
                    <a:lstStyle/>
                    <a:p>
                      <a:pPr algn="ctr"/>
                      <a:r>
                        <a:rPr lang="en-US" sz="1700" dirty="0" smtClean="0"/>
                        <a:t>0</a:t>
                      </a:r>
                      <a:endParaRPr lang="en-US" sz="1700" dirty="0"/>
                    </a:p>
                  </a:txBody>
                  <a:tcPr anchor="ctr">
                    <a:lnT w="38100" cap="flat" cmpd="sng" algn="ctr">
                      <a:solidFill>
                        <a:srgbClr val="95B6DF"/>
                      </a:solidFill>
                      <a:prstDash val="solid"/>
                      <a:round/>
                      <a:headEnd type="none" w="med" len="med"/>
                      <a:tailEnd type="none" w="med" len="med"/>
                    </a:lnT>
                    <a:noFill/>
                  </a:tcPr>
                </a:tc>
                <a:tc>
                  <a:txBody>
                    <a:bodyPr/>
                    <a:lstStyle/>
                    <a:p>
                      <a:pPr algn="ctr"/>
                      <a:r>
                        <a:rPr lang="en-US" sz="1700" dirty="0" smtClean="0"/>
                        <a:t>0</a:t>
                      </a:r>
                      <a:endParaRPr lang="en-US" sz="1700" dirty="0"/>
                    </a:p>
                  </a:txBody>
                  <a:tcPr marL="182880" anchor="ctr">
                    <a:lnT w="38100" cap="flat" cmpd="sng" algn="ctr">
                      <a:solidFill>
                        <a:srgbClr val="95B6DF"/>
                      </a:solidFill>
                      <a:prstDash val="solid"/>
                      <a:round/>
                      <a:headEnd type="none" w="med" len="med"/>
                      <a:tailEnd type="none" w="med" len="med"/>
                    </a:lnT>
                    <a:noFill/>
                  </a:tcPr>
                </a:tc>
                <a:tc>
                  <a:txBody>
                    <a:bodyPr/>
                    <a:lstStyle/>
                    <a:p>
                      <a:pPr algn="ctr"/>
                      <a:r>
                        <a:rPr lang="en-US" sz="1700" dirty="0" smtClean="0">
                          <a:latin typeface="+mn-lt"/>
                          <a:cs typeface="Arial"/>
                        </a:rPr>
                        <a:t>—</a:t>
                      </a:r>
                      <a:endParaRPr lang="en-US" sz="1700" dirty="0"/>
                    </a:p>
                  </a:txBody>
                  <a:tcPr anchor="ctr">
                    <a:lnT w="38100" cap="flat" cmpd="sng" algn="ctr">
                      <a:solidFill>
                        <a:srgbClr val="95B6DF"/>
                      </a:solidFill>
                      <a:prstDash val="solid"/>
                      <a:round/>
                      <a:headEnd type="none" w="med" len="med"/>
                      <a:tailEnd type="none" w="med" len="med"/>
                    </a:lnT>
                    <a:noFill/>
                  </a:tcPr>
                </a:tc>
                <a:tc>
                  <a:txBody>
                    <a:bodyPr/>
                    <a:lstStyle/>
                    <a:p>
                      <a:pPr algn="ctr"/>
                      <a:r>
                        <a:rPr lang="en-US" sz="1700" dirty="0" smtClean="0"/>
                        <a:t>0</a:t>
                      </a:r>
                      <a:endParaRPr lang="en-US" sz="1700" dirty="0"/>
                    </a:p>
                  </a:txBody>
                  <a:tcPr anchor="ctr">
                    <a:lnT w="38100" cap="flat" cmpd="sng" algn="ctr">
                      <a:solidFill>
                        <a:srgbClr val="95B6DF"/>
                      </a:solidFill>
                      <a:prstDash val="solid"/>
                      <a:round/>
                      <a:headEnd type="none" w="med" len="med"/>
                      <a:tailEnd type="none" w="med" len="med"/>
                    </a:lnT>
                    <a:noFill/>
                  </a:tcPr>
                </a:tc>
                <a:tc>
                  <a:txBody>
                    <a:bodyPr/>
                    <a:lstStyle/>
                    <a:p>
                      <a:pPr algn="ctr"/>
                      <a:r>
                        <a:rPr lang="en-US" sz="1700" dirty="0" smtClean="0"/>
                        <a:t>0</a:t>
                      </a:r>
                      <a:endParaRPr lang="en-US" sz="1700" dirty="0"/>
                    </a:p>
                  </a:txBody>
                  <a:tcPr marL="182880" anchor="ctr">
                    <a:lnT w="38100" cap="flat" cmpd="sng" algn="ctr">
                      <a:solidFill>
                        <a:srgbClr val="95B6DF"/>
                      </a:solidFill>
                      <a:prstDash val="solid"/>
                      <a:round/>
                      <a:headEnd type="none" w="med" len="med"/>
                      <a:tailEnd type="none" w="med" len="med"/>
                    </a:lnT>
                    <a:noFill/>
                  </a:tcPr>
                </a:tc>
                <a:tc>
                  <a:txBody>
                    <a:bodyPr/>
                    <a:lstStyle/>
                    <a:p>
                      <a:pPr algn="ctr"/>
                      <a:r>
                        <a:rPr lang="en-US" sz="1700" dirty="0" smtClean="0">
                          <a:latin typeface="Arial"/>
                          <a:cs typeface="Arial"/>
                        </a:rPr>
                        <a:t>—</a:t>
                      </a:r>
                      <a:endParaRPr lang="en-US" sz="1700" dirty="0"/>
                    </a:p>
                  </a:txBody>
                  <a:tcPr anchor="ctr">
                    <a:lnT w="38100" cap="flat" cmpd="sng" algn="ctr">
                      <a:solidFill>
                        <a:srgbClr val="95B6DF"/>
                      </a:solidFill>
                      <a:prstDash val="solid"/>
                      <a:round/>
                      <a:headEnd type="none" w="med" len="med"/>
                      <a:tailEnd type="none" w="med" len="med"/>
                    </a:lnT>
                    <a:noFill/>
                  </a:tcPr>
                </a:tc>
              </a:tr>
              <a:tr h="370840">
                <a:tc>
                  <a:txBody>
                    <a:bodyPr/>
                    <a:lstStyle/>
                    <a:p>
                      <a:pPr algn="ctr"/>
                      <a:r>
                        <a:rPr lang="en-US" sz="1700" dirty="0" smtClean="0"/>
                        <a:t>1</a:t>
                      </a:r>
                      <a:endParaRPr lang="en-US" sz="1700" dirty="0"/>
                    </a:p>
                  </a:txBody>
                  <a:tcPr anchor="ctr">
                    <a:noFill/>
                  </a:tcPr>
                </a:tc>
                <a:tc>
                  <a:txBody>
                    <a:bodyPr/>
                    <a:lstStyle/>
                    <a:p>
                      <a:pPr algn="ctr"/>
                      <a:r>
                        <a:rPr lang="en-US" sz="1700" dirty="0" smtClean="0"/>
                        <a:t>20</a:t>
                      </a:r>
                      <a:endParaRPr lang="en-US" sz="1700" dirty="0"/>
                    </a:p>
                  </a:txBody>
                  <a:tcPr anchor="ctr">
                    <a:noFill/>
                  </a:tcPr>
                </a:tc>
                <a:tc>
                  <a:txBody>
                    <a:bodyPr/>
                    <a:lstStyle/>
                    <a:p>
                      <a:pPr algn="ctr"/>
                      <a:r>
                        <a:rPr lang="en-US" sz="1700" dirty="0" smtClean="0"/>
                        <a:t>20</a:t>
                      </a:r>
                      <a:endParaRPr lang="en-US" sz="1700" dirty="0"/>
                    </a:p>
                  </a:txBody>
                  <a:tcPr anchor="ctr">
                    <a:noFill/>
                  </a:tcPr>
                </a:tc>
                <a:tc>
                  <a:txBody>
                    <a:bodyPr/>
                    <a:lstStyle/>
                    <a:p>
                      <a:pPr algn="ctr"/>
                      <a:r>
                        <a:rPr lang="en-US" sz="1700" dirty="0" smtClean="0"/>
                        <a:t>1</a:t>
                      </a:r>
                      <a:endParaRPr lang="en-US" sz="1700" dirty="0"/>
                    </a:p>
                  </a:txBody>
                  <a:tcPr anchor="ctr">
                    <a:noFill/>
                  </a:tcPr>
                </a:tc>
                <a:tc>
                  <a:txBody>
                    <a:bodyPr/>
                    <a:lstStyle/>
                    <a:p>
                      <a:pPr algn="ctr"/>
                      <a:r>
                        <a:rPr lang="en-US" sz="1700" dirty="0" smtClean="0"/>
                        <a:t>20</a:t>
                      </a:r>
                      <a:endParaRPr lang="en-US" sz="1700" dirty="0"/>
                    </a:p>
                  </a:txBody>
                  <a:tcPr anchor="ctr">
                    <a:noFill/>
                  </a:tcPr>
                </a:tc>
                <a:tc>
                  <a:txBody>
                    <a:bodyPr/>
                    <a:lstStyle/>
                    <a:p>
                      <a:pPr algn="ctr"/>
                      <a:r>
                        <a:rPr lang="en-US" sz="1700" dirty="0" smtClean="0"/>
                        <a:t>20</a:t>
                      </a:r>
                      <a:endParaRPr lang="en-US" sz="1700" dirty="0"/>
                    </a:p>
                  </a:txBody>
                  <a:tcPr anchor="ctr">
                    <a:noFill/>
                  </a:tcPr>
                </a:tc>
              </a:tr>
              <a:tr h="370840">
                <a:tc>
                  <a:txBody>
                    <a:bodyPr/>
                    <a:lstStyle/>
                    <a:p>
                      <a:pPr algn="ctr"/>
                      <a:r>
                        <a:rPr lang="en-US" sz="1700" dirty="0" smtClean="0"/>
                        <a:t>2</a:t>
                      </a:r>
                      <a:endParaRPr lang="en-US" sz="1700" dirty="0"/>
                    </a:p>
                  </a:txBody>
                  <a:tcPr anchor="ctr">
                    <a:noFill/>
                  </a:tcPr>
                </a:tc>
                <a:tc>
                  <a:txBody>
                    <a:bodyPr/>
                    <a:lstStyle/>
                    <a:p>
                      <a:pPr algn="ctr"/>
                      <a:r>
                        <a:rPr lang="en-US" sz="1700" dirty="0" smtClean="0"/>
                        <a:t>36</a:t>
                      </a:r>
                      <a:endParaRPr lang="en-US" sz="1700" dirty="0"/>
                    </a:p>
                  </a:txBody>
                  <a:tcPr anchor="ctr">
                    <a:noFill/>
                  </a:tcPr>
                </a:tc>
                <a:tc>
                  <a:txBody>
                    <a:bodyPr/>
                    <a:lstStyle/>
                    <a:p>
                      <a:pPr algn="ctr"/>
                      <a:r>
                        <a:rPr lang="en-US" sz="1700" dirty="0" smtClean="0"/>
                        <a:t>16</a:t>
                      </a:r>
                      <a:endParaRPr lang="en-US" sz="1700" dirty="0"/>
                    </a:p>
                  </a:txBody>
                  <a:tcPr anchor="ctr">
                    <a:noFill/>
                  </a:tcPr>
                </a:tc>
                <a:tc>
                  <a:txBody>
                    <a:bodyPr/>
                    <a:lstStyle/>
                    <a:p>
                      <a:pPr algn="ctr"/>
                      <a:r>
                        <a:rPr lang="en-US" sz="1700" dirty="0" smtClean="0"/>
                        <a:t>2</a:t>
                      </a:r>
                      <a:endParaRPr lang="en-US" sz="1700" dirty="0"/>
                    </a:p>
                  </a:txBody>
                  <a:tcPr anchor="ctr">
                    <a:noFill/>
                  </a:tcPr>
                </a:tc>
                <a:tc>
                  <a:txBody>
                    <a:bodyPr/>
                    <a:lstStyle/>
                    <a:p>
                      <a:pPr algn="ctr"/>
                      <a:r>
                        <a:rPr lang="en-US" sz="1700" dirty="0" smtClean="0"/>
                        <a:t>35</a:t>
                      </a:r>
                      <a:endParaRPr lang="en-US" sz="1700" dirty="0"/>
                    </a:p>
                  </a:txBody>
                  <a:tcPr anchor="ctr">
                    <a:noFill/>
                  </a:tcPr>
                </a:tc>
                <a:tc>
                  <a:txBody>
                    <a:bodyPr/>
                    <a:lstStyle/>
                    <a:p>
                      <a:pPr algn="ctr"/>
                      <a:r>
                        <a:rPr lang="en-US" sz="1700" dirty="0" smtClean="0"/>
                        <a:t>15</a:t>
                      </a:r>
                      <a:endParaRPr lang="en-US" sz="1700" dirty="0"/>
                    </a:p>
                  </a:txBody>
                  <a:tcPr anchor="ctr">
                    <a:noFill/>
                  </a:tcPr>
                </a:tc>
              </a:tr>
              <a:tr h="370840">
                <a:tc>
                  <a:txBody>
                    <a:bodyPr/>
                    <a:lstStyle/>
                    <a:p>
                      <a:pPr algn="ctr"/>
                      <a:r>
                        <a:rPr lang="en-US" sz="1700" dirty="0" smtClean="0"/>
                        <a:t>3</a:t>
                      </a:r>
                      <a:endParaRPr lang="en-US" sz="1700" dirty="0"/>
                    </a:p>
                  </a:txBody>
                  <a:tcPr anchor="ctr">
                    <a:noFill/>
                  </a:tcPr>
                </a:tc>
                <a:tc>
                  <a:txBody>
                    <a:bodyPr/>
                    <a:lstStyle/>
                    <a:p>
                      <a:pPr algn="ctr"/>
                      <a:r>
                        <a:rPr lang="en-US" sz="1700" dirty="0" smtClean="0"/>
                        <a:t>46</a:t>
                      </a:r>
                      <a:endParaRPr lang="en-US" sz="1700" dirty="0"/>
                    </a:p>
                  </a:txBody>
                  <a:tcPr anchor="ctr">
                    <a:noFill/>
                  </a:tcPr>
                </a:tc>
                <a:tc>
                  <a:txBody>
                    <a:bodyPr/>
                    <a:lstStyle/>
                    <a:p>
                      <a:pPr algn="ctr"/>
                      <a:r>
                        <a:rPr lang="en-US" sz="1700" dirty="0" smtClean="0"/>
                        <a:t>10</a:t>
                      </a:r>
                      <a:endParaRPr lang="en-US" sz="1700" dirty="0"/>
                    </a:p>
                  </a:txBody>
                  <a:tcPr anchor="ctr">
                    <a:noFill/>
                  </a:tcPr>
                </a:tc>
                <a:tc>
                  <a:txBody>
                    <a:bodyPr/>
                    <a:lstStyle/>
                    <a:p>
                      <a:pPr algn="ctr"/>
                      <a:r>
                        <a:rPr lang="en-US" sz="1700" dirty="0" smtClean="0"/>
                        <a:t>3</a:t>
                      </a:r>
                      <a:endParaRPr lang="en-US" sz="1700" dirty="0"/>
                    </a:p>
                  </a:txBody>
                  <a:tcPr anchor="ctr">
                    <a:noFill/>
                  </a:tcPr>
                </a:tc>
                <a:tc>
                  <a:txBody>
                    <a:bodyPr/>
                    <a:lstStyle/>
                    <a:p>
                      <a:pPr algn="ctr"/>
                      <a:r>
                        <a:rPr lang="en-US" sz="1700" dirty="0" smtClean="0"/>
                        <a:t>45</a:t>
                      </a:r>
                      <a:endParaRPr lang="en-US" sz="1700" dirty="0"/>
                    </a:p>
                  </a:txBody>
                  <a:tcPr anchor="ctr">
                    <a:noFill/>
                  </a:tcPr>
                </a:tc>
                <a:tc>
                  <a:txBody>
                    <a:bodyPr/>
                    <a:lstStyle/>
                    <a:p>
                      <a:pPr algn="ctr"/>
                      <a:r>
                        <a:rPr lang="en-US" sz="1700" dirty="0" smtClean="0"/>
                        <a:t>10</a:t>
                      </a:r>
                      <a:endParaRPr lang="en-US" sz="1700" dirty="0"/>
                    </a:p>
                  </a:txBody>
                  <a:tcPr anchor="ctr">
                    <a:noFill/>
                  </a:tcPr>
                </a:tc>
              </a:tr>
              <a:tr h="370840">
                <a:tc>
                  <a:txBody>
                    <a:bodyPr/>
                    <a:lstStyle/>
                    <a:p>
                      <a:pPr algn="ctr"/>
                      <a:r>
                        <a:rPr lang="en-US" sz="1700" dirty="0" smtClean="0"/>
                        <a:t>4</a:t>
                      </a:r>
                      <a:endParaRPr lang="en-US" sz="1700" dirty="0"/>
                    </a:p>
                  </a:txBody>
                  <a:tcPr anchor="ctr">
                    <a:noFill/>
                  </a:tcPr>
                </a:tc>
                <a:tc>
                  <a:txBody>
                    <a:bodyPr/>
                    <a:lstStyle/>
                    <a:p>
                      <a:pPr algn="ctr"/>
                      <a:r>
                        <a:rPr lang="en-US" sz="1700" dirty="0" smtClean="0"/>
                        <a:t>52</a:t>
                      </a:r>
                      <a:endParaRPr lang="en-US" sz="1700" dirty="0"/>
                    </a:p>
                  </a:txBody>
                  <a:tcPr anchor="ctr">
                    <a:noFill/>
                  </a:tcPr>
                </a:tc>
                <a:tc>
                  <a:txBody>
                    <a:bodyPr/>
                    <a:lstStyle/>
                    <a:p>
                      <a:pPr algn="ctr"/>
                      <a:r>
                        <a:rPr lang="en-US" sz="1700" dirty="0" smtClean="0"/>
                        <a:t>6</a:t>
                      </a:r>
                      <a:endParaRPr lang="en-US" sz="1700" dirty="0"/>
                    </a:p>
                  </a:txBody>
                  <a:tcPr marL="219456" anchor="ctr">
                    <a:noFill/>
                  </a:tcPr>
                </a:tc>
                <a:tc>
                  <a:txBody>
                    <a:bodyPr/>
                    <a:lstStyle/>
                    <a:p>
                      <a:pPr algn="ctr"/>
                      <a:r>
                        <a:rPr lang="en-US" sz="1700" dirty="0" smtClean="0"/>
                        <a:t>4</a:t>
                      </a:r>
                      <a:endParaRPr lang="en-US" sz="1700" dirty="0"/>
                    </a:p>
                  </a:txBody>
                  <a:tcPr anchor="ctr">
                    <a:noFill/>
                  </a:tcPr>
                </a:tc>
                <a:tc>
                  <a:txBody>
                    <a:bodyPr/>
                    <a:lstStyle/>
                    <a:p>
                      <a:pPr algn="ctr"/>
                      <a:r>
                        <a:rPr lang="en-US" sz="1700" dirty="0" smtClean="0"/>
                        <a:t>50</a:t>
                      </a:r>
                      <a:endParaRPr lang="en-US" sz="1700" dirty="0"/>
                    </a:p>
                  </a:txBody>
                  <a:tcPr anchor="ctr">
                    <a:noFill/>
                  </a:tcPr>
                </a:tc>
                <a:tc>
                  <a:txBody>
                    <a:bodyPr/>
                    <a:lstStyle/>
                    <a:p>
                      <a:pPr algn="ctr"/>
                      <a:r>
                        <a:rPr lang="en-US" sz="1700" dirty="0" smtClean="0"/>
                        <a:t>5</a:t>
                      </a:r>
                      <a:endParaRPr lang="en-US" sz="1700" dirty="0"/>
                    </a:p>
                  </a:txBody>
                  <a:tcPr marL="228600" anchor="ctr">
                    <a:noFill/>
                  </a:tcPr>
                </a:tc>
              </a:tr>
              <a:tr h="370840">
                <a:tc>
                  <a:txBody>
                    <a:bodyPr/>
                    <a:lstStyle/>
                    <a:p>
                      <a:pPr algn="ctr"/>
                      <a:r>
                        <a:rPr lang="en-US" sz="1700" dirty="0" smtClean="0"/>
                        <a:t>5</a:t>
                      </a:r>
                      <a:endParaRPr lang="en-US" sz="1700" dirty="0"/>
                    </a:p>
                  </a:txBody>
                  <a:tcPr anchor="ctr">
                    <a:noFill/>
                  </a:tcPr>
                </a:tc>
                <a:tc>
                  <a:txBody>
                    <a:bodyPr/>
                    <a:lstStyle/>
                    <a:p>
                      <a:pPr algn="ctr"/>
                      <a:r>
                        <a:rPr lang="en-US" sz="1700" dirty="0" smtClean="0"/>
                        <a:t>54</a:t>
                      </a:r>
                      <a:endParaRPr lang="en-US" sz="1700" dirty="0"/>
                    </a:p>
                  </a:txBody>
                  <a:tcPr anchor="ctr">
                    <a:noFill/>
                  </a:tcPr>
                </a:tc>
                <a:tc>
                  <a:txBody>
                    <a:bodyPr/>
                    <a:lstStyle/>
                    <a:p>
                      <a:pPr algn="ctr"/>
                      <a:r>
                        <a:rPr lang="en-US" sz="1700" dirty="0" smtClean="0"/>
                        <a:t>2</a:t>
                      </a:r>
                      <a:endParaRPr lang="en-US" sz="1700" dirty="0"/>
                    </a:p>
                  </a:txBody>
                  <a:tcPr marL="219456" anchor="ctr">
                    <a:noFill/>
                  </a:tcPr>
                </a:tc>
                <a:tc>
                  <a:txBody>
                    <a:bodyPr/>
                    <a:lstStyle/>
                    <a:p>
                      <a:pPr algn="ctr"/>
                      <a:r>
                        <a:rPr lang="en-US" sz="1700" dirty="0" smtClean="0"/>
                        <a:t>5</a:t>
                      </a:r>
                      <a:endParaRPr lang="en-US" sz="1700" dirty="0"/>
                    </a:p>
                  </a:txBody>
                  <a:tcPr anchor="ctr">
                    <a:noFill/>
                  </a:tcPr>
                </a:tc>
                <a:tc>
                  <a:txBody>
                    <a:bodyPr/>
                    <a:lstStyle/>
                    <a:p>
                      <a:pPr algn="ctr"/>
                      <a:r>
                        <a:rPr lang="en-US" sz="1700" dirty="0" smtClean="0"/>
                        <a:t>53</a:t>
                      </a:r>
                      <a:endParaRPr lang="en-US" sz="1700" dirty="0"/>
                    </a:p>
                  </a:txBody>
                  <a:tcPr anchor="ctr">
                    <a:noFill/>
                  </a:tcPr>
                </a:tc>
                <a:tc>
                  <a:txBody>
                    <a:bodyPr/>
                    <a:lstStyle/>
                    <a:p>
                      <a:pPr algn="ctr"/>
                      <a:r>
                        <a:rPr lang="en-US" sz="1700" dirty="0" smtClean="0"/>
                        <a:t>3</a:t>
                      </a:r>
                      <a:endParaRPr lang="en-US" sz="1700" dirty="0"/>
                    </a:p>
                  </a:txBody>
                  <a:tcPr marL="228600" anchor="ctr">
                    <a:noFill/>
                  </a:tcPr>
                </a:tc>
              </a:tr>
              <a:tr h="370840">
                <a:tc>
                  <a:txBody>
                    <a:bodyPr/>
                    <a:lstStyle/>
                    <a:p>
                      <a:pPr algn="ctr"/>
                      <a:r>
                        <a:rPr lang="en-US" sz="1700" dirty="0" smtClean="0"/>
                        <a:t>6</a:t>
                      </a:r>
                      <a:endParaRPr lang="en-US" sz="1700" dirty="0"/>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t>51</a:t>
                      </a:r>
                      <a:endParaRPr lang="en-US" sz="1700" dirty="0"/>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t>−3</a:t>
                      </a:r>
                      <a:endParaRPr lang="en-US" sz="1700" dirty="0"/>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t>6</a:t>
                      </a:r>
                      <a:endParaRPr lang="en-US" sz="1700" dirty="0"/>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t>52</a:t>
                      </a:r>
                      <a:endParaRPr lang="en-US" sz="1700" dirty="0"/>
                    </a:p>
                  </a:txBody>
                  <a:tcPr anchor="ctr">
                    <a:lnB w="38100" cap="flat" cmpd="sng" algn="ctr">
                      <a:solidFill>
                        <a:srgbClr val="95B6DF"/>
                      </a:solidFill>
                      <a:prstDash val="solid"/>
                      <a:round/>
                      <a:headEnd type="none" w="med" len="med"/>
                      <a:tailEnd type="none" w="med" len="med"/>
                    </a:lnB>
                    <a:noFill/>
                  </a:tcPr>
                </a:tc>
                <a:tc>
                  <a:txBody>
                    <a:bodyPr/>
                    <a:lstStyle/>
                    <a:p>
                      <a:pPr algn="ctr"/>
                      <a:r>
                        <a:rPr lang="en-US" sz="1700" dirty="0" smtClean="0"/>
                        <a:t>−1</a:t>
                      </a:r>
                      <a:endParaRPr lang="en-US" sz="1700" dirty="0"/>
                    </a:p>
                  </a:txBody>
                  <a:tcPr marL="137160" anchor="ctr">
                    <a:lnB w="38100" cap="flat" cmpd="sng" algn="ctr">
                      <a:solidFill>
                        <a:srgbClr val="95B6DF"/>
                      </a:solidFill>
                      <a:prstDash val="solid"/>
                      <a:round/>
                      <a:headEnd type="none" w="med" len="med"/>
                      <a:tailEnd type="none" w="med" len="med"/>
                    </a:lnB>
                    <a:noFill/>
                  </a:tcPr>
                </a:tc>
              </a:tr>
            </a:tbl>
          </a:graphicData>
        </a:graphic>
      </p:graphicFrame>
      <p:sp>
        <p:nvSpPr>
          <p:cNvPr id="3" name="TextBox 2"/>
          <p:cNvSpPr txBox="1">
            <a:spLocks noChangeArrowheads="1"/>
          </p:cNvSpPr>
          <p:nvPr/>
        </p:nvSpPr>
        <p:spPr bwMode="auto">
          <a:xfrm>
            <a:off x="449263" y="5705475"/>
            <a:ext cx="8247062" cy="923925"/>
          </a:xfrm>
          <a:prstGeom prst="rect">
            <a:avLst/>
          </a:prstGeom>
          <a:noFill/>
          <a:ln w="9525">
            <a:noFill/>
            <a:miter lim="800000"/>
            <a:headEnd/>
            <a:tailEnd/>
          </a:ln>
        </p:spPr>
        <p:txBody>
          <a:bodyPr>
            <a:spAutoFit/>
          </a:bodyPr>
          <a:lstStyle/>
          <a:p>
            <a:pPr>
              <a:spcBef>
                <a:spcPct val="10000"/>
              </a:spcBef>
              <a:spcAft>
                <a:spcPct val="10000"/>
              </a:spcAft>
            </a:pPr>
            <a:r>
              <a:rPr lang="en-US" sz="1800" b="0" dirty="0"/>
              <a:t>Remember: </a:t>
            </a:r>
            <a:r>
              <a:rPr lang="en-US" sz="1800" b="0" i="1" dirty="0"/>
              <a:t>Optimal decisions are made at the margin</a:t>
            </a:r>
            <a:r>
              <a:rPr lang="en-US" sz="1800" b="0" dirty="0"/>
              <a:t>. The key to making the best consumption decision is to maximize utility by following the </a:t>
            </a:r>
            <a:r>
              <a:rPr lang="en-US" sz="1800" b="0" i="1" dirty="0"/>
              <a:t>rule of equal marginal utility per dollar spent</a:t>
            </a:r>
            <a:r>
              <a:rPr lang="en-US" sz="1800" b="0" dirty="0"/>
              <a:t>.</a:t>
            </a:r>
          </a:p>
        </p:txBody>
      </p:sp>
    </p:spTree>
    <p:extLst>
      <p:ext uri="{BB962C8B-B14F-4D97-AF65-F5344CB8AC3E}">
        <p14:creationId xmlns:p14="http://schemas.microsoft.com/office/powerpoint/2010/main" val="22216780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1688"/>
                                        </p:tgtEl>
                                        <p:attrNameLst>
                                          <p:attrName>style.visibility</p:attrName>
                                        </p:attrNameLst>
                                      </p:cBhvr>
                                      <p:to>
                                        <p:strVal val="visible"/>
                                      </p:to>
                                    </p:set>
                                    <p:animEffect transition="in" filter="wipe(left)">
                                      <p:cBhvr>
                                        <p:cTn id="7" dur="500"/>
                                        <p:tgtEl>
                                          <p:spTgt spid="7116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11689"/>
                                        </p:tgtEl>
                                        <p:attrNameLst>
                                          <p:attrName>style.visibility</p:attrName>
                                        </p:attrNameLst>
                                      </p:cBhvr>
                                      <p:to>
                                        <p:strVal val="visible"/>
                                      </p:to>
                                    </p:set>
                                    <p:animEffect transition="in" filter="wipe(left)">
                                      <p:cBhvr>
                                        <p:cTn id="11" dur="500"/>
                                        <p:tgtEl>
                                          <p:spTgt spid="71168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11690"/>
                                        </p:tgtEl>
                                        <p:attrNameLst>
                                          <p:attrName>style.visibility</p:attrName>
                                        </p:attrNameLst>
                                      </p:cBhvr>
                                      <p:to>
                                        <p:strVal val="visible"/>
                                      </p:to>
                                    </p:set>
                                    <p:animEffect transition="in" filter="wipe(left)">
                                      <p:cBhvr>
                                        <p:cTn id="16" dur="500"/>
                                        <p:tgtEl>
                                          <p:spTgt spid="71169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711691"/>
                                        </p:tgtEl>
                                        <p:attrNameLst>
                                          <p:attrName>style.visibility</p:attrName>
                                        </p:attrNameLst>
                                      </p:cBhvr>
                                      <p:to>
                                        <p:strVal val="visible"/>
                                      </p:to>
                                    </p:set>
                                    <p:animEffect transition="in" filter="wipe(left)">
                                      <p:cBhvr>
                                        <p:cTn id="20" dur="500"/>
                                        <p:tgtEl>
                                          <p:spTgt spid="711691"/>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8" grpId="0" autoUpdateAnimBg="0"/>
      <p:bldP spid="711689" grpId="0" autoUpdateAnimBg="0"/>
      <p:bldP spid="711690" grpId="0" animBg="1" autoUpdateAnimBg="0"/>
      <p:bldP spid="711691" grpId="0"/>
      <p:bldP spid="3" grpId="0"/>
    </p:bldLst>
  </p:timing>
</p:sld>
</file>

<file path=ppt/theme/theme1.xml><?xml version="1.0" encoding="utf-8"?>
<a:theme xmlns:a="http://schemas.openxmlformats.org/drawingml/2006/main" name="4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21561</TotalTime>
  <Words>4372</Words>
  <Application>Microsoft Office PowerPoint</Application>
  <PresentationFormat>如螢幕大小 (4:3)</PresentationFormat>
  <Paragraphs>550</Paragraphs>
  <Slides>44</Slides>
  <Notes>38</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44</vt:i4>
      </vt:variant>
    </vt:vector>
  </HeadingPairs>
  <TitlesOfParts>
    <vt:vector size="46" baseType="lpstr">
      <vt:lpstr>4_Custom Design</vt:lpstr>
      <vt:lpstr>Equation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Edition</dc:title>
  <dc:subject>Economics</dc:subject>
  <dc:creator>Fernando Quijano &amp; Shelly Tefft w/Michael Brener</dc:creator>
  <cp:lastModifiedBy>User</cp:lastModifiedBy>
  <cp:revision>1020</cp:revision>
  <dcterms:created xsi:type="dcterms:W3CDTF">2007-05-23T02:54:43Z</dcterms:created>
  <dcterms:modified xsi:type="dcterms:W3CDTF">2012-11-22T08:32:47Z</dcterms:modified>
</cp:coreProperties>
</file>