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5"/>
  </p:notesMasterIdLst>
  <p:handoutMasterIdLst>
    <p:handoutMasterId r:id="rId46"/>
  </p:handoutMasterIdLst>
  <p:sldIdLst>
    <p:sldId id="256" r:id="rId2"/>
    <p:sldId id="258" r:id="rId3"/>
    <p:sldId id="368" r:id="rId4"/>
    <p:sldId id="369" r:id="rId5"/>
    <p:sldId id="370" r:id="rId6"/>
    <p:sldId id="353" r:id="rId7"/>
    <p:sldId id="305" r:id="rId8"/>
    <p:sldId id="354" r:id="rId9"/>
    <p:sldId id="306" r:id="rId10"/>
    <p:sldId id="309" r:id="rId11"/>
    <p:sldId id="310" r:id="rId12"/>
    <p:sldId id="311" r:id="rId13"/>
    <p:sldId id="313" r:id="rId14"/>
    <p:sldId id="366" r:id="rId15"/>
    <p:sldId id="355" r:id="rId16"/>
    <p:sldId id="314" r:id="rId17"/>
    <p:sldId id="316" r:id="rId18"/>
    <p:sldId id="319" r:id="rId19"/>
    <p:sldId id="320" r:id="rId20"/>
    <p:sldId id="356" r:id="rId21"/>
    <p:sldId id="321" r:id="rId22"/>
    <p:sldId id="322" r:id="rId23"/>
    <p:sldId id="359" r:id="rId24"/>
    <p:sldId id="324" r:id="rId25"/>
    <p:sldId id="325" r:id="rId26"/>
    <p:sldId id="326" r:id="rId27"/>
    <p:sldId id="360" r:id="rId28"/>
    <p:sldId id="327" r:id="rId29"/>
    <p:sldId id="332" r:id="rId30"/>
    <p:sldId id="328" r:id="rId31"/>
    <p:sldId id="334" r:id="rId32"/>
    <p:sldId id="335" r:id="rId33"/>
    <p:sldId id="338" r:id="rId34"/>
    <p:sldId id="339" r:id="rId35"/>
    <p:sldId id="367" r:id="rId36"/>
    <p:sldId id="340" r:id="rId37"/>
    <p:sldId id="341" r:id="rId38"/>
    <p:sldId id="342" r:id="rId39"/>
    <p:sldId id="343" r:id="rId40"/>
    <p:sldId id="345" r:id="rId41"/>
    <p:sldId id="363" r:id="rId42"/>
    <p:sldId id="364" r:id="rId43"/>
    <p:sldId id="349" r:id="rId44"/>
  </p:sldIdLst>
  <p:sldSz cx="9144000" cy="6858000" type="screen4x3"/>
  <p:notesSz cx="6858000" cy="9144000"/>
  <p:defaultTextStyle>
    <a:defPPr>
      <a:defRPr lang="en-US"/>
    </a:defPPr>
    <a:lvl1pPr algn="l" rtl="0" fontAlgn="base">
      <a:spcBef>
        <a:spcPct val="0"/>
      </a:spcBef>
      <a:spcAft>
        <a:spcPct val="0"/>
      </a:spcAft>
      <a:defRPr sz="2800" kern="1200">
        <a:solidFill>
          <a:schemeClr val="tx2"/>
        </a:solidFill>
        <a:latin typeface="Arial" charset="0"/>
        <a:ea typeface="+mn-ea"/>
        <a:cs typeface="Arial" charset="0"/>
      </a:defRPr>
    </a:lvl1pPr>
    <a:lvl2pPr marL="457200" algn="l" rtl="0" fontAlgn="base">
      <a:spcBef>
        <a:spcPct val="0"/>
      </a:spcBef>
      <a:spcAft>
        <a:spcPct val="0"/>
      </a:spcAft>
      <a:defRPr sz="2800" kern="1200">
        <a:solidFill>
          <a:schemeClr val="tx2"/>
        </a:solidFill>
        <a:latin typeface="Arial" charset="0"/>
        <a:ea typeface="+mn-ea"/>
        <a:cs typeface="Arial" charset="0"/>
      </a:defRPr>
    </a:lvl2pPr>
    <a:lvl3pPr marL="914400" algn="l" rtl="0" fontAlgn="base">
      <a:spcBef>
        <a:spcPct val="0"/>
      </a:spcBef>
      <a:spcAft>
        <a:spcPct val="0"/>
      </a:spcAft>
      <a:defRPr sz="2800" kern="1200">
        <a:solidFill>
          <a:schemeClr val="tx2"/>
        </a:solidFill>
        <a:latin typeface="Arial" charset="0"/>
        <a:ea typeface="+mn-ea"/>
        <a:cs typeface="Arial" charset="0"/>
      </a:defRPr>
    </a:lvl3pPr>
    <a:lvl4pPr marL="1371600" algn="l" rtl="0" fontAlgn="base">
      <a:spcBef>
        <a:spcPct val="0"/>
      </a:spcBef>
      <a:spcAft>
        <a:spcPct val="0"/>
      </a:spcAft>
      <a:defRPr sz="2800" kern="1200">
        <a:solidFill>
          <a:schemeClr val="tx2"/>
        </a:solidFill>
        <a:latin typeface="Arial" charset="0"/>
        <a:ea typeface="+mn-ea"/>
        <a:cs typeface="Arial" charset="0"/>
      </a:defRPr>
    </a:lvl4pPr>
    <a:lvl5pPr marL="1828800" algn="l" rtl="0" fontAlgn="base">
      <a:spcBef>
        <a:spcPct val="0"/>
      </a:spcBef>
      <a:spcAft>
        <a:spcPct val="0"/>
      </a:spcAft>
      <a:defRPr sz="2800" kern="1200">
        <a:solidFill>
          <a:schemeClr val="tx2"/>
        </a:solidFill>
        <a:latin typeface="Arial" charset="0"/>
        <a:ea typeface="+mn-ea"/>
        <a:cs typeface="Arial" charset="0"/>
      </a:defRPr>
    </a:lvl5pPr>
    <a:lvl6pPr marL="2286000" algn="l" defTabSz="914400" rtl="0" eaLnBrk="1" latinLnBrk="0" hangingPunct="1">
      <a:defRPr sz="2800" kern="1200">
        <a:solidFill>
          <a:schemeClr val="tx2"/>
        </a:solidFill>
        <a:latin typeface="Arial" charset="0"/>
        <a:ea typeface="+mn-ea"/>
        <a:cs typeface="Arial" charset="0"/>
      </a:defRPr>
    </a:lvl6pPr>
    <a:lvl7pPr marL="2743200" algn="l" defTabSz="914400" rtl="0" eaLnBrk="1" latinLnBrk="0" hangingPunct="1">
      <a:defRPr sz="2800" kern="1200">
        <a:solidFill>
          <a:schemeClr val="tx2"/>
        </a:solidFill>
        <a:latin typeface="Arial" charset="0"/>
        <a:ea typeface="+mn-ea"/>
        <a:cs typeface="Arial" charset="0"/>
      </a:defRPr>
    </a:lvl7pPr>
    <a:lvl8pPr marL="3200400" algn="l" defTabSz="914400" rtl="0" eaLnBrk="1" latinLnBrk="0" hangingPunct="1">
      <a:defRPr sz="2800" kern="1200">
        <a:solidFill>
          <a:schemeClr val="tx2"/>
        </a:solidFill>
        <a:latin typeface="Arial" charset="0"/>
        <a:ea typeface="+mn-ea"/>
        <a:cs typeface="Arial" charset="0"/>
      </a:defRPr>
    </a:lvl8pPr>
    <a:lvl9pPr marL="3657600" algn="l" defTabSz="914400" rtl="0" eaLnBrk="1" latinLnBrk="0" hangingPunct="1">
      <a:defRPr sz="2800" kern="1200">
        <a:solidFill>
          <a:schemeClr val="tx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2C1"/>
    <a:srgbClr val="0066B3"/>
    <a:srgbClr val="B10B2D"/>
    <a:srgbClr val="0064B3"/>
    <a:srgbClr val="0066CC"/>
    <a:srgbClr val="CCCCFF"/>
    <a:srgbClr val="8C00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8536" autoAdjust="0"/>
  </p:normalViewPr>
  <p:slideViewPr>
    <p:cSldViewPr snapToGrid="0">
      <p:cViewPr>
        <p:scale>
          <a:sx n="75" d="100"/>
          <a:sy n="75" d="100"/>
        </p:scale>
        <p:origin x="-1266" y="-72"/>
      </p:cViewPr>
      <p:guideLst>
        <p:guide orient="horz" pos="433"/>
        <p:guide pos="287"/>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3" d="100"/>
        <a:sy n="63" d="100"/>
      </p:scale>
      <p:origin x="0" y="0"/>
    </p:cViewPr>
  </p:sorterViewPr>
  <p:notesViewPr>
    <p:cSldViewPr snapToGrid="0">
      <p:cViewPr varScale="1">
        <p:scale>
          <a:sx n="53" d="100"/>
          <a:sy n="53" d="100"/>
        </p:scale>
        <p:origin x="-105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7.xml"/><Relationship Id="rId5" Type="http://schemas.openxmlformats.org/officeDocument/2006/relationships/slide" Target="slides/slide18.xml"/><Relationship Id="rId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cs typeface="+mn-cs"/>
              </a:defRPr>
            </a:lvl1pPr>
          </a:lstStyle>
          <a:p>
            <a:pPr>
              <a:defRPr/>
            </a:pPr>
            <a:endParaRPr lang="en-US"/>
          </a:p>
        </p:txBody>
      </p:sp>
      <p:sp>
        <p:nvSpPr>
          <p:cNvPr id="69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en-US"/>
          </a:p>
        </p:txBody>
      </p:sp>
      <p:sp>
        <p:nvSpPr>
          <p:cNvPr id="69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cs typeface="+mn-cs"/>
              </a:defRPr>
            </a:lvl1pPr>
          </a:lstStyle>
          <a:p>
            <a:pPr>
              <a:defRPr/>
            </a:pPr>
            <a:endParaRPr lang="en-US"/>
          </a:p>
        </p:txBody>
      </p:sp>
      <p:sp>
        <p:nvSpPr>
          <p:cNvPr id="69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430007D3-CA20-467C-9F80-182A9CE5FB27}" type="slidenum">
              <a:rPr lang="en-US"/>
              <a:pPr>
                <a:defRPr/>
              </a:pPr>
              <a:t>‹#›</a:t>
            </a:fld>
            <a:endParaRPr lang="en-US" dirty="0"/>
          </a:p>
        </p:txBody>
      </p:sp>
    </p:spTree>
    <p:extLst>
      <p:ext uri="{BB962C8B-B14F-4D97-AF65-F5344CB8AC3E}">
        <p14:creationId xmlns:p14="http://schemas.microsoft.com/office/powerpoint/2010/main" val="3982635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2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cs typeface="+mn-cs"/>
              </a:defRPr>
            </a:lvl1pPr>
          </a:lstStyle>
          <a:p>
            <a:pPr>
              <a:defRPr/>
            </a:pPr>
            <a:endParaRPr lang="en-US"/>
          </a:p>
        </p:txBody>
      </p:sp>
      <p:sp>
        <p:nvSpPr>
          <p:cNvPr id="802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02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2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cs typeface="+mn-cs"/>
              </a:defRPr>
            </a:lvl1pPr>
          </a:lstStyle>
          <a:p>
            <a:pPr>
              <a:defRPr/>
            </a:pPr>
            <a:endParaRPr lang="en-US"/>
          </a:p>
        </p:txBody>
      </p:sp>
      <p:sp>
        <p:nvSpPr>
          <p:cNvPr id="802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1147FC04-B41B-4C4F-B95D-794A0241D88B}" type="slidenum">
              <a:rPr lang="en-US"/>
              <a:pPr>
                <a:defRPr/>
              </a:pPr>
              <a:t>‹#›</a:t>
            </a:fld>
            <a:endParaRPr lang="en-US" dirty="0"/>
          </a:p>
        </p:txBody>
      </p:sp>
    </p:spTree>
    <p:extLst>
      <p:ext uri="{BB962C8B-B14F-4D97-AF65-F5344CB8AC3E}">
        <p14:creationId xmlns:p14="http://schemas.microsoft.com/office/powerpoint/2010/main" val="3667287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EF6D099B-4D6D-4EB9-9B8B-88579F81EC5A}" type="slidenum">
              <a:rPr lang="en-US" smtClean="0">
                <a:cs typeface="Arial" charset="0"/>
              </a:rPr>
              <a:pPr/>
              <a:t>7</a:t>
            </a:fld>
            <a:endParaRPr lang="en-US" smtClean="0">
              <a:cs typeface="Arial"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B5799376-20F5-4231-B55D-55AC9826AB74}" type="slidenum">
              <a:rPr lang="en-US" smtClean="0">
                <a:cs typeface="Arial" charset="0"/>
              </a:rPr>
              <a:pPr/>
              <a:t>18</a:t>
            </a:fld>
            <a:endParaRPr lang="en-US" smtClean="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DC58EEAE-E5E9-4C02-BD0B-03AE76171079}" type="slidenum">
              <a:rPr lang="en-US" smtClean="0">
                <a:cs typeface="Arial" charset="0"/>
              </a:rPr>
              <a:pPr/>
              <a:t>19</a:t>
            </a:fld>
            <a:endParaRPr lang="en-US" smtClean="0">
              <a:cs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5" name="Rectangle 7"/>
          <p:cNvSpPr>
            <a:spLocks noGrp="1" noChangeArrowheads="1"/>
          </p:cNvSpPr>
          <p:nvPr>
            <p:ph type="sldNum" sz="quarter" idx="5"/>
          </p:nvPr>
        </p:nvSpPr>
        <p:spPr>
          <a:noFill/>
        </p:spPr>
        <p:txBody>
          <a:bodyPr/>
          <a:lstStyle/>
          <a:p>
            <a:fld id="{8135C710-C0C1-41A7-B051-E5D1398CE935}" type="slidenum">
              <a:rPr lang="en-US" smtClean="0">
                <a:cs typeface="Arial" charset="0"/>
              </a:rPr>
              <a:pPr/>
              <a:t>21</a:t>
            </a:fld>
            <a:endParaRPr lang="en-US" smtClean="0">
              <a:cs typeface="Arial" charset="0"/>
            </a:endParaRPr>
          </a:p>
        </p:txBody>
      </p:sp>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3" name="Rectangle 7"/>
          <p:cNvSpPr>
            <a:spLocks noGrp="1" noChangeArrowheads="1"/>
          </p:cNvSpPr>
          <p:nvPr>
            <p:ph type="sldNum" sz="quarter" idx="5"/>
          </p:nvPr>
        </p:nvSpPr>
        <p:spPr>
          <a:noFill/>
        </p:spPr>
        <p:txBody>
          <a:bodyPr/>
          <a:lstStyle/>
          <a:p>
            <a:fld id="{4142EF38-9DD7-47E7-9168-4B391892E93F}" type="slidenum">
              <a:rPr lang="en-US" smtClean="0">
                <a:cs typeface="Arial" charset="0"/>
              </a:rPr>
              <a:pPr/>
              <a:t>22</a:t>
            </a:fld>
            <a:endParaRPr lang="en-US" smtClean="0">
              <a:cs typeface="Arial" charset="0"/>
            </a:endParaRPr>
          </a:p>
        </p:txBody>
      </p:sp>
      <p:sp>
        <p:nvSpPr>
          <p:cNvPr id="888834" name="Rectangle 2"/>
          <p:cNvSpPr>
            <a:spLocks noGrp="1" noRot="1" noChangeAspect="1" noChangeArrowheads="1" noTextEdit="1"/>
          </p:cNvSpPr>
          <p:nvPr>
            <p:ph type="sldImg"/>
          </p:nvPr>
        </p:nvSpPr>
        <p:spPr>
          <a:ln/>
        </p:spPr>
      </p:sp>
      <p:sp>
        <p:nvSpPr>
          <p:cNvPr id="8888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5" name="Rectangle 7"/>
          <p:cNvSpPr>
            <a:spLocks noGrp="1" noChangeArrowheads="1"/>
          </p:cNvSpPr>
          <p:nvPr>
            <p:ph type="sldNum" sz="quarter" idx="5"/>
          </p:nvPr>
        </p:nvSpPr>
        <p:spPr>
          <a:noFill/>
        </p:spPr>
        <p:txBody>
          <a:bodyPr/>
          <a:lstStyle/>
          <a:p>
            <a:fld id="{0DA4B224-ACA4-42DF-ACA5-C07C31D04B53}" type="slidenum">
              <a:rPr lang="en-US" smtClean="0">
                <a:cs typeface="Arial" charset="0"/>
              </a:rPr>
              <a:pPr/>
              <a:t>24</a:t>
            </a:fld>
            <a:endParaRPr lang="en-US" smtClean="0">
              <a:cs typeface="Arial" charset="0"/>
            </a:endParaRPr>
          </a:p>
        </p:txBody>
      </p:sp>
      <p:sp>
        <p:nvSpPr>
          <p:cNvPr id="891906" name="Rectangle 2"/>
          <p:cNvSpPr>
            <a:spLocks noGrp="1" noRot="1" noChangeAspect="1" noChangeArrowheads="1" noTextEdit="1"/>
          </p:cNvSpPr>
          <p:nvPr>
            <p:ph type="sldImg"/>
          </p:nvPr>
        </p:nvSpPr>
        <p:spPr>
          <a:ln/>
        </p:spPr>
      </p:sp>
      <p:sp>
        <p:nvSpPr>
          <p:cNvPr id="8919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3" name="Rectangle 7"/>
          <p:cNvSpPr>
            <a:spLocks noGrp="1" noChangeArrowheads="1"/>
          </p:cNvSpPr>
          <p:nvPr>
            <p:ph type="sldNum" sz="quarter" idx="5"/>
          </p:nvPr>
        </p:nvSpPr>
        <p:spPr>
          <a:noFill/>
        </p:spPr>
        <p:txBody>
          <a:bodyPr/>
          <a:lstStyle/>
          <a:p>
            <a:fld id="{49D672E5-C448-4EE6-8E4C-1AB3BE1E3004}" type="slidenum">
              <a:rPr lang="en-US" smtClean="0">
                <a:cs typeface="Arial" charset="0"/>
              </a:rPr>
              <a:pPr/>
              <a:t>25</a:t>
            </a:fld>
            <a:endParaRPr lang="en-US" smtClean="0">
              <a:cs typeface="Arial" charset="0"/>
            </a:endParaRPr>
          </a:p>
        </p:txBody>
      </p:sp>
      <p:sp>
        <p:nvSpPr>
          <p:cNvPr id="893954" name="Rectangle 2"/>
          <p:cNvSpPr>
            <a:spLocks noGrp="1" noRot="1" noChangeAspect="1" noChangeArrowheads="1" noTextEdit="1"/>
          </p:cNvSpPr>
          <p:nvPr>
            <p:ph type="sldImg"/>
          </p:nvPr>
        </p:nvSpPr>
        <p:spPr>
          <a:ln/>
        </p:spPr>
      </p:sp>
      <p:sp>
        <p:nvSpPr>
          <p:cNvPr id="8939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1" name="Rectangle 7"/>
          <p:cNvSpPr>
            <a:spLocks noGrp="1" noChangeArrowheads="1"/>
          </p:cNvSpPr>
          <p:nvPr>
            <p:ph type="sldNum" sz="quarter" idx="5"/>
          </p:nvPr>
        </p:nvSpPr>
        <p:spPr>
          <a:noFill/>
        </p:spPr>
        <p:txBody>
          <a:bodyPr/>
          <a:lstStyle/>
          <a:p>
            <a:fld id="{5FB61096-3347-425E-A466-7216AA49704E}" type="slidenum">
              <a:rPr lang="en-US" smtClean="0">
                <a:cs typeface="Arial" charset="0"/>
              </a:rPr>
              <a:pPr/>
              <a:t>26</a:t>
            </a:fld>
            <a:endParaRPr lang="en-US" smtClean="0">
              <a:cs typeface="Arial" charset="0"/>
            </a:endParaRPr>
          </a:p>
        </p:txBody>
      </p:sp>
      <p:sp>
        <p:nvSpPr>
          <p:cNvPr id="896002" name="Rectangle 2"/>
          <p:cNvSpPr>
            <a:spLocks noGrp="1" noRot="1" noChangeAspect="1" noChangeArrowheads="1" noTextEdit="1"/>
          </p:cNvSpPr>
          <p:nvPr>
            <p:ph type="sldImg"/>
          </p:nvPr>
        </p:nvSpPr>
        <p:spPr>
          <a:ln/>
        </p:spPr>
      </p:sp>
      <p:sp>
        <p:nvSpPr>
          <p:cNvPr id="8960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3" name="Rectangle 7"/>
          <p:cNvSpPr>
            <a:spLocks noGrp="1" noChangeArrowheads="1"/>
          </p:cNvSpPr>
          <p:nvPr>
            <p:ph type="sldNum" sz="quarter" idx="5"/>
          </p:nvPr>
        </p:nvSpPr>
        <p:spPr>
          <a:noFill/>
        </p:spPr>
        <p:txBody>
          <a:bodyPr/>
          <a:lstStyle/>
          <a:p>
            <a:fld id="{8CB4F8E1-B9F4-4650-B02A-337175F5D62C}" type="slidenum">
              <a:rPr lang="en-US" smtClean="0">
                <a:cs typeface="Arial" charset="0"/>
              </a:rPr>
              <a:pPr/>
              <a:t>28</a:t>
            </a:fld>
            <a:endParaRPr lang="en-US" smtClean="0">
              <a:cs typeface="Arial" charset="0"/>
            </a:endParaRPr>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1" name="Rectangle 7"/>
          <p:cNvSpPr>
            <a:spLocks noGrp="1" noChangeArrowheads="1"/>
          </p:cNvSpPr>
          <p:nvPr>
            <p:ph type="sldNum" sz="quarter" idx="5"/>
          </p:nvPr>
        </p:nvSpPr>
        <p:spPr>
          <a:noFill/>
        </p:spPr>
        <p:txBody>
          <a:bodyPr/>
          <a:lstStyle/>
          <a:p>
            <a:fld id="{18900C45-A6ED-4DB8-827D-3F53E3E3C28D}" type="slidenum">
              <a:rPr lang="en-US" smtClean="0">
                <a:cs typeface="Arial" charset="0"/>
              </a:rPr>
              <a:pPr/>
              <a:t>29</a:t>
            </a:fld>
            <a:endParaRPr lang="en-US" smtClean="0">
              <a:cs typeface="Arial" charset="0"/>
            </a:endParaRPr>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69" name="Rectangle 7"/>
          <p:cNvSpPr>
            <a:spLocks noGrp="1" noChangeArrowheads="1"/>
          </p:cNvSpPr>
          <p:nvPr>
            <p:ph type="sldNum" sz="quarter" idx="5"/>
          </p:nvPr>
        </p:nvSpPr>
        <p:spPr>
          <a:noFill/>
        </p:spPr>
        <p:txBody>
          <a:bodyPr/>
          <a:lstStyle/>
          <a:p>
            <a:fld id="{891E9EA7-4ABB-4571-9FA2-A4BADAF3D515}" type="slidenum">
              <a:rPr lang="en-US" smtClean="0">
                <a:cs typeface="Arial" charset="0"/>
              </a:rPr>
              <a:pPr/>
              <a:t>30</a:t>
            </a:fld>
            <a:endParaRPr lang="en-US" smtClean="0">
              <a:cs typeface="Arial" charset="0"/>
            </a:endParaRPr>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64D3EC38-B361-4525-ACF7-E2E8D5137A6E}" type="slidenum">
              <a:rPr lang="en-US" smtClean="0">
                <a:cs typeface="Arial" charset="0"/>
              </a:rPr>
              <a:pPr/>
              <a:t>9</a:t>
            </a:fld>
            <a:endParaRPr lang="en-US" smtClean="0">
              <a:cs typeface="Arial" charset="0"/>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5" name="Rectangle 7"/>
          <p:cNvSpPr>
            <a:spLocks noGrp="1" noChangeArrowheads="1"/>
          </p:cNvSpPr>
          <p:nvPr>
            <p:ph type="sldNum" sz="quarter" idx="5"/>
          </p:nvPr>
        </p:nvSpPr>
        <p:spPr>
          <a:noFill/>
        </p:spPr>
        <p:txBody>
          <a:bodyPr/>
          <a:lstStyle/>
          <a:p>
            <a:fld id="{68EB5A2A-FB13-44C5-8A45-D6DF5CC2EFC6}" type="slidenum">
              <a:rPr lang="en-US" smtClean="0">
                <a:cs typeface="Arial" charset="0"/>
              </a:rPr>
              <a:pPr/>
              <a:t>43</a:t>
            </a:fld>
            <a:endParaRPr lang="en-US" smtClean="0">
              <a:cs typeface="Arial" charset="0"/>
            </a:endParaRPr>
          </a:p>
        </p:txBody>
      </p:sp>
      <p:sp>
        <p:nvSpPr>
          <p:cNvPr id="917506" name="Rectangle 2"/>
          <p:cNvSpPr>
            <a:spLocks noGrp="1" noRot="1" noChangeAspect="1" noChangeArrowheads="1" noTextEdit="1"/>
          </p:cNvSpPr>
          <p:nvPr>
            <p:ph type="sldImg"/>
          </p:nvPr>
        </p:nvSpPr>
        <p:spPr>
          <a:ln/>
        </p:spPr>
      </p:sp>
      <p:sp>
        <p:nvSpPr>
          <p:cNvPr id="917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8CE91C82-0340-49C4-9446-B70BDCF388D0}" type="slidenum">
              <a:rPr lang="en-US" smtClean="0">
                <a:cs typeface="Arial" charset="0"/>
              </a:rPr>
              <a:pPr/>
              <a:t>10</a:t>
            </a:fld>
            <a:endParaRPr lang="en-US" smtClean="0">
              <a:cs typeface="Arial"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F1F5E57-FA31-45DD-9C9C-E468848E66B0}" type="slidenum">
              <a:rPr lang="en-US" smtClean="0">
                <a:cs typeface="Arial" charset="0"/>
              </a:rPr>
              <a:pPr/>
              <a:t>11</a:t>
            </a:fld>
            <a:endParaRPr lang="en-US" smtClean="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1A7DDAF6-7B7A-4200-B025-455F1F4FDF5F}" type="slidenum">
              <a:rPr lang="en-US" smtClean="0">
                <a:cs typeface="Arial" charset="0"/>
              </a:rPr>
              <a:pPr/>
              <a:t>12</a:t>
            </a:fld>
            <a:endParaRPr lang="en-US" smtClean="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7D66185C-ACF8-487A-9D69-228BFC40F7EE}" type="slidenum">
              <a:rPr lang="en-US" smtClean="0">
                <a:cs typeface="Arial" charset="0"/>
              </a:rPr>
              <a:pPr/>
              <a:t>13</a:t>
            </a:fld>
            <a:endParaRPr lang="en-US" smtClean="0">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F9611B56-2E02-442D-B247-F8C6C4D30B66}" type="slidenum">
              <a:rPr lang="en-US" smtClean="0">
                <a:cs typeface="Arial" charset="0"/>
              </a:rPr>
              <a:pPr/>
              <a:t>14</a:t>
            </a:fld>
            <a:endParaRPr lang="en-US" smtClean="0">
              <a:cs typeface="Arial"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EE94C22E-96F5-44CD-8AA3-1279E9E68C81}" type="slidenum">
              <a:rPr lang="en-US" smtClean="0">
                <a:cs typeface="Arial" charset="0"/>
              </a:rPr>
              <a:pPr/>
              <a:t>16</a:t>
            </a:fld>
            <a:endParaRPr lang="en-US"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E59063CF-0CEE-4CFC-BB71-9BF8FA36D802}" type="slidenum">
              <a:rPr lang="en-US" smtClean="0">
                <a:cs typeface="Arial" charset="0"/>
              </a:rPr>
              <a:pPr/>
              <a:t>17</a:t>
            </a:fld>
            <a:endParaRPr lang="en-US"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p:spPr>
        <p:txBody>
          <a:bodyPr anchor="ctr" anchorCtr="1"/>
          <a:lstStyle/>
          <a:p>
            <a:pPr algn="r">
              <a:defRPr/>
            </a:pPr>
            <a:fld id="{17C78E5F-6E01-4979-A0C4-82DEFD19E7A7}" type="slidenum">
              <a:rPr lang="en-US" sz="1200">
                <a:solidFill>
                  <a:srgbClr val="FFFFFF"/>
                </a:solidFill>
                <a:cs typeface="+mn-cs"/>
              </a:rPr>
              <a:pPr algn="r">
                <a:defRPr/>
              </a:pPr>
              <a:t>‹#›</a:t>
            </a:fld>
            <a:r>
              <a:rPr lang="en-US" sz="1200" dirty="0">
                <a:solidFill>
                  <a:srgbClr val="FFFFFF"/>
                </a:solidFill>
                <a:cs typeface="+mn-cs"/>
              </a:rPr>
              <a:t> of 40</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p:spPr>
        <p:txBody>
          <a:bodyPr anchor="ctr"/>
          <a:lstStyle/>
          <a:p>
            <a:pPr eaLnBrk="0" hangingPunct="0"/>
            <a:r>
              <a:rPr lang="en-US" sz="900">
                <a:solidFill>
                  <a:srgbClr val="808080"/>
                </a:solidFill>
              </a:rPr>
              <a:t>© 2013 Pearson Education, Inc. Publishing as Prentice Hall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gif"/><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gif"/><Relationship Id="rId2" Type="http://schemas.openxmlformats.org/officeDocument/2006/relationships/notesSlide" Target="../notesSlides/notesSlide9.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0.wmf"/></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4.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9.wmf"/><Relationship Id="rId4" Type="http://schemas.openxmlformats.org/officeDocument/2006/relationships/oleObject" Target="../embeddings/oleObject2.bin"/><Relationship Id="rId9" Type="http://schemas.openxmlformats.org/officeDocument/2006/relationships/image" Target="../media/image51.wmf"/></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3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9.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18.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6.wmf"/><Relationship Id="rId5" Type="http://schemas.openxmlformats.org/officeDocument/2006/relationships/oleObject" Target="../embeddings/oleObject5.bin"/><Relationship Id="rId4" Type="http://schemas.openxmlformats.org/officeDocument/2006/relationships/image" Target="../media/image119.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1.wmf"/><Relationship Id="rId5" Type="http://schemas.openxmlformats.org/officeDocument/2006/relationships/oleObject" Target="../embeddings/oleObject8.bin"/><Relationship Id="rId4" Type="http://schemas.openxmlformats.org/officeDocument/2006/relationships/image" Target="../media/image120.wmf"/></Relationships>
</file>

<file path=ppt/slides/_rels/slide43.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5" Type="http://schemas.openxmlformats.org/officeDocument/2006/relationships/image" Target="../media/image13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19313" y="407988"/>
            <a:ext cx="4905375" cy="1344612"/>
          </a:xfrm>
          <a:prstGeom prst="rect">
            <a:avLst/>
          </a:prstGeom>
        </p:spPr>
        <p:txBody>
          <a:bodyPr/>
          <a:lstStyle/>
          <a:p>
            <a:pPr algn="ctr" eaLnBrk="0" fontAlgn="auto" hangingPunct="0">
              <a:lnSpc>
                <a:spcPts val="6000"/>
              </a:lnSpc>
              <a:spcBef>
                <a:spcPts val="0"/>
              </a:spcBef>
              <a:spcAft>
                <a:spcPts val="0"/>
              </a:spcAft>
              <a:defRPr/>
            </a:pPr>
            <a:r>
              <a:rPr lang="en-US" sz="2000" kern="0" dirty="0">
                <a:solidFill>
                  <a:srgbClr val="000000"/>
                </a:solidFill>
                <a:latin typeface="Futura Md BT" pitchFamily="34" charset="0"/>
                <a:cs typeface="Arial" pitchFamily="34" charset="0"/>
              </a:rPr>
              <a:t>R. GLENN</a:t>
            </a:r>
            <a:r>
              <a:rPr lang="en-US" sz="2000" b="1" kern="0" dirty="0">
                <a:solidFill>
                  <a:srgbClr val="000000"/>
                </a:solidFill>
                <a:latin typeface="Arial" pitchFamily="34" charset="0"/>
                <a:cs typeface="Arial" pitchFamily="34" charset="0"/>
              </a:rPr>
              <a:t/>
            </a:r>
            <a:br>
              <a:rPr lang="en-US" sz="2000" b="1" kern="0" dirty="0">
                <a:solidFill>
                  <a:srgbClr val="000000"/>
                </a:solidFill>
                <a:latin typeface="Arial" pitchFamily="34" charset="0"/>
                <a:cs typeface="Arial" pitchFamily="34" charset="0"/>
              </a:rPr>
            </a:br>
            <a:r>
              <a:rPr lang="en-US" sz="6500" b="1" kern="0" dirty="0">
                <a:solidFill>
                  <a:srgbClr val="000000"/>
                </a:solidFill>
                <a:latin typeface="Futura Md BT" pitchFamily="34" charset="0"/>
                <a:ea typeface="+mj-ea"/>
                <a:cs typeface="Arial" pitchFamily="34" charset="0"/>
              </a:rPr>
              <a:t>HUBBARD</a:t>
            </a:r>
          </a:p>
        </p:txBody>
      </p:sp>
      <p:sp>
        <p:nvSpPr>
          <p:cNvPr id="6" name="Title 1"/>
          <p:cNvSpPr txBox="1">
            <a:spLocks/>
          </p:cNvSpPr>
          <p:nvPr/>
        </p:nvSpPr>
        <p:spPr bwMode="auto">
          <a:xfrm>
            <a:off x="2514600" y="5253038"/>
            <a:ext cx="4114800" cy="901700"/>
          </a:xfrm>
          <a:prstGeom prst="rect">
            <a:avLst/>
          </a:prstGeom>
          <a:noFill/>
          <a:ln w="9525">
            <a:noFill/>
            <a:miter lim="800000"/>
            <a:headEnd/>
            <a:tailEnd/>
          </a:ln>
        </p:spPr>
        <p:txBody>
          <a:bodyPr/>
          <a:lstStyle/>
          <a:p>
            <a:pPr algn="ctr"/>
            <a:r>
              <a:rPr lang="en-US" sz="4200" b="1">
                <a:solidFill>
                  <a:srgbClr val="80C342"/>
                </a:solidFill>
                <a:latin typeface="AvantGarde-Demi"/>
              </a:rPr>
              <a:t>Economics</a:t>
            </a:r>
          </a:p>
          <a:p>
            <a:pPr algn="ctr"/>
            <a:r>
              <a:rPr lang="en-US" sz="1600">
                <a:solidFill>
                  <a:srgbClr val="939598"/>
                </a:solidFill>
                <a:latin typeface="AvantGarde-Book"/>
              </a:rPr>
              <a:t>FOURTH  EDITION</a:t>
            </a:r>
          </a:p>
        </p:txBody>
      </p:sp>
      <p:pic>
        <p:nvPicPr>
          <p:cNvPr id="7" name="Picture 6" descr="HO4e_Covers_grayline_ppt.gif"/>
          <p:cNvPicPr>
            <a:picLocks noChangeAspect="1"/>
          </p:cNvPicPr>
          <p:nvPr/>
        </p:nvPicPr>
        <p:blipFill>
          <a:blip r:embed="rId2" cstate="print"/>
          <a:srcRect/>
          <a:stretch>
            <a:fillRect/>
          </a:stretch>
        </p:blipFill>
        <p:spPr bwMode="auto">
          <a:xfrm>
            <a:off x="2928938" y="3216275"/>
            <a:ext cx="3286125" cy="2009775"/>
          </a:xfrm>
          <a:prstGeom prst="rect">
            <a:avLst/>
          </a:prstGeom>
          <a:noFill/>
          <a:ln w="9525">
            <a:noFill/>
            <a:miter lim="800000"/>
            <a:headEnd/>
            <a:tailEnd/>
          </a:ln>
        </p:spPr>
      </p:pic>
      <p:pic>
        <p:nvPicPr>
          <p:cNvPr id="8" name="Picture 7" descr="HO4e_Covers_greeneconline_ppt.gif"/>
          <p:cNvPicPr>
            <a:picLocks noChangeAspect="1"/>
          </p:cNvPicPr>
          <p:nvPr/>
        </p:nvPicPr>
        <p:blipFill>
          <a:blip r:embed="rId3" cstate="print"/>
          <a:srcRect/>
          <a:stretch>
            <a:fillRect/>
          </a:stretch>
        </p:blipFill>
        <p:spPr bwMode="auto">
          <a:xfrm>
            <a:off x="2928938" y="3216275"/>
            <a:ext cx="3286125" cy="2009775"/>
          </a:xfrm>
          <a:prstGeom prst="rect">
            <a:avLst/>
          </a:prstGeom>
          <a:noFill/>
          <a:ln w="9525">
            <a:noFill/>
            <a:miter lim="800000"/>
            <a:headEnd/>
            <a:tailEnd/>
          </a:ln>
        </p:spPr>
      </p:pic>
      <p:sp>
        <p:nvSpPr>
          <p:cNvPr id="9" name="TextBox 8"/>
          <p:cNvSpPr txBox="1"/>
          <p:nvPr/>
        </p:nvSpPr>
        <p:spPr>
          <a:xfrm>
            <a:off x="2497138" y="1612900"/>
            <a:ext cx="4149725" cy="1631950"/>
          </a:xfrm>
          <a:prstGeom prst="rect">
            <a:avLst/>
          </a:prstGeom>
          <a:noFill/>
        </p:spPr>
        <p:txBody>
          <a:bodyPr>
            <a:spAutoFit/>
          </a:bodyPr>
          <a:lstStyle/>
          <a:p>
            <a:pPr algn="ctr" eaLnBrk="0" fontAlgn="auto" hangingPunct="0">
              <a:lnSpc>
                <a:spcPts val="6000"/>
              </a:lnSpc>
              <a:spcBef>
                <a:spcPts val="0"/>
              </a:spcBef>
              <a:spcAft>
                <a:spcPts val="0"/>
              </a:spcAft>
              <a:defRPr/>
            </a:pPr>
            <a:r>
              <a:rPr lang="en-US" sz="2000" kern="0" dirty="0">
                <a:solidFill>
                  <a:srgbClr val="000000"/>
                </a:solidFill>
                <a:latin typeface="Futura Md BT" pitchFamily="34" charset="0"/>
                <a:cs typeface="Arial" pitchFamily="34" charset="0"/>
              </a:rPr>
              <a:t>ANTHONY PATRICK</a:t>
            </a:r>
            <a:r>
              <a:rPr lang="en-US" sz="2000" b="1" kern="0" dirty="0">
                <a:solidFill>
                  <a:srgbClr val="000000"/>
                </a:solidFill>
                <a:latin typeface="Arial" pitchFamily="34" charset="0"/>
                <a:cs typeface="Arial" pitchFamily="34" charset="0"/>
              </a:rPr>
              <a:t/>
            </a:r>
            <a:br>
              <a:rPr lang="en-US" sz="2000" b="1" kern="0" dirty="0">
                <a:solidFill>
                  <a:srgbClr val="000000"/>
                </a:solidFill>
                <a:latin typeface="Arial" pitchFamily="34" charset="0"/>
                <a:cs typeface="Arial" pitchFamily="34" charset="0"/>
              </a:rPr>
            </a:br>
            <a:r>
              <a:rPr lang="en-US" sz="6600" b="1" kern="0" dirty="0">
                <a:solidFill>
                  <a:srgbClr val="000000"/>
                </a:solidFill>
                <a:latin typeface="Futura Md BT" pitchFamily="34" charset="0"/>
                <a:cs typeface="Arial" pitchFamily="34" charset="0"/>
              </a:rPr>
              <a:t>O’BRIEN</a:t>
            </a:r>
            <a:endParaRPr lang="en-US" sz="6600" kern="0" dirty="0">
              <a:solidFill>
                <a:sysClr val="windowText" lastClr="000000"/>
              </a:solidFill>
              <a:latin typeface="Futura Md BT" pitchFamily="34" charset="0"/>
              <a:cs typeface="+mn-cs"/>
            </a:endParaRPr>
          </a:p>
        </p:txBody>
      </p:sp>
      <p:pic>
        <p:nvPicPr>
          <p:cNvPr id="6150" name="Picture 11" descr="iPad_DESIGN_ppt.gif"/>
          <p:cNvPicPr>
            <a:picLocks noChangeAspect="1"/>
          </p:cNvPicPr>
          <p:nvPr/>
        </p:nvPicPr>
        <p:blipFill>
          <a:blip r:embed="rId4" cstate="print"/>
          <a:srcRect/>
          <a:stretch>
            <a:fillRect/>
          </a:stretch>
        </p:blipFill>
        <p:spPr bwMode="auto">
          <a:xfrm>
            <a:off x="30163" y="0"/>
            <a:ext cx="90836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par>
                          <p:cTn id="15" fill="hold">
                            <p:stCondLst>
                              <p:cond delay="88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38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18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rev="1"/>
      <p:bldP spid="6" grpId="0"/>
      <p:bldP spid="9" grpId="0" rev="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Rectangle 5"/>
          <p:cNvSpPr>
            <a:spLocks noChangeArrowheads="1"/>
          </p:cNvSpPr>
          <p:nvPr/>
        </p:nvSpPr>
        <p:spPr bwMode="auto">
          <a:xfrm>
            <a:off x="455613" y="1171575"/>
            <a:ext cx="8523288" cy="830997"/>
          </a:xfrm>
          <a:prstGeom prst="rect">
            <a:avLst/>
          </a:prstGeom>
          <a:noFill/>
          <a:ln w="9525" algn="ctr">
            <a:noFill/>
            <a:miter lim="800000"/>
            <a:headEnd/>
            <a:tailEnd/>
          </a:ln>
        </p:spPr>
        <p:txBody>
          <a:bodyPr wrap="square">
            <a:spAutoFit/>
          </a:bodyPr>
          <a:lstStyle/>
          <a:p>
            <a:pPr>
              <a:spcBef>
                <a:spcPct val="50000"/>
              </a:spcBef>
            </a:pPr>
            <a:r>
              <a:rPr lang="en-US" sz="2400" b="1" dirty="0">
                <a:solidFill>
                  <a:schemeClr val="tx1"/>
                </a:solidFill>
              </a:rPr>
              <a:t>Opportunity cost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機會成本</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highest-valued alternative that must be given up to engage in an activity.</a:t>
            </a:r>
          </a:p>
        </p:txBody>
      </p:sp>
      <p:sp>
        <p:nvSpPr>
          <p:cNvPr id="25" name="Rectangle 6"/>
          <p:cNvSpPr>
            <a:spLocks noChangeArrowheads="1"/>
          </p:cNvSpPr>
          <p:nvPr/>
        </p:nvSpPr>
        <p:spPr bwMode="auto">
          <a:xfrm>
            <a:off x="455613" y="2316163"/>
            <a:ext cx="8523288" cy="830997"/>
          </a:xfrm>
          <a:prstGeom prst="rect">
            <a:avLst/>
          </a:prstGeom>
          <a:noFill/>
          <a:ln w="9525" algn="ctr">
            <a:noFill/>
            <a:miter lim="800000"/>
            <a:headEnd/>
            <a:tailEnd/>
          </a:ln>
        </p:spPr>
        <p:txBody>
          <a:bodyPr wrap="square">
            <a:spAutoFit/>
          </a:bodyPr>
          <a:lstStyle/>
          <a:p>
            <a:pPr>
              <a:spcBef>
                <a:spcPct val="50000"/>
              </a:spcBef>
            </a:pPr>
            <a:r>
              <a:rPr lang="en-US" sz="2400" b="1" dirty="0">
                <a:solidFill>
                  <a:schemeClr val="tx1"/>
                </a:solidFill>
              </a:rPr>
              <a:t>Explicit cost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外顯成本</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rPr>
              <a:t> </a:t>
            </a:r>
            <a:r>
              <a:rPr lang="en-US" sz="2400" dirty="0">
                <a:solidFill>
                  <a:schemeClr val="tx1"/>
                </a:solidFill>
              </a:rPr>
              <a:t>A cost that  involves spending money.</a:t>
            </a:r>
          </a:p>
        </p:txBody>
      </p:sp>
      <p:sp>
        <p:nvSpPr>
          <p:cNvPr id="26" name="Rectangle 7"/>
          <p:cNvSpPr>
            <a:spLocks noChangeArrowheads="1"/>
          </p:cNvSpPr>
          <p:nvPr/>
        </p:nvSpPr>
        <p:spPr bwMode="auto">
          <a:xfrm>
            <a:off x="455613" y="3184525"/>
            <a:ext cx="8523288" cy="461665"/>
          </a:xfrm>
          <a:prstGeom prst="rect">
            <a:avLst/>
          </a:prstGeom>
          <a:noFill/>
          <a:ln w="9525" algn="ctr">
            <a:noFill/>
            <a:miter lim="800000"/>
            <a:headEnd/>
            <a:tailEnd/>
          </a:ln>
        </p:spPr>
        <p:txBody>
          <a:bodyPr wrap="square">
            <a:spAutoFit/>
          </a:bodyPr>
          <a:lstStyle/>
          <a:p>
            <a:pPr>
              <a:spcBef>
                <a:spcPct val="50000"/>
              </a:spcBef>
            </a:pPr>
            <a:r>
              <a:rPr lang="en-US" sz="2400" b="1" dirty="0">
                <a:solidFill>
                  <a:schemeClr val="tx1"/>
                </a:solidFill>
              </a:rPr>
              <a:t>Implicit cost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隱藏成本</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A nonmonetary opportunity cost.</a:t>
            </a:r>
          </a:p>
        </p:txBody>
      </p:sp>
      <p:sp>
        <p:nvSpPr>
          <p:cNvPr id="2" name="TextBox 1"/>
          <p:cNvSpPr txBox="1">
            <a:spLocks noChangeArrowheads="1"/>
          </p:cNvSpPr>
          <p:nvPr/>
        </p:nvSpPr>
        <p:spPr bwMode="auto">
          <a:xfrm>
            <a:off x="455613" y="4051300"/>
            <a:ext cx="8421688" cy="2462213"/>
          </a:xfrm>
          <a:prstGeom prst="rect">
            <a:avLst/>
          </a:prstGeom>
          <a:noFill/>
          <a:ln w="9525">
            <a:noFill/>
            <a:miter lim="800000"/>
            <a:headEnd/>
            <a:tailEnd/>
          </a:ln>
        </p:spPr>
        <p:txBody>
          <a:bodyPr wrap="square">
            <a:spAutoFit/>
          </a:bodyPr>
          <a:lstStyle/>
          <a:p>
            <a:r>
              <a:rPr lang="en-US" sz="2200" i="1" dirty="0"/>
              <a:t>Economic depreciation</a:t>
            </a:r>
            <a:r>
              <a:rPr lang="en-US" sz="2200" dirty="0"/>
              <a:t> is the difference between the amount paid for capital at the beginning of the year and the amount it could be sold for at the end of the year.</a:t>
            </a:r>
          </a:p>
          <a:p>
            <a:endParaRPr lang="en-US" sz="2200" dirty="0"/>
          </a:p>
          <a:p>
            <a:r>
              <a:rPr lang="en-US" sz="2200" dirty="0"/>
              <a:t>Explicit costs are sometimes called </a:t>
            </a:r>
            <a:r>
              <a:rPr lang="en-US" sz="2200" i="1" dirty="0"/>
              <a:t>accounting costs</a:t>
            </a:r>
            <a:r>
              <a:rPr lang="en-US" sz="2200" dirty="0"/>
              <a:t>. </a:t>
            </a:r>
          </a:p>
          <a:p>
            <a:endParaRPr lang="en-US" sz="2200" dirty="0"/>
          </a:p>
          <a:p>
            <a:r>
              <a:rPr lang="en-US" sz="2200" i="1" dirty="0"/>
              <a:t>Economic costs</a:t>
            </a:r>
            <a:r>
              <a:rPr lang="en-US" sz="2200" dirty="0"/>
              <a:t> include both accounting costs and implicit costs.</a:t>
            </a:r>
          </a:p>
        </p:txBody>
      </p:sp>
      <p:sp>
        <p:nvSpPr>
          <p:cNvPr id="10" name="Rectangle 145"/>
          <p:cNvSpPr>
            <a:spLocks noChangeArrowheads="1"/>
          </p:cNvSpPr>
          <p:nvPr/>
        </p:nvSpPr>
        <p:spPr bwMode="auto">
          <a:xfrm>
            <a:off x="366713" y="196850"/>
            <a:ext cx="8688387" cy="450850"/>
          </a:xfrm>
          <a:prstGeom prst="rect">
            <a:avLst/>
          </a:prstGeom>
          <a:noFill/>
          <a:ln w="9525">
            <a:noFill/>
            <a:miter lim="800000"/>
            <a:headEnd/>
            <a:tailEnd/>
          </a:ln>
        </p:spPr>
        <p:txBody>
          <a:bodyPr/>
          <a:lstStyle/>
          <a:p>
            <a:pPr marL="342900" indent="-342900">
              <a:spcBef>
                <a:spcPct val="20000"/>
              </a:spcBef>
            </a:pPr>
            <a:r>
              <a:rPr lang="en-US" sz="2400" b="1" dirty="0">
                <a:solidFill>
                  <a:schemeClr val="tx1"/>
                </a:solidFill>
              </a:rPr>
              <a:t>Implicit Costs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隱藏成本</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 </a:t>
            </a:r>
            <a:r>
              <a:rPr lang="en-US" sz="2400" b="1" dirty="0" smtClean="0">
                <a:solidFill>
                  <a:schemeClr val="tx1"/>
                </a:solidFill>
              </a:rPr>
              <a:t>versus </a:t>
            </a:r>
            <a:r>
              <a:rPr lang="en-US" sz="2400" b="1" dirty="0">
                <a:solidFill>
                  <a:schemeClr val="tx1"/>
                </a:solidFill>
              </a:rPr>
              <a:t>Explicit </a:t>
            </a:r>
            <a:r>
              <a:rPr lang="en-US" sz="2400" b="1" dirty="0" smtClean="0">
                <a:solidFill>
                  <a:schemeClr val="tx1"/>
                </a:solidFill>
              </a:rPr>
              <a:t>Costs</a:t>
            </a:r>
            <a:r>
              <a:rPr lang="zh-TW" altLang="en-US" sz="2400" b="1" dirty="0" smtClean="0">
                <a:solidFill>
                  <a:schemeClr val="tx1"/>
                </a:solidFill>
              </a:rPr>
              <a: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外顯成本</a:t>
            </a:r>
            <a:r>
              <a:rPr lang="en-US" altLang="zh-TW" sz="2400" b="1" dirty="0" smtClean="0">
                <a:solidFill>
                  <a:schemeClr val="tx1"/>
                </a:solidFill>
                <a:latin typeface="標楷體" pitchFamily="65" charset="-120"/>
                <a:ea typeface="標楷體" pitchFamily="65" charset="-120"/>
              </a:rPr>
              <a:t>)</a:t>
            </a:r>
            <a:endParaRPr lang="en-US" sz="2400" b="1" dirty="0">
              <a:solidFill>
                <a:schemeClr val="tx1"/>
              </a:solidFill>
              <a:latin typeface="標楷體" pitchFamily="65" charset="-120"/>
              <a:ea typeface="標楷體" pitchFamily="65"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4" name="Group 146"/>
          <p:cNvGraphicFramePr>
            <a:graphicFrameLocks noGrp="1"/>
          </p:cNvGraphicFramePr>
          <p:nvPr>
            <p:ph idx="4294967295"/>
          </p:nvPr>
        </p:nvGraphicFramePr>
        <p:xfrm>
          <a:off x="827088" y="1397000"/>
          <a:ext cx="7580312" cy="3924297"/>
        </p:xfrm>
        <a:graphic>
          <a:graphicData uri="http://schemas.openxmlformats.org/drawingml/2006/table">
            <a:tbl>
              <a:tblPr/>
              <a:tblGrid>
                <a:gridCol w="5785240"/>
                <a:gridCol w="1795072"/>
              </a:tblGrid>
              <a:tr h="436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B10B2D"/>
                          </a:solidFill>
                          <a:effectLst/>
                          <a:latin typeface="Arial" charset="0"/>
                        </a:rPr>
                        <a:t>Pizza dough, tomato sauce, and other ingredients</a:t>
                      </a: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B10B2D"/>
                          </a:solidFill>
                          <a:effectLst/>
                          <a:latin typeface="Arial" charset="0"/>
                        </a:rPr>
                        <a:t>$20,000</a:t>
                      </a:r>
                    </a:p>
                  </a:txBody>
                  <a:tcP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436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B10B2D"/>
                          </a:solidFill>
                          <a:effectLst/>
                          <a:latin typeface="Arial" charset="0"/>
                        </a:rPr>
                        <a:t>Wages</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B10B2D"/>
                          </a:solidFill>
                          <a:effectLst/>
                          <a:latin typeface="Arial" charset="0"/>
                        </a:rPr>
                        <a:t>48,000</a:t>
                      </a:r>
                    </a:p>
                  </a:txBody>
                  <a:tcPr horzOverflow="overflow">
                    <a:lnL>
                      <a:noFill/>
                    </a:lnL>
                    <a:lnR cap="flat">
                      <a:noFill/>
                    </a:lnR>
                    <a:lnT>
                      <a:noFill/>
                    </a:lnT>
                    <a:lnB>
                      <a:noFill/>
                    </a:lnB>
                    <a:lnTlToBr>
                      <a:noFill/>
                    </a:lnTlToBr>
                    <a:lnBlToTr>
                      <a:noFill/>
                    </a:lnBlToTr>
                    <a:noFill/>
                  </a:tcPr>
                </a:tc>
              </a:tr>
              <a:tr h="436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B10B2D"/>
                          </a:solidFill>
                          <a:effectLst/>
                          <a:latin typeface="Arial" charset="0"/>
                        </a:rPr>
                        <a:t>Interest payments on loan to buy pizza ovens</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B10B2D"/>
                          </a:solidFill>
                          <a:effectLst/>
                          <a:latin typeface="Arial" charset="0"/>
                        </a:rPr>
                        <a:t>10,000</a:t>
                      </a:r>
                    </a:p>
                  </a:txBody>
                  <a:tcPr horzOverflow="overflow">
                    <a:lnL>
                      <a:noFill/>
                    </a:lnL>
                    <a:lnR cap="flat">
                      <a:noFill/>
                    </a:lnR>
                    <a:lnT>
                      <a:noFill/>
                    </a:lnT>
                    <a:lnB>
                      <a:noFill/>
                    </a:lnB>
                    <a:lnTlToBr>
                      <a:noFill/>
                    </a:lnTlToBr>
                    <a:lnBlToTr>
                      <a:noFill/>
                    </a:lnBlToTr>
                    <a:noFill/>
                  </a:tcPr>
                </a:tc>
              </a:tr>
              <a:tr h="436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B10B2D"/>
                          </a:solidFill>
                          <a:effectLst/>
                          <a:latin typeface="Arial" charset="0"/>
                        </a:rPr>
                        <a:t>Electricity</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B10B2D"/>
                          </a:solidFill>
                          <a:effectLst/>
                          <a:latin typeface="Arial" charset="0"/>
                        </a:rPr>
                        <a:t>6,000</a:t>
                      </a:r>
                    </a:p>
                  </a:txBody>
                  <a:tcPr horzOverflow="overflow">
                    <a:lnL>
                      <a:noFill/>
                    </a:lnL>
                    <a:lnR cap="flat">
                      <a:noFill/>
                    </a:lnR>
                    <a:lnT>
                      <a:noFill/>
                    </a:lnT>
                    <a:lnB>
                      <a:noFill/>
                    </a:lnB>
                    <a:lnTlToBr>
                      <a:noFill/>
                    </a:lnTlToBr>
                    <a:lnBlToTr>
                      <a:noFill/>
                    </a:lnBlToTr>
                    <a:noFill/>
                  </a:tcPr>
                </a:tc>
              </a:tr>
              <a:tr h="436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B10B2D"/>
                          </a:solidFill>
                          <a:effectLst/>
                          <a:latin typeface="Arial" charset="0"/>
                        </a:rPr>
                        <a:t>Lease payment for store</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B10B2D"/>
                          </a:solidFill>
                          <a:effectLst/>
                          <a:latin typeface="Arial" charset="0"/>
                        </a:rPr>
                        <a:t>24,000</a:t>
                      </a:r>
                    </a:p>
                  </a:txBody>
                  <a:tcPr horzOverflow="overflow">
                    <a:lnL>
                      <a:noFill/>
                    </a:lnL>
                    <a:lnR cap="flat">
                      <a:noFill/>
                    </a:lnR>
                    <a:lnT>
                      <a:noFill/>
                    </a:lnT>
                    <a:lnB>
                      <a:noFill/>
                    </a:lnB>
                    <a:lnTlToBr>
                      <a:noFill/>
                    </a:lnTlToBr>
                    <a:lnBlToTr>
                      <a:noFill/>
                    </a:lnBlToTr>
                    <a:noFill/>
                  </a:tcPr>
                </a:tc>
              </a:tr>
              <a:tr h="436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66B3"/>
                          </a:solidFill>
                          <a:effectLst/>
                          <a:latin typeface="Arial" charset="0"/>
                        </a:rPr>
                        <a:t>Foregone salary</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66B3"/>
                          </a:solidFill>
                          <a:effectLst/>
                          <a:latin typeface="Arial" charset="0"/>
                        </a:rPr>
                        <a:t>30,000</a:t>
                      </a:r>
                    </a:p>
                  </a:txBody>
                  <a:tcPr horzOverflow="overflow">
                    <a:lnL>
                      <a:noFill/>
                    </a:lnL>
                    <a:lnR cap="flat">
                      <a:noFill/>
                    </a:lnR>
                    <a:lnT>
                      <a:noFill/>
                    </a:lnT>
                    <a:lnB>
                      <a:noFill/>
                    </a:lnB>
                    <a:lnTlToBr>
                      <a:noFill/>
                    </a:lnTlToBr>
                    <a:lnBlToTr>
                      <a:noFill/>
                    </a:lnBlToTr>
                    <a:noFill/>
                  </a:tcPr>
                </a:tc>
              </a:tr>
              <a:tr h="436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66B3"/>
                          </a:solidFill>
                          <a:effectLst/>
                          <a:latin typeface="Arial" charset="0"/>
                        </a:rPr>
                        <a:t>Foregone interest</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66B3"/>
                          </a:solidFill>
                          <a:effectLst/>
                          <a:latin typeface="Arial" charset="0"/>
                        </a:rPr>
                        <a:t>3,000</a:t>
                      </a:r>
                    </a:p>
                  </a:txBody>
                  <a:tcPr horzOverflow="overflow">
                    <a:lnL>
                      <a:noFill/>
                    </a:lnL>
                    <a:lnR cap="flat">
                      <a:noFill/>
                    </a:lnR>
                    <a:lnT>
                      <a:noFill/>
                    </a:lnT>
                    <a:lnB>
                      <a:noFill/>
                    </a:lnB>
                    <a:lnTlToBr>
                      <a:noFill/>
                    </a:lnTlToBr>
                    <a:lnBlToTr>
                      <a:noFill/>
                    </a:lnBlToTr>
                    <a:noFill/>
                  </a:tcPr>
                </a:tc>
              </a:tr>
              <a:tr h="436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66B3"/>
                          </a:solidFill>
                          <a:effectLst/>
                          <a:latin typeface="Arial" charset="0"/>
                        </a:rPr>
                        <a:t>Economic depreciation</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66B3"/>
                          </a:solidFill>
                          <a:effectLst/>
                          <a:latin typeface="Arial" charset="0"/>
                        </a:rPr>
                        <a:t>10,000</a:t>
                      </a:r>
                    </a:p>
                  </a:txBody>
                  <a:tcPr horzOverflow="overflow">
                    <a:lnL>
                      <a:noFill/>
                    </a:lnL>
                    <a:lnR cap="flat">
                      <a:noFill/>
                    </a:lnR>
                    <a:lnT>
                      <a:noFill/>
                    </a:lnT>
                    <a:lnB>
                      <a:noFill/>
                    </a:lnB>
                    <a:lnTlToBr>
                      <a:noFill/>
                    </a:lnTlToBr>
                    <a:lnBlToTr>
                      <a:noFill/>
                    </a:lnBlToTr>
                    <a:noFill/>
                  </a:tcPr>
                </a:tc>
              </a:tr>
              <a:tr h="436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Total</a:t>
                      </a: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$151,000</a:t>
                      </a:r>
                    </a:p>
                  </a:txBody>
                  <a:tcP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22" name="Text Box 8"/>
          <p:cNvSpPr txBox="1">
            <a:spLocks noChangeArrowheads="1"/>
          </p:cNvSpPr>
          <p:nvPr/>
        </p:nvSpPr>
        <p:spPr bwMode="auto">
          <a:xfrm>
            <a:off x="455613" y="681038"/>
            <a:ext cx="1347787" cy="369332"/>
          </a:xfrm>
          <a:prstGeom prst="rect">
            <a:avLst/>
          </a:prstGeom>
          <a:solidFill>
            <a:srgbClr val="B9D2C1"/>
          </a:solidFill>
          <a:ln w="9525" algn="ctr">
            <a:noFill/>
            <a:miter lim="800000"/>
            <a:headEnd/>
            <a:tailEnd/>
          </a:ln>
        </p:spPr>
        <p:txBody>
          <a:bodyPr wrap="square" lIns="45720" rIns="45720">
            <a:spAutoFit/>
          </a:bodyPr>
          <a:lstStyle/>
          <a:p>
            <a:pPr marL="457200" indent="-457200">
              <a:lnSpc>
                <a:spcPct val="90000"/>
              </a:lnSpc>
            </a:pPr>
            <a:r>
              <a:rPr lang="en-US" sz="2000" b="1">
                <a:solidFill>
                  <a:schemeClr val="tx1"/>
                </a:solidFill>
              </a:rPr>
              <a:t>Table 11.1</a:t>
            </a:r>
          </a:p>
        </p:txBody>
      </p:sp>
      <p:sp>
        <p:nvSpPr>
          <p:cNvPr id="23" name="Text Box 9"/>
          <p:cNvSpPr txBox="1">
            <a:spLocks noChangeArrowheads="1"/>
          </p:cNvSpPr>
          <p:nvPr/>
        </p:nvSpPr>
        <p:spPr bwMode="auto">
          <a:xfrm>
            <a:off x="1792288" y="663575"/>
            <a:ext cx="5434012" cy="369332"/>
          </a:xfrm>
          <a:prstGeom prst="rect">
            <a:avLst/>
          </a:prstGeom>
          <a:noFill/>
          <a:ln w="9525" algn="ctr">
            <a:noFill/>
            <a:miter lim="800000"/>
            <a:headEnd/>
            <a:tailEnd/>
          </a:ln>
        </p:spPr>
        <p:txBody>
          <a:bodyPr wrap="square">
            <a:spAutoFit/>
          </a:bodyPr>
          <a:lstStyle/>
          <a:p>
            <a:r>
              <a:rPr lang="en-US" sz="1800" b="1" dirty="0">
                <a:solidFill>
                  <a:schemeClr val="tx1"/>
                </a:solidFill>
              </a:rPr>
              <a:t>Jill Johnson’s Costs per Year</a:t>
            </a:r>
          </a:p>
        </p:txBody>
      </p:sp>
      <p:sp>
        <p:nvSpPr>
          <p:cNvPr id="2" name="TextBox 1"/>
          <p:cNvSpPr txBox="1">
            <a:spLocks noChangeArrowheads="1"/>
          </p:cNvSpPr>
          <p:nvPr/>
        </p:nvSpPr>
        <p:spPr bwMode="auto">
          <a:xfrm>
            <a:off x="519113" y="5680075"/>
            <a:ext cx="8240712" cy="830997"/>
          </a:xfrm>
          <a:prstGeom prst="rect">
            <a:avLst/>
          </a:prstGeom>
          <a:noFill/>
          <a:ln w="9525">
            <a:noFill/>
            <a:miter lim="800000"/>
            <a:headEnd/>
            <a:tailEnd/>
          </a:ln>
        </p:spPr>
        <p:txBody>
          <a:bodyPr>
            <a:spAutoFit/>
          </a:bodyPr>
          <a:lstStyle/>
          <a:p>
            <a:r>
              <a:rPr lang="en-US" sz="2400" dirty="0"/>
              <a:t>The entries in red are explicit costs, and the entries in blue are implicit costs.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1000"/>
                                        <p:tgtEl>
                                          <p:spTgt spid="2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utoUpdateAnimBg="0"/>
      <p:bldP spid="2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4"/>
          <p:cNvSpPr txBox="1">
            <a:spLocks noChangeArrowheads="1"/>
          </p:cNvSpPr>
          <p:nvPr/>
        </p:nvSpPr>
        <p:spPr bwMode="auto">
          <a:xfrm>
            <a:off x="455613" y="2041525"/>
            <a:ext cx="1057275" cy="312738"/>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pPr>
            <a:r>
              <a:rPr lang="en-US" sz="1600" b="1">
                <a:solidFill>
                  <a:schemeClr val="tx1"/>
                </a:solidFill>
              </a:rPr>
              <a:t>Table 11.2</a:t>
            </a:r>
          </a:p>
        </p:txBody>
      </p:sp>
      <p:sp>
        <p:nvSpPr>
          <p:cNvPr id="28" name="Text Box 5"/>
          <p:cNvSpPr txBox="1">
            <a:spLocks noChangeArrowheads="1"/>
          </p:cNvSpPr>
          <p:nvPr/>
        </p:nvSpPr>
        <p:spPr bwMode="auto">
          <a:xfrm>
            <a:off x="1512888" y="1958975"/>
            <a:ext cx="7631112" cy="369332"/>
          </a:xfrm>
          <a:prstGeom prst="rect">
            <a:avLst/>
          </a:prstGeom>
          <a:noFill/>
          <a:ln w="9525" algn="ctr">
            <a:noFill/>
            <a:miter lim="800000"/>
            <a:headEnd/>
            <a:tailEnd/>
          </a:ln>
        </p:spPr>
        <p:txBody>
          <a:bodyPr wrap="square">
            <a:spAutoFit/>
          </a:bodyPr>
          <a:lstStyle/>
          <a:p>
            <a:r>
              <a:rPr lang="en-US" sz="1800" b="1" dirty="0">
                <a:solidFill>
                  <a:schemeClr val="tx1"/>
                </a:solidFill>
              </a:rPr>
              <a:t>Short-Run Production and Cost at Jill Johnson’s Restaurant</a:t>
            </a:r>
          </a:p>
        </p:txBody>
      </p:sp>
      <p:graphicFrame>
        <p:nvGraphicFramePr>
          <p:cNvPr id="30" name="Group 620"/>
          <p:cNvGraphicFramePr>
            <a:graphicFrameLocks noGrp="1"/>
          </p:cNvGraphicFramePr>
          <p:nvPr>
            <p:ph idx="4294967295"/>
          </p:nvPr>
        </p:nvGraphicFramePr>
        <p:xfrm>
          <a:off x="314325" y="2428875"/>
          <a:ext cx="8516937" cy="4023360"/>
        </p:xfrm>
        <a:graphic>
          <a:graphicData uri="http://schemas.openxmlformats.org/drawingml/2006/table">
            <a:tbl>
              <a:tblPr/>
              <a:tblGrid>
                <a:gridCol w="1177475"/>
                <a:gridCol w="1177473"/>
                <a:gridCol w="1161411"/>
                <a:gridCol w="1193537"/>
                <a:gridCol w="1403973"/>
                <a:gridCol w="1013624"/>
                <a:gridCol w="1389444"/>
              </a:tblGrid>
              <a:tr h="7926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Quantity of Workers</a:t>
                      </a:r>
                    </a:p>
                  </a:txBody>
                  <a:tcPr marL="0" marR="0"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Quantity of </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Pizza Ovens</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Quantity of </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Pizzas </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per Week</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Cost of </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Pizza Ovens (Fixed Cost)</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Cost of </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Workers (Variable Cost)</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Total Cost of Pizzas</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per Week</a:t>
                      </a: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Cost per Pizza (Average</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 Total Cost)</a:t>
                      </a:r>
                    </a:p>
                  </a:txBody>
                  <a:tcPr marL="0" marR="0"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marR="0"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marR="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marR="41148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marR="50292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$800</a:t>
                      </a:r>
                    </a:p>
                  </a:txBody>
                  <a:tcPr marR="27432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txBody>
                  <a:tcPr marR="411480"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200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650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1,450</a:t>
                      </a:r>
                    </a:p>
                  </a:txBody>
                  <a:tcPr marR="2743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$7.25</a:t>
                      </a:r>
                    </a:p>
                  </a:txBody>
                  <a:tcPr marR="320040" horzOverflow="overflow">
                    <a:lnL>
                      <a:noFill/>
                    </a:lnL>
                    <a:lnR cap="flat">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450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1,300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2,100</a:t>
                      </a:r>
                    </a:p>
                  </a:txBody>
                  <a:tcPr marR="2743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4.67</a:t>
                      </a:r>
                    </a:p>
                  </a:txBody>
                  <a:tcPr marR="320040" horzOverflow="overflow">
                    <a:lnL>
                      <a:noFill/>
                    </a:lnL>
                    <a:lnR cap="flat">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550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1,950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2,750</a:t>
                      </a:r>
                    </a:p>
                  </a:txBody>
                  <a:tcPr marR="2743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5.00</a:t>
                      </a:r>
                    </a:p>
                  </a:txBody>
                  <a:tcPr marR="320040" horzOverflow="overflow">
                    <a:lnL>
                      <a:noFill/>
                    </a:lnL>
                    <a:lnR cap="flat">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600</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2,600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3,400</a:t>
                      </a:r>
                    </a:p>
                  </a:txBody>
                  <a:tcPr marR="2743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5.67</a:t>
                      </a:r>
                    </a:p>
                  </a:txBody>
                  <a:tcPr marR="320040" horzOverflow="overflow">
                    <a:lnL>
                      <a:noFill/>
                    </a:lnL>
                    <a:lnR cap="flat">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a:t>
                      </a:r>
                    </a:p>
                  </a:txBody>
                  <a:tcPr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625</a:t>
                      </a:r>
                    </a:p>
                  </a:txBody>
                  <a:tcPr marR="4114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3,250</a:t>
                      </a:r>
                    </a:p>
                  </a:txBody>
                  <a:tcPr marR="502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4,050</a:t>
                      </a:r>
                    </a:p>
                  </a:txBody>
                  <a:tcPr marR="2743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6.48</a:t>
                      </a:r>
                    </a:p>
                  </a:txBody>
                  <a:tcPr marR="320040" horzOverflow="overflow">
                    <a:lnL>
                      <a:noFill/>
                    </a:lnL>
                    <a:lnR cap="flat">
                      <a:noFill/>
                    </a:lnR>
                    <a:lnT>
                      <a:noFill/>
                    </a:lnT>
                    <a:lnB>
                      <a:noFill/>
                    </a:lnB>
                    <a:lnTlToBr>
                      <a:noFill/>
                    </a:lnTlToBr>
                    <a:lnBlToTr>
                      <a:noFill/>
                    </a:lnBlToTr>
                    <a:noFill/>
                  </a:tcPr>
                </a:tc>
              </a:tr>
              <a:tr h="322653">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a:t>
                      </a:r>
                    </a:p>
                  </a:txBody>
                  <a:tcPr marR="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marR="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640</a:t>
                      </a:r>
                    </a:p>
                  </a:txBody>
                  <a:tcPr marR="41148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800</a:t>
                      </a:r>
                    </a:p>
                  </a:txBody>
                  <a:tcPr marR="36576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3,900</a:t>
                      </a:r>
                    </a:p>
                  </a:txBody>
                  <a:tcPr marR="50292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4,700</a:t>
                      </a:r>
                    </a:p>
                  </a:txBody>
                  <a:tcPr marR="27432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7.34</a:t>
                      </a:r>
                    </a:p>
                  </a:txBody>
                  <a:tcPr marR="320040"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9" name="Rectangle 90"/>
          <p:cNvSpPr>
            <a:spLocks noChangeArrowheads="1"/>
          </p:cNvSpPr>
          <p:nvPr/>
        </p:nvSpPr>
        <p:spPr bwMode="auto">
          <a:xfrm>
            <a:off x="455613" y="352425"/>
            <a:ext cx="8240712" cy="1200329"/>
          </a:xfrm>
          <a:prstGeom prst="rect">
            <a:avLst/>
          </a:prstGeom>
          <a:noFill/>
          <a:ln w="9525" algn="ctr">
            <a:noFill/>
            <a:miter lim="800000"/>
            <a:headEnd/>
            <a:tailEnd/>
          </a:ln>
        </p:spPr>
        <p:txBody>
          <a:bodyPr>
            <a:spAutoFit/>
          </a:bodyPr>
          <a:lstStyle/>
          <a:p>
            <a:pPr>
              <a:spcBef>
                <a:spcPct val="50000"/>
              </a:spcBef>
            </a:pPr>
            <a:r>
              <a:rPr lang="en-US" sz="2400" b="1" dirty="0">
                <a:solidFill>
                  <a:schemeClr val="tx1"/>
                </a:solidFill>
              </a:rPr>
              <a:t>Production function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生產函數</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relationship between the inputs employed by a firm and the maximum output it can produce with those inputs.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autoUpdateAnimBg="0"/>
      <p:bldP spid="2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Fig11.1ppt3a.gif"/>
          <p:cNvPicPr>
            <a:picLocks noChangeAspect="1"/>
          </p:cNvPicPr>
          <p:nvPr/>
        </p:nvPicPr>
        <p:blipFill>
          <a:blip r:embed="rId3" cstate="print"/>
          <a:srcRect/>
          <a:stretch>
            <a:fillRect/>
          </a:stretch>
        </p:blipFill>
        <p:spPr bwMode="auto">
          <a:xfrm>
            <a:off x="3248025" y="695325"/>
            <a:ext cx="5705475" cy="5895975"/>
          </a:xfrm>
          <a:prstGeom prst="rect">
            <a:avLst/>
          </a:prstGeom>
          <a:noFill/>
          <a:ln w="9525">
            <a:noFill/>
            <a:miter lim="800000"/>
            <a:headEnd/>
            <a:tailEnd/>
          </a:ln>
        </p:spPr>
      </p:pic>
      <p:sp>
        <p:nvSpPr>
          <p:cNvPr id="15" name="Rectangle 11"/>
          <p:cNvSpPr>
            <a:spLocks noChangeArrowheads="1"/>
          </p:cNvSpPr>
          <p:nvPr/>
        </p:nvSpPr>
        <p:spPr bwMode="auto">
          <a:xfrm>
            <a:off x="455613" y="150813"/>
            <a:ext cx="8688387" cy="450850"/>
          </a:xfrm>
          <a:prstGeom prst="rect">
            <a:avLst/>
          </a:prstGeom>
          <a:noFill/>
          <a:ln w="9525">
            <a:noFill/>
            <a:miter lim="800000"/>
            <a:headEnd/>
            <a:tailEnd/>
          </a:ln>
        </p:spPr>
        <p:txBody>
          <a:bodyPr/>
          <a:lstStyle/>
          <a:p>
            <a:pPr>
              <a:spcBef>
                <a:spcPct val="20000"/>
              </a:spcBef>
            </a:pPr>
            <a:r>
              <a:rPr lang="en-US" sz="2200" b="1" dirty="0">
                <a:solidFill>
                  <a:schemeClr val="tx1"/>
                </a:solidFill>
              </a:rPr>
              <a:t>A First Look at the Relationship between Production and Cost</a:t>
            </a:r>
          </a:p>
        </p:txBody>
      </p:sp>
      <p:sp>
        <p:nvSpPr>
          <p:cNvPr id="22" name="TextBox 21"/>
          <p:cNvSpPr txBox="1">
            <a:spLocks noChangeArrowheads="1"/>
          </p:cNvSpPr>
          <p:nvPr/>
        </p:nvSpPr>
        <p:spPr bwMode="auto">
          <a:xfrm>
            <a:off x="312738" y="2540000"/>
            <a:ext cx="2747962" cy="3785652"/>
          </a:xfrm>
          <a:prstGeom prst="rect">
            <a:avLst/>
          </a:prstGeom>
          <a:noFill/>
          <a:ln w="9525">
            <a:noFill/>
            <a:miter lim="800000"/>
            <a:headEnd/>
            <a:tailEnd/>
          </a:ln>
        </p:spPr>
        <p:txBody>
          <a:bodyPr wrap="square">
            <a:spAutoFit/>
          </a:bodyPr>
          <a:lstStyle/>
          <a:p>
            <a:r>
              <a:rPr lang="en-US" sz="2000" dirty="0"/>
              <a:t>We can use the information from Table 11.2 to graph the relationship between the quantity of pizzas Jill produces and her total cost and average total cost. </a:t>
            </a:r>
          </a:p>
          <a:p>
            <a:r>
              <a:rPr lang="en-US" sz="2000" dirty="0"/>
              <a:t>Panel (a) shows that total cost increases as the level of production increases. </a:t>
            </a:r>
          </a:p>
        </p:txBody>
      </p:sp>
      <p:sp>
        <p:nvSpPr>
          <p:cNvPr id="20" name="Text Box 8"/>
          <p:cNvSpPr txBox="1">
            <a:spLocks noChangeArrowheads="1"/>
          </p:cNvSpPr>
          <p:nvPr/>
        </p:nvSpPr>
        <p:spPr bwMode="auto">
          <a:xfrm>
            <a:off x="455613" y="754063"/>
            <a:ext cx="2266950" cy="312737"/>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pPr>
            <a:r>
              <a:rPr lang="en-US" sz="1600" b="1">
                <a:solidFill>
                  <a:schemeClr val="tx1"/>
                </a:solidFill>
              </a:rPr>
              <a:t>Figure 11.1a</a:t>
            </a:r>
          </a:p>
        </p:txBody>
      </p:sp>
      <p:sp>
        <p:nvSpPr>
          <p:cNvPr id="21" name="Text Box 9"/>
          <p:cNvSpPr txBox="1">
            <a:spLocks noChangeArrowheads="1"/>
          </p:cNvSpPr>
          <p:nvPr/>
        </p:nvSpPr>
        <p:spPr bwMode="auto">
          <a:xfrm>
            <a:off x="330200" y="1266825"/>
            <a:ext cx="2663825" cy="1200329"/>
          </a:xfrm>
          <a:prstGeom prst="rect">
            <a:avLst/>
          </a:prstGeom>
          <a:noFill/>
          <a:ln w="9525" algn="ctr">
            <a:noFill/>
            <a:miter lim="800000"/>
            <a:headEnd/>
            <a:tailEnd/>
          </a:ln>
        </p:spPr>
        <p:txBody>
          <a:bodyPr>
            <a:spAutoFit/>
          </a:bodyPr>
          <a:lstStyle/>
          <a:p>
            <a:r>
              <a:rPr lang="en-US" sz="1800" b="1" dirty="0">
                <a:solidFill>
                  <a:schemeClr val="tx1"/>
                </a:solidFill>
              </a:rPr>
              <a:t>Graphing Total Cost and Average Total Cost at Jill Johnson’s Restaurant</a:t>
            </a:r>
          </a:p>
        </p:txBody>
      </p:sp>
      <p:cxnSp>
        <p:nvCxnSpPr>
          <p:cNvPr id="37" name="Straight Connector 36"/>
          <p:cNvCxnSpPr>
            <a:cxnSpLocks noChangeShapeType="1"/>
          </p:cNvCxnSpPr>
          <p:nvPr/>
        </p:nvCxnSpPr>
        <p:spPr bwMode="auto">
          <a:xfrm>
            <a:off x="425450" y="6445250"/>
            <a:ext cx="2284413" cy="0"/>
          </a:xfrm>
          <a:prstGeom prst="line">
            <a:avLst/>
          </a:prstGeom>
          <a:noFill/>
          <a:ln w="50800" algn="ctr">
            <a:solidFill>
              <a:srgbClr val="B9D3C2"/>
            </a:solidFill>
            <a:round/>
            <a:headEnd/>
            <a:tailEnd/>
          </a:ln>
        </p:spPr>
      </p:cxnSp>
      <p:pic>
        <p:nvPicPr>
          <p:cNvPr id="38" name="Picture 37" descr="Fig11.1ppt1a.gif"/>
          <p:cNvPicPr>
            <a:picLocks noChangeAspect="1"/>
          </p:cNvPicPr>
          <p:nvPr/>
        </p:nvPicPr>
        <p:blipFill>
          <a:blip r:embed="rId4" cstate="print"/>
          <a:srcRect/>
          <a:stretch>
            <a:fillRect/>
          </a:stretch>
        </p:blipFill>
        <p:spPr bwMode="auto">
          <a:xfrm>
            <a:off x="3248025" y="685800"/>
            <a:ext cx="5705475" cy="5905500"/>
          </a:xfrm>
          <a:prstGeom prst="rect">
            <a:avLst/>
          </a:prstGeom>
          <a:noFill/>
          <a:ln w="9525">
            <a:noFill/>
            <a:miter lim="800000"/>
            <a:headEnd/>
            <a:tailEnd/>
          </a:ln>
        </p:spPr>
      </p:pic>
      <p:pic>
        <p:nvPicPr>
          <p:cNvPr id="39" name="Picture 38" descr="Fig11.1ppt2a.gif"/>
          <p:cNvPicPr>
            <a:picLocks noChangeAspect="1"/>
          </p:cNvPicPr>
          <p:nvPr/>
        </p:nvPicPr>
        <p:blipFill>
          <a:blip r:embed="rId5" cstate="print"/>
          <a:srcRect/>
          <a:stretch>
            <a:fillRect/>
          </a:stretch>
        </p:blipFill>
        <p:spPr bwMode="auto">
          <a:xfrm>
            <a:off x="3248025" y="695325"/>
            <a:ext cx="5705475" cy="589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1000"/>
                                        <p:tgtEl>
                                          <p:spTgt spid="38"/>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1000"/>
                                        <p:tgtEl>
                                          <p:spTgt spid="39"/>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wipe(left)">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1000"/>
                                        <p:tgtEl>
                                          <p:spTgt spid="4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2">
                                            <p:txEl>
                                              <p:pRg st="1" end="1"/>
                                            </p:txEl>
                                          </p:spTgt>
                                        </p:tgtEl>
                                        <p:attrNameLst>
                                          <p:attrName>style.visibility</p:attrName>
                                        </p:attrNameLst>
                                      </p:cBhvr>
                                      <p:to>
                                        <p:strVal val="visible"/>
                                      </p:to>
                                    </p:set>
                                    <p:animEffect transition="in" filter="wipe(left)">
                                      <p:cBhvr>
                                        <p:cTn id="36" dur="500"/>
                                        <p:tgtEl>
                                          <p:spTgt spid="22">
                                            <p:txEl>
                                              <p:pRg st="1" end="1"/>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uiExpand="1" build="p"/>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Fig11.1ppt3b.gif"/>
          <p:cNvPicPr>
            <a:picLocks noChangeAspect="1"/>
          </p:cNvPicPr>
          <p:nvPr/>
        </p:nvPicPr>
        <p:blipFill>
          <a:blip r:embed="rId3" cstate="print"/>
          <a:srcRect/>
          <a:stretch>
            <a:fillRect/>
          </a:stretch>
        </p:blipFill>
        <p:spPr bwMode="auto">
          <a:xfrm>
            <a:off x="2968625" y="677863"/>
            <a:ext cx="6010275" cy="5905500"/>
          </a:xfrm>
          <a:prstGeom prst="rect">
            <a:avLst/>
          </a:prstGeom>
          <a:noFill/>
          <a:ln w="9525">
            <a:noFill/>
            <a:miter lim="800000"/>
            <a:headEnd/>
            <a:tailEnd/>
          </a:ln>
        </p:spPr>
      </p:pic>
      <p:sp>
        <p:nvSpPr>
          <p:cNvPr id="23" name="TextBox 22"/>
          <p:cNvSpPr txBox="1">
            <a:spLocks noChangeArrowheads="1"/>
          </p:cNvSpPr>
          <p:nvPr/>
        </p:nvSpPr>
        <p:spPr bwMode="auto">
          <a:xfrm>
            <a:off x="352425" y="1781175"/>
            <a:ext cx="2522538" cy="4801314"/>
          </a:xfrm>
          <a:prstGeom prst="rect">
            <a:avLst/>
          </a:prstGeom>
          <a:noFill/>
          <a:ln w="9525">
            <a:noFill/>
            <a:miter lim="800000"/>
            <a:headEnd/>
            <a:tailEnd/>
          </a:ln>
        </p:spPr>
        <p:txBody>
          <a:bodyPr>
            <a:spAutoFit/>
          </a:bodyPr>
          <a:lstStyle/>
          <a:p>
            <a:r>
              <a:rPr lang="en-US" sz="1800" dirty="0"/>
              <a:t>Here we see that the average total cost is roughly U shaped: </a:t>
            </a:r>
          </a:p>
          <a:p>
            <a:r>
              <a:rPr lang="en-US" sz="1800" dirty="0"/>
              <a:t>As production increases from low levels, average total cost falls before rising at higher levels of production.</a:t>
            </a:r>
          </a:p>
          <a:p>
            <a:r>
              <a:rPr lang="en-US" sz="1800" dirty="0"/>
              <a:t>To understand why average total cost has this shape, we must look more closely at the technology of producing pizzas, as shown by the production function. </a:t>
            </a:r>
          </a:p>
        </p:txBody>
      </p:sp>
      <p:sp>
        <p:nvSpPr>
          <p:cNvPr id="22531" name="Text Box 8"/>
          <p:cNvSpPr txBox="1">
            <a:spLocks noChangeArrowheads="1"/>
          </p:cNvSpPr>
          <p:nvPr/>
        </p:nvSpPr>
        <p:spPr bwMode="auto">
          <a:xfrm>
            <a:off x="455613" y="804863"/>
            <a:ext cx="2266950" cy="312737"/>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pPr>
            <a:r>
              <a:rPr lang="en-US" sz="1600" b="1" dirty="0">
                <a:solidFill>
                  <a:schemeClr val="tx1"/>
                </a:solidFill>
              </a:rPr>
              <a:t>Figure 11.1b</a:t>
            </a:r>
          </a:p>
        </p:txBody>
      </p:sp>
      <p:sp>
        <p:nvSpPr>
          <p:cNvPr id="22532" name="Text Box 9"/>
          <p:cNvSpPr txBox="1">
            <a:spLocks noChangeArrowheads="1"/>
          </p:cNvSpPr>
          <p:nvPr/>
        </p:nvSpPr>
        <p:spPr bwMode="auto">
          <a:xfrm>
            <a:off x="355600" y="1101725"/>
            <a:ext cx="2663825" cy="830997"/>
          </a:xfrm>
          <a:prstGeom prst="rect">
            <a:avLst/>
          </a:prstGeom>
          <a:noFill/>
          <a:ln w="9525" algn="ctr">
            <a:noFill/>
            <a:miter lim="800000"/>
            <a:headEnd/>
            <a:tailEnd/>
          </a:ln>
        </p:spPr>
        <p:txBody>
          <a:bodyPr>
            <a:spAutoFit/>
          </a:bodyPr>
          <a:lstStyle/>
          <a:p>
            <a:r>
              <a:rPr lang="en-US" sz="1600" b="1" dirty="0">
                <a:solidFill>
                  <a:schemeClr val="tx1"/>
                </a:solidFill>
              </a:rPr>
              <a:t>Graphing Total Cost and Average Total Cost at Jill Johnson’s Restaurant</a:t>
            </a:r>
          </a:p>
        </p:txBody>
      </p:sp>
      <p:cxnSp>
        <p:nvCxnSpPr>
          <p:cNvPr id="18" name="Straight Connector 17"/>
          <p:cNvCxnSpPr>
            <a:cxnSpLocks noChangeShapeType="1"/>
          </p:cNvCxnSpPr>
          <p:nvPr/>
        </p:nvCxnSpPr>
        <p:spPr bwMode="auto">
          <a:xfrm>
            <a:off x="412750" y="6489700"/>
            <a:ext cx="2284413" cy="0"/>
          </a:xfrm>
          <a:prstGeom prst="line">
            <a:avLst/>
          </a:prstGeom>
          <a:noFill/>
          <a:ln w="50800" algn="ctr">
            <a:solidFill>
              <a:srgbClr val="B9D3C2"/>
            </a:solidFill>
            <a:round/>
            <a:headEnd/>
            <a:tailEnd/>
          </a:ln>
        </p:spPr>
      </p:cxnSp>
      <p:sp>
        <p:nvSpPr>
          <p:cNvPr id="19" name="Rectangle 92"/>
          <p:cNvSpPr>
            <a:spLocks noChangeArrowheads="1"/>
          </p:cNvSpPr>
          <p:nvPr/>
        </p:nvSpPr>
        <p:spPr bwMode="auto">
          <a:xfrm>
            <a:off x="455612" y="165100"/>
            <a:ext cx="8510587" cy="707886"/>
          </a:xfrm>
          <a:prstGeom prst="rect">
            <a:avLst/>
          </a:prstGeom>
          <a:noFill/>
          <a:ln w="9525" algn="ctr">
            <a:noFill/>
            <a:miter lim="800000"/>
            <a:headEnd/>
            <a:tailEnd/>
          </a:ln>
        </p:spPr>
        <p:txBody>
          <a:bodyPr wrap="square">
            <a:spAutoFit/>
          </a:bodyPr>
          <a:lstStyle/>
          <a:p>
            <a:pPr>
              <a:spcBef>
                <a:spcPct val="50000"/>
              </a:spcBef>
            </a:pPr>
            <a:r>
              <a:rPr lang="en-US" sz="2000" b="1" dirty="0">
                <a:solidFill>
                  <a:schemeClr val="tx1"/>
                </a:solidFill>
              </a:rPr>
              <a:t>Average total cost </a:t>
            </a:r>
            <a:r>
              <a:rPr lang="en-US" altLang="zh-TW" sz="2000" b="1" dirty="0" smtClean="0">
                <a:solidFill>
                  <a:schemeClr val="tx1"/>
                </a:solidFill>
                <a:latin typeface="標楷體" pitchFamily="65" charset="-120"/>
                <a:ea typeface="標楷體" pitchFamily="65" charset="-120"/>
              </a:rPr>
              <a:t>(</a:t>
            </a:r>
            <a:r>
              <a:rPr lang="zh-TW" altLang="en-US" sz="2000" b="1" dirty="0" smtClean="0">
                <a:solidFill>
                  <a:schemeClr val="tx1"/>
                </a:solidFill>
                <a:latin typeface="標楷體" pitchFamily="65" charset="-120"/>
                <a:ea typeface="標楷體" pitchFamily="65" charset="-120"/>
              </a:rPr>
              <a:t>平均總成本</a:t>
            </a:r>
            <a:r>
              <a:rPr lang="en-US" altLang="zh-TW" sz="2000" b="1" dirty="0" smtClean="0">
                <a:solidFill>
                  <a:schemeClr val="tx1"/>
                </a:solidFill>
                <a:latin typeface="標楷體" pitchFamily="65" charset="-120"/>
                <a:ea typeface="標楷體" pitchFamily="65" charset="-120"/>
              </a:rPr>
              <a:t>)</a:t>
            </a:r>
            <a:r>
              <a:rPr lang="en-US" sz="2000" b="1" dirty="0" smtClean="0">
                <a:solidFill>
                  <a:schemeClr val="tx1"/>
                </a:solidFill>
                <a:latin typeface="標楷體" pitchFamily="65" charset="-120"/>
                <a:ea typeface="標楷體" pitchFamily="65" charset="-120"/>
              </a:rPr>
              <a:t> </a:t>
            </a:r>
            <a:r>
              <a:rPr lang="en-US" sz="2000" dirty="0">
                <a:solidFill>
                  <a:schemeClr val="tx1"/>
                </a:solidFill>
              </a:rPr>
              <a:t>Total cost divided by the quantity of output produced.</a:t>
            </a:r>
          </a:p>
        </p:txBody>
      </p:sp>
      <p:pic>
        <p:nvPicPr>
          <p:cNvPr id="37" name="Picture 36" descr="Fig11.1ppt1b.gif"/>
          <p:cNvPicPr>
            <a:picLocks noChangeAspect="1"/>
          </p:cNvPicPr>
          <p:nvPr/>
        </p:nvPicPr>
        <p:blipFill>
          <a:blip r:embed="rId4" cstate="print"/>
          <a:srcRect/>
          <a:stretch>
            <a:fillRect/>
          </a:stretch>
        </p:blipFill>
        <p:spPr bwMode="auto">
          <a:xfrm>
            <a:off x="3025775" y="677863"/>
            <a:ext cx="5953125" cy="5915025"/>
          </a:xfrm>
          <a:prstGeom prst="rect">
            <a:avLst/>
          </a:prstGeom>
          <a:noFill/>
          <a:ln w="9525">
            <a:noFill/>
            <a:miter lim="800000"/>
            <a:headEnd/>
            <a:tailEnd/>
          </a:ln>
        </p:spPr>
      </p:pic>
      <p:pic>
        <p:nvPicPr>
          <p:cNvPr id="38" name="Picture 37" descr="Fig11.1ppt2b.gif"/>
          <p:cNvPicPr>
            <a:picLocks noChangeAspect="1"/>
          </p:cNvPicPr>
          <p:nvPr/>
        </p:nvPicPr>
        <p:blipFill>
          <a:blip r:embed="rId5" cstate="print"/>
          <a:srcRect/>
          <a:stretch>
            <a:fillRect/>
          </a:stretch>
        </p:blipFill>
        <p:spPr bwMode="auto">
          <a:xfrm>
            <a:off x="2968625" y="677863"/>
            <a:ext cx="6010275" cy="5905500"/>
          </a:xfrm>
          <a:prstGeom prst="rect">
            <a:avLst/>
          </a:prstGeom>
          <a:noFill/>
          <a:ln w="9525">
            <a:noFill/>
            <a:miter lim="800000"/>
            <a:headEnd/>
            <a:tailEnd/>
          </a:ln>
        </p:spPr>
      </p:pic>
      <p:pic>
        <p:nvPicPr>
          <p:cNvPr id="40" name="Picture 39" descr="Fig11.1ppt4b.gif"/>
          <p:cNvPicPr>
            <a:picLocks noChangeAspect="1"/>
          </p:cNvPicPr>
          <p:nvPr/>
        </p:nvPicPr>
        <p:blipFill>
          <a:blip r:embed="rId6" cstate="print"/>
          <a:srcRect/>
          <a:stretch>
            <a:fillRect/>
          </a:stretch>
        </p:blipFill>
        <p:spPr bwMode="auto">
          <a:xfrm>
            <a:off x="2968625" y="677863"/>
            <a:ext cx="6010275" cy="5905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10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1000"/>
                                        <p:tgtEl>
                                          <p:spTgt spid="38"/>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wipe(left)">
                                      <p:cBhvr>
                                        <p:cTn id="20" dur="500"/>
                                        <p:tgtEl>
                                          <p:spTgt spid="2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1000"/>
                                        <p:tgtEl>
                                          <p:spTgt spid="39"/>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3">
                                            <p:txEl>
                                              <p:pRg st="1" end="1"/>
                                            </p:txEl>
                                          </p:spTgt>
                                        </p:tgtEl>
                                        <p:attrNameLst>
                                          <p:attrName>style.visibility</p:attrName>
                                        </p:attrNameLst>
                                      </p:cBhvr>
                                      <p:to>
                                        <p:strVal val="visible"/>
                                      </p:to>
                                    </p:set>
                                    <p:animEffect transition="in" filter="wipe(left)">
                                      <p:cBhvr>
                                        <p:cTn id="29" dur="500"/>
                                        <p:tgtEl>
                                          <p:spTgt spid="2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up)">
                                      <p:cBhvr>
                                        <p:cTn id="34" dur="1000"/>
                                        <p:tgtEl>
                                          <p:spTgt spid="4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3">
                                            <p:txEl>
                                              <p:pRg st="2" end="2"/>
                                            </p:txEl>
                                          </p:spTgt>
                                        </p:tgtEl>
                                        <p:attrNameLst>
                                          <p:attrName>style.visibility</p:attrName>
                                        </p:attrNameLst>
                                      </p:cBhvr>
                                      <p:to>
                                        <p:strVal val="visible"/>
                                      </p:to>
                                    </p:set>
                                    <p:animEffect transition="in" filter="wipe(left)">
                                      <p:cBhvr>
                                        <p:cTn id="38" dur="500"/>
                                        <p:tgtEl>
                                          <p:spTgt spid="23">
                                            <p:txEl>
                                              <p:pRg st="2" end="2"/>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2425" y="2743200"/>
            <a:ext cx="8343900" cy="954107"/>
          </a:xfrm>
          <a:prstGeom prst="rect">
            <a:avLst/>
          </a:prstGeom>
          <a:noFill/>
          <a:ln w="9525">
            <a:noFill/>
            <a:miter lim="800000"/>
            <a:headEnd/>
            <a:tailEnd/>
          </a:ln>
        </p:spPr>
        <p:txBody>
          <a:bodyPr>
            <a:spAutoFit/>
          </a:bodyPr>
          <a:lstStyle/>
          <a:p>
            <a:r>
              <a:rPr lang="en-US" dirty="0">
                <a:solidFill>
                  <a:srgbClr val="0066B3"/>
                </a:solidFill>
              </a:rPr>
              <a:t>Understand the relationship between the marginal product of labor and the average product of labor.</a:t>
            </a:r>
          </a:p>
        </p:txBody>
      </p:sp>
      <p:sp>
        <p:nvSpPr>
          <p:cNvPr id="3" name="Text Box 9"/>
          <p:cNvSpPr txBox="1">
            <a:spLocks noChangeArrowheads="1"/>
          </p:cNvSpPr>
          <p:nvPr/>
        </p:nvSpPr>
        <p:spPr bwMode="auto">
          <a:xfrm>
            <a:off x="452438" y="2389159"/>
            <a:ext cx="4868862" cy="400110"/>
          </a:xfrm>
          <a:prstGeom prst="rect">
            <a:avLst/>
          </a:prstGeom>
          <a:solidFill>
            <a:srgbClr val="0066B3"/>
          </a:solidFill>
          <a:ln w="9525">
            <a:noFill/>
            <a:miter lim="800000"/>
            <a:headEnd/>
            <a:tailEnd/>
          </a:ln>
        </p:spPr>
        <p:txBody>
          <a:bodyPr wrap="square" lIns="45720" rIns="45720" anchor="ctr">
            <a:spAutoFit/>
          </a:bodyPr>
          <a:lstStyle/>
          <a:p>
            <a:r>
              <a:rPr lang="en-US" sz="2000" b="1" dirty="0">
                <a:solidFill>
                  <a:srgbClr val="FFFFFF"/>
                </a:solidFill>
              </a:rPr>
              <a:t>11.3 LEARNING </a:t>
            </a:r>
            <a:r>
              <a:rPr lang="en-US" sz="2000" dirty="0">
                <a:solidFill>
                  <a:srgbClr val="FFFFFF"/>
                </a:solidFill>
              </a:rPr>
              <a:t>OBJECTIVE</a:t>
            </a:r>
          </a:p>
        </p:txBody>
      </p:sp>
      <p:sp>
        <p:nvSpPr>
          <p:cNvPr id="4" name="TextBox 3"/>
          <p:cNvSpPr txBox="1">
            <a:spLocks noChangeArrowheads="1"/>
          </p:cNvSpPr>
          <p:nvPr/>
        </p:nvSpPr>
        <p:spPr bwMode="auto">
          <a:xfrm>
            <a:off x="469900" y="244475"/>
            <a:ext cx="7923213" cy="1077218"/>
          </a:xfrm>
          <a:prstGeom prst="rect">
            <a:avLst/>
          </a:prstGeom>
          <a:noFill/>
          <a:ln w="9525">
            <a:noFill/>
            <a:miter lim="800000"/>
            <a:headEnd/>
            <a:tailEnd/>
          </a:ln>
        </p:spPr>
        <p:txBody>
          <a:bodyPr>
            <a:spAutoFit/>
          </a:bodyPr>
          <a:lstStyle/>
          <a:p>
            <a:r>
              <a:rPr lang="en-US" sz="3200" b="1" dirty="0">
                <a:solidFill>
                  <a:srgbClr val="0066B3"/>
                </a:solidFill>
              </a:rPr>
              <a:t>The Marginal Product of Labor and the Average Product of Labor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442913" y="192088"/>
            <a:ext cx="8240712" cy="769441"/>
          </a:xfrm>
          <a:prstGeom prst="rect">
            <a:avLst/>
          </a:prstGeom>
          <a:noFill/>
          <a:ln w="9525" algn="ctr">
            <a:noFill/>
            <a:miter lim="800000"/>
            <a:headEnd/>
            <a:tailEnd/>
          </a:ln>
        </p:spPr>
        <p:txBody>
          <a:bodyPr>
            <a:spAutoFit/>
          </a:bodyPr>
          <a:lstStyle/>
          <a:p>
            <a:pPr>
              <a:spcBef>
                <a:spcPct val="50000"/>
              </a:spcBef>
            </a:pPr>
            <a:r>
              <a:rPr lang="en-US" sz="2200" b="1" dirty="0">
                <a:solidFill>
                  <a:schemeClr val="tx1"/>
                </a:solidFill>
              </a:rPr>
              <a:t>Marginal product of labor </a:t>
            </a:r>
            <a:r>
              <a:rPr lang="en-US"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勞動邊際產出</a:t>
            </a:r>
            <a:r>
              <a:rPr lang="en-US" sz="2200" b="1" dirty="0" smtClean="0">
                <a:solidFill>
                  <a:schemeClr val="tx1"/>
                </a:solidFill>
                <a:latin typeface="標楷體" pitchFamily="65" charset="-120"/>
                <a:ea typeface="標楷體" pitchFamily="65" charset="-120"/>
              </a:rPr>
              <a:t>) </a:t>
            </a:r>
            <a:r>
              <a:rPr lang="en-US" sz="2200" dirty="0">
                <a:solidFill>
                  <a:schemeClr val="tx1"/>
                </a:solidFill>
              </a:rPr>
              <a:t>The additional output a firm produces as a result of hiring one more worker.</a:t>
            </a:r>
          </a:p>
        </p:txBody>
      </p:sp>
      <p:graphicFrame>
        <p:nvGraphicFramePr>
          <p:cNvPr id="23" name="Group 180"/>
          <p:cNvGraphicFramePr>
            <a:graphicFrameLocks noGrp="1"/>
          </p:cNvGraphicFramePr>
          <p:nvPr>
            <p:ph idx="4294967295"/>
          </p:nvPr>
        </p:nvGraphicFramePr>
        <p:xfrm>
          <a:off x="450850" y="1533525"/>
          <a:ext cx="8215314" cy="3200400"/>
        </p:xfrm>
        <a:graphic>
          <a:graphicData uri="http://schemas.openxmlformats.org/drawingml/2006/table">
            <a:tbl>
              <a:tblPr/>
              <a:tblGrid>
                <a:gridCol w="2054225"/>
                <a:gridCol w="2054225"/>
                <a:gridCol w="2052639"/>
                <a:gridCol w="2054225"/>
              </a:tblGrid>
              <a:tr h="570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Quantity of Workers</a:t>
                      </a:r>
                    </a:p>
                  </a:txBody>
                  <a:tcPr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Quantity of Pizza Ovens</a:t>
                      </a:r>
                      <a:endParaRPr kumimoji="0" lang="en-US" sz="1800" b="0" i="1" u="none" strike="noStrike" cap="none" normalizeH="0" baseline="0" dirty="0" smtClean="0">
                        <a:ln>
                          <a:noFill/>
                        </a:ln>
                        <a:solidFill>
                          <a:srgbClr val="0066B3"/>
                        </a:solidFill>
                        <a:effectLst/>
                        <a:latin typeface="Arial" charset="0"/>
                      </a:endParaRP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Quantity of</a:t>
                      </a:r>
                      <a:br>
                        <a:rPr kumimoji="0" lang="en-US" sz="1800" b="1" i="0" u="none" strike="noStrike" cap="none" normalizeH="0" baseline="0" dirty="0" smtClean="0">
                          <a:ln>
                            <a:noFill/>
                          </a:ln>
                          <a:solidFill>
                            <a:srgbClr val="0066B3"/>
                          </a:solidFill>
                          <a:effectLst/>
                          <a:latin typeface="Arial" charset="0"/>
                        </a:rPr>
                      </a:br>
                      <a:r>
                        <a:rPr kumimoji="0" lang="en-US" sz="1800" b="1" i="0" u="none" strike="noStrike" cap="none" normalizeH="0" baseline="0" dirty="0" smtClean="0">
                          <a:ln>
                            <a:noFill/>
                          </a:ln>
                          <a:solidFill>
                            <a:srgbClr val="0066B3"/>
                          </a:solidFill>
                          <a:effectLst/>
                          <a:latin typeface="Arial" charset="0"/>
                        </a:rPr>
                        <a:t> Pizzas</a:t>
                      </a: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Marginal Product of Labor</a:t>
                      </a:r>
                    </a:p>
                  </a:txBody>
                  <a:tcPr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a:t>
                      </a:r>
                    </a:p>
                  </a:txBody>
                  <a:tcPr marR="868680"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txBody>
                  <a:tcP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200</a:t>
                      </a:r>
                    </a:p>
                  </a:txBody>
                  <a:tcPr marR="8686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200</a:t>
                      </a:r>
                    </a:p>
                  </a:txBody>
                  <a:tcPr marR="868680" horzOverflow="overflow">
                    <a:lnL>
                      <a:noFill/>
                    </a:lnL>
                    <a:lnR cap="flat">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450</a:t>
                      </a:r>
                    </a:p>
                  </a:txBody>
                  <a:tcPr marR="8686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250</a:t>
                      </a:r>
                    </a:p>
                  </a:txBody>
                  <a:tcPr marR="868680" horzOverflow="overflow">
                    <a:lnL>
                      <a:noFill/>
                    </a:lnL>
                    <a:lnR cap="flat">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550</a:t>
                      </a:r>
                    </a:p>
                  </a:txBody>
                  <a:tcPr marR="8686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100</a:t>
                      </a:r>
                    </a:p>
                  </a:txBody>
                  <a:tcPr marR="868680" horzOverflow="overflow">
                    <a:lnL>
                      <a:noFill/>
                    </a:lnL>
                    <a:lnR cap="flat">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600</a:t>
                      </a:r>
                    </a:p>
                  </a:txBody>
                  <a:tcPr marR="8686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50</a:t>
                      </a:r>
                    </a:p>
                  </a:txBody>
                  <a:tcPr marR="868680" horzOverflow="overflow">
                    <a:lnL>
                      <a:noFill/>
                    </a:lnL>
                    <a:lnR cap="flat">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625</a:t>
                      </a:r>
                    </a:p>
                  </a:txBody>
                  <a:tcPr marR="86868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25</a:t>
                      </a:r>
                    </a:p>
                  </a:txBody>
                  <a:tcPr marR="868680" horzOverflow="overflow">
                    <a:lnL>
                      <a:noFill/>
                    </a:lnL>
                    <a:lnR cap="flat">
                      <a:noFill/>
                    </a:lnR>
                    <a:lnT>
                      <a:noFill/>
                    </a:lnT>
                    <a:lnB>
                      <a:noFill/>
                    </a:lnB>
                    <a:lnTlToBr>
                      <a:noFill/>
                    </a:lnTlToBr>
                    <a:lnBlToTr>
                      <a:noFill/>
                    </a:lnBlToTr>
                    <a:noFill/>
                  </a:tcPr>
                </a:tc>
              </a:tr>
              <a:tr h="314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a:t>
                      </a: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640</a:t>
                      </a:r>
                    </a:p>
                  </a:txBody>
                  <a:tcPr marR="868680"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15</a:t>
                      </a:r>
                    </a:p>
                  </a:txBody>
                  <a:tcPr marR="868680"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24" name="Text Box 181"/>
          <p:cNvSpPr txBox="1">
            <a:spLocks noChangeArrowheads="1"/>
          </p:cNvSpPr>
          <p:nvPr/>
        </p:nvSpPr>
        <p:spPr bwMode="auto">
          <a:xfrm>
            <a:off x="455613" y="1098550"/>
            <a:ext cx="1057275" cy="312738"/>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pPr>
            <a:r>
              <a:rPr lang="en-US" sz="1600" b="1" dirty="0">
                <a:solidFill>
                  <a:schemeClr val="tx1"/>
                </a:solidFill>
              </a:rPr>
              <a:t>Table 11.3</a:t>
            </a:r>
          </a:p>
        </p:txBody>
      </p:sp>
      <p:sp>
        <p:nvSpPr>
          <p:cNvPr id="25" name="Text Box 182"/>
          <p:cNvSpPr txBox="1">
            <a:spLocks noChangeArrowheads="1"/>
          </p:cNvSpPr>
          <p:nvPr/>
        </p:nvSpPr>
        <p:spPr bwMode="auto">
          <a:xfrm>
            <a:off x="1512888" y="1044575"/>
            <a:ext cx="6716712" cy="369332"/>
          </a:xfrm>
          <a:prstGeom prst="rect">
            <a:avLst/>
          </a:prstGeom>
          <a:noFill/>
          <a:ln w="9525" algn="ctr">
            <a:noFill/>
            <a:miter lim="800000"/>
            <a:headEnd/>
            <a:tailEnd/>
          </a:ln>
        </p:spPr>
        <p:txBody>
          <a:bodyPr wrap="square">
            <a:spAutoFit/>
          </a:bodyPr>
          <a:lstStyle/>
          <a:p>
            <a:r>
              <a:rPr lang="en-US" sz="1800" b="1" dirty="0">
                <a:solidFill>
                  <a:schemeClr val="tx1"/>
                </a:solidFill>
              </a:rPr>
              <a:t>The Marginal Product of Labor at Jill Johnson’s Restaurant</a:t>
            </a:r>
          </a:p>
        </p:txBody>
      </p:sp>
      <p:sp>
        <p:nvSpPr>
          <p:cNvPr id="3" name="TextBox 2"/>
          <p:cNvSpPr txBox="1">
            <a:spLocks noChangeArrowheads="1"/>
          </p:cNvSpPr>
          <p:nvPr/>
        </p:nvSpPr>
        <p:spPr bwMode="auto">
          <a:xfrm>
            <a:off x="455613" y="4811713"/>
            <a:ext cx="8240712" cy="646112"/>
          </a:xfrm>
          <a:prstGeom prst="rect">
            <a:avLst/>
          </a:prstGeom>
          <a:noFill/>
          <a:ln w="9525">
            <a:noFill/>
            <a:miter lim="800000"/>
            <a:headEnd/>
            <a:tailEnd/>
          </a:ln>
        </p:spPr>
        <p:txBody>
          <a:bodyPr>
            <a:spAutoFit/>
          </a:bodyPr>
          <a:lstStyle/>
          <a:p>
            <a:r>
              <a:rPr lang="en-US" sz="1800" dirty="0"/>
              <a:t>An increase in the marginal product can result from the </a:t>
            </a:r>
            <a:r>
              <a:rPr lang="en-US" sz="1800" i="1" dirty="0"/>
              <a:t>division of labor </a:t>
            </a:r>
            <a:r>
              <a:rPr lang="en-US" sz="1800" dirty="0"/>
              <a:t>and from </a:t>
            </a:r>
            <a:r>
              <a:rPr lang="en-US" sz="1800" i="1" dirty="0"/>
              <a:t>specialization</a:t>
            </a:r>
            <a:r>
              <a:rPr lang="en-US" sz="1800" dirty="0"/>
              <a:t>.</a:t>
            </a:r>
          </a:p>
        </p:txBody>
      </p:sp>
      <p:sp>
        <p:nvSpPr>
          <p:cNvPr id="7" name="Text Box 7"/>
          <p:cNvSpPr txBox="1">
            <a:spLocks noChangeArrowheads="1"/>
          </p:cNvSpPr>
          <p:nvPr/>
        </p:nvSpPr>
        <p:spPr bwMode="auto">
          <a:xfrm>
            <a:off x="442913" y="5319713"/>
            <a:ext cx="8240712" cy="1446550"/>
          </a:xfrm>
          <a:prstGeom prst="rect">
            <a:avLst/>
          </a:prstGeom>
          <a:noFill/>
          <a:ln w="9525" algn="ctr">
            <a:noFill/>
            <a:miter lim="800000"/>
            <a:headEnd/>
            <a:tailEnd/>
          </a:ln>
        </p:spPr>
        <p:txBody>
          <a:bodyPr>
            <a:spAutoFit/>
          </a:bodyPr>
          <a:lstStyle/>
          <a:p>
            <a:pPr>
              <a:spcBef>
                <a:spcPct val="50000"/>
              </a:spcBef>
            </a:pPr>
            <a:r>
              <a:rPr lang="en-US" sz="2200" b="1" dirty="0">
                <a:solidFill>
                  <a:schemeClr val="tx1"/>
                </a:solidFill>
              </a:rPr>
              <a:t>Law of diminishing returns </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報酬遞減法則</a:t>
            </a:r>
            <a:r>
              <a:rPr lang="en-US" altLang="zh-TW" sz="2200" b="1" dirty="0" smtClean="0">
                <a:solidFill>
                  <a:schemeClr val="tx1"/>
                </a:solidFill>
                <a:latin typeface="標楷體" pitchFamily="65" charset="-120"/>
                <a:ea typeface="標楷體" pitchFamily="65" charset="-120"/>
              </a:rPr>
              <a:t>)</a:t>
            </a:r>
            <a:r>
              <a:rPr lang="en-US" sz="2200" b="1" dirty="0" smtClean="0">
                <a:solidFill>
                  <a:schemeClr val="tx1"/>
                </a:solidFill>
                <a:latin typeface="標楷體" pitchFamily="65" charset="-120"/>
                <a:ea typeface="標楷體" pitchFamily="65" charset="-120"/>
              </a:rPr>
              <a:t> </a:t>
            </a:r>
            <a:r>
              <a:rPr lang="en-US" sz="2200" dirty="0">
                <a:solidFill>
                  <a:schemeClr val="tx1"/>
                </a:solidFill>
              </a:rPr>
              <a:t>The principle that, at some point, adding more of a variable input, such as labor, to the same amount of a fixed input, such as capital, will cause the marginal product of the variable input to decline.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descr="Fig10-2-16"/>
          <p:cNvPicPr>
            <a:picLocks noChangeAspect="1" noChangeArrowheads="1"/>
          </p:cNvPicPr>
          <p:nvPr/>
        </p:nvPicPr>
        <p:blipFill>
          <a:blip r:embed="rId3" cstate="print"/>
          <a:srcRect/>
          <a:stretch>
            <a:fillRect/>
          </a:stretch>
        </p:blipFill>
        <p:spPr bwMode="auto">
          <a:xfrm>
            <a:off x="3452813" y="155575"/>
            <a:ext cx="5543550" cy="5362575"/>
          </a:xfrm>
          <a:prstGeom prst="rect">
            <a:avLst/>
          </a:prstGeom>
          <a:noFill/>
          <a:ln w="9525">
            <a:noFill/>
            <a:miter lim="800000"/>
            <a:headEnd/>
            <a:tailEnd/>
          </a:ln>
        </p:spPr>
      </p:pic>
      <p:pic>
        <p:nvPicPr>
          <p:cNvPr id="21" name="Picture 24" descr="Fig10-2-15"/>
          <p:cNvPicPr>
            <a:picLocks noChangeAspect="1" noChangeArrowheads="1"/>
          </p:cNvPicPr>
          <p:nvPr/>
        </p:nvPicPr>
        <p:blipFill>
          <a:blip r:embed="rId4" cstate="print"/>
          <a:srcRect/>
          <a:stretch>
            <a:fillRect/>
          </a:stretch>
        </p:blipFill>
        <p:spPr bwMode="auto">
          <a:xfrm>
            <a:off x="3452813" y="155575"/>
            <a:ext cx="5543550" cy="5362575"/>
          </a:xfrm>
          <a:prstGeom prst="rect">
            <a:avLst/>
          </a:prstGeom>
          <a:noFill/>
          <a:ln w="9525">
            <a:noFill/>
            <a:miter lim="800000"/>
            <a:headEnd/>
            <a:tailEnd/>
          </a:ln>
        </p:spPr>
      </p:pic>
      <p:pic>
        <p:nvPicPr>
          <p:cNvPr id="22" name="Picture 22" descr="Fig10-2-13"/>
          <p:cNvPicPr>
            <a:picLocks noChangeAspect="1" noChangeArrowheads="1"/>
          </p:cNvPicPr>
          <p:nvPr/>
        </p:nvPicPr>
        <p:blipFill>
          <a:blip r:embed="rId5" cstate="print"/>
          <a:srcRect/>
          <a:stretch>
            <a:fillRect/>
          </a:stretch>
        </p:blipFill>
        <p:spPr bwMode="auto">
          <a:xfrm>
            <a:off x="3452813" y="155575"/>
            <a:ext cx="5543550" cy="5362575"/>
          </a:xfrm>
          <a:prstGeom prst="rect">
            <a:avLst/>
          </a:prstGeom>
          <a:noFill/>
          <a:ln w="9525">
            <a:noFill/>
            <a:miter lim="800000"/>
            <a:headEnd/>
            <a:tailEnd/>
          </a:ln>
        </p:spPr>
      </p:pic>
      <p:pic>
        <p:nvPicPr>
          <p:cNvPr id="23" name="Picture 20" descr="Fig10-2-11"/>
          <p:cNvPicPr>
            <a:picLocks noChangeAspect="1" noChangeArrowheads="1"/>
          </p:cNvPicPr>
          <p:nvPr/>
        </p:nvPicPr>
        <p:blipFill>
          <a:blip r:embed="rId6" cstate="print"/>
          <a:srcRect/>
          <a:stretch>
            <a:fillRect/>
          </a:stretch>
        </p:blipFill>
        <p:spPr bwMode="auto">
          <a:xfrm>
            <a:off x="3452813" y="155575"/>
            <a:ext cx="5543550" cy="5362575"/>
          </a:xfrm>
          <a:prstGeom prst="rect">
            <a:avLst/>
          </a:prstGeom>
          <a:noFill/>
          <a:ln w="9525">
            <a:noFill/>
            <a:miter lim="800000"/>
            <a:headEnd/>
            <a:tailEnd/>
          </a:ln>
        </p:spPr>
      </p:pic>
      <p:pic>
        <p:nvPicPr>
          <p:cNvPr id="24" name="Picture 18" descr="Fig10-2-9"/>
          <p:cNvPicPr>
            <a:picLocks noChangeAspect="1" noChangeArrowheads="1"/>
          </p:cNvPicPr>
          <p:nvPr/>
        </p:nvPicPr>
        <p:blipFill>
          <a:blip r:embed="rId7" cstate="print"/>
          <a:srcRect/>
          <a:stretch>
            <a:fillRect/>
          </a:stretch>
        </p:blipFill>
        <p:spPr bwMode="auto">
          <a:xfrm>
            <a:off x="3452813" y="155575"/>
            <a:ext cx="5543550" cy="5362575"/>
          </a:xfrm>
          <a:prstGeom prst="rect">
            <a:avLst/>
          </a:prstGeom>
          <a:noFill/>
          <a:ln w="9525">
            <a:noFill/>
            <a:miter lim="800000"/>
            <a:headEnd/>
            <a:tailEnd/>
          </a:ln>
        </p:spPr>
      </p:pic>
      <p:pic>
        <p:nvPicPr>
          <p:cNvPr id="25" name="Picture 16" descr="Fig10-2-7"/>
          <p:cNvPicPr>
            <a:picLocks noChangeAspect="1" noChangeArrowheads="1"/>
          </p:cNvPicPr>
          <p:nvPr/>
        </p:nvPicPr>
        <p:blipFill>
          <a:blip r:embed="rId8" cstate="print"/>
          <a:srcRect/>
          <a:stretch>
            <a:fillRect/>
          </a:stretch>
        </p:blipFill>
        <p:spPr bwMode="auto">
          <a:xfrm>
            <a:off x="3452813" y="155575"/>
            <a:ext cx="5543550" cy="5362575"/>
          </a:xfrm>
          <a:prstGeom prst="rect">
            <a:avLst/>
          </a:prstGeom>
          <a:noFill/>
          <a:ln w="9525">
            <a:noFill/>
            <a:miter lim="800000"/>
            <a:headEnd/>
            <a:tailEnd/>
          </a:ln>
        </p:spPr>
      </p:pic>
      <p:pic>
        <p:nvPicPr>
          <p:cNvPr id="26" name="Picture 14" descr="Fig10-2-5"/>
          <p:cNvPicPr>
            <a:picLocks noChangeAspect="1" noChangeArrowheads="1"/>
          </p:cNvPicPr>
          <p:nvPr/>
        </p:nvPicPr>
        <p:blipFill>
          <a:blip r:embed="rId9" cstate="print"/>
          <a:srcRect/>
          <a:stretch>
            <a:fillRect/>
          </a:stretch>
        </p:blipFill>
        <p:spPr bwMode="auto">
          <a:xfrm>
            <a:off x="3452813" y="155575"/>
            <a:ext cx="5543550" cy="5362575"/>
          </a:xfrm>
          <a:prstGeom prst="rect">
            <a:avLst/>
          </a:prstGeom>
          <a:noFill/>
          <a:ln w="9525">
            <a:noFill/>
            <a:miter lim="800000"/>
            <a:headEnd/>
            <a:tailEnd/>
          </a:ln>
        </p:spPr>
      </p:pic>
      <p:sp>
        <p:nvSpPr>
          <p:cNvPr id="29" name="Rectangle 4"/>
          <p:cNvSpPr>
            <a:spLocks noChangeArrowheads="1"/>
          </p:cNvSpPr>
          <p:nvPr/>
        </p:nvSpPr>
        <p:spPr bwMode="auto">
          <a:xfrm>
            <a:off x="361950" y="136525"/>
            <a:ext cx="6100763" cy="404813"/>
          </a:xfrm>
          <a:prstGeom prst="rect">
            <a:avLst/>
          </a:prstGeom>
          <a:noFill/>
          <a:ln w="9525">
            <a:noFill/>
            <a:miter lim="800000"/>
            <a:headEnd/>
            <a:tailEnd/>
          </a:ln>
        </p:spPr>
        <p:txBody>
          <a:bodyPr/>
          <a:lstStyle/>
          <a:p>
            <a:pPr>
              <a:spcBef>
                <a:spcPct val="20000"/>
              </a:spcBef>
            </a:pPr>
            <a:r>
              <a:rPr lang="en-US" sz="2400" b="1" dirty="0">
                <a:solidFill>
                  <a:schemeClr val="tx1"/>
                </a:solidFill>
              </a:rPr>
              <a:t>Graphing Production</a:t>
            </a:r>
          </a:p>
        </p:txBody>
      </p:sp>
      <p:sp>
        <p:nvSpPr>
          <p:cNvPr id="30" name="Text Box 5"/>
          <p:cNvSpPr txBox="1">
            <a:spLocks noChangeArrowheads="1"/>
          </p:cNvSpPr>
          <p:nvPr/>
        </p:nvSpPr>
        <p:spPr bwMode="auto">
          <a:xfrm>
            <a:off x="441325" y="625475"/>
            <a:ext cx="2470150"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pPr>
            <a:r>
              <a:rPr lang="en-US" sz="1600" b="1">
                <a:solidFill>
                  <a:schemeClr val="tx1"/>
                </a:solidFill>
              </a:rPr>
              <a:t>Figure 11.2</a:t>
            </a:r>
          </a:p>
        </p:txBody>
      </p:sp>
      <p:sp>
        <p:nvSpPr>
          <p:cNvPr id="31" name="Text Box 6"/>
          <p:cNvSpPr txBox="1">
            <a:spLocks noChangeArrowheads="1"/>
          </p:cNvSpPr>
          <p:nvPr/>
        </p:nvSpPr>
        <p:spPr bwMode="auto">
          <a:xfrm>
            <a:off x="354012" y="955675"/>
            <a:ext cx="3417887" cy="584775"/>
          </a:xfrm>
          <a:prstGeom prst="rect">
            <a:avLst/>
          </a:prstGeom>
          <a:noFill/>
          <a:ln w="9525" algn="ctr">
            <a:noFill/>
            <a:miter lim="800000"/>
            <a:headEnd/>
            <a:tailEnd/>
          </a:ln>
        </p:spPr>
        <p:txBody>
          <a:bodyPr wrap="square">
            <a:spAutoFit/>
          </a:bodyPr>
          <a:lstStyle/>
          <a:p>
            <a:r>
              <a:rPr lang="en-US" sz="1600" b="1" dirty="0">
                <a:solidFill>
                  <a:schemeClr val="tx1"/>
                </a:solidFill>
              </a:rPr>
              <a:t>Total Output and the</a:t>
            </a:r>
            <a:br>
              <a:rPr lang="en-US" sz="1600" b="1" dirty="0">
                <a:solidFill>
                  <a:schemeClr val="tx1"/>
                </a:solidFill>
              </a:rPr>
            </a:br>
            <a:r>
              <a:rPr lang="en-US" sz="1600" b="1" dirty="0">
                <a:solidFill>
                  <a:schemeClr val="tx1"/>
                </a:solidFill>
              </a:rPr>
              <a:t>Marginal Product of Labor</a:t>
            </a:r>
          </a:p>
        </p:txBody>
      </p:sp>
      <p:pic>
        <p:nvPicPr>
          <p:cNvPr id="34" name="Picture 12" descr="Fig10-2-3"/>
          <p:cNvPicPr>
            <a:picLocks noChangeAspect="1" noChangeArrowheads="1"/>
          </p:cNvPicPr>
          <p:nvPr/>
        </p:nvPicPr>
        <p:blipFill>
          <a:blip r:embed="rId10" cstate="print"/>
          <a:srcRect/>
          <a:stretch>
            <a:fillRect/>
          </a:stretch>
        </p:blipFill>
        <p:spPr bwMode="auto">
          <a:xfrm>
            <a:off x="3452813" y="155575"/>
            <a:ext cx="5543550" cy="5362575"/>
          </a:xfrm>
          <a:prstGeom prst="rect">
            <a:avLst/>
          </a:prstGeom>
          <a:noFill/>
          <a:ln w="9525">
            <a:noFill/>
            <a:miter lim="800000"/>
            <a:headEnd/>
            <a:tailEnd/>
          </a:ln>
        </p:spPr>
      </p:pic>
      <p:pic>
        <p:nvPicPr>
          <p:cNvPr id="35" name="Picture 13" descr="Fig10-2-4"/>
          <p:cNvPicPr>
            <a:picLocks noChangeAspect="1" noChangeArrowheads="1"/>
          </p:cNvPicPr>
          <p:nvPr/>
        </p:nvPicPr>
        <p:blipFill>
          <a:blip r:embed="rId11" cstate="print"/>
          <a:srcRect/>
          <a:stretch>
            <a:fillRect/>
          </a:stretch>
        </p:blipFill>
        <p:spPr bwMode="auto">
          <a:xfrm>
            <a:off x="3452813" y="155575"/>
            <a:ext cx="5543550" cy="5362575"/>
          </a:xfrm>
          <a:prstGeom prst="rect">
            <a:avLst/>
          </a:prstGeom>
          <a:noFill/>
          <a:ln w="9525">
            <a:noFill/>
            <a:miter lim="800000"/>
            <a:headEnd/>
            <a:tailEnd/>
          </a:ln>
        </p:spPr>
      </p:pic>
      <p:pic>
        <p:nvPicPr>
          <p:cNvPr id="36" name="Picture 15" descr="Fig10-2-6"/>
          <p:cNvPicPr>
            <a:picLocks noChangeAspect="1" noChangeArrowheads="1"/>
          </p:cNvPicPr>
          <p:nvPr/>
        </p:nvPicPr>
        <p:blipFill>
          <a:blip r:embed="rId12" cstate="print"/>
          <a:srcRect/>
          <a:stretch>
            <a:fillRect/>
          </a:stretch>
        </p:blipFill>
        <p:spPr bwMode="auto">
          <a:xfrm>
            <a:off x="3452813" y="155575"/>
            <a:ext cx="5543550" cy="5362575"/>
          </a:xfrm>
          <a:prstGeom prst="rect">
            <a:avLst/>
          </a:prstGeom>
          <a:noFill/>
          <a:ln w="9525">
            <a:noFill/>
            <a:miter lim="800000"/>
            <a:headEnd/>
            <a:tailEnd/>
          </a:ln>
        </p:spPr>
      </p:pic>
      <p:pic>
        <p:nvPicPr>
          <p:cNvPr id="37" name="Picture 17" descr="Fig10-2-8"/>
          <p:cNvPicPr>
            <a:picLocks noChangeAspect="1" noChangeArrowheads="1"/>
          </p:cNvPicPr>
          <p:nvPr/>
        </p:nvPicPr>
        <p:blipFill>
          <a:blip r:embed="rId13" cstate="print"/>
          <a:srcRect/>
          <a:stretch>
            <a:fillRect/>
          </a:stretch>
        </p:blipFill>
        <p:spPr bwMode="auto">
          <a:xfrm>
            <a:off x="3452813" y="155575"/>
            <a:ext cx="5543550" cy="5362575"/>
          </a:xfrm>
          <a:prstGeom prst="rect">
            <a:avLst/>
          </a:prstGeom>
          <a:noFill/>
          <a:ln w="9525">
            <a:noFill/>
            <a:miter lim="800000"/>
            <a:headEnd/>
            <a:tailEnd/>
          </a:ln>
        </p:spPr>
      </p:pic>
      <p:pic>
        <p:nvPicPr>
          <p:cNvPr id="38" name="Picture 19" descr="Fig10-2-10"/>
          <p:cNvPicPr>
            <a:picLocks noChangeAspect="1" noChangeArrowheads="1"/>
          </p:cNvPicPr>
          <p:nvPr/>
        </p:nvPicPr>
        <p:blipFill>
          <a:blip r:embed="rId14" cstate="print"/>
          <a:srcRect/>
          <a:stretch>
            <a:fillRect/>
          </a:stretch>
        </p:blipFill>
        <p:spPr bwMode="auto">
          <a:xfrm>
            <a:off x="3452813" y="155575"/>
            <a:ext cx="5543550" cy="5362575"/>
          </a:xfrm>
          <a:prstGeom prst="rect">
            <a:avLst/>
          </a:prstGeom>
          <a:noFill/>
          <a:ln w="9525">
            <a:noFill/>
            <a:miter lim="800000"/>
            <a:headEnd/>
            <a:tailEnd/>
          </a:ln>
        </p:spPr>
      </p:pic>
      <p:pic>
        <p:nvPicPr>
          <p:cNvPr id="39" name="Picture 21" descr="Fig10-2-12"/>
          <p:cNvPicPr>
            <a:picLocks noChangeAspect="1" noChangeArrowheads="1"/>
          </p:cNvPicPr>
          <p:nvPr/>
        </p:nvPicPr>
        <p:blipFill>
          <a:blip r:embed="rId15" cstate="print"/>
          <a:srcRect/>
          <a:stretch>
            <a:fillRect/>
          </a:stretch>
        </p:blipFill>
        <p:spPr bwMode="auto">
          <a:xfrm>
            <a:off x="3452813" y="155575"/>
            <a:ext cx="5543550" cy="5362575"/>
          </a:xfrm>
          <a:prstGeom prst="rect">
            <a:avLst/>
          </a:prstGeom>
          <a:noFill/>
          <a:ln w="9525">
            <a:noFill/>
            <a:miter lim="800000"/>
            <a:headEnd/>
            <a:tailEnd/>
          </a:ln>
        </p:spPr>
      </p:pic>
      <p:pic>
        <p:nvPicPr>
          <p:cNvPr id="40" name="Picture 23" descr="Fig10-2-14"/>
          <p:cNvPicPr>
            <a:picLocks noChangeAspect="1" noChangeArrowheads="1"/>
          </p:cNvPicPr>
          <p:nvPr/>
        </p:nvPicPr>
        <p:blipFill>
          <a:blip r:embed="rId16" cstate="print"/>
          <a:srcRect/>
          <a:stretch>
            <a:fillRect/>
          </a:stretch>
        </p:blipFill>
        <p:spPr bwMode="auto">
          <a:xfrm>
            <a:off x="3452813" y="155575"/>
            <a:ext cx="5543550" cy="5362575"/>
          </a:xfrm>
          <a:prstGeom prst="rect">
            <a:avLst/>
          </a:prstGeom>
          <a:noFill/>
          <a:ln w="9525">
            <a:noFill/>
            <a:miter lim="800000"/>
            <a:headEnd/>
            <a:tailEnd/>
          </a:ln>
        </p:spPr>
      </p:pic>
      <p:pic>
        <p:nvPicPr>
          <p:cNvPr id="43" name="Picture 42" descr="Fig10-2-2.gif"/>
          <p:cNvPicPr>
            <a:picLocks noChangeAspect="1"/>
          </p:cNvPicPr>
          <p:nvPr/>
        </p:nvPicPr>
        <p:blipFill>
          <a:blip r:embed="rId17" cstate="print"/>
          <a:srcRect/>
          <a:stretch>
            <a:fillRect/>
          </a:stretch>
        </p:blipFill>
        <p:spPr bwMode="auto">
          <a:xfrm>
            <a:off x="3452813" y="155575"/>
            <a:ext cx="5543550" cy="5362575"/>
          </a:xfrm>
          <a:prstGeom prst="rect">
            <a:avLst/>
          </a:prstGeom>
          <a:noFill/>
          <a:ln w="9525">
            <a:noFill/>
            <a:miter lim="800000"/>
            <a:headEnd/>
            <a:tailEnd/>
          </a:ln>
        </p:spPr>
      </p:pic>
      <p:pic>
        <p:nvPicPr>
          <p:cNvPr id="44" name="Picture 43" descr="Fig10-2-1.gif"/>
          <p:cNvPicPr>
            <a:picLocks noChangeAspect="1"/>
          </p:cNvPicPr>
          <p:nvPr/>
        </p:nvPicPr>
        <p:blipFill>
          <a:blip r:embed="rId18" cstate="print"/>
          <a:srcRect/>
          <a:stretch>
            <a:fillRect/>
          </a:stretch>
        </p:blipFill>
        <p:spPr bwMode="auto">
          <a:xfrm>
            <a:off x="3452813" y="155575"/>
            <a:ext cx="5543550" cy="5362575"/>
          </a:xfrm>
          <a:prstGeom prst="rect">
            <a:avLst/>
          </a:prstGeom>
          <a:noFill/>
          <a:ln w="9525">
            <a:noFill/>
            <a:miter lim="800000"/>
            <a:headEnd/>
            <a:tailEnd/>
          </a:ln>
        </p:spPr>
      </p:pic>
      <p:sp>
        <p:nvSpPr>
          <p:cNvPr id="45" name="TextBox 44"/>
          <p:cNvSpPr txBox="1">
            <a:spLocks noChangeArrowheads="1"/>
          </p:cNvSpPr>
          <p:nvPr/>
        </p:nvSpPr>
        <p:spPr bwMode="auto">
          <a:xfrm>
            <a:off x="354013" y="1443038"/>
            <a:ext cx="4297362" cy="3538537"/>
          </a:xfrm>
          <a:prstGeom prst="rect">
            <a:avLst/>
          </a:prstGeom>
          <a:noFill/>
          <a:ln w="9525">
            <a:noFill/>
            <a:miter lim="800000"/>
            <a:headEnd/>
            <a:tailEnd/>
          </a:ln>
        </p:spPr>
        <p:txBody>
          <a:bodyPr>
            <a:spAutoFit/>
          </a:bodyPr>
          <a:lstStyle/>
          <a:p>
            <a:r>
              <a:rPr lang="en-US" sz="1400" dirty="0"/>
              <a:t>In panel (a), output increases as </a:t>
            </a:r>
            <a:br>
              <a:rPr lang="en-US" sz="1400" dirty="0"/>
            </a:br>
            <a:r>
              <a:rPr lang="en-US" sz="1400" dirty="0"/>
              <a:t>more workers are hired, but the </a:t>
            </a:r>
            <a:br>
              <a:rPr lang="en-US" sz="1400" dirty="0"/>
            </a:br>
            <a:r>
              <a:rPr lang="en-US" sz="1400" dirty="0"/>
              <a:t>increase in output does not occur </a:t>
            </a:r>
            <a:br>
              <a:rPr lang="en-US" sz="1400" dirty="0"/>
            </a:br>
            <a:r>
              <a:rPr lang="en-US" sz="1400" dirty="0"/>
              <a:t>at a constant rate.</a:t>
            </a:r>
          </a:p>
          <a:p>
            <a:r>
              <a:rPr lang="en-US" sz="1400" dirty="0"/>
              <a:t>Because of specialization and the </a:t>
            </a:r>
            <a:br>
              <a:rPr lang="en-US" sz="1400" dirty="0"/>
            </a:br>
            <a:r>
              <a:rPr lang="en-US" sz="1400" dirty="0"/>
              <a:t>division of labor, output at first </a:t>
            </a:r>
            <a:br>
              <a:rPr lang="en-US" sz="1400" dirty="0"/>
            </a:br>
            <a:r>
              <a:rPr lang="en-US" sz="1400" dirty="0"/>
              <a:t>increases at an increasing rate, </a:t>
            </a:r>
            <a:br>
              <a:rPr lang="en-US" sz="1400" dirty="0"/>
            </a:br>
            <a:r>
              <a:rPr lang="en-US" sz="1400" dirty="0"/>
              <a:t>with each additional worker hired </a:t>
            </a:r>
            <a:br>
              <a:rPr lang="en-US" sz="1400" dirty="0"/>
            </a:br>
            <a:r>
              <a:rPr lang="en-US" sz="1400" dirty="0"/>
              <a:t>causing production to increase by </a:t>
            </a:r>
            <a:br>
              <a:rPr lang="en-US" sz="1400" dirty="0"/>
            </a:br>
            <a:r>
              <a:rPr lang="en-US" sz="1400" dirty="0"/>
              <a:t>a </a:t>
            </a:r>
            <a:r>
              <a:rPr lang="en-US" sz="1400" i="1" dirty="0"/>
              <a:t>greater</a:t>
            </a:r>
            <a:r>
              <a:rPr lang="en-US" sz="1400" dirty="0"/>
              <a:t> amount than did the hiring </a:t>
            </a:r>
            <a:br>
              <a:rPr lang="en-US" sz="1400" dirty="0"/>
            </a:br>
            <a:r>
              <a:rPr lang="en-US" sz="1400" dirty="0"/>
              <a:t>of the previous worker.</a:t>
            </a:r>
          </a:p>
          <a:p>
            <a:r>
              <a:rPr lang="en-US" sz="1400" dirty="0"/>
              <a:t>After the third worker has been hired, </a:t>
            </a:r>
            <a:br>
              <a:rPr lang="en-US" sz="1400" dirty="0"/>
            </a:br>
            <a:r>
              <a:rPr lang="en-US" sz="1400" dirty="0"/>
              <a:t>hiring more workers while keeping the number of pizza ovens constant results in diminishing returns.</a:t>
            </a:r>
          </a:p>
          <a:p>
            <a:r>
              <a:rPr lang="en-US" sz="1400" dirty="0"/>
              <a:t>When the point of diminishing returns is reached, production increases at a decreasing rate. </a:t>
            </a:r>
          </a:p>
        </p:txBody>
      </p:sp>
      <p:sp>
        <p:nvSpPr>
          <p:cNvPr id="32" name="TextBox 31"/>
          <p:cNvSpPr txBox="1">
            <a:spLocks noChangeArrowheads="1"/>
          </p:cNvSpPr>
          <p:nvPr/>
        </p:nvSpPr>
        <p:spPr bwMode="auto">
          <a:xfrm>
            <a:off x="354013" y="4884738"/>
            <a:ext cx="8326437" cy="1600200"/>
          </a:xfrm>
          <a:prstGeom prst="rect">
            <a:avLst/>
          </a:prstGeom>
          <a:noFill/>
          <a:ln w="9525">
            <a:noFill/>
            <a:miter lim="800000"/>
            <a:headEnd/>
            <a:tailEnd/>
          </a:ln>
        </p:spPr>
        <p:txBody>
          <a:bodyPr>
            <a:spAutoFit/>
          </a:bodyPr>
          <a:lstStyle/>
          <a:p>
            <a:r>
              <a:rPr lang="en-US" sz="1400"/>
              <a:t>Each additional worker hired after the third worker </a:t>
            </a:r>
            <a:br>
              <a:rPr lang="en-US" sz="1400"/>
            </a:br>
            <a:r>
              <a:rPr lang="en-US" sz="1400"/>
              <a:t>causes production to increase by a </a:t>
            </a:r>
            <a:r>
              <a:rPr lang="en-US" sz="1400" i="1"/>
              <a:t>smaller </a:t>
            </a:r>
            <a:r>
              <a:rPr lang="en-US" sz="1400"/>
              <a:t>amount </a:t>
            </a:r>
            <a:br>
              <a:rPr lang="en-US" sz="1400"/>
            </a:br>
            <a:r>
              <a:rPr lang="en-US" sz="1400"/>
              <a:t>than did the hiring of the previous worker. </a:t>
            </a:r>
          </a:p>
          <a:p>
            <a:r>
              <a:rPr lang="en-US" sz="1400"/>
              <a:t>In panel (b), the </a:t>
            </a:r>
            <a:r>
              <a:rPr lang="en-US" sz="1400" i="1"/>
              <a:t>marginal product of labor </a:t>
            </a:r>
            <a:r>
              <a:rPr lang="en-US" sz="1400"/>
              <a:t>is the additional output produced as a result of hiring one more worker. </a:t>
            </a:r>
          </a:p>
          <a:p>
            <a:r>
              <a:rPr lang="en-US" sz="1400"/>
              <a:t>The marginal product of labor rises initially because of the effects of specialization and division of labor,</a:t>
            </a:r>
          </a:p>
          <a:p>
            <a:r>
              <a:rPr lang="en-US" sz="1400"/>
              <a:t>and then it falls due to the effects of diminishing returns.</a:t>
            </a:r>
          </a:p>
        </p:txBody>
      </p:sp>
      <p:cxnSp>
        <p:nvCxnSpPr>
          <p:cNvPr id="33" name="Straight Connector 32"/>
          <p:cNvCxnSpPr>
            <a:cxnSpLocks noChangeShapeType="1"/>
          </p:cNvCxnSpPr>
          <p:nvPr/>
        </p:nvCxnSpPr>
        <p:spPr bwMode="auto">
          <a:xfrm>
            <a:off x="433388" y="6546850"/>
            <a:ext cx="8124825"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1000"/>
                                        <p:tgtEl>
                                          <p:spTgt spid="34"/>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45">
                                            <p:txEl>
                                              <p:pRg st="0" end="0"/>
                                            </p:txEl>
                                          </p:spTgt>
                                        </p:tgtEl>
                                        <p:attrNameLst>
                                          <p:attrName>style.visibility</p:attrName>
                                        </p:attrNameLst>
                                      </p:cBhvr>
                                      <p:to>
                                        <p:strVal val="visible"/>
                                      </p:to>
                                    </p:set>
                                    <p:animEffect transition="in" filter="wipe(left)">
                                      <p:cBhvr>
                                        <p:cTn id="27" dur="500"/>
                                        <p:tgtEl>
                                          <p:spTgt spid="4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1000"/>
                                        <p:tgtEl>
                                          <p:spTgt spid="35"/>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1000"/>
                                        <p:tgtEl>
                                          <p:spTgt spid="36"/>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1000"/>
                                        <p:tgtEl>
                                          <p:spTgt spid="26"/>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1000"/>
                                        <p:tgtEl>
                                          <p:spTgt spid="2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45">
                                            <p:txEl>
                                              <p:pRg st="1" end="1"/>
                                            </p:txEl>
                                          </p:spTgt>
                                        </p:tgtEl>
                                        <p:attrNameLst>
                                          <p:attrName>style.visibility</p:attrName>
                                        </p:attrNameLst>
                                      </p:cBhvr>
                                      <p:to>
                                        <p:strVal val="visible"/>
                                      </p:to>
                                    </p:set>
                                    <p:animEffect transition="in" filter="wipe(left)">
                                      <p:cBhvr>
                                        <p:cTn id="52" dur="500"/>
                                        <p:tgtEl>
                                          <p:spTgt spid="4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45">
                                            <p:txEl>
                                              <p:pRg st="2" end="2"/>
                                            </p:txEl>
                                          </p:spTgt>
                                        </p:tgtEl>
                                        <p:attrNameLst>
                                          <p:attrName>style.visibility</p:attrName>
                                        </p:attrNameLst>
                                      </p:cBhvr>
                                      <p:to>
                                        <p:strVal val="visible"/>
                                      </p:to>
                                    </p:set>
                                    <p:animEffect transition="in" filter="wipe(left)">
                                      <p:cBhvr>
                                        <p:cTn id="61" dur="500"/>
                                        <p:tgtEl>
                                          <p:spTgt spid="45">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up)">
                                      <p:cBhvr>
                                        <p:cTn id="66" dur="1000"/>
                                        <p:tgtEl>
                                          <p:spTgt spid="25"/>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45">
                                            <p:txEl>
                                              <p:pRg st="3" end="3"/>
                                            </p:txEl>
                                          </p:spTgt>
                                        </p:tgtEl>
                                        <p:attrNameLst>
                                          <p:attrName>style.visibility</p:attrName>
                                        </p:attrNameLst>
                                      </p:cBhvr>
                                      <p:to>
                                        <p:strVal val="visible"/>
                                      </p:to>
                                    </p:set>
                                    <p:animEffect transition="in" filter="wipe(left)">
                                      <p:cBhvr>
                                        <p:cTn id="70" dur="500"/>
                                        <p:tgtEl>
                                          <p:spTgt spid="45">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up)">
                                      <p:cBhvr>
                                        <p:cTn id="75" dur="1000"/>
                                        <p:tgtEl>
                                          <p:spTgt spid="38"/>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1000"/>
                                        <p:tgtEl>
                                          <p:spTgt spid="24"/>
                                        </p:tgtEl>
                                      </p:cBhvr>
                                    </p:animEffect>
                                  </p:childTnLst>
                                </p:cTn>
                              </p:par>
                            </p:childTnLst>
                          </p:cTn>
                        </p:par>
                        <p:par>
                          <p:cTn id="80" fill="hold">
                            <p:stCondLst>
                              <p:cond delay="2000"/>
                            </p:stCondLst>
                            <p:childTnLst>
                              <p:par>
                                <p:cTn id="81" presetID="22" presetClass="entr" presetSubtype="1"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up)">
                                      <p:cBhvr>
                                        <p:cTn id="83" dur="1000"/>
                                        <p:tgtEl>
                                          <p:spTgt spid="39"/>
                                        </p:tgtEl>
                                      </p:cBhvr>
                                    </p:animEffect>
                                  </p:childTnLst>
                                </p:cTn>
                              </p:par>
                            </p:childTnLst>
                          </p:cTn>
                        </p:par>
                        <p:par>
                          <p:cTn id="84" fill="hold">
                            <p:stCondLst>
                              <p:cond delay="3000"/>
                            </p:stCondLst>
                            <p:childTnLst>
                              <p:par>
                                <p:cTn id="85" presetID="22" presetClass="entr" presetSubtype="8"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1000"/>
                                        <p:tgtEl>
                                          <p:spTgt spid="23"/>
                                        </p:tgtEl>
                                      </p:cBhvr>
                                    </p:animEffect>
                                  </p:childTnLst>
                                </p:cTn>
                              </p:par>
                            </p:childTnLst>
                          </p:cTn>
                        </p:par>
                        <p:par>
                          <p:cTn id="88" fill="hold">
                            <p:stCondLst>
                              <p:cond delay="4000"/>
                            </p:stCondLst>
                            <p:childTnLst>
                              <p:par>
                                <p:cTn id="89" presetID="22" presetClass="entr" presetSubtype="8"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1000"/>
                                        <p:tgtEl>
                                          <p:spTgt spid="20"/>
                                        </p:tgtEl>
                                      </p:cBhvr>
                                    </p:animEffect>
                                  </p:childTnLst>
                                </p:cTn>
                              </p:par>
                            </p:childTnLst>
                          </p:cTn>
                        </p:par>
                        <p:par>
                          <p:cTn id="92" fill="hold">
                            <p:stCondLst>
                              <p:cond delay="5000"/>
                            </p:stCondLst>
                            <p:childTnLst>
                              <p:par>
                                <p:cTn id="93" presetID="22" presetClass="entr" presetSubtype="8" fill="hold" grpId="0" nodeType="afterEffect">
                                  <p:stCondLst>
                                    <p:cond delay="0"/>
                                  </p:stCondLst>
                                  <p:childTnLst>
                                    <p:set>
                                      <p:cBhvr>
                                        <p:cTn id="94" dur="1" fill="hold">
                                          <p:stCondLst>
                                            <p:cond delay="0"/>
                                          </p:stCondLst>
                                        </p:cTn>
                                        <p:tgtEl>
                                          <p:spTgt spid="32">
                                            <p:txEl>
                                              <p:pRg st="0" end="0"/>
                                            </p:txEl>
                                          </p:spTgt>
                                        </p:tgtEl>
                                        <p:attrNameLst>
                                          <p:attrName>style.visibility</p:attrName>
                                        </p:attrNameLst>
                                      </p:cBhvr>
                                      <p:to>
                                        <p:strVal val="visible"/>
                                      </p:to>
                                    </p:set>
                                    <p:animEffect transition="in" filter="wipe(left)">
                                      <p:cBhvr>
                                        <p:cTn id="95" dur="500"/>
                                        <p:tgtEl>
                                          <p:spTgt spid="32">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2" presetClass="entr" presetSubtype="1" fill="hold"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up)">
                                      <p:cBhvr>
                                        <p:cTn id="103" dur="1000"/>
                                        <p:tgtEl>
                                          <p:spTgt spid="40"/>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32">
                                            <p:txEl>
                                              <p:pRg st="1" end="1"/>
                                            </p:txEl>
                                          </p:spTgt>
                                        </p:tgtEl>
                                        <p:attrNameLst>
                                          <p:attrName>style.visibility</p:attrName>
                                        </p:attrNameLst>
                                      </p:cBhvr>
                                      <p:to>
                                        <p:strVal val="visible"/>
                                      </p:to>
                                    </p:set>
                                    <p:animEffect transition="in" filter="wipe(left)">
                                      <p:cBhvr>
                                        <p:cTn id="107" dur="500"/>
                                        <p:tgtEl>
                                          <p:spTgt spid="32">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2">
                                            <p:txEl>
                                              <p:pRg st="2" end="2"/>
                                            </p:txEl>
                                          </p:spTgt>
                                        </p:tgtEl>
                                        <p:attrNameLst>
                                          <p:attrName>style.visibility</p:attrName>
                                        </p:attrNameLst>
                                      </p:cBhvr>
                                      <p:to>
                                        <p:strVal val="visible"/>
                                      </p:to>
                                    </p:set>
                                    <p:animEffect transition="in" filter="wipe(left)">
                                      <p:cBhvr>
                                        <p:cTn id="112" dur="500"/>
                                        <p:tgtEl>
                                          <p:spTgt spid="32">
                                            <p:txEl>
                                              <p:pRg st="2" end="2"/>
                                            </p:tx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32">
                                            <p:txEl>
                                              <p:pRg st="3" end="3"/>
                                            </p:txEl>
                                          </p:spTgt>
                                        </p:tgtEl>
                                        <p:attrNameLst>
                                          <p:attrName>style.visibility</p:attrName>
                                        </p:attrNameLst>
                                      </p:cBhvr>
                                      <p:to>
                                        <p:strVal val="visible"/>
                                      </p:to>
                                    </p:set>
                                    <p:animEffect transition="in" filter="wipe(left)">
                                      <p:cBhvr>
                                        <p:cTn id="116" dur="500"/>
                                        <p:tgtEl>
                                          <p:spTgt spid="32">
                                            <p:txEl>
                                              <p:pRg st="3" end="3"/>
                                            </p:txEl>
                                          </p:spTgt>
                                        </p:tgtEl>
                                      </p:cBhvr>
                                    </p:animEffect>
                                  </p:childTnLst>
                                </p:cTn>
                              </p:par>
                            </p:childTnLst>
                          </p:cTn>
                        </p:par>
                        <p:par>
                          <p:cTn id="117" fill="hold">
                            <p:stCondLst>
                              <p:cond delay="1000"/>
                            </p:stCondLst>
                            <p:childTnLst>
                              <p:par>
                                <p:cTn id="118" presetID="22" presetClass="entr" presetSubtype="8" fill="hold" nodeType="after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wipe(left)">
                                      <p:cBhvr>
                                        <p:cTn id="1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P spid="45" grpId="0" uiExpand="1" build="p" bldLvl="5"/>
      <p:bldP spid="32" grpId="0" uiExpand="1" build="p" bldLvl="5"/>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4"/>
          <p:cNvSpPr>
            <a:spLocks noChangeArrowheads="1"/>
          </p:cNvSpPr>
          <p:nvPr/>
        </p:nvSpPr>
        <p:spPr bwMode="auto">
          <a:xfrm>
            <a:off x="455612" y="219075"/>
            <a:ext cx="8485187" cy="450850"/>
          </a:xfrm>
          <a:prstGeom prst="rect">
            <a:avLst/>
          </a:prstGeom>
          <a:noFill/>
          <a:ln w="9525">
            <a:noFill/>
            <a:miter lim="800000"/>
            <a:headEnd/>
            <a:tailEnd/>
          </a:ln>
        </p:spPr>
        <p:txBody>
          <a:bodyPr/>
          <a:lstStyle/>
          <a:p>
            <a:pPr>
              <a:spcBef>
                <a:spcPct val="20000"/>
              </a:spcBef>
            </a:pPr>
            <a:r>
              <a:rPr lang="en-US" sz="2400" b="1" dirty="0">
                <a:solidFill>
                  <a:schemeClr val="tx1"/>
                </a:solidFill>
              </a:rPr>
              <a:t>The Relationship between Marginal Product and Average </a:t>
            </a:r>
            <a:r>
              <a:rPr lang="en-US" sz="2400" b="1" dirty="0" smtClean="0">
                <a:solidFill>
                  <a:schemeClr val="tx1"/>
                </a:solidFill>
              </a:rPr>
              <a:t>Product</a:t>
            </a:r>
            <a:r>
              <a:rPr lang="zh-TW" altLang="en-US" sz="2400" b="1" dirty="0" smtClean="0">
                <a:solidFill>
                  <a:schemeClr val="tx1"/>
                </a:solidFill>
              </a:rPr>
              <a:t>  </a:t>
            </a:r>
            <a:r>
              <a:rPr lang="zh-TW" altLang="en-US" sz="2400" b="1" dirty="0" smtClean="0">
                <a:solidFill>
                  <a:schemeClr val="tx1"/>
                </a:solidFill>
                <a:latin typeface="標楷體" pitchFamily="65" charset="-120"/>
                <a:ea typeface="標楷體" pitchFamily="65" charset="-120"/>
              </a:rPr>
              <a:t>邊際產出與平均產出的關係</a:t>
            </a:r>
            <a:endParaRPr lang="en-US" sz="2400" b="1" dirty="0">
              <a:solidFill>
                <a:schemeClr val="tx1"/>
              </a:solidFill>
              <a:latin typeface="標楷體" pitchFamily="65" charset="-120"/>
              <a:ea typeface="標楷體" pitchFamily="65" charset="-120"/>
            </a:endParaRPr>
          </a:p>
        </p:txBody>
      </p:sp>
      <p:sp>
        <p:nvSpPr>
          <p:cNvPr id="21" name="Text Box 7"/>
          <p:cNvSpPr txBox="1">
            <a:spLocks noChangeArrowheads="1"/>
          </p:cNvSpPr>
          <p:nvPr/>
        </p:nvSpPr>
        <p:spPr bwMode="auto">
          <a:xfrm>
            <a:off x="455613" y="1195388"/>
            <a:ext cx="8240712" cy="707886"/>
          </a:xfrm>
          <a:prstGeom prst="rect">
            <a:avLst/>
          </a:prstGeom>
          <a:noFill/>
          <a:ln w="9525" algn="ctr">
            <a:noFill/>
            <a:miter lim="800000"/>
            <a:headEnd/>
            <a:tailEnd/>
          </a:ln>
        </p:spPr>
        <p:txBody>
          <a:bodyPr>
            <a:spAutoFit/>
          </a:bodyPr>
          <a:lstStyle/>
          <a:p>
            <a:pPr>
              <a:spcBef>
                <a:spcPct val="50000"/>
              </a:spcBef>
            </a:pPr>
            <a:r>
              <a:rPr lang="en-US" sz="2000" b="1" dirty="0">
                <a:solidFill>
                  <a:schemeClr val="tx1"/>
                </a:solidFill>
              </a:rPr>
              <a:t>Average product of labor </a:t>
            </a:r>
            <a:r>
              <a:rPr lang="en-US" altLang="zh-TW" sz="2000" b="1" dirty="0" smtClean="0">
                <a:solidFill>
                  <a:schemeClr val="tx1"/>
                </a:solidFill>
                <a:latin typeface="標楷體" pitchFamily="65" charset="-120"/>
                <a:ea typeface="標楷體" pitchFamily="65" charset="-120"/>
              </a:rPr>
              <a:t>(</a:t>
            </a:r>
            <a:r>
              <a:rPr lang="zh-TW" altLang="en-US" sz="2000" b="1" dirty="0" smtClean="0">
                <a:solidFill>
                  <a:schemeClr val="tx1"/>
                </a:solidFill>
                <a:latin typeface="標楷體" pitchFamily="65" charset="-120"/>
                <a:ea typeface="標楷體" pitchFamily="65" charset="-120"/>
              </a:rPr>
              <a:t>勞動平均產出</a:t>
            </a:r>
            <a:r>
              <a:rPr lang="en-US" altLang="zh-TW" sz="2000" b="1" dirty="0" smtClean="0">
                <a:solidFill>
                  <a:schemeClr val="tx1"/>
                </a:solidFill>
                <a:latin typeface="標楷體" pitchFamily="65" charset="-120"/>
                <a:ea typeface="標楷體" pitchFamily="65" charset="-120"/>
              </a:rPr>
              <a:t>)</a:t>
            </a:r>
            <a:r>
              <a:rPr lang="en-US" sz="2000" b="1" dirty="0" smtClean="0">
                <a:solidFill>
                  <a:schemeClr val="tx1"/>
                </a:solidFill>
                <a:latin typeface="標楷體" pitchFamily="65" charset="-120"/>
                <a:ea typeface="標楷體" pitchFamily="65" charset="-120"/>
              </a:rPr>
              <a:t> </a:t>
            </a:r>
            <a:r>
              <a:rPr lang="en-US" sz="2000" dirty="0">
                <a:solidFill>
                  <a:schemeClr val="tx1"/>
                </a:solidFill>
              </a:rPr>
              <a:t>The total output produced by a firm divided by the quantity of workers.</a:t>
            </a:r>
          </a:p>
        </p:txBody>
      </p:sp>
      <p:pic>
        <p:nvPicPr>
          <p:cNvPr id="22" name="Picture 11" descr="UNF10-1"/>
          <p:cNvPicPr>
            <a:picLocks noChangeAspect="1" noChangeArrowheads="1"/>
          </p:cNvPicPr>
          <p:nvPr/>
        </p:nvPicPr>
        <p:blipFill>
          <a:blip r:embed="rId3" cstate="print"/>
          <a:srcRect/>
          <a:stretch>
            <a:fillRect/>
          </a:stretch>
        </p:blipFill>
        <p:spPr bwMode="auto">
          <a:xfrm>
            <a:off x="808038" y="4292600"/>
            <a:ext cx="7866769" cy="1749425"/>
          </a:xfrm>
          <a:prstGeom prst="rect">
            <a:avLst/>
          </a:prstGeom>
          <a:noFill/>
          <a:ln w="9525">
            <a:noFill/>
            <a:miter lim="800000"/>
            <a:headEnd/>
            <a:tailEnd/>
          </a:ln>
        </p:spPr>
      </p:pic>
      <p:sp>
        <p:nvSpPr>
          <p:cNvPr id="2" name="TextBox 1"/>
          <p:cNvSpPr txBox="1">
            <a:spLocks noChangeArrowheads="1"/>
          </p:cNvSpPr>
          <p:nvPr/>
        </p:nvSpPr>
        <p:spPr bwMode="auto">
          <a:xfrm>
            <a:off x="481013" y="1971675"/>
            <a:ext cx="8240712" cy="1846659"/>
          </a:xfrm>
          <a:prstGeom prst="rect">
            <a:avLst/>
          </a:prstGeom>
          <a:noFill/>
          <a:ln w="9525">
            <a:noFill/>
            <a:miter lim="800000"/>
            <a:headEnd/>
            <a:tailEnd/>
          </a:ln>
        </p:spPr>
        <p:txBody>
          <a:bodyPr>
            <a:spAutoFit/>
          </a:bodyPr>
          <a:lstStyle/>
          <a:p>
            <a:r>
              <a:rPr lang="en-US" sz="2400" i="1" dirty="0"/>
              <a:t>The average product of labor is the average of the marginal products of labor</a:t>
            </a:r>
            <a:r>
              <a:rPr lang="en-US" sz="2400" i="1" dirty="0" smtClean="0"/>
              <a:t>.</a:t>
            </a:r>
          </a:p>
          <a:p>
            <a:endParaRPr lang="en-US" sz="1800" i="1" dirty="0"/>
          </a:p>
          <a:p>
            <a:r>
              <a:rPr lang="en-US" sz="2400" dirty="0"/>
              <a:t>Using the numbers from Table 11.3, we can find the average product of labor for three workers: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Fig11.3ppt7.gif"/>
          <p:cNvPicPr>
            <a:picLocks noChangeAspect="1"/>
          </p:cNvPicPr>
          <p:nvPr/>
        </p:nvPicPr>
        <p:blipFill>
          <a:blip r:embed="rId3" cstate="print"/>
          <a:srcRect/>
          <a:stretch>
            <a:fillRect/>
          </a:stretch>
        </p:blipFill>
        <p:spPr bwMode="auto">
          <a:xfrm>
            <a:off x="3819525" y="2820988"/>
            <a:ext cx="5162550" cy="3743325"/>
          </a:xfrm>
          <a:prstGeom prst="rect">
            <a:avLst/>
          </a:prstGeom>
          <a:noFill/>
          <a:ln w="9525">
            <a:noFill/>
            <a:miter lim="800000"/>
            <a:headEnd/>
            <a:tailEnd/>
          </a:ln>
        </p:spPr>
      </p:pic>
      <p:pic>
        <p:nvPicPr>
          <p:cNvPr id="38" name="Picture 37" descr="Fig11.3ppt8.gif"/>
          <p:cNvPicPr>
            <a:picLocks noChangeAspect="1"/>
          </p:cNvPicPr>
          <p:nvPr/>
        </p:nvPicPr>
        <p:blipFill>
          <a:blip r:embed="rId4" cstate="print"/>
          <a:srcRect/>
          <a:stretch>
            <a:fillRect/>
          </a:stretch>
        </p:blipFill>
        <p:spPr bwMode="auto">
          <a:xfrm>
            <a:off x="3819525" y="2820988"/>
            <a:ext cx="5162550" cy="3743325"/>
          </a:xfrm>
          <a:prstGeom prst="rect">
            <a:avLst/>
          </a:prstGeom>
          <a:noFill/>
          <a:ln w="9525">
            <a:noFill/>
            <a:miter lim="800000"/>
            <a:headEnd/>
            <a:tailEnd/>
          </a:ln>
        </p:spPr>
      </p:pic>
      <p:sp>
        <p:nvSpPr>
          <p:cNvPr id="14" name="Text Box 5"/>
          <p:cNvSpPr txBox="1">
            <a:spLocks noChangeArrowheads="1"/>
          </p:cNvSpPr>
          <p:nvPr/>
        </p:nvSpPr>
        <p:spPr bwMode="auto">
          <a:xfrm>
            <a:off x="360363" y="639763"/>
            <a:ext cx="3733800"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pPr>
            <a:r>
              <a:rPr lang="en-US" sz="1600" b="1">
                <a:solidFill>
                  <a:schemeClr val="tx1"/>
                </a:solidFill>
              </a:rPr>
              <a:t>Figure 11.3</a:t>
            </a:r>
          </a:p>
        </p:txBody>
      </p:sp>
      <p:sp>
        <p:nvSpPr>
          <p:cNvPr id="15" name="Text Box 6"/>
          <p:cNvSpPr txBox="1">
            <a:spLocks noChangeArrowheads="1"/>
          </p:cNvSpPr>
          <p:nvPr/>
        </p:nvSpPr>
        <p:spPr bwMode="auto">
          <a:xfrm>
            <a:off x="252413" y="1014413"/>
            <a:ext cx="2798762" cy="307975"/>
          </a:xfrm>
          <a:prstGeom prst="rect">
            <a:avLst/>
          </a:prstGeom>
          <a:noFill/>
          <a:ln w="9525" algn="ctr">
            <a:noFill/>
            <a:miter lim="800000"/>
            <a:headEnd/>
            <a:tailEnd/>
          </a:ln>
        </p:spPr>
        <p:txBody>
          <a:bodyPr>
            <a:spAutoFit/>
          </a:bodyPr>
          <a:lstStyle/>
          <a:p>
            <a:r>
              <a:rPr lang="en-US" sz="1400" b="1">
                <a:solidFill>
                  <a:schemeClr val="tx1"/>
                </a:solidFill>
              </a:rPr>
              <a:t>Marginal and Average GPAs</a:t>
            </a:r>
          </a:p>
        </p:txBody>
      </p:sp>
      <p:sp>
        <p:nvSpPr>
          <p:cNvPr id="19" name="TextBox 18"/>
          <p:cNvSpPr txBox="1">
            <a:spLocks noChangeArrowheads="1"/>
          </p:cNvSpPr>
          <p:nvPr/>
        </p:nvSpPr>
        <p:spPr bwMode="auto">
          <a:xfrm>
            <a:off x="260350" y="1282700"/>
            <a:ext cx="3997325" cy="5262563"/>
          </a:xfrm>
          <a:prstGeom prst="rect">
            <a:avLst/>
          </a:prstGeom>
          <a:noFill/>
          <a:ln w="9525">
            <a:noFill/>
            <a:miter lim="800000"/>
            <a:headEnd/>
            <a:tailEnd/>
          </a:ln>
        </p:spPr>
        <p:txBody>
          <a:bodyPr>
            <a:spAutoFit/>
          </a:bodyPr>
          <a:lstStyle/>
          <a:p>
            <a:r>
              <a:rPr lang="en-US" sz="1600"/>
              <a:t>The relationship between marginal and average values for a variable can be illustrated using GPAs. </a:t>
            </a:r>
          </a:p>
          <a:p>
            <a:r>
              <a:rPr lang="en-US" sz="1600"/>
              <a:t>We can calculate the GPA Paul earns in a particular semester (his “marginal GPA”), </a:t>
            </a:r>
          </a:p>
          <a:p>
            <a:r>
              <a:rPr lang="en-US" sz="1600"/>
              <a:t>and we can calculate his cumulative </a:t>
            </a:r>
            <a:br>
              <a:rPr lang="en-US" sz="1600"/>
            </a:br>
            <a:r>
              <a:rPr lang="en-US" sz="1600"/>
              <a:t>GPA for all the semesters he has completed so far (his “average GPA”).</a:t>
            </a:r>
          </a:p>
          <a:p>
            <a:r>
              <a:rPr lang="en-US" sz="1600"/>
              <a:t>Paul’s GPA is only 1.50 in the fall semester of his first year. </a:t>
            </a:r>
          </a:p>
          <a:p>
            <a:r>
              <a:rPr lang="en-US" sz="1600"/>
              <a:t>In each following semester through </a:t>
            </a:r>
            <a:br>
              <a:rPr lang="en-US" sz="1600"/>
            </a:br>
            <a:r>
              <a:rPr lang="en-US" sz="1600"/>
              <a:t>the fall of his junior year, his GPA for </a:t>
            </a:r>
            <a:br>
              <a:rPr lang="en-US" sz="1600"/>
            </a:br>
            <a:r>
              <a:rPr lang="en-US" sz="1600"/>
              <a:t>the semester increases—raising his cumulative GPA. </a:t>
            </a:r>
          </a:p>
          <a:p>
            <a:r>
              <a:rPr lang="en-US" sz="1600"/>
              <a:t>In Paul’s junior year, even though his semester GPA declines from fall to </a:t>
            </a:r>
            <a:br>
              <a:rPr lang="en-US" sz="1600"/>
            </a:br>
            <a:r>
              <a:rPr lang="en-US" sz="1600"/>
              <a:t>spring, his cumulative GPA rises. </a:t>
            </a:r>
          </a:p>
          <a:p>
            <a:r>
              <a:rPr lang="en-US" sz="1600"/>
              <a:t>Only in the fall of his senior year, </a:t>
            </a:r>
            <a:br>
              <a:rPr lang="en-US" sz="1600"/>
            </a:br>
            <a:r>
              <a:rPr lang="en-US" sz="1600"/>
              <a:t>when his semester GPA drops </a:t>
            </a:r>
            <a:br>
              <a:rPr lang="en-US" sz="1600"/>
            </a:br>
            <a:r>
              <a:rPr lang="en-US" sz="1600"/>
              <a:t>below his cumulative GPA, does </a:t>
            </a:r>
            <a:br>
              <a:rPr lang="en-US" sz="1600"/>
            </a:br>
            <a:r>
              <a:rPr lang="en-US" sz="1600"/>
              <a:t>his cumulative GPA decline.</a:t>
            </a:r>
          </a:p>
        </p:txBody>
      </p:sp>
      <p:sp>
        <p:nvSpPr>
          <p:cNvPr id="17" name="Rectangle 4"/>
          <p:cNvSpPr>
            <a:spLocks noChangeArrowheads="1"/>
          </p:cNvSpPr>
          <p:nvPr/>
        </p:nvSpPr>
        <p:spPr bwMode="auto">
          <a:xfrm>
            <a:off x="360362" y="150813"/>
            <a:ext cx="9075737" cy="450850"/>
          </a:xfrm>
          <a:prstGeom prst="rect">
            <a:avLst/>
          </a:prstGeom>
          <a:noFill/>
          <a:ln w="9525">
            <a:noFill/>
            <a:miter lim="800000"/>
            <a:headEnd/>
            <a:tailEnd/>
          </a:ln>
        </p:spPr>
        <p:txBody>
          <a:bodyPr/>
          <a:lstStyle/>
          <a:p>
            <a:pPr>
              <a:spcBef>
                <a:spcPct val="20000"/>
              </a:spcBef>
            </a:pPr>
            <a:r>
              <a:rPr lang="en-US" sz="2200" b="1" dirty="0">
                <a:solidFill>
                  <a:schemeClr val="tx1"/>
                </a:solidFill>
              </a:rPr>
              <a:t>An Example of Marginal and Average Values: College Grades</a:t>
            </a:r>
          </a:p>
        </p:txBody>
      </p:sp>
      <p:cxnSp>
        <p:nvCxnSpPr>
          <p:cNvPr id="18" name="Straight Connector 17"/>
          <p:cNvCxnSpPr>
            <a:cxnSpLocks noChangeShapeType="1"/>
          </p:cNvCxnSpPr>
          <p:nvPr/>
        </p:nvCxnSpPr>
        <p:spPr bwMode="auto">
          <a:xfrm>
            <a:off x="342900" y="6553200"/>
            <a:ext cx="3751263" cy="0"/>
          </a:xfrm>
          <a:prstGeom prst="line">
            <a:avLst/>
          </a:prstGeom>
          <a:noFill/>
          <a:ln w="50800" algn="ctr">
            <a:solidFill>
              <a:srgbClr val="B9D3C2"/>
            </a:solidFill>
            <a:round/>
            <a:headEnd/>
            <a:tailEnd/>
          </a:ln>
        </p:spPr>
      </p:cxnSp>
      <p:pic>
        <p:nvPicPr>
          <p:cNvPr id="25" name="Picture 24" descr="Fig11.3ppt1.gif"/>
          <p:cNvPicPr>
            <a:picLocks noChangeAspect="1"/>
          </p:cNvPicPr>
          <p:nvPr/>
        </p:nvPicPr>
        <p:blipFill>
          <a:blip r:embed="rId5" cstate="print"/>
          <a:srcRect/>
          <a:stretch>
            <a:fillRect/>
          </a:stretch>
        </p:blipFill>
        <p:spPr bwMode="auto">
          <a:xfrm>
            <a:off x="4419600" y="554038"/>
            <a:ext cx="4676775" cy="2876550"/>
          </a:xfrm>
          <a:prstGeom prst="rect">
            <a:avLst/>
          </a:prstGeom>
          <a:noFill/>
          <a:ln w="9525">
            <a:noFill/>
            <a:miter lim="800000"/>
            <a:headEnd/>
            <a:tailEnd/>
          </a:ln>
        </p:spPr>
      </p:pic>
      <p:pic>
        <p:nvPicPr>
          <p:cNvPr id="26" name="Picture 25" descr="Fig11.3ppt2.gif"/>
          <p:cNvPicPr>
            <a:picLocks noChangeAspect="1"/>
          </p:cNvPicPr>
          <p:nvPr/>
        </p:nvPicPr>
        <p:blipFill>
          <a:blip r:embed="rId6" cstate="print"/>
          <a:srcRect/>
          <a:stretch>
            <a:fillRect/>
          </a:stretch>
        </p:blipFill>
        <p:spPr bwMode="auto">
          <a:xfrm>
            <a:off x="3819525" y="2820988"/>
            <a:ext cx="5162550" cy="3762375"/>
          </a:xfrm>
          <a:prstGeom prst="rect">
            <a:avLst/>
          </a:prstGeom>
          <a:noFill/>
          <a:ln w="9525">
            <a:noFill/>
            <a:miter lim="800000"/>
            <a:headEnd/>
            <a:tailEnd/>
          </a:ln>
        </p:spPr>
      </p:pic>
      <p:pic>
        <p:nvPicPr>
          <p:cNvPr id="27" name="Picture 26" descr="Fig11.3ppt3.gif"/>
          <p:cNvPicPr>
            <a:picLocks noChangeAspect="1"/>
          </p:cNvPicPr>
          <p:nvPr/>
        </p:nvPicPr>
        <p:blipFill>
          <a:blip r:embed="rId7" cstate="print"/>
          <a:srcRect/>
          <a:stretch>
            <a:fillRect/>
          </a:stretch>
        </p:blipFill>
        <p:spPr bwMode="auto">
          <a:xfrm>
            <a:off x="4419600" y="554038"/>
            <a:ext cx="4676775" cy="2876550"/>
          </a:xfrm>
          <a:prstGeom prst="rect">
            <a:avLst/>
          </a:prstGeom>
          <a:noFill/>
          <a:ln w="9525">
            <a:noFill/>
            <a:miter lim="800000"/>
            <a:headEnd/>
            <a:tailEnd/>
          </a:ln>
        </p:spPr>
      </p:pic>
      <p:pic>
        <p:nvPicPr>
          <p:cNvPr id="34" name="Picture 33" descr="Fig11.3ppt4.gif"/>
          <p:cNvPicPr>
            <a:picLocks noChangeAspect="1"/>
          </p:cNvPicPr>
          <p:nvPr/>
        </p:nvPicPr>
        <p:blipFill>
          <a:blip r:embed="rId8" cstate="print"/>
          <a:srcRect/>
          <a:stretch>
            <a:fillRect/>
          </a:stretch>
        </p:blipFill>
        <p:spPr bwMode="auto">
          <a:xfrm>
            <a:off x="3819525" y="2820988"/>
            <a:ext cx="5162550" cy="3743325"/>
          </a:xfrm>
          <a:prstGeom prst="rect">
            <a:avLst/>
          </a:prstGeom>
          <a:noFill/>
          <a:ln w="9525">
            <a:noFill/>
            <a:miter lim="800000"/>
            <a:headEnd/>
            <a:tailEnd/>
          </a:ln>
        </p:spPr>
      </p:pic>
      <p:pic>
        <p:nvPicPr>
          <p:cNvPr id="35" name="Picture 34" descr="Fig11.3ppt5.gif"/>
          <p:cNvPicPr>
            <a:picLocks noChangeAspect="1"/>
          </p:cNvPicPr>
          <p:nvPr/>
        </p:nvPicPr>
        <p:blipFill>
          <a:blip r:embed="rId9" cstate="print"/>
          <a:srcRect/>
          <a:stretch>
            <a:fillRect/>
          </a:stretch>
        </p:blipFill>
        <p:spPr bwMode="auto">
          <a:xfrm>
            <a:off x="4419600" y="554038"/>
            <a:ext cx="4676775" cy="2876550"/>
          </a:xfrm>
          <a:prstGeom prst="rect">
            <a:avLst/>
          </a:prstGeom>
          <a:noFill/>
          <a:ln w="9525">
            <a:noFill/>
            <a:miter lim="800000"/>
            <a:headEnd/>
            <a:tailEnd/>
          </a:ln>
        </p:spPr>
      </p:pic>
      <p:pic>
        <p:nvPicPr>
          <p:cNvPr id="36" name="Picture 35" descr="Fig11.3ppt6.gif"/>
          <p:cNvPicPr>
            <a:picLocks noChangeAspect="1"/>
          </p:cNvPicPr>
          <p:nvPr/>
        </p:nvPicPr>
        <p:blipFill>
          <a:blip r:embed="rId10" cstate="print"/>
          <a:srcRect/>
          <a:stretch>
            <a:fillRect/>
          </a:stretch>
        </p:blipFill>
        <p:spPr bwMode="auto">
          <a:xfrm>
            <a:off x="3819525" y="2820988"/>
            <a:ext cx="5162550" cy="3743325"/>
          </a:xfrm>
          <a:prstGeom prst="rect">
            <a:avLst/>
          </a:prstGeom>
          <a:noFill/>
          <a:ln w="9525">
            <a:noFill/>
            <a:miter lim="800000"/>
            <a:headEnd/>
            <a:tailEnd/>
          </a:ln>
        </p:spPr>
      </p:pic>
      <p:pic>
        <p:nvPicPr>
          <p:cNvPr id="39" name="Picture 38" descr="Fig11.3ppt9.gif"/>
          <p:cNvPicPr>
            <a:picLocks noChangeAspect="1"/>
          </p:cNvPicPr>
          <p:nvPr/>
        </p:nvPicPr>
        <p:blipFill>
          <a:blip r:embed="rId11" cstate="print"/>
          <a:srcRect/>
          <a:stretch>
            <a:fillRect/>
          </a:stretch>
        </p:blipFill>
        <p:spPr bwMode="auto">
          <a:xfrm>
            <a:off x="4419600" y="554038"/>
            <a:ext cx="4676775" cy="2876550"/>
          </a:xfrm>
          <a:prstGeom prst="rect">
            <a:avLst/>
          </a:prstGeom>
          <a:noFill/>
          <a:ln w="9525">
            <a:noFill/>
            <a:miter lim="800000"/>
            <a:headEnd/>
            <a:tailEnd/>
          </a:ln>
        </p:spPr>
      </p:pic>
      <p:pic>
        <p:nvPicPr>
          <p:cNvPr id="40" name="Picture 39" descr="Fig11.3ppt10.gif"/>
          <p:cNvPicPr>
            <a:picLocks noChangeAspect="1"/>
          </p:cNvPicPr>
          <p:nvPr/>
        </p:nvPicPr>
        <p:blipFill>
          <a:blip r:embed="rId12" cstate="print"/>
          <a:srcRect/>
          <a:stretch>
            <a:fillRect/>
          </a:stretch>
        </p:blipFill>
        <p:spPr bwMode="auto">
          <a:xfrm>
            <a:off x="4419600" y="554038"/>
            <a:ext cx="4676775" cy="2876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1000"/>
                                        <p:tgtEl>
                                          <p:spTgt spid="26"/>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wipe(left)">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1000"/>
                                        <p:tgtEl>
                                          <p:spTgt spid="27"/>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1000"/>
                                        <p:tgtEl>
                                          <p:spTgt spid="34"/>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1000"/>
                                        <p:tgtEl>
                                          <p:spTgt spid="35"/>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1000"/>
                                        <p:tgtEl>
                                          <p:spTgt spid="36"/>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9">
                                            <p:txEl>
                                              <p:pRg st="2" end="2"/>
                                            </p:txEl>
                                          </p:spTgt>
                                        </p:tgtEl>
                                        <p:attrNameLst>
                                          <p:attrName>style.visibility</p:attrName>
                                        </p:attrNameLst>
                                      </p:cBhvr>
                                      <p:to>
                                        <p:strVal val="visible"/>
                                      </p:to>
                                    </p:set>
                                    <p:animEffect transition="in" filter="wipe(left)">
                                      <p:cBhvr>
                                        <p:cTn id="53" dur="500"/>
                                        <p:tgtEl>
                                          <p:spTgt spid="1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1000"/>
                                        <p:tgtEl>
                                          <p:spTgt spid="37"/>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9">
                                            <p:txEl>
                                              <p:pRg st="3" end="3"/>
                                            </p:txEl>
                                          </p:spTgt>
                                        </p:tgtEl>
                                        <p:attrNameLst>
                                          <p:attrName>style.visibility</p:attrName>
                                        </p:attrNameLst>
                                      </p:cBhvr>
                                      <p:to>
                                        <p:strVal val="visible"/>
                                      </p:to>
                                    </p:set>
                                    <p:animEffect transition="in" filter="wipe(left)">
                                      <p:cBhvr>
                                        <p:cTn id="62" dur="500"/>
                                        <p:tgtEl>
                                          <p:spTgt spid="1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left)">
                                      <p:cBhvr>
                                        <p:cTn id="67" dur="1000"/>
                                        <p:tgtEl>
                                          <p:spTgt spid="38"/>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9">
                                            <p:txEl>
                                              <p:pRg st="4" end="4"/>
                                            </p:txEl>
                                          </p:spTgt>
                                        </p:tgtEl>
                                        <p:attrNameLst>
                                          <p:attrName>style.visibility</p:attrName>
                                        </p:attrNameLst>
                                      </p:cBhvr>
                                      <p:to>
                                        <p:strVal val="visible"/>
                                      </p:to>
                                    </p:set>
                                    <p:animEffect transition="in" filter="wipe(left)">
                                      <p:cBhvr>
                                        <p:cTn id="71" dur="500"/>
                                        <p:tgtEl>
                                          <p:spTgt spid="19">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left)">
                                      <p:cBhvr>
                                        <p:cTn id="76" dur="1000"/>
                                        <p:tgtEl>
                                          <p:spTgt spid="39"/>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19">
                                            <p:txEl>
                                              <p:pRg st="5" end="5"/>
                                            </p:txEl>
                                          </p:spTgt>
                                        </p:tgtEl>
                                        <p:attrNameLst>
                                          <p:attrName>style.visibility</p:attrName>
                                        </p:attrNameLst>
                                      </p:cBhvr>
                                      <p:to>
                                        <p:strVal val="visible"/>
                                      </p:to>
                                    </p:set>
                                    <p:animEffect transition="in" filter="wipe(left)">
                                      <p:cBhvr>
                                        <p:cTn id="80" dur="500"/>
                                        <p:tgtEl>
                                          <p:spTgt spid="19">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1000"/>
                                        <p:tgtEl>
                                          <p:spTgt spid="40"/>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19">
                                            <p:txEl>
                                              <p:pRg st="6" end="6"/>
                                            </p:txEl>
                                          </p:spTgt>
                                        </p:tgtEl>
                                        <p:attrNameLst>
                                          <p:attrName>style.visibility</p:attrName>
                                        </p:attrNameLst>
                                      </p:cBhvr>
                                      <p:to>
                                        <p:strVal val="visible"/>
                                      </p:to>
                                    </p:set>
                                    <p:animEffect transition="in" filter="wipe(left)">
                                      <p:cBhvr>
                                        <p:cTn id="89" dur="500"/>
                                        <p:tgtEl>
                                          <p:spTgt spid="19">
                                            <p:txEl>
                                              <p:pRg st="6" end="6"/>
                                            </p:txEl>
                                          </p:spTgt>
                                        </p:tgtEl>
                                      </p:cBhvr>
                                    </p:animEffect>
                                  </p:childTnLst>
                                </p:cTn>
                              </p:par>
                            </p:childTnLst>
                          </p:cTn>
                        </p:par>
                        <p:par>
                          <p:cTn id="90" fill="hold">
                            <p:stCondLst>
                              <p:cond delay="1500"/>
                            </p:stCondLst>
                            <p:childTnLst>
                              <p:par>
                                <p:cTn id="91" presetID="22"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ipe(left)">
                                      <p:cBhvr>
                                        <p:cTn id="9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9" grpId="0" uiExpand="1" build="p" bldLvl="5"/>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2171700" y="528638"/>
            <a:ext cx="6972300" cy="1323439"/>
          </a:xfrm>
          <a:prstGeom prst="rect">
            <a:avLst/>
          </a:prstGeom>
          <a:noFill/>
          <a:ln>
            <a:noFill/>
          </a:ln>
          <a:extLst/>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fontAlgn="auto" hangingPunct="1">
              <a:spcBef>
                <a:spcPct val="50000"/>
              </a:spcBef>
              <a:spcAft>
                <a:spcPts val="0"/>
              </a:spcAft>
              <a:defRPr/>
            </a:pPr>
            <a:r>
              <a:rPr lang="en-US" sz="4000" b="1" kern="0" dirty="0" smtClean="0">
                <a:solidFill>
                  <a:srgbClr val="000000"/>
                </a:solidFill>
                <a:cs typeface="+mn-cs"/>
              </a:rPr>
              <a:t>Technology, Production, </a:t>
            </a:r>
            <a:br>
              <a:rPr lang="en-US" sz="4000" b="1" kern="0" dirty="0" smtClean="0">
                <a:solidFill>
                  <a:srgbClr val="000000"/>
                </a:solidFill>
                <a:cs typeface="+mn-cs"/>
              </a:rPr>
            </a:br>
            <a:r>
              <a:rPr lang="en-US" sz="4000" b="1" kern="0" dirty="0" smtClean="0">
                <a:solidFill>
                  <a:srgbClr val="000000"/>
                </a:solidFill>
                <a:cs typeface="+mn-cs"/>
              </a:rPr>
              <a:t>and </a:t>
            </a:r>
            <a:r>
              <a:rPr lang="en-US" sz="4000" b="1" kern="0" dirty="0">
                <a:solidFill>
                  <a:srgbClr val="000000"/>
                </a:solidFill>
                <a:cs typeface="+mn-cs"/>
              </a:rPr>
              <a:t>Costs</a:t>
            </a:r>
            <a:endParaRPr lang="en-US" sz="4000" b="1" kern="0" dirty="0" smtClean="0">
              <a:solidFill>
                <a:srgbClr val="000000"/>
              </a:solidFill>
              <a:cs typeface="+mn-cs"/>
            </a:endParaRPr>
          </a:p>
        </p:txBody>
      </p:sp>
      <p:sp>
        <p:nvSpPr>
          <p:cNvPr id="22" name="Rectangle 21"/>
          <p:cNvSpPr/>
          <p:nvPr/>
        </p:nvSpPr>
        <p:spPr>
          <a:xfrm>
            <a:off x="0" y="0"/>
            <a:ext cx="2171700" cy="1695450"/>
          </a:xfrm>
          <a:prstGeom prst="rect">
            <a:avLst/>
          </a:prstGeom>
          <a:solidFill>
            <a:srgbClr val="00847D"/>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FFFFFF"/>
              </a:solidFill>
              <a:latin typeface="Arial"/>
              <a:cs typeface="+mn-cs"/>
            </a:endParaRPr>
          </a:p>
        </p:txBody>
      </p:sp>
      <p:pic>
        <p:nvPicPr>
          <p:cNvPr id="23" name="Picture 4"/>
          <p:cNvPicPr>
            <a:picLocks noChangeAspect="1" noChangeArrowheads="1"/>
          </p:cNvPicPr>
          <p:nvPr/>
        </p:nvPicPr>
        <p:blipFill>
          <a:blip r:embed="rId2" cstate="print"/>
          <a:srcRect/>
          <a:stretch>
            <a:fillRect/>
          </a:stretch>
        </p:blipFill>
        <p:spPr bwMode="auto">
          <a:xfrm>
            <a:off x="2171700" y="0"/>
            <a:ext cx="6972300" cy="681038"/>
          </a:xfrm>
          <a:prstGeom prst="rect">
            <a:avLst/>
          </a:prstGeom>
          <a:noFill/>
          <a:ln w="9525">
            <a:noFill/>
            <a:miter lim="800000"/>
            <a:headEnd/>
            <a:tailEnd/>
          </a:ln>
        </p:spPr>
      </p:pic>
      <p:sp>
        <p:nvSpPr>
          <p:cNvPr id="24" name="TextBox 23"/>
          <p:cNvSpPr txBox="1">
            <a:spLocks noChangeArrowheads="1"/>
          </p:cNvSpPr>
          <p:nvPr/>
        </p:nvSpPr>
        <p:spPr bwMode="auto">
          <a:xfrm rot="-5400000">
            <a:off x="7144" y="950119"/>
            <a:ext cx="1171575" cy="338137"/>
          </a:xfrm>
          <a:prstGeom prst="rect">
            <a:avLst/>
          </a:prstGeom>
          <a:noFill/>
          <a:ln w="9525">
            <a:noFill/>
            <a:miter lim="800000"/>
            <a:headEnd/>
            <a:tailEnd/>
          </a:ln>
        </p:spPr>
        <p:txBody>
          <a:bodyPr wrap="none">
            <a:spAutoFit/>
          </a:bodyPr>
          <a:lstStyle/>
          <a:p>
            <a:r>
              <a:rPr lang="en-US" sz="1600" b="1">
                <a:solidFill>
                  <a:srgbClr val="6EBC94"/>
                </a:solidFill>
              </a:rPr>
              <a:t>CHAPTER</a:t>
            </a:r>
          </a:p>
        </p:txBody>
      </p:sp>
      <p:sp>
        <p:nvSpPr>
          <p:cNvPr id="25" name="TextBox 24"/>
          <p:cNvSpPr txBox="1">
            <a:spLocks noChangeArrowheads="1"/>
          </p:cNvSpPr>
          <p:nvPr/>
        </p:nvSpPr>
        <p:spPr bwMode="auto">
          <a:xfrm>
            <a:off x="460375" y="334963"/>
            <a:ext cx="1711325" cy="1570037"/>
          </a:xfrm>
          <a:prstGeom prst="rect">
            <a:avLst/>
          </a:prstGeom>
          <a:noFill/>
          <a:ln>
            <a:noFill/>
          </a:ln>
          <a:extLst/>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algn="ctr" eaLnBrk="1" fontAlgn="auto" hangingPunct="1">
              <a:spcBef>
                <a:spcPts val="0"/>
              </a:spcBef>
              <a:spcAft>
                <a:spcPts val="0"/>
              </a:spcAft>
              <a:defRPr/>
            </a:pPr>
            <a:r>
              <a:rPr lang="en-US" sz="9600" b="1" kern="0" dirty="0" smtClean="0">
                <a:solidFill>
                  <a:srgbClr val="FFFFFF"/>
                </a:solidFill>
                <a:latin typeface="AvantGarde-Book" pitchFamily="2" charset="0"/>
              </a:rPr>
              <a:t>11</a:t>
            </a:r>
          </a:p>
        </p:txBody>
      </p:sp>
      <p:sp>
        <p:nvSpPr>
          <p:cNvPr id="30" name="TextBox 29"/>
          <p:cNvSpPr txBox="1">
            <a:spLocks noChangeArrowheads="1"/>
          </p:cNvSpPr>
          <p:nvPr/>
        </p:nvSpPr>
        <p:spPr bwMode="auto">
          <a:xfrm>
            <a:off x="458788" y="1743075"/>
            <a:ext cx="4208462" cy="954107"/>
          </a:xfrm>
          <a:prstGeom prst="rect">
            <a:avLst/>
          </a:prstGeom>
          <a:noFill/>
          <a:ln w="9525">
            <a:noFill/>
            <a:miter lim="800000"/>
            <a:headEnd/>
            <a:tailEnd/>
          </a:ln>
        </p:spPr>
        <p:txBody>
          <a:bodyPr>
            <a:spAutoFit/>
          </a:bodyPr>
          <a:lstStyle/>
          <a:p>
            <a:r>
              <a:rPr lang="en-US" b="1" dirty="0">
                <a:solidFill>
                  <a:srgbClr val="0066B3"/>
                </a:solidFill>
              </a:rPr>
              <a:t>Chapter Outline </a:t>
            </a:r>
            <a:r>
              <a:rPr lang="en-US" dirty="0">
                <a:solidFill>
                  <a:srgbClr val="000000"/>
                </a:solidFill>
              </a:rPr>
              <a:t>and</a:t>
            </a:r>
          </a:p>
          <a:p>
            <a:r>
              <a:rPr lang="en-US" b="1" dirty="0">
                <a:solidFill>
                  <a:srgbClr val="0066B3"/>
                </a:solidFill>
              </a:rPr>
              <a:t>  Learning Objectives</a:t>
            </a:r>
          </a:p>
        </p:txBody>
      </p:sp>
      <p:cxnSp>
        <p:nvCxnSpPr>
          <p:cNvPr id="31" name="Straight Connector 30"/>
          <p:cNvCxnSpPr>
            <a:cxnSpLocks noChangeShapeType="1"/>
          </p:cNvCxnSpPr>
          <p:nvPr/>
        </p:nvCxnSpPr>
        <p:spPr bwMode="auto">
          <a:xfrm>
            <a:off x="457200" y="2581275"/>
            <a:ext cx="4251325" cy="0"/>
          </a:xfrm>
          <a:prstGeom prst="line">
            <a:avLst/>
          </a:prstGeom>
          <a:noFill/>
          <a:ln w="9525" algn="ctr">
            <a:solidFill>
              <a:srgbClr val="231F20"/>
            </a:solidFill>
            <a:round/>
            <a:headEnd/>
            <a:tailEnd/>
          </a:ln>
        </p:spPr>
      </p:cxnSp>
      <p:graphicFrame>
        <p:nvGraphicFramePr>
          <p:cNvPr id="32" name="Group 499"/>
          <p:cNvGraphicFramePr>
            <a:graphicFrameLocks noGrp="1"/>
          </p:cNvGraphicFramePr>
          <p:nvPr/>
        </p:nvGraphicFramePr>
        <p:xfrm>
          <a:off x="215900" y="2661870"/>
          <a:ext cx="4635500" cy="3996041"/>
        </p:xfrm>
        <a:graphic>
          <a:graphicData uri="http://schemas.openxmlformats.org/drawingml/2006/table">
            <a:tbl>
              <a:tblPr/>
              <a:tblGrid>
                <a:gridCol w="651417"/>
                <a:gridCol w="3984083"/>
              </a:tblGrid>
              <a:tr h="4496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11.1</a:t>
                      </a:r>
                    </a:p>
                  </a:txBody>
                  <a:tcPr marL="0" marR="0" marT="91402" marB="0" horzOverflow="overflow">
                    <a:lnL cap="flat">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Technology: An Economic Definition</a:t>
                      </a:r>
                    </a:p>
                  </a:txBody>
                  <a:tcPr marL="0" marR="0" marT="91402" marB="0" horzOverflow="overflow">
                    <a:lnL>
                      <a:noFill/>
                    </a:lnL>
                    <a:lnR cap="flat">
                      <a:noFill/>
                    </a:lnR>
                    <a:lnT cap="flat">
                      <a:noFill/>
                    </a:lnT>
                    <a:lnB>
                      <a:noFill/>
                    </a:lnB>
                    <a:lnTlToBr>
                      <a:noFill/>
                    </a:lnTlToBr>
                    <a:lnBlToTr>
                      <a:noFill/>
                    </a:lnBlToTr>
                    <a:noFill/>
                  </a:tcPr>
                </a:tc>
              </a:tr>
              <a:tr h="62267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11.2</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The Short Run and the Long Run in Economics</a:t>
                      </a:r>
                    </a:p>
                  </a:txBody>
                  <a:tcPr marL="0" marR="0" marT="91402" marB="0" horzOverflow="overflow">
                    <a:lnL>
                      <a:noFill/>
                    </a:lnL>
                    <a:lnR cap="flat">
                      <a:noFill/>
                    </a:lnR>
                    <a:lnT>
                      <a:noFill/>
                    </a:lnT>
                    <a:lnB>
                      <a:noFill/>
                    </a:lnB>
                    <a:lnTlToBr>
                      <a:noFill/>
                    </a:lnTlToBr>
                    <a:lnBlToTr>
                      <a:noFill/>
                    </a:lnBlToTr>
                    <a:noFill/>
                  </a:tcPr>
                </a:tc>
              </a:tr>
              <a:tr h="6639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11.3</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The Marginal Product of Labor and the Average Product of Labor</a:t>
                      </a:r>
                    </a:p>
                  </a:txBody>
                  <a:tcPr marL="0" marR="0" marT="91402" marB="0" horzOverflow="overflow">
                    <a:lnL>
                      <a:noFill/>
                    </a:lnL>
                    <a:lnR cap="flat">
                      <a:noFill/>
                    </a:lnR>
                    <a:lnT>
                      <a:noFill/>
                    </a:lnT>
                    <a:lnB>
                      <a:noFill/>
                    </a:lnB>
                    <a:lnTlToBr>
                      <a:noFill/>
                    </a:lnTlToBr>
                    <a:lnBlToTr>
                      <a:noFill/>
                    </a:lnBlToTr>
                    <a:noFill/>
                  </a:tcPr>
                </a:tc>
              </a:tr>
              <a:tr h="6556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11.4</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The Relationship between Short-Run Production and Short-Run Cost</a:t>
                      </a:r>
                    </a:p>
                  </a:txBody>
                  <a:tcPr marL="0" marR="0" marT="91402" marB="0" horzOverflow="overflow">
                    <a:lnL>
                      <a:noFill/>
                    </a:lnL>
                    <a:lnR cap="flat">
                      <a:noFill/>
                    </a:lnR>
                    <a:lnT>
                      <a:noFill/>
                    </a:lnT>
                    <a:lnB>
                      <a:noFill/>
                    </a:lnB>
                    <a:lnTlToBr>
                      <a:noFill/>
                    </a:lnTlToBr>
                    <a:lnBlToTr>
                      <a:noFill/>
                    </a:lnBlToTr>
                    <a:noFill/>
                  </a:tcPr>
                </a:tc>
              </a:tr>
              <a:tr h="35697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11.5</a:t>
                      </a:r>
                    </a:p>
                  </a:txBody>
                  <a:tcPr marL="0" marR="0" marT="91402" marB="0"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Graphing Cost Curves</a:t>
                      </a:r>
                    </a:p>
                  </a:txBody>
                  <a:tcPr marL="0" marR="0" marT="91402" marB="0" horzOverflow="overflow">
                    <a:lnL>
                      <a:noFill/>
                    </a:lnL>
                    <a:lnR cap="flat">
                      <a:noFill/>
                    </a:lnR>
                    <a:lnT>
                      <a:noFill/>
                    </a:lnT>
                    <a:lnB w="12700" cmpd="sng">
                      <a:noFill/>
                      <a:prstDash val="solid"/>
                    </a:lnB>
                    <a:lnTlToBr>
                      <a:noFill/>
                    </a:lnTlToBr>
                    <a:lnBlToTr>
                      <a:noFill/>
                    </a:lnBlToTr>
                    <a:noFill/>
                  </a:tcPr>
                </a:tc>
              </a:tr>
              <a:tr h="35697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11.6</a:t>
                      </a:r>
                    </a:p>
                  </a:txBody>
                  <a:tcPr marL="0" marR="0" marT="91402" marB="0" horzOverflow="overflow">
                    <a:lnL cap="flat">
                      <a:noFill/>
                    </a:lnL>
                    <a:lnR cap="flat">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800" b="1" i="0" u="none" strike="noStrike" cap="none" normalizeH="0" baseline="0" dirty="0" smtClean="0">
                          <a:ln>
                            <a:noFill/>
                          </a:ln>
                          <a:solidFill>
                            <a:srgbClr val="0066B3"/>
                          </a:solidFill>
                          <a:effectLst/>
                          <a:latin typeface="Arial" charset="0"/>
                        </a:rPr>
                        <a:t>Costs in the Long Run</a:t>
                      </a:r>
                    </a:p>
                  </a:txBody>
                  <a:tcPr marL="0" marR="0" marT="91402"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888377">
                <a:tc gridSpan="2">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800" b="1" i="0" u="none" strike="noStrike" cap="none" normalizeH="0" baseline="0" dirty="0" smtClean="0">
                          <a:ln>
                            <a:noFill/>
                          </a:ln>
                          <a:solidFill>
                            <a:srgbClr val="0066B3"/>
                          </a:solidFill>
                          <a:effectLst/>
                          <a:latin typeface="Arial" charset="0"/>
                        </a:rPr>
                        <a:t>Appendix: Using Isoquants and Isocost Lines to Understand Production and Cost</a:t>
                      </a:r>
                    </a:p>
                  </a:txBody>
                  <a:tcPr marL="0" marR="0" marT="91402" marB="0" horzOverflow="overflow">
                    <a:lnL cap="flat">
                      <a:noFill/>
                    </a:lnL>
                    <a:lnR cap="flat">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endParaRPr kumimoji="0" lang="en-US" sz="1600" b="1" i="0" u="none" strike="noStrike" cap="none" normalizeH="0" baseline="0" dirty="0" smtClean="0">
                        <a:ln>
                          <a:noFill/>
                        </a:ln>
                        <a:solidFill>
                          <a:srgbClr val="0066B3"/>
                        </a:solidFill>
                        <a:effectLst/>
                        <a:latin typeface="Arial" charset="0"/>
                      </a:endParaRPr>
                    </a:p>
                  </a:txBody>
                  <a:tcPr marL="0" marR="0" marT="91402"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862210" name="Picture 2"/>
          <p:cNvPicPr>
            <a:picLocks noChangeAspect="1" noChangeArrowheads="1"/>
          </p:cNvPicPr>
          <p:nvPr/>
        </p:nvPicPr>
        <p:blipFill>
          <a:blip r:embed="rId3" cstate="print"/>
          <a:srcRect/>
          <a:stretch>
            <a:fillRect/>
          </a:stretch>
        </p:blipFill>
        <p:spPr bwMode="auto">
          <a:xfrm>
            <a:off x="4843463" y="1901825"/>
            <a:ext cx="3990975"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1000"/>
                                        <p:tgtEl>
                                          <p:spTgt spid="24"/>
                                        </p:tgtEl>
                                      </p:cBhvr>
                                    </p:animEffect>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wipe(left)">
                                      <p:cBhvr>
                                        <p:cTn id="23" dur="500"/>
                                        <p:tgtEl>
                                          <p:spTgt spid="21">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62210"/>
                                        </p:tgtEl>
                                        <p:attrNameLst>
                                          <p:attrName>style.visibility</p:attrName>
                                        </p:attrNameLst>
                                      </p:cBhvr>
                                      <p:to>
                                        <p:strVal val="visible"/>
                                      </p:to>
                                    </p:set>
                                    <p:animEffect transition="in" filter="fade">
                                      <p:cBhvr>
                                        <p:cTn id="27" dur="1000"/>
                                        <p:tgtEl>
                                          <p:spTgt spid="862210"/>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22" grpId="0" animBg="1"/>
      <p:bldP spid="24" grpId="0"/>
      <p:bldP spid="25"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2426" y="2647950"/>
            <a:ext cx="8728360" cy="954107"/>
          </a:xfrm>
          <a:prstGeom prst="rect">
            <a:avLst/>
          </a:prstGeom>
          <a:noFill/>
          <a:ln w="9525">
            <a:noFill/>
            <a:miter lim="800000"/>
            <a:headEnd/>
            <a:tailEnd/>
          </a:ln>
        </p:spPr>
        <p:txBody>
          <a:bodyPr wrap="square">
            <a:spAutoFit/>
          </a:bodyPr>
          <a:lstStyle/>
          <a:p>
            <a:r>
              <a:rPr lang="en-US">
                <a:solidFill>
                  <a:srgbClr val="0066B3"/>
                </a:solidFill>
              </a:rPr>
              <a:t>Explain and illustrate the relationship between marginal cost and average total cost.</a:t>
            </a:r>
          </a:p>
        </p:txBody>
      </p:sp>
      <p:sp>
        <p:nvSpPr>
          <p:cNvPr id="3" name="Text Box 9"/>
          <p:cNvSpPr txBox="1">
            <a:spLocks noChangeArrowheads="1"/>
          </p:cNvSpPr>
          <p:nvPr/>
        </p:nvSpPr>
        <p:spPr bwMode="auto">
          <a:xfrm>
            <a:off x="452438" y="2293909"/>
            <a:ext cx="4462462" cy="400110"/>
          </a:xfrm>
          <a:prstGeom prst="rect">
            <a:avLst/>
          </a:prstGeom>
          <a:solidFill>
            <a:srgbClr val="0066B3"/>
          </a:solidFill>
          <a:ln w="9525">
            <a:noFill/>
            <a:miter lim="800000"/>
            <a:headEnd/>
            <a:tailEnd/>
          </a:ln>
        </p:spPr>
        <p:txBody>
          <a:bodyPr wrap="square" lIns="45720" rIns="45720" anchor="ctr">
            <a:spAutoFit/>
          </a:bodyPr>
          <a:lstStyle/>
          <a:p>
            <a:r>
              <a:rPr lang="en-US" sz="2000" b="1" dirty="0">
                <a:solidFill>
                  <a:srgbClr val="FFFFFF"/>
                </a:solidFill>
              </a:rPr>
              <a:t>11.4 LEARNING </a:t>
            </a:r>
            <a:r>
              <a:rPr lang="en-US" sz="2000" dirty="0">
                <a:solidFill>
                  <a:srgbClr val="FFFFFF"/>
                </a:solidFill>
              </a:rPr>
              <a:t>OBJECTIVE</a:t>
            </a:r>
          </a:p>
        </p:txBody>
      </p:sp>
      <p:sp>
        <p:nvSpPr>
          <p:cNvPr id="4" name="TextBox 3"/>
          <p:cNvSpPr txBox="1">
            <a:spLocks noChangeArrowheads="1"/>
          </p:cNvSpPr>
          <p:nvPr/>
        </p:nvSpPr>
        <p:spPr bwMode="auto">
          <a:xfrm>
            <a:off x="469900" y="244475"/>
            <a:ext cx="8343900" cy="1077218"/>
          </a:xfrm>
          <a:prstGeom prst="rect">
            <a:avLst/>
          </a:prstGeom>
          <a:noFill/>
          <a:ln w="9525">
            <a:noFill/>
            <a:miter lim="800000"/>
            <a:headEnd/>
            <a:tailEnd/>
          </a:ln>
        </p:spPr>
        <p:txBody>
          <a:bodyPr wrap="square">
            <a:spAutoFit/>
          </a:bodyPr>
          <a:lstStyle/>
          <a:p>
            <a:r>
              <a:rPr lang="en-US" sz="3200" b="1">
                <a:solidFill>
                  <a:srgbClr val="0066B3"/>
                </a:solidFill>
              </a:rPr>
              <a:t>The Relationship between Short-Run Production and Short-Run Cost</a:t>
            </a:r>
          </a:p>
        </p:txBody>
      </p:sp>
      <p:sp>
        <p:nvSpPr>
          <p:cNvPr id="5" name="Text Box 7"/>
          <p:cNvSpPr txBox="1">
            <a:spLocks noChangeArrowheads="1"/>
          </p:cNvSpPr>
          <p:nvPr/>
        </p:nvSpPr>
        <p:spPr bwMode="auto">
          <a:xfrm>
            <a:off x="404813" y="4151313"/>
            <a:ext cx="8240712" cy="830997"/>
          </a:xfrm>
          <a:prstGeom prst="rect">
            <a:avLst/>
          </a:prstGeom>
          <a:noFill/>
          <a:ln w="9525" algn="ctr">
            <a:noFill/>
            <a:miter lim="800000"/>
            <a:headEnd/>
            <a:tailEnd/>
          </a:ln>
        </p:spPr>
        <p:txBody>
          <a:bodyPr>
            <a:spAutoFit/>
          </a:bodyPr>
          <a:lstStyle/>
          <a:p>
            <a:pPr>
              <a:spcBef>
                <a:spcPct val="50000"/>
              </a:spcBef>
            </a:pPr>
            <a:r>
              <a:rPr lang="en-US" sz="2400" b="1" dirty="0">
                <a:solidFill>
                  <a:schemeClr val="tx1"/>
                </a:solidFill>
              </a:rPr>
              <a:t>Marginal cost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邊際成本</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change in a firm’s total cost from producing one more unit of a good or service.</a:t>
            </a:r>
          </a:p>
        </p:txBody>
      </p:sp>
      <p:graphicFrame>
        <p:nvGraphicFramePr>
          <p:cNvPr id="6" name="Object 4"/>
          <p:cNvGraphicFramePr>
            <a:graphicFrameLocks noChangeAspect="1"/>
          </p:cNvGraphicFramePr>
          <p:nvPr/>
        </p:nvGraphicFramePr>
        <p:xfrm>
          <a:off x="3671888" y="5159375"/>
          <a:ext cx="2108299" cy="1177925"/>
        </p:xfrm>
        <a:graphic>
          <a:graphicData uri="http://schemas.openxmlformats.org/presentationml/2006/ole">
            <mc:AlternateContent xmlns:mc="http://schemas.openxmlformats.org/markup-compatibility/2006">
              <mc:Choice xmlns:v="urn:schemas-microsoft-com:vml" Requires="v">
                <p:oleObj spid="_x0000_s884741" name="Equation" r:id="rId3" imgW="977476" imgH="545863" progId="">
                  <p:embed/>
                </p:oleObj>
              </mc:Choice>
              <mc:Fallback>
                <p:oleObj name="Equation" r:id="rId3" imgW="977476" imgH="545863"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8" y="5159375"/>
                        <a:ext cx="2108299" cy="117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500"/>
                            </p:stCondLst>
                            <p:childTnLst>
                              <p:par>
                                <p:cTn id="24" presetID="17"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10-4_Figure_PPT_7.gif"/>
          <p:cNvPicPr>
            <a:picLocks noChangeAspect="1"/>
          </p:cNvPicPr>
          <p:nvPr/>
        </p:nvPicPr>
        <p:blipFill>
          <a:blip r:embed="rId3" cstate="print"/>
          <a:srcRect/>
          <a:stretch>
            <a:fillRect/>
          </a:stretch>
        </p:blipFill>
        <p:spPr bwMode="auto">
          <a:xfrm>
            <a:off x="4457700" y="2247900"/>
            <a:ext cx="4314825" cy="4238625"/>
          </a:xfrm>
          <a:prstGeom prst="rect">
            <a:avLst/>
          </a:prstGeom>
          <a:noFill/>
          <a:ln w="9525">
            <a:noFill/>
            <a:miter lim="800000"/>
            <a:headEnd/>
            <a:tailEnd/>
          </a:ln>
        </p:spPr>
      </p:pic>
      <p:pic>
        <p:nvPicPr>
          <p:cNvPr id="6" name="Picture 5" descr="Fig10-4_Figure_PPT_5.gif"/>
          <p:cNvPicPr>
            <a:picLocks noChangeAspect="1"/>
          </p:cNvPicPr>
          <p:nvPr/>
        </p:nvPicPr>
        <p:blipFill>
          <a:blip r:embed="rId4" cstate="print"/>
          <a:srcRect/>
          <a:stretch>
            <a:fillRect/>
          </a:stretch>
        </p:blipFill>
        <p:spPr bwMode="auto">
          <a:xfrm>
            <a:off x="4457700" y="2247900"/>
            <a:ext cx="4314825" cy="4238625"/>
          </a:xfrm>
          <a:prstGeom prst="rect">
            <a:avLst/>
          </a:prstGeom>
          <a:noFill/>
          <a:ln w="9525">
            <a:noFill/>
            <a:miter lim="800000"/>
            <a:headEnd/>
            <a:tailEnd/>
          </a:ln>
        </p:spPr>
      </p:pic>
      <p:sp>
        <p:nvSpPr>
          <p:cNvPr id="7" name="Text Box 5"/>
          <p:cNvSpPr txBox="1">
            <a:spLocks noChangeArrowheads="1"/>
          </p:cNvSpPr>
          <p:nvPr/>
        </p:nvSpPr>
        <p:spPr bwMode="auto">
          <a:xfrm>
            <a:off x="455613" y="360363"/>
            <a:ext cx="1165225"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pPr>
            <a:r>
              <a:rPr lang="en-US" sz="1600" b="1">
                <a:solidFill>
                  <a:schemeClr val="tx1"/>
                </a:solidFill>
              </a:rPr>
              <a:t>Figure 11.4</a:t>
            </a:r>
          </a:p>
        </p:txBody>
      </p:sp>
      <p:sp>
        <p:nvSpPr>
          <p:cNvPr id="8" name="Text Box 6"/>
          <p:cNvSpPr txBox="1">
            <a:spLocks noChangeArrowheads="1"/>
          </p:cNvSpPr>
          <p:nvPr/>
        </p:nvSpPr>
        <p:spPr bwMode="auto">
          <a:xfrm>
            <a:off x="1635125" y="207963"/>
            <a:ext cx="7508875" cy="646331"/>
          </a:xfrm>
          <a:prstGeom prst="rect">
            <a:avLst/>
          </a:prstGeom>
          <a:noFill/>
          <a:ln w="9525" algn="ctr">
            <a:noFill/>
            <a:miter lim="800000"/>
            <a:headEnd/>
            <a:tailEnd/>
          </a:ln>
        </p:spPr>
        <p:txBody>
          <a:bodyPr wrap="square">
            <a:spAutoFit/>
          </a:bodyPr>
          <a:lstStyle/>
          <a:p>
            <a:r>
              <a:rPr lang="en-US" sz="1800" b="1" dirty="0">
                <a:solidFill>
                  <a:schemeClr val="tx1"/>
                </a:solidFill>
              </a:rPr>
              <a:t>Jill Johnson’s Marginal Cost and Average Total Cost of Producing Pizzas</a:t>
            </a:r>
          </a:p>
        </p:txBody>
      </p:sp>
      <p:sp>
        <p:nvSpPr>
          <p:cNvPr id="9" name="TextBox 8"/>
          <p:cNvSpPr txBox="1">
            <a:spLocks noChangeArrowheads="1"/>
          </p:cNvSpPr>
          <p:nvPr/>
        </p:nvSpPr>
        <p:spPr bwMode="auto">
          <a:xfrm>
            <a:off x="368300" y="701675"/>
            <a:ext cx="3984625" cy="5708650"/>
          </a:xfrm>
          <a:prstGeom prst="rect">
            <a:avLst/>
          </a:prstGeom>
          <a:noFill/>
          <a:ln w="9525">
            <a:noFill/>
            <a:miter lim="800000"/>
            <a:headEnd/>
            <a:tailEnd/>
          </a:ln>
        </p:spPr>
        <p:txBody>
          <a:bodyPr>
            <a:spAutoFit/>
          </a:bodyPr>
          <a:lstStyle/>
          <a:p>
            <a:r>
              <a:rPr lang="en-US" sz="1600"/>
              <a:t>We can use the information in the table to calculate Jill’s marginal cost and average total cost of producing pizzas. </a:t>
            </a:r>
          </a:p>
          <a:p>
            <a:r>
              <a:rPr lang="en-US" sz="1600"/>
              <a:t>For the first two workers hired, the marginal product of labor is increasing, which causes the marginal cost of production to fall. </a:t>
            </a:r>
          </a:p>
          <a:p>
            <a:r>
              <a:rPr lang="en-US" sz="1600"/>
              <a:t>For the last four workers hired, the marginal product of labor is falling, which causes the marginal cost of production to increase.</a:t>
            </a:r>
          </a:p>
          <a:p>
            <a:r>
              <a:rPr lang="en-US" sz="1600"/>
              <a:t>So, the marginal cost curve falls and then rises—that is, has a U shape—because the marginal product of labor rises and then falls.</a:t>
            </a:r>
          </a:p>
          <a:p>
            <a:r>
              <a:rPr lang="en-US" sz="1600"/>
              <a:t>As long as marginal cost is below average total cost, average total cost will be falling. </a:t>
            </a:r>
          </a:p>
          <a:p>
            <a:r>
              <a:rPr lang="en-US" sz="1600"/>
              <a:t>When marginal cost is above average total cost, average total cost will be rising. </a:t>
            </a:r>
          </a:p>
          <a:p>
            <a:r>
              <a:rPr lang="en-US" sz="1600"/>
              <a:t>The relationship between marginal cost and average total cost explains why the average total cost curve also has a U shape.</a:t>
            </a:r>
          </a:p>
        </p:txBody>
      </p:sp>
      <p:pic>
        <p:nvPicPr>
          <p:cNvPr id="10" name="Picture 9" descr="Fig10-4_Figure_PPT_1.gif"/>
          <p:cNvPicPr>
            <a:picLocks noChangeAspect="1"/>
          </p:cNvPicPr>
          <p:nvPr/>
        </p:nvPicPr>
        <p:blipFill>
          <a:blip r:embed="rId5" cstate="print"/>
          <a:srcRect/>
          <a:stretch>
            <a:fillRect/>
          </a:stretch>
        </p:blipFill>
        <p:spPr bwMode="auto">
          <a:xfrm>
            <a:off x="4457700" y="2247900"/>
            <a:ext cx="4314825" cy="4238625"/>
          </a:xfrm>
          <a:prstGeom prst="rect">
            <a:avLst/>
          </a:prstGeom>
          <a:noFill/>
          <a:ln w="9525">
            <a:noFill/>
            <a:miter lim="800000"/>
            <a:headEnd/>
            <a:tailEnd/>
          </a:ln>
        </p:spPr>
      </p:pic>
      <p:pic>
        <p:nvPicPr>
          <p:cNvPr id="11" name="Picture 10" descr="Fig10-4_Figure_PPT_2.gif"/>
          <p:cNvPicPr>
            <a:picLocks noChangeAspect="1"/>
          </p:cNvPicPr>
          <p:nvPr/>
        </p:nvPicPr>
        <p:blipFill>
          <a:blip r:embed="rId6" cstate="print"/>
          <a:srcRect/>
          <a:stretch>
            <a:fillRect/>
          </a:stretch>
        </p:blipFill>
        <p:spPr bwMode="auto">
          <a:xfrm>
            <a:off x="4457700" y="2247900"/>
            <a:ext cx="4314825" cy="4238625"/>
          </a:xfrm>
          <a:prstGeom prst="rect">
            <a:avLst/>
          </a:prstGeom>
          <a:noFill/>
          <a:ln w="9525">
            <a:noFill/>
            <a:miter lim="800000"/>
            <a:headEnd/>
            <a:tailEnd/>
          </a:ln>
        </p:spPr>
      </p:pic>
      <p:pic>
        <p:nvPicPr>
          <p:cNvPr id="15" name="Picture 14" descr="Fig10-4_Figure_PPT_3.gif"/>
          <p:cNvPicPr>
            <a:picLocks noChangeAspect="1"/>
          </p:cNvPicPr>
          <p:nvPr/>
        </p:nvPicPr>
        <p:blipFill>
          <a:blip r:embed="rId7" cstate="print"/>
          <a:srcRect/>
          <a:stretch>
            <a:fillRect/>
          </a:stretch>
        </p:blipFill>
        <p:spPr bwMode="auto">
          <a:xfrm>
            <a:off x="4457700" y="2247900"/>
            <a:ext cx="4314825" cy="4238625"/>
          </a:xfrm>
          <a:prstGeom prst="rect">
            <a:avLst/>
          </a:prstGeom>
          <a:noFill/>
          <a:ln w="9525">
            <a:noFill/>
            <a:miter lim="800000"/>
            <a:headEnd/>
            <a:tailEnd/>
          </a:ln>
        </p:spPr>
      </p:pic>
      <p:pic>
        <p:nvPicPr>
          <p:cNvPr id="16" name="Picture 15" descr="Fig10-4_Figure_PPT_4.gif"/>
          <p:cNvPicPr>
            <a:picLocks noChangeAspect="1"/>
          </p:cNvPicPr>
          <p:nvPr/>
        </p:nvPicPr>
        <p:blipFill>
          <a:blip r:embed="rId8" cstate="print"/>
          <a:srcRect/>
          <a:stretch>
            <a:fillRect/>
          </a:stretch>
        </p:blipFill>
        <p:spPr bwMode="auto">
          <a:xfrm>
            <a:off x="4457700" y="2247900"/>
            <a:ext cx="4314825" cy="4238625"/>
          </a:xfrm>
          <a:prstGeom prst="rect">
            <a:avLst/>
          </a:prstGeom>
          <a:noFill/>
          <a:ln w="9525">
            <a:noFill/>
            <a:miter lim="800000"/>
            <a:headEnd/>
            <a:tailEnd/>
          </a:ln>
        </p:spPr>
      </p:pic>
      <p:pic>
        <p:nvPicPr>
          <p:cNvPr id="17" name="Picture 16" descr="Fig10-4_Figure_PPT_6.gif"/>
          <p:cNvPicPr>
            <a:picLocks noChangeAspect="1"/>
          </p:cNvPicPr>
          <p:nvPr/>
        </p:nvPicPr>
        <p:blipFill>
          <a:blip r:embed="rId9" cstate="print"/>
          <a:srcRect/>
          <a:stretch>
            <a:fillRect/>
          </a:stretch>
        </p:blipFill>
        <p:spPr bwMode="auto">
          <a:xfrm>
            <a:off x="4457700" y="2247900"/>
            <a:ext cx="4314825" cy="4238625"/>
          </a:xfrm>
          <a:prstGeom prst="rect">
            <a:avLst/>
          </a:prstGeom>
          <a:noFill/>
          <a:ln w="9525">
            <a:noFill/>
            <a:miter lim="800000"/>
            <a:headEnd/>
            <a:tailEnd/>
          </a:ln>
        </p:spPr>
      </p:pic>
      <p:pic>
        <p:nvPicPr>
          <p:cNvPr id="18" name="Picture 17" descr="Fig10-4_Table_PPT.gif"/>
          <p:cNvPicPr>
            <a:picLocks noChangeAspect="1"/>
          </p:cNvPicPr>
          <p:nvPr/>
        </p:nvPicPr>
        <p:blipFill>
          <a:blip r:embed="rId10" cstate="print"/>
          <a:srcRect/>
          <a:stretch>
            <a:fillRect/>
          </a:stretch>
        </p:blipFill>
        <p:spPr bwMode="auto">
          <a:xfrm>
            <a:off x="5257800" y="784225"/>
            <a:ext cx="3448050" cy="1628775"/>
          </a:xfrm>
          <a:prstGeom prst="rect">
            <a:avLst/>
          </a:prstGeom>
          <a:noFill/>
          <a:ln w="9525">
            <a:noFill/>
            <a:miter lim="800000"/>
            <a:headEnd/>
            <a:tailEnd/>
          </a:ln>
        </p:spPr>
      </p:pic>
      <p:cxnSp>
        <p:nvCxnSpPr>
          <p:cNvPr id="19" name="Straight Connector 18"/>
          <p:cNvCxnSpPr>
            <a:cxnSpLocks noChangeShapeType="1"/>
          </p:cNvCxnSpPr>
          <p:nvPr/>
        </p:nvCxnSpPr>
        <p:spPr bwMode="auto">
          <a:xfrm>
            <a:off x="436563" y="6497638"/>
            <a:ext cx="3829050"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000"/>
                                        <p:tgtEl>
                                          <p:spTgt spid="1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1000"/>
                                        <p:tgtEl>
                                          <p:spTgt spid="1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1000"/>
                                        <p:tgtEl>
                                          <p:spTgt spid="1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wipe(left)">
                                      <p:cBhvr>
                                        <p:cTn id="38" dur="500"/>
                                        <p:tgtEl>
                                          <p:spTgt spid="9">
                                            <p:txEl>
                                              <p:pRg st="1" end="1"/>
                                            </p:txEl>
                                          </p:spTgt>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wipe(left)">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2000"/>
                                        <p:tgtEl>
                                          <p:spTgt spid="6"/>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Effect transition="in" filter="wipe(left)">
                                      <p:cBhvr>
                                        <p:cTn id="51" dur="500"/>
                                        <p:tgtEl>
                                          <p:spTgt spid="9">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1000"/>
                                        <p:tgtEl>
                                          <p:spTgt spid="17"/>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9">
                                            <p:txEl>
                                              <p:pRg st="4" end="4"/>
                                            </p:txEl>
                                          </p:spTgt>
                                        </p:tgtEl>
                                        <p:attrNameLst>
                                          <p:attrName>style.visibility</p:attrName>
                                        </p:attrNameLst>
                                      </p:cBhvr>
                                      <p:to>
                                        <p:strVal val="visible"/>
                                      </p:to>
                                    </p:set>
                                    <p:animEffect transition="in" filter="wipe(left)">
                                      <p:cBhvr>
                                        <p:cTn id="60" dur="500"/>
                                        <p:tgtEl>
                                          <p:spTgt spid="9">
                                            <p:txEl>
                                              <p:pRg st="4" end="4"/>
                                            </p:txEl>
                                          </p:spTgt>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9">
                                            <p:txEl>
                                              <p:pRg st="5" end="5"/>
                                            </p:txEl>
                                          </p:spTgt>
                                        </p:tgtEl>
                                        <p:attrNameLst>
                                          <p:attrName>style.visibility</p:attrName>
                                        </p:attrNameLst>
                                      </p:cBhvr>
                                      <p:to>
                                        <p:strVal val="visible"/>
                                      </p:to>
                                    </p:set>
                                    <p:animEffect transition="in" filter="wipe(left)">
                                      <p:cBhvr>
                                        <p:cTn id="64" dur="500"/>
                                        <p:tgtEl>
                                          <p:spTgt spid="9">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1000"/>
                                        <p:tgtEl>
                                          <p:spTgt spid="5"/>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9">
                                            <p:txEl>
                                              <p:pRg st="6" end="6"/>
                                            </p:txEl>
                                          </p:spTgt>
                                        </p:tgtEl>
                                        <p:attrNameLst>
                                          <p:attrName>style.visibility</p:attrName>
                                        </p:attrNameLst>
                                      </p:cBhvr>
                                      <p:to>
                                        <p:strVal val="visible"/>
                                      </p:to>
                                    </p:set>
                                    <p:animEffect transition="in" filter="wipe(left)">
                                      <p:cBhvr>
                                        <p:cTn id="73" dur="500"/>
                                        <p:tgtEl>
                                          <p:spTgt spid="9">
                                            <p:txEl>
                                              <p:pRg st="6" end="6"/>
                                            </p:txEl>
                                          </p:spTgt>
                                        </p:tgtEl>
                                      </p:cBhvr>
                                    </p:animEffect>
                                  </p:childTnLst>
                                </p:cTn>
                              </p:par>
                            </p:childTnLst>
                          </p:cTn>
                        </p:par>
                        <p:par>
                          <p:cTn id="74" fill="hold">
                            <p:stCondLst>
                              <p:cond delay="1500"/>
                            </p:stCondLst>
                            <p:childTnLst>
                              <p:par>
                                <p:cTn id="75" presetID="22" presetClass="entr" presetSubtype="8"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uiExpand="1"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454025" y="246063"/>
            <a:ext cx="8242300" cy="430212"/>
          </a:xfrm>
          <a:prstGeom prst="rect">
            <a:avLst/>
          </a:prstGeom>
          <a:noFill/>
          <a:ln w="9525">
            <a:noFill/>
            <a:miter lim="800000"/>
            <a:headEnd/>
            <a:tailEnd/>
          </a:ln>
        </p:spPr>
        <p:txBody>
          <a:bodyPr/>
          <a:lstStyle/>
          <a:p>
            <a:pPr>
              <a:spcBef>
                <a:spcPct val="20000"/>
              </a:spcBef>
            </a:pPr>
            <a:r>
              <a:rPr lang="en-US" sz="2400" b="1" dirty="0">
                <a:solidFill>
                  <a:schemeClr val="tx1"/>
                </a:solidFill>
              </a:rPr>
              <a:t>Why Are the Marginal and Average Cost Curves U Shaped</a:t>
            </a:r>
            <a:r>
              <a:rPr lang="en-US" sz="2400" b="1" dirty="0" smtClean="0">
                <a:solidFill>
                  <a:schemeClr val="tx1"/>
                </a:solidFill>
              </a:rPr>
              <a:t>?</a:t>
            </a:r>
            <a:r>
              <a:rPr lang="zh-TW" altLang="en-US" sz="2400" b="1" dirty="0" smtClean="0">
                <a:solidFill>
                  <a:schemeClr val="tx1"/>
                </a:solidFill>
              </a:rPr>
              <a:t> </a:t>
            </a:r>
            <a:r>
              <a:rPr lang="zh-TW" altLang="en-US" sz="2400" b="1" dirty="0" smtClean="0">
                <a:solidFill>
                  <a:schemeClr val="tx1"/>
                </a:solidFill>
                <a:latin typeface="標楷體" pitchFamily="65" charset="-120"/>
                <a:ea typeface="標楷體" pitchFamily="65" charset="-120"/>
              </a:rPr>
              <a:t>為何邊際與平均成本曲線為</a:t>
            </a:r>
            <a:r>
              <a:rPr lang="en-US" altLang="zh-TW" sz="2400" b="1" dirty="0" smtClean="0">
                <a:solidFill>
                  <a:schemeClr val="tx1"/>
                </a:solidFill>
                <a:latin typeface="標楷體" pitchFamily="65" charset="-120"/>
                <a:ea typeface="標楷體" pitchFamily="65" charset="-120"/>
              </a:rPr>
              <a:t>U</a:t>
            </a:r>
            <a:r>
              <a:rPr lang="zh-TW" altLang="en-US" sz="2400" b="1" dirty="0" smtClean="0">
                <a:solidFill>
                  <a:schemeClr val="tx1"/>
                </a:solidFill>
                <a:latin typeface="標楷體" pitchFamily="65" charset="-120"/>
                <a:ea typeface="標楷體" pitchFamily="65" charset="-120"/>
              </a:rPr>
              <a:t>型</a:t>
            </a:r>
            <a:r>
              <a:rPr lang="en-US" altLang="zh-TW" sz="2400" b="1" dirty="0" smtClean="0">
                <a:solidFill>
                  <a:schemeClr val="tx1"/>
                </a:solidFill>
                <a:latin typeface="標楷體" pitchFamily="65" charset="-120"/>
                <a:ea typeface="標楷體" pitchFamily="65" charset="-120"/>
              </a:rPr>
              <a:t>?</a:t>
            </a:r>
            <a:endParaRPr lang="en-US" sz="2400" b="1" dirty="0">
              <a:solidFill>
                <a:schemeClr val="tx1"/>
              </a:solidFill>
              <a:latin typeface="標楷體" pitchFamily="65" charset="-120"/>
              <a:ea typeface="標楷體" pitchFamily="65" charset="-120"/>
            </a:endParaRPr>
          </a:p>
        </p:txBody>
      </p:sp>
      <p:sp>
        <p:nvSpPr>
          <p:cNvPr id="2" name="TextBox 1"/>
          <p:cNvSpPr txBox="1">
            <a:spLocks noChangeArrowheads="1"/>
          </p:cNvSpPr>
          <p:nvPr/>
        </p:nvSpPr>
        <p:spPr bwMode="auto">
          <a:xfrm>
            <a:off x="455612" y="1582738"/>
            <a:ext cx="8180387" cy="4647426"/>
          </a:xfrm>
          <a:prstGeom prst="rect">
            <a:avLst/>
          </a:prstGeom>
          <a:noFill/>
          <a:ln w="9525">
            <a:noFill/>
            <a:miter lim="800000"/>
            <a:headEnd/>
            <a:tailEnd/>
          </a:ln>
        </p:spPr>
        <p:txBody>
          <a:bodyPr wrap="square">
            <a:spAutoFit/>
          </a:bodyPr>
          <a:lstStyle/>
          <a:p>
            <a:r>
              <a:rPr lang="en-US" sz="2400" i="1" dirty="0"/>
              <a:t>When the marginal product of labor is rising, the marginal cost of output is falling.</a:t>
            </a:r>
          </a:p>
          <a:p>
            <a:endParaRPr lang="en-US" sz="2400" i="1" dirty="0"/>
          </a:p>
          <a:p>
            <a:endParaRPr lang="en-US" sz="1400" i="1" dirty="0"/>
          </a:p>
          <a:p>
            <a:r>
              <a:rPr lang="en-US" sz="2400" i="1" dirty="0"/>
              <a:t> </a:t>
            </a:r>
          </a:p>
          <a:p>
            <a:r>
              <a:rPr lang="en-US" sz="2400" i="1" dirty="0"/>
              <a:t>When the marginal product of labor is falling, the marginal cost of production is rising.</a:t>
            </a:r>
          </a:p>
          <a:p>
            <a:endParaRPr lang="en-US" sz="1800" i="1" dirty="0"/>
          </a:p>
          <a:p>
            <a:endParaRPr lang="en-US" sz="2400" i="1" dirty="0"/>
          </a:p>
          <a:p>
            <a:endParaRPr lang="en-US" sz="1800" i="1" dirty="0"/>
          </a:p>
          <a:p>
            <a:r>
              <a:rPr lang="en-US" sz="2400" i="1" dirty="0"/>
              <a:t>We can conclude that the marginal cost of production falls and then rises—forming a U shape—because the marginal product of labor rises and then falls.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left)">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wipe(left)">
                                      <p:cBhvr>
                                        <p:cTn id="2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2425" y="2743200"/>
            <a:ext cx="8343900" cy="954107"/>
          </a:xfrm>
          <a:prstGeom prst="rect">
            <a:avLst/>
          </a:prstGeom>
          <a:noFill/>
          <a:ln w="9525">
            <a:noFill/>
            <a:miter lim="800000"/>
            <a:headEnd/>
            <a:tailEnd/>
          </a:ln>
        </p:spPr>
        <p:txBody>
          <a:bodyPr>
            <a:spAutoFit/>
          </a:bodyPr>
          <a:lstStyle/>
          <a:p>
            <a:r>
              <a:rPr lang="en-US" dirty="0">
                <a:solidFill>
                  <a:srgbClr val="0066B3"/>
                </a:solidFill>
              </a:rPr>
              <a:t>Graph average total cost, average variable cost, average fixed cost, and marginal cost.</a:t>
            </a:r>
          </a:p>
        </p:txBody>
      </p:sp>
      <p:sp>
        <p:nvSpPr>
          <p:cNvPr id="3" name="Text Box 9"/>
          <p:cNvSpPr txBox="1">
            <a:spLocks noChangeArrowheads="1"/>
          </p:cNvSpPr>
          <p:nvPr/>
        </p:nvSpPr>
        <p:spPr bwMode="auto">
          <a:xfrm>
            <a:off x="452438" y="2389159"/>
            <a:ext cx="4500562" cy="400110"/>
          </a:xfrm>
          <a:prstGeom prst="rect">
            <a:avLst/>
          </a:prstGeom>
          <a:solidFill>
            <a:srgbClr val="0066B3"/>
          </a:solidFill>
          <a:ln w="9525">
            <a:noFill/>
            <a:miter lim="800000"/>
            <a:headEnd/>
            <a:tailEnd/>
          </a:ln>
        </p:spPr>
        <p:txBody>
          <a:bodyPr wrap="square" lIns="45720" rIns="45720" anchor="ctr">
            <a:spAutoFit/>
          </a:bodyPr>
          <a:lstStyle/>
          <a:p>
            <a:r>
              <a:rPr lang="en-US" sz="2000" b="1">
                <a:solidFill>
                  <a:srgbClr val="FFFFFF"/>
                </a:solidFill>
              </a:rPr>
              <a:t>11.5 LEARNING </a:t>
            </a:r>
            <a:r>
              <a:rPr lang="en-US" sz="2000">
                <a:solidFill>
                  <a:srgbClr val="FFFFFF"/>
                </a:solidFill>
              </a:rPr>
              <a:t>OBJECTIVE</a:t>
            </a:r>
          </a:p>
        </p:txBody>
      </p:sp>
      <p:sp>
        <p:nvSpPr>
          <p:cNvPr id="4" name="TextBox 3"/>
          <p:cNvSpPr txBox="1">
            <a:spLocks noChangeArrowheads="1"/>
          </p:cNvSpPr>
          <p:nvPr/>
        </p:nvSpPr>
        <p:spPr bwMode="auto">
          <a:xfrm>
            <a:off x="469900" y="244475"/>
            <a:ext cx="7923213" cy="584775"/>
          </a:xfrm>
          <a:prstGeom prst="rect">
            <a:avLst/>
          </a:prstGeom>
          <a:noFill/>
          <a:ln w="9525">
            <a:noFill/>
            <a:miter lim="800000"/>
            <a:headEnd/>
            <a:tailEnd/>
          </a:ln>
        </p:spPr>
        <p:txBody>
          <a:bodyPr>
            <a:spAutoFit/>
          </a:bodyPr>
          <a:lstStyle/>
          <a:p>
            <a:r>
              <a:rPr lang="en-US" sz="3200" b="1">
                <a:solidFill>
                  <a:srgbClr val="0066B3"/>
                </a:solidFill>
              </a:rPr>
              <a:t>Graphing Cost Curves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455613" y="207963"/>
            <a:ext cx="8240712" cy="769441"/>
          </a:xfrm>
          <a:prstGeom prst="rect">
            <a:avLst/>
          </a:prstGeom>
          <a:noFill/>
          <a:ln w="9525" algn="ctr">
            <a:noFill/>
            <a:miter lim="800000"/>
            <a:headEnd/>
            <a:tailEnd/>
          </a:ln>
        </p:spPr>
        <p:txBody>
          <a:bodyPr>
            <a:spAutoFit/>
          </a:bodyPr>
          <a:lstStyle/>
          <a:p>
            <a:pPr>
              <a:spcBef>
                <a:spcPct val="50000"/>
              </a:spcBef>
            </a:pPr>
            <a:r>
              <a:rPr lang="en-US" sz="2200" b="1" dirty="0">
                <a:solidFill>
                  <a:schemeClr val="tx1"/>
                </a:solidFill>
              </a:rPr>
              <a:t>Average fixed cost </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平均固定成本</a:t>
            </a:r>
            <a:r>
              <a:rPr lang="en-US" altLang="zh-TW" sz="2200" b="1" dirty="0" smtClean="0">
                <a:solidFill>
                  <a:schemeClr val="tx1"/>
                </a:solidFill>
                <a:latin typeface="標楷體" pitchFamily="65" charset="-120"/>
                <a:ea typeface="標楷體" pitchFamily="65" charset="-120"/>
              </a:rPr>
              <a:t>)</a:t>
            </a:r>
            <a:r>
              <a:rPr lang="en-US" sz="2200" b="1" dirty="0" smtClean="0">
                <a:solidFill>
                  <a:schemeClr val="tx1"/>
                </a:solidFill>
                <a:latin typeface="標楷體" pitchFamily="65" charset="-120"/>
                <a:ea typeface="標楷體" pitchFamily="65" charset="-120"/>
              </a:rPr>
              <a:t> </a:t>
            </a:r>
            <a:r>
              <a:rPr lang="en-US" sz="2200" dirty="0">
                <a:solidFill>
                  <a:schemeClr val="tx1"/>
                </a:solidFill>
              </a:rPr>
              <a:t>Fixed cost divided by the quantity of output produced.</a:t>
            </a:r>
          </a:p>
        </p:txBody>
      </p:sp>
      <p:sp>
        <p:nvSpPr>
          <p:cNvPr id="17" name="Text Box 7"/>
          <p:cNvSpPr txBox="1">
            <a:spLocks noChangeArrowheads="1"/>
          </p:cNvSpPr>
          <p:nvPr/>
        </p:nvSpPr>
        <p:spPr bwMode="auto">
          <a:xfrm>
            <a:off x="455613" y="911225"/>
            <a:ext cx="8240712" cy="769441"/>
          </a:xfrm>
          <a:prstGeom prst="rect">
            <a:avLst/>
          </a:prstGeom>
          <a:noFill/>
          <a:ln w="9525" algn="ctr">
            <a:noFill/>
            <a:miter lim="800000"/>
            <a:headEnd/>
            <a:tailEnd/>
          </a:ln>
        </p:spPr>
        <p:txBody>
          <a:bodyPr>
            <a:spAutoFit/>
          </a:bodyPr>
          <a:lstStyle/>
          <a:p>
            <a:pPr>
              <a:spcBef>
                <a:spcPct val="50000"/>
              </a:spcBef>
            </a:pPr>
            <a:r>
              <a:rPr lang="en-US" sz="2200" b="1" dirty="0">
                <a:solidFill>
                  <a:schemeClr val="tx1"/>
                </a:solidFill>
              </a:rPr>
              <a:t>Average variable cost </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平均變動成本</a:t>
            </a:r>
            <a:r>
              <a:rPr lang="en-US" altLang="zh-TW" sz="2200" b="1" dirty="0" smtClean="0">
                <a:solidFill>
                  <a:schemeClr val="tx1"/>
                </a:solidFill>
                <a:latin typeface="標楷體" pitchFamily="65" charset="-120"/>
                <a:ea typeface="標楷體" pitchFamily="65" charset="-120"/>
              </a:rPr>
              <a:t>)</a:t>
            </a:r>
            <a:r>
              <a:rPr lang="en-US" sz="2200" b="1" dirty="0" smtClean="0">
                <a:solidFill>
                  <a:schemeClr val="tx1"/>
                </a:solidFill>
              </a:rPr>
              <a:t> </a:t>
            </a:r>
            <a:r>
              <a:rPr lang="en-US" sz="2200" dirty="0">
                <a:solidFill>
                  <a:schemeClr val="tx1"/>
                </a:solidFill>
              </a:rPr>
              <a:t>Variable cost divided by the quantity of output produced.</a:t>
            </a:r>
          </a:p>
        </p:txBody>
      </p:sp>
      <p:sp>
        <p:nvSpPr>
          <p:cNvPr id="18" name="Rectangle 11"/>
          <p:cNvSpPr>
            <a:spLocks noChangeArrowheads="1"/>
          </p:cNvSpPr>
          <p:nvPr/>
        </p:nvSpPr>
        <p:spPr bwMode="auto">
          <a:xfrm>
            <a:off x="3297238" y="5954713"/>
            <a:ext cx="3098028" cy="523220"/>
          </a:xfrm>
          <a:prstGeom prst="rect">
            <a:avLst/>
          </a:prstGeom>
          <a:noFill/>
          <a:ln w="9525" algn="ctr">
            <a:noFill/>
            <a:miter lim="800000"/>
            <a:headEnd/>
            <a:tailEnd/>
          </a:ln>
        </p:spPr>
        <p:txBody>
          <a:bodyPr wrap="none">
            <a:spAutoFit/>
          </a:bodyPr>
          <a:lstStyle/>
          <a:p>
            <a:pPr>
              <a:spcBef>
                <a:spcPct val="5000"/>
              </a:spcBef>
              <a:spcAft>
                <a:spcPct val="5000"/>
              </a:spcAft>
            </a:pPr>
            <a:r>
              <a:rPr lang="en-US" i="1" dirty="0">
                <a:solidFill>
                  <a:schemeClr val="tx1"/>
                </a:solidFill>
                <a:latin typeface="Times New Roman" pitchFamily="18" charset="0"/>
                <a:ea typeface="Cambria Math" pitchFamily="18" charset="0"/>
                <a:cs typeface="Times New Roman" pitchFamily="18" charset="0"/>
              </a:rPr>
              <a:t>ATC  </a:t>
            </a:r>
            <a:r>
              <a:rPr lang="en-US" dirty="0">
                <a:solidFill>
                  <a:schemeClr val="tx1"/>
                </a:solidFill>
                <a:latin typeface="Times New Roman" pitchFamily="18" charset="0"/>
                <a:ea typeface="Cambria Math" pitchFamily="18" charset="0"/>
                <a:cs typeface="Times New Roman" pitchFamily="18" charset="0"/>
              </a:rPr>
              <a:t>=</a:t>
            </a:r>
            <a:r>
              <a:rPr lang="en-US" i="1" dirty="0">
                <a:solidFill>
                  <a:schemeClr val="tx1"/>
                </a:solidFill>
                <a:latin typeface="Times New Roman" pitchFamily="18" charset="0"/>
                <a:ea typeface="Cambria Math" pitchFamily="18" charset="0"/>
                <a:cs typeface="Times New Roman" pitchFamily="18" charset="0"/>
              </a:rPr>
              <a:t> AFC  </a:t>
            </a:r>
            <a:r>
              <a:rPr lang="en-US" dirty="0">
                <a:solidFill>
                  <a:schemeClr val="tx1"/>
                </a:solidFill>
                <a:latin typeface="Times New Roman" pitchFamily="18" charset="0"/>
                <a:ea typeface="Cambria Math" pitchFamily="18" charset="0"/>
                <a:cs typeface="Times New Roman" pitchFamily="18" charset="0"/>
              </a:rPr>
              <a:t>+</a:t>
            </a:r>
            <a:r>
              <a:rPr lang="en-US" i="1" dirty="0">
                <a:solidFill>
                  <a:schemeClr val="tx1"/>
                </a:solidFill>
                <a:latin typeface="Times New Roman" pitchFamily="18" charset="0"/>
                <a:ea typeface="Cambria Math" pitchFamily="18" charset="0"/>
                <a:cs typeface="Times New Roman" pitchFamily="18" charset="0"/>
              </a:rPr>
              <a:t> AVC</a:t>
            </a:r>
          </a:p>
        </p:txBody>
      </p:sp>
      <p:sp>
        <p:nvSpPr>
          <p:cNvPr id="5" name="TextBox 4"/>
          <p:cNvSpPr txBox="1">
            <a:spLocks noChangeArrowheads="1"/>
          </p:cNvSpPr>
          <p:nvPr/>
        </p:nvSpPr>
        <p:spPr bwMode="auto">
          <a:xfrm>
            <a:off x="455613" y="1828800"/>
            <a:ext cx="8240712" cy="461665"/>
          </a:xfrm>
          <a:prstGeom prst="rect">
            <a:avLst/>
          </a:prstGeom>
          <a:noFill/>
          <a:ln w="9525">
            <a:noFill/>
            <a:miter lim="800000"/>
            <a:headEnd/>
            <a:tailEnd/>
          </a:ln>
        </p:spPr>
        <p:txBody>
          <a:bodyPr>
            <a:spAutoFit/>
          </a:bodyPr>
          <a:lstStyle/>
          <a:p>
            <a:r>
              <a:rPr lang="en-US" sz="2400" dirty="0"/>
              <a:t>With </a:t>
            </a:r>
            <a:r>
              <a:rPr lang="en-US" sz="2400" i="1" dirty="0"/>
              <a:t>Q</a:t>
            </a:r>
            <a:r>
              <a:rPr lang="en-US" sz="2400" dirty="0"/>
              <a:t> being the level of output, we have:</a:t>
            </a:r>
          </a:p>
        </p:txBody>
      </p:sp>
      <p:sp>
        <p:nvSpPr>
          <p:cNvPr id="6" name="TextBox 5"/>
          <p:cNvSpPr txBox="1">
            <a:spLocks noChangeArrowheads="1"/>
          </p:cNvSpPr>
          <p:nvPr/>
        </p:nvSpPr>
        <p:spPr bwMode="auto">
          <a:xfrm>
            <a:off x="569913" y="5027613"/>
            <a:ext cx="8240712" cy="830997"/>
          </a:xfrm>
          <a:prstGeom prst="rect">
            <a:avLst/>
          </a:prstGeom>
          <a:noFill/>
          <a:ln w="9525">
            <a:noFill/>
            <a:miter lim="800000"/>
            <a:headEnd/>
            <a:tailEnd/>
          </a:ln>
        </p:spPr>
        <p:txBody>
          <a:bodyPr>
            <a:spAutoFit/>
          </a:bodyPr>
          <a:lstStyle/>
          <a:p>
            <a:r>
              <a:rPr lang="en-US" sz="2400" dirty="0"/>
              <a:t>Notice that average total cost is the sum of average fixed cost plus average variable cost:</a:t>
            </a:r>
          </a:p>
        </p:txBody>
      </p:sp>
      <p:graphicFrame>
        <p:nvGraphicFramePr>
          <p:cNvPr id="2" name="Object 31"/>
          <p:cNvGraphicFramePr>
            <a:graphicFrameLocks noChangeAspect="1"/>
          </p:cNvGraphicFramePr>
          <p:nvPr/>
        </p:nvGraphicFramePr>
        <p:xfrm>
          <a:off x="3027363" y="2374900"/>
          <a:ext cx="3533775" cy="757238"/>
        </p:xfrm>
        <a:graphic>
          <a:graphicData uri="http://schemas.openxmlformats.org/presentationml/2006/ole">
            <mc:AlternateContent xmlns:mc="http://schemas.openxmlformats.org/markup-compatibility/2006">
              <mc:Choice xmlns:v="urn:schemas-microsoft-com:vml" Requires="v">
                <p:oleObj spid="_x0000_s836642" name="Equation" r:id="rId4" imgW="1955800" imgH="419100" progId="Equation.3">
                  <p:embed/>
                </p:oleObj>
              </mc:Choice>
              <mc:Fallback>
                <p:oleObj name="Equation" r:id="rId4" imgW="1955800" imgH="419100" progId="Equation.3">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363" y="2374900"/>
                        <a:ext cx="3533775"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32"/>
          <p:cNvGraphicFramePr>
            <a:graphicFrameLocks noChangeAspect="1"/>
          </p:cNvGraphicFramePr>
          <p:nvPr/>
        </p:nvGraphicFramePr>
        <p:xfrm>
          <a:off x="2992438" y="3263900"/>
          <a:ext cx="3887319" cy="801688"/>
        </p:xfrm>
        <a:graphic>
          <a:graphicData uri="http://schemas.openxmlformats.org/presentationml/2006/ole">
            <mc:AlternateContent xmlns:mc="http://schemas.openxmlformats.org/markup-compatibility/2006">
              <mc:Choice xmlns:v="urn:schemas-microsoft-com:vml" Requires="v">
                <p:oleObj spid="_x0000_s836643" name="Equation" r:id="rId6" imgW="2032000" imgH="419100" progId="Equation.3">
                  <p:embed/>
                </p:oleObj>
              </mc:Choice>
              <mc:Fallback>
                <p:oleObj name="Equation" r:id="rId6" imgW="2032000" imgH="419100" progId="Equation.3">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2438" y="3263900"/>
                        <a:ext cx="3887319" cy="80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3"/>
          <p:cNvGraphicFramePr>
            <a:graphicFrameLocks noChangeAspect="1"/>
          </p:cNvGraphicFramePr>
          <p:nvPr/>
        </p:nvGraphicFramePr>
        <p:xfrm>
          <a:off x="2973389" y="4189519"/>
          <a:ext cx="4278311" cy="820632"/>
        </p:xfrm>
        <a:graphic>
          <a:graphicData uri="http://schemas.openxmlformats.org/presentationml/2006/ole">
            <mc:AlternateContent xmlns:mc="http://schemas.openxmlformats.org/markup-compatibility/2006">
              <mc:Choice xmlns:v="urn:schemas-microsoft-com:vml" Requires="v">
                <p:oleObj spid="_x0000_s836644" name="Equation" r:id="rId8" imgW="2184400" imgH="419100" progId="Equation.3">
                  <p:embed/>
                </p:oleObj>
              </mc:Choice>
              <mc:Fallback>
                <p:oleObj name="Equation" r:id="rId8" imgW="2184400" imgH="419100" progId="Equation.3">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3389" y="4189519"/>
                        <a:ext cx="4278311" cy="820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par>
                          <p:cTn id="18" fill="hold">
                            <p:stCondLst>
                              <p:cond delay="500"/>
                            </p:stCondLst>
                            <p:childTnLst>
                              <p:par>
                                <p:cTn id="19" presetID="17" presetClass="entr" presetSubtype="1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500"/>
                            </p:stCondLst>
                            <p:childTnLst>
                              <p:par>
                                <p:cTn id="41" presetID="17"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5"/>
          <p:cNvSpPr txBox="1">
            <a:spLocks noChangeArrowheads="1"/>
          </p:cNvSpPr>
          <p:nvPr/>
        </p:nvSpPr>
        <p:spPr bwMode="auto">
          <a:xfrm>
            <a:off x="360363" y="196850"/>
            <a:ext cx="2514600"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pPr>
            <a:r>
              <a:rPr lang="en-US" sz="1600" b="1">
                <a:solidFill>
                  <a:schemeClr val="tx1"/>
                </a:solidFill>
              </a:rPr>
              <a:t>Figure 11.5</a:t>
            </a:r>
          </a:p>
        </p:txBody>
      </p:sp>
      <p:sp>
        <p:nvSpPr>
          <p:cNvPr id="17" name="Text Box 16"/>
          <p:cNvSpPr txBox="1">
            <a:spLocks noChangeArrowheads="1"/>
          </p:cNvSpPr>
          <p:nvPr/>
        </p:nvSpPr>
        <p:spPr bwMode="auto">
          <a:xfrm>
            <a:off x="280988" y="525463"/>
            <a:ext cx="3033712" cy="646331"/>
          </a:xfrm>
          <a:prstGeom prst="rect">
            <a:avLst/>
          </a:prstGeom>
          <a:noFill/>
          <a:ln w="9525" algn="ctr">
            <a:noFill/>
            <a:miter lim="800000"/>
            <a:headEnd/>
            <a:tailEnd/>
          </a:ln>
        </p:spPr>
        <p:txBody>
          <a:bodyPr wrap="square">
            <a:spAutoFit/>
          </a:bodyPr>
          <a:lstStyle/>
          <a:p>
            <a:r>
              <a:rPr lang="en-US" sz="1800" b="1" dirty="0">
                <a:solidFill>
                  <a:schemeClr val="tx1"/>
                </a:solidFill>
              </a:rPr>
              <a:t>Costs at Jill Johnson’s Restaurant</a:t>
            </a:r>
          </a:p>
        </p:txBody>
      </p:sp>
      <p:sp>
        <p:nvSpPr>
          <p:cNvPr id="12" name="TextBox 11"/>
          <p:cNvSpPr txBox="1">
            <a:spLocks noChangeArrowheads="1"/>
          </p:cNvSpPr>
          <p:nvPr/>
        </p:nvSpPr>
        <p:spPr bwMode="auto">
          <a:xfrm>
            <a:off x="280988" y="1066800"/>
            <a:ext cx="2719387" cy="5510213"/>
          </a:xfrm>
          <a:prstGeom prst="rect">
            <a:avLst/>
          </a:prstGeom>
          <a:noFill/>
          <a:ln w="9525">
            <a:noFill/>
            <a:miter lim="800000"/>
            <a:headEnd/>
            <a:tailEnd/>
          </a:ln>
        </p:spPr>
        <p:txBody>
          <a:bodyPr>
            <a:spAutoFit/>
          </a:bodyPr>
          <a:lstStyle/>
          <a:p>
            <a:r>
              <a:rPr lang="en-US" sz="1600" dirty="0"/>
              <a:t>Jill’s costs of making pizzas are shown in the table and plotted in the graph. </a:t>
            </a:r>
          </a:p>
          <a:p>
            <a:r>
              <a:rPr lang="en-US" sz="1600" dirty="0"/>
              <a:t>Notice three important facts about the graph: </a:t>
            </a:r>
          </a:p>
          <a:p>
            <a:pPr>
              <a:buFontTx/>
              <a:buAutoNum type="arabicParenBoth"/>
            </a:pPr>
            <a:r>
              <a:rPr lang="en-US" sz="1600" dirty="0"/>
              <a:t> The marginal cost (</a:t>
            </a:r>
            <a:r>
              <a:rPr lang="en-US" sz="1600" i="1" dirty="0"/>
              <a:t>MC), </a:t>
            </a:r>
            <a:r>
              <a:rPr lang="en-US" sz="1600" dirty="0"/>
              <a:t>average total cost </a:t>
            </a:r>
            <a:r>
              <a:rPr lang="en-US" sz="1600" i="1" dirty="0"/>
              <a:t>(ATC), </a:t>
            </a:r>
            <a:r>
              <a:rPr lang="en-US" sz="1600" dirty="0"/>
              <a:t>and average variable cost (</a:t>
            </a:r>
            <a:r>
              <a:rPr lang="en-US" sz="1600" i="1" dirty="0"/>
              <a:t>AVC) </a:t>
            </a:r>
            <a:r>
              <a:rPr lang="en-US" sz="1600" dirty="0"/>
              <a:t>curves are all U shaped, and</a:t>
            </a:r>
          </a:p>
          <a:p>
            <a:r>
              <a:rPr lang="en-US" sz="1600" dirty="0"/>
              <a:t>the marginal cost curve intersects both the average variable cost curve and average total cost curve at their minimum points. </a:t>
            </a:r>
          </a:p>
          <a:p>
            <a:r>
              <a:rPr lang="en-US" sz="1600" dirty="0"/>
              <a:t>(2) As output increases, average fixed cost (</a:t>
            </a:r>
            <a:r>
              <a:rPr lang="en-US" sz="1600" i="1" dirty="0"/>
              <a:t>AFC) </a:t>
            </a:r>
            <a:r>
              <a:rPr lang="en-US" sz="1600" dirty="0"/>
              <a:t>gets smaller and smaller. </a:t>
            </a:r>
          </a:p>
          <a:p>
            <a:r>
              <a:rPr lang="en-US" sz="1600" dirty="0"/>
              <a:t>(3) As output increases, the difference between average total cost and average variable cost decreases.</a:t>
            </a:r>
          </a:p>
        </p:txBody>
      </p:sp>
      <p:pic>
        <p:nvPicPr>
          <p:cNvPr id="863234" name="Picture 2"/>
          <p:cNvPicPr>
            <a:picLocks noChangeAspect="1" noChangeArrowheads="1"/>
          </p:cNvPicPr>
          <p:nvPr/>
        </p:nvPicPr>
        <p:blipFill>
          <a:blip r:embed="rId3" cstate="print"/>
          <a:srcRect/>
          <a:stretch>
            <a:fillRect/>
          </a:stretch>
        </p:blipFill>
        <p:spPr bwMode="auto">
          <a:xfrm>
            <a:off x="3207195" y="38100"/>
            <a:ext cx="5895530" cy="2087563"/>
          </a:xfrm>
          <a:prstGeom prst="rect">
            <a:avLst/>
          </a:prstGeom>
          <a:noFill/>
          <a:ln w="9525">
            <a:noFill/>
            <a:miter lim="800000"/>
            <a:headEnd/>
            <a:tailEnd/>
          </a:ln>
        </p:spPr>
      </p:pic>
      <p:cxnSp>
        <p:nvCxnSpPr>
          <p:cNvPr id="22" name="Straight Connector 21"/>
          <p:cNvCxnSpPr>
            <a:cxnSpLocks noChangeShapeType="1"/>
          </p:cNvCxnSpPr>
          <p:nvPr/>
        </p:nvCxnSpPr>
        <p:spPr bwMode="auto">
          <a:xfrm>
            <a:off x="342900" y="6569075"/>
            <a:ext cx="2532063" cy="0"/>
          </a:xfrm>
          <a:prstGeom prst="line">
            <a:avLst/>
          </a:prstGeom>
          <a:noFill/>
          <a:ln w="50800" algn="ctr">
            <a:solidFill>
              <a:srgbClr val="B9D3C2"/>
            </a:solidFill>
            <a:round/>
            <a:headEnd/>
            <a:tailEnd/>
          </a:ln>
        </p:spPr>
      </p:cxnSp>
      <p:pic>
        <p:nvPicPr>
          <p:cNvPr id="34" name="Picture 33" descr="Fig11.5ppt1.gif"/>
          <p:cNvPicPr>
            <a:picLocks noChangeAspect="1"/>
          </p:cNvPicPr>
          <p:nvPr/>
        </p:nvPicPr>
        <p:blipFill>
          <a:blip r:embed="rId4" cstate="print"/>
          <a:srcRect/>
          <a:stretch>
            <a:fillRect/>
          </a:stretch>
        </p:blipFill>
        <p:spPr bwMode="auto">
          <a:xfrm>
            <a:off x="2871788" y="1828800"/>
            <a:ext cx="5410200" cy="4962525"/>
          </a:xfrm>
          <a:prstGeom prst="rect">
            <a:avLst/>
          </a:prstGeom>
          <a:noFill/>
          <a:ln w="9525">
            <a:noFill/>
            <a:miter lim="800000"/>
            <a:headEnd/>
            <a:tailEnd/>
          </a:ln>
        </p:spPr>
      </p:pic>
      <p:pic>
        <p:nvPicPr>
          <p:cNvPr id="35" name="Picture 34" descr="Fig11.5ppt2.gif"/>
          <p:cNvPicPr>
            <a:picLocks noChangeAspect="1"/>
          </p:cNvPicPr>
          <p:nvPr/>
        </p:nvPicPr>
        <p:blipFill>
          <a:blip r:embed="rId5" cstate="print"/>
          <a:srcRect/>
          <a:stretch>
            <a:fillRect/>
          </a:stretch>
        </p:blipFill>
        <p:spPr bwMode="auto">
          <a:xfrm>
            <a:off x="2871788" y="1828800"/>
            <a:ext cx="5410200" cy="4962525"/>
          </a:xfrm>
          <a:prstGeom prst="rect">
            <a:avLst/>
          </a:prstGeom>
          <a:noFill/>
          <a:ln w="9525">
            <a:noFill/>
            <a:miter lim="800000"/>
            <a:headEnd/>
            <a:tailEnd/>
          </a:ln>
        </p:spPr>
      </p:pic>
      <p:pic>
        <p:nvPicPr>
          <p:cNvPr id="37" name="Picture 36" descr="Fig11.5ppt4.gif"/>
          <p:cNvPicPr>
            <a:picLocks noChangeAspect="1"/>
          </p:cNvPicPr>
          <p:nvPr/>
        </p:nvPicPr>
        <p:blipFill>
          <a:blip r:embed="rId6" cstate="print"/>
          <a:srcRect/>
          <a:stretch>
            <a:fillRect/>
          </a:stretch>
        </p:blipFill>
        <p:spPr bwMode="auto">
          <a:xfrm>
            <a:off x="2871788" y="1828800"/>
            <a:ext cx="5410200" cy="4962525"/>
          </a:xfrm>
          <a:prstGeom prst="rect">
            <a:avLst/>
          </a:prstGeom>
          <a:noFill/>
          <a:ln w="9525">
            <a:noFill/>
            <a:miter lim="800000"/>
            <a:headEnd/>
            <a:tailEnd/>
          </a:ln>
        </p:spPr>
      </p:pic>
      <p:pic>
        <p:nvPicPr>
          <p:cNvPr id="38" name="Picture 37" descr="Fig11.5ppt5.gif"/>
          <p:cNvPicPr>
            <a:picLocks noChangeAspect="1"/>
          </p:cNvPicPr>
          <p:nvPr/>
        </p:nvPicPr>
        <p:blipFill>
          <a:blip r:embed="rId7" cstate="print"/>
          <a:srcRect/>
          <a:stretch>
            <a:fillRect/>
          </a:stretch>
        </p:blipFill>
        <p:spPr bwMode="auto">
          <a:xfrm>
            <a:off x="2871788" y="1828800"/>
            <a:ext cx="5410200" cy="4962525"/>
          </a:xfrm>
          <a:prstGeom prst="rect">
            <a:avLst/>
          </a:prstGeom>
          <a:noFill/>
          <a:ln w="9525">
            <a:noFill/>
            <a:miter lim="800000"/>
            <a:headEnd/>
            <a:tailEnd/>
          </a:ln>
        </p:spPr>
      </p:pic>
      <p:pic>
        <p:nvPicPr>
          <p:cNvPr id="40" name="Picture 39" descr="Fig11.5ppt7.gif"/>
          <p:cNvPicPr>
            <a:picLocks noChangeAspect="1"/>
          </p:cNvPicPr>
          <p:nvPr/>
        </p:nvPicPr>
        <p:blipFill>
          <a:blip r:embed="rId8" cstate="print"/>
          <a:srcRect/>
          <a:stretch>
            <a:fillRect/>
          </a:stretch>
        </p:blipFill>
        <p:spPr bwMode="auto">
          <a:xfrm>
            <a:off x="2871788" y="1828800"/>
            <a:ext cx="5410200" cy="4962525"/>
          </a:xfrm>
          <a:prstGeom prst="rect">
            <a:avLst/>
          </a:prstGeom>
          <a:noFill/>
          <a:ln w="9525">
            <a:noFill/>
            <a:miter lim="800000"/>
            <a:headEnd/>
            <a:tailEnd/>
          </a:ln>
        </p:spPr>
      </p:pic>
      <p:pic>
        <p:nvPicPr>
          <p:cNvPr id="39" name="Picture 38" descr="Fig11.5ppt6.gif"/>
          <p:cNvPicPr>
            <a:picLocks noChangeAspect="1"/>
          </p:cNvPicPr>
          <p:nvPr/>
        </p:nvPicPr>
        <p:blipFill>
          <a:blip r:embed="rId9" cstate="print"/>
          <a:srcRect/>
          <a:stretch>
            <a:fillRect/>
          </a:stretch>
        </p:blipFill>
        <p:spPr bwMode="auto">
          <a:xfrm>
            <a:off x="2871788" y="1828800"/>
            <a:ext cx="5410200" cy="4962525"/>
          </a:xfrm>
          <a:prstGeom prst="rect">
            <a:avLst/>
          </a:prstGeom>
          <a:noFill/>
          <a:ln w="9525">
            <a:noFill/>
            <a:miter lim="800000"/>
            <a:headEnd/>
            <a:tailEnd/>
          </a:ln>
        </p:spPr>
      </p:pic>
      <p:pic>
        <p:nvPicPr>
          <p:cNvPr id="36" name="Picture 35" descr="Fig11.5ppt3.gif"/>
          <p:cNvPicPr>
            <a:picLocks noChangeAspect="1"/>
          </p:cNvPicPr>
          <p:nvPr/>
        </p:nvPicPr>
        <p:blipFill>
          <a:blip r:embed="rId10" cstate="print"/>
          <a:srcRect/>
          <a:stretch>
            <a:fillRect/>
          </a:stretch>
        </p:blipFill>
        <p:spPr bwMode="auto">
          <a:xfrm>
            <a:off x="2871788" y="1828800"/>
            <a:ext cx="5410200" cy="496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63234"/>
                                        </p:tgtEl>
                                        <p:attrNameLst>
                                          <p:attrName>style.visibility</p:attrName>
                                        </p:attrNameLst>
                                      </p:cBhvr>
                                      <p:to>
                                        <p:strVal val="visible"/>
                                      </p:to>
                                    </p:set>
                                    <p:animEffect transition="in" filter="wipe(up)">
                                      <p:cBhvr>
                                        <p:cTn id="15" dur="1000"/>
                                        <p:tgtEl>
                                          <p:spTgt spid="863234"/>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1000"/>
                                        <p:tgtEl>
                                          <p:spTgt spid="34"/>
                                        </p:tgtEl>
                                      </p:cBhvr>
                                    </p:animEffect>
                                  </p:childTnLst>
                                </p:cTn>
                              </p:par>
                              <p:par>
                                <p:cTn id="20" presetID="22" presetClass="entr" presetSubtype="4"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1000"/>
                                        <p:tgtEl>
                                          <p:spTgt spid="35"/>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2000"/>
                                        <p:tgtEl>
                                          <p:spTgt spid="36"/>
                                        </p:tgtEl>
                                      </p:cBhvr>
                                    </p:animEffect>
                                  </p:childTnLst>
                                </p:cTn>
                              </p:par>
                              <p:par>
                                <p:cTn id="27" presetID="22" presetClass="entr" presetSubtype="8"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2000"/>
                                        <p:tgtEl>
                                          <p:spTgt spid="39"/>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left)">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wipe(left)">
                                      <p:cBhvr>
                                        <p:cTn id="38" dur="500"/>
                                        <p:tgtEl>
                                          <p:spTgt spid="12">
                                            <p:txEl>
                                              <p:pRg st="1" end="1"/>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2000"/>
                                        <p:tgtEl>
                                          <p:spTgt spid="37"/>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2">
                                            <p:txEl>
                                              <p:pRg st="2" end="2"/>
                                            </p:txEl>
                                          </p:spTgt>
                                        </p:tgtEl>
                                        <p:attrNameLst>
                                          <p:attrName>style.visibility</p:attrName>
                                        </p:attrNameLst>
                                      </p:cBhvr>
                                      <p:to>
                                        <p:strVal val="visible"/>
                                      </p:to>
                                    </p:set>
                                    <p:animEffect transition="in" filter="wipe(left)">
                                      <p:cBhvr>
                                        <p:cTn id="46" dur="500"/>
                                        <p:tgtEl>
                                          <p:spTgt spid="12">
                                            <p:txEl>
                                              <p:pRg st="2" end="2"/>
                                            </p:txEl>
                                          </p:spTgt>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2000"/>
                                        <p:tgtEl>
                                          <p:spTgt spid="38"/>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2">
                                            <p:txEl>
                                              <p:pRg st="3" end="3"/>
                                            </p:txEl>
                                          </p:spTgt>
                                        </p:tgtEl>
                                        <p:attrNameLst>
                                          <p:attrName>style.visibility</p:attrName>
                                        </p:attrNameLst>
                                      </p:cBhvr>
                                      <p:to>
                                        <p:strVal val="visible"/>
                                      </p:to>
                                    </p:set>
                                    <p:animEffect transition="in" filter="wipe(left)">
                                      <p:cBhvr>
                                        <p:cTn id="54" dur="500"/>
                                        <p:tgtEl>
                                          <p:spTgt spid="12">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2000"/>
                                        <p:tgtEl>
                                          <p:spTgt spid="40"/>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12">
                                            <p:txEl>
                                              <p:pRg st="4" end="4"/>
                                            </p:txEl>
                                          </p:spTgt>
                                        </p:tgtEl>
                                        <p:attrNameLst>
                                          <p:attrName>style.visibility</p:attrName>
                                        </p:attrNameLst>
                                      </p:cBhvr>
                                      <p:to>
                                        <p:strVal val="visible"/>
                                      </p:to>
                                    </p:set>
                                    <p:animEffect transition="in" filter="wipe(left)">
                                      <p:cBhvr>
                                        <p:cTn id="63" dur="500"/>
                                        <p:tgtEl>
                                          <p:spTgt spid="12">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
                                            <p:txEl>
                                              <p:pRg st="5" end="5"/>
                                            </p:txEl>
                                          </p:spTgt>
                                        </p:tgtEl>
                                        <p:attrNameLst>
                                          <p:attrName>style.visibility</p:attrName>
                                        </p:attrNameLst>
                                      </p:cBhvr>
                                      <p:to>
                                        <p:strVal val="visible"/>
                                      </p:to>
                                    </p:set>
                                    <p:animEffect transition="in" filter="wipe(left)">
                                      <p:cBhvr>
                                        <p:cTn id="68" dur="500"/>
                                        <p:tgtEl>
                                          <p:spTgt spid="12">
                                            <p:txEl>
                                              <p:pRg st="5" end="5"/>
                                            </p:txEl>
                                          </p:spTgt>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2" grpId="0" uiExpand="1"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360363" y="968375"/>
            <a:ext cx="8469312" cy="5847755"/>
          </a:xfrm>
          <a:prstGeom prst="rect">
            <a:avLst/>
          </a:prstGeom>
          <a:noFill/>
          <a:ln w="9525" algn="ctr">
            <a:noFill/>
            <a:miter lim="800000"/>
            <a:headEnd/>
            <a:tailEnd/>
          </a:ln>
        </p:spPr>
        <p:txBody>
          <a:bodyPr>
            <a:spAutoFit/>
          </a:bodyPr>
          <a:lstStyle/>
          <a:p>
            <a:pPr marL="342900" indent="-342900">
              <a:spcBef>
                <a:spcPts val="0"/>
              </a:spcBef>
              <a:buFont typeface="+mj-lt"/>
              <a:buAutoNum type="arabicPeriod"/>
              <a:defRPr/>
            </a:pPr>
            <a:r>
              <a:rPr lang="en-US" sz="2000" dirty="0">
                <a:solidFill>
                  <a:schemeClr val="tx1"/>
                </a:solidFill>
                <a:cs typeface="+mn-cs"/>
              </a:rPr>
              <a:t>When marginal cost is less than average variable cost or average total cost, </a:t>
            </a:r>
            <a:br>
              <a:rPr lang="en-US" sz="2000" dirty="0">
                <a:solidFill>
                  <a:schemeClr val="tx1"/>
                </a:solidFill>
                <a:cs typeface="+mn-cs"/>
              </a:rPr>
            </a:br>
            <a:r>
              <a:rPr lang="en-US" sz="2000" dirty="0">
                <a:solidFill>
                  <a:schemeClr val="tx1"/>
                </a:solidFill>
                <a:cs typeface="+mn-cs"/>
              </a:rPr>
              <a:t>it causes them to decrease. When it is greater, it causes them to increase.</a:t>
            </a:r>
          </a:p>
          <a:p>
            <a:pPr marL="342900">
              <a:spcBef>
                <a:spcPts val="0"/>
              </a:spcBef>
              <a:defRPr/>
            </a:pPr>
            <a:r>
              <a:rPr lang="en-US" sz="2000" dirty="0">
                <a:solidFill>
                  <a:schemeClr val="tx1"/>
                </a:solidFill>
                <a:cs typeface="+mn-cs"/>
              </a:rPr>
              <a:t>Therefore, when they are equal, they must be at their minimum points where the marginal cost curve intersects. All three of these curves are U shaped.</a:t>
            </a:r>
          </a:p>
          <a:p>
            <a:pPr marL="342900" indent="-342900">
              <a:spcBef>
                <a:spcPts val="0"/>
              </a:spcBef>
              <a:defRPr/>
            </a:pPr>
            <a:endParaRPr lang="en-US" sz="1000" dirty="0">
              <a:solidFill>
                <a:schemeClr val="tx1"/>
              </a:solidFill>
              <a:cs typeface="+mn-cs"/>
            </a:endParaRPr>
          </a:p>
          <a:p>
            <a:pPr marL="342900" indent="-342900">
              <a:spcBef>
                <a:spcPts val="0"/>
              </a:spcBef>
              <a:buFont typeface="+mj-lt"/>
              <a:buAutoNum type="arabicPeriod" startAt="2"/>
              <a:defRPr/>
            </a:pPr>
            <a:r>
              <a:rPr lang="en-US" sz="2000" dirty="0">
                <a:solidFill>
                  <a:schemeClr val="tx1"/>
                </a:solidFill>
                <a:cs typeface="+mn-cs"/>
              </a:rPr>
              <a:t>Average fixed cost gets smaller and smaller as output increases because in calculating average fixed cost, we are dividing something that gets larger </a:t>
            </a:r>
            <a:br>
              <a:rPr lang="en-US" sz="2000" dirty="0">
                <a:solidFill>
                  <a:schemeClr val="tx1"/>
                </a:solidFill>
                <a:cs typeface="+mn-cs"/>
              </a:rPr>
            </a:br>
            <a:r>
              <a:rPr lang="en-US" sz="2000" dirty="0">
                <a:solidFill>
                  <a:schemeClr val="tx1"/>
                </a:solidFill>
                <a:cs typeface="+mn-cs"/>
              </a:rPr>
              <a:t>and larger—output—into something that remains constant—fixed cost.</a:t>
            </a:r>
          </a:p>
          <a:p>
            <a:pPr marL="342900">
              <a:spcBef>
                <a:spcPts val="0"/>
              </a:spcBef>
              <a:defRPr/>
            </a:pPr>
            <a:r>
              <a:rPr lang="en-US" sz="2000" dirty="0">
                <a:solidFill>
                  <a:schemeClr val="tx1"/>
                </a:solidFill>
                <a:cs typeface="+mn-cs"/>
              </a:rPr>
              <a:t>Firms often refer to this process of lowering average fixed cost by selling more output as “spreading the overhead” (where “overhead” refers to fixed costs).</a:t>
            </a:r>
          </a:p>
          <a:p>
            <a:pPr marL="342900" indent="-342900">
              <a:spcBef>
                <a:spcPts val="0"/>
              </a:spcBef>
              <a:defRPr/>
            </a:pPr>
            <a:endParaRPr lang="en-US" sz="1200" dirty="0">
              <a:solidFill>
                <a:schemeClr val="tx1"/>
              </a:solidFill>
              <a:cs typeface="+mn-cs"/>
            </a:endParaRPr>
          </a:p>
          <a:p>
            <a:pPr marL="342900" indent="-342900">
              <a:spcBef>
                <a:spcPts val="0"/>
              </a:spcBef>
              <a:buFont typeface="+mj-lt"/>
              <a:buAutoNum type="arabicPeriod" startAt="3"/>
              <a:defRPr/>
            </a:pPr>
            <a:r>
              <a:rPr lang="en-US" sz="2000" dirty="0">
                <a:solidFill>
                  <a:schemeClr val="tx1"/>
                </a:solidFill>
                <a:cs typeface="+mn-cs"/>
              </a:rPr>
              <a:t>The difference decreases between average total cost and average variable cost because it is representing average fixed cost, which gets smaller as output increases.</a:t>
            </a:r>
          </a:p>
        </p:txBody>
      </p:sp>
      <p:sp>
        <p:nvSpPr>
          <p:cNvPr id="16" name="Rectangle 9"/>
          <p:cNvSpPr>
            <a:spLocks noChangeArrowheads="1"/>
          </p:cNvSpPr>
          <p:nvPr/>
        </p:nvSpPr>
        <p:spPr bwMode="auto">
          <a:xfrm>
            <a:off x="360362" y="298450"/>
            <a:ext cx="8783637" cy="461665"/>
          </a:xfrm>
          <a:prstGeom prst="rect">
            <a:avLst/>
          </a:prstGeom>
          <a:noFill/>
          <a:ln w="9525" algn="ctr">
            <a:noFill/>
            <a:miter lim="800000"/>
            <a:headEnd/>
            <a:tailEnd/>
          </a:ln>
        </p:spPr>
        <p:txBody>
          <a:bodyPr wrap="square">
            <a:spAutoFit/>
          </a:bodyPr>
          <a:lstStyle/>
          <a:p>
            <a:pPr>
              <a:spcBef>
                <a:spcPct val="50000"/>
              </a:spcBef>
            </a:pPr>
            <a:r>
              <a:rPr lang="en-US" sz="2400" dirty="0">
                <a:solidFill>
                  <a:schemeClr val="tx1"/>
                </a:solidFill>
              </a:rPr>
              <a:t>Understand the following three key facts about Figure 11.5: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wipe(left)">
                                      <p:cBhvr>
                                        <p:cTn id="16" dur="500"/>
                                        <p:tgtEl>
                                          <p:spTgt spid="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wipe(left)">
                                      <p:cBhvr>
                                        <p:cTn id="21" dur="500"/>
                                        <p:tgtEl>
                                          <p:spTgt spid="1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animEffect transition="in" filter="wipe(left)">
                                      <p:cBhvr>
                                        <p:cTn id="26" dur="500"/>
                                        <p:tgtEl>
                                          <p:spTgt spid="1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wipe(left)">
                                      <p:cBhvr>
                                        <p:cTn id="31"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2425" y="2743200"/>
            <a:ext cx="8343900" cy="954107"/>
          </a:xfrm>
          <a:prstGeom prst="rect">
            <a:avLst/>
          </a:prstGeom>
          <a:noFill/>
          <a:ln w="9525">
            <a:noFill/>
            <a:miter lim="800000"/>
            <a:headEnd/>
            <a:tailEnd/>
          </a:ln>
        </p:spPr>
        <p:txBody>
          <a:bodyPr>
            <a:spAutoFit/>
          </a:bodyPr>
          <a:lstStyle/>
          <a:p>
            <a:r>
              <a:rPr lang="en-US" dirty="0">
                <a:solidFill>
                  <a:srgbClr val="0066B3"/>
                </a:solidFill>
              </a:rPr>
              <a:t>Understand how firms use the long-run average cost curve in their planning.</a:t>
            </a:r>
          </a:p>
        </p:txBody>
      </p:sp>
      <p:sp>
        <p:nvSpPr>
          <p:cNvPr id="3" name="Text Box 9"/>
          <p:cNvSpPr txBox="1">
            <a:spLocks noChangeArrowheads="1"/>
          </p:cNvSpPr>
          <p:nvPr/>
        </p:nvSpPr>
        <p:spPr bwMode="auto">
          <a:xfrm>
            <a:off x="452438" y="2389159"/>
            <a:ext cx="3852862" cy="400110"/>
          </a:xfrm>
          <a:prstGeom prst="rect">
            <a:avLst/>
          </a:prstGeom>
          <a:solidFill>
            <a:srgbClr val="0066B3"/>
          </a:solidFill>
          <a:ln w="9525">
            <a:noFill/>
            <a:miter lim="800000"/>
            <a:headEnd/>
            <a:tailEnd/>
          </a:ln>
        </p:spPr>
        <p:txBody>
          <a:bodyPr wrap="square" lIns="45720" rIns="45720" anchor="ctr">
            <a:spAutoFit/>
          </a:bodyPr>
          <a:lstStyle/>
          <a:p>
            <a:r>
              <a:rPr lang="en-US" sz="2000" b="1">
                <a:solidFill>
                  <a:srgbClr val="FFFFFF"/>
                </a:solidFill>
              </a:rPr>
              <a:t>11.6 LEARNING </a:t>
            </a:r>
            <a:r>
              <a:rPr lang="en-US" sz="2000">
                <a:solidFill>
                  <a:srgbClr val="FFFFFF"/>
                </a:solidFill>
              </a:rPr>
              <a:t>OBJECTIVE</a:t>
            </a:r>
          </a:p>
        </p:txBody>
      </p:sp>
      <p:sp>
        <p:nvSpPr>
          <p:cNvPr id="4" name="TextBox 3"/>
          <p:cNvSpPr txBox="1">
            <a:spLocks noChangeArrowheads="1"/>
          </p:cNvSpPr>
          <p:nvPr/>
        </p:nvSpPr>
        <p:spPr bwMode="auto">
          <a:xfrm>
            <a:off x="469900" y="244475"/>
            <a:ext cx="7923213" cy="584775"/>
          </a:xfrm>
          <a:prstGeom prst="rect">
            <a:avLst/>
          </a:prstGeom>
          <a:noFill/>
          <a:ln w="9525">
            <a:noFill/>
            <a:miter lim="800000"/>
            <a:headEnd/>
            <a:tailEnd/>
          </a:ln>
        </p:spPr>
        <p:txBody>
          <a:bodyPr>
            <a:spAutoFit/>
          </a:bodyPr>
          <a:lstStyle/>
          <a:p>
            <a:r>
              <a:rPr lang="en-US" sz="3200" b="1" dirty="0">
                <a:solidFill>
                  <a:srgbClr val="0066B3"/>
                </a:solidFill>
              </a:rPr>
              <a:t>Costs in the Long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 name="Text Box 4"/>
          <p:cNvSpPr txBox="1">
            <a:spLocks noChangeArrowheads="1"/>
          </p:cNvSpPr>
          <p:nvPr/>
        </p:nvSpPr>
        <p:spPr bwMode="auto">
          <a:xfrm>
            <a:off x="455613" y="2884488"/>
            <a:ext cx="8240712" cy="1569660"/>
          </a:xfrm>
          <a:prstGeom prst="rect">
            <a:avLst/>
          </a:prstGeom>
          <a:noFill/>
          <a:ln w="9525" algn="ctr">
            <a:noFill/>
            <a:miter lim="800000"/>
            <a:headEnd/>
            <a:tailEnd/>
          </a:ln>
        </p:spPr>
        <p:txBody>
          <a:bodyPr>
            <a:spAutoFit/>
          </a:bodyPr>
          <a:lstStyle/>
          <a:p>
            <a:pPr>
              <a:spcBef>
                <a:spcPct val="50000"/>
              </a:spcBef>
            </a:pPr>
            <a:r>
              <a:rPr lang="en-US" sz="2400" b="1" dirty="0">
                <a:solidFill>
                  <a:schemeClr val="tx1"/>
                </a:solidFill>
              </a:rPr>
              <a:t>Long-run average cost curve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長期平均成本線</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A curve that shows the lowest cost at which a firm is able to produce a given quantity of output in the long run, when no inputs are fixed.</a:t>
            </a:r>
          </a:p>
        </p:txBody>
      </p:sp>
      <p:sp>
        <p:nvSpPr>
          <p:cNvPr id="154" name="Text Box 5"/>
          <p:cNvSpPr txBox="1">
            <a:spLocks noChangeArrowheads="1"/>
          </p:cNvSpPr>
          <p:nvPr/>
        </p:nvSpPr>
        <p:spPr bwMode="auto">
          <a:xfrm>
            <a:off x="455613" y="4710113"/>
            <a:ext cx="8240712" cy="1200329"/>
          </a:xfrm>
          <a:prstGeom prst="rect">
            <a:avLst/>
          </a:prstGeom>
          <a:noFill/>
          <a:ln w="9525" algn="ctr">
            <a:noFill/>
            <a:miter lim="800000"/>
            <a:headEnd/>
            <a:tailEnd/>
          </a:ln>
        </p:spPr>
        <p:txBody>
          <a:bodyPr>
            <a:spAutoFit/>
          </a:bodyPr>
          <a:lstStyle/>
          <a:p>
            <a:pPr>
              <a:spcBef>
                <a:spcPct val="50000"/>
              </a:spcBef>
            </a:pPr>
            <a:r>
              <a:rPr lang="en-US" sz="2400" b="1" dirty="0">
                <a:solidFill>
                  <a:schemeClr val="tx1"/>
                </a:solidFill>
              </a:rPr>
              <a:t>Economies of scale  </a:t>
            </a:r>
            <a:r>
              <a:rPr lang="en-US" sz="2400" dirty="0">
                <a:solidFill>
                  <a:schemeClr val="tx1"/>
                </a:solidFill>
              </a:rPr>
              <a:t>The situation when a firm’s long-run average costs fall as it increases the quantity of output it produces.</a:t>
            </a:r>
          </a:p>
        </p:txBody>
      </p:sp>
      <p:sp>
        <p:nvSpPr>
          <p:cNvPr id="155" name="Rectangle 6"/>
          <p:cNvSpPr>
            <a:spLocks noChangeArrowheads="1"/>
          </p:cNvSpPr>
          <p:nvPr/>
        </p:nvSpPr>
        <p:spPr bwMode="auto">
          <a:xfrm>
            <a:off x="455613" y="1600200"/>
            <a:ext cx="6884987" cy="382588"/>
          </a:xfrm>
          <a:prstGeom prst="rect">
            <a:avLst/>
          </a:prstGeom>
          <a:noFill/>
          <a:ln w="9525">
            <a:noFill/>
            <a:miter lim="800000"/>
            <a:headEnd/>
            <a:tailEnd/>
          </a:ln>
        </p:spPr>
        <p:txBody>
          <a:bodyPr/>
          <a:lstStyle/>
          <a:p>
            <a:pPr>
              <a:spcBef>
                <a:spcPct val="20000"/>
              </a:spcBef>
            </a:pPr>
            <a:r>
              <a:rPr lang="en-US" b="1" dirty="0">
                <a:solidFill>
                  <a:schemeClr val="tx1"/>
                </a:solidFill>
              </a:rPr>
              <a:t>Economies of </a:t>
            </a:r>
            <a:r>
              <a:rPr lang="en-US" b="1" dirty="0" smtClean="0">
                <a:solidFill>
                  <a:schemeClr val="tx1"/>
                </a:solidFill>
              </a:rPr>
              <a:t>Scale </a:t>
            </a:r>
            <a:r>
              <a:rPr lang="en-US"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規模經濟</a:t>
            </a:r>
            <a:r>
              <a:rPr lang="en-US" b="1" dirty="0" smtClean="0">
                <a:solidFill>
                  <a:schemeClr val="tx1"/>
                </a:solidFill>
                <a:latin typeface="標楷體" pitchFamily="65" charset="-120"/>
                <a:ea typeface="標楷體" pitchFamily="65" charset="-120"/>
              </a:rPr>
              <a:t>)</a:t>
            </a:r>
            <a:endParaRPr lang="en-US" b="1" dirty="0">
              <a:solidFill>
                <a:schemeClr val="tx1"/>
              </a:solidFill>
              <a:latin typeface="標楷體" pitchFamily="65" charset="-120"/>
              <a:ea typeface="標楷體" pitchFamily="65" charset="-120"/>
            </a:endParaRPr>
          </a:p>
        </p:txBody>
      </p:sp>
      <p:sp>
        <p:nvSpPr>
          <p:cNvPr id="2" name="TextBox 1"/>
          <p:cNvSpPr txBox="1">
            <a:spLocks noChangeArrowheads="1"/>
          </p:cNvSpPr>
          <p:nvPr/>
        </p:nvSpPr>
        <p:spPr bwMode="auto">
          <a:xfrm>
            <a:off x="455613" y="301625"/>
            <a:ext cx="8240712" cy="830997"/>
          </a:xfrm>
          <a:prstGeom prst="rect">
            <a:avLst/>
          </a:prstGeom>
          <a:noFill/>
          <a:ln w="9525">
            <a:noFill/>
            <a:miter lim="800000"/>
            <a:headEnd/>
            <a:tailEnd/>
          </a:ln>
        </p:spPr>
        <p:txBody>
          <a:bodyPr>
            <a:spAutoFit/>
          </a:bodyPr>
          <a:lstStyle/>
          <a:p>
            <a:r>
              <a:rPr lang="en-US" sz="2400" i="1"/>
              <a:t>In the long run, all costs are variable. There are no fixed costs in the long run.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wipe(left)">
                                      <p:cBhvr>
                                        <p:cTn id="12" dur="500"/>
                                        <p:tgtEl>
                                          <p:spTgt spid="15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3"/>
                                        </p:tgtEl>
                                        <p:attrNameLst>
                                          <p:attrName>style.visibility</p:attrName>
                                        </p:attrNameLst>
                                      </p:cBhvr>
                                      <p:to>
                                        <p:strVal val="visible"/>
                                      </p:to>
                                    </p:set>
                                    <p:animEffect transition="in" filter="wipe(left)">
                                      <p:cBhvr>
                                        <p:cTn id="16" dur="500"/>
                                        <p:tgtEl>
                                          <p:spTgt spid="15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4"/>
                                        </p:tgtEl>
                                        <p:attrNameLst>
                                          <p:attrName>style.visibility</p:attrName>
                                        </p:attrNameLst>
                                      </p:cBhvr>
                                      <p:to>
                                        <p:strVal val="visible"/>
                                      </p:to>
                                    </p:set>
                                    <p:animEffect transition="in" filter="wipe(left)">
                                      <p:cBhvr>
                                        <p:cTn id="21"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55"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5" name="Picture 23" descr="Fig10-6-10"/>
          <p:cNvPicPr>
            <a:picLocks noChangeAspect="1" noChangeArrowheads="1"/>
          </p:cNvPicPr>
          <p:nvPr/>
        </p:nvPicPr>
        <p:blipFill>
          <a:blip r:embed="rId3" cstate="print"/>
          <a:srcRect/>
          <a:stretch>
            <a:fillRect/>
          </a:stretch>
        </p:blipFill>
        <p:spPr bwMode="auto">
          <a:xfrm>
            <a:off x="3695700" y="442913"/>
            <a:ext cx="5248275" cy="5076825"/>
          </a:xfrm>
          <a:prstGeom prst="rect">
            <a:avLst/>
          </a:prstGeom>
          <a:noFill/>
          <a:ln w="9525">
            <a:noFill/>
            <a:miter lim="800000"/>
            <a:headEnd/>
            <a:tailEnd/>
          </a:ln>
        </p:spPr>
      </p:pic>
      <p:pic>
        <p:nvPicPr>
          <p:cNvPr id="116" name="Picture 21" descr="Fig10-6-9"/>
          <p:cNvPicPr>
            <a:picLocks noChangeAspect="1" noChangeArrowheads="1"/>
          </p:cNvPicPr>
          <p:nvPr/>
        </p:nvPicPr>
        <p:blipFill>
          <a:blip r:embed="rId4" cstate="print"/>
          <a:srcRect/>
          <a:stretch>
            <a:fillRect/>
          </a:stretch>
        </p:blipFill>
        <p:spPr bwMode="auto">
          <a:xfrm>
            <a:off x="3695700" y="442913"/>
            <a:ext cx="5248275" cy="5076825"/>
          </a:xfrm>
          <a:prstGeom prst="rect">
            <a:avLst/>
          </a:prstGeom>
          <a:noFill/>
          <a:ln w="9525">
            <a:noFill/>
            <a:miter lim="800000"/>
            <a:headEnd/>
            <a:tailEnd/>
          </a:ln>
        </p:spPr>
      </p:pic>
      <p:pic>
        <p:nvPicPr>
          <p:cNvPr id="117" name="Picture 19" descr="Fig10-6-7"/>
          <p:cNvPicPr>
            <a:picLocks noChangeAspect="1" noChangeArrowheads="1"/>
          </p:cNvPicPr>
          <p:nvPr/>
        </p:nvPicPr>
        <p:blipFill>
          <a:blip r:embed="rId5" cstate="print"/>
          <a:srcRect/>
          <a:stretch>
            <a:fillRect/>
          </a:stretch>
        </p:blipFill>
        <p:spPr bwMode="auto">
          <a:xfrm>
            <a:off x="3695700" y="442913"/>
            <a:ext cx="5248275" cy="5076825"/>
          </a:xfrm>
          <a:prstGeom prst="rect">
            <a:avLst/>
          </a:prstGeom>
          <a:noFill/>
          <a:ln w="9525">
            <a:noFill/>
            <a:miter lim="800000"/>
            <a:headEnd/>
            <a:tailEnd/>
          </a:ln>
        </p:spPr>
      </p:pic>
      <p:pic>
        <p:nvPicPr>
          <p:cNvPr id="118" name="Picture 17" descr="Fig10-6-6"/>
          <p:cNvPicPr>
            <a:picLocks noChangeAspect="1" noChangeArrowheads="1"/>
          </p:cNvPicPr>
          <p:nvPr/>
        </p:nvPicPr>
        <p:blipFill>
          <a:blip r:embed="rId6" cstate="print"/>
          <a:srcRect/>
          <a:stretch>
            <a:fillRect/>
          </a:stretch>
        </p:blipFill>
        <p:spPr bwMode="auto">
          <a:xfrm>
            <a:off x="3695700" y="442913"/>
            <a:ext cx="5248275" cy="5076825"/>
          </a:xfrm>
          <a:prstGeom prst="rect">
            <a:avLst/>
          </a:prstGeom>
          <a:noFill/>
          <a:ln w="9525">
            <a:noFill/>
            <a:miter lim="800000"/>
            <a:headEnd/>
            <a:tailEnd/>
          </a:ln>
        </p:spPr>
      </p:pic>
      <p:pic>
        <p:nvPicPr>
          <p:cNvPr id="119" name="Picture 16" descr="Fig10-6-5"/>
          <p:cNvPicPr>
            <a:picLocks noChangeAspect="1" noChangeArrowheads="1"/>
          </p:cNvPicPr>
          <p:nvPr/>
        </p:nvPicPr>
        <p:blipFill>
          <a:blip r:embed="rId7" cstate="print"/>
          <a:srcRect/>
          <a:stretch>
            <a:fillRect/>
          </a:stretch>
        </p:blipFill>
        <p:spPr bwMode="auto">
          <a:xfrm>
            <a:off x="3695700" y="442913"/>
            <a:ext cx="5248275" cy="5076825"/>
          </a:xfrm>
          <a:prstGeom prst="rect">
            <a:avLst/>
          </a:prstGeom>
          <a:noFill/>
          <a:ln w="9525">
            <a:noFill/>
            <a:miter lim="800000"/>
            <a:headEnd/>
            <a:tailEnd/>
          </a:ln>
        </p:spPr>
      </p:pic>
      <p:pic>
        <p:nvPicPr>
          <p:cNvPr id="120" name="Picture 14" descr="Fig10-6-3"/>
          <p:cNvPicPr>
            <a:picLocks noChangeAspect="1" noChangeArrowheads="1"/>
          </p:cNvPicPr>
          <p:nvPr/>
        </p:nvPicPr>
        <p:blipFill>
          <a:blip r:embed="rId8" cstate="print"/>
          <a:srcRect/>
          <a:stretch>
            <a:fillRect/>
          </a:stretch>
        </p:blipFill>
        <p:spPr bwMode="auto">
          <a:xfrm>
            <a:off x="3695700" y="442913"/>
            <a:ext cx="5248275" cy="5076825"/>
          </a:xfrm>
          <a:prstGeom prst="rect">
            <a:avLst/>
          </a:prstGeom>
          <a:noFill/>
          <a:ln w="9525">
            <a:noFill/>
            <a:miter lim="800000"/>
            <a:headEnd/>
            <a:tailEnd/>
          </a:ln>
        </p:spPr>
      </p:pic>
      <p:sp>
        <p:nvSpPr>
          <p:cNvPr id="123" name="Text Box 7"/>
          <p:cNvSpPr txBox="1">
            <a:spLocks noChangeArrowheads="1"/>
          </p:cNvSpPr>
          <p:nvPr/>
        </p:nvSpPr>
        <p:spPr bwMode="auto">
          <a:xfrm>
            <a:off x="404813" y="366713"/>
            <a:ext cx="3133725"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pPr>
            <a:r>
              <a:rPr lang="en-US" sz="1600" b="1">
                <a:solidFill>
                  <a:schemeClr val="tx1"/>
                </a:solidFill>
              </a:rPr>
              <a:t>Figure 11.6</a:t>
            </a:r>
          </a:p>
        </p:txBody>
      </p:sp>
      <p:sp>
        <p:nvSpPr>
          <p:cNvPr id="124" name="Text Box 8"/>
          <p:cNvSpPr txBox="1">
            <a:spLocks noChangeArrowheads="1"/>
          </p:cNvSpPr>
          <p:nvPr/>
        </p:nvSpPr>
        <p:spPr bwMode="auto">
          <a:xfrm>
            <a:off x="365125" y="738188"/>
            <a:ext cx="3302000" cy="923330"/>
          </a:xfrm>
          <a:prstGeom prst="rect">
            <a:avLst/>
          </a:prstGeom>
          <a:noFill/>
          <a:ln w="9525" algn="ctr">
            <a:noFill/>
            <a:miter lim="800000"/>
            <a:headEnd/>
            <a:tailEnd/>
          </a:ln>
        </p:spPr>
        <p:txBody>
          <a:bodyPr>
            <a:spAutoFit/>
          </a:bodyPr>
          <a:lstStyle/>
          <a:p>
            <a:r>
              <a:rPr lang="en-US" sz="1800" b="1" dirty="0">
                <a:solidFill>
                  <a:schemeClr val="tx1"/>
                </a:solidFill>
              </a:rPr>
              <a:t>The Relationship between Short-Run Average Cost and Long-Run Average Cost</a:t>
            </a:r>
          </a:p>
        </p:txBody>
      </p:sp>
      <p:pic>
        <p:nvPicPr>
          <p:cNvPr id="126" name="Picture 12" descr="Fig10-6-1"/>
          <p:cNvPicPr>
            <a:picLocks noChangeAspect="1" noChangeArrowheads="1"/>
          </p:cNvPicPr>
          <p:nvPr/>
        </p:nvPicPr>
        <p:blipFill>
          <a:blip r:embed="rId9" cstate="print"/>
          <a:srcRect/>
          <a:stretch>
            <a:fillRect/>
          </a:stretch>
        </p:blipFill>
        <p:spPr bwMode="auto">
          <a:xfrm>
            <a:off x="3695700" y="442913"/>
            <a:ext cx="5248275" cy="5076825"/>
          </a:xfrm>
          <a:prstGeom prst="rect">
            <a:avLst/>
          </a:prstGeom>
          <a:noFill/>
          <a:ln w="9525">
            <a:noFill/>
            <a:miter lim="800000"/>
            <a:headEnd/>
            <a:tailEnd/>
          </a:ln>
        </p:spPr>
      </p:pic>
      <p:pic>
        <p:nvPicPr>
          <p:cNvPr id="127" name="Picture 13" descr="Fig10-6-2"/>
          <p:cNvPicPr>
            <a:picLocks noChangeAspect="1" noChangeArrowheads="1"/>
          </p:cNvPicPr>
          <p:nvPr/>
        </p:nvPicPr>
        <p:blipFill>
          <a:blip r:embed="rId10" cstate="print"/>
          <a:srcRect/>
          <a:stretch>
            <a:fillRect/>
          </a:stretch>
        </p:blipFill>
        <p:spPr bwMode="auto">
          <a:xfrm>
            <a:off x="3695700" y="442913"/>
            <a:ext cx="5248275" cy="5076825"/>
          </a:xfrm>
          <a:prstGeom prst="rect">
            <a:avLst/>
          </a:prstGeom>
          <a:noFill/>
          <a:ln w="9525">
            <a:noFill/>
            <a:miter lim="800000"/>
            <a:headEnd/>
            <a:tailEnd/>
          </a:ln>
        </p:spPr>
      </p:pic>
      <p:pic>
        <p:nvPicPr>
          <p:cNvPr id="128" name="Picture 15" descr="Fig10-6-4"/>
          <p:cNvPicPr>
            <a:picLocks noChangeAspect="1" noChangeArrowheads="1"/>
          </p:cNvPicPr>
          <p:nvPr/>
        </p:nvPicPr>
        <p:blipFill>
          <a:blip r:embed="rId11" cstate="print"/>
          <a:srcRect/>
          <a:stretch>
            <a:fillRect/>
          </a:stretch>
        </p:blipFill>
        <p:spPr bwMode="auto">
          <a:xfrm>
            <a:off x="3695700" y="442913"/>
            <a:ext cx="5248275" cy="5076825"/>
          </a:xfrm>
          <a:prstGeom prst="rect">
            <a:avLst/>
          </a:prstGeom>
          <a:noFill/>
          <a:ln w="9525">
            <a:noFill/>
            <a:miter lim="800000"/>
            <a:headEnd/>
            <a:tailEnd/>
          </a:ln>
        </p:spPr>
      </p:pic>
      <p:pic>
        <p:nvPicPr>
          <p:cNvPr id="129" name="Picture 18" descr="Fig10-6-6a"/>
          <p:cNvPicPr>
            <a:picLocks noChangeAspect="1" noChangeArrowheads="1"/>
          </p:cNvPicPr>
          <p:nvPr/>
        </p:nvPicPr>
        <p:blipFill>
          <a:blip r:embed="rId12" cstate="print"/>
          <a:srcRect/>
          <a:stretch>
            <a:fillRect/>
          </a:stretch>
        </p:blipFill>
        <p:spPr bwMode="auto">
          <a:xfrm>
            <a:off x="3695700" y="442913"/>
            <a:ext cx="5248275" cy="5076825"/>
          </a:xfrm>
          <a:prstGeom prst="rect">
            <a:avLst/>
          </a:prstGeom>
          <a:noFill/>
          <a:ln w="9525">
            <a:noFill/>
            <a:miter lim="800000"/>
            <a:headEnd/>
            <a:tailEnd/>
          </a:ln>
        </p:spPr>
      </p:pic>
      <p:pic>
        <p:nvPicPr>
          <p:cNvPr id="130" name="Picture 20" descr="Fig10-6-8"/>
          <p:cNvPicPr>
            <a:picLocks noChangeAspect="1" noChangeArrowheads="1"/>
          </p:cNvPicPr>
          <p:nvPr/>
        </p:nvPicPr>
        <p:blipFill>
          <a:blip r:embed="rId13" cstate="print"/>
          <a:srcRect/>
          <a:stretch>
            <a:fillRect/>
          </a:stretch>
        </p:blipFill>
        <p:spPr bwMode="auto">
          <a:xfrm>
            <a:off x="3695700" y="442913"/>
            <a:ext cx="5248275" cy="5076825"/>
          </a:xfrm>
          <a:prstGeom prst="rect">
            <a:avLst/>
          </a:prstGeom>
          <a:noFill/>
          <a:ln w="9525">
            <a:noFill/>
            <a:miter lim="800000"/>
            <a:headEnd/>
            <a:tailEnd/>
          </a:ln>
        </p:spPr>
      </p:pic>
      <p:sp>
        <p:nvSpPr>
          <p:cNvPr id="18" name="TextBox 17"/>
          <p:cNvSpPr txBox="1">
            <a:spLocks noChangeArrowheads="1"/>
          </p:cNvSpPr>
          <p:nvPr/>
        </p:nvSpPr>
        <p:spPr bwMode="auto">
          <a:xfrm>
            <a:off x="365125" y="1573213"/>
            <a:ext cx="8559800" cy="4770437"/>
          </a:xfrm>
          <a:prstGeom prst="rect">
            <a:avLst/>
          </a:prstGeom>
          <a:noFill/>
          <a:ln w="9525">
            <a:noFill/>
            <a:miter lim="800000"/>
            <a:headEnd/>
            <a:tailEnd/>
          </a:ln>
        </p:spPr>
        <p:txBody>
          <a:bodyPr>
            <a:spAutoFit/>
          </a:bodyPr>
          <a:lstStyle/>
          <a:p>
            <a:r>
              <a:rPr lang="en-US" sz="1600" dirty="0"/>
              <a:t>If a small bookstore expects to sell </a:t>
            </a:r>
            <a:br>
              <a:rPr lang="en-US" sz="1600" dirty="0"/>
            </a:br>
            <a:r>
              <a:rPr lang="en-US" sz="1600" dirty="0"/>
              <a:t>only 1,000 books per month, it will </a:t>
            </a:r>
            <a:br>
              <a:rPr lang="en-US" sz="1600" dirty="0"/>
            </a:br>
            <a:r>
              <a:rPr lang="en-US" sz="1600" dirty="0"/>
              <a:t>be able to sell that quantity at the </a:t>
            </a:r>
            <a:br>
              <a:rPr lang="en-US" sz="1600" dirty="0"/>
            </a:br>
            <a:r>
              <a:rPr lang="en-US" sz="1600" dirty="0"/>
              <a:t>lowest average cost of $22 </a:t>
            </a:r>
            <a:br>
              <a:rPr lang="en-US" sz="1600" dirty="0"/>
            </a:br>
            <a:r>
              <a:rPr lang="en-US" sz="1600" dirty="0"/>
              <a:t>per book. </a:t>
            </a:r>
          </a:p>
          <a:p>
            <a:r>
              <a:rPr lang="en-US" sz="1600" dirty="0"/>
              <a:t>A larger bookstore will be able to </a:t>
            </a:r>
            <a:br>
              <a:rPr lang="en-US" sz="1600" dirty="0"/>
            </a:br>
            <a:r>
              <a:rPr lang="en-US" sz="1600" dirty="0"/>
              <a:t>sell 20,000 books per month at a </a:t>
            </a:r>
            <a:br>
              <a:rPr lang="en-US" sz="1600" dirty="0"/>
            </a:br>
            <a:r>
              <a:rPr lang="en-US" sz="1600" dirty="0"/>
              <a:t>lower cost of $18 per book. </a:t>
            </a:r>
          </a:p>
          <a:p>
            <a:r>
              <a:rPr lang="en-US" sz="1600" dirty="0"/>
              <a:t>A bookstore selling 20,000 books </a:t>
            </a:r>
            <a:br>
              <a:rPr lang="en-US" sz="1600" dirty="0"/>
            </a:br>
            <a:r>
              <a:rPr lang="en-US" sz="1600" dirty="0"/>
              <a:t>per month and a bookstore selling </a:t>
            </a:r>
            <a:br>
              <a:rPr lang="en-US" sz="1600" dirty="0"/>
            </a:br>
            <a:r>
              <a:rPr lang="en-US" sz="1600" dirty="0"/>
              <a:t>40,000 books per month will </a:t>
            </a:r>
            <a:br>
              <a:rPr lang="en-US" sz="1600" dirty="0"/>
            </a:br>
            <a:r>
              <a:rPr lang="en-US" sz="1600" dirty="0"/>
              <a:t>experience constant returns to </a:t>
            </a:r>
            <a:br>
              <a:rPr lang="en-US" sz="1600" dirty="0"/>
            </a:br>
            <a:r>
              <a:rPr lang="en-US" sz="1600" dirty="0"/>
              <a:t>scale and have the same </a:t>
            </a:r>
            <a:br>
              <a:rPr lang="en-US" sz="1600" dirty="0"/>
            </a:br>
            <a:r>
              <a:rPr lang="en-US" sz="1600" dirty="0"/>
              <a:t>average cost.</a:t>
            </a:r>
          </a:p>
          <a:p>
            <a:r>
              <a:rPr lang="en-US" sz="1600" dirty="0"/>
              <a:t>The bookstore selling 20,000 </a:t>
            </a:r>
            <a:br>
              <a:rPr lang="en-US" sz="1600" dirty="0"/>
            </a:br>
            <a:r>
              <a:rPr lang="en-US" sz="1600" dirty="0"/>
              <a:t>books per month will have reached </a:t>
            </a:r>
            <a:br>
              <a:rPr lang="en-US" sz="1600" dirty="0"/>
            </a:br>
            <a:r>
              <a:rPr lang="en-US" sz="1600" dirty="0"/>
              <a:t>minimum efficient scale.</a:t>
            </a:r>
          </a:p>
          <a:p>
            <a:r>
              <a:rPr lang="en-US" sz="1600" dirty="0"/>
              <a:t>Very large bookstores will experience diseconomies of scale, and their average costs will rise as sales increase beyond 40,000 books per month.</a:t>
            </a:r>
          </a:p>
        </p:txBody>
      </p:sp>
      <p:cxnSp>
        <p:nvCxnSpPr>
          <p:cNvPr id="23" name="Straight Connector 22"/>
          <p:cNvCxnSpPr>
            <a:cxnSpLocks noChangeShapeType="1"/>
          </p:cNvCxnSpPr>
          <p:nvPr/>
        </p:nvCxnSpPr>
        <p:spPr bwMode="auto">
          <a:xfrm>
            <a:off x="438150" y="6445250"/>
            <a:ext cx="8391525"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500"/>
                                        <p:tgtEl>
                                          <p:spTgt spid="1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wipe(left)">
                                      <p:cBhvr>
                                        <p:cTn id="11" dur="500"/>
                                        <p:tgtEl>
                                          <p:spTgt spid="1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wipe(left)">
                                      <p:cBhvr>
                                        <p:cTn id="15" dur="500"/>
                                        <p:tgtEl>
                                          <p:spTgt spid="12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wipe(left)">
                                      <p:cBhvr>
                                        <p:cTn id="19" dur="1000"/>
                                        <p:tgtEl>
                                          <p:spTgt spid="120"/>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wipe(up)">
                                      <p:cBhvr>
                                        <p:cTn id="23" dur="1000"/>
                                        <p:tgtEl>
                                          <p:spTgt spid="127"/>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wipe(left)">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left)">
                                      <p:cBhvr>
                                        <p:cTn id="32" dur="2000"/>
                                        <p:tgtEl>
                                          <p:spTgt spid="119"/>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left)">
                                      <p:cBhvr>
                                        <p:cTn id="36" dur="1000"/>
                                        <p:tgtEl>
                                          <p:spTgt spid="128"/>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wipe(left)">
                                      <p:cBhvr>
                                        <p:cTn id="40" dur="500"/>
                                        <p:tgtEl>
                                          <p:spTgt spid="1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wipe(left)">
                                      <p:cBhvr>
                                        <p:cTn id="45" dur="2000"/>
                                        <p:tgtEl>
                                          <p:spTgt spid="117"/>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wipe(left)">
                                      <p:cBhvr>
                                        <p:cTn id="49" dur="1000"/>
                                        <p:tgtEl>
                                          <p:spTgt spid="118"/>
                                        </p:tgtEl>
                                      </p:cBhvr>
                                    </p:animEffect>
                                  </p:childTnLst>
                                </p:cTn>
                              </p:par>
                              <p:par>
                                <p:cTn id="50" presetID="22" presetClass="entr" presetSubtype="1" fill="hold" nodeType="withEffect">
                                  <p:stCondLst>
                                    <p:cond delay="0"/>
                                  </p:stCondLst>
                                  <p:childTnLst>
                                    <p:set>
                                      <p:cBhvr>
                                        <p:cTn id="51" dur="1" fill="hold">
                                          <p:stCondLst>
                                            <p:cond delay="0"/>
                                          </p:stCondLst>
                                        </p:cTn>
                                        <p:tgtEl>
                                          <p:spTgt spid="129"/>
                                        </p:tgtEl>
                                        <p:attrNameLst>
                                          <p:attrName>style.visibility</p:attrName>
                                        </p:attrNameLst>
                                      </p:cBhvr>
                                      <p:to>
                                        <p:strVal val="visible"/>
                                      </p:to>
                                    </p:set>
                                    <p:animEffect transition="in" filter="wipe(up)">
                                      <p:cBhvr>
                                        <p:cTn id="52" dur="1000"/>
                                        <p:tgtEl>
                                          <p:spTgt spid="129"/>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18">
                                            <p:txEl>
                                              <p:pRg st="2" end="2"/>
                                            </p:txEl>
                                          </p:spTgt>
                                        </p:tgtEl>
                                        <p:attrNameLst>
                                          <p:attrName>style.visibility</p:attrName>
                                        </p:attrNameLst>
                                      </p:cBhvr>
                                      <p:to>
                                        <p:strVal val="visible"/>
                                      </p:to>
                                    </p:set>
                                    <p:animEffect transition="in" filter="wipe(left)">
                                      <p:cBhvr>
                                        <p:cTn id="56" dur="500"/>
                                        <p:tgtEl>
                                          <p:spTgt spid="18">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15"/>
                                        </p:tgtEl>
                                        <p:attrNameLst>
                                          <p:attrName>style.visibility</p:attrName>
                                        </p:attrNameLst>
                                      </p:cBhvr>
                                      <p:to>
                                        <p:strVal val="visible"/>
                                      </p:to>
                                    </p:set>
                                    <p:animEffect transition="in" filter="wipe(left)">
                                      <p:cBhvr>
                                        <p:cTn id="61" dur="1000"/>
                                        <p:tgtEl>
                                          <p:spTgt spid="115"/>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18">
                                            <p:txEl>
                                              <p:pRg st="3" end="3"/>
                                            </p:txEl>
                                          </p:spTgt>
                                        </p:tgtEl>
                                        <p:attrNameLst>
                                          <p:attrName>style.visibility</p:attrName>
                                        </p:attrNameLst>
                                      </p:cBhvr>
                                      <p:to>
                                        <p:strVal val="visible"/>
                                      </p:to>
                                    </p:set>
                                    <p:animEffect transition="in" filter="wipe(left)">
                                      <p:cBhvr>
                                        <p:cTn id="65" dur="500"/>
                                        <p:tgtEl>
                                          <p:spTgt spid="18">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16"/>
                                        </p:tgtEl>
                                        <p:attrNameLst>
                                          <p:attrName>style.visibility</p:attrName>
                                        </p:attrNameLst>
                                      </p:cBhvr>
                                      <p:to>
                                        <p:strVal val="visible"/>
                                      </p:to>
                                    </p:set>
                                    <p:animEffect transition="in" filter="wipe(left)">
                                      <p:cBhvr>
                                        <p:cTn id="70" dur="1000"/>
                                        <p:tgtEl>
                                          <p:spTgt spid="116"/>
                                        </p:tgtEl>
                                      </p:cBhvr>
                                    </p:animEffec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130"/>
                                        </p:tgtEl>
                                        <p:attrNameLst>
                                          <p:attrName>style.visibility</p:attrName>
                                        </p:attrNameLst>
                                      </p:cBhvr>
                                      <p:to>
                                        <p:strVal val="visible"/>
                                      </p:to>
                                    </p:set>
                                    <p:animEffect transition="in" filter="wipe(left)">
                                      <p:cBhvr>
                                        <p:cTn id="74" dur="1000"/>
                                        <p:tgtEl>
                                          <p:spTgt spid="130"/>
                                        </p:tgtEl>
                                      </p:cBhvr>
                                    </p:animEffect>
                                  </p:childTnLst>
                                </p:cTn>
                              </p:par>
                            </p:childTnLst>
                          </p:cTn>
                        </p:par>
                        <p:par>
                          <p:cTn id="75" fill="hold">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18">
                                            <p:txEl>
                                              <p:pRg st="4" end="4"/>
                                            </p:txEl>
                                          </p:spTgt>
                                        </p:tgtEl>
                                        <p:attrNameLst>
                                          <p:attrName>style.visibility</p:attrName>
                                        </p:attrNameLst>
                                      </p:cBhvr>
                                      <p:to>
                                        <p:strVal val="visible"/>
                                      </p:to>
                                    </p:set>
                                    <p:animEffect transition="in" filter="wipe(left)">
                                      <p:cBhvr>
                                        <p:cTn id="78" dur="500"/>
                                        <p:tgtEl>
                                          <p:spTgt spid="18">
                                            <p:txEl>
                                              <p:pRg st="4" end="4"/>
                                            </p:txEl>
                                          </p:spTgt>
                                        </p:tgtEl>
                                      </p:cBhvr>
                                    </p:animEffect>
                                  </p:childTnLst>
                                </p:cTn>
                              </p:par>
                            </p:childTnLst>
                          </p:cTn>
                        </p:par>
                        <p:par>
                          <p:cTn id="79" fill="hold">
                            <p:stCondLst>
                              <p:cond delay="2500"/>
                            </p:stCondLst>
                            <p:childTnLst>
                              <p:par>
                                <p:cTn id="80" presetID="22" presetClass="entr" presetSubtype="8"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p:bldP spid="18"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65100" y="215900"/>
            <a:ext cx="1651000" cy="523220"/>
          </a:xfrm>
          <a:prstGeom prst="rect">
            <a:avLst/>
          </a:prstGeom>
          <a:noFill/>
        </p:spPr>
        <p:txBody>
          <a:bodyPr wrap="square" rtlCol="0">
            <a:spAutoFit/>
          </a:bodyPr>
          <a:lstStyle/>
          <a:p>
            <a:r>
              <a:rPr lang="zh-TW" altLang="en-US" b="1" dirty="0" smtClean="0">
                <a:latin typeface="標楷體" pitchFamily="65" charset="-120"/>
                <a:ea typeface="標楷體" pitchFamily="65" charset="-120"/>
              </a:rPr>
              <a:t>新聞時事</a:t>
            </a:r>
            <a:endParaRPr lang="zh-TW" altLang="en-US" b="1" dirty="0">
              <a:latin typeface="標楷體" pitchFamily="65" charset="-120"/>
              <a:ea typeface="標楷體" pitchFamily="65" charset="-120"/>
            </a:endParaRPr>
          </a:p>
        </p:txBody>
      </p:sp>
      <p:sp>
        <p:nvSpPr>
          <p:cNvPr id="3" name="文字方塊 2"/>
          <p:cNvSpPr txBox="1"/>
          <p:nvPr/>
        </p:nvSpPr>
        <p:spPr>
          <a:xfrm>
            <a:off x="520700" y="723900"/>
            <a:ext cx="8331200" cy="5878532"/>
          </a:xfrm>
          <a:prstGeom prst="rect">
            <a:avLst/>
          </a:prstGeom>
          <a:noFill/>
        </p:spPr>
        <p:txBody>
          <a:bodyPr wrap="square" rtlCol="0">
            <a:spAutoFit/>
          </a:bodyPr>
          <a:lstStyle/>
          <a:p>
            <a:r>
              <a:rPr lang="zh-TW" altLang="zh-TW" b="1" dirty="0" smtClean="0">
                <a:latin typeface="標楷體" pitchFamily="65" charset="-120"/>
                <a:ea typeface="標楷體" pitchFamily="65" charset="-120"/>
              </a:rPr>
              <a:t>廠商籲 緩漲園區租金</a:t>
            </a:r>
            <a:r>
              <a:rPr lang="en-US" altLang="zh-TW" b="1" dirty="0" smtClean="0">
                <a:latin typeface="標楷體" pitchFamily="65" charset="-120"/>
                <a:ea typeface="標楷體" pitchFamily="65" charset="-120"/>
              </a:rPr>
              <a:t>  </a:t>
            </a:r>
            <a:r>
              <a:rPr lang="en-US" altLang="zh-TW" sz="2400" dirty="0" smtClean="0">
                <a:latin typeface="Times New Roman" pitchFamily="18" charset="0"/>
                <a:ea typeface="標楷體" pitchFamily="65" charset="-120"/>
                <a:cs typeface="Times New Roman" pitchFamily="18" charset="0"/>
              </a:rPr>
              <a:t>[</a:t>
            </a:r>
            <a:r>
              <a:rPr lang="zh-TW" altLang="zh-TW" sz="2400" dirty="0" smtClean="0">
                <a:latin typeface="Times New Roman" pitchFamily="18" charset="0"/>
                <a:ea typeface="標楷體" pitchFamily="65" charset="-120"/>
                <a:cs typeface="Times New Roman" pitchFamily="18" charset="0"/>
              </a:rPr>
              <a:t>工商時報</a:t>
            </a:r>
            <a:r>
              <a:rPr lang="en-US" altLang="zh-TW" sz="2400" dirty="0" smtClean="0">
                <a:latin typeface="Times New Roman" pitchFamily="18" charset="0"/>
                <a:ea typeface="標楷體" pitchFamily="65" charset="-120"/>
                <a:cs typeface="Times New Roman" pitchFamily="18" charset="0"/>
              </a:rPr>
              <a:t> 2012/11/23]</a:t>
            </a:r>
            <a:endParaRPr lang="en-US" altLang="zh-TW" dirty="0" smtClean="0">
              <a:latin typeface="Times New Roman" pitchFamily="18" charset="0"/>
              <a:ea typeface="標楷體" pitchFamily="65" charset="-120"/>
              <a:cs typeface="Times New Roman" pitchFamily="18" charset="0"/>
            </a:endParaRPr>
          </a:p>
          <a:p>
            <a:pPr>
              <a:lnSpc>
                <a:spcPts val="2175"/>
              </a:lnSpc>
              <a:spcBef>
                <a:spcPts val="825"/>
              </a:spcBef>
              <a:spcAft>
                <a:spcPts val="0"/>
              </a:spcAft>
            </a:pPr>
            <a:r>
              <a:rPr lang="zh-TW" altLang="en-US" sz="2400" dirty="0" smtClean="0">
                <a:solidFill>
                  <a:srgbClr val="FF0000"/>
                </a:solidFill>
                <a:latin typeface="標楷體" pitchFamily="65" charset="-120"/>
                <a:ea typeface="標楷體" pitchFamily="65" charset="-120"/>
                <a:cs typeface="新細明體"/>
              </a:rPr>
              <a:t>    </a:t>
            </a:r>
            <a:r>
              <a:rPr lang="en-US" altLang="zh-TW" sz="2400" dirty="0" smtClean="0">
                <a:solidFill>
                  <a:srgbClr val="FF0000"/>
                </a:solidFill>
                <a:latin typeface="標楷體" pitchFamily="65" charset="-120"/>
                <a:ea typeface="標楷體" pitchFamily="65" charset="-120"/>
                <a:cs typeface="新細明體"/>
              </a:rPr>
              <a:t>102</a:t>
            </a:r>
            <a:r>
              <a:rPr lang="zh-TW" altLang="zh-TW" sz="2400" dirty="0" smtClean="0">
                <a:solidFill>
                  <a:srgbClr val="FF0000"/>
                </a:solidFill>
                <a:latin typeface="標楷體" pitchFamily="65" charset="-120"/>
                <a:ea typeface="標楷體" pitchFamily="65" charset="-120"/>
                <a:cs typeface="新細明體"/>
              </a:rPr>
              <a:t>年竹科、中科，及南科等三大園區的土地租金，可能因明年公告地價調漲，或因公共設施建設費分擔費用大幅提高，而被迫大幅調漲。其中，才開發幾年的中科后里園區，明年土地租金，因要分攤園區公共設施建設費，恐比</a:t>
            </a:r>
            <a:r>
              <a:rPr lang="en-US" altLang="zh-TW" sz="2400" dirty="0" smtClean="0">
                <a:solidFill>
                  <a:srgbClr val="FF0000"/>
                </a:solidFill>
                <a:latin typeface="標楷體" pitchFamily="65" charset="-120"/>
                <a:ea typeface="標楷體" pitchFamily="65" charset="-120"/>
                <a:cs typeface="新細明體"/>
              </a:rPr>
              <a:t>3</a:t>
            </a:r>
            <a:r>
              <a:rPr lang="zh-TW" altLang="zh-TW" sz="2400" dirty="0" smtClean="0">
                <a:solidFill>
                  <a:srgbClr val="FF0000"/>
                </a:solidFill>
                <a:latin typeface="標楷體" pitchFamily="65" charset="-120"/>
                <a:ea typeface="標楷體" pitchFamily="65" charset="-120"/>
                <a:cs typeface="新細明體"/>
              </a:rPr>
              <a:t>年前，調漲</a:t>
            </a:r>
            <a:r>
              <a:rPr lang="en-US" altLang="zh-TW" sz="2400" dirty="0" smtClean="0">
                <a:solidFill>
                  <a:srgbClr val="FF0000"/>
                </a:solidFill>
                <a:latin typeface="標楷體" pitchFamily="65" charset="-120"/>
                <a:ea typeface="標楷體" pitchFamily="65" charset="-120"/>
                <a:cs typeface="新細明體"/>
              </a:rPr>
              <a:t>183</a:t>
            </a:r>
            <a:r>
              <a:rPr lang="zh-TW" altLang="zh-TW" sz="2400" dirty="0" smtClean="0">
                <a:solidFill>
                  <a:srgbClr val="FF0000"/>
                </a:solidFill>
                <a:latin typeface="標楷體" pitchFamily="65" charset="-120"/>
                <a:ea typeface="標楷體" pitchFamily="65" charset="-120"/>
                <a:cs typeface="新細明體"/>
              </a:rPr>
              <a:t>％，令廠商大喊吃不消。</a:t>
            </a:r>
            <a:endParaRPr lang="zh-TW" altLang="zh-TW" sz="2400" dirty="0" smtClean="0">
              <a:latin typeface="標楷體" pitchFamily="65" charset="-120"/>
              <a:ea typeface="標楷體" pitchFamily="65" charset="-120"/>
              <a:cs typeface="新細明體"/>
            </a:endParaRPr>
          </a:p>
          <a:p>
            <a:pPr>
              <a:lnSpc>
                <a:spcPts val="2175"/>
              </a:lnSpc>
              <a:spcBef>
                <a:spcPts val="825"/>
              </a:spcBef>
              <a:spcAft>
                <a:spcPts val="0"/>
              </a:spcAft>
            </a:pPr>
            <a:r>
              <a:rPr lang="zh-TW" altLang="en-US" sz="2400" dirty="0" smtClean="0">
                <a:solidFill>
                  <a:srgbClr val="000000"/>
                </a:solidFill>
                <a:latin typeface="標楷體" pitchFamily="65" charset="-120"/>
                <a:ea typeface="標楷體" pitchFamily="65" charset="-120"/>
                <a:cs typeface="新細明體"/>
              </a:rPr>
              <a:t>    </a:t>
            </a:r>
            <a:r>
              <a:rPr lang="zh-TW" altLang="zh-TW" sz="2400" dirty="0" smtClean="0">
                <a:solidFill>
                  <a:srgbClr val="000000"/>
                </a:solidFill>
                <a:latin typeface="標楷體" pitchFamily="65" charset="-120"/>
                <a:ea typeface="標楷體" pitchFamily="65" charset="-120"/>
                <a:cs typeface="新細明體"/>
              </a:rPr>
              <a:t>因目前科技業景氣不好，會員包括竹科、中科及南科廠商的台灣科學工業園區科學工業同業公會，</a:t>
            </a:r>
            <a:r>
              <a:rPr lang="zh-TW" altLang="zh-TW" sz="2400" dirty="0" smtClean="0">
                <a:solidFill>
                  <a:srgbClr val="FF0000"/>
                </a:solidFill>
                <a:latin typeface="標楷體" pitchFamily="65" charset="-120"/>
                <a:ea typeface="標楷體" pitchFamily="65" charset="-120"/>
                <a:cs typeface="新細明體"/>
              </a:rPr>
              <a:t>剛建議國科會，暫緩明年調漲科學園區的土地租金，甚至要求調降園區的管理費。</a:t>
            </a:r>
            <a:endParaRPr lang="zh-TW" altLang="zh-TW" sz="2400" dirty="0" smtClean="0">
              <a:latin typeface="標楷體" pitchFamily="65" charset="-120"/>
              <a:ea typeface="標楷體" pitchFamily="65" charset="-120"/>
              <a:cs typeface="新細明體"/>
            </a:endParaRPr>
          </a:p>
          <a:p>
            <a:pPr>
              <a:lnSpc>
                <a:spcPts val="2175"/>
              </a:lnSpc>
              <a:spcBef>
                <a:spcPts val="825"/>
              </a:spcBef>
              <a:spcAft>
                <a:spcPts val="0"/>
              </a:spcAft>
            </a:pPr>
            <a:r>
              <a:rPr lang="zh-TW" altLang="en-US" sz="2400" dirty="0" smtClean="0">
                <a:solidFill>
                  <a:srgbClr val="FF0000"/>
                </a:solidFill>
                <a:latin typeface="標楷體" pitchFamily="65" charset="-120"/>
                <a:ea typeface="標楷體" pitchFamily="65" charset="-120"/>
                <a:cs typeface="新細明體"/>
              </a:rPr>
              <a:t>    </a:t>
            </a:r>
            <a:r>
              <a:rPr lang="zh-TW" altLang="zh-TW" sz="2400" dirty="0" smtClean="0">
                <a:solidFill>
                  <a:srgbClr val="FF0000"/>
                </a:solidFill>
                <a:latin typeface="標楷體" pitchFamily="65" charset="-120"/>
                <a:ea typeface="標楷體" pitchFamily="65" charset="-120"/>
                <a:cs typeface="新細明體"/>
              </a:rPr>
              <a:t>沈國榮說，景氣不好，且目前科學園區廠商經營也不好，該公會才建議國科會，暫緩</a:t>
            </a:r>
            <a:r>
              <a:rPr lang="en-US" altLang="zh-TW" sz="2400" dirty="0" smtClean="0">
                <a:solidFill>
                  <a:srgbClr val="FF0000"/>
                </a:solidFill>
                <a:latin typeface="標楷體" pitchFamily="65" charset="-120"/>
                <a:ea typeface="標楷體" pitchFamily="65" charset="-120"/>
                <a:cs typeface="新細明體"/>
              </a:rPr>
              <a:t>102</a:t>
            </a:r>
            <a:r>
              <a:rPr lang="zh-TW" altLang="zh-TW" sz="2400" dirty="0" smtClean="0">
                <a:solidFill>
                  <a:srgbClr val="FF0000"/>
                </a:solidFill>
                <a:latin typeface="標楷體" pitchFamily="65" charset="-120"/>
                <a:ea typeface="標楷體" pitchFamily="65" charset="-120"/>
                <a:cs typeface="新細明體"/>
              </a:rPr>
              <a:t>年三大園區的土地租金調整案，並建議將公共設施建設費的分攤年限，由原</a:t>
            </a:r>
            <a:r>
              <a:rPr lang="en-US" altLang="zh-TW" sz="2400" dirty="0" smtClean="0">
                <a:solidFill>
                  <a:srgbClr val="FF0000"/>
                </a:solidFill>
                <a:latin typeface="標楷體" pitchFamily="65" charset="-120"/>
                <a:ea typeface="標楷體" pitchFamily="65" charset="-120"/>
                <a:cs typeface="新細明體"/>
              </a:rPr>
              <a:t>20</a:t>
            </a:r>
            <a:r>
              <a:rPr lang="zh-TW" altLang="zh-TW" sz="2400" dirty="0" smtClean="0">
                <a:solidFill>
                  <a:srgbClr val="FF0000"/>
                </a:solidFill>
                <a:latin typeface="標楷體" pitchFamily="65" charset="-120"/>
                <a:ea typeface="標楷體" pitchFamily="65" charset="-120"/>
                <a:cs typeface="新細明體"/>
              </a:rPr>
              <a:t>年，再延長至</a:t>
            </a:r>
            <a:r>
              <a:rPr lang="en-US" altLang="zh-TW" sz="2400" dirty="0" smtClean="0">
                <a:solidFill>
                  <a:srgbClr val="FF0000"/>
                </a:solidFill>
                <a:latin typeface="標楷體" pitchFamily="65" charset="-120"/>
                <a:ea typeface="標楷體" pitchFamily="65" charset="-120"/>
                <a:cs typeface="新細明體"/>
              </a:rPr>
              <a:t>25</a:t>
            </a:r>
            <a:r>
              <a:rPr lang="zh-TW" altLang="zh-TW" sz="2400" dirty="0" smtClean="0">
                <a:solidFill>
                  <a:srgbClr val="FF0000"/>
                </a:solidFill>
                <a:latin typeface="標楷體" pitchFamily="65" charset="-120"/>
                <a:ea typeface="標楷體" pitchFamily="65" charset="-120"/>
                <a:cs typeface="新細明體"/>
              </a:rPr>
              <a:t>或</a:t>
            </a:r>
            <a:r>
              <a:rPr lang="en-US" altLang="zh-TW" sz="2400" dirty="0" smtClean="0">
                <a:solidFill>
                  <a:srgbClr val="FF0000"/>
                </a:solidFill>
                <a:latin typeface="標楷體" pitchFamily="65" charset="-120"/>
                <a:ea typeface="標楷體" pitchFamily="65" charset="-120"/>
                <a:cs typeface="新細明體"/>
              </a:rPr>
              <a:t>30</a:t>
            </a:r>
            <a:r>
              <a:rPr lang="zh-TW" altLang="zh-TW" sz="2400" dirty="0" smtClean="0">
                <a:solidFill>
                  <a:srgbClr val="FF0000"/>
                </a:solidFill>
                <a:latin typeface="標楷體" pitchFamily="65" charset="-120"/>
                <a:ea typeface="標楷體" pitchFamily="65" charset="-120"/>
                <a:cs typeface="新細明體"/>
              </a:rPr>
              <a:t>年，進而減少廠商每月土地租金負擔。</a:t>
            </a:r>
            <a:endParaRPr lang="zh-TW" altLang="zh-TW" sz="2400" dirty="0" smtClean="0">
              <a:latin typeface="標楷體" pitchFamily="65" charset="-120"/>
              <a:ea typeface="標楷體" pitchFamily="65" charset="-120"/>
              <a:cs typeface="新細明體"/>
            </a:endParaRPr>
          </a:p>
          <a:p>
            <a:pPr>
              <a:lnSpc>
                <a:spcPts val="2175"/>
              </a:lnSpc>
              <a:spcBef>
                <a:spcPts val="825"/>
              </a:spcBef>
              <a:spcAft>
                <a:spcPts val="0"/>
              </a:spcAft>
            </a:pPr>
            <a:r>
              <a:rPr lang="zh-TW" altLang="en-US" sz="2400" dirty="0" smtClean="0">
                <a:solidFill>
                  <a:schemeClr val="tx1"/>
                </a:solidFill>
                <a:latin typeface="標楷體" pitchFamily="65" charset="-120"/>
                <a:ea typeface="標楷體" pitchFamily="65" charset="-120"/>
                <a:cs typeface="新細明體"/>
              </a:rPr>
              <a:t>    </a:t>
            </a:r>
            <a:r>
              <a:rPr lang="zh-TW" altLang="zh-TW" sz="2400" dirty="0" smtClean="0">
                <a:solidFill>
                  <a:schemeClr val="tx1"/>
                </a:solidFill>
                <a:latin typeface="標楷體" pitchFamily="65" charset="-120"/>
                <a:ea typeface="標楷體" pitchFamily="65" charset="-120"/>
                <a:cs typeface="新細明體"/>
              </a:rPr>
              <a:t>另外，公會也分別向台中市政府及雲林縣政府等單位反映上述的難題，目前上述縣市政府已表達重視此問題，會在調整明年公告地價的會議上，慎重深入考量。</a:t>
            </a:r>
          </a:p>
          <a:p>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p:cNvSpPr>
            <a:spLocks noChangeArrowheads="1"/>
          </p:cNvSpPr>
          <p:nvPr/>
        </p:nvSpPr>
        <p:spPr bwMode="auto">
          <a:xfrm>
            <a:off x="455613" y="206375"/>
            <a:ext cx="7646988" cy="461963"/>
          </a:xfrm>
          <a:prstGeom prst="rect">
            <a:avLst/>
          </a:prstGeom>
          <a:noFill/>
          <a:ln w="9525">
            <a:noFill/>
            <a:miter lim="800000"/>
            <a:headEnd/>
            <a:tailEnd/>
          </a:ln>
        </p:spPr>
        <p:txBody>
          <a:bodyPr/>
          <a:lstStyle/>
          <a:p>
            <a:pPr>
              <a:spcBef>
                <a:spcPct val="20000"/>
              </a:spcBef>
            </a:pPr>
            <a:r>
              <a:rPr lang="en-US" b="1" dirty="0"/>
              <a:t>Long-Run Average Total Cost Curves for Bookstores</a:t>
            </a:r>
          </a:p>
        </p:txBody>
      </p:sp>
      <p:sp>
        <p:nvSpPr>
          <p:cNvPr id="24" name="Text Box 7"/>
          <p:cNvSpPr txBox="1">
            <a:spLocks noChangeArrowheads="1"/>
          </p:cNvSpPr>
          <p:nvPr/>
        </p:nvSpPr>
        <p:spPr bwMode="auto">
          <a:xfrm>
            <a:off x="455613" y="1558925"/>
            <a:ext cx="8240712" cy="1200329"/>
          </a:xfrm>
          <a:prstGeom prst="rect">
            <a:avLst/>
          </a:prstGeom>
          <a:noFill/>
          <a:ln w="9525" algn="ctr">
            <a:noFill/>
            <a:miter lim="800000"/>
            <a:headEnd/>
            <a:tailEnd/>
          </a:ln>
        </p:spPr>
        <p:txBody>
          <a:bodyPr>
            <a:spAutoFit/>
          </a:bodyPr>
          <a:lstStyle/>
          <a:p>
            <a:pPr>
              <a:spcBef>
                <a:spcPct val="50000"/>
              </a:spcBef>
            </a:pPr>
            <a:r>
              <a:rPr lang="en-US" sz="2400" b="1" dirty="0">
                <a:solidFill>
                  <a:schemeClr val="tx1"/>
                </a:solidFill>
              </a:rPr>
              <a:t>Constant returns to scale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規模報酬不變</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situation in which a firm’s long-run average costs remain unchanged as it increases output.</a:t>
            </a:r>
          </a:p>
        </p:txBody>
      </p:sp>
      <p:sp>
        <p:nvSpPr>
          <p:cNvPr id="25" name="Text Box 8"/>
          <p:cNvSpPr txBox="1">
            <a:spLocks noChangeArrowheads="1"/>
          </p:cNvSpPr>
          <p:nvPr/>
        </p:nvSpPr>
        <p:spPr bwMode="auto">
          <a:xfrm>
            <a:off x="455613" y="3097213"/>
            <a:ext cx="8240712" cy="830997"/>
          </a:xfrm>
          <a:prstGeom prst="rect">
            <a:avLst/>
          </a:prstGeom>
          <a:noFill/>
          <a:ln w="9525" algn="ctr">
            <a:noFill/>
            <a:miter lim="800000"/>
            <a:headEnd/>
            <a:tailEnd/>
          </a:ln>
        </p:spPr>
        <p:txBody>
          <a:bodyPr>
            <a:spAutoFit/>
          </a:bodyPr>
          <a:lstStyle/>
          <a:p>
            <a:pPr>
              <a:spcBef>
                <a:spcPct val="50000"/>
              </a:spcBef>
            </a:pPr>
            <a:r>
              <a:rPr lang="en-US" sz="2400" b="1" dirty="0">
                <a:solidFill>
                  <a:schemeClr val="tx1"/>
                </a:solidFill>
              </a:rPr>
              <a:t>Minimum efficient scale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最小效率規模</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level of output at which all economies of scale are exhausted.</a:t>
            </a:r>
          </a:p>
        </p:txBody>
      </p:sp>
      <p:sp>
        <p:nvSpPr>
          <p:cNvPr id="26" name="Text Box 9"/>
          <p:cNvSpPr txBox="1">
            <a:spLocks noChangeArrowheads="1"/>
          </p:cNvSpPr>
          <p:nvPr/>
        </p:nvSpPr>
        <p:spPr bwMode="auto">
          <a:xfrm>
            <a:off x="455613" y="4633913"/>
            <a:ext cx="8240712" cy="1200329"/>
          </a:xfrm>
          <a:prstGeom prst="rect">
            <a:avLst/>
          </a:prstGeom>
          <a:noFill/>
          <a:ln w="9525" algn="ctr">
            <a:noFill/>
            <a:miter lim="800000"/>
            <a:headEnd/>
            <a:tailEnd/>
          </a:ln>
        </p:spPr>
        <p:txBody>
          <a:bodyPr>
            <a:spAutoFit/>
          </a:bodyPr>
          <a:lstStyle/>
          <a:p>
            <a:pPr>
              <a:spcBef>
                <a:spcPct val="50000"/>
              </a:spcBef>
            </a:pPr>
            <a:r>
              <a:rPr lang="en-US" sz="2400" b="1" dirty="0">
                <a:solidFill>
                  <a:schemeClr val="tx1"/>
                </a:solidFill>
              </a:rPr>
              <a:t>Diseconomies of scale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規模不經濟</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The situation in which a firm’s long-run average costs rise as the firm increases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NewUNF10-4&amp;5-8"/>
          <p:cNvPicPr>
            <a:picLocks noChangeAspect="1" noChangeArrowheads="1"/>
          </p:cNvPicPr>
          <p:nvPr/>
        </p:nvPicPr>
        <p:blipFill>
          <a:blip r:embed="rId2" cstate="print"/>
          <a:srcRect/>
          <a:stretch>
            <a:fillRect/>
          </a:stretch>
        </p:blipFill>
        <p:spPr bwMode="auto">
          <a:xfrm>
            <a:off x="363538" y="1073150"/>
            <a:ext cx="8410575" cy="3533775"/>
          </a:xfrm>
          <a:prstGeom prst="rect">
            <a:avLst/>
          </a:prstGeom>
          <a:noFill/>
          <a:ln w="9525">
            <a:noFill/>
            <a:miter lim="800000"/>
            <a:headEnd/>
            <a:tailEnd/>
          </a:ln>
        </p:spPr>
      </p:pic>
      <p:pic>
        <p:nvPicPr>
          <p:cNvPr id="6" name="Picture 11" descr="NewUNF10-4&amp;5-1"/>
          <p:cNvPicPr>
            <a:picLocks noChangeAspect="1" noChangeArrowheads="1"/>
          </p:cNvPicPr>
          <p:nvPr/>
        </p:nvPicPr>
        <p:blipFill>
          <a:blip r:embed="rId3" cstate="print"/>
          <a:srcRect/>
          <a:stretch>
            <a:fillRect/>
          </a:stretch>
        </p:blipFill>
        <p:spPr bwMode="auto">
          <a:xfrm>
            <a:off x="363538" y="1073150"/>
            <a:ext cx="8410575" cy="3533775"/>
          </a:xfrm>
          <a:prstGeom prst="rect">
            <a:avLst/>
          </a:prstGeom>
          <a:noFill/>
          <a:ln w="9525">
            <a:noFill/>
            <a:miter lim="800000"/>
            <a:headEnd/>
            <a:tailEnd/>
          </a:ln>
        </p:spPr>
      </p:pic>
      <p:pic>
        <p:nvPicPr>
          <p:cNvPr id="7" name="Picture 12" descr="NewUNF10-4&amp;5-2"/>
          <p:cNvPicPr>
            <a:picLocks noChangeAspect="1" noChangeArrowheads="1"/>
          </p:cNvPicPr>
          <p:nvPr/>
        </p:nvPicPr>
        <p:blipFill>
          <a:blip r:embed="rId4" cstate="print"/>
          <a:srcRect/>
          <a:stretch>
            <a:fillRect/>
          </a:stretch>
        </p:blipFill>
        <p:spPr bwMode="auto">
          <a:xfrm>
            <a:off x="363538" y="1073150"/>
            <a:ext cx="8410575" cy="3533775"/>
          </a:xfrm>
          <a:prstGeom prst="rect">
            <a:avLst/>
          </a:prstGeom>
          <a:noFill/>
          <a:ln w="9525">
            <a:noFill/>
            <a:miter lim="800000"/>
            <a:headEnd/>
            <a:tailEnd/>
          </a:ln>
        </p:spPr>
      </p:pic>
      <p:pic>
        <p:nvPicPr>
          <p:cNvPr id="8" name="Picture 13" descr="NewUNF10-4&amp;5-3"/>
          <p:cNvPicPr>
            <a:picLocks noChangeAspect="1" noChangeArrowheads="1"/>
          </p:cNvPicPr>
          <p:nvPr/>
        </p:nvPicPr>
        <p:blipFill>
          <a:blip r:embed="rId5" cstate="print"/>
          <a:srcRect/>
          <a:stretch>
            <a:fillRect/>
          </a:stretch>
        </p:blipFill>
        <p:spPr bwMode="auto">
          <a:xfrm>
            <a:off x="363538" y="1073150"/>
            <a:ext cx="8410575" cy="3533775"/>
          </a:xfrm>
          <a:prstGeom prst="rect">
            <a:avLst/>
          </a:prstGeom>
          <a:noFill/>
          <a:ln w="9525">
            <a:noFill/>
            <a:miter lim="800000"/>
            <a:headEnd/>
            <a:tailEnd/>
          </a:ln>
        </p:spPr>
      </p:pic>
      <p:pic>
        <p:nvPicPr>
          <p:cNvPr id="9" name="Picture 14" descr="NewUNF10-4&amp;5-4"/>
          <p:cNvPicPr>
            <a:picLocks noChangeAspect="1" noChangeArrowheads="1"/>
          </p:cNvPicPr>
          <p:nvPr/>
        </p:nvPicPr>
        <p:blipFill>
          <a:blip r:embed="rId6" cstate="print"/>
          <a:srcRect/>
          <a:stretch>
            <a:fillRect/>
          </a:stretch>
        </p:blipFill>
        <p:spPr bwMode="auto">
          <a:xfrm>
            <a:off x="363538" y="1073150"/>
            <a:ext cx="8410575" cy="3533775"/>
          </a:xfrm>
          <a:prstGeom prst="rect">
            <a:avLst/>
          </a:prstGeom>
          <a:noFill/>
          <a:ln w="9525">
            <a:noFill/>
            <a:miter lim="800000"/>
            <a:headEnd/>
            <a:tailEnd/>
          </a:ln>
        </p:spPr>
      </p:pic>
      <p:pic>
        <p:nvPicPr>
          <p:cNvPr id="10" name="Picture 15" descr="NewUNF10-4&amp;5-5"/>
          <p:cNvPicPr>
            <a:picLocks noChangeAspect="1" noChangeArrowheads="1"/>
          </p:cNvPicPr>
          <p:nvPr/>
        </p:nvPicPr>
        <p:blipFill>
          <a:blip r:embed="rId7" cstate="print"/>
          <a:srcRect/>
          <a:stretch>
            <a:fillRect/>
          </a:stretch>
        </p:blipFill>
        <p:spPr bwMode="auto">
          <a:xfrm>
            <a:off x="363538" y="1073150"/>
            <a:ext cx="8410575" cy="3533775"/>
          </a:xfrm>
          <a:prstGeom prst="rect">
            <a:avLst/>
          </a:prstGeom>
          <a:noFill/>
          <a:ln w="9525">
            <a:noFill/>
            <a:miter lim="800000"/>
            <a:headEnd/>
            <a:tailEnd/>
          </a:ln>
        </p:spPr>
      </p:pic>
      <p:pic>
        <p:nvPicPr>
          <p:cNvPr id="11" name="Picture 16" descr="NewUNF10-4&amp;5-6"/>
          <p:cNvPicPr>
            <a:picLocks noChangeAspect="1" noChangeArrowheads="1"/>
          </p:cNvPicPr>
          <p:nvPr/>
        </p:nvPicPr>
        <p:blipFill>
          <a:blip r:embed="rId8" cstate="print"/>
          <a:srcRect/>
          <a:stretch>
            <a:fillRect/>
          </a:stretch>
        </p:blipFill>
        <p:spPr bwMode="auto">
          <a:xfrm>
            <a:off x="363538" y="1073150"/>
            <a:ext cx="8410575" cy="3533775"/>
          </a:xfrm>
          <a:prstGeom prst="rect">
            <a:avLst/>
          </a:prstGeom>
          <a:noFill/>
          <a:ln w="9525">
            <a:noFill/>
            <a:miter lim="800000"/>
            <a:headEnd/>
            <a:tailEnd/>
          </a:ln>
        </p:spPr>
      </p:pic>
      <p:pic>
        <p:nvPicPr>
          <p:cNvPr id="12" name="Picture 17" descr="NewUNF10-4&amp;5-7"/>
          <p:cNvPicPr>
            <a:picLocks noChangeAspect="1" noChangeArrowheads="1"/>
          </p:cNvPicPr>
          <p:nvPr/>
        </p:nvPicPr>
        <p:blipFill>
          <a:blip r:embed="rId9" cstate="print"/>
          <a:srcRect/>
          <a:stretch>
            <a:fillRect/>
          </a:stretch>
        </p:blipFill>
        <p:spPr bwMode="auto">
          <a:xfrm>
            <a:off x="363538" y="1073150"/>
            <a:ext cx="8410575" cy="3533775"/>
          </a:xfrm>
          <a:prstGeom prst="rect">
            <a:avLst/>
          </a:prstGeom>
          <a:noFill/>
          <a:ln w="9525">
            <a:noFill/>
            <a:miter lim="800000"/>
            <a:headEnd/>
            <a:tailEnd/>
          </a:ln>
        </p:spPr>
      </p:pic>
      <p:pic>
        <p:nvPicPr>
          <p:cNvPr id="13" name="Picture 19" descr="NewUNF10-4&amp;5-9"/>
          <p:cNvPicPr>
            <a:picLocks noChangeAspect="1" noChangeArrowheads="1"/>
          </p:cNvPicPr>
          <p:nvPr/>
        </p:nvPicPr>
        <p:blipFill>
          <a:blip r:embed="rId10" cstate="print"/>
          <a:srcRect/>
          <a:stretch>
            <a:fillRect/>
          </a:stretch>
        </p:blipFill>
        <p:spPr bwMode="auto">
          <a:xfrm>
            <a:off x="363538" y="1073150"/>
            <a:ext cx="8410575" cy="3533775"/>
          </a:xfrm>
          <a:prstGeom prst="rect">
            <a:avLst/>
          </a:prstGeom>
          <a:noFill/>
          <a:ln w="9525">
            <a:noFill/>
            <a:miter lim="800000"/>
            <a:headEnd/>
            <a:tailEnd/>
          </a:ln>
        </p:spPr>
      </p:pic>
      <p:sp>
        <p:nvSpPr>
          <p:cNvPr id="27" name="Text Box 7"/>
          <p:cNvSpPr txBox="1">
            <a:spLocks noChangeArrowheads="1"/>
          </p:cNvSpPr>
          <p:nvPr/>
        </p:nvSpPr>
        <p:spPr bwMode="auto">
          <a:xfrm>
            <a:off x="382588" y="485775"/>
            <a:ext cx="8401050" cy="5810250"/>
          </a:xfrm>
          <a:prstGeom prst="rect">
            <a:avLst/>
          </a:prstGeom>
          <a:solidFill>
            <a:schemeClr val="bg2">
              <a:alpha val="14902"/>
            </a:schemeClr>
          </a:solidFill>
          <a:ln w="9525">
            <a:noFill/>
            <a:miter lim="800000"/>
            <a:headEnd/>
            <a:tailEnd/>
          </a:ln>
        </p:spPr>
        <p:txBody>
          <a:bodyPr/>
          <a:lstStyle/>
          <a:p>
            <a:r>
              <a:rPr lang="en-US" sz="1800">
                <a:solidFill>
                  <a:srgbClr val="B10B2D"/>
                </a:solidFill>
              </a:rPr>
              <a:t>Don’t Let This Happen to You</a:t>
            </a:r>
          </a:p>
          <a:p>
            <a:r>
              <a:rPr lang="en-US" sz="1600"/>
              <a:t>Don’t Confuse Diminishing Returns with Diseconomies of Scale</a:t>
            </a:r>
            <a:endParaRPr lang="en-US" sz="1600">
              <a:solidFill>
                <a:schemeClr val="tx1"/>
              </a:solidFill>
            </a:endParaRPr>
          </a:p>
        </p:txBody>
      </p:sp>
      <p:sp>
        <p:nvSpPr>
          <p:cNvPr id="28" name="Rectangle 27"/>
          <p:cNvSpPr>
            <a:spLocks noChangeArrowheads="1"/>
          </p:cNvSpPr>
          <p:nvPr/>
        </p:nvSpPr>
        <p:spPr bwMode="auto">
          <a:xfrm>
            <a:off x="381000" y="485775"/>
            <a:ext cx="8402638" cy="5810250"/>
          </a:xfrm>
          <a:prstGeom prst="rect">
            <a:avLst/>
          </a:prstGeom>
          <a:noFill/>
          <a:ln w="9525" algn="ctr">
            <a:solidFill>
              <a:schemeClr val="bg2"/>
            </a:solidFill>
            <a:round/>
            <a:headEnd/>
            <a:tailEnd/>
          </a:ln>
        </p:spPr>
        <p:txBody>
          <a:bodyPr/>
          <a:lstStyle/>
          <a:p>
            <a:endParaRPr lang="en-US"/>
          </a:p>
        </p:txBody>
      </p:sp>
      <p:grpSp>
        <p:nvGrpSpPr>
          <p:cNvPr id="29" name="Group 31"/>
          <p:cNvGrpSpPr>
            <a:grpSpLocks/>
          </p:cNvGrpSpPr>
          <p:nvPr/>
        </p:nvGrpSpPr>
        <p:grpSpPr bwMode="auto">
          <a:xfrm>
            <a:off x="363538" y="5924550"/>
            <a:ext cx="8561387" cy="373063"/>
            <a:chOff x="438150" y="5994400"/>
            <a:chExt cx="8215772" cy="373857"/>
          </a:xfrm>
        </p:grpSpPr>
        <p:sp>
          <p:nvSpPr>
            <p:cNvPr id="904206" name="Rectangle 14"/>
            <p:cNvSpPr>
              <a:spLocks noChangeArrowheads="1"/>
            </p:cNvSpPr>
            <p:nvPr/>
          </p:nvSpPr>
          <p:spPr bwMode="auto">
            <a:xfrm>
              <a:off x="1451310" y="5994400"/>
              <a:ext cx="7202612" cy="373063"/>
            </a:xfrm>
            <a:prstGeom prst="rect">
              <a:avLst/>
            </a:prstGeom>
            <a:noFill/>
            <a:ln w="9525">
              <a:noFill/>
              <a:miter lim="800000"/>
              <a:headEnd/>
              <a:tailEnd/>
            </a:ln>
          </p:spPr>
          <p:txBody>
            <a:bodyPr/>
            <a:lstStyle/>
            <a:p>
              <a:pPr marL="115888" lvl="1" indent="-1588">
                <a:spcBef>
                  <a:spcPct val="20000"/>
                </a:spcBef>
              </a:pPr>
              <a:r>
                <a:rPr lang="en-US" sz="1400" b="1">
                  <a:solidFill>
                    <a:srgbClr val="B10B2D"/>
                  </a:solidFill>
                </a:rPr>
                <a:t>Your Turn:</a:t>
              </a:r>
              <a:r>
                <a:rPr lang="en-US" sz="1800" b="1">
                  <a:solidFill>
                    <a:schemeClr val="tx1"/>
                  </a:solidFill>
                </a:rPr>
                <a:t> </a:t>
              </a:r>
              <a:r>
                <a:rPr lang="en-US" sz="1200" b="1">
                  <a:solidFill>
                    <a:schemeClr val="tx1"/>
                  </a:solidFill>
                </a:rPr>
                <a:t>Test your understanding by doing related problem 6.14 at the end of this chapter.</a:t>
              </a:r>
            </a:p>
          </p:txBody>
        </p:sp>
        <p:sp>
          <p:nvSpPr>
            <p:cNvPr id="904207" name="TextBox 28"/>
            <p:cNvSpPr txBox="1">
              <a:spLocks noChangeArrowheads="1"/>
            </p:cNvSpPr>
            <p:nvPr/>
          </p:nvSpPr>
          <p:spPr bwMode="auto">
            <a:xfrm>
              <a:off x="438150" y="6029325"/>
              <a:ext cx="1215558" cy="338932"/>
            </a:xfrm>
            <a:prstGeom prst="rect">
              <a:avLst/>
            </a:prstGeom>
            <a:noFill/>
            <a:ln w="9525">
              <a:noFill/>
              <a:miter lim="800000"/>
              <a:headEnd/>
              <a:tailEnd/>
            </a:ln>
          </p:spPr>
          <p:txBody>
            <a:bodyPr wrap="none">
              <a:spAutoFit/>
            </a:bodyPr>
            <a:lstStyle/>
            <a:p>
              <a:r>
                <a:rPr lang="en-US" sz="1600">
                  <a:solidFill>
                    <a:srgbClr val="00A15F"/>
                  </a:solidFill>
                </a:rPr>
                <a:t>My</a:t>
              </a:r>
              <a:r>
                <a:rPr lang="en-US" sz="1600">
                  <a:solidFill>
                    <a:srgbClr val="808285"/>
                  </a:solidFill>
                </a:rPr>
                <a:t>Econ</a:t>
              </a:r>
              <a:r>
                <a:rPr lang="en-US" sz="1600">
                  <a:solidFill>
                    <a:srgbClr val="00A15F"/>
                  </a:solidFill>
                </a:rPr>
                <a:t>Lab</a:t>
              </a:r>
            </a:p>
          </p:txBody>
        </p:sp>
      </p:grpSp>
      <p:sp>
        <p:nvSpPr>
          <p:cNvPr id="32" name="TextBox 31"/>
          <p:cNvSpPr txBox="1">
            <a:spLocks noChangeArrowheads="1"/>
          </p:cNvSpPr>
          <p:nvPr/>
        </p:nvSpPr>
        <p:spPr bwMode="auto">
          <a:xfrm>
            <a:off x="382588" y="4670425"/>
            <a:ext cx="8399462" cy="1323975"/>
          </a:xfrm>
          <a:prstGeom prst="rect">
            <a:avLst/>
          </a:prstGeom>
          <a:noFill/>
          <a:ln w="9525">
            <a:noFill/>
            <a:miter lim="800000"/>
            <a:headEnd/>
            <a:tailEnd/>
          </a:ln>
        </p:spPr>
        <p:txBody>
          <a:bodyPr>
            <a:spAutoFit/>
          </a:bodyPr>
          <a:lstStyle/>
          <a:p>
            <a:r>
              <a:rPr lang="en-US" sz="1600"/>
              <a:t>Diminishing returns applies only to the short run, when at least one of the firm’s inputs, such as the quantity of machinery it uses, is fixed. </a:t>
            </a:r>
          </a:p>
          <a:p>
            <a:r>
              <a:rPr lang="en-US" sz="1600"/>
              <a:t>Diseconomies of scale apply only in the long run, when the firm is free to vary all its inputs, can adopt new technology, and can vary the amount of machinery it uses and the size of </a:t>
            </a:r>
            <a:br>
              <a:rPr lang="en-US" sz="1600"/>
            </a:br>
            <a:r>
              <a:rPr lang="en-US" sz="1600"/>
              <a:t>its facility.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29" presetClass="entr" presetSubtype="0" fill="hold" grpId="0" nodeType="after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 calcmode="lin" valueType="num">
                                      <p:cBhvr>
                                        <p:cTn id="14" dur="500" fill="hold"/>
                                        <p:tgtEl>
                                          <p:spTgt spid="27">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27">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7">
                                            <p:txEl>
                                              <p:pRg st="1" end="1"/>
                                            </p:txEl>
                                          </p:spTgt>
                                        </p:tgtEl>
                                        <p:attrNameLst>
                                          <p:attrName>style.visibility</p:attrName>
                                        </p:attrNameLst>
                                      </p:cBhvr>
                                      <p:to>
                                        <p:strVal val="visible"/>
                                      </p:to>
                                    </p:set>
                                    <p:animEffect transition="in" filter="wipe(left)">
                                      <p:cBhvr>
                                        <p:cTn id="20" dur="1000"/>
                                        <p:tgtEl>
                                          <p:spTgt spid="27">
                                            <p:txEl>
                                              <p:pRg st="1" end="1"/>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2000"/>
                                        <p:tgtEl>
                                          <p:spTgt spid="7"/>
                                        </p:tgtEl>
                                      </p:cBhvr>
                                    </p:animEffect>
                                  </p:childTnLst>
                                </p:cTn>
                              </p:par>
                            </p:childTnLst>
                          </p:cTn>
                        </p:par>
                        <p:par>
                          <p:cTn id="29" fill="hold">
                            <p:stCondLst>
                              <p:cond delay="4500"/>
                            </p:stCondLst>
                            <p:childTnLst>
                              <p:par>
                                <p:cTn id="30" presetID="22" presetClass="entr" presetSubtype="1"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childTnLst>
                          </p:cTn>
                        </p:par>
                        <p:par>
                          <p:cTn id="33" fill="hold">
                            <p:stCondLst>
                              <p:cond delay="5500"/>
                            </p:stCondLst>
                            <p:childTnLst>
                              <p:par>
                                <p:cTn id="34" presetID="22" presetClass="entr" presetSubtype="8" fill="hold" grpId="0" nodeType="afterEffect">
                                  <p:stCondLst>
                                    <p:cond delay="0"/>
                                  </p:stCondLst>
                                  <p:childTnLst>
                                    <p:set>
                                      <p:cBhvr>
                                        <p:cTn id="35" dur="1" fill="hold">
                                          <p:stCondLst>
                                            <p:cond delay="0"/>
                                          </p:stCondLst>
                                        </p:cTn>
                                        <p:tgtEl>
                                          <p:spTgt spid="32">
                                            <p:txEl>
                                              <p:pRg st="0" end="0"/>
                                            </p:txEl>
                                          </p:spTgt>
                                        </p:tgtEl>
                                        <p:attrNameLst>
                                          <p:attrName>style.visibility</p:attrName>
                                        </p:attrNameLst>
                                      </p:cBhvr>
                                      <p:to>
                                        <p:strVal val="visible"/>
                                      </p:to>
                                    </p:set>
                                    <p:animEffect transition="in" filter="wipe(left)">
                                      <p:cBhvr>
                                        <p:cTn id="36" dur="500"/>
                                        <p:tgtEl>
                                          <p:spTgt spid="3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1000"/>
                                        <p:tgtEl>
                                          <p:spTgt spid="2"/>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1000"/>
                                        <p:tgtEl>
                                          <p:spTgt spid="10"/>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1000"/>
                                        <p:tgtEl>
                                          <p:spTgt spid="11"/>
                                        </p:tgtEl>
                                      </p:cBhvr>
                                    </p:animEffect>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1000"/>
                                        <p:tgtEl>
                                          <p:spTgt spid="12"/>
                                        </p:tgtEl>
                                      </p:cBhvr>
                                    </p:animEffect>
                                  </p:childTnLst>
                                </p:cTn>
                              </p:par>
                            </p:childTnLst>
                          </p:cTn>
                        </p:par>
                        <p:par>
                          <p:cTn id="58" fill="hold">
                            <p:stCondLst>
                              <p:cond delay="4500"/>
                            </p:stCondLst>
                            <p:childTnLst>
                              <p:par>
                                <p:cTn id="59" presetID="22" presetClass="entr" presetSubtype="1"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1000"/>
                                        <p:tgtEl>
                                          <p:spTgt spid="13"/>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32">
                                            <p:txEl>
                                              <p:pRg st="1" end="1"/>
                                            </p:txEl>
                                          </p:spTgt>
                                        </p:tgtEl>
                                        <p:attrNameLst>
                                          <p:attrName>style.visibility</p:attrName>
                                        </p:attrNameLst>
                                      </p:cBhvr>
                                      <p:to>
                                        <p:strVal val="visible"/>
                                      </p:to>
                                    </p:set>
                                    <p:animEffect transition="in" filter="wipe(left)">
                                      <p:cBhvr>
                                        <p:cTn id="65" dur="500"/>
                                        <p:tgtEl>
                                          <p:spTgt spid="32">
                                            <p:txEl>
                                              <p:pRg st="1" end="1"/>
                                            </p:txEl>
                                          </p:spTgt>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slide(fromRight)">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animBg="1"/>
      <p:bldP spid="28" grpId="0" animBg="1"/>
      <p:bldP spid="3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97"/>
          <p:cNvGraphicFramePr>
            <a:graphicFrameLocks/>
          </p:cNvGraphicFramePr>
          <p:nvPr/>
        </p:nvGraphicFramePr>
        <p:xfrm>
          <a:off x="375444" y="783970"/>
          <a:ext cx="8539957" cy="5852160"/>
        </p:xfrm>
        <a:graphic>
          <a:graphicData uri="http://schemas.openxmlformats.org/drawingml/2006/table">
            <a:tbl>
              <a:tblPr/>
              <a:tblGrid>
                <a:gridCol w="2137773"/>
                <a:gridCol w="3925683"/>
                <a:gridCol w="2476501"/>
              </a:tblGrid>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4B3"/>
                          </a:solidFill>
                          <a:effectLst/>
                          <a:latin typeface="Arial" charset="0"/>
                        </a:rPr>
                        <a:t>Term</a:t>
                      </a:r>
                      <a:endParaRPr kumimoji="0" lang="en-US" sz="1800" b="1" i="1" u="none" strike="noStrike" cap="none" normalizeH="0" baseline="0" dirty="0" smtClean="0">
                        <a:ln>
                          <a:noFill/>
                        </a:ln>
                        <a:solidFill>
                          <a:srgbClr val="0064B3"/>
                        </a:solidFill>
                        <a:effectLst/>
                        <a:latin typeface="Arial" charset="0"/>
                      </a:endParaRPr>
                    </a:p>
                  </a:txBody>
                  <a:tcPr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4B3"/>
                          </a:solidFill>
                          <a:effectLst/>
                          <a:latin typeface="Arial" charset="0"/>
                        </a:rPr>
                        <a:t>Definition</a:t>
                      </a:r>
                      <a:endParaRPr kumimoji="0" lang="en-US" sz="1800" b="1" i="1" u="none" strike="noStrike" cap="none" normalizeH="0" baseline="0" dirty="0" smtClean="0">
                        <a:ln>
                          <a:noFill/>
                        </a:ln>
                        <a:solidFill>
                          <a:srgbClr val="0064B3"/>
                        </a:solidFill>
                        <a:effectLst/>
                        <a:latin typeface="Arial" charset="0"/>
                      </a:endParaRP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4B3"/>
                          </a:solidFill>
                          <a:effectLst/>
                          <a:latin typeface="Arial" charset="0"/>
                        </a:rPr>
                        <a:t>Symbols and Equations</a:t>
                      </a:r>
                      <a:endParaRPr kumimoji="0" lang="en-US" sz="1800" b="1" i="1" u="none" strike="noStrike" cap="none" normalizeH="0" baseline="0" dirty="0" smtClean="0">
                        <a:ln>
                          <a:noFill/>
                        </a:ln>
                        <a:solidFill>
                          <a:srgbClr val="0064B3"/>
                        </a:solidFill>
                        <a:effectLst/>
                        <a:latin typeface="Arial" charset="0"/>
                      </a:endParaRPr>
                    </a:p>
                  </a:txBody>
                  <a:tcPr marL="228600"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Total cost</a:t>
                      </a:r>
                      <a:endParaRPr kumimoji="0" lang="en-US" sz="1800" b="0" i="1" u="none" strike="noStrike" cap="none" normalizeH="0" baseline="0" dirty="0" smtClean="0">
                        <a:ln>
                          <a:noFill/>
                        </a:ln>
                        <a:solidFill>
                          <a:schemeClr val="tx1"/>
                        </a:solidFill>
                        <a:effectLst/>
                        <a:latin typeface="Arial" charset="0"/>
                      </a:endParaRPr>
                    </a:p>
                  </a:txBody>
                  <a:tcP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The cost of all the inputs used by a firm, or fixed cost plus variable cost</a:t>
                      </a:r>
                      <a:endParaRPr kumimoji="0" lang="en-US" sz="1800" b="0" i="1" u="none" strike="noStrike" cap="none" normalizeH="0" baseline="0" dirty="0" smtClean="0">
                        <a:ln>
                          <a:noFill/>
                        </a:ln>
                        <a:solidFill>
                          <a:schemeClr val="tx1"/>
                        </a:solidFill>
                        <a:effectLst/>
                        <a:latin typeface="Arial" charset="0"/>
                      </a:endParaRPr>
                    </a:p>
                  </a:txBody>
                  <a:tcP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TC</a:t>
                      </a:r>
                    </a:p>
                  </a:txBody>
                  <a:tcPr marL="228600"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Fixed costs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Costs that remain constant as a firm’s level of output changes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FC</a:t>
                      </a:r>
                    </a:p>
                  </a:txBody>
                  <a:tcPr marL="228600" horzOverflow="overflow">
                    <a:lnL>
                      <a:noFill/>
                    </a:lnL>
                    <a:lnR cap="flat">
                      <a:noFill/>
                    </a:lnR>
                    <a:lnT>
                      <a:noFill/>
                    </a:lnT>
                    <a:lnB>
                      <a:noFill/>
                    </a:lnB>
                    <a:lnTlToBr>
                      <a:noFill/>
                    </a:lnTlToBr>
                    <a:lnBlToTr>
                      <a:noFill/>
                    </a:lnBlToTr>
                    <a:noFill/>
                  </a:tcPr>
                </a:tc>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Variable costs</a:t>
                      </a:r>
                      <a:endParaRPr kumimoji="0" lang="en-US" sz="18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Costs that change as the firm’s level of output changes</a:t>
                      </a:r>
                      <a:endParaRPr kumimoji="0" lang="en-US" sz="1800" b="0" i="1"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VC</a:t>
                      </a:r>
                    </a:p>
                  </a:txBody>
                  <a:tcPr marL="228600" horzOverflow="overflow">
                    <a:lnL>
                      <a:noFill/>
                    </a:lnL>
                    <a:lnR cap="flat">
                      <a:noFill/>
                    </a:lnR>
                    <a:lnT>
                      <a:noFill/>
                    </a:lnT>
                    <a:lnB>
                      <a:noFill/>
                    </a:lnB>
                    <a:lnTlToBr>
                      <a:noFill/>
                    </a:lnTlToBr>
                    <a:lnBlToTr>
                      <a:noFill/>
                    </a:lnBlToTr>
                    <a:noFill/>
                  </a:tcPr>
                </a:tc>
              </a:tr>
              <a:tr h="585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Marginal cost</a:t>
                      </a:r>
                      <a:endParaRPr kumimoji="0" lang="en-US" sz="18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Increase in total cost resulting from producing another unit of output</a:t>
                      </a:r>
                    </a:p>
                  </a:txBody>
                  <a:tcPr horzOverflow="overflow">
                    <a:lnL>
                      <a:noFill/>
                    </a:lnL>
                    <a:lnR>
                      <a:noFill/>
                    </a:lnR>
                    <a:lnT>
                      <a:noFill/>
                    </a:lnT>
                    <a:lnB>
                      <a:noFill/>
                    </a:lnB>
                    <a:lnTlToBr>
                      <a:noFill/>
                    </a:lnTlToBr>
                    <a:lnBlToTr>
                      <a:noFill/>
                    </a:lnBlToTr>
                    <a:noFill/>
                  </a:tcPr>
                </a:tc>
                <a:tc>
                  <a:txBody>
                    <a:bodyPr/>
                    <a:lstStyle/>
                    <a:p>
                      <a:endParaRPr lang="en-US" sz="2000" dirty="0"/>
                    </a:p>
                  </a:txBody>
                  <a:tcPr marL="182880" marR="1371600" anchor="ctr" horzOverflow="overflow">
                    <a:lnL>
                      <a:noFill/>
                    </a:lnL>
                    <a:lnR cap="flat">
                      <a:noFill/>
                    </a:lnR>
                    <a:lnT>
                      <a:noFill/>
                    </a:lnT>
                    <a:lnB>
                      <a:noFill/>
                    </a:lnB>
                    <a:lnTlToBr>
                      <a:noFill/>
                    </a:lnTlToBr>
                    <a:lnBlToTr>
                      <a:noFill/>
                    </a:lnBlToTr>
                    <a:blipFill rotWithShape="1">
                      <a:blip r:embed="rId2"/>
                      <a:stretch>
                        <a:fillRect l="-211468" t="-357292" b="-428125"/>
                      </a:stretch>
                    </a:blipFill>
                  </a:tcPr>
                </a:tc>
              </a:tr>
              <a:tr h="585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Average total cost</a:t>
                      </a:r>
                      <a:endParaRPr kumimoji="0" lang="en-US" sz="18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Total cost divided by the quantity of output produced</a:t>
                      </a:r>
                    </a:p>
                  </a:txBody>
                  <a:tcPr horzOverflow="overflow">
                    <a:lnL>
                      <a:noFill/>
                    </a:lnL>
                    <a:lnR>
                      <a:noFill/>
                    </a:lnR>
                    <a:lnT>
                      <a:noFill/>
                    </a:lnT>
                    <a:lnB>
                      <a:noFill/>
                    </a:lnB>
                    <a:lnTlToBr>
                      <a:noFill/>
                    </a:lnTlToBr>
                    <a:lnBlToTr>
                      <a:noFill/>
                    </a:lnBlToTr>
                    <a:noFill/>
                  </a:tcPr>
                </a:tc>
                <a:tc>
                  <a:txBody>
                    <a:bodyPr/>
                    <a:lstStyle/>
                    <a:p>
                      <a:endParaRPr lang="en-US" sz="2000"/>
                    </a:p>
                  </a:txBody>
                  <a:tcPr marL="182880" marR="1371600" anchor="ctr" horzOverflow="overflow">
                    <a:lnL>
                      <a:noFill/>
                    </a:lnL>
                    <a:lnR cap="flat">
                      <a:noFill/>
                    </a:lnR>
                    <a:lnT>
                      <a:noFill/>
                    </a:lnT>
                    <a:lnB>
                      <a:noFill/>
                    </a:lnB>
                    <a:lnTlToBr>
                      <a:noFill/>
                    </a:lnTlToBr>
                    <a:lnBlToTr>
                      <a:noFill/>
                    </a:lnBlToTr>
                    <a:blipFill rotWithShape="1">
                      <a:blip r:embed="rId2"/>
                      <a:stretch>
                        <a:fillRect l="-211468" t="-457292" b="-328125"/>
                      </a:stretch>
                    </a:blipFill>
                  </a:tcPr>
                </a:tc>
              </a:tr>
              <a:tr h="585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Average fixed cost</a:t>
                      </a:r>
                      <a:endParaRPr kumimoji="0" lang="en-US" sz="18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Fixed cost divided by the quantity of output produced</a:t>
                      </a:r>
                      <a:endParaRPr kumimoji="0" lang="en-US" sz="1800" b="0" i="1"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endParaRPr lang="en-US" sz="2000" dirty="0"/>
                    </a:p>
                  </a:txBody>
                  <a:tcPr marL="182880" marR="1371600" anchor="ctr" horzOverflow="overflow">
                    <a:lnL>
                      <a:noFill/>
                    </a:lnL>
                    <a:lnR cap="flat">
                      <a:noFill/>
                    </a:lnR>
                    <a:lnT>
                      <a:noFill/>
                    </a:lnT>
                    <a:lnB>
                      <a:noFill/>
                    </a:lnB>
                    <a:lnTlToBr>
                      <a:noFill/>
                    </a:lnTlToBr>
                    <a:lnBlToTr>
                      <a:noFill/>
                    </a:lnBlToTr>
                    <a:blipFill rotWithShape="1">
                      <a:blip r:embed="rId2"/>
                      <a:stretch>
                        <a:fillRect l="-211468" t="-557292" b="-228125"/>
                      </a:stretch>
                    </a:blipFill>
                  </a:tcPr>
                </a:tc>
              </a:tr>
              <a:tr h="585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Average variable cost</a:t>
                      </a:r>
                      <a:endParaRPr kumimoji="0" lang="en-US" sz="18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Variable cost divided by the quantity of output produced</a:t>
                      </a:r>
                    </a:p>
                  </a:txBody>
                  <a:tcPr horzOverflow="overflow">
                    <a:lnL>
                      <a:noFill/>
                    </a:lnL>
                    <a:lnR>
                      <a:noFill/>
                    </a:lnR>
                    <a:lnT>
                      <a:noFill/>
                    </a:lnT>
                    <a:lnB>
                      <a:noFill/>
                    </a:lnB>
                    <a:lnTlToBr>
                      <a:noFill/>
                    </a:lnTlToBr>
                    <a:lnBlToTr>
                      <a:noFill/>
                    </a:lnBlToTr>
                    <a:noFill/>
                  </a:tcPr>
                </a:tc>
                <a:tc>
                  <a:txBody>
                    <a:bodyPr/>
                    <a:lstStyle/>
                    <a:p>
                      <a:endParaRPr lang="en-US" sz="2000" dirty="0"/>
                    </a:p>
                  </a:txBody>
                  <a:tcPr marL="182880" marR="1371600" anchor="ctr" horzOverflow="overflow">
                    <a:lnL>
                      <a:noFill/>
                    </a:lnL>
                    <a:lnR cap="flat">
                      <a:noFill/>
                    </a:lnR>
                    <a:lnT>
                      <a:noFill/>
                    </a:lnT>
                    <a:lnB>
                      <a:noFill/>
                    </a:lnB>
                    <a:lnTlToBr>
                      <a:noFill/>
                    </a:lnTlToBr>
                    <a:lnBlToTr>
                      <a:noFill/>
                    </a:lnBlToTr>
                    <a:blipFill rotWithShape="1">
                      <a:blip r:embed="rId2"/>
                      <a:stretch>
                        <a:fillRect l="-211468" t="-657292" b="-128125"/>
                      </a:stretch>
                    </a:blipFill>
                  </a:tcPr>
                </a:tc>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Implicit cost</a:t>
                      </a:r>
                      <a:endParaRPr kumimoji="0" lang="en-US" sz="18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 nonmonetary opportunity cost</a:t>
                      </a:r>
                      <a:endParaRPr kumimoji="0" lang="en-US" sz="1800" b="0" i="1"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cs typeface="Arial" charset="0"/>
                        </a:rPr>
                        <a:t>―</a:t>
                      </a:r>
                    </a:p>
                  </a:txBody>
                  <a:tcPr marL="228600" horzOverflow="overflow">
                    <a:lnL>
                      <a:noFill/>
                    </a:lnL>
                    <a:lnR cap="flat">
                      <a:noFill/>
                    </a:lnR>
                    <a:ln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Explicit cost</a:t>
                      </a:r>
                      <a:endParaRPr kumimoji="0" lang="en-US" sz="1800" b="0" i="1"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 cost that involves spending money</a:t>
                      </a:r>
                    </a:p>
                  </a:txBody>
                  <a:tcP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cs typeface="Arial" charset="0"/>
                        </a:rPr>
                        <a:t>―</a:t>
                      </a:r>
                    </a:p>
                  </a:txBody>
                  <a:tcPr marL="228600"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16" name="Text Box 73"/>
          <p:cNvSpPr txBox="1">
            <a:spLocks noChangeArrowheads="1"/>
          </p:cNvSpPr>
          <p:nvPr/>
        </p:nvSpPr>
        <p:spPr bwMode="auto">
          <a:xfrm>
            <a:off x="455613" y="355600"/>
            <a:ext cx="1057275"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pPr>
            <a:r>
              <a:rPr lang="en-US" sz="1600" b="1">
                <a:solidFill>
                  <a:schemeClr val="tx1"/>
                </a:solidFill>
              </a:rPr>
              <a:t>Table 11.4</a:t>
            </a:r>
          </a:p>
        </p:txBody>
      </p:sp>
      <p:sp>
        <p:nvSpPr>
          <p:cNvPr id="17" name="Text Box 74"/>
          <p:cNvSpPr txBox="1">
            <a:spLocks noChangeArrowheads="1"/>
          </p:cNvSpPr>
          <p:nvPr/>
        </p:nvSpPr>
        <p:spPr bwMode="auto">
          <a:xfrm>
            <a:off x="1512888" y="350838"/>
            <a:ext cx="5180012" cy="400110"/>
          </a:xfrm>
          <a:prstGeom prst="rect">
            <a:avLst/>
          </a:prstGeom>
          <a:noFill/>
          <a:ln w="9525" algn="ctr">
            <a:noFill/>
            <a:miter lim="800000"/>
            <a:headEnd/>
            <a:tailEnd/>
          </a:ln>
        </p:spPr>
        <p:txBody>
          <a:bodyPr wrap="square">
            <a:spAutoFit/>
          </a:bodyPr>
          <a:lstStyle/>
          <a:p>
            <a:r>
              <a:rPr lang="en-US" sz="2000" b="1" dirty="0">
                <a:solidFill>
                  <a:schemeClr val="tx1"/>
                </a:solidFill>
              </a:rPr>
              <a:t>A Summary of Definitions of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455613" y="5227638"/>
            <a:ext cx="3668712" cy="457200"/>
          </a:xfrm>
          <a:prstGeom prst="rect">
            <a:avLst/>
          </a:prstGeom>
          <a:noFill/>
          <a:ln w="9525">
            <a:noFill/>
            <a:miter lim="800000"/>
            <a:headEnd/>
            <a:tailEnd/>
          </a:ln>
        </p:spPr>
        <p:txBody>
          <a:bodyPr/>
          <a:lstStyle/>
          <a:p>
            <a:pPr marL="342900" indent="-342900">
              <a:spcBef>
                <a:spcPct val="20000"/>
              </a:spcBef>
            </a:pPr>
            <a:r>
              <a:rPr lang="en-US" sz="2000" b="1" dirty="0">
                <a:solidFill>
                  <a:schemeClr val="tx1"/>
                </a:solidFill>
              </a:rPr>
              <a:t>An </a:t>
            </a:r>
            <a:r>
              <a:rPr lang="en-US" sz="2000" b="1" dirty="0" err="1">
                <a:solidFill>
                  <a:schemeClr val="tx1"/>
                </a:solidFill>
              </a:rPr>
              <a:t>Isoquant</a:t>
            </a:r>
            <a:r>
              <a:rPr lang="en-US" sz="2000" b="1" dirty="0">
                <a:solidFill>
                  <a:schemeClr val="tx1"/>
                </a:solidFill>
              </a:rPr>
              <a:t> Graph</a:t>
            </a:r>
          </a:p>
        </p:txBody>
      </p:sp>
      <p:sp>
        <p:nvSpPr>
          <p:cNvPr id="10" name="Rectangle 15"/>
          <p:cNvSpPr>
            <a:spLocks noChangeArrowheads="1"/>
          </p:cNvSpPr>
          <p:nvPr/>
        </p:nvSpPr>
        <p:spPr bwMode="auto">
          <a:xfrm>
            <a:off x="455613" y="5876925"/>
            <a:ext cx="8240712" cy="646113"/>
          </a:xfrm>
          <a:prstGeom prst="rect">
            <a:avLst/>
          </a:prstGeom>
          <a:noFill/>
          <a:ln w="9525" algn="ctr">
            <a:noFill/>
            <a:miter lim="800000"/>
            <a:headEnd/>
            <a:tailEnd/>
          </a:ln>
        </p:spPr>
        <p:txBody>
          <a:bodyPr>
            <a:spAutoFit/>
          </a:bodyPr>
          <a:lstStyle/>
          <a:p>
            <a:pPr>
              <a:spcBef>
                <a:spcPct val="50000"/>
              </a:spcBef>
            </a:pPr>
            <a:r>
              <a:rPr lang="en-US" sz="1800" b="1" dirty="0" err="1">
                <a:solidFill>
                  <a:schemeClr val="tx1"/>
                </a:solidFill>
              </a:rPr>
              <a:t>Isoquant</a:t>
            </a:r>
            <a:r>
              <a:rPr lang="en-US" sz="1800" dirty="0">
                <a:solidFill>
                  <a:schemeClr val="tx1"/>
                </a:solidFill>
              </a:rPr>
              <a:t> </a:t>
            </a:r>
            <a:r>
              <a:rPr lang="en-US" altLang="zh-TW" sz="1800" b="1" dirty="0" smtClean="0">
                <a:solidFill>
                  <a:schemeClr val="tx1"/>
                </a:solidFill>
                <a:latin typeface="標楷體" pitchFamily="65" charset="-120"/>
                <a:ea typeface="標楷體" pitchFamily="65" charset="-120"/>
              </a:rPr>
              <a:t>(</a:t>
            </a:r>
            <a:r>
              <a:rPr lang="zh-TW" altLang="en-US" sz="1800" b="1" dirty="0" smtClean="0">
                <a:solidFill>
                  <a:schemeClr val="tx1"/>
                </a:solidFill>
                <a:latin typeface="標楷體" pitchFamily="65" charset="-120"/>
                <a:ea typeface="標楷體" pitchFamily="65" charset="-120"/>
              </a:rPr>
              <a:t>等量曲線</a:t>
            </a:r>
            <a:r>
              <a:rPr lang="en-US" altLang="zh-TW" sz="1800" b="1" dirty="0" smtClean="0">
                <a:solidFill>
                  <a:schemeClr val="tx1"/>
                </a:solidFill>
                <a:latin typeface="標楷體" pitchFamily="65" charset="-120"/>
                <a:ea typeface="標楷體" pitchFamily="65" charset="-120"/>
              </a:rPr>
              <a:t>)</a:t>
            </a:r>
            <a:r>
              <a:rPr lang="en-US" sz="1800" b="1" dirty="0" smtClean="0">
                <a:solidFill>
                  <a:schemeClr val="tx1"/>
                </a:solidFill>
              </a:rPr>
              <a:t> </a:t>
            </a:r>
            <a:r>
              <a:rPr lang="en-US" sz="1800" dirty="0">
                <a:solidFill>
                  <a:schemeClr val="tx1"/>
                </a:solidFill>
              </a:rPr>
              <a:t>A curve that shows all the combinations of two inputs, such as capital and labor, that will produce the same level of output.</a:t>
            </a:r>
          </a:p>
        </p:txBody>
      </p:sp>
      <p:sp>
        <p:nvSpPr>
          <p:cNvPr id="23" name="Rectangle 3"/>
          <p:cNvSpPr txBox="1">
            <a:spLocks noChangeArrowheads="1"/>
          </p:cNvSpPr>
          <p:nvPr/>
        </p:nvSpPr>
        <p:spPr bwMode="auto">
          <a:xfrm>
            <a:off x="2784475" y="152400"/>
            <a:ext cx="6057900" cy="838200"/>
          </a:xfrm>
          <a:prstGeom prst="rect">
            <a:avLst/>
          </a:prstGeom>
          <a:noFill/>
          <a:ln>
            <a:noFill/>
          </a:ln>
          <a:extLst/>
        </p:spPr>
        <p:txBody>
          <a:bodyPr/>
          <a:lstStyle>
            <a:lvl1pPr eaLnBrk="0" hangingPunct="0">
              <a:defRPr sz="2800">
                <a:solidFill>
                  <a:schemeClr val="tx2"/>
                </a:solidFill>
                <a:latin typeface="Arial" charset="0"/>
                <a:cs typeface="Arial" charset="0"/>
              </a:defRPr>
            </a:lvl1pPr>
            <a:lvl2pPr marL="742950" indent="-285750" eaLnBrk="0" hangingPunct="0">
              <a:defRPr sz="2800">
                <a:solidFill>
                  <a:schemeClr val="tx2"/>
                </a:solidFill>
                <a:latin typeface="Arial" charset="0"/>
                <a:cs typeface="Arial" charset="0"/>
              </a:defRPr>
            </a:lvl2pPr>
            <a:lvl3pPr marL="1143000" indent="-228600" eaLnBrk="0" hangingPunct="0">
              <a:defRPr sz="2800">
                <a:solidFill>
                  <a:schemeClr val="tx2"/>
                </a:solidFill>
                <a:latin typeface="Arial" charset="0"/>
                <a:cs typeface="Arial" charset="0"/>
              </a:defRPr>
            </a:lvl3pPr>
            <a:lvl4pPr marL="1600200" indent="-228600" eaLnBrk="0" hangingPunct="0">
              <a:defRPr sz="2800">
                <a:solidFill>
                  <a:schemeClr val="tx2"/>
                </a:solidFill>
                <a:latin typeface="Arial" charset="0"/>
                <a:cs typeface="Arial" charset="0"/>
              </a:defRPr>
            </a:lvl4pPr>
            <a:lvl5pPr marL="2057400" indent="-228600" eaLnBrk="0" hangingPunct="0">
              <a:defRPr sz="2800">
                <a:solidFill>
                  <a:schemeClr val="tx2"/>
                </a:solidFill>
                <a:latin typeface="Arial" charset="0"/>
                <a:cs typeface="Arial" charset="0"/>
              </a:defRPr>
            </a:lvl5pPr>
            <a:lvl6pPr marL="2514600" indent="-228600" eaLnBrk="0" fontAlgn="base" hangingPunct="0">
              <a:spcBef>
                <a:spcPct val="0"/>
              </a:spcBef>
              <a:spcAft>
                <a:spcPct val="0"/>
              </a:spcAft>
              <a:defRPr sz="2800">
                <a:solidFill>
                  <a:schemeClr val="tx2"/>
                </a:solidFill>
                <a:latin typeface="Arial" charset="0"/>
                <a:cs typeface="Arial" charset="0"/>
              </a:defRPr>
            </a:lvl6pPr>
            <a:lvl7pPr marL="2971800" indent="-228600" eaLnBrk="0" fontAlgn="base" hangingPunct="0">
              <a:spcBef>
                <a:spcPct val="0"/>
              </a:spcBef>
              <a:spcAft>
                <a:spcPct val="0"/>
              </a:spcAft>
              <a:defRPr sz="2800">
                <a:solidFill>
                  <a:schemeClr val="tx2"/>
                </a:solidFill>
                <a:latin typeface="Arial" charset="0"/>
                <a:cs typeface="Arial" charset="0"/>
              </a:defRPr>
            </a:lvl7pPr>
            <a:lvl8pPr marL="3429000" indent="-228600" eaLnBrk="0" fontAlgn="base" hangingPunct="0">
              <a:spcBef>
                <a:spcPct val="0"/>
              </a:spcBef>
              <a:spcAft>
                <a:spcPct val="0"/>
              </a:spcAft>
              <a:defRPr sz="2800">
                <a:solidFill>
                  <a:schemeClr val="tx2"/>
                </a:solidFill>
                <a:latin typeface="Arial" charset="0"/>
                <a:cs typeface="Arial" charset="0"/>
              </a:defRPr>
            </a:lvl8pPr>
            <a:lvl9pPr marL="3886200" indent="-228600" eaLnBrk="0" fontAlgn="base" hangingPunct="0">
              <a:spcBef>
                <a:spcPct val="0"/>
              </a:spcBef>
              <a:spcAft>
                <a:spcPct val="0"/>
              </a:spcAft>
              <a:defRPr sz="2800">
                <a:solidFill>
                  <a:schemeClr val="tx2"/>
                </a:solidFill>
                <a:latin typeface="Arial" charset="0"/>
                <a:cs typeface="Arial" charset="0"/>
              </a:defRPr>
            </a:lvl9pPr>
          </a:lstStyle>
          <a:p>
            <a:pPr eaLnBrk="1" fontAlgn="auto" hangingPunct="1">
              <a:spcBef>
                <a:spcPct val="20000"/>
              </a:spcBef>
              <a:spcAft>
                <a:spcPts val="0"/>
              </a:spcAft>
              <a:defRPr/>
            </a:pPr>
            <a:r>
              <a:rPr lang="en-US" kern="0" dirty="0">
                <a:solidFill>
                  <a:srgbClr val="0066B3"/>
                </a:solidFill>
              </a:rPr>
              <a:t>Using Isoquants and Isocost Lines </a:t>
            </a:r>
            <a:r>
              <a:rPr lang="en-US" kern="0" dirty="0" smtClean="0">
                <a:solidFill>
                  <a:srgbClr val="0066B3"/>
                </a:solidFill>
              </a:rPr>
              <a:t>to Understand </a:t>
            </a:r>
            <a:r>
              <a:rPr lang="en-US" kern="0" dirty="0">
                <a:solidFill>
                  <a:srgbClr val="0066B3"/>
                </a:solidFill>
              </a:rPr>
              <a:t>Production and Cost</a:t>
            </a:r>
            <a:endParaRPr lang="en-US" kern="0" dirty="0" smtClean="0">
              <a:solidFill>
                <a:srgbClr val="0066B3"/>
              </a:solidFill>
            </a:endParaRPr>
          </a:p>
        </p:txBody>
      </p:sp>
      <p:sp>
        <p:nvSpPr>
          <p:cNvPr id="24" name="Text Box 12"/>
          <p:cNvSpPr txBox="1">
            <a:spLocks noChangeArrowheads="1"/>
          </p:cNvSpPr>
          <p:nvPr/>
        </p:nvSpPr>
        <p:spPr bwMode="auto">
          <a:xfrm>
            <a:off x="447675" y="152400"/>
            <a:ext cx="2057400" cy="523875"/>
          </a:xfrm>
          <a:prstGeom prst="rect">
            <a:avLst/>
          </a:prstGeom>
          <a:noFill/>
          <a:ln>
            <a:noFill/>
          </a:ln>
          <a:extLst/>
        </p:spPr>
        <p:txBody>
          <a:bodyPr>
            <a:spAutoFit/>
          </a:bodyPr>
          <a:lstStyle>
            <a:lvl1pPr eaLnBrk="0" hangingPunct="0">
              <a:defRPr sz="2800">
                <a:solidFill>
                  <a:schemeClr val="tx2"/>
                </a:solidFill>
                <a:latin typeface="Arial" charset="0"/>
                <a:cs typeface="Arial" charset="0"/>
              </a:defRPr>
            </a:lvl1pPr>
            <a:lvl2pPr marL="742950" indent="-285750" eaLnBrk="0" hangingPunct="0">
              <a:defRPr sz="2800">
                <a:solidFill>
                  <a:schemeClr val="tx2"/>
                </a:solidFill>
                <a:latin typeface="Arial" charset="0"/>
                <a:cs typeface="Arial" charset="0"/>
              </a:defRPr>
            </a:lvl2pPr>
            <a:lvl3pPr marL="1143000" indent="-228600" eaLnBrk="0" hangingPunct="0">
              <a:defRPr sz="2800">
                <a:solidFill>
                  <a:schemeClr val="tx2"/>
                </a:solidFill>
                <a:latin typeface="Arial" charset="0"/>
                <a:cs typeface="Arial" charset="0"/>
              </a:defRPr>
            </a:lvl3pPr>
            <a:lvl4pPr marL="1600200" indent="-228600" eaLnBrk="0" hangingPunct="0">
              <a:defRPr sz="2800">
                <a:solidFill>
                  <a:schemeClr val="tx2"/>
                </a:solidFill>
                <a:latin typeface="Arial" charset="0"/>
                <a:cs typeface="Arial" charset="0"/>
              </a:defRPr>
            </a:lvl4pPr>
            <a:lvl5pPr marL="2057400" indent="-228600" eaLnBrk="0" hangingPunct="0">
              <a:defRPr sz="2800">
                <a:solidFill>
                  <a:schemeClr val="tx2"/>
                </a:solidFill>
                <a:latin typeface="Arial" charset="0"/>
                <a:cs typeface="Arial" charset="0"/>
              </a:defRPr>
            </a:lvl5pPr>
            <a:lvl6pPr marL="2514600" indent="-228600" eaLnBrk="0" fontAlgn="base" hangingPunct="0">
              <a:spcBef>
                <a:spcPct val="0"/>
              </a:spcBef>
              <a:spcAft>
                <a:spcPct val="0"/>
              </a:spcAft>
              <a:defRPr sz="2800">
                <a:solidFill>
                  <a:schemeClr val="tx2"/>
                </a:solidFill>
                <a:latin typeface="Arial" charset="0"/>
                <a:cs typeface="Arial" charset="0"/>
              </a:defRPr>
            </a:lvl6pPr>
            <a:lvl7pPr marL="2971800" indent="-228600" eaLnBrk="0" fontAlgn="base" hangingPunct="0">
              <a:spcBef>
                <a:spcPct val="0"/>
              </a:spcBef>
              <a:spcAft>
                <a:spcPct val="0"/>
              </a:spcAft>
              <a:defRPr sz="2800">
                <a:solidFill>
                  <a:schemeClr val="tx2"/>
                </a:solidFill>
                <a:latin typeface="Arial" charset="0"/>
                <a:cs typeface="Arial" charset="0"/>
              </a:defRPr>
            </a:lvl7pPr>
            <a:lvl8pPr marL="3429000" indent="-228600" eaLnBrk="0" fontAlgn="base" hangingPunct="0">
              <a:spcBef>
                <a:spcPct val="0"/>
              </a:spcBef>
              <a:spcAft>
                <a:spcPct val="0"/>
              </a:spcAft>
              <a:defRPr sz="2800">
                <a:solidFill>
                  <a:schemeClr val="tx2"/>
                </a:solidFill>
                <a:latin typeface="Arial" charset="0"/>
                <a:cs typeface="Arial" charset="0"/>
              </a:defRPr>
            </a:lvl8pPr>
            <a:lvl9pPr marL="3886200" indent="-228600" eaLnBrk="0" fontAlgn="base" hangingPunct="0">
              <a:spcBef>
                <a:spcPct val="0"/>
              </a:spcBef>
              <a:spcAft>
                <a:spcPct val="0"/>
              </a:spcAft>
              <a:defRPr sz="2800">
                <a:solidFill>
                  <a:schemeClr val="tx2"/>
                </a:solidFill>
                <a:latin typeface="Arial" charset="0"/>
                <a:cs typeface="Arial" charset="0"/>
              </a:defRPr>
            </a:lvl9pPr>
          </a:lstStyle>
          <a:p>
            <a:pPr eaLnBrk="1" fontAlgn="auto" hangingPunct="1">
              <a:spcBef>
                <a:spcPct val="50000"/>
              </a:spcBef>
              <a:spcAft>
                <a:spcPts val="0"/>
              </a:spcAft>
              <a:defRPr/>
            </a:pPr>
            <a:r>
              <a:rPr lang="en-US" b="1" kern="0" dirty="0" smtClean="0">
                <a:solidFill>
                  <a:srgbClr val="8C0051"/>
                </a:solidFill>
              </a:rPr>
              <a:t>Appendix</a:t>
            </a:r>
          </a:p>
        </p:txBody>
      </p:sp>
      <p:sp>
        <p:nvSpPr>
          <p:cNvPr id="25" name="TextBox 24"/>
          <p:cNvSpPr txBox="1">
            <a:spLocks noChangeArrowheads="1"/>
          </p:cNvSpPr>
          <p:nvPr/>
        </p:nvSpPr>
        <p:spPr bwMode="auto">
          <a:xfrm>
            <a:off x="409575" y="1895475"/>
            <a:ext cx="8286750" cy="327025"/>
          </a:xfrm>
          <a:prstGeom prst="rect">
            <a:avLst/>
          </a:prstGeom>
          <a:noFill/>
          <a:ln>
            <a:noFill/>
          </a:ln>
          <a:extLst/>
        </p:spPr>
        <p:txBody>
          <a:bodyPr>
            <a:spAutoFit/>
          </a:bodyPr>
          <a:lstStyle>
            <a:lvl1pPr eaLnBrk="0" hangingPunct="0">
              <a:defRPr sz="2800">
                <a:solidFill>
                  <a:schemeClr val="tx2"/>
                </a:solidFill>
                <a:latin typeface="Arial" charset="0"/>
                <a:cs typeface="Arial" charset="0"/>
              </a:defRPr>
            </a:lvl1pPr>
            <a:lvl2pPr marL="742950" indent="-285750" eaLnBrk="0" hangingPunct="0">
              <a:defRPr sz="2800">
                <a:solidFill>
                  <a:schemeClr val="tx2"/>
                </a:solidFill>
                <a:latin typeface="Arial" charset="0"/>
                <a:cs typeface="Arial" charset="0"/>
              </a:defRPr>
            </a:lvl2pPr>
            <a:lvl3pPr marL="1143000" indent="-228600" eaLnBrk="0" hangingPunct="0">
              <a:defRPr sz="2800">
                <a:solidFill>
                  <a:schemeClr val="tx2"/>
                </a:solidFill>
                <a:latin typeface="Arial" charset="0"/>
                <a:cs typeface="Arial" charset="0"/>
              </a:defRPr>
            </a:lvl3pPr>
            <a:lvl4pPr marL="1600200" indent="-228600" eaLnBrk="0" hangingPunct="0">
              <a:defRPr sz="2800">
                <a:solidFill>
                  <a:schemeClr val="tx2"/>
                </a:solidFill>
                <a:latin typeface="Arial" charset="0"/>
                <a:cs typeface="Arial" charset="0"/>
              </a:defRPr>
            </a:lvl4pPr>
            <a:lvl5pPr marL="2057400" indent="-228600" eaLnBrk="0" hangingPunct="0">
              <a:defRPr sz="2800">
                <a:solidFill>
                  <a:schemeClr val="tx2"/>
                </a:solidFill>
                <a:latin typeface="Arial" charset="0"/>
                <a:cs typeface="Arial" charset="0"/>
              </a:defRPr>
            </a:lvl5pPr>
            <a:lvl6pPr marL="2514600" indent="-228600" eaLnBrk="0" fontAlgn="base" hangingPunct="0">
              <a:spcBef>
                <a:spcPct val="0"/>
              </a:spcBef>
              <a:spcAft>
                <a:spcPct val="0"/>
              </a:spcAft>
              <a:defRPr sz="2800">
                <a:solidFill>
                  <a:schemeClr val="tx2"/>
                </a:solidFill>
                <a:latin typeface="Arial" charset="0"/>
                <a:cs typeface="Arial" charset="0"/>
              </a:defRPr>
            </a:lvl6pPr>
            <a:lvl7pPr marL="2971800" indent="-228600" eaLnBrk="0" fontAlgn="base" hangingPunct="0">
              <a:spcBef>
                <a:spcPct val="0"/>
              </a:spcBef>
              <a:spcAft>
                <a:spcPct val="0"/>
              </a:spcAft>
              <a:defRPr sz="2800">
                <a:solidFill>
                  <a:schemeClr val="tx2"/>
                </a:solidFill>
                <a:latin typeface="Arial" charset="0"/>
                <a:cs typeface="Arial" charset="0"/>
              </a:defRPr>
            </a:lvl7pPr>
            <a:lvl8pPr marL="3429000" indent="-228600" eaLnBrk="0" fontAlgn="base" hangingPunct="0">
              <a:spcBef>
                <a:spcPct val="0"/>
              </a:spcBef>
              <a:spcAft>
                <a:spcPct val="0"/>
              </a:spcAft>
              <a:defRPr sz="2800">
                <a:solidFill>
                  <a:schemeClr val="tx2"/>
                </a:solidFill>
                <a:latin typeface="Arial" charset="0"/>
                <a:cs typeface="Arial" charset="0"/>
              </a:defRPr>
            </a:lvl8pPr>
            <a:lvl9pPr marL="3886200" indent="-228600" eaLnBrk="0" fontAlgn="base" hangingPunct="0">
              <a:spcBef>
                <a:spcPct val="0"/>
              </a:spcBef>
              <a:spcAft>
                <a:spcPct val="0"/>
              </a:spcAft>
              <a:defRPr sz="2800">
                <a:solidFill>
                  <a:schemeClr val="tx2"/>
                </a:solidFill>
                <a:latin typeface="Arial" charset="0"/>
                <a:cs typeface="Arial" charset="0"/>
              </a:defRPr>
            </a:lvl9pPr>
          </a:lstStyle>
          <a:p>
            <a:pPr eaLnBrk="1" fontAlgn="auto" hangingPunct="1">
              <a:lnSpc>
                <a:spcPct val="95000"/>
              </a:lnSpc>
              <a:spcBef>
                <a:spcPts val="0"/>
              </a:spcBef>
              <a:spcAft>
                <a:spcPts val="0"/>
              </a:spcAft>
              <a:defRPr/>
            </a:pPr>
            <a:r>
              <a:rPr lang="en-US" sz="1600" kern="0" dirty="0">
                <a:solidFill>
                  <a:srgbClr val="0066B3"/>
                </a:solidFill>
              </a:rPr>
              <a:t>Use isoquants and </a:t>
            </a:r>
            <a:r>
              <a:rPr lang="en-US" sz="1600" kern="0" dirty="0" smtClean="0">
                <a:solidFill>
                  <a:srgbClr val="0066B3"/>
                </a:solidFill>
              </a:rPr>
              <a:t>isocost lines </a:t>
            </a:r>
            <a:r>
              <a:rPr lang="en-US" sz="1600" kern="0" dirty="0">
                <a:solidFill>
                  <a:srgbClr val="0066B3"/>
                </a:solidFill>
              </a:rPr>
              <a:t>to </a:t>
            </a:r>
            <a:r>
              <a:rPr lang="en-US" sz="1600" kern="0" dirty="0" smtClean="0">
                <a:solidFill>
                  <a:srgbClr val="0066B3"/>
                </a:solidFill>
              </a:rPr>
              <a:t>understand production </a:t>
            </a:r>
            <a:r>
              <a:rPr lang="en-US" sz="1600" kern="0" dirty="0">
                <a:solidFill>
                  <a:srgbClr val="0066B3"/>
                </a:solidFill>
              </a:rPr>
              <a:t>and cost.</a:t>
            </a:r>
            <a:endParaRPr lang="en-US" sz="1600" kern="0" dirty="0" smtClean="0">
              <a:solidFill>
                <a:srgbClr val="0066B3"/>
              </a:solidFill>
            </a:endParaRPr>
          </a:p>
        </p:txBody>
      </p:sp>
      <p:sp>
        <p:nvSpPr>
          <p:cNvPr id="26" name="Text Box 9"/>
          <p:cNvSpPr txBox="1">
            <a:spLocks noChangeArrowheads="1"/>
          </p:cNvSpPr>
          <p:nvPr/>
        </p:nvSpPr>
        <p:spPr bwMode="auto">
          <a:xfrm>
            <a:off x="447675" y="1579563"/>
            <a:ext cx="2187575" cy="307975"/>
          </a:xfrm>
          <a:prstGeom prst="rect">
            <a:avLst/>
          </a:prstGeom>
          <a:solidFill>
            <a:srgbClr val="0066B3"/>
          </a:solidFill>
          <a:ln>
            <a:noFill/>
          </a:ln>
          <a:extLst/>
        </p:spPr>
        <p:txBody>
          <a:bodyPr lIns="45720" rIns="45720" anchor="ctr">
            <a:spAutoFit/>
          </a:bodyPr>
          <a:lstStyle>
            <a:lvl1pPr eaLnBrk="0" hangingPunct="0">
              <a:defRPr sz="2800">
                <a:solidFill>
                  <a:schemeClr val="tx2"/>
                </a:solidFill>
                <a:latin typeface="Arial" charset="0"/>
                <a:cs typeface="Arial" charset="0"/>
              </a:defRPr>
            </a:lvl1pPr>
            <a:lvl2pPr marL="742950" indent="-285750" eaLnBrk="0" hangingPunct="0">
              <a:defRPr sz="2800">
                <a:solidFill>
                  <a:schemeClr val="tx2"/>
                </a:solidFill>
                <a:latin typeface="Arial" charset="0"/>
                <a:cs typeface="Arial" charset="0"/>
              </a:defRPr>
            </a:lvl2pPr>
            <a:lvl3pPr marL="1143000" indent="-228600" eaLnBrk="0" hangingPunct="0">
              <a:defRPr sz="2800">
                <a:solidFill>
                  <a:schemeClr val="tx2"/>
                </a:solidFill>
                <a:latin typeface="Arial" charset="0"/>
                <a:cs typeface="Arial" charset="0"/>
              </a:defRPr>
            </a:lvl3pPr>
            <a:lvl4pPr marL="1600200" indent="-228600" eaLnBrk="0" hangingPunct="0">
              <a:defRPr sz="2800">
                <a:solidFill>
                  <a:schemeClr val="tx2"/>
                </a:solidFill>
                <a:latin typeface="Arial" charset="0"/>
                <a:cs typeface="Arial" charset="0"/>
              </a:defRPr>
            </a:lvl4pPr>
            <a:lvl5pPr marL="2057400" indent="-228600" eaLnBrk="0" hangingPunct="0">
              <a:defRPr sz="2800">
                <a:solidFill>
                  <a:schemeClr val="tx2"/>
                </a:solidFill>
                <a:latin typeface="Arial" charset="0"/>
                <a:cs typeface="Arial" charset="0"/>
              </a:defRPr>
            </a:lvl5pPr>
            <a:lvl6pPr marL="2514600" indent="-228600" eaLnBrk="0" fontAlgn="base" hangingPunct="0">
              <a:spcBef>
                <a:spcPct val="0"/>
              </a:spcBef>
              <a:spcAft>
                <a:spcPct val="0"/>
              </a:spcAft>
              <a:defRPr sz="2800">
                <a:solidFill>
                  <a:schemeClr val="tx2"/>
                </a:solidFill>
                <a:latin typeface="Arial" charset="0"/>
                <a:cs typeface="Arial" charset="0"/>
              </a:defRPr>
            </a:lvl6pPr>
            <a:lvl7pPr marL="2971800" indent="-228600" eaLnBrk="0" fontAlgn="base" hangingPunct="0">
              <a:spcBef>
                <a:spcPct val="0"/>
              </a:spcBef>
              <a:spcAft>
                <a:spcPct val="0"/>
              </a:spcAft>
              <a:defRPr sz="2800">
                <a:solidFill>
                  <a:schemeClr val="tx2"/>
                </a:solidFill>
                <a:latin typeface="Arial" charset="0"/>
                <a:cs typeface="Arial" charset="0"/>
              </a:defRPr>
            </a:lvl7pPr>
            <a:lvl8pPr marL="3429000" indent="-228600" eaLnBrk="0" fontAlgn="base" hangingPunct="0">
              <a:spcBef>
                <a:spcPct val="0"/>
              </a:spcBef>
              <a:spcAft>
                <a:spcPct val="0"/>
              </a:spcAft>
              <a:defRPr sz="2800">
                <a:solidFill>
                  <a:schemeClr val="tx2"/>
                </a:solidFill>
                <a:latin typeface="Arial" charset="0"/>
                <a:cs typeface="Arial" charset="0"/>
              </a:defRPr>
            </a:lvl8pPr>
            <a:lvl9pPr marL="3886200" indent="-228600" eaLnBrk="0" fontAlgn="base" hangingPunct="0">
              <a:spcBef>
                <a:spcPct val="0"/>
              </a:spcBef>
              <a:spcAft>
                <a:spcPct val="0"/>
              </a:spcAft>
              <a:defRPr sz="2800">
                <a:solidFill>
                  <a:schemeClr val="tx2"/>
                </a:solidFill>
                <a:latin typeface="Arial" charset="0"/>
                <a:cs typeface="Arial" charset="0"/>
              </a:defRPr>
            </a:lvl9pPr>
          </a:lstStyle>
          <a:p>
            <a:pPr eaLnBrk="1" fontAlgn="auto" hangingPunct="1">
              <a:spcBef>
                <a:spcPts val="0"/>
              </a:spcBef>
              <a:spcAft>
                <a:spcPts val="0"/>
              </a:spcAft>
              <a:defRPr/>
            </a:pPr>
            <a:r>
              <a:rPr lang="en-US" sz="1400" b="1" kern="0" dirty="0" smtClean="0">
                <a:solidFill>
                  <a:srgbClr val="FFFFFF"/>
                </a:solidFill>
              </a:rPr>
              <a:t>LEARNING</a:t>
            </a:r>
            <a:r>
              <a:rPr lang="en-US" sz="1400" kern="0" dirty="0" smtClean="0">
                <a:solidFill>
                  <a:srgbClr val="FFFFFF"/>
                </a:solidFill>
              </a:rPr>
              <a:t> OBJECTIVE</a:t>
            </a:r>
          </a:p>
        </p:txBody>
      </p:sp>
      <p:sp>
        <p:nvSpPr>
          <p:cNvPr id="27" name="Rectangle 8"/>
          <p:cNvSpPr>
            <a:spLocks noChangeArrowheads="1"/>
          </p:cNvSpPr>
          <p:nvPr/>
        </p:nvSpPr>
        <p:spPr bwMode="auto">
          <a:xfrm>
            <a:off x="455613" y="2414588"/>
            <a:ext cx="2306637" cy="395287"/>
          </a:xfrm>
          <a:prstGeom prst="rect">
            <a:avLst/>
          </a:prstGeom>
          <a:noFill/>
          <a:ln>
            <a:noFill/>
          </a:ln>
          <a:extLst/>
        </p:spPr>
        <p:txBody>
          <a:bodyPr/>
          <a:lstStyle/>
          <a:p>
            <a:pPr fontAlgn="auto">
              <a:spcBef>
                <a:spcPct val="20000"/>
              </a:spcBef>
              <a:spcAft>
                <a:spcPts val="0"/>
              </a:spcAft>
              <a:defRPr/>
            </a:pPr>
            <a:r>
              <a:rPr lang="en-US" sz="2000" b="1" kern="0" dirty="0">
                <a:solidFill>
                  <a:srgbClr val="0066B3"/>
                </a:solidFill>
                <a:latin typeface="Arial" pitchFamily="34" charset="0"/>
                <a:cs typeface="+mn-cs"/>
              </a:rPr>
              <a:t>Isoquants</a:t>
            </a:r>
          </a:p>
        </p:txBody>
      </p:sp>
      <p:sp>
        <p:nvSpPr>
          <p:cNvPr id="20" name="TextBox 19"/>
          <p:cNvSpPr txBox="1"/>
          <p:nvPr/>
        </p:nvSpPr>
        <p:spPr>
          <a:xfrm>
            <a:off x="455613" y="3001963"/>
            <a:ext cx="8361362" cy="2032000"/>
          </a:xfrm>
          <a:prstGeom prst="rect">
            <a:avLst/>
          </a:prstGeom>
          <a:noFill/>
        </p:spPr>
        <p:txBody>
          <a:bodyPr>
            <a:spAutoFit/>
          </a:bodyPr>
          <a:lstStyle/>
          <a:p>
            <a:pPr>
              <a:defRPr/>
            </a:pPr>
            <a:r>
              <a:rPr lang="en-US" sz="1800" dirty="0">
                <a:cs typeface="+mn-cs"/>
              </a:rPr>
              <a:t>Firms search for the </a:t>
            </a:r>
            <a:r>
              <a:rPr lang="en-US" sz="1800" i="1" dirty="0">
                <a:cs typeface="+mn-cs"/>
              </a:rPr>
              <a:t>cost-minimizing</a:t>
            </a:r>
            <a:r>
              <a:rPr lang="en-US" sz="1800" dirty="0">
                <a:cs typeface="+mn-cs"/>
              </a:rPr>
              <a:t> combination of inputs that will allow them to produce a given level of output. This combination depends on two factors: </a:t>
            </a:r>
          </a:p>
          <a:p>
            <a:pPr>
              <a:defRPr/>
            </a:pPr>
            <a:endParaRPr lang="en-US" sz="1800" dirty="0">
              <a:cs typeface="+mn-cs"/>
            </a:endParaRPr>
          </a:p>
          <a:p>
            <a:pPr marL="285750" indent="-285750">
              <a:defRPr/>
            </a:pPr>
            <a:r>
              <a:rPr lang="en-US" sz="1800" dirty="0">
                <a:cs typeface="+mn-cs"/>
              </a:rPr>
              <a:t>1.  Technology—which determines how much output a firm receives from employing a given quantity of inputs.</a:t>
            </a:r>
          </a:p>
          <a:p>
            <a:pPr>
              <a:defRPr/>
            </a:pPr>
            <a:endParaRPr lang="en-US" sz="1800" dirty="0">
              <a:cs typeface="+mn-cs"/>
            </a:endParaRPr>
          </a:p>
          <a:p>
            <a:pPr>
              <a:defRPr/>
            </a:pPr>
            <a:r>
              <a:rPr lang="en-US" sz="1800" dirty="0">
                <a:cs typeface="+mn-cs"/>
              </a:rPr>
              <a:t>2.  Input prices—which determine the total cost of each combination of inputs.</a:t>
            </a:r>
          </a:p>
        </p:txBody>
      </p:sp>
      <p:sp>
        <p:nvSpPr>
          <p:cNvPr id="21" name="Rectangle 20"/>
          <p:cNvSpPr>
            <a:spLocks noChangeArrowheads="1"/>
          </p:cNvSpPr>
          <p:nvPr/>
        </p:nvSpPr>
        <p:spPr bwMode="auto">
          <a:xfrm>
            <a:off x="0" y="0"/>
            <a:ext cx="457200" cy="6629400"/>
          </a:xfrm>
          <a:prstGeom prst="rect">
            <a:avLst/>
          </a:prstGeom>
          <a:solidFill>
            <a:srgbClr val="B9D3C2"/>
          </a:solidFill>
          <a:ln>
            <a:noFill/>
          </a:ln>
          <a:extLst/>
        </p:spPr>
        <p:txBody>
          <a:bodyPr anchor="ctr"/>
          <a:lstStyle/>
          <a:p>
            <a:pPr algn="ctr" fontAlgn="auto">
              <a:lnSpc>
                <a:spcPts val="2400"/>
              </a:lnSpc>
              <a:spcBef>
                <a:spcPts val="0"/>
              </a:spcBef>
              <a:spcAft>
                <a:spcPts val="0"/>
              </a:spcAft>
              <a:defRPr/>
            </a:pPr>
            <a:endParaRPr lang="en-US" sz="1800" kern="0">
              <a:solidFill>
                <a:srgbClr val="7B0046"/>
              </a:solidFill>
              <a:latin typeface="Arial"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wipe(left)">
                                      <p:cBhvr>
                                        <p:cTn id="15" dur="500"/>
                                        <p:tgtEl>
                                          <p:spTgt spid="23">
                                            <p:txEl>
                                              <p:pRg st="0" end="0"/>
                                            </p:txEl>
                                          </p:spTgt>
                                        </p:tgtEl>
                                      </p:cBhvr>
                                    </p:animEffect>
                                  </p:childTnLst>
                                </p:cTn>
                              </p:par>
                            </p:childTnLst>
                          </p:cTn>
                        </p:par>
                        <p:par>
                          <p:cTn id="16" fill="hold">
                            <p:stCondLst>
                              <p:cond delay="1500"/>
                            </p:stCondLst>
                            <p:childTnLst>
                              <p:par>
                                <p:cTn id="17" presetID="29"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ppt_x</p:attrName>
                                        </p:attrNameLst>
                                      </p:cBhvr>
                                      <p:tavLst>
                                        <p:tav tm="0">
                                          <p:val>
                                            <p:strVal val="#ppt_x-.2"/>
                                          </p:val>
                                        </p:tav>
                                        <p:tav tm="100000">
                                          <p:val>
                                            <p:strVal val="#ppt_x"/>
                                          </p:val>
                                        </p:tav>
                                      </p:tavLst>
                                    </p:anim>
                                    <p:anim calcmode="lin" valueType="num">
                                      <p:cBhvr>
                                        <p:cTn id="20"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1" dur="500"/>
                                        <p:tgtEl>
                                          <p:spTgt spid="2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750"/>
                                        <p:tgtEl>
                                          <p:spTgt spid="27"/>
                                        </p:tgtEl>
                                      </p:cBhvr>
                                    </p:animEffect>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Effect transition="in" filter="wipe(left)">
                                      <p:cBhvr>
                                        <p:cTn id="33" dur="500"/>
                                        <p:tgtEl>
                                          <p:spTgt spid="2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xEl>
                                              <p:pRg st="2" end="2"/>
                                            </p:txEl>
                                          </p:spTgt>
                                        </p:tgtEl>
                                        <p:attrNameLst>
                                          <p:attrName>style.visibility</p:attrName>
                                        </p:attrNameLst>
                                      </p:cBhvr>
                                      <p:to>
                                        <p:strVal val="visible"/>
                                      </p:to>
                                    </p:set>
                                    <p:animEffect transition="in" filter="wipe(left)">
                                      <p:cBhvr>
                                        <p:cTn id="38" dur="500"/>
                                        <p:tgtEl>
                                          <p:spTgt spid="20">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xEl>
                                              <p:pRg st="4" end="4"/>
                                            </p:txEl>
                                          </p:spTgt>
                                        </p:tgtEl>
                                        <p:attrNameLst>
                                          <p:attrName>style.visibility</p:attrName>
                                        </p:attrNameLst>
                                      </p:cBhvr>
                                      <p:to>
                                        <p:strVal val="visible"/>
                                      </p:to>
                                    </p:set>
                                    <p:animEffect transition="in" filter="wipe(left)">
                                      <p:cBhvr>
                                        <p:cTn id="43" dur="500"/>
                                        <p:tgtEl>
                                          <p:spTgt spid="2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3" grpId="0" build="p" bldLvl="2" autoUpdateAnimBg="0" advAuto="0"/>
      <p:bldP spid="24" grpId="0"/>
      <p:bldP spid="25" grpId="0"/>
      <p:bldP spid="26" grpId="0" animBg="1"/>
      <p:bldP spid="27" grpId="0"/>
      <p:bldP spid="20" grpId="0" uiExpand="1" build="p"/>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449263" y="681038"/>
            <a:ext cx="1312862"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pPr>
            <a:r>
              <a:rPr lang="en-US" sz="1600" b="1">
                <a:solidFill>
                  <a:schemeClr val="tx1"/>
                </a:solidFill>
              </a:rPr>
              <a:t>Figure 11A.1</a:t>
            </a:r>
          </a:p>
        </p:txBody>
      </p:sp>
      <p:sp>
        <p:nvSpPr>
          <p:cNvPr id="5" name="Text Box 12"/>
          <p:cNvSpPr txBox="1">
            <a:spLocks noChangeArrowheads="1"/>
          </p:cNvSpPr>
          <p:nvPr/>
        </p:nvSpPr>
        <p:spPr bwMode="auto">
          <a:xfrm>
            <a:off x="1754188" y="690563"/>
            <a:ext cx="2551112" cy="369332"/>
          </a:xfrm>
          <a:prstGeom prst="rect">
            <a:avLst/>
          </a:prstGeom>
          <a:noFill/>
          <a:ln w="9525" algn="ctr">
            <a:noFill/>
            <a:miter lim="800000"/>
            <a:headEnd/>
            <a:tailEnd/>
          </a:ln>
        </p:spPr>
        <p:txBody>
          <a:bodyPr wrap="square">
            <a:spAutoFit/>
          </a:bodyPr>
          <a:lstStyle/>
          <a:p>
            <a:r>
              <a:rPr lang="en-US" sz="1800" b="1" dirty="0" err="1">
                <a:solidFill>
                  <a:schemeClr val="tx1"/>
                </a:solidFill>
              </a:rPr>
              <a:t>Isoquants</a:t>
            </a:r>
            <a:endParaRPr lang="en-US" sz="1800" b="1" dirty="0">
              <a:solidFill>
                <a:schemeClr val="tx1"/>
              </a:solidFill>
            </a:endParaRPr>
          </a:p>
        </p:txBody>
      </p:sp>
      <p:pic>
        <p:nvPicPr>
          <p:cNvPr id="6" name="Picture 17" descr="Fig10A-1-1"/>
          <p:cNvPicPr>
            <a:picLocks noChangeAspect="1" noChangeArrowheads="1"/>
          </p:cNvPicPr>
          <p:nvPr/>
        </p:nvPicPr>
        <p:blipFill>
          <a:blip r:embed="rId2" cstate="print"/>
          <a:srcRect/>
          <a:stretch>
            <a:fillRect/>
          </a:stretch>
        </p:blipFill>
        <p:spPr bwMode="auto">
          <a:xfrm>
            <a:off x="4105275" y="1533525"/>
            <a:ext cx="4667250" cy="3790950"/>
          </a:xfrm>
          <a:prstGeom prst="rect">
            <a:avLst/>
          </a:prstGeom>
          <a:noFill/>
          <a:ln w="9525">
            <a:noFill/>
            <a:miter lim="800000"/>
            <a:headEnd/>
            <a:tailEnd/>
          </a:ln>
        </p:spPr>
      </p:pic>
      <p:pic>
        <p:nvPicPr>
          <p:cNvPr id="9" name="Picture 18" descr="Fig10A-1-2"/>
          <p:cNvPicPr>
            <a:picLocks noChangeAspect="1" noChangeArrowheads="1"/>
          </p:cNvPicPr>
          <p:nvPr/>
        </p:nvPicPr>
        <p:blipFill>
          <a:blip r:embed="rId3" cstate="print"/>
          <a:srcRect/>
          <a:stretch>
            <a:fillRect/>
          </a:stretch>
        </p:blipFill>
        <p:spPr bwMode="auto">
          <a:xfrm>
            <a:off x="4105275" y="1533525"/>
            <a:ext cx="4667250" cy="3790950"/>
          </a:xfrm>
          <a:prstGeom prst="rect">
            <a:avLst/>
          </a:prstGeom>
          <a:noFill/>
          <a:ln w="9525">
            <a:noFill/>
            <a:miter lim="800000"/>
            <a:headEnd/>
            <a:tailEnd/>
          </a:ln>
        </p:spPr>
      </p:pic>
      <p:pic>
        <p:nvPicPr>
          <p:cNvPr id="10" name="Picture 19" descr="Fig10A-1-3"/>
          <p:cNvPicPr>
            <a:picLocks noChangeAspect="1" noChangeArrowheads="1"/>
          </p:cNvPicPr>
          <p:nvPr/>
        </p:nvPicPr>
        <p:blipFill>
          <a:blip r:embed="rId4" cstate="print"/>
          <a:srcRect/>
          <a:stretch>
            <a:fillRect/>
          </a:stretch>
        </p:blipFill>
        <p:spPr bwMode="auto">
          <a:xfrm>
            <a:off x="4105275" y="1533525"/>
            <a:ext cx="4667250" cy="3790950"/>
          </a:xfrm>
          <a:prstGeom prst="rect">
            <a:avLst/>
          </a:prstGeom>
          <a:noFill/>
          <a:ln w="9525">
            <a:noFill/>
            <a:miter lim="800000"/>
            <a:headEnd/>
            <a:tailEnd/>
          </a:ln>
        </p:spPr>
      </p:pic>
      <p:pic>
        <p:nvPicPr>
          <p:cNvPr id="11" name="Picture 20" descr="Fig10A-1-4"/>
          <p:cNvPicPr>
            <a:picLocks noChangeAspect="1" noChangeArrowheads="1"/>
          </p:cNvPicPr>
          <p:nvPr/>
        </p:nvPicPr>
        <p:blipFill>
          <a:blip r:embed="rId5" cstate="print"/>
          <a:srcRect/>
          <a:stretch>
            <a:fillRect/>
          </a:stretch>
        </p:blipFill>
        <p:spPr bwMode="auto">
          <a:xfrm>
            <a:off x="4105275" y="1533525"/>
            <a:ext cx="4667250" cy="3790950"/>
          </a:xfrm>
          <a:prstGeom prst="rect">
            <a:avLst/>
          </a:prstGeom>
          <a:noFill/>
          <a:ln w="9525">
            <a:noFill/>
            <a:miter lim="800000"/>
            <a:headEnd/>
            <a:tailEnd/>
          </a:ln>
        </p:spPr>
      </p:pic>
      <p:pic>
        <p:nvPicPr>
          <p:cNvPr id="12" name="Picture 21" descr="Fig10A-1-5"/>
          <p:cNvPicPr>
            <a:picLocks noChangeAspect="1" noChangeArrowheads="1"/>
          </p:cNvPicPr>
          <p:nvPr/>
        </p:nvPicPr>
        <p:blipFill>
          <a:blip r:embed="rId6" cstate="print"/>
          <a:srcRect/>
          <a:stretch>
            <a:fillRect/>
          </a:stretch>
        </p:blipFill>
        <p:spPr bwMode="auto">
          <a:xfrm>
            <a:off x="4105275" y="1533525"/>
            <a:ext cx="4667250" cy="3790950"/>
          </a:xfrm>
          <a:prstGeom prst="rect">
            <a:avLst/>
          </a:prstGeom>
          <a:noFill/>
          <a:ln w="9525">
            <a:noFill/>
            <a:miter lim="800000"/>
            <a:headEnd/>
            <a:tailEnd/>
          </a:ln>
        </p:spPr>
      </p:pic>
      <p:pic>
        <p:nvPicPr>
          <p:cNvPr id="13" name="Picture 22" descr="Fig10A-1-6"/>
          <p:cNvPicPr>
            <a:picLocks noChangeAspect="1" noChangeArrowheads="1"/>
          </p:cNvPicPr>
          <p:nvPr/>
        </p:nvPicPr>
        <p:blipFill>
          <a:blip r:embed="rId7" cstate="print"/>
          <a:srcRect/>
          <a:stretch>
            <a:fillRect/>
          </a:stretch>
        </p:blipFill>
        <p:spPr bwMode="auto">
          <a:xfrm>
            <a:off x="4105275" y="1533525"/>
            <a:ext cx="4667250" cy="3790950"/>
          </a:xfrm>
          <a:prstGeom prst="rect">
            <a:avLst/>
          </a:prstGeom>
          <a:noFill/>
          <a:ln w="9525">
            <a:noFill/>
            <a:miter lim="800000"/>
            <a:headEnd/>
            <a:tailEnd/>
          </a:ln>
        </p:spPr>
      </p:pic>
      <p:pic>
        <p:nvPicPr>
          <p:cNvPr id="14" name="Picture 23" descr="Fig10A-1-7"/>
          <p:cNvPicPr>
            <a:picLocks noChangeAspect="1" noChangeArrowheads="1"/>
          </p:cNvPicPr>
          <p:nvPr/>
        </p:nvPicPr>
        <p:blipFill>
          <a:blip r:embed="rId8" cstate="print"/>
          <a:srcRect/>
          <a:stretch>
            <a:fillRect/>
          </a:stretch>
        </p:blipFill>
        <p:spPr bwMode="auto">
          <a:xfrm>
            <a:off x="4105275" y="1533525"/>
            <a:ext cx="4667250" cy="3790950"/>
          </a:xfrm>
          <a:prstGeom prst="rect">
            <a:avLst/>
          </a:prstGeom>
          <a:noFill/>
          <a:ln w="9525">
            <a:noFill/>
            <a:miter lim="800000"/>
            <a:headEnd/>
            <a:tailEnd/>
          </a:ln>
        </p:spPr>
      </p:pic>
      <p:sp>
        <p:nvSpPr>
          <p:cNvPr id="15" name="TextBox 14"/>
          <p:cNvSpPr txBox="1">
            <a:spLocks noChangeArrowheads="1"/>
          </p:cNvSpPr>
          <p:nvPr/>
        </p:nvSpPr>
        <p:spPr bwMode="auto">
          <a:xfrm>
            <a:off x="395288" y="1035050"/>
            <a:ext cx="8580437" cy="4524375"/>
          </a:xfrm>
          <a:prstGeom prst="rect">
            <a:avLst/>
          </a:prstGeom>
          <a:noFill/>
          <a:ln w="9525">
            <a:noFill/>
            <a:miter lim="800000"/>
            <a:headEnd/>
            <a:tailEnd/>
          </a:ln>
        </p:spPr>
        <p:txBody>
          <a:bodyPr>
            <a:spAutoFit/>
          </a:bodyPr>
          <a:lstStyle/>
          <a:p>
            <a:r>
              <a:rPr lang="en-US" sz="1600" dirty="0" err="1"/>
              <a:t>Isoquants</a:t>
            </a:r>
            <a:r>
              <a:rPr lang="en-US" sz="1600" dirty="0"/>
              <a:t> show all the combinations of two inputs, in this case capital and labor, that will produce the same level of output. </a:t>
            </a:r>
          </a:p>
          <a:p>
            <a:r>
              <a:rPr lang="en-US" sz="1600" dirty="0"/>
              <a:t>For example, the </a:t>
            </a:r>
            <a:r>
              <a:rPr lang="en-US" sz="1600" dirty="0" err="1"/>
              <a:t>isoquant</a:t>
            </a:r>
            <a:r>
              <a:rPr lang="en-US" sz="1600" dirty="0"/>
              <a:t> labeled </a:t>
            </a:r>
            <a:br>
              <a:rPr lang="en-US" sz="1600" dirty="0"/>
            </a:br>
            <a:r>
              <a:rPr lang="en-US" sz="1600" i="1" dirty="0"/>
              <a:t>Q </a:t>
            </a:r>
            <a:r>
              <a:rPr lang="en-US" sz="1600" dirty="0"/>
              <a:t>= 5,000 shows all the </a:t>
            </a:r>
            <a:br>
              <a:rPr lang="en-US" sz="1600" dirty="0"/>
            </a:br>
            <a:r>
              <a:rPr lang="en-US" sz="1600" dirty="0"/>
              <a:t>combinations of ovens and workers </a:t>
            </a:r>
            <a:br>
              <a:rPr lang="en-US" sz="1600" dirty="0"/>
            </a:br>
            <a:r>
              <a:rPr lang="en-US" sz="1600" dirty="0"/>
              <a:t>that enable Jill to produce that </a:t>
            </a:r>
            <a:br>
              <a:rPr lang="en-US" sz="1600" dirty="0"/>
            </a:br>
            <a:r>
              <a:rPr lang="en-US" sz="1600" dirty="0"/>
              <a:t>quantity of pizzas per week.</a:t>
            </a:r>
          </a:p>
          <a:p>
            <a:r>
              <a:rPr lang="en-US" sz="1600" dirty="0"/>
              <a:t>At point </a:t>
            </a:r>
            <a:r>
              <a:rPr lang="en-US" sz="1600" i="1" dirty="0"/>
              <a:t>A</a:t>
            </a:r>
            <a:r>
              <a:rPr lang="en-US" sz="1600" dirty="0"/>
              <a:t>, she produces 5,000 pizzas </a:t>
            </a:r>
            <a:br>
              <a:rPr lang="en-US" sz="1600" dirty="0"/>
            </a:br>
            <a:r>
              <a:rPr lang="en-US" sz="1600" dirty="0"/>
              <a:t>using 3 ovens and 6 workers, </a:t>
            </a:r>
          </a:p>
          <a:p>
            <a:r>
              <a:rPr lang="en-US" sz="1600" dirty="0"/>
              <a:t>and at point </a:t>
            </a:r>
            <a:r>
              <a:rPr lang="en-US" sz="1600" i="1" dirty="0"/>
              <a:t>B</a:t>
            </a:r>
            <a:r>
              <a:rPr lang="en-US" sz="1600" dirty="0"/>
              <a:t>, she produces the same </a:t>
            </a:r>
            <a:br>
              <a:rPr lang="en-US" sz="1600" dirty="0"/>
            </a:br>
            <a:r>
              <a:rPr lang="en-US" sz="1600" dirty="0"/>
              <a:t>output using 2 ovens and 10 workers.</a:t>
            </a:r>
          </a:p>
          <a:p>
            <a:r>
              <a:rPr lang="en-US" sz="1600" dirty="0"/>
              <a:t>With more ovens and workers, </a:t>
            </a:r>
            <a:br>
              <a:rPr lang="en-US" sz="1600" dirty="0"/>
            </a:br>
            <a:r>
              <a:rPr lang="en-US" sz="1600" dirty="0"/>
              <a:t>she can move to a higher </a:t>
            </a:r>
            <a:r>
              <a:rPr lang="en-US" sz="1600" dirty="0" err="1"/>
              <a:t>isoquant</a:t>
            </a:r>
            <a:r>
              <a:rPr lang="en-US" sz="1600" dirty="0"/>
              <a:t>. </a:t>
            </a:r>
          </a:p>
          <a:p>
            <a:r>
              <a:rPr lang="en-US" sz="1600" dirty="0"/>
              <a:t>For example, with 4 ovens and </a:t>
            </a:r>
            <a:br>
              <a:rPr lang="en-US" sz="1600" dirty="0"/>
            </a:br>
            <a:r>
              <a:rPr lang="en-US" sz="1600" dirty="0"/>
              <a:t>12 workers, she can produce at </a:t>
            </a:r>
            <a:br>
              <a:rPr lang="en-US" sz="1600" dirty="0"/>
            </a:br>
            <a:r>
              <a:rPr lang="en-US" sz="1600" dirty="0"/>
              <a:t>point </a:t>
            </a:r>
            <a:r>
              <a:rPr lang="en-US" sz="1600" i="1" dirty="0"/>
              <a:t>C </a:t>
            </a:r>
            <a:r>
              <a:rPr lang="en-US" sz="1600" dirty="0"/>
              <a:t>on the </a:t>
            </a:r>
            <a:r>
              <a:rPr lang="en-US" sz="1600" dirty="0" err="1"/>
              <a:t>isoquant</a:t>
            </a:r>
            <a:r>
              <a:rPr lang="en-US" sz="1600" dirty="0"/>
              <a:t> </a:t>
            </a:r>
            <a:r>
              <a:rPr lang="en-US" sz="1600" i="1" dirty="0"/>
              <a:t>Q</a:t>
            </a:r>
            <a:r>
              <a:rPr lang="en-US" sz="1600" dirty="0"/>
              <a:t> = 10,000.</a:t>
            </a:r>
          </a:p>
          <a:p>
            <a:r>
              <a:rPr lang="en-US" sz="1600" dirty="0"/>
              <a:t>With even more ovens and workers, </a:t>
            </a:r>
            <a:br>
              <a:rPr lang="en-US" sz="1600" dirty="0"/>
            </a:br>
            <a:r>
              <a:rPr lang="en-US" sz="1600" dirty="0"/>
              <a:t>she could move to the </a:t>
            </a:r>
            <a:r>
              <a:rPr lang="en-US" sz="1600" dirty="0" err="1"/>
              <a:t>isoquant</a:t>
            </a:r>
            <a:r>
              <a:rPr lang="en-US" sz="1600" dirty="0"/>
              <a:t> </a:t>
            </a:r>
            <a:r>
              <a:rPr lang="en-US" sz="1600" i="1" dirty="0"/>
              <a:t>Q </a:t>
            </a:r>
            <a:r>
              <a:rPr lang="en-US" sz="1600" dirty="0"/>
              <a:t>= 13,000.</a:t>
            </a:r>
          </a:p>
        </p:txBody>
      </p:sp>
      <p:cxnSp>
        <p:nvCxnSpPr>
          <p:cNvPr id="16" name="Straight Connector 15"/>
          <p:cNvCxnSpPr>
            <a:cxnSpLocks noChangeShapeType="1"/>
          </p:cNvCxnSpPr>
          <p:nvPr/>
        </p:nvCxnSpPr>
        <p:spPr bwMode="auto">
          <a:xfrm>
            <a:off x="439738" y="5721350"/>
            <a:ext cx="3949700"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left)">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wipe(left)">
                                      <p:cBhvr>
                                        <p:cTn id="28" dur="500"/>
                                        <p:tgtEl>
                                          <p:spTgt spid="1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wipe(left)">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wipe(left)">
                                      <p:cBhvr>
                                        <p:cTn id="46" dur="50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1000"/>
                                        <p:tgtEl>
                                          <p:spTgt spid="10"/>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5">
                                            <p:txEl>
                                              <p:pRg st="4" end="4"/>
                                            </p:txEl>
                                          </p:spTgt>
                                        </p:tgtEl>
                                        <p:attrNameLst>
                                          <p:attrName>style.visibility</p:attrName>
                                        </p:attrNameLst>
                                      </p:cBhvr>
                                      <p:to>
                                        <p:strVal val="visible"/>
                                      </p:to>
                                    </p:set>
                                    <p:animEffect transition="in" filter="wipe(left)">
                                      <p:cBhvr>
                                        <p:cTn id="55" dur="500"/>
                                        <p:tgtEl>
                                          <p:spTgt spid="15">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1000"/>
                                        <p:tgtEl>
                                          <p:spTgt spid="14"/>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5">
                                            <p:txEl>
                                              <p:pRg st="5" end="5"/>
                                            </p:txEl>
                                          </p:spTgt>
                                        </p:tgtEl>
                                        <p:attrNameLst>
                                          <p:attrName>style.visibility</p:attrName>
                                        </p:attrNameLst>
                                      </p:cBhvr>
                                      <p:to>
                                        <p:strVal val="visible"/>
                                      </p:to>
                                    </p:set>
                                    <p:animEffect transition="in" filter="wipe(left)">
                                      <p:cBhvr>
                                        <p:cTn id="64" dur="500"/>
                                        <p:tgtEl>
                                          <p:spTgt spid="15">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1000"/>
                                        <p:tgtEl>
                                          <p:spTgt spid="11"/>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5">
                                            <p:txEl>
                                              <p:pRg st="6" end="6"/>
                                            </p:txEl>
                                          </p:spTgt>
                                        </p:tgtEl>
                                        <p:attrNameLst>
                                          <p:attrName>style.visibility</p:attrName>
                                        </p:attrNameLst>
                                      </p:cBhvr>
                                      <p:to>
                                        <p:strVal val="visible"/>
                                      </p:to>
                                    </p:set>
                                    <p:animEffect transition="in" filter="wipe(left)">
                                      <p:cBhvr>
                                        <p:cTn id="73" dur="500"/>
                                        <p:tgtEl>
                                          <p:spTgt spid="15">
                                            <p:txEl>
                                              <p:pRg st="6" end="6"/>
                                            </p:txEl>
                                          </p:spTgt>
                                        </p:tgtEl>
                                      </p:cBhvr>
                                    </p:animEffect>
                                  </p:childTnLst>
                                </p:cTn>
                              </p:par>
                            </p:childTnLst>
                          </p:cTn>
                        </p:par>
                        <p:par>
                          <p:cTn id="74" fill="hold">
                            <p:stCondLst>
                              <p:cond delay="1500"/>
                            </p:stCondLst>
                            <p:childTnLst>
                              <p:par>
                                <p:cTn id="75" presetID="22" presetClass="entr" presetSubtype="8"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455613" y="261938"/>
            <a:ext cx="7202487" cy="412750"/>
          </a:xfrm>
          <a:prstGeom prst="rect">
            <a:avLst/>
          </a:prstGeom>
          <a:noFill/>
          <a:ln w="9525">
            <a:noFill/>
            <a:miter lim="800000"/>
            <a:headEnd/>
            <a:tailEnd/>
          </a:ln>
        </p:spPr>
        <p:txBody>
          <a:bodyPr/>
          <a:lstStyle/>
          <a:p>
            <a:pPr marL="342900" indent="-342900">
              <a:spcBef>
                <a:spcPct val="20000"/>
              </a:spcBef>
            </a:pPr>
            <a:r>
              <a:rPr lang="en-US" b="1" dirty="0">
                <a:solidFill>
                  <a:schemeClr val="tx1"/>
                </a:solidFill>
              </a:rPr>
              <a:t>The Slope of an </a:t>
            </a:r>
            <a:r>
              <a:rPr lang="en-US" b="1" dirty="0" err="1">
                <a:solidFill>
                  <a:schemeClr val="tx1"/>
                </a:solidFill>
              </a:rPr>
              <a:t>Isoquant</a:t>
            </a:r>
            <a:endParaRPr lang="en-US" b="1" dirty="0">
              <a:solidFill>
                <a:schemeClr val="tx1"/>
              </a:solidFill>
            </a:endParaRPr>
          </a:p>
        </p:txBody>
      </p:sp>
      <p:sp>
        <p:nvSpPr>
          <p:cNvPr id="8" name="Rectangle 13"/>
          <p:cNvSpPr>
            <a:spLocks noChangeArrowheads="1"/>
          </p:cNvSpPr>
          <p:nvPr/>
        </p:nvSpPr>
        <p:spPr bwMode="auto">
          <a:xfrm>
            <a:off x="455613" y="898525"/>
            <a:ext cx="8469312" cy="1015663"/>
          </a:xfrm>
          <a:prstGeom prst="rect">
            <a:avLst/>
          </a:prstGeom>
          <a:noFill/>
          <a:ln w="9525" algn="ctr">
            <a:noFill/>
            <a:miter lim="800000"/>
            <a:headEnd/>
            <a:tailEnd/>
          </a:ln>
        </p:spPr>
        <p:txBody>
          <a:bodyPr>
            <a:spAutoFit/>
          </a:bodyPr>
          <a:lstStyle/>
          <a:p>
            <a:pPr>
              <a:spcBef>
                <a:spcPct val="50000"/>
              </a:spcBef>
            </a:pPr>
            <a:r>
              <a:rPr lang="en-US" sz="2000" b="1" dirty="0">
                <a:solidFill>
                  <a:schemeClr val="tx1"/>
                </a:solidFill>
              </a:rPr>
              <a:t>Marginal rate of technical substitution (</a:t>
            </a:r>
            <a:r>
              <a:rPr lang="en-US" sz="2000" b="1" i="1" dirty="0">
                <a:solidFill>
                  <a:schemeClr val="tx1"/>
                </a:solidFill>
              </a:rPr>
              <a:t>MRTS</a:t>
            </a:r>
            <a:r>
              <a:rPr lang="en-US" sz="2000" b="1" dirty="0">
                <a:solidFill>
                  <a:schemeClr val="tx1"/>
                </a:solidFill>
              </a:rPr>
              <a:t>) </a:t>
            </a:r>
            <a:r>
              <a:rPr lang="en-US" altLang="zh-TW" sz="2000" b="1" dirty="0" smtClean="0">
                <a:solidFill>
                  <a:schemeClr val="tx1"/>
                </a:solidFill>
                <a:latin typeface="標楷體" pitchFamily="65" charset="-120"/>
                <a:ea typeface="標楷體" pitchFamily="65" charset="-120"/>
              </a:rPr>
              <a:t>(</a:t>
            </a:r>
            <a:r>
              <a:rPr lang="zh-TW" altLang="en-US" sz="2000" b="1" dirty="0" smtClean="0">
                <a:solidFill>
                  <a:schemeClr val="tx1"/>
                </a:solidFill>
                <a:latin typeface="標楷體" pitchFamily="65" charset="-120"/>
                <a:ea typeface="標楷體" pitchFamily="65" charset="-120"/>
              </a:rPr>
              <a:t>邊際技術替代率</a:t>
            </a:r>
            <a:r>
              <a:rPr lang="en-US" altLang="zh-TW" sz="2000" b="1" dirty="0" smtClean="0">
                <a:solidFill>
                  <a:schemeClr val="tx1"/>
                </a:solidFill>
                <a:latin typeface="標楷體" pitchFamily="65" charset="-120"/>
                <a:ea typeface="標楷體" pitchFamily="65" charset="-120"/>
              </a:rPr>
              <a:t>)</a:t>
            </a:r>
            <a:r>
              <a:rPr lang="en-US" sz="2000" b="1" dirty="0" smtClean="0">
                <a:solidFill>
                  <a:schemeClr val="tx1"/>
                </a:solidFill>
              </a:rPr>
              <a:t> </a:t>
            </a:r>
            <a:r>
              <a:rPr lang="en-US" sz="2000" dirty="0">
                <a:solidFill>
                  <a:schemeClr val="tx1"/>
                </a:solidFill>
              </a:rPr>
              <a:t>The rate at which a firm is able to substitute one input for another while keeping the level of output constant</a:t>
            </a:r>
            <a:r>
              <a:rPr lang="en-US" sz="2000" dirty="0"/>
              <a:t>.</a:t>
            </a:r>
          </a:p>
        </p:txBody>
      </p:sp>
      <p:sp>
        <p:nvSpPr>
          <p:cNvPr id="17" name="Rectangle 8"/>
          <p:cNvSpPr>
            <a:spLocks noChangeArrowheads="1"/>
          </p:cNvSpPr>
          <p:nvPr/>
        </p:nvSpPr>
        <p:spPr bwMode="auto">
          <a:xfrm>
            <a:off x="455613" y="5543550"/>
            <a:ext cx="8237537" cy="830997"/>
          </a:xfrm>
          <a:prstGeom prst="rect">
            <a:avLst/>
          </a:prstGeom>
          <a:noFill/>
          <a:ln w="9525" algn="ctr">
            <a:noFill/>
            <a:miter lim="800000"/>
            <a:headEnd/>
            <a:tailEnd/>
          </a:ln>
        </p:spPr>
        <p:txBody>
          <a:bodyPr>
            <a:spAutoFit/>
          </a:bodyPr>
          <a:lstStyle/>
          <a:p>
            <a:pPr>
              <a:spcBef>
                <a:spcPct val="50000"/>
              </a:spcBef>
            </a:pPr>
            <a:r>
              <a:rPr lang="en-US" sz="2400" b="1" dirty="0" err="1">
                <a:solidFill>
                  <a:schemeClr val="tx1"/>
                </a:solidFill>
              </a:rPr>
              <a:t>Isocost</a:t>
            </a:r>
            <a:r>
              <a:rPr lang="en-US" sz="2400" b="1" dirty="0">
                <a:solidFill>
                  <a:schemeClr val="tx1"/>
                </a:solidFill>
              </a:rPr>
              <a:t> line </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等成本線</a:t>
            </a:r>
            <a:r>
              <a:rPr lang="en-US" altLang="zh-TW" sz="2400" b="1" dirty="0" smtClean="0">
                <a:solidFill>
                  <a:schemeClr val="tx1"/>
                </a:solidFill>
                <a:latin typeface="標楷體" pitchFamily="65" charset="-120"/>
                <a:ea typeface="標楷體" pitchFamily="65" charset="-120"/>
              </a:rPr>
              <a:t>)</a:t>
            </a:r>
            <a:r>
              <a:rPr lang="en-US" sz="2400" b="1" dirty="0" smtClean="0">
                <a:solidFill>
                  <a:schemeClr val="tx1"/>
                </a:solidFill>
                <a:latin typeface="標楷體" pitchFamily="65" charset="-120"/>
                <a:ea typeface="標楷體" pitchFamily="65" charset="-120"/>
              </a:rPr>
              <a:t> </a:t>
            </a:r>
            <a:r>
              <a:rPr lang="en-US" sz="2400" dirty="0">
                <a:solidFill>
                  <a:schemeClr val="tx1"/>
                </a:solidFill>
              </a:rPr>
              <a:t>All the combinations of two inputs, such as capital and labor, that have the same total cost.</a:t>
            </a:r>
          </a:p>
        </p:txBody>
      </p:sp>
      <p:sp>
        <p:nvSpPr>
          <p:cNvPr id="18" name="TextBox 17"/>
          <p:cNvSpPr txBox="1"/>
          <p:nvPr/>
        </p:nvSpPr>
        <p:spPr>
          <a:xfrm>
            <a:off x="455613" y="2073275"/>
            <a:ext cx="8361362" cy="1015663"/>
          </a:xfrm>
          <a:prstGeom prst="rect">
            <a:avLst/>
          </a:prstGeom>
          <a:noFill/>
        </p:spPr>
        <p:txBody>
          <a:bodyPr>
            <a:spAutoFit/>
          </a:bodyPr>
          <a:lstStyle/>
          <a:p>
            <a:pPr>
              <a:defRPr/>
            </a:pPr>
            <a:r>
              <a:rPr lang="en-US" sz="2000" dirty="0">
                <a:cs typeface="+mn-cs"/>
              </a:rPr>
              <a:t>The </a:t>
            </a:r>
            <a:r>
              <a:rPr lang="en-US" sz="2000" i="1" dirty="0">
                <a:cs typeface="+mn-cs"/>
              </a:rPr>
              <a:t>MRTS</a:t>
            </a:r>
            <a:r>
              <a:rPr lang="en-US" sz="2000" dirty="0">
                <a:cs typeface="+mn-cs"/>
              </a:rPr>
              <a:t> is equal to the change in capital divided by the change in labor, so it will become smaller (in absolute value) as we move down an </a:t>
            </a:r>
            <a:r>
              <a:rPr lang="en-US" sz="2000" dirty="0" err="1">
                <a:cs typeface="+mn-cs"/>
              </a:rPr>
              <a:t>isoquant</a:t>
            </a:r>
            <a:r>
              <a:rPr lang="en-US" sz="2000" dirty="0">
                <a:cs typeface="+mn-cs"/>
              </a:rPr>
              <a:t>.</a:t>
            </a:r>
          </a:p>
        </p:txBody>
      </p:sp>
      <p:sp>
        <p:nvSpPr>
          <p:cNvPr id="19" name="Rectangle 8"/>
          <p:cNvSpPr>
            <a:spLocks noChangeArrowheads="1"/>
          </p:cNvSpPr>
          <p:nvPr/>
        </p:nvSpPr>
        <p:spPr bwMode="auto">
          <a:xfrm>
            <a:off x="442913" y="3248025"/>
            <a:ext cx="2754312" cy="395288"/>
          </a:xfrm>
          <a:prstGeom prst="rect">
            <a:avLst/>
          </a:prstGeom>
          <a:noFill/>
          <a:ln>
            <a:noFill/>
          </a:ln>
          <a:extLst/>
        </p:spPr>
        <p:txBody>
          <a:bodyPr/>
          <a:lstStyle/>
          <a:p>
            <a:pPr fontAlgn="auto">
              <a:spcBef>
                <a:spcPct val="20000"/>
              </a:spcBef>
              <a:spcAft>
                <a:spcPts val="0"/>
              </a:spcAft>
              <a:defRPr/>
            </a:pPr>
            <a:r>
              <a:rPr lang="en-US" sz="2000" b="1" kern="0" dirty="0" err="1">
                <a:solidFill>
                  <a:srgbClr val="0066B3"/>
                </a:solidFill>
                <a:latin typeface="Arial" pitchFamily="34" charset="0"/>
                <a:cs typeface="+mn-cs"/>
              </a:rPr>
              <a:t>Isocost</a:t>
            </a:r>
            <a:r>
              <a:rPr lang="en-US" sz="2000" b="1" kern="0" dirty="0">
                <a:solidFill>
                  <a:srgbClr val="0066B3"/>
                </a:solidFill>
                <a:latin typeface="Arial" pitchFamily="34" charset="0"/>
                <a:cs typeface="+mn-cs"/>
              </a:rPr>
              <a:t> Lines</a:t>
            </a:r>
          </a:p>
        </p:txBody>
      </p:sp>
      <p:sp>
        <p:nvSpPr>
          <p:cNvPr id="20" name="TextBox 19"/>
          <p:cNvSpPr txBox="1"/>
          <p:nvPr/>
        </p:nvSpPr>
        <p:spPr>
          <a:xfrm>
            <a:off x="455613" y="3867150"/>
            <a:ext cx="8361362" cy="1600438"/>
          </a:xfrm>
          <a:prstGeom prst="rect">
            <a:avLst/>
          </a:prstGeom>
          <a:noFill/>
        </p:spPr>
        <p:txBody>
          <a:bodyPr>
            <a:spAutoFit/>
          </a:bodyPr>
          <a:lstStyle/>
          <a:p>
            <a:pPr>
              <a:defRPr/>
            </a:pPr>
            <a:r>
              <a:rPr lang="en-US" sz="2000" dirty="0">
                <a:cs typeface="+mn-cs"/>
              </a:rPr>
              <a:t>A firm wants to produce a given quantity of output at the lowest possible cost.</a:t>
            </a:r>
          </a:p>
          <a:p>
            <a:pPr>
              <a:defRPr/>
            </a:pPr>
            <a:endParaRPr lang="en-US" sz="1600" dirty="0">
              <a:cs typeface="+mn-cs"/>
            </a:endParaRPr>
          </a:p>
          <a:p>
            <a:pPr>
              <a:defRPr/>
            </a:pPr>
            <a:r>
              <a:rPr lang="en-US" sz="2000" dirty="0">
                <a:cs typeface="+mn-cs"/>
              </a:rPr>
              <a:t>We can show the relationship between the quantity of inputs used and the firm’s total cost by using an </a:t>
            </a:r>
            <a:r>
              <a:rPr lang="en-US" sz="2000" i="1" dirty="0" err="1">
                <a:cs typeface="+mn-cs"/>
              </a:rPr>
              <a:t>isocost</a:t>
            </a:r>
            <a:r>
              <a:rPr lang="en-US" sz="2000" dirty="0">
                <a:cs typeface="+mn-cs"/>
              </a:rPr>
              <a:t> 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left)">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wipe(left)">
                                      <p:cBhvr>
                                        <p:cTn id="25" dur="500"/>
                                        <p:tgtEl>
                                          <p:spTgt spid="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Effect transition="in" filter="wipe(left)">
                                      <p:cBhvr>
                                        <p:cTn id="30" dur="500"/>
                                        <p:tgtEl>
                                          <p:spTgt spid="2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18" grpId="0" build="p"/>
      <p:bldP spid="19" grpId="0"/>
      <p:bldP spid="20"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noChangeArrowheads="1"/>
          </p:cNvSpPr>
          <p:nvPr/>
        </p:nvSpPr>
        <p:spPr bwMode="auto">
          <a:xfrm>
            <a:off x="452438" y="273050"/>
            <a:ext cx="6500812" cy="403225"/>
          </a:xfrm>
          <a:prstGeom prst="rect">
            <a:avLst/>
          </a:prstGeom>
          <a:noFill/>
          <a:ln w="9525">
            <a:noFill/>
            <a:miter lim="800000"/>
            <a:headEnd/>
            <a:tailEnd/>
          </a:ln>
        </p:spPr>
        <p:txBody>
          <a:bodyPr/>
          <a:lstStyle/>
          <a:p>
            <a:pPr marL="342900" indent="-342900">
              <a:spcBef>
                <a:spcPct val="20000"/>
              </a:spcBef>
            </a:pPr>
            <a:r>
              <a:rPr lang="en-US" b="1" dirty="0"/>
              <a:t>Graphing the </a:t>
            </a:r>
            <a:r>
              <a:rPr lang="en-US" b="1" dirty="0" err="1"/>
              <a:t>Isocost</a:t>
            </a:r>
            <a:r>
              <a:rPr lang="en-US" b="1" dirty="0"/>
              <a:t> Line</a:t>
            </a:r>
          </a:p>
        </p:txBody>
      </p:sp>
      <p:sp>
        <p:nvSpPr>
          <p:cNvPr id="22" name="Text Box 13"/>
          <p:cNvSpPr txBox="1">
            <a:spLocks noChangeArrowheads="1"/>
          </p:cNvSpPr>
          <p:nvPr/>
        </p:nvSpPr>
        <p:spPr bwMode="auto">
          <a:xfrm>
            <a:off x="455613" y="860425"/>
            <a:ext cx="1312862"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pPr>
            <a:r>
              <a:rPr lang="en-US" sz="1600" b="1"/>
              <a:t>Figure 11A.2</a:t>
            </a:r>
          </a:p>
        </p:txBody>
      </p:sp>
      <p:sp>
        <p:nvSpPr>
          <p:cNvPr id="23" name="Text Box 14"/>
          <p:cNvSpPr txBox="1">
            <a:spLocks noChangeArrowheads="1"/>
          </p:cNvSpPr>
          <p:nvPr/>
        </p:nvSpPr>
        <p:spPr bwMode="auto">
          <a:xfrm>
            <a:off x="1789113" y="858838"/>
            <a:ext cx="2520950" cy="369332"/>
          </a:xfrm>
          <a:prstGeom prst="rect">
            <a:avLst/>
          </a:prstGeom>
          <a:noFill/>
          <a:ln w="9525" algn="ctr">
            <a:noFill/>
            <a:miter lim="800000"/>
            <a:headEnd/>
            <a:tailEnd/>
          </a:ln>
        </p:spPr>
        <p:txBody>
          <a:bodyPr>
            <a:spAutoFit/>
          </a:bodyPr>
          <a:lstStyle/>
          <a:p>
            <a:r>
              <a:rPr lang="en-US" sz="1800" b="1" dirty="0">
                <a:solidFill>
                  <a:schemeClr val="tx1"/>
                </a:solidFill>
              </a:rPr>
              <a:t>An </a:t>
            </a:r>
            <a:r>
              <a:rPr lang="en-US" sz="1800" b="1" dirty="0" err="1">
                <a:solidFill>
                  <a:schemeClr val="tx1"/>
                </a:solidFill>
              </a:rPr>
              <a:t>Isocost</a:t>
            </a:r>
            <a:r>
              <a:rPr lang="en-US" sz="1800" b="1" dirty="0">
                <a:solidFill>
                  <a:schemeClr val="tx1"/>
                </a:solidFill>
              </a:rPr>
              <a:t> Line</a:t>
            </a:r>
          </a:p>
        </p:txBody>
      </p:sp>
      <p:sp>
        <p:nvSpPr>
          <p:cNvPr id="15" name="TextBox 14"/>
          <p:cNvSpPr txBox="1">
            <a:spLocks noChangeArrowheads="1"/>
          </p:cNvSpPr>
          <p:nvPr/>
        </p:nvSpPr>
        <p:spPr bwMode="auto">
          <a:xfrm>
            <a:off x="369888" y="1231900"/>
            <a:ext cx="3630612" cy="4524375"/>
          </a:xfrm>
          <a:prstGeom prst="rect">
            <a:avLst/>
          </a:prstGeom>
          <a:noFill/>
          <a:ln w="9525">
            <a:noFill/>
            <a:miter lim="800000"/>
            <a:headEnd/>
            <a:tailEnd/>
          </a:ln>
        </p:spPr>
        <p:txBody>
          <a:bodyPr>
            <a:spAutoFit/>
          </a:bodyPr>
          <a:lstStyle/>
          <a:p>
            <a:r>
              <a:rPr lang="en-US" sz="1600" dirty="0"/>
              <a:t>The </a:t>
            </a:r>
            <a:r>
              <a:rPr lang="en-US" sz="1600" dirty="0" err="1"/>
              <a:t>isocost</a:t>
            </a:r>
            <a:r>
              <a:rPr lang="en-US" sz="1600" dirty="0"/>
              <a:t> line shows the combinations of inputs with a total cost of $6,000.</a:t>
            </a:r>
          </a:p>
          <a:p>
            <a:r>
              <a:rPr lang="en-US" sz="1600" dirty="0"/>
              <a:t>The rental price of ovens is $1,000 per week, so if Jill spends the whole $6,000 on ovens, she can rent 6 ovens (point </a:t>
            </a:r>
            <a:r>
              <a:rPr lang="en-US" sz="1600" i="1" dirty="0"/>
              <a:t>A</a:t>
            </a:r>
            <a:r>
              <a:rPr lang="en-US" sz="1600" dirty="0"/>
              <a:t>). </a:t>
            </a:r>
          </a:p>
          <a:p>
            <a:r>
              <a:rPr lang="en-US" sz="1600" dirty="0"/>
              <a:t>The wage rate is $500 per week, </a:t>
            </a:r>
            <a:br>
              <a:rPr lang="en-US" sz="1600" dirty="0"/>
            </a:br>
            <a:r>
              <a:rPr lang="en-US" sz="1600" dirty="0"/>
              <a:t>so if Jill spends the whole $6,000 </a:t>
            </a:r>
            <a:br>
              <a:rPr lang="en-US" sz="1600" dirty="0"/>
            </a:br>
            <a:r>
              <a:rPr lang="en-US" sz="1600" dirty="0"/>
              <a:t>on workers, she can hire 12 workers. </a:t>
            </a:r>
          </a:p>
          <a:p>
            <a:r>
              <a:rPr lang="en-US" sz="1600" dirty="0"/>
              <a:t>As she moves down the </a:t>
            </a:r>
            <a:r>
              <a:rPr lang="en-US" sz="1600" dirty="0" err="1"/>
              <a:t>isocost</a:t>
            </a:r>
            <a:r>
              <a:rPr lang="en-US" sz="1600" dirty="0"/>
              <a:t> line, she gives up renting 1 oven for every 2 workers she hires. </a:t>
            </a:r>
          </a:p>
          <a:p>
            <a:r>
              <a:rPr lang="en-US" sz="1600" dirty="0"/>
              <a:t>Any combinations of inputs along the line or inside the line can be purchased with $6,000.</a:t>
            </a:r>
          </a:p>
          <a:p>
            <a:r>
              <a:rPr lang="en-US" sz="1600" dirty="0"/>
              <a:t>Any combinations that lie outside the line cannot be purchased with $6,000.</a:t>
            </a:r>
          </a:p>
        </p:txBody>
      </p:sp>
      <p:pic>
        <p:nvPicPr>
          <p:cNvPr id="19" name="Picture 18" descr="Fig10A-2_figure_PPT_1.gif"/>
          <p:cNvPicPr>
            <a:picLocks noChangeAspect="1"/>
          </p:cNvPicPr>
          <p:nvPr/>
        </p:nvPicPr>
        <p:blipFill>
          <a:blip r:embed="rId2" cstate="print"/>
          <a:srcRect/>
          <a:stretch>
            <a:fillRect/>
          </a:stretch>
        </p:blipFill>
        <p:spPr bwMode="auto">
          <a:xfrm>
            <a:off x="4316413" y="2979738"/>
            <a:ext cx="4419600" cy="2952750"/>
          </a:xfrm>
          <a:prstGeom prst="rect">
            <a:avLst/>
          </a:prstGeom>
          <a:noFill/>
          <a:ln w="9525">
            <a:noFill/>
            <a:miter lim="800000"/>
            <a:headEnd/>
            <a:tailEnd/>
          </a:ln>
        </p:spPr>
      </p:pic>
      <p:pic>
        <p:nvPicPr>
          <p:cNvPr id="31" name="Picture 30" descr="Fig10A-2_figure_PPT_2.gif"/>
          <p:cNvPicPr>
            <a:picLocks noChangeAspect="1"/>
          </p:cNvPicPr>
          <p:nvPr/>
        </p:nvPicPr>
        <p:blipFill>
          <a:blip r:embed="rId3" cstate="print"/>
          <a:srcRect/>
          <a:stretch>
            <a:fillRect/>
          </a:stretch>
        </p:blipFill>
        <p:spPr bwMode="auto">
          <a:xfrm>
            <a:off x="4316413" y="2979738"/>
            <a:ext cx="4419600" cy="2952750"/>
          </a:xfrm>
          <a:prstGeom prst="rect">
            <a:avLst/>
          </a:prstGeom>
          <a:noFill/>
          <a:ln w="9525">
            <a:noFill/>
            <a:miter lim="800000"/>
            <a:headEnd/>
            <a:tailEnd/>
          </a:ln>
        </p:spPr>
      </p:pic>
      <p:pic>
        <p:nvPicPr>
          <p:cNvPr id="32" name="Picture 31" descr="Fig10A-2_figure_PPT_3.gif"/>
          <p:cNvPicPr>
            <a:picLocks noChangeAspect="1"/>
          </p:cNvPicPr>
          <p:nvPr/>
        </p:nvPicPr>
        <p:blipFill>
          <a:blip r:embed="rId4" cstate="print"/>
          <a:srcRect/>
          <a:stretch>
            <a:fillRect/>
          </a:stretch>
        </p:blipFill>
        <p:spPr bwMode="auto">
          <a:xfrm>
            <a:off x="4316413" y="2979738"/>
            <a:ext cx="4419600" cy="2952750"/>
          </a:xfrm>
          <a:prstGeom prst="rect">
            <a:avLst/>
          </a:prstGeom>
          <a:noFill/>
          <a:ln w="9525">
            <a:noFill/>
            <a:miter lim="800000"/>
            <a:headEnd/>
            <a:tailEnd/>
          </a:ln>
        </p:spPr>
      </p:pic>
      <p:pic>
        <p:nvPicPr>
          <p:cNvPr id="33" name="Picture 32" descr="Fig10A-2_figure_PPT_4.gif"/>
          <p:cNvPicPr>
            <a:picLocks noChangeAspect="1"/>
          </p:cNvPicPr>
          <p:nvPr/>
        </p:nvPicPr>
        <p:blipFill>
          <a:blip r:embed="rId5" cstate="print"/>
          <a:srcRect/>
          <a:stretch>
            <a:fillRect/>
          </a:stretch>
        </p:blipFill>
        <p:spPr bwMode="auto">
          <a:xfrm>
            <a:off x="4316413" y="2979738"/>
            <a:ext cx="4419600" cy="2952750"/>
          </a:xfrm>
          <a:prstGeom prst="rect">
            <a:avLst/>
          </a:prstGeom>
          <a:noFill/>
          <a:ln w="9525">
            <a:noFill/>
            <a:miter lim="800000"/>
            <a:headEnd/>
            <a:tailEnd/>
          </a:ln>
        </p:spPr>
      </p:pic>
      <p:pic>
        <p:nvPicPr>
          <p:cNvPr id="34" name="Picture 33" descr="Fig10A-2_figure_PPT_5.gif"/>
          <p:cNvPicPr>
            <a:picLocks noChangeAspect="1"/>
          </p:cNvPicPr>
          <p:nvPr/>
        </p:nvPicPr>
        <p:blipFill>
          <a:blip r:embed="rId6" cstate="print"/>
          <a:srcRect/>
          <a:stretch>
            <a:fillRect/>
          </a:stretch>
        </p:blipFill>
        <p:spPr bwMode="auto">
          <a:xfrm>
            <a:off x="4316413" y="2979738"/>
            <a:ext cx="4419600" cy="2952750"/>
          </a:xfrm>
          <a:prstGeom prst="rect">
            <a:avLst/>
          </a:prstGeom>
          <a:noFill/>
          <a:ln w="9525">
            <a:noFill/>
            <a:miter lim="800000"/>
            <a:headEnd/>
            <a:tailEnd/>
          </a:ln>
        </p:spPr>
      </p:pic>
      <p:pic>
        <p:nvPicPr>
          <p:cNvPr id="35" name="Picture 34" descr="Fig10A-2_figure_PPT_6.gif"/>
          <p:cNvPicPr>
            <a:picLocks noChangeAspect="1"/>
          </p:cNvPicPr>
          <p:nvPr/>
        </p:nvPicPr>
        <p:blipFill>
          <a:blip r:embed="rId7" cstate="print"/>
          <a:srcRect/>
          <a:stretch>
            <a:fillRect/>
          </a:stretch>
        </p:blipFill>
        <p:spPr bwMode="auto">
          <a:xfrm>
            <a:off x="4316413" y="2979738"/>
            <a:ext cx="4419600" cy="2952750"/>
          </a:xfrm>
          <a:prstGeom prst="rect">
            <a:avLst/>
          </a:prstGeom>
          <a:noFill/>
          <a:ln w="9525">
            <a:noFill/>
            <a:miter lim="800000"/>
            <a:headEnd/>
            <a:tailEnd/>
          </a:ln>
        </p:spPr>
      </p:pic>
      <p:pic>
        <p:nvPicPr>
          <p:cNvPr id="36" name="Picture 35" descr="Fig10A-2_figure_PPT_7.gif"/>
          <p:cNvPicPr>
            <a:picLocks noChangeAspect="1"/>
          </p:cNvPicPr>
          <p:nvPr/>
        </p:nvPicPr>
        <p:blipFill>
          <a:blip r:embed="rId8" cstate="print"/>
          <a:srcRect/>
          <a:stretch>
            <a:fillRect/>
          </a:stretch>
        </p:blipFill>
        <p:spPr bwMode="auto">
          <a:xfrm>
            <a:off x="4316413" y="2979738"/>
            <a:ext cx="4419600" cy="2952750"/>
          </a:xfrm>
          <a:prstGeom prst="rect">
            <a:avLst/>
          </a:prstGeom>
          <a:noFill/>
          <a:ln w="9525">
            <a:noFill/>
            <a:miter lim="800000"/>
            <a:headEnd/>
            <a:tailEnd/>
          </a:ln>
        </p:spPr>
      </p:pic>
      <p:pic>
        <p:nvPicPr>
          <p:cNvPr id="37" name="Picture 36" descr="Fig10A-2_figure_PPT_8.gif"/>
          <p:cNvPicPr>
            <a:picLocks noChangeAspect="1"/>
          </p:cNvPicPr>
          <p:nvPr/>
        </p:nvPicPr>
        <p:blipFill>
          <a:blip r:embed="rId9" cstate="print"/>
          <a:srcRect/>
          <a:stretch>
            <a:fillRect/>
          </a:stretch>
        </p:blipFill>
        <p:spPr bwMode="auto">
          <a:xfrm>
            <a:off x="4302125" y="2979738"/>
            <a:ext cx="4419600" cy="2952750"/>
          </a:xfrm>
          <a:prstGeom prst="rect">
            <a:avLst/>
          </a:prstGeom>
          <a:noFill/>
          <a:ln w="9525">
            <a:noFill/>
            <a:miter lim="800000"/>
            <a:headEnd/>
            <a:tailEnd/>
          </a:ln>
        </p:spPr>
      </p:pic>
      <p:cxnSp>
        <p:nvCxnSpPr>
          <p:cNvPr id="27" name="Straight Connector 26"/>
          <p:cNvCxnSpPr>
            <a:cxnSpLocks noChangeShapeType="1"/>
          </p:cNvCxnSpPr>
          <p:nvPr/>
        </p:nvCxnSpPr>
        <p:spPr bwMode="auto">
          <a:xfrm>
            <a:off x="438150" y="5870575"/>
            <a:ext cx="3427413" cy="0"/>
          </a:xfrm>
          <a:prstGeom prst="line">
            <a:avLst/>
          </a:prstGeom>
          <a:noFill/>
          <a:ln w="50800" algn="ctr">
            <a:solidFill>
              <a:srgbClr val="B9D3C2"/>
            </a:solidFill>
            <a:round/>
            <a:headEnd/>
            <a:tailEnd/>
          </a:ln>
        </p:spPr>
      </p:cxnSp>
      <p:pic>
        <p:nvPicPr>
          <p:cNvPr id="25" name="Picture 24" descr="Fig11A.2tablePPT.gif"/>
          <p:cNvPicPr>
            <a:picLocks noChangeAspect="1"/>
          </p:cNvPicPr>
          <p:nvPr/>
        </p:nvPicPr>
        <p:blipFill>
          <a:blip r:embed="rId10" cstate="print"/>
          <a:srcRect/>
          <a:stretch>
            <a:fillRect/>
          </a:stretch>
        </p:blipFill>
        <p:spPr bwMode="auto">
          <a:xfrm>
            <a:off x="4400550" y="852488"/>
            <a:ext cx="4324350" cy="202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8"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1000"/>
                                        <p:tgtEl>
                                          <p:spTgt spid="37"/>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1000"/>
                                        <p:tgtEl>
                                          <p:spTgt spid="31"/>
                                        </p:tgtEl>
                                      </p:cBhvr>
                                    </p:animEffect>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left)">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1000"/>
                                        <p:tgtEl>
                                          <p:spTgt spid="32"/>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wipe(left)">
                                      <p:cBhvr>
                                        <p:cTn id="43" dur="500"/>
                                        <p:tgtEl>
                                          <p:spTgt spid="1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1000"/>
                                        <p:tgtEl>
                                          <p:spTgt spid="33"/>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5">
                                            <p:txEl>
                                              <p:pRg st="2" end="2"/>
                                            </p:txEl>
                                          </p:spTgt>
                                        </p:tgtEl>
                                        <p:attrNameLst>
                                          <p:attrName>style.visibility</p:attrName>
                                        </p:attrNameLst>
                                      </p:cBhvr>
                                      <p:to>
                                        <p:strVal val="visible"/>
                                      </p:to>
                                    </p:set>
                                    <p:animEffect transition="in" filter="wipe(left)">
                                      <p:cBhvr>
                                        <p:cTn id="52" dur="500"/>
                                        <p:tgtEl>
                                          <p:spTgt spid="1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1000"/>
                                        <p:tgtEl>
                                          <p:spTgt spid="3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5">
                                            <p:txEl>
                                              <p:pRg st="3" end="3"/>
                                            </p:txEl>
                                          </p:spTgt>
                                        </p:tgtEl>
                                        <p:attrNameLst>
                                          <p:attrName>style.visibility</p:attrName>
                                        </p:attrNameLst>
                                      </p:cBhvr>
                                      <p:to>
                                        <p:strVal val="visible"/>
                                      </p:to>
                                    </p:set>
                                    <p:animEffect transition="in" filter="wipe(left)">
                                      <p:cBhvr>
                                        <p:cTn id="61" dur="500"/>
                                        <p:tgtEl>
                                          <p:spTgt spid="15">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5">
                                            <p:txEl>
                                              <p:pRg st="4" end="4"/>
                                            </p:txEl>
                                          </p:spTgt>
                                        </p:tgtEl>
                                        <p:attrNameLst>
                                          <p:attrName>style.visibility</p:attrName>
                                        </p:attrNameLst>
                                      </p:cBhvr>
                                      <p:to>
                                        <p:strVal val="visible"/>
                                      </p:to>
                                    </p:set>
                                    <p:animEffect transition="in" filter="wipe(left)">
                                      <p:cBhvr>
                                        <p:cTn id="70" dur="500"/>
                                        <p:tgtEl>
                                          <p:spTgt spid="15">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15">
                                            <p:txEl>
                                              <p:pRg st="5" end="5"/>
                                            </p:txEl>
                                          </p:spTgt>
                                        </p:tgtEl>
                                        <p:attrNameLst>
                                          <p:attrName>style.visibility</p:attrName>
                                        </p:attrNameLst>
                                      </p:cBhvr>
                                      <p:to>
                                        <p:strVal val="visible"/>
                                      </p:to>
                                    </p:set>
                                    <p:animEffect transition="in" filter="wipe(left)">
                                      <p:cBhvr>
                                        <p:cTn id="79" dur="500"/>
                                        <p:tgtEl>
                                          <p:spTgt spid="15">
                                            <p:txEl>
                                              <p:pRg st="5" end="5"/>
                                            </p:txEl>
                                          </p:spTgt>
                                        </p:tgtEl>
                                      </p:cBhvr>
                                    </p:animEffect>
                                  </p:childTnLst>
                                </p:cTn>
                              </p:par>
                            </p:childTnLst>
                          </p:cTn>
                        </p:par>
                        <p:par>
                          <p:cTn id="80" fill="hold">
                            <p:stCondLst>
                              <p:cond delay="1500"/>
                            </p:stCondLst>
                            <p:childTnLst>
                              <p:par>
                                <p:cTn id="81" presetID="22" presetClass="entr" presetSubtype="8"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15" grpId="0" uiExpand="1"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455613" y="212725"/>
            <a:ext cx="8256587" cy="457200"/>
          </a:xfrm>
          <a:prstGeom prst="rect">
            <a:avLst/>
          </a:prstGeom>
          <a:noFill/>
          <a:ln w="9525">
            <a:noFill/>
            <a:miter lim="800000"/>
            <a:headEnd/>
            <a:tailEnd/>
          </a:ln>
        </p:spPr>
        <p:txBody>
          <a:bodyPr/>
          <a:lstStyle/>
          <a:p>
            <a:pPr marL="342900" indent="-342900">
              <a:spcBef>
                <a:spcPct val="20000"/>
              </a:spcBef>
            </a:pPr>
            <a:r>
              <a:rPr lang="en-US" b="1" dirty="0"/>
              <a:t>The Slope and Position of the </a:t>
            </a:r>
            <a:r>
              <a:rPr lang="en-US" b="1" dirty="0" err="1"/>
              <a:t>Isocost</a:t>
            </a:r>
            <a:r>
              <a:rPr lang="en-US" b="1" dirty="0"/>
              <a:t> Line</a:t>
            </a:r>
          </a:p>
        </p:txBody>
      </p:sp>
      <p:sp>
        <p:nvSpPr>
          <p:cNvPr id="8" name="Text Box 8"/>
          <p:cNvSpPr txBox="1">
            <a:spLocks noChangeArrowheads="1"/>
          </p:cNvSpPr>
          <p:nvPr/>
        </p:nvSpPr>
        <p:spPr bwMode="auto">
          <a:xfrm>
            <a:off x="452438" y="2211388"/>
            <a:ext cx="2689225"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pPr>
            <a:r>
              <a:rPr lang="en-US" sz="1600" b="1"/>
              <a:t>Figure 11A.3</a:t>
            </a:r>
          </a:p>
        </p:txBody>
      </p:sp>
      <p:sp>
        <p:nvSpPr>
          <p:cNvPr id="9" name="Text Box 9"/>
          <p:cNvSpPr txBox="1">
            <a:spLocks noChangeArrowheads="1"/>
          </p:cNvSpPr>
          <p:nvPr/>
        </p:nvSpPr>
        <p:spPr bwMode="auto">
          <a:xfrm>
            <a:off x="0" y="2654300"/>
            <a:ext cx="3733800" cy="369332"/>
          </a:xfrm>
          <a:prstGeom prst="rect">
            <a:avLst/>
          </a:prstGeom>
          <a:noFill/>
          <a:ln w="9525" algn="ctr">
            <a:noFill/>
            <a:miter lim="800000"/>
            <a:headEnd/>
            <a:tailEnd/>
          </a:ln>
        </p:spPr>
        <p:txBody>
          <a:bodyPr wrap="square">
            <a:spAutoFit/>
          </a:bodyPr>
          <a:lstStyle/>
          <a:p>
            <a:r>
              <a:rPr lang="en-US" sz="1800" b="1" dirty="0">
                <a:solidFill>
                  <a:schemeClr val="tx1"/>
                </a:solidFill>
              </a:rPr>
              <a:t>The Position of the </a:t>
            </a:r>
            <a:r>
              <a:rPr lang="en-US" sz="1800" b="1" dirty="0" err="1">
                <a:solidFill>
                  <a:schemeClr val="tx1"/>
                </a:solidFill>
              </a:rPr>
              <a:t>Isocost</a:t>
            </a:r>
            <a:r>
              <a:rPr lang="en-US" sz="1800" b="1" dirty="0">
                <a:solidFill>
                  <a:schemeClr val="tx1"/>
                </a:solidFill>
              </a:rPr>
              <a:t> Line</a:t>
            </a:r>
          </a:p>
        </p:txBody>
      </p:sp>
      <p:pic>
        <p:nvPicPr>
          <p:cNvPr id="10" name="Picture 12" descr="Fig10A-3-1"/>
          <p:cNvPicPr>
            <a:picLocks noChangeAspect="1" noChangeArrowheads="1"/>
          </p:cNvPicPr>
          <p:nvPr/>
        </p:nvPicPr>
        <p:blipFill>
          <a:blip r:embed="rId2" cstate="print"/>
          <a:srcRect/>
          <a:stretch>
            <a:fillRect/>
          </a:stretch>
        </p:blipFill>
        <p:spPr bwMode="auto">
          <a:xfrm>
            <a:off x="3394075" y="2144713"/>
            <a:ext cx="5305425" cy="4010025"/>
          </a:xfrm>
          <a:prstGeom prst="rect">
            <a:avLst/>
          </a:prstGeom>
          <a:noFill/>
          <a:ln w="9525">
            <a:noFill/>
            <a:miter lim="800000"/>
            <a:headEnd/>
            <a:tailEnd/>
          </a:ln>
        </p:spPr>
      </p:pic>
      <p:pic>
        <p:nvPicPr>
          <p:cNvPr id="11" name="Picture 13" descr="Fig10A-3-2"/>
          <p:cNvPicPr>
            <a:picLocks noChangeAspect="1" noChangeArrowheads="1"/>
          </p:cNvPicPr>
          <p:nvPr/>
        </p:nvPicPr>
        <p:blipFill>
          <a:blip r:embed="rId3" cstate="print"/>
          <a:srcRect/>
          <a:stretch>
            <a:fillRect/>
          </a:stretch>
        </p:blipFill>
        <p:spPr bwMode="auto">
          <a:xfrm>
            <a:off x="3394075" y="2144713"/>
            <a:ext cx="5305425" cy="4010025"/>
          </a:xfrm>
          <a:prstGeom prst="rect">
            <a:avLst/>
          </a:prstGeom>
          <a:noFill/>
          <a:ln w="9525">
            <a:noFill/>
            <a:miter lim="800000"/>
            <a:headEnd/>
            <a:tailEnd/>
          </a:ln>
        </p:spPr>
      </p:pic>
      <p:pic>
        <p:nvPicPr>
          <p:cNvPr id="12" name="Picture 14" descr="Fig10A-3-3"/>
          <p:cNvPicPr>
            <a:picLocks noChangeAspect="1" noChangeArrowheads="1"/>
          </p:cNvPicPr>
          <p:nvPr/>
        </p:nvPicPr>
        <p:blipFill>
          <a:blip r:embed="rId4" cstate="print"/>
          <a:srcRect/>
          <a:stretch>
            <a:fillRect/>
          </a:stretch>
        </p:blipFill>
        <p:spPr bwMode="auto">
          <a:xfrm>
            <a:off x="3394075" y="2144713"/>
            <a:ext cx="5305425" cy="4010025"/>
          </a:xfrm>
          <a:prstGeom prst="rect">
            <a:avLst/>
          </a:prstGeom>
          <a:noFill/>
          <a:ln w="9525">
            <a:noFill/>
            <a:miter lim="800000"/>
            <a:headEnd/>
            <a:tailEnd/>
          </a:ln>
        </p:spPr>
      </p:pic>
      <p:pic>
        <p:nvPicPr>
          <p:cNvPr id="13" name="Picture 15" descr="Fig10A-3-4"/>
          <p:cNvPicPr>
            <a:picLocks noChangeAspect="1" noChangeArrowheads="1"/>
          </p:cNvPicPr>
          <p:nvPr/>
        </p:nvPicPr>
        <p:blipFill>
          <a:blip r:embed="rId5" cstate="print"/>
          <a:srcRect/>
          <a:stretch>
            <a:fillRect/>
          </a:stretch>
        </p:blipFill>
        <p:spPr bwMode="auto">
          <a:xfrm>
            <a:off x="3394075" y="2144713"/>
            <a:ext cx="5305425" cy="4010025"/>
          </a:xfrm>
          <a:prstGeom prst="rect">
            <a:avLst/>
          </a:prstGeom>
          <a:noFill/>
          <a:ln w="9525">
            <a:noFill/>
            <a:miter lim="800000"/>
            <a:headEnd/>
            <a:tailEnd/>
          </a:ln>
        </p:spPr>
      </p:pic>
      <p:sp>
        <p:nvSpPr>
          <p:cNvPr id="14" name="TextBox 13"/>
          <p:cNvSpPr txBox="1">
            <a:spLocks noChangeArrowheads="1"/>
          </p:cNvSpPr>
          <p:nvPr/>
        </p:nvSpPr>
        <p:spPr bwMode="auto">
          <a:xfrm>
            <a:off x="369888" y="3006725"/>
            <a:ext cx="2836862" cy="3693319"/>
          </a:xfrm>
          <a:prstGeom prst="rect">
            <a:avLst/>
          </a:prstGeom>
          <a:noFill/>
          <a:ln w="9525">
            <a:noFill/>
            <a:miter lim="800000"/>
            <a:headEnd/>
            <a:tailEnd/>
          </a:ln>
        </p:spPr>
        <p:txBody>
          <a:bodyPr>
            <a:spAutoFit/>
          </a:bodyPr>
          <a:lstStyle/>
          <a:p>
            <a:r>
              <a:rPr lang="en-US" sz="1800" dirty="0"/>
              <a:t>The position of the </a:t>
            </a:r>
            <a:r>
              <a:rPr lang="en-US" sz="1800" dirty="0" err="1"/>
              <a:t>isocost</a:t>
            </a:r>
            <a:r>
              <a:rPr lang="en-US" sz="1800" dirty="0"/>
              <a:t> line depends on the level of total cost. </a:t>
            </a:r>
          </a:p>
          <a:p>
            <a:r>
              <a:rPr lang="en-US" sz="1800" dirty="0"/>
              <a:t>As total cost increases from $3,000 to $6,000 to $9,000 per week, the </a:t>
            </a:r>
            <a:r>
              <a:rPr lang="en-US" sz="1800" dirty="0" err="1"/>
              <a:t>isocost</a:t>
            </a:r>
            <a:r>
              <a:rPr lang="en-US" sz="1800" dirty="0"/>
              <a:t> line shifts outward. </a:t>
            </a:r>
          </a:p>
          <a:p>
            <a:r>
              <a:rPr lang="en-US" sz="1800" dirty="0"/>
              <a:t>For each </a:t>
            </a:r>
            <a:r>
              <a:rPr lang="en-US" sz="1800" dirty="0" err="1"/>
              <a:t>isocost</a:t>
            </a:r>
            <a:r>
              <a:rPr lang="en-US" sz="1800" dirty="0"/>
              <a:t> line shown, the rental price of ovens is $1,000 per week, and the wage rate is $500 per week.</a:t>
            </a:r>
          </a:p>
        </p:txBody>
      </p:sp>
      <p:sp>
        <p:nvSpPr>
          <p:cNvPr id="19" name="TextBox 18"/>
          <p:cNvSpPr txBox="1">
            <a:spLocks noChangeArrowheads="1"/>
          </p:cNvSpPr>
          <p:nvPr/>
        </p:nvSpPr>
        <p:spPr bwMode="auto">
          <a:xfrm>
            <a:off x="455613" y="822325"/>
            <a:ext cx="8688387" cy="1200329"/>
          </a:xfrm>
          <a:prstGeom prst="rect">
            <a:avLst/>
          </a:prstGeom>
          <a:noFill/>
          <a:ln w="9525">
            <a:noFill/>
            <a:miter lim="800000"/>
            <a:headEnd/>
            <a:tailEnd/>
          </a:ln>
        </p:spPr>
        <p:txBody>
          <a:bodyPr>
            <a:spAutoFit/>
          </a:bodyPr>
          <a:lstStyle/>
          <a:p>
            <a:r>
              <a:rPr lang="en-US" sz="2400" i="1" dirty="0"/>
              <a:t>The slope of the </a:t>
            </a:r>
            <a:r>
              <a:rPr lang="en-US" sz="2400" i="1" dirty="0" err="1"/>
              <a:t>isocost</a:t>
            </a:r>
            <a:r>
              <a:rPr lang="en-US" sz="2400" i="1" dirty="0"/>
              <a:t> line is equal to the ratio of the price of the input on the horizontal axis divided by the price of the input on the vertical axis multiplied by -1.</a:t>
            </a:r>
          </a:p>
        </p:txBody>
      </p:sp>
      <p:cxnSp>
        <p:nvCxnSpPr>
          <p:cNvPr id="20" name="Straight Connector 19"/>
          <p:cNvCxnSpPr>
            <a:cxnSpLocks noChangeShapeType="1"/>
          </p:cNvCxnSpPr>
          <p:nvPr/>
        </p:nvCxnSpPr>
        <p:spPr bwMode="auto">
          <a:xfrm>
            <a:off x="300038" y="6623050"/>
            <a:ext cx="2689225"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left)">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1000"/>
                                        <p:tgtEl>
                                          <p:spTgt spid="13"/>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wipe(left)">
                                      <p:cBhvr>
                                        <p:cTn id="45" dur="500"/>
                                        <p:tgtEl>
                                          <p:spTgt spid="14">
                                            <p:txEl>
                                              <p:pRg st="1" end="1"/>
                                            </p:txEl>
                                          </p:spTgt>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xEl>
                                              <p:pRg st="2" end="2"/>
                                            </p:txEl>
                                          </p:spTgt>
                                        </p:tgtEl>
                                        <p:attrNameLst>
                                          <p:attrName>style.visibility</p:attrName>
                                        </p:attrNameLst>
                                      </p:cBhvr>
                                      <p:to>
                                        <p:strVal val="visible"/>
                                      </p:to>
                                    </p:set>
                                    <p:animEffect transition="in" filter="wipe(left)">
                                      <p:cBhvr>
                                        <p:cTn id="49" dur="500"/>
                                        <p:tgtEl>
                                          <p:spTgt spid="14">
                                            <p:txEl>
                                              <p:pRg st="2" end="2"/>
                                            </p:txEl>
                                          </p:spTgt>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4" grpId="0" uiExpand="1" build="p" bldLvl="5"/>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42913" y="422275"/>
            <a:ext cx="8407400" cy="420688"/>
          </a:xfrm>
          <a:prstGeom prst="rect">
            <a:avLst/>
          </a:prstGeom>
          <a:noFill/>
        </p:spPr>
        <p:txBody>
          <a:bodyPr anchor="b"/>
          <a:lstStyle/>
          <a:p>
            <a:pPr>
              <a:spcBef>
                <a:spcPct val="5000"/>
              </a:spcBef>
              <a:spcAft>
                <a:spcPct val="5000"/>
              </a:spcAft>
              <a:defRPr/>
            </a:pPr>
            <a:r>
              <a:rPr lang="en-US" sz="2400" b="1" kern="0" dirty="0">
                <a:solidFill>
                  <a:srgbClr val="0064B3"/>
                </a:solidFill>
                <a:latin typeface="Arial" pitchFamily="34" charset="0"/>
                <a:cs typeface="Arial" pitchFamily="34" charset="0"/>
              </a:rPr>
              <a:t>Ch</a:t>
            </a:r>
            <a:r>
              <a:rPr lang="en-US" sz="2400" b="1" kern="0" dirty="0">
                <a:solidFill>
                  <a:srgbClr val="0066B3"/>
                </a:solidFill>
                <a:latin typeface="Arial" pitchFamily="34" charset="0"/>
                <a:cs typeface="Arial" pitchFamily="34" charset="0"/>
              </a:rPr>
              <a:t>oos</a:t>
            </a:r>
            <a:r>
              <a:rPr lang="en-US" sz="2400" b="1" kern="0" dirty="0">
                <a:solidFill>
                  <a:srgbClr val="0064B3"/>
                </a:solidFill>
                <a:latin typeface="Arial" pitchFamily="34" charset="0"/>
                <a:cs typeface="Arial" pitchFamily="34" charset="0"/>
              </a:rPr>
              <a:t>ing the Cost-Minimizing Combination of Capital and Labor</a:t>
            </a:r>
          </a:p>
        </p:txBody>
      </p:sp>
      <p:sp>
        <p:nvSpPr>
          <p:cNvPr id="7" name="Text Box 8"/>
          <p:cNvSpPr txBox="1">
            <a:spLocks noChangeArrowheads="1"/>
          </p:cNvSpPr>
          <p:nvPr/>
        </p:nvSpPr>
        <p:spPr bwMode="auto">
          <a:xfrm>
            <a:off x="455613" y="849313"/>
            <a:ext cx="2800350" cy="314325"/>
          </a:xfrm>
          <a:prstGeom prst="rect">
            <a:avLst/>
          </a:prstGeom>
          <a:solidFill>
            <a:srgbClr val="B9D2C1"/>
          </a:solidFill>
          <a:ln w="9525" algn="ctr">
            <a:noFill/>
            <a:miter lim="800000"/>
            <a:headEnd/>
            <a:tailEnd/>
          </a:ln>
        </p:spPr>
        <p:txBody>
          <a:bodyPr>
            <a:spAutoFit/>
          </a:bodyPr>
          <a:lstStyle/>
          <a:p>
            <a:pPr marL="457200" indent="-457200">
              <a:lnSpc>
                <a:spcPct val="90000"/>
              </a:lnSpc>
            </a:pPr>
            <a:r>
              <a:rPr lang="en-US" sz="1600" b="1">
                <a:solidFill>
                  <a:schemeClr val="tx1"/>
                </a:solidFill>
              </a:rPr>
              <a:t>Figure 11A.4</a:t>
            </a:r>
          </a:p>
        </p:txBody>
      </p:sp>
      <p:sp>
        <p:nvSpPr>
          <p:cNvPr id="8" name="Text Box 9"/>
          <p:cNvSpPr txBox="1">
            <a:spLocks noChangeArrowheads="1"/>
          </p:cNvSpPr>
          <p:nvPr/>
        </p:nvSpPr>
        <p:spPr bwMode="auto">
          <a:xfrm>
            <a:off x="430213" y="1155700"/>
            <a:ext cx="2660650" cy="830997"/>
          </a:xfrm>
          <a:prstGeom prst="rect">
            <a:avLst/>
          </a:prstGeom>
          <a:noFill/>
          <a:ln w="9525" algn="ctr">
            <a:noFill/>
            <a:miter lim="800000"/>
            <a:headEnd/>
            <a:tailEnd/>
          </a:ln>
        </p:spPr>
        <p:txBody>
          <a:bodyPr>
            <a:spAutoFit/>
          </a:bodyPr>
          <a:lstStyle/>
          <a:p>
            <a:r>
              <a:rPr lang="en-US" sz="1600" b="1" dirty="0">
                <a:solidFill>
                  <a:schemeClr val="tx1"/>
                </a:solidFill>
              </a:rPr>
              <a:t>Choosing Capital and Labor to Minimize Total Cost</a:t>
            </a:r>
          </a:p>
        </p:txBody>
      </p:sp>
      <p:pic>
        <p:nvPicPr>
          <p:cNvPr id="9" name="Picture 12" descr="Fig10A-4-1"/>
          <p:cNvPicPr>
            <a:picLocks noChangeAspect="1" noChangeArrowheads="1"/>
          </p:cNvPicPr>
          <p:nvPr/>
        </p:nvPicPr>
        <p:blipFill>
          <a:blip r:embed="rId2" cstate="print"/>
          <a:srcRect/>
          <a:stretch>
            <a:fillRect/>
          </a:stretch>
        </p:blipFill>
        <p:spPr bwMode="auto">
          <a:xfrm>
            <a:off x="3482975" y="1209675"/>
            <a:ext cx="5172075" cy="4438650"/>
          </a:xfrm>
          <a:prstGeom prst="rect">
            <a:avLst/>
          </a:prstGeom>
          <a:noFill/>
          <a:ln w="9525">
            <a:noFill/>
            <a:miter lim="800000"/>
            <a:headEnd/>
            <a:tailEnd/>
          </a:ln>
        </p:spPr>
      </p:pic>
      <p:pic>
        <p:nvPicPr>
          <p:cNvPr id="10" name="Picture 13" descr="Fig10A-4-2"/>
          <p:cNvPicPr>
            <a:picLocks noChangeAspect="1" noChangeArrowheads="1"/>
          </p:cNvPicPr>
          <p:nvPr/>
        </p:nvPicPr>
        <p:blipFill>
          <a:blip r:embed="rId3" cstate="print"/>
          <a:srcRect/>
          <a:stretch>
            <a:fillRect/>
          </a:stretch>
        </p:blipFill>
        <p:spPr bwMode="auto">
          <a:xfrm>
            <a:off x="3482975" y="1209675"/>
            <a:ext cx="5172075" cy="4438650"/>
          </a:xfrm>
          <a:prstGeom prst="rect">
            <a:avLst/>
          </a:prstGeom>
          <a:noFill/>
          <a:ln w="9525">
            <a:noFill/>
            <a:miter lim="800000"/>
            <a:headEnd/>
            <a:tailEnd/>
          </a:ln>
        </p:spPr>
      </p:pic>
      <p:pic>
        <p:nvPicPr>
          <p:cNvPr id="11" name="Picture 14" descr="Fig10A-4-3"/>
          <p:cNvPicPr>
            <a:picLocks noChangeAspect="1" noChangeArrowheads="1"/>
          </p:cNvPicPr>
          <p:nvPr/>
        </p:nvPicPr>
        <p:blipFill>
          <a:blip r:embed="rId4" cstate="print"/>
          <a:srcRect/>
          <a:stretch>
            <a:fillRect/>
          </a:stretch>
        </p:blipFill>
        <p:spPr bwMode="auto">
          <a:xfrm>
            <a:off x="3482975" y="1209675"/>
            <a:ext cx="5172075" cy="4438650"/>
          </a:xfrm>
          <a:prstGeom prst="rect">
            <a:avLst/>
          </a:prstGeom>
          <a:noFill/>
          <a:ln w="9525">
            <a:noFill/>
            <a:miter lim="800000"/>
            <a:headEnd/>
            <a:tailEnd/>
          </a:ln>
        </p:spPr>
      </p:pic>
      <p:pic>
        <p:nvPicPr>
          <p:cNvPr id="12" name="Picture 15" descr="Fig10A-4-4"/>
          <p:cNvPicPr>
            <a:picLocks noChangeAspect="1" noChangeArrowheads="1"/>
          </p:cNvPicPr>
          <p:nvPr/>
        </p:nvPicPr>
        <p:blipFill>
          <a:blip r:embed="rId5" cstate="print"/>
          <a:srcRect/>
          <a:stretch>
            <a:fillRect/>
          </a:stretch>
        </p:blipFill>
        <p:spPr bwMode="auto">
          <a:xfrm>
            <a:off x="3482975" y="1209675"/>
            <a:ext cx="5172075" cy="4438650"/>
          </a:xfrm>
          <a:prstGeom prst="rect">
            <a:avLst/>
          </a:prstGeom>
          <a:noFill/>
          <a:ln w="9525">
            <a:noFill/>
            <a:miter lim="800000"/>
            <a:headEnd/>
            <a:tailEnd/>
          </a:ln>
        </p:spPr>
      </p:pic>
      <p:pic>
        <p:nvPicPr>
          <p:cNvPr id="13" name="Picture 16" descr="Fig10A-4-5"/>
          <p:cNvPicPr>
            <a:picLocks noChangeAspect="1" noChangeArrowheads="1"/>
          </p:cNvPicPr>
          <p:nvPr/>
        </p:nvPicPr>
        <p:blipFill>
          <a:blip r:embed="rId6" cstate="print"/>
          <a:srcRect/>
          <a:stretch>
            <a:fillRect/>
          </a:stretch>
        </p:blipFill>
        <p:spPr bwMode="auto">
          <a:xfrm>
            <a:off x="3482975" y="1209675"/>
            <a:ext cx="5172075" cy="4438650"/>
          </a:xfrm>
          <a:prstGeom prst="rect">
            <a:avLst/>
          </a:prstGeom>
          <a:noFill/>
          <a:ln w="9525">
            <a:noFill/>
            <a:miter lim="800000"/>
            <a:headEnd/>
            <a:tailEnd/>
          </a:ln>
        </p:spPr>
      </p:pic>
      <p:pic>
        <p:nvPicPr>
          <p:cNvPr id="14" name="Picture 17" descr="Fig10A-4-6"/>
          <p:cNvPicPr>
            <a:picLocks noChangeAspect="1" noChangeArrowheads="1"/>
          </p:cNvPicPr>
          <p:nvPr/>
        </p:nvPicPr>
        <p:blipFill>
          <a:blip r:embed="rId7" cstate="print"/>
          <a:srcRect/>
          <a:stretch>
            <a:fillRect/>
          </a:stretch>
        </p:blipFill>
        <p:spPr bwMode="auto">
          <a:xfrm>
            <a:off x="3482975" y="1209675"/>
            <a:ext cx="5172075" cy="4438650"/>
          </a:xfrm>
          <a:prstGeom prst="rect">
            <a:avLst/>
          </a:prstGeom>
          <a:noFill/>
          <a:ln w="9525">
            <a:noFill/>
            <a:miter lim="800000"/>
            <a:headEnd/>
            <a:tailEnd/>
          </a:ln>
        </p:spPr>
      </p:pic>
      <p:sp>
        <p:nvSpPr>
          <p:cNvPr id="15" name="TextBox 14"/>
          <p:cNvSpPr txBox="1">
            <a:spLocks noChangeArrowheads="1"/>
          </p:cNvSpPr>
          <p:nvPr/>
        </p:nvSpPr>
        <p:spPr bwMode="auto">
          <a:xfrm>
            <a:off x="379413" y="1827213"/>
            <a:ext cx="3055937" cy="4524375"/>
          </a:xfrm>
          <a:prstGeom prst="rect">
            <a:avLst/>
          </a:prstGeom>
          <a:noFill/>
          <a:ln w="9525">
            <a:noFill/>
            <a:miter lim="800000"/>
            <a:headEnd/>
            <a:tailEnd/>
          </a:ln>
        </p:spPr>
        <p:txBody>
          <a:bodyPr>
            <a:spAutoFit/>
          </a:bodyPr>
          <a:lstStyle/>
          <a:p>
            <a:r>
              <a:rPr lang="en-US" sz="1600" dirty="0"/>
              <a:t>Jill wants to produce 5,000 pizzas per week at the lowest total cost.</a:t>
            </a:r>
          </a:p>
          <a:p>
            <a:r>
              <a:rPr lang="en-US" sz="1600" dirty="0"/>
              <a:t>Point </a:t>
            </a:r>
            <a:r>
              <a:rPr lang="en-US" sz="1600" i="1" dirty="0"/>
              <a:t>B </a:t>
            </a:r>
            <a:r>
              <a:rPr lang="en-US" sz="1600" dirty="0"/>
              <a:t>is the lowest-cost combination of inputs shown in the graph, but this combination of 1 oven and 4 workers will produce fewer than the 5,000 pizzas needed.</a:t>
            </a:r>
          </a:p>
          <a:p>
            <a:r>
              <a:rPr lang="en-US" sz="1600" dirty="0"/>
              <a:t>Points </a:t>
            </a:r>
            <a:r>
              <a:rPr lang="en-US" sz="1600" i="1" dirty="0"/>
              <a:t>C </a:t>
            </a:r>
            <a:r>
              <a:rPr lang="en-US" sz="1600" dirty="0"/>
              <a:t>and</a:t>
            </a:r>
            <a:r>
              <a:rPr lang="en-US" sz="1600" i="1" dirty="0"/>
              <a:t> D </a:t>
            </a:r>
            <a:r>
              <a:rPr lang="en-US" sz="1600" dirty="0"/>
              <a:t>are combinations of ovens and workers that will produce 5,000 pizzas, but their total cost is $9,000.</a:t>
            </a:r>
          </a:p>
          <a:p>
            <a:r>
              <a:rPr lang="en-US" sz="1600" dirty="0"/>
              <a:t>The combination of 3 ovens and 6 workers at point </a:t>
            </a:r>
            <a:r>
              <a:rPr lang="en-US" sz="1600" i="1" dirty="0"/>
              <a:t>A </a:t>
            </a:r>
            <a:r>
              <a:rPr lang="en-US" sz="1600" dirty="0"/>
              <a:t>produces 5,000 pizzas at the lowest total cost of $6,000. </a:t>
            </a:r>
          </a:p>
        </p:txBody>
      </p:sp>
      <p:cxnSp>
        <p:nvCxnSpPr>
          <p:cNvPr id="20" name="Straight Connector 19"/>
          <p:cNvCxnSpPr>
            <a:cxnSpLocks noChangeShapeType="1"/>
          </p:cNvCxnSpPr>
          <p:nvPr/>
        </p:nvCxnSpPr>
        <p:spPr bwMode="auto">
          <a:xfrm>
            <a:off x="455613" y="6446838"/>
            <a:ext cx="2800350"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left)">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1000"/>
                                        <p:tgtEl>
                                          <p:spTgt spid="12"/>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left)">
                                      <p:cBhvr>
                                        <p:cTn id="36" dur="500"/>
                                        <p:tgtEl>
                                          <p:spTgt spid="1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1000"/>
                                        <p:tgtEl>
                                          <p:spTgt spid="13"/>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1000"/>
                                        <p:tgtEl>
                                          <p:spTgt spid="14"/>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animEffect transition="in" filter="wipe(left)">
                                      <p:cBhvr>
                                        <p:cTn id="49" dur="500"/>
                                        <p:tgtEl>
                                          <p:spTgt spid="1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1000"/>
                                        <p:tgtEl>
                                          <p:spTgt spid="1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5">
                                            <p:txEl>
                                              <p:pRg st="3" end="3"/>
                                            </p:txEl>
                                          </p:spTgt>
                                        </p:tgtEl>
                                        <p:attrNameLst>
                                          <p:attrName>style.visibility</p:attrName>
                                        </p:attrNameLst>
                                      </p:cBhvr>
                                      <p:to>
                                        <p:strVal val="visible"/>
                                      </p:to>
                                    </p:set>
                                    <p:animEffect transition="in" filter="wipe(left)">
                                      <p:cBhvr>
                                        <p:cTn id="58" dur="500"/>
                                        <p:tgtEl>
                                          <p:spTgt spid="15">
                                            <p:txEl>
                                              <p:pRg st="3" end="3"/>
                                            </p:txEl>
                                          </p:spTgt>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p:bldP spid="15" grpId="0" uiExpand="1"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Fig10A-5_PPT_8.gif"/>
          <p:cNvPicPr>
            <a:picLocks noChangeAspect="1"/>
          </p:cNvPicPr>
          <p:nvPr/>
        </p:nvPicPr>
        <p:blipFill>
          <a:blip r:embed="rId2" cstate="print"/>
          <a:srcRect/>
          <a:stretch>
            <a:fillRect/>
          </a:stretch>
        </p:blipFill>
        <p:spPr bwMode="auto">
          <a:xfrm>
            <a:off x="3619500" y="1624013"/>
            <a:ext cx="5467350" cy="3609975"/>
          </a:xfrm>
          <a:prstGeom prst="rect">
            <a:avLst/>
          </a:prstGeom>
          <a:noFill/>
          <a:ln w="9525">
            <a:noFill/>
            <a:miter lim="800000"/>
            <a:headEnd/>
            <a:tailEnd/>
          </a:ln>
        </p:spPr>
      </p:pic>
      <p:pic>
        <p:nvPicPr>
          <p:cNvPr id="29" name="Picture 28" descr="Fig10A-5_PPT_6.gif"/>
          <p:cNvPicPr>
            <a:picLocks noChangeAspect="1"/>
          </p:cNvPicPr>
          <p:nvPr/>
        </p:nvPicPr>
        <p:blipFill>
          <a:blip r:embed="rId3" cstate="print"/>
          <a:srcRect/>
          <a:stretch>
            <a:fillRect/>
          </a:stretch>
        </p:blipFill>
        <p:spPr bwMode="auto">
          <a:xfrm>
            <a:off x="3619500" y="1624013"/>
            <a:ext cx="5467350" cy="3609975"/>
          </a:xfrm>
          <a:prstGeom prst="rect">
            <a:avLst/>
          </a:prstGeom>
          <a:noFill/>
          <a:ln w="9525">
            <a:noFill/>
            <a:miter lim="800000"/>
            <a:headEnd/>
            <a:tailEnd/>
          </a:ln>
        </p:spPr>
      </p:pic>
      <p:sp>
        <p:nvSpPr>
          <p:cNvPr id="13" name="Text Box 7"/>
          <p:cNvSpPr txBox="1">
            <a:spLocks noChangeArrowheads="1"/>
          </p:cNvSpPr>
          <p:nvPr/>
        </p:nvSpPr>
        <p:spPr bwMode="auto">
          <a:xfrm>
            <a:off x="455613" y="773113"/>
            <a:ext cx="2981325"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pPr>
            <a:r>
              <a:rPr lang="en-US" sz="1600" b="1">
                <a:solidFill>
                  <a:schemeClr val="tx1"/>
                </a:solidFill>
              </a:rPr>
              <a:t>Figure 11A.5</a:t>
            </a:r>
          </a:p>
        </p:txBody>
      </p:sp>
      <p:sp>
        <p:nvSpPr>
          <p:cNvPr id="14" name="Text Box 8"/>
          <p:cNvSpPr txBox="1">
            <a:spLocks noChangeArrowheads="1"/>
          </p:cNvSpPr>
          <p:nvPr/>
        </p:nvSpPr>
        <p:spPr bwMode="auto">
          <a:xfrm>
            <a:off x="368300" y="1160463"/>
            <a:ext cx="3657600" cy="584775"/>
          </a:xfrm>
          <a:prstGeom prst="rect">
            <a:avLst/>
          </a:prstGeom>
          <a:noFill/>
          <a:ln w="9525" algn="ctr">
            <a:noFill/>
            <a:miter lim="800000"/>
            <a:headEnd/>
            <a:tailEnd/>
          </a:ln>
        </p:spPr>
        <p:txBody>
          <a:bodyPr wrap="square">
            <a:spAutoFit/>
          </a:bodyPr>
          <a:lstStyle/>
          <a:p>
            <a:r>
              <a:rPr lang="en-US" sz="1600" b="1" dirty="0">
                <a:solidFill>
                  <a:schemeClr val="tx1"/>
                </a:solidFill>
              </a:rPr>
              <a:t>Changing Input Prices Affect the Cost-Minimizing Input Choice</a:t>
            </a:r>
          </a:p>
        </p:txBody>
      </p:sp>
      <p:sp>
        <p:nvSpPr>
          <p:cNvPr id="15" name="Rectangle 10"/>
          <p:cNvSpPr>
            <a:spLocks noChangeArrowheads="1"/>
          </p:cNvSpPr>
          <p:nvPr/>
        </p:nvSpPr>
        <p:spPr bwMode="auto">
          <a:xfrm>
            <a:off x="252412" y="198438"/>
            <a:ext cx="8891588" cy="400050"/>
          </a:xfrm>
          <a:prstGeom prst="rect">
            <a:avLst/>
          </a:prstGeom>
          <a:noFill/>
          <a:ln w="9525">
            <a:noFill/>
            <a:miter lim="800000"/>
            <a:headEnd/>
            <a:tailEnd/>
          </a:ln>
        </p:spPr>
        <p:txBody>
          <a:bodyPr/>
          <a:lstStyle/>
          <a:p>
            <a:pPr marL="342900" indent="-342900">
              <a:spcBef>
                <a:spcPct val="20000"/>
              </a:spcBef>
            </a:pPr>
            <a:r>
              <a:rPr lang="en-US" sz="2400" b="1"/>
              <a:t>Different Input Price Ratios Lead to Different Input Choices</a:t>
            </a:r>
          </a:p>
        </p:txBody>
      </p:sp>
      <p:sp>
        <p:nvSpPr>
          <p:cNvPr id="19" name="TextBox 18"/>
          <p:cNvSpPr txBox="1">
            <a:spLocks noChangeArrowheads="1"/>
          </p:cNvSpPr>
          <p:nvPr/>
        </p:nvSpPr>
        <p:spPr bwMode="auto">
          <a:xfrm>
            <a:off x="368300" y="1674813"/>
            <a:ext cx="3184525" cy="4524375"/>
          </a:xfrm>
          <a:prstGeom prst="rect">
            <a:avLst/>
          </a:prstGeom>
          <a:noFill/>
          <a:ln w="9525">
            <a:noFill/>
            <a:miter lim="800000"/>
            <a:headEnd/>
            <a:tailEnd/>
          </a:ln>
        </p:spPr>
        <p:txBody>
          <a:bodyPr>
            <a:spAutoFit/>
          </a:bodyPr>
          <a:lstStyle/>
          <a:p>
            <a:r>
              <a:rPr lang="en-US" sz="1600"/>
              <a:t>As the graph shows, the input combination at point </a:t>
            </a:r>
            <a:r>
              <a:rPr lang="en-US" sz="1600" i="1"/>
              <a:t>A, </a:t>
            </a:r>
            <a:r>
              <a:rPr lang="en-US" sz="1600"/>
              <a:t>which was optimal for Jill, is not optimal for a businessperson in China. </a:t>
            </a:r>
          </a:p>
          <a:p>
            <a:r>
              <a:rPr lang="en-US" sz="1600"/>
              <a:t>Using the input combination at point </a:t>
            </a:r>
            <a:r>
              <a:rPr lang="en-US" sz="1600" i="1"/>
              <a:t>A </a:t>
            </a:r>
            <a:r>
              <a:rPr lang="en-US" sz="1600"/>
              <a:t>would cost businesspeople in China more than $6,000. </a:t>
            </a:r>
          </a:p>
          <a:p>
            <a:r>
              <a:rPr lang="en-US" sz="1600"/>
              <a:t>Instead, the Chinese isocost line is tangent to the isoquant at point </a:t>
            </a:r>
            <a:r>
              <a:rPr lang="en-US" sz="1600" i="1"/>
              <a:t>B</a:t>
            </a:r>
            <a:r>
              <a:rPr lang="en-US" sz="1600"/>
              <a:t>, where the input combination is 2 ovens and 10 workers. </a:t>
            </a:r>
          </a:p>
          <a:p>
            <a:r>
              <a:rPr lang="en-US" sz="1600"/>
              <a:t>Because ovens cost more in China but workers cost less, </a:t>
            </a:r>
            <a:br>
              <a:rPr lang="en-US" sz="1600"/>
            </a:br>
            <a:r>
              <a:rPr lang="en-US" sz="1600"/>
              <a:t>a Chinese firm will use fewer ovens and more workers than a U.S. firm, even if it has the same technology as the U.S. firm.</a:t>
            </a:r>
          </a:p>
        </p:txBody>
      </p:sp>
      <p:pic>
        <p:nvPicPr>
          <p:cNvPr id="23" name="Picture 22" descr="Fig10A-5_PPT_1.gif"/>
          <p:cNvPicPr>
            <a:picLocks noChangeAspect="1"/>
          </p:cNvPicPr>
          <p:nvPr/>
        </p:nvPicPr>
        <p:blipFill>
          <a:blip r:embed="rId4" cstate="print"/>
          <a:srcRect/>
          <a:stretch>
            <a:fillRect/>
          </a:stretch>
        </p:blipFill>
        <p:spPr bwMode="auto">
          <a:xfrm>
            <a:off x="3619500" y="1624013"/>
            <a:ext cx="5467350" cy="3609975"/>
          </a:xfrm>
          <a:prstGeom prst="rect">
            <a:avLst/>
          </a:prstGeom>
          <a:noFill/>
          <a:ln w="9525">
            <a:noFill/>
            <a:miter lim="800000"/>
            <a:headEnd/>
            <a:tailEnd/>
          </a:ln>
        </p:spPr>
      </p:pic>
      <p:pic>
        <p:nvPicPr>
          <p:cNvPr id="24" name="Picture 23" descr="Fig10A-5_PPT_2.gif"/>
          <p:cNvPicPr>
            <a:picLocks noChangeAspect="1"/>
          </p:cNvPicPr>
          <p:nvPr/>
        </p:nvPicPr>
        <p:blipFill>
          <a:blip r:embed="rId5" cstate="print"/>
          <a:srcRect/>
          <a:stretch>
            <a:fillRect/>
          </a:stretch>
        </p:blipFill>
        <p:spPr bwMode="auto">
          <a:xfrm>
            <a:off x="3619500" y="1624013"/>
            <a:ext cx="5467350" cy="3609975"/>
          </a:xfrm>
          <a:prstGeom prst="rect">
            <a:avLst/>
          </a:prstGeom>
          <a:noFill/>
          <a:ln w="9525">
            <a:noFill/>
            <a:miter lim="800000"/>
            <a:headEnd/>
            <a:tailEnd/>
          </a:ln>
        </p:spPr>
      </p:pic>
      <p:pic>
        <p:nvPicPr>
          <p:cNvPr id="25" name="Picture 24" descr="Fig10A-5_PPT_3.gif"/>
          <p:cNvPicPr>
            <a:picLocks noChangeAspect="1"/>
          </p:cNvPicPr>
          <p:nvPr/>
        </p:nvPicPr>
        <p:blipFill>
          <a:blip r:embed="rId6" cstate="print"/>
          <a:srcRect/>
          <a:stretch>
            <a:fillRect/>
          </a:stretch>
        </p:blipFill>
        <p:spPr bwMode="auto">
          <a:xfrm>
            <a:off x="3619500" y="1624013"/>
            <a:ext cx="5467350" cy="3609975"/>
          </a:xfrm>
          <a:prstGeom prst="rect">
            <a:avLst/>
          </a:prstGeom>
          <a:noFill/>
          <a:ln w="9525">
            <a:noFill/>
            <a:miter lim="800000"/>
            <a:headEnd/>
            <a:tailEnd/>
          </a:ln>
        </p:spPr>
      </p:pic>
      <p:pic>
        <p:nvPicPr>
          <p:cNvPr id="27" name="Picture 26" descr="Fig10A-5_PPT_4.gif"/>
          <p:cNvPicPr>
            <a:picLocks noChangeAspect="1"/>
          </p:cNvPicPr>
          <p:nvPr/>
        </p:nvPicPr>
        <p:blipFill>
          <a:blip r:embed="rId7" cstate="print"/>
          <a:srcRect/>
          <a:stretch>
            <a:fillRect/>
          </a:stretch>
        </p:blipFill>
        <p:spPr bwMode="auto">
          <a:xfrm>
            <a:off x="3619500" y="1624013"/>
            <a:ext cx="5467350" cy="3609975"/>
          </a:xfrm>
          <a:prstGeom prst="rect">
            <a:avLst/>
          </a:prstGeom>
          <a:noFill/>
          <a:ln w="9525">
            <a:noFill/>
            <a:miter lim="800000"/>
            <a:headEnd/>
            <a:tailEnd/>
          </a:ln>
        </p:spPr>
      </p:pic>
      <p:pic>
        <p:nvPicPr>
          <p:cNvPr id="28" name="Picture 27" descr="Fig10A-5_PPT_5.gif"/>
          <p:cNvPicPr>
            <a:picLocks noChangeAspect="1"/>
          </p:cNvPicPr>
          <p:nvPr/>
        </p:nvPicPr>
        <p:blipFill>
          <a:blip r:embed="rId8" cstate="print"/>
          <a:srcRect/>
          <a:stretch>
            <a:fillRect/>
          </a:stretch>
        </p:blipFill>
        <p:spPr bwMode="auto">
          <a:xfrm>
            <a:off x="3619500" y="1624013"/>
            <a:ext cx="5467350" cy="3609975"/>
          </a:xfrm>
          <a:prstGeom prst="rect">
            <a:avLst/>
          </a:prstGeom>
          <a:noFill/>
          <a:ln w="9525">
            <a:noFill/>
            <a:miter lim="800000"/>
            <a:headEnd/>
            <a:tailEnd/>
          </a:ln>
        </p:spPr>
      </p:pic>
      <p:pic>
        <p:nvPicPr>
          <p:cNvPr id="30" name="Picture 29" descr="Fig10A-5_PPT_7.gif"/>
          <p:cNvPicPr>
            <a:picLocks noChangeAspect="1"/>
          </p:cNvPicPr>
          <p:nvPr/>
        </p:nvPicPr>
        <p:blipFill>
          <a:blip r:embed="rId9" cstate="print"/>
          <a:srcRect/>
          <a:stretch>
            <a:fillRect/>
          </a:stretch>
        </p:blipFill>
        <p:spPr bwMode="auto">
          <a:xfrm>
            <a:off x="3619500" y="1624013"/>
            <a:ext cx="5467350" cy="3609975"/>
          </a:xfrm>
          <a:prstGeom prst="rect">
            <a:avLst/>
          </a:prstGeom>
          <a:noFill/>
          <a:ln w="9525">
            <a:noFill/>
            <a:miter lim="800000"/>
            <a:headEnd/>
            <a:tailEnd/>
          </a:ln>
        </p:spPr>
      </p:pic>
      <p:pic>
        <p:nvPicPr>
          <p:cNvPr id="32" name="Picture 31" descr="Fig10A-5_PPT_9.gif"/>
          <p:cNvPicPr>
            <a:picLocks noChangeAspect="1"/>
          </p:cNvPicPr>
          <p:nvPr/>
        </p:nvPicPr>
        <p:blipFill>
          <a:blip r:embed="rId10" cstate="print"/>
          <a:srcRect/>
          <a:stretch>
            <a:fillRect/>
          </a:stretch>
        </p:blipFill>
        <p:spPr bwMode="auto">
          <a:xfrm>
            <a:off x="3619500" y="1624013"/>
            <a:ext cx="5467350" cy="3609975"/>
          </a:xfrm>
          <a:prstGeom prst="rect">
            <a:avLst/>
          </a:prstGeom>
          <a:noFill/>
          <a:ln w="9525">
            <a:noFill/>
            <a:miter lim="800000"/>
            <a:headEnd/>
            <a:tailEnd/>
          </a:ln>
        </p:spPr>
      </p:pic>
      <p:cxnSp>
        <p:nvCxnSpPr>
          <p:cNvPr id="33" name="Straight Connector 32"/>
          <p:cNvCxnSpPr>
            <a:cxnSpLocks noChangeShapeType="1"/>
          </p:cNvCxnSpPr>
          <p:nvPr/>
        </p:nvCxnSpPr>
        <p:spPr bwMode="auto">
          <a:xfrm>
            <a:off x="455613" y="6370638"/>
            <a:ext cx="2981325" cy="0"/>
          </a:xfrm>
          <a:prstGeom prst="line">
            <a:avLst/>
          </a:prstGeom>
          <a:noFill/>
          <a:ln w="50800" algn="ctr">
            <a:solidFill>
              <a:srgbClr val="B9D3C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1000"/>
                                        <p:tgtEl>
                                          <p:spTgt spid="24"/>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000"/>
                                        <p:tgtEl>
                                          <p:spTgt spid="25"/>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1000"/>
                                        <p:tgtEl>
                                          <p:spTgt spid="27"/>
                                        </p:tgtEl>
                                      </p:cBhvr>
                                    </p:animEffect>
                                  </p:childTnLst>
                                </p:cTn>
                              </p:par>
                            </p:childTnLst>
                          </p:cTn>
                        </p:par>
                        <p:par>
                          <p:cTn id="32" fill="hold">
                            <p:stCondLst>
                              <p:cond delay="5000"/>
                            </p:stCondLst>
                            <p:childTnLst>
                              <p:par>
                                <p:cTn id="33" presetID="2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1000"/>
                                        <p:tgtEl>
                                          <p:spTgt spid="28"/>
                                        </p:tgtEl>
                                      </p:cBhvr>
                                    </p:animEffect>
                                  </p:childTnLst>
                                </p:cTn>
                              </p:par>
                            </p:childTnLst>
                          </p:cTn>
                        </p:par>
                        <p:par>
                          <p:cTn id="36" fill="hold">
                            <p:stCondLst>
                              <p:cond delay="6000"/>
                            </p:stCondLst>
                            <p:childTnLst>
                              <p:par>
                                <p:cTn id="37" presetID="22" presetClass="entr" presetSubtype="1"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1000"/>
                                        <p:tgtEl>
                                          <p:spTgt spid="29"/>
                                        </p:tgtEl>
                                      </p:cBhvr>
                                    </p:animEffect>
                                  </p:childTnLst>
                                </p:cTn>
                              </p:par>
                            </p:childTnLst>
                          </p:cTn>
                        </p:par>
                        <p:par>
                          <p:cTn id="40" fill="hold">
                            <p:stCondLst>
                              <p:cond delay="7000"/>
                            </p:stCondLst>
                            <p:childTnLst>
                              <p:par>
                                <p:cTn id="41" presetID="22" presetClass="entr" presetSubtype="8"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wipe(left)">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1000"/>
                                        <p:tgtEl>
                                          <p:spTgt spid="32"/>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animEffect transition="in" filter="wipe(left)">
                                      <p:cBhvr>
                                        <p:cTn id="52" dur="500"/>
                                        <p:tgtEl>
                                          <p:spTgt spid="1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1000"/>
                                        <p:tgtEl>
                                          <p:spTgt spid="3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9">
                                            <p:txEl>
                                              <p:pRg st="2" end="2"/>
                                            </p:txEl>
                                          </p:spTgt>
                                        </p:tgtEl>
                                        <p:attrNameLst>
                                          <p:attrName>style.visibility</p:attrName>
                                        </p:attrNameLst>
                                      </p:cBhvr>
                                      <p:to>
                                        <p:strVal val="visible"/>
                                      </p:to>
                                    </p:set>
                                    <p:animEffect transition="in" filter="wipe(left)">
                                      <p:cBhvr>
                                        <p:cTn id="61" dur="500"/>
                                        <p:tgtEl>
                                          <p:spTgt spid="19">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up)">
                                      <p:cBhvr>
                                        <p:cTn id="66" dur="1000"/>
                                        <p:tgtEl>
                                          <p:spTgt spid="31"/>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9">
                                            <p:txEl>
                                              <p:pRg st="3" end="3"/>
                                            </p:txEl>
                                          </p:spTgt>
                                        </p:tgtEl>
                                        <p:attrNameLst>
                                          <p:attrName>style.visibility</p:attrName>
                                        </p:attrNameLst>
                                      </p:cBhvr>
                                      <p:to>
                                        <p:strVal val="visible"/>
                                      </p:to>
                                    </p:set>
                                    <p:animEffect transition="in" filter="wipe(left)">
                                      <p:cBhvr>
                                        <p:cTn id="70" dur="500"/>
                                        <p:tgtEl>
                                          <p:spTgt spid="19">
                                            <p:txEl>
                                              <p:pRg st="3" end="3"/>
                                            </p:txEl>
                                          </p:spTgt>
                                        </p:tgtEl>
                                      </p:cBhvr>
                                    </p:animEffect>
                                  </p:childTnLst>
                                </p:cTn>
                              </p:par>
                            </p:childTnLst>
                          </p:cTn>
                        </p:par>
                        <p:par>
                          <p:cTn id="71" fill="hold">
                            <p:stCondLst>
                              <p:cond delay="1500"/>
                            </p:stCondLst>
                            <p:childTnLst>
                              <p:par>
                                <p:cTn id="72" presetID="22" presetClass="entr" presetSubtype="8"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9" grpId="0" uiExpand="1" build="p" bldLvl="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65100" y="215900"/>
            <a:ext cx="1651000" cy="523220"/>
          </a:xfrm>
          <a:prstGeom prst="rect">
            <a:avLst/>
          </a:prstGeom>
          <a:noFill/>
        </p:spPr>
        <p:txBody>
          <a:bodyPr wrap="square" rtlCol="0">
            <a:spAutoFit/>
          </a:bodyPr>
          <a:lstStyle/>
          <a:p>
            <a:r>
              <a:rPr lang="zh-TW" altLang="en-US" b="1" dirty="0" smtClean="0">
                <a:latin typeface="標楷體" pitchFamily="65" charset="-120"/>
                <a:ea typeface="標楷體" pitchFamily="65" charset="-120"/>
              </a:rPr>
              <a:t>新聞時事</a:t>
            </a:r>
            <a:endParaRPr lang="zh-TW" altLang="en-US" b="1" dirty="0">
              <a:latin typeface="標楷體" pitchFamily="65" charset="-120"/>
              <a:ea typeface="標楷體" pitchFamily="65" charset="-120"/>
            </a:endParaRPr>
          </a:p>
        </p:txBody>
      </p:sp>
      <p:sp>
        <p:nvSpPr>
          <p:cNvPr id="3" name="文字方塊 2"/>
          <p:cNvSpPr txBox="1"/>
          <p:nvPr/>
        </p:nvSpPr>
        <p:spPr>
          <a:xfrm>
            <a:off x="520700" y="723900"/>
            <a:ext cx="8331200" cy="6494085"/>
          </a:xfrm>
          <a:prstGeom prst="rect">
            <a:avLst/>
          </a:prstGeom>
          <a:noFill/>
        </p:spPr>
        <p:txBody>
          <a:bodyPr wrap="square" rtlCol="0">
            <a:spAutoFit/>
          </a:bodyPr>
          <a:lstStyle/>
          <a:p>
            <a:r>
              <a:rPr lang="zh-TW" altLang="zh-TW" b="1" dirty="0" smtClean="0">
                <a:ea typeface="標楷體"/>
                <a:cs typeface="Arial"/>
              </a:rPr>
              <a:t>因應加薪潮 企業須降成本</a:t>
            </a:r>
            <a:r>
              <a:rPr lang="en-US" altLang="zh-TW" b="1" dirty="0" smtClean="0">
                <a:ea typeface="標楷體"/>
                <a:cs typeface="Arial"/>
              </a:rPr>
              <a:t>   </a:t>
            </a:r>
            <a:r>
              <a:rPr lang="en-US" altLang="zh-TW" sz="2400" dirty="0" smtClean="0">
                <a:latin typeface="Times New Roman" pitchFamily="18" charset="0"/>
                <a:ea typeface="標楷體"/>
                <a:cs typeface="Times New Roman" pitchFamily="18" charset="0"/>
              </a:rPr>
              <a:t>[</a:t>
            </a:r>
            <a:r>
              <a:rPr lang="zh-TW" altLang="zh-TW" sz="2400" dirty="0" smtClean="0">
                <a:latin typeface="Times New Roman" pitchFamily="18" charset="0"/>
                <a:ea typeface="標楷體"/>
                <a:cs typeface="Times New Roman" pitchFamily="18" charset="0"/>
              </a:rPr>
              <a:t>經濟日報</a:t>
            </a:r>
            <a:r>
              <a:rPr lang="en-US" altLang="zh-TW" sz="2400" dirty="0" smtClean="0">
                <a:latin typeface="Times New Roman" pitchFamily="18" charset="0"/>
                <a:ea typeface="標楷體"/>
                <a:cs typeface="Times New Roman" pitchFamily="18" charset="0"/>
              </a:rPr>
              <a:t> 2012/11/30]</a:t>
            </a:r>
            <a:endParaRPr lang="en-US" altLang="zh-TW" dirty="0" smtClean="0">
              <a:latin typeface="Times New Roman" pitchFamily="18" charset="0"/>
              <a:ea typeface="標楷體"/>
              <a:cs typeface="Times New Roman" pitchFamily="18" charset="0"/>
            </a:endParaRPr>
          </a:p>
          <a:p>
            <a:pPr>
              <a:spcAft>
                <a:spcPts val="0"/>
              </a:spcAft>
            </a:pPr>
            <a:r>
              <a:rPr lang="zh-TW" altLang="en-US" sz="2400" kern="0" dirty="0" smtClean="0">
                <a:solidFill>
                  <a:srgbClr val="000000"/>
                </a:solidFill>
                <a:latin typeface="Calibri"/>
                <a:ea typeface="標楷體"/>
                <a:cs typeface="Arial"/>
              </a:rPr>
              <a:t>         </a:t>
            </a:r>
            <a:r>
              <a:rPr lang="zh-TW" altLang="zh-TW" sz="2400" kern="0" dirty="0" smtClean="0">
                <a:solidFill>
                  <a:srgbClr val="000000"/>
                </a:solidFill>
                <a:latin typeface="Calibri"/>
                <a:ea typeface="標楷體"/>
                <a:cs typeface="Arial"/>
              </a:rPr>
              <a:t>企業如何因應全球金融危機轉型升級？</a:t>
            </a:r>
            <a:r>
              <a:rPr lang="zh-TW" altLang="zh-TW" sz="2400" kern="0" dirty="0" smtClean="0">
                <a:solidFill>
                  <a:srgbClr val="FF0000"/>
                </a:solidFill>
                <a:latin typeface="Calibri"/>
                <a:ea typeface="標楷體"/>
                <a:cs typeface="Arial"/>
              </a:rPr>
              <a:t>台資新麥機械有限公司總經理呂國宏認為，關鍵是企業要做好內部管理，核心是降低成本，以新麥為例是推動產品與生產製程自動化，薪資採按件計酬制，跨領域經營則要以核心技術為本。</a:t>
            </a:r>
            <a:endParaRPr lang="zh-TW" altLang="zh-TW" sz="2400" kern="100" dirty="0" smtClean="0">
              <a:latin typeface="Calibri"/>
              <a:ea typeface="新細明體"/>
              <a:cs typeface="Times New Roman"/>
            </a:endParaRPr>
          </a:p>
          <a:p>
            <a:pPr>
              <a:spcAft>
                <a:spcPts val="0"/>
              </a:spcAft>
            </a:pPr>
            <a:r>
              <a:rPr lang="zh-TW" altLang="en-US" sz="2400" kern="0" dirty="0" smtClean="0">
                <a:solidFill>
                  <a:schemeClr val="tx1"/>
                </a:solidFill>
                <a:latin typeface="Calibri"/>
                <a:ea typeface="標楷體"/>
                <a:cs typeface="Arial"/>
              </a:rPr>
              <a:t>          </a:t>
            </a:r>
            <a:r>
              <a:rPr lang="zh-TW" altLang="zh-TW" sz="2400" kern="0" dirty="0" smtClean="0">
                <a:solidFill>
                  <a:schemeClr val="tx1"/>
                </a:solidFill>
                <a:latin typeface="Calibri"/>
                <a:ea typeface="標楷體"/>
                <a:cs typeface="Arial"/>
              </a:rPr>
              <a:t>打造機器需要熟練工人，銷售人員也必須熟悉機器知識，</a:t>
            </a:r>
            <a:r>
              <a:rPr lang="zh-TW" altLang="zh-TW" sz="2400" kern="0" dirty="0" smtClean="0">
                <a:solidFill>
                  <a:srgbClr val="FF0000"/>
                </a:solidFill>
                <a:latin typeface="Calibri"/>
                <a:ea typeface="標楷體"/>
                <a:cs typeface="Arial"/>
              </a:rPr>
              <a:t>人員穩定對麵包機製造業十分重要，然沒有好的薪資、留不住人才，但提高薪資又增加成本，企業內部管理如何降低成本變得更加重要。</a:t>
            </a:r>
            <a:r>
              <a:rPr lang="zh-TW" altLang="zh-TW" sz="2400" kern="0" dirty="0" smtClean="0">
                <a:solidFill>
                  <a:srgbClr val="000000"/>
                </a:solidFill>
                <a:latin typeface="Calibri"/>
                <a:ea typeface="標楷體"/>
                <a:cs typeface="Arial"/>
              </a:rPr>
              <a:t>呂國宏以新麥機械的經驗為例指出，</a:t>
            </a:r>
            <a:r>
              <a:rPr lang="zh-TW" altLang="zh-TW" sz="2400" kern="0" dirty="0" smtClean="0">
                <a:solidFill>
                  <a:srgbClr val="FF0000"/>
                </a:solidFill>
                <a:latin typeface="Calibri"/>
                <a:ea typeface="標楷體"/>
                <a:cs typeface="Arial"/>
              </a:rPr>
              <a:t>首先是推動產品的自動化，讓客戶在使用時也能降低成本，其次是製程引進自動化設備</a:t>
            </a:r>
            <a:r>
              <a:rPr lang="zh-TW" altLang="zh-TW" sz="2400" kern="0" dirty="0" smtClean="0">
                <a:solidFill>
                  <a:schemeClr val="tx1"/>
                </a:solidFill>
                <a:latin typeface="Calibri"/>
                <a:ea typeface="標楷體"/>
                <a:cs typeface="Arial"/>
              </a:rPr>
              <a:t>，目前工廠的噴漆、焊接、板材加工、裁切等都已自動化，透過自動化取代部分勞力。</a:t>
            </a:r>
            <a:endParaRPr lang="zh-TW" altLang="zh-TW" sz="2400" kern="100" dirty="0" smtClean="0">
              <a:solidFill>
                <a:schemeClr val="tx1"/>
              </a:solidFill>
              <a:latin typeface="Calibri"/>
              <a:ea typeface="新細明體"/>
              <a:cs typeface="Times New Roman"/>
            </a:endParaRPr>
          </a:p>
          <a:p>
            <a:pPr>
              <a:spcAft>
                <a:spcPts val="0"/>
              </a:spcAft>
            </a:pPr>
            <a:r>
              <a:rPr lang="zh-TW" altLang="en-US" sz="2400" kern="0" dirty="0" smtClean="0">
                <a:solidFill>
                  <a:srgbClr val="000000"/>
                </a:solidFill>
                <a:latin typeface="Calibri"/>
                <a:ea typeface="標楷體"/>
                <a:cs typeface="Arial"/>
              </a:rPr>
              <a:t>         </a:t>
            </a:r>
            <a:r>
              <a:rPr lang="zh-TW" altLang="zh-TW" sz="2400" kern="0" dirty="0" smtClean="0">
                <a:solidFill>
                  <a:srgbClr val="000000"/>
                </a:solidFill>
                <a:latin typeface="Calibri"/>
                <a:ea typeface="標楷體"/>
                <a:cs typeface="Arial"/>
              </a:rPr>
              <a:t>最後是薪資管理，呂國宏</a:t>
            </a:r>
            <a:r>
              <a:rPr lang="zh-TW" altLang="zh-TW" sz="2400" kern="0" dirty="0" smtClean="0">
                <a:solidFill>
                  <a:srgbClr val="FF0000"/>
                </a:solidFill>
                <a:latin typeface="Calibri"/>
                <a:ea typeface="標楷體"/>
                <a:cs typeface="Arial"/>
              </a:rPr>
              <a:t>採取大陸海爾集團的「按件計酬」制，這類似承包制，目的是刺激員工的積極性、多做多得，而實施結果也顯示，真正提高的製造成本並不多，但員工的流動率大幅降低。</a:t>
            </a:r>
            <a:endParaRPr lang="zh-TW" altLang="zh-TW" sz="2400" kern="100" dirty="0" smtClean="0">
              <a:latin typeface="Calibri"/>
              <a:ea typeface="新細明體"/>
              <a:cs typeface="Times New Roman"/>
            </a:endParaRPr>
          </a:p>
          <a:p>
            <a:endParaRPr lang="zh-TW"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17513" y="198438"/>
            <a:ext cx="6751637" cy="400050"/>
          </a:xfrm>
          <a:prstGeom prst="rect">
            <a:avLst/>
          </a:prstGeom>
          <a:noFill/>
          <a:ln w="9525">
            <a:noFill/>
            <a:miter lim="800000"/>
            <a:headEnd/>
            <a:tailEnd/>
          </a:ln>
        </p:spPr>
        <p:txBody>
          <a:bodyPr/>
          <a:lstStyle/>
          <a:p>
            <a:pPr marL="342900" indent="-342900">
              <a:spcBef>
                <a:spcPct val="20000"/>
              </a:spcBef>
            </a:pPr>
            <a:r>
              <a:rPr lang="en-US" b="1" dirty="0">
                <a:solidFill>
                  <a:schemeClr val="tx1"/>
                </a:solidFill>
              </a:rPr>
              <a:t>Another Look at Cost Minimization</a:t>
            </a:r>
          </a:p>
        </p:txBody>
      </p:sp>
      <p:sp>
        <p:nvSpPr>
          <p:cNvPr id="14" name="TextBox 13"/>
          <p:cNvSpPr txBox="1">
            <a:spLocks noChangeArrowheads="1"/>
          </p:cNvSpPr>
          <p:nvPr/>
        </p:nvSpPr>
        <p:spPr bwMode="auto">
          <a:xfrm>
            <a:off x="455613" y="532820"/>
            <a:ext cx="8240712" cy="6363280"/>
          </a:xfrm>
          <a:prstGeom prst="rect">
            <a:avLst/>
          </a:prstGeom>
          <a:noFill/>
          <a:ln w="9525">
            <a:noFill/>
            <a:miter lim="800000"/>
            <a:headEnd/>
            <a:tailEnd/>
          </a:ln>
        </p:spPr>
        <p:txBody>
          <a:bodyPr>
            <a:spAutoFit/>
          </a:bodyPr>
          <a:lstStyle/>
          <a:p>
            <a:r>
              <a:rPr lang="en-US" sz="2000" dirty="0"/>
              <a:t>At the point of cost minimization, the </a:t>
            </a:r>
            <a:r>
              <a:rPr lang="en-US" sz="2000" dirty="0" err="1"/>
              <a:t>isoquant</a:t>
            </a:r>
            <a:r>
              <a:rPr lang="en-US" sz="2000" dirty="0"/>
              <a:t> and </a:t>
            </a:r>
            <a:r>
              <a:rPr lang="en-US" sz="2000" dirty="0" err="1"/>
              <a:t>isocost</a:t>
            </a:r>
            <a:r>
              <a:rPr lang="en-US" sz="2000" dirty="0"/>
              <a:t> lines are tangent, so they have the same slope. </a:t>
            </a:r>
          </a:p>
          <a:p>
            <a:endParaRPr lang="en-US" sz="1100" dirty="0"/>
          </a:p>
          <a:p>
            <a:r>
              <a:rPr lang="en-US" sz="2000" dirty="0"/>
              <a:t>Therefore, </a:t>
            </a:r>
            <a:r>
              <a:rPr lang="en-US" sz="2000" i="1" dirty="0"/>
              <a:t>at the point of cost minimization, the marginal rate of technical substitution </a:t>
            </a:r>
            <a:r>
              <a:rPr lang="en-US" sz="2000" dirty="0"/>
              <a:t>(MRTS)</a:t>
            </a:r>
            <a:r>
              <a:rPr lang="en-US" sz="2000" i="1" dirty="0"/>
              <a:t> is equal to the wage rate divided by the rental price </a:t>
            </a:r>
            <a:br>
              <a:rPr lang="en-US" sz="2000" i="1" dirty="0"/>
            </a:br>
            <a:r>
              <a:rPr lang="en-US" sz="2000" i="1" dirty="0"/>
              <a:t>of capital</a:t>
            </a:r>
            <a:r>
              <a:rPr lang="en-US" sz="2000" dirty="0"/>
              <a:t>.</a:t>
            </a:r>
          </a:p>
          <a:p>
            <a:endParaRPr lang="en-US" sz="1100" dirty="0"/>
          </a:p>
          <a:p>
            <a:r>
              <a:rPr lang="en-US" sz="2000" dirty="0"/>
              <a:t>The slope of the </a:t>
            </a:r>
            <a:r>
              <a:rPr lang="en-US" sz="2000" dirty="0" err="1"/>
              <a:t>isoquant</a:t>
            </a:r>
            <a:r>
              <a:rPr lang="en-US" sz="2000" dirty="0"/>
              <a:t> tells us the rate at which a firm is able to substitute labor for capital, </a:t>
            </a:r>
            <a:r>
              <a:rPr lang="en-US" sz="2000" i="1" dirty="0"/>
              <a:t>given existing technology</a:t>
            </a:r>
            <a:r>
              <a:rPr lang="en-US" sz="2000" dirty="0"/>
              <a:t>. </a:t>
            </a:r>
          </a:p>
          <a:p>
            <a:endParaRPr lang="en-US" sz="1100" dirty="0"/>
          </a:p>
          <a:p>
            <a:r>
              <a:rPr lang="en-US" sz="2000" dirty="0"/>
              <a:t>The slope of the </a:t>
            </a:r>
            <a:r>
              <a:rPr lang="en-US" sz="2000" dirty="0" err="1"/>
              <a:t>isocost</a:t>
            </a:r>
            <a:r>
              <a:rPr lang="en-US" sz="2000" dirty="0"/>
              <a:t> line tells us the rate at which a firm is able to substitute labor for capital, </a:t>
            </a:r>
            <a:r>
              <a:rPr lang="en-US" sz="2000" i="1" dirty="0"/>
              <a:t>given current input prices</a:t>
            </a:r>
            <a:r>
              <a:rPr lang="en-US" sz="2000" dirty="0"/>
              <a:t>.</a:t>
            </a:r>
          </a:p>
          <a:p>
            <a:endParaRPr lang="en-US" sz="900" dirty="0"/>
          </a:p>
          <a:p>
            <a:r>
              <a:rPr lang="en-US" sz="2000" dirty="0"/>
              <a:t>Only at the point of cost minimization are these two rates the same.</a:t>
            </a:r>
          </a:p>
          <a:p>
            <a:endParaRPr lang="en-US" sz="1000" dirty="0"/>
          </a:p>
          <a:p>
            <a:r>
              <a:rPr lang="en-US" sz="2000" dirty="0"/>
              <a:t>In this chapter, we defined the </a:t>
            </a:r>
            <a:r>
              <a:rPr lang="en-US" sz="2000" i="1" dirty="0"/>
              <a:t>marginal product of labor</a:t>
            </a:r>
            <a:r>
              <a:rPr lang="en-US" sz="2000" dirty="0"/>
              <a:t> (</a:t>
            </a:r>
            <a:r>
              <a:rPr lang="en-US" sz="2000" i="1" dirty="0"/>
              <a:t>MP</a:t>
            </a:r>
            <a:r>
              <a:rPr lang="en-US" sz="2000" i="1" baseline="-25000" dirty="0"/>
              <a:t>L</a:t>
            </a:r>
            <a:r>
              <a:rPr lang="en-US" sz="2000" dirty="0"/>
              <a:t>) as the additional output produced by a firm as a result of hiring one more worker. </a:t>
            </a:r>
          </a:p>
          <a:p>
            <a:endParaRPr lang="en-US" sz="1000" dirty="0"/>
          </a:p>
          <a:p>
            <a:r>
              <a:rPr lang="en-US" sz="2000" dirty="0"/>
              <a:t>Similarly, we can define the </a:t>
            </a:r>
            <a:r>
              <a:rPr lang="en-US" sz="2000" i="1" dirty="0"/>
              <a:t>marginal product of capital</a:t>
            </a:r>
            <a:r>
              <a:rPr lang="en-US" sz="2000" dirty="0"/>
              <a:t> (</a:t>
            </a:r>
            <a:r>
              <a:rPr lang="en-US" sz="2000" i="1" dirty="0"/>
              <a:t>MP</a:t>
            </a:r>
            <a:r>
              <a:rPr lang="en-US" sz="2000" i="1" baseline="-25000" dirty="0"/>
              <a:t>K</a:t>
            </a:r>
            <a:r>
              <a:rPr lang="en-US" sz="2000" dirty="0"/>
              <a:t>) as the additional output produced by a firm as a result of using one more machine.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left)">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wipe(left)">
                                      <p:cBhvr>
                                        <p:cTn id="21" dur="500"/>
                                        <p:tgtEl>
                                          <p:spTgt spid="1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wipe(left)">
                                      <p:cBhvr>
                                        <p:cTn id="26" dur="500"/>
                                        <p:tgtEl>
                                          <p:spTgt spid="1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animEffect transition="in" filter="wipe(left)">
                                      <p:cBhvr>
                                        <p:cTn id="31" dur="500"/>
                                        <p:tgtEl>
                                          <p:spTgt spid="1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xEl>
                                              <p:pRg st="10" end="10"/>
                                            </p:txEl>
                                          </p:spTgt>
                                        </p:tgtEl>
                                        <p:attrNameLst>
                                          <p:attrName>style.visibility</p:attrName>
                                        </p:attrNameLst>
                                      </p:cBhvr>
                                      <p:to>
                                        <p:strVal val="visible"/>
                                      </p:to>
                                    </p:set>
                                    <p:animEffect transition="in" filter="wipe(left)">
                                      <p:cBhvr>
                                        <p:cTn id="36" dur="500"/>
                                        <p:tgtEl>
                                          <p:spTgt spid="14">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xEl>
                                              <p:pRg st="12" end="12"/>
                                            </p:txEl>
                                          </p:spTgt>
                                        </p:tgtEl>
                                        <p:attrNameLst>
                                          <p:attrName>style.visibility</p:attrName>
                                        </p:attrNameLst>
                                      </p:cBhvr>
                                      <p:to>
                                        <p:strVal val="visible"/>
                                      </p:to>
                                    </p:set>
                                    <p:animEffect transition="in" filter="wipe(left)">
                                      <p:cBhvr>
                                        <p:cTn id="41" dur="5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8613" y="50800"/>
            <a:ext cx="8240712" cy="1446550"/>
          </a:xfrm>
          <a:prstGeom prst="rect">
            <a:avLst/>
          </a:prstGeom>
          <a:noFill/>
          <a:ln w="9525">
            <a:noFill/>
            <a:miter lim="800000"/>
            <a:headEnd/>
            <a:tailEnd/>
          </a:ln>
        </p:spPr>
        <p:txBody>
          <a:bodyPr>
            <a:spAutoFit/>
          </a:bodyPr>
          <a:lstStyle/>
          <a:p>
            <a:r>
              <a:rPr lang="en-US" sz="2200" dirty="0"/>
              <a:t>When Jill uses fewer ovens but more workers, the gain in output from the additional workers is equal to the loss from the smaller quantity of ovens because total output remains the same along an </a:t>
            </a:r>
            <a:r>
              <a:rPr lang="en-US" sz="2200" dirty="0" err="1"/>
              <a:t>isoquant</a:t>
            </a:r>
            <a:r>
              <a:rPr lang="en-US" sz="2200" dirty="0"/>
              <a:t>. Therefore:</a:t>
            </a:r>
          </a:p>
        </p:txBody>
      </p:sp>
      <p:sp>
        <p:nvSpPr>
          <p:cNvPr id="6" name="TextBox 5"/>
          <p:cNvSpPr txBox="1">
            <a:spLocks noChangeArrowheads="1"/>
          </p:cNvSpPr>
          <p:nvPr/>
        </p:nvSpPr>
        <p:spPr bwMode="auto">
          <a:xfrm>
            <a:off x="455613" y="2984500"/>
            <a:ext cx="8240712" cy="461665"/>
          </a:xfrm>
          <a:prstGeom prst="rect">
            <a:avLst/>
          </a:prstGeom>
          <a:noFill/>
          <a:ln w="9525">
            <a:noFill/>
            <a:miter lim="800000"/>
            <a:headEnd/>
            <a:tailEnd/>
          </a:ln>
        </p:spPr>
        <p:txBody>
          <a:bodyPr>
            <a:spAutoFit/>
          </a:bodyPr>
          <a:lstStyle/>
          <a:p>
            <a:r>
              <a:rPr lang="en-US" sz="2400" dirty="0"/>
              <a:t>If we rearrange terms, we have the following:</a:t>
            </a:r>
          </a:p>
        </p:txBody>
      </p:sp>
      <p:sp>
        <p:nvSpPr>
          <p:cNvPr id="8" name="TextBox 7"/>
          <p:cNvSpPr txBox="1">
            <a:spLocks noChangeArrowheads="1"/>
          </p:cNvSpPr>
          <p:nvPr/>
        </p:nvSpPr>
        <p:spPr bwMode="auto">
          <a:xfrm>
            <a:off x="241301" y="1463675"/>
            <a:ext cx="8902700" cy="400110"/>
          </a:xfrm>
          <a:prstGeom prst="rect">
            <a:avLst/>
          </a:prstGeom>
          <a:noFill/>
          <a:ln w="9525">
            <a:noFill/>
            <a:miter lim="800000"/>
            <a:headEnd/>
            <a:tailEnd/>
          </a:ln>
        </p:spPr>
        <p:txBody>
          <a:bodyPr wrap="square">
            <a:spAutoFit/>
          </a:bodyPr>
          <a:lstStyle/>
          <a:p>
            <a:r>
              <a:rPr lang="en-US" sz="2000" dirty="0"/>
              <a:t>−</a:t>
            </a:r>
            <a:r>
              <a:rPr lang="en-US" sz="2000" dirty="0">
                <a:latin typeface="Times New Roman" pitchFamily="18" charset="0"/>
                <a:ea typeface="Cambria Math" pitchFamily="18" charset="0"/>
                <a:cs typeface="Times New Roman" pitchFamily="18" charset="0"/>
              </a:rPr>
              <a:t>Change in the quantity of ovens × </a:t>
            </a:r>
            <a:r>
              <a:rPr lang="en-US" sz="2000" i="1" dirty="0">
                <a:latin typeface="Times New Roman" pitchFamily="18" charset="0"/>
                <a:ea typeface="Cambria Math" pitchFamily="18" charset="0"/>
                <a:cs typeface="Times New Roman" pitchFamily="18" charset="0"/>
              </a:rPr>
              <a:t>MP</a:t>
            </a:r>
            <a:r>
              <a:rPr lang="en-US" sz="2000" i="1" baseline="-25000" dirty="0">
                <a:latin typeface="Times New Roman" pitchFamily="18" charset="0"/>
                <a:ea typeface="Cambria Math" pitchFamily="18" charset="0"/>
                <a:cs typeface="Times New Roman" pitchFamily="18" charset="0"/>
              </a:rPr>
              <a:t>K</a:t>
            </a:r>
            <a:r>
              <a:rPr lang="en-US" sz="2000" dirty="0">
                <a:latin typeface="Times New Roman" pitchFamily="18" charset="0"/>
                <a:ea typeface="Cambria Math" pitchFamily="18" charset="0"/>
                <a:cs typeface="Times New Roman" pitchFamily="18" charset="0"/>
              </a:rPr>
              <a:t> = Change in the quantity of workers × </a:t>
            </a:r>
            <a:r>
              <a:rPr lang="en-US" sz="2000" i="1" dirty="0">
                <a:latin typeface="Times New Roman" pitchFamily="18" charset="0"/>
                <a:ea typeface="Cambria Math" pitchFamily="18" charset="0"/>
                <a:cs typeface="Times New Roman" pitchFamily="18" charset="0"/>
              </a:rPr>
              <a:t>MP</a:t>
            </a:r>
            <a:r>
              <a:rPr lang="en-US" sz="2000" i="1" baseline="-25000" dirty="0">
                <a:latin typeface="Times New Roman" pitchFamily="18" charset="0"/>
                <a:ea typeface="Cambria Math" pitchFamily="18" charset="0"/>
                <a:cs typeface="Times New Roman" pitchFamily="18" charset="0"/>
              </a:rPr>
              <a:t>L</a:t>
            </a:r>
            <a:endParaRPr lang="en-US" sz="2000" dirty="0">
              <a:latin typeface="Times New Roman" pitchFamily="18" charset="0"/>
              <a:ea typeface="Cambria Math" pitchFamily="18" charset="0"/>
              <a:cs typeface="Times New Roman" pitchFamily="18" charset="0"/>
            </a:endParaRPr>
          </a:p>
        </p:txBody>
      </p:sp>
      <p:pic>
        <p:nvPicPr>
          <p:cNvPr id="862218" name="Picture 10"/>
          <p:cNvPicPr>
            <a:picLocks noChangeAspect="1" noChangeArrowheads="1"/>
          </p:cNvPicPr>
          <p:nvPr/>
        </p:nvPicPr>
        <p:blipFill>
          <a:blip r:embed="rId3" cstate="print"/>
          <a:srcRect/>
          <a:stretch>
            <a:fillRect/>
          </a:stretch>
        </p:blipFill>
        <p:spPr bwMode="auto">
          <a:xfrm>
            <a:off x="2133600" y="1798638"/>
            <a:ext cx="1352550" cy="981075"/>
          </a:xfrm>
          <a:prstGeom prst="rect">
            <a:avLst/>
          </a:prstGeom>
          <a:noFill/>
          <a:ln w="9525">
            <a:noFill/>
            <a:miter lim="800000"/>
            <a:headEnd/>
            <a:tailEnd/>
          </a:ln>
        </p:spPr>
      </p:pic>
      <p:pic>
        <p:nvPicPr>
          <p:cNvPr id="862219" name="Picture 11"/>
          <p:cNvPicPr>
            <a:picLocks noChangeAspect="1" noChangeArrowheads="1"/>
          </p:cNvPicPr>
          <p:nvPr/>
        </p:nvPicPr>
        <p:blipFill>
          <a:blip r:embed="rId4" cstate="print"/>
          <a:srcRect/>
          <a:stretch>
            <a:fillRect/>
          </a:stretch>
        </p:blipFill>
        <p:spPr bwMode="auto">
          <a:xfrm>
            <a:off x="5619750" y="1779588"/>
            <a:ext cx="1390650" cy="990600"/>
          </a:xfrm>
          <a:prstGeom prst="rect">
            <a:avLst/>
          </a:prstGeom>
          <a:noFill/>
          <a:ln w="9525">
            <a:noFill/>
            <a:miter lim="800000"/>
            <a:headEnd/>
            <a:tailEnd/>
          </a:ln>
        </p:spPr>
      </p:pic>
      <p:sp>
        <p:nvSpPr>
          <p:cNvPr id="11" name="TextBox 10"/>
          <p:cNvSpPr txBox="1">
            <a:spLocks noChangeArrowheads="1"/>
          </p:cNvSpPr>
          <p:nvPr/>
        </p:nvSpPr>
        <p:spPr bwMode="auto">
          <a:xfrm>
            <a:off x="455613" y="4354513"/>
            <a:ext cx="8240712" cy="769441"/>
          </a:xfrm>
          <a:prstGeom prst="rect">
            <a:avLst/>
          </a:prstGeom>
          <a:noFill/>
          <a:ln w="9525">
            <a:noFill/>
            <a:miter lim="800000"/>
            <a:headEnd/>
            <a:tailEnd/>
          </a:ln>
        </p:spPr>
        <p:txBody>
          <a:bodyPr>
            <a:spAutoFit/>
          </a:bodyPr>
          <a:lstStyle/>
          <a:p>
            <a:r>
              <a:rPr lang="en-US" sz="2000" dirty="0"/>
              <a:t>Because </a:t>
            </a:r>
            <a:r>
              <a:rPr lang="en-US" sz="2400" dirty="0"/>
              <a:t>the</a:t>
            </a:r>
            <a:r>
              <a:rPr lang="en-US" sz="2000" dirty="0"/>
              <a:t> first expression is the slope of the </a:t>
            </a:r>
            <a:r>
              <a:rPr lang="en-US" sz="2000" dirty="0" err="1"/>
              <a:t>isoquant</a:t>
            </a:r>
            <a:r>
              <a:rPr lang="en-US" sz="2000" dirty="0"/>
              <a:t>, it is equal to the marginal rate of technical substitution (multiplied by negative 1). </a:t>
            </a:r>
          </a:p>
        </p:txBody>
      </p:sp>
      <p:graphicFrame>
        <p:nvGraphicFramePr>
          <p:cNvPr id="2" name="Object 21"/>
          <p:cNvGraphicFramePr>
            <a:graphicFrameLocks noChangeAspect="1"/>
          </p:cNvGraphicFramePr>
          <p:nvPr/>
        </p:nvGraphicFramePr>
        <p:xfrm>
          <a:off x="1996260" y="3454400"/>
          <a:ext cx="4733153" cy="785813"/>
        </p:xfrm>
        <a:graphic>
          <a:graphicData uri="http://schemas.openxmlformats.org/presentationml/2006/ole">
            <mc:AlternateContent xmlns:mc="http://schemas.openxmlformats.org/markup-compatibility/2006">
              <mc:Choice xmlns:v="urn:schemas-microsoft-com:vml" Requires="v">
                <p:oleObj spid="_x0000_s837655" name="Equation" r:id="rId5" imgW="2603500" imgH="431800" progId="Equation.3">
                  <p:embed/>
                </p:oleObj>
              </mc:Choice>
              <mc:Fallback>
                <p:oleObj name="Equation" r:id="rId5" imgW="2603500" imgH="431800"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6260" y="3454400"/>
                        <a:ext cx="4733153"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a:spLocks noChangeArrowheads="1"/>
          </p:cNvSpPr>
          <p:nvPr/>
        </p:nvSpPr>
        <p:spPr bwMode="auto">
          <a:xfrm>
            <a:off x="455613" y="5167313"/>
            <a:ext cx="8240712" cy="461665"/>
          </a:xfrm>
          <a:prstGeom prst="rect">
            <a:avLst/>
          </a:prstGeom>
          <a:noFill/>
          <a:ln w="9525">
            <a:noFill/>
            <a:miter lim="800000"/>
            <a:headEnd/>
            <a:tailEnd/>
          </a:ln>
        </p:spPr>
        <p:txBody>
          <a:bodyPr>
            <a:spAutoFit/>
          </a:bodyPr>
          <a:lstStyle/>
          <a:p>
            <a:r>
              <a:rPr lang="en-US" sz="2400" dirty="0"/>
              <a:t>So, we can write:</a:t>
            </a:r>
          </a:p>
        </p:txBody>
      </p:sp>
      <p:graphicFrame>
        <p:nvGraphicFramePr>
          <p:cNvPr id="13" name="Object 22"/>
          <p:cNvGraphicFramePr>
            <a:graphicFrameLocks noChangeAspect="1"/>
          </p:cNvGraphicFramePr>
          <p:nvPr/>
        </p:nvGraphicFramePr>
        <p:xfrm>
          <a:off x="1556128" y="5511800"/>
          <a:ext cx="5808286" cy="796925"/>
        </p:xfrm>
        <a:graphic>
          <a:graphicData uri="http://schemas.openxmlformats.org/presentationml/2006/ole">
            <mc:AlternateContent xmlns:mc="http://schemas.openxmlformats.org/markup-compatibility/2006">
              <mc:Choice xmlns:v="urn:schemas-microsoft-com:vml" Requires="v">
                <p:oleObj spid="_x0000_s837656" name="Equation" r:id="rId7" imgW="3149600" imgH="431800" progId="Equation.3">
                  <p:embed/>
                </p:oleObj>
              </mc:Choice>
              <mc:Fallback>
                <p:oleObj name="Equation" r:id="rId7" imgW="3149600" imgH="431800" progId="Equation.3">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6128" y="5511800"/>
                        <a:ext cx="5808286"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862218"/>
                                        </p:tgtEl>
                                        <p:attrNameLst>
                                          <p:attrName>style.visibility</p:attrName>
                                        </p:attrNameLst>
                                      </p:cBhvr>
                                      <p:to>
                                        <p:strVal val="visible"/>
                                      </p:to>
                                    </p:set>
                                    <p:animEffect transition="in" filter="wipe(up)">
                                      <p:cBhvr>
                                        <p:cTn id="16" dur="1000"/>
                                        <p:tgtEl>
                                          <p:spTgt spid="862218"/>
                                        </p:tgtEl>
                                      </p:cBhvr>
                                    </p:animEffect>
                                  </p:childTnLst>
                                </p:cTn>
                              </p:par>
                              <p:par>
                                <p:cTn id="17" presetID="22" presetClass="entr" presetSubtype="1" fill="hold" nodeType="withEffect">
                                  <p:stCondLst>
                                    <p:cond delay="0"/>
                                  </p:stCondLst>
                                  <p:childTnLst>
                                    <p:set>
                                      <p:cBhvr>
                                        <p:cTn id="18" dur="1" fill="hold">
                                          <p:stCondLst>
                                            <p:cond delay="0"/>
                                          </p:stCondLst>
                                        </p:cTn>
                                        <p:tgtEl>
                                          <p:spTgt spid="862219"/>
                                        </p:tgtEl>
                                        <p:attrNameLst>
                                          <p:attrName>style.visibility</p:attrName>
                                        </p:attrNameLst>
                                      </p:cBhvr>
                                      <p:to>
                                        <p:strVal val="visible"/>
                                      </p:to>
                                    </p:set>
                                    <p:animEffect transition="in" filter="wipe(up)">
                                      <p:cBhvr>
                                        <p:cTn id="19" dur="1000"/>
                                        <p:tgtEl>
                                          <p:spTgt spid="8622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1000"/>
                            </p:stCondLst>
                            <p:childTnLst>
                              <p:par>
                                <p:cTn id="40" presetID="17" presetClass="entr" presetSubtype="1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30213" y="160338"/>
            <a:ext cx="8240712" cy="2123658"/>
          </a:xfrm>
          <a:prstGeom prst="rect">
            <a:avLst/>
          </a:prstGeom>
          <a:noFill/>
          <a:ln w="9525">
            <a:noFill/>
            <a:miter lim="800000"/>
            <a:headEnd/>
            <a:tailEnd/>
          </a:ln>
        </p:spPr>
        <p:txBody>
          <a:bodyPr>
            <a:spAutoFit/>
          </a:bodyPr>
          <a:lstStyle/>
          <a:p>
            <a:r>
              <a:rPr lang="en-US" sz="2400" dirty="0"/>
              <a:t>The slope of the </a:t>
            </a:r>
            <a:r>
              <a:rPr lang="en-US" sz="2400" dirty="0" err="1"/>
              <a:t>isocost</a:t>
            </a:r>
            <a:r>
              <a:rPr lang="en-US" sz="2400" dirty="0"/>
              <a:t> line equals the wage rate (</a:t>
            </a:r>
            <a:r>
              <a:rPr lang="en-US" sz="2400" i="1" dirty="0"/>
              <a:t>w</a:t>
            </a:r>
            <a:r>
              <a:rPr lang="en-US" sz="2400" dirty="0"/>
              <a:t>) divided by the rental price of capital (</a:t>
            </a:r>
            <a:r>
              <a:rPr lang="en-US" sz="2400" i="1" dirty="0"/>
              <a:t>r</a:t>
            </a:r>
            <a:r>
              <a:rPr lang="en-US" sz="2400" dirty="0"/>
              <a:t>). </a:t>
            </a:r>
          </a:p>
          <a:p>
            <a:endParaRPr lang="en-US" sz="700" dirty="0"/>
          </a:p>
          <a:p>
            <a:r>
              <a:rPr lang="en-US" sz="2400" dirty="0"/>
              <a:t>We saw earlier in this appendix that at the point of cost minimization, the </a:t>
            </a:r>
            <a:r>
              <a:rPr lang="en-US" sz="2400" i="1" dirty="0"/>
              <a:t>MRTS</a:t>
            </a:r>
            <a:r>
              <a:rPr lang="en-US" sz="2400" dirty="0"/>
              <a:t> equals the ratio of the prices of the two inputs. Therefore:</a:t>
            </a:r>
          </a:p>
        </p:txBody>
      </p:sp>
      <p:sp>
        <p:nvSpPr>
          <p:cNvPr id="6" name="TextBox 5"/>
          <p:cNvSpPr txBox="1">
            <a:spLocks noChangeArrowheads="1"/>
          </p:cNvSpPr>
          <p:nvPr/>
        </p:nvSpPr>
        <p:spPr bwMode="auto">
          <a:xfrm>
            <a:off x="165100" y="3135313"/>
            <a:ext cx="8978900" cy="461665"/>
          </a:xfrm>
          <a:prstGeom prst="rect">
            <a:avLst/>
          </a:prstGeom>
          <a:noFill/>
          <a:ln w="9525">
            <a:noFill/>
            <a:miter lim="800000"/>
            <a:headEnd/>
            <a:tailEnd/>
          </a:ln>
        </p:spPr>
        <p:txBody>
          <a:bodyPr wrap="square">
            <a:spAutoFit/>
          </a:bodyPr>
          <a:lstStyle/>
          <a:p>
            <a:r>
              <a:rPr lang="en-US" sz="2400" dirty="0"/>
              <a:t>We can rewrite this to show that at the point of cost minimization:</a:t>
            </a:r>
          </a:p>
        </p:txBody>
      </p:sp>
      <p:sp>
        <p:nvSpPr>
          <p:cNvPr id="8" name="TextBox 7"/>
          <p:cNvSpPr txBox="1">
            <a:spLocks noChangeArrowheads="1"/>
          </p:cNvSpPr>
          <p:nvPr/>
        </p:nvSpPr>
        <p:spPr bwMode="auto">
          <a:xfrm>
            <a:off x="506413" y="4511675"/>
            <a:ext cx="8240712" cy="2246769"/>
          </a:xfrm>
          <a:prstGeom prst="rect">
            <a:avLst/>
          </a:prstGeom>
          <a:noFill/>
          <a:ln w="9525">
            <a:noFill/>
            <a:miter lim="800000"/>
            <a:headEnd/>
            <a:tailEnd/>
          </a:ln>
        </p:spPr>
        <p:txBody>
          <a:bodyPr>
            <a:spAutoFit/>
          </a:bodyPr>
          <a:lstStyle/>
          <a:p>
            <a:r>
              <a:rPr lang="en-US" sz="2200" dirty="0"/>
              <a:t>This last expression tells us that to minimize cost for a given level of output, a firm should hire inputs up to the point where the last dollar spent on each input results in the same increase in output. </a:t>
            </a:r>
          </a:p>
          <a:p>
            <a:endParaRPr lang="en-US" sz="800" dirty="0"/>
          </a:p>
          <a:p>
            <a:r>
              <a:rPr lang="en-US" sz="2200" dirty="0"/>
              <a:t>If this equality did not hold, a firm could lower its costs by using more of one input and less of the other.</a:t>
            </a:r>
          </a:p>
        </p:txBody>
      </p:sp>
      <p:graphicFrame>
        <p:nvGraphicFramePr>
          <p:cNvPr id="10" name="Object 24"/>
          <p:cNvGraphicFramePr>
            <a:graphicFrameLocks noChangeAspect="1"/>
          </p:cNvGraphicFramePr>
          <p:nvPr/>
        </p:nvGraphicFramePr>
        <p:xfrm>
          <a:off x="3517900" y="1938868"/>
          <a:ext cx="1592263" cy="1061508"/>
        </p:xfrm>
        <a:graphic>
          <a:graphicData uri="http://schemas.openxmlformats.org/presentationml/2006/ole">
            <mc:AlternateContent xmlns:mc="http://schemas.openxmlformats.org/markup-compatibility/2006">
              <mc:Choice xmlns:v="urn:schemas-microsoft-com:vml" Requires="v">
                <p:oleObj spid="_x0000_s838682" name="Equation" r:id="rId3" imgW="647700" imgH="431800" progId="Equation.3">
                  <p:embed/>
                </p:oleObj>
              </mc:Choice>
              <mc:Fallback>
                <p:oleObj name="Equation" r:id="rId3" imgW="647700" imgH="4318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900" y="1938868"/>
                        <a:ext cx="1592263" cy="10615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5"/>
          <p:cNvGraphicFramePr>
            <a:graphicFrameLocks noChangeAspect="1"/>
          </p:cNvGraphicFramePr>
          <p:nvPr/>
        </p:nvGraphicFramePr>
        <p:xfrm>
          <a:off x="3581379" y="3619500"/>
          <a:ext cx="1798659" cy="871538"/>
        </p:xfrm>
        <a:graphic>
          <a:graphicData uri="http://schemas.openxmlformats.org/presentationml/2006/ole">
            <mc:AlternateContent xmlns:mc="http://schemas.openxmlformats.org/markup-compatibility/2006">
              <mc:Choice xmlns:v="urn:schemas-microsoft-com:vml" Requires="v">
                <p:oleObj spid="_x0000_s838683" name="Equation" r:id="rId5" imgW="812447" imgH="393529" progId="Equation.3">
                  <p:embed/>
                </p:oleObj>
              </mc:Choice>
              <mc:Fallback>
                <p:oleObj name="Equation" r:id="rId5" imgW="812447" imgH="393529" progId="Equation.3">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379" y="3619500"/>
                        <a:ext cx="1798659"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par>
                          <p:cTn id="13" fill="hold">
                            <p:stCondLst>
                              <p:cond delay="500"/>
                            </p:stCondLst>
                            <p:childTnLst>
                              <p:par>
                                <p:cTn id="14" presetID="17"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500"/>
                            </p:stCondLst>
                            <p:childTnLst>
                              <p:par>
                                <p:cTn id="24" presetID="17" presetClass="entr" presetSubtype="1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8"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Fig10A-6_PPT_12.gif"/>
          <p:cNvPicPr>
            <a:picLocks noChangeAspect="1"/>
          </p:cNvPicPr>
          <p:nvPr/>
        </p:nvPicPr>
        <p:blipFill>
          <a:blip r:embed="rId3" cstate="print"/>
          <a:srcRect/>
          <a:stretch>
            <a:fillRect/>
          </a:stretch>
        </p:blipFill>
        <p:spPr bwMode="auto">
          <a:xfrm>
            <a:off x="3638550" y="1000125"/>
            <a:ext cx="5467350" cy="3181350"/>
          </a:xfrm>
          <a:prstGeom prst="rect">
            <a:avLst/>
          </a:prstGeom>
          <a:noFill/>
          <a:ln w="9525">
            <a:noFill/>
            <a:miter lim="800000"/>
            <a:headEnd/>
            <a:tailEnd/>
          </a:ln>
        </p:spPr>
      </p:pic>
      <p:pic>
        <p:nvPicPr>
          <p:cNvPr id="31" name="Picture 30" descr="Fig10A-6_PPT_11.gif"/>
          <p:cNvPicPr>
            <a:picLocks noChangeAspect="1"/>
          </p:cNvPicPr>
          <p:nvPr/>
        </p:nvPicPr>
        <p:blipFill>
          <a:blip r:embed="rId4" cstate="print"/>
          <a:srcRect/>
          <a:stretch>
            <a:fillRect/>
          </a:stretch>
        </p:blipFill>
        <p:spPr bwMode="auto">
          <a:xfrm>
            <a:off x="3638550" y="1000125"/>
            <a:ext cx="5467350" cy="3181350"/>
          </a:xfrm>
          <a:prstGeom prst="rect">
            <a:avLst/>
          </a:prstGeom>
          <a:noFill/>
          <a:ln w="9525">
            <a:noFill/>
            <a:miter lim="800000"/>
            <a:headEnd/>
            <a:tailEnd/>
          </a:ln>
        </p:spPr>
      </p:pic>
      <p:sp>
        <p:nvSpPr>
          <p:cNvPr id="881675" name="Text Box 11"/>
          <p:cNvSpPr txBox="1">
            <a:spLocks noChangeArrowheads="1"/>
          </p:cNvSpPr>
          <p:nvPr/>
        </p:nvSpPr>
        <p:spPr bwMode="auto">
          <a:xfrm>
            <a:off x="447675" y="1117600"/>
            <a:ext cx="1312863"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pPr>
            <a:r>
              <a:rPr lang="en-US" sz="1600" b="1"/>
              <a:t>Figure 11A.6</a:t>
            </a:r>
          </a:p>
        </p:txBody>
      </p:sp>
      <p:sp>
        <p:nvSpPr>
          <p:cNvPr id="881676" name="Text Box 12"/>
          <p:cNvSpPr txBox="1">
            <a:spLocks noChangeArrowheads="1"/>
          </p:cNvSpPr>
          <p:nvPr/>
        </p:nvSpPr>
        <p:spPr bwMode="auto">
          <a:xfrm>
            <a:off x="1762125" y="1125538"/>
            <a:ext cx="2136775" cy="338554"/>
          </a:xfrm>
          <a:prstGeom prst="rect">
            <a:avLst/>
          </a:prstGeom>
          <a:noFill/>
          <a:ln w="9525" algn="ctr">
            <a:noFill/>
            <a:miter lim="800000"/>
            <a:headEnd/>
            <a:tailEnd/>
          </a:ln>
        </p:spPr>
        <p:txBody>
          <a:bodyPr wrap="square">
            <a:spAutoFit/>
          </a:bodyPr>
          <a:lstStyle/>
          <a:p>
            <a:r>
              <a:rPr lang="en-US" sz="1600" b="1" dirty="0"/>
              <a:t>The Expansion Path</a:t>
            </a:r>
          </a:p>
        </p:txBody>
      </p:sp>
      <p:sp>
        <p:nvSpPr>
          <p:cNvPr id="881678" name="Rectangle 14"/>
          <p:cNvSpPr>
            <a:spLocks noChangeArrowheads="1"/>
          </p:cNvSpPr>
          <p:nvPr/>
        </p:nvSpPr>
        <p:spPr bwMode="auto">
          <a:xfrm>
            <a:off x="455612" y="257175"/>
            <a:ext cx="8523287" cy="707886"/>
          </a:xfrm>
          <a:prstGeom prst="rect">
            <a:avLst/>
          </a:prstGeom>
          <a:noFill/>
          <a:ln w="9525" algn="ctr">
            <a:noFill/>
            <a:miter lim="800000"/>
            <a:headEnd/>
            <a:tailEnd/>
          </a:ln>
        </p:spPr>
        <p:txBody>
          <a:bodyPr wrap="square">
            <a:spAutoFit/>
          </a:bodyPr>
          <a:lstStyle/>
          <a:p>
            <a:pPr>
              <a:spcBef>
                <a:spcPct val="50000"/>
              </a:spcBef>
            </a:pPr>
            <a:r>
              <a:rPr lang="en-US" sz="2000" b="1" dirty="0">
                <a:solidFill>
                  <a:schemeClr val="tx1"/>
                </a:solidFill>
              </a:rPr>
              <a:t>Expansion path </a:t>
            </a:r>
            <a:r>
              <a:rPr lang="en-US" altLang="zh-TW" sz="2000" b="1" dirty="0" smtClean="0">
                <a:solidFill>
                  <a:schemeClr val="tx1"/>
                </a:solidFill>
                <a:latin typeface="標楷體" pitchFamily="65" charset="-120"/>
                <a:ea typeface="標楷體" pitchFamily="65" charset="-120"/>
              </a:rPr>
              <a:t>(</a:t>
            </a:r>
            <a:r>
              <a:rPr lang="zh-TW" altLang="en-US" sz="2000" b="1" dirty="0" smtClean="0">
                <a:solidFill>
                  <a:schemeClr val="tx1"/>
                </a:solidFill>
                <a:latin typeface="標楷體" pitchFamily="65" charset="-120"/>
                <a:ea typeface="標楷體" pitchFamily="65" charset="-120"/>
              </a:rPr>
              <a:t>擴張路徑</a:t>
            </a:r>
            <a:r>
              <a:rPr lang="en-US" altLang="zh-TW" sz="2000" b="1" dirty="0" smtClean="0">
                <a:solidFill>
                  <a:schemeClr val="tx1"/>
                </a:solidFill>
                <a:latin typeface="標楷體" pitchFamily="65" charset="-120"/>
                <a:ea typeface="標楷體" pitchFamily="65" charset="-120"/>
              </a:rPr>
              <a:t>)</a:t>
            </a:r>
            <a:r>
              <a:rPr lang="en-US" sz="2000" b="1" dirty="0" smtClean="0">
                <a:solidFill>
                  <a:schemeClr val="tx1"/>
                </a:solidFill>
                <a:latin typeface="標楷體" pitchFamily="65" charset="-120"/>
                <a:ea typeface="標楷體" pitchFamily="65" charset="-120"/>
              </a:rPr>
              <a:t> </a:t>
            </a:r>
            <a:r>
              <a:rPr lang="en-US" sz="2000" dirty="0">
                <a:solidFill>
                  <a:schemeClr val="tx1"/>
                </a:solidFill>
              </a:rPr>
              <a:t>A curve that shows a firm’s cost-minimizing combination of inputs for every level of output. </a:t>
            </a:r>
          </a:p>
        </p:txBody>
      </p:sp>
      <p:sp>
        <p:nvSpPr>
          <p:cNvPr id="19" name="TextBox 18"/>
          <p:cNvSpPr txBox="1">
            <a:spLocks noChangeArrowheads="1"/>
          </p:cNvSpPr>
          <p:nvPr/>
        </p:nvSpPr>
        <p:spPr bwMode="auto">
          <a:xfrm>
            <a:off x="342900" y="1500188"/>
            <a:ext cx="3495675" cy="3046412"/>
          </a:xfrm>
          <a:prstGeom prst="rect">
            <a:avLst/>
          </a:prstGeom>
          <a:noFill/>
          <a:ln w="9525">
            <a:noFill/>
            <a:miter lim="800000"/>
            <a:headEnd/>
            <a:tailEnd/>
          </a:ln>
        </p:spPr>
        <p:txBody>
          <a:bodyPr>
            <a:spAutoFit/>
          </a:bodyPr>
          <a:lstStyle/>
          <a:p>
            <a:r>
              <a:rPr lang="en-US" sz="1600" dirty="0"/>
              <a:t>The tangency points </a:t>
            </a:r>
            <a:r>
              <a:rPr lang="en-US" sz="1600" i="1" dirty="0"/>
              <a:t>A, B</a:t>
            </a:r>
            <a:r>
              <a:rPr lang="en-US" sz="1600" dirty="0"/>
              <a:t>, and C </a:t>
            </a:r>
            <a:br>
              <a:rPr lang="en-US" sz="1600" dirty="0"/>
            </a:br>
            <a:r>
              <a:rPr lang="en-US" sz="1600" dirty="0"/>
              <a:t>lie along the firm’s expansion path,</a:t>
            </a:r>
          </a:p>
          <a:p>
            <a:r>
              <a:rPr lang="en-US" sz="1600" dirty="0"/>
              <a:t>which is a curve that shows the </a:t>
            </a:r>
            <a:br>
              <a:rPr lang="en-US" sz="1600" dirty="0"/>
            </a:br>
            <a:r>
              <a:rPr lang="en-US" sz="1600" dirty="0"/>
              <a:t>cost-minimizing combination of inputs for every level of output. </a:t>
            </a:r>
          </a:p>
          <a:p>
            <a:r>
              <a:rPr lang="en-US" sz="1600" dirty="0"/>
              <a:t>In the short run, when the quantity </a:t>
            </a:r>
            <a:br>
              <a:rPr lang="en-US" sz="1600" dirty="0"/>
            </a:br>
            <a:r>
              <a:rPr lang="en-US" sz="1600" dirty="0"/>
              <a:t>of machines is fixed, the firm can expand output from 75 bookcases per day to 100 bookcases per day at the lowest cost only by moving from point </a:t>
            </a:r>
            <a:r>
              <a:rPr lang="en-US" sz="1600" i="1" dirty="0"/>
              <a:t>B</a:t>
            </a:r>
            <a:r>
              <a:rPr lang="en-US" sz="1600" dirty="0"/>
              <a:t> to point </a:t>
            </a:r>
            <a:r>
              <a:rPr lang="en-US" sz="1600" i="1" dirty="0"/>
              <a:t>D </a:t>
            </a:r>
            <a:r>
              <a:rPr lang="en-US" sz="1600" dirty="0"/>
              <a:t>and increasing the number of workers from 60 to 110.</a:t>
            </a:r>
          </a:p>
        </p:txBody>
      </p:sp>
      <p:pic>
        <p:nvPicPr>
          <p:cNvPr id="20" name="Picture 19" descr="Fig10A-6_PPT_1.gif"/>
          <p:cNvPicPr>
            <a:picLocks noChangeAspect="1"/>
          </p:cNvPicPr>
          <p:nvPr/>
        </p:nvPicPr>
        <p:blipFill>
          <a:blip r:embed="rId5" cstate="print"/>
          <a:srcRect/>
          <a:stretch>
            <a:fillRect/>
          </a:stretch>
        </p:blipFill>
        <p:spPr bwMode="auto">
          <a:xfrm>
            <a:off x="3638550" y="1000125"/>
            <a:ext cx="5467350" cy="3181350"/>
          </a:xfrm>
          <a:prstGeom prst="rect">
            <a:avLst/>
          </a:prstGeom>
          <a:noFill/>
          <a:ln w="9525">
            <a:noFill/>
            <a:miter lim="800000"/>
            <a:headEnd/>
            <a:tailEnd/>
          </a:ln>
        </p:spPr>
      </p:pic>
      <p:pic>
        <p:nvPicPr>
          <p:cNvPr id="27" name="Picture 26" descr="Fig10A-6_PPT_8.gif"/>
          <p:cNvPicPr>
            <a:picLocks noChangeAspect="1"/>
          </p:cNvPicPr>
          <p:nvPr/>
        </p:nvPicPr>
        <p:blipFill>
          <a:blip r:embed="rId6" cstate="print"/>
          <a:srcRect/>
          <a:stretch>
            <a:fillRect/>
          </a:stretch>
        </p:blipFill>
        <p:spPr bwMode="auto">
          <a:xfrm>
            <a:off x="3638550" y="1000125"/>
            <a:ext cx="5467350" cy="3181350"/>
          </a:xfrm>
          <a:prstGeom prst="rect">
            <a:avLst/>
          </a:prstGeom>
          <a:noFill/>
          <a:ln w="9525">
            <a:noFill/>
            <a:miter lim="800000"/>
            <a:headEnd/>
            <a:tailEnd/>
          </a:ln>
        </p:spPr>
      </p:pic>
      <p:sp>
        <p:nvSpPr>
          <p:cNvPr id="37" name="TextBox 36"/>
          <p:cNvSpPr txBox="1">
            <a:spLocks noChangeArrowheads="1"/>
          </p:cNvSpPr>
          <p:nvPr/>
        </p:nvSpPr>
        <p:spPr bwMode="auto">
          <a:xfrm>
            <a:off x="342900" y="4430713"/>
            <a:ext cx="8534400" cy="830262"/>
          </a:xfrm>
          <a:prstGeom prst="rect">
            <a:avLst/>
          </a:prstGeom>
          <a:noFill/>
          <a:ln w="9525">
            <a:noFill/>
            <a:miter lim="800000"/>
            <a:headEnd/>
            <a:tailEnd/>
          </a:ln>
        </p:spPr>
        <p:txBody>
          <a:bodyPr>
            <a:spAutoFit/>
          </a:bodyPr>
          <a:lstStyle/>
          <a:p>
            <a:r>
              <a:rPr lang="en-US" sz="1600"/>
              <a:t>In the long run, when it can increase the quantity of machines it uses, the firm can move from point </a:t>
            </a:r>
            <a:r>
              <a:rPr lang="en-US" sz="1600" i="1"/>
              <a:t>D </a:t>
            </a:r>
            <a:r>
              <a:rPr lang="en-US" sz="1600"/>
              <a:t>to point </a:t>
            </a:r>
            <a:r>
              <a:rPr lang="en-US" sz="1600" i="1"/>
              <a:t>C</a:t>
            </a:r>
            <a:r>
              <a:rPr lang="en-US" sz="1600"/>
              <a:t>,</a:t>
            </a:r>
            <a:r>
              <a:rPr lang="en-US" sz="1600" i="1"/>
              <a:t> </a:t>
            </a:r>
            <a:r>
              <a:rPr lang="en-US" sz="1600"/>
              <a:t>thereby reducing its total costs of producing 100 bookcases per day from $4,250 to $4,000.</a:t>
            </a:r>
          </a:p>
        </p:txBody>
      </p:sp>
      <p:cxnSp>
        <p:nvCxnSpPr>
          <p:cNvPr id="38" name="Straight Connector 37"/>
          <p:cNvCxnSpPr>
            <a:cxnSpLocks noChangeShapeType="1"/>
          </p:cNvCxnSpPr>
          <p:nvPr/>
        </p:nvCxnSpPr>
        <p:spPr bwMode="auto">
          <a:xfrm>
            <a:off x="436563" y="5430838"/>
            <a:ext cx="8220075" cy="0"/>
          </a:xfrm>
          <a:prstGeom prst="line">
            <a:avLst/>
          </a:prstGeom>
          <a:noFill/>
          <a:ln w="50800" algn="ctr">
            <a:solidFill>
              <a:srgbClr val="B9D3C2"/>
            </a:solidFill>
            <a:round/>
            <a:headEnd/>
            <a:tailEnd/>
          </a:ln>
        </p:spPr>
      </p:cxnSp>
      <p:sp>
        <p:nvSpPr>
          <p:cNvPr id="6" name="TextBox 5"/>
          <p:cNvSpPr txBox="1">
            <a:spLocks noChangeArrowheads="1"/>
          </p:cNvSpPr>
          <p:nvPr/>
        </p:nvSpPr>
        <p:spPr bwMode="auto">
          <a:xfrm>
            <a:off x="455613" y="5499100"/>
            <a:ext cx="8240712" cy="1200329"/>
          </a:xfrm>
          <a:prstGeom prst="rect">
            <a:avLst/>
          </a:prstGeom>
          <a:noFill/>
          <a:ln w="9525">
            <a:noFill/>
            <a:miter lim="800000"/>
            <a:headEnd/>
            <a:tailEnd/>
          </a:ln>
        </p:spPr>
        <p:txBody>
          <a:bodyPr>
            <a:spAutoFit/>
          </a:bodyPr>
          <a:lstStyle/>
          <a:p>
            <a:r>
              <a:rPr lang="en-US" sz="2400" dirty="0"/>
              <a:t>The expansion path represents the least-cost combination of inputs to produce a given level of output </a:t>
            </a:r>
            <a:r>
              <a:rPr lang="en-US" sz="2400" i="1" dirty="0"/>
              <a:t>in the long run</a:t>
            </a:r>
            <a:r>
              <a:rPr lang="en-US" sz="2400" dirty="0"/>
              <a:t>, when the firm is able to vary the levels of all of its inputs.</a:t>
            </a:r>
          </a:p>
        </p:txBody>
      </p:sp>
      <p:pic>
        <p:nvPicPr>
          <p:cNvPr id="28" name="Picture 27" descr="Fig10A-6_PPT_9.gif"/>
          <p:cNvPicPr>
            <a:picLocks noChangeAspect="1"/>
          </p:cNvPicPr>
          <p:nvPr/>
        </p:nvPicPr>
        <p:blipFill>
          <a:blip r:embed="rId7" cstate="print"/>
          <a:srcRect/>
          <a:stretch>
            <a:fillRect/>
          </a:stretch>
        </p:blipFill>
        <p:spPr bwMode="auto">
          <a:xfrm>
            <a:off x="3638550" y="1000125"/>
            <a:ext cx="5467350" cy="3181350"/>
          </a:xfrm>
          <a:prstGeom prst="rect">
            <a:avLst/>
          </a:prstGeom>
          <a:noFill/>
          <a:ln w="9525">
            <a:noFill/>
            <a:miter lim="800000"/>
            <a:headEnd/>
            <a:tailEnd/>
          </a:ln>
        </p:spPr>
      </p:pic>
      <p:pic>
        <p:nvPicPr>
          <p:cNvPr id="33" name="Picture 32" descr="Fig10A-6_PPT_13.gif"/>
          <p:cNvPicPr>
            <a:picLocks noChangeAspect="1"/>
          </p:cNvPicPr>
          <p:nvPr/>
        </p:nvPicPr>
        <p:blipFill>
          <a:blip r:embed="rId8" cstate="print"/>
          <a:srcRect/>
          <a:stretch>
            <a:fillRect/>
          </a:stretch>
        </p:blipFill>
        <p:spPr bwMode="auto">
          <a:xfrm>
            <a:off x="3638550" y="1000125"/>
            <a:ext cx="5467350" cy="3181350"/>
          </a:xfrm>
          <a:prstGeom prst="rect">
            <a:avLst/>
          </a:prstGeom>
          <a:noFill/>
          <a:ln w="9525">
            <a:noFill/>
            <a:miter lim="800000"/>
            <a:headEnd/>
            <a:tailEnd/>
          </a:ln>
        </p:spPr>
      </p:pic>
      <p:pic>
        <p:nvPicPr>
          <p:cNvPr id="29" name="Picture 28" descr="Fig10A-6_PPT_10.gif"/>
          <p:cNvPicPr>
            <a:picLocks noChangeAspect="1"/>
          </p:cNvPicPr>
          <p:nvPr/>
        </p:nvPicPr>
        <p:blipFill>
          <a:blip r:embed="rId9" cstate="print"/>
          <a:srcRect/>
          <a:stretch>
            <a:fillRect/>
          </a:stretch>
        </p:blipFill>
        <p:spPr bwMode="auto">
          <a:xfrm>
            <a:off x="3638550" y="1000125"/>
            <a:ext cx="5467350" cy="3181350"/>
          </a:xfrm>
          <a:prstGeom prst="rect">
            <a:avLst/>
          </a:prstGeom>
          <a:noFill/>
          <a:ln w="9525">
            <a:noFill/>
            <a:miter lim="800000"/>
            <a:headEnd/>
            <a:tailEnd/>
          </a:ln>
        </p:spPr>
      </p:pic>
      <p:pic>
        <p:nvPicPr>
          <p:cNvPr id="24" name="Picture 23" descr="Fig10A-6_PPT_5.gif"/>
          <p:cNvPicPr>
            <a:picLocks noChangeAspect="1"/>
          </p:cNvPicPr>
          <p:nvPr/>
        </p:nvPicPr>
        <p:blipFill>
          <a:blip r:embed="rId10" cstate="print"/>
          <a:srcRect/>
          <a:stretch>
            <a:fillRect/>
          </a:stretch>
        </p:blipFill>
        <p:spPr bwMode="auto">
          <a:xfrm>
            <a:off x="3638550" y="1000125"/>
            <a:ext cx="5467350" cy="3181350"/>
          </a:xfrm>
          <a:prstGeom prst="rect">
            <a:avLst/>
          </a:prstGeom>
          <a:noFill/>
          <a:ln w="9525">
            <a:noFill/>
            <a:miter lim="800000"/>
            <a:headEnd/>
            <a:tailEnd/>
          </a:ln>
        </p:spPr>
      </p:pic>
      <p:pic>
        <p:nvPicPr>
          <p:cNvPr id="25" name="Picture 24" descr="Fig10A-6_PPT_6.gif"/>
          <p:cNvPicPr>
            <a:picLocks noChangeAspect="1"/>
          </p:cNvPicPr>
          <p:nvPr/>
        </p:nvPicPr>
        <p:blipFill>
          <a:blip r:embed="rId11" cstate="print"/>
          <a:srcRect/>
          <a:stretch>
            <a:fillRect/>
          </a:stretch>
        </p:blipFill>
        <p:spPr bwMode="auto">
          <a:xfrm>
            <a:off x="3638550" y="1000125"/>
            <a:ext cx="5467350" cy="3181350"/>
          </a:xfrm>
          <a:prstGeom prst="rect">
            <a:avLst/>
          </a:prstGeom>
          <a:noFill/>
          <a:ln w="9525">
            <a:noFill/>
            <a:miter lim="800000"/>
            <a:headEnd/>
            <a:tailEnd/>
          </a:ln>
        </p:spPr>
      </p:pic>
      <p:pic>
        <p:nvPicPr>
          <p:cNvPr id="21" name="Picture 20" descr="Fig10A-6_PPT_2.gif"/>
          <p:cNvPicPr>
            <a:picLocks noChangeAspect="1"/>
          </p:cNvPicPr>
          <p:nvPr/>
        </p:nvPicPr>
        <p:blipFill>
          <a:blip r:embed="rId12" cstate="print"/>
          <a:srcRect/>
          <a:stretch>
            <a:fillRect/>
          </a:stretch>
        </p:blipFill>
        <p:spPr bwMode="auto">
          <a:xfrm>
            <a:off x="3638550" y="1000125"/>
            <a:ext cx="5467350" cy="3181350"/>
          </a:xfrm>
          <a:prstGeom prst="rect">
            <a:avLst/>
          </a:prstGeom>
          <a:noFill/>
          <a:ln w="9525">
            <a:noFill/>
            <a:miter lim="800000"/>
            <a:headEnd/>
            <a:tailEnd/>
          </a:ln>
        </p:spPr>
      </p:pic>
      <p:pic>
        <p:nvPicPr>
          <p:cNvPr id="22" name="Picture 21" descr="Fig10A-6_PPT_3.gif"/>
          <p:cNvPicPr>
            <a:picLocks noChangeAspect="1"/>
          </p:cNvPicPr>
          <p:nvPr/>
        </p:nvPicPr>
        <p:blipFill>
          <a:blip r:embed="rId13" cstate="print"/>
          <a:srcRect/>
          <a:stretch>
            <a:fillRect/>
          </a:stretch>
        </p:blipFill>
        <p:spPr bwMode="auto">
          <a:xfrm>
            <a:off x="3638550" y="1000125"/>
            <a:ext cx="5467350" cy="3181350"/>
          </a:xfrm>
          <a:prstGeom prst="rect">
            <a:avLst/>
          </a:prstGeom>
          <a:noFill/>
          <a:ln w="9525">
            <a:noFill/>
            <a:miter lim="800000"/>
            <a:headEnd/>
            <a:tailEnd/>
          </a:ln>
        </p:spPr>
      </p:pic>
      <p:pic>
        <p:nvPicPr>
          <p:cNvPr id="26" name="Picture 25" descr="Fig10A-6_PPT_7.gif"/>
          <p:cNvPicPr>
            <a:picLocks noChangeAspect="1"/>
          </p:cNvPicPr>
          <p:nvPr/>
        </p:nvPicPr>
        <p:blipFill>
          <a:blip r:embed="rId14" cstate="print"/>
          <a:srcRect/>
          <a:stretch>
            <a:fillRect/>
          </a:stretch>
        </p:blipFill>
        <p:spPr bwMode="auto">
          <a:xfrm>
            <a:off x="3638550" y="1000125"/>
            <a:ext cx="5467350" cy="3181350"/>
          </a:xfrm>
          <a:prstGeom prst="rect">
            <a:avLst/>
          </a:prstGeom>
          <a:noFill/>
          <a:ln w="9525">
            <a:noFill/>
            <a:miter lim="800000"/>
            <a:headEnd/>
            <a:tailEnd/>
          </a:ln>
        </p:spPr>
      </p:pic>
      <p:pic>
        <p:nvPicPr>
          <p:cNvPr id="23" name="Picture 22" descr="Fig10A-6_PPT_4.gif"/>
          <p:cNvPicPr>
            <a:picLocks noChangeAspect="1"/>
          </p:cNvPicPr>
          <p:nvPr/>
        </p:nvPicPr>
        <p:blipFill>
          <a:blip r:embed="rId15" cstate="print"/>
          <a:srcRect/>
          <a:stretch>
            <a:fillRect/>
          </a:stretch>
        </p:blipFill>
        <p:spPr bwMode="auto">
          <a:xfrm>
            <a:off x="3638550" y="1000125"/>
            <a:ext cx="5467350" cy="3181350"/>
          </a:xfrm>
          <a:prstGeom prst="rect">
            <a:avLst/>
          </a:prstGeom>
          <a:noFill/>
          <a:ln w="9525">
            <a:noFill/>
            <a:miter lim="800000"/>
            <a:headEnd/>
            <a:tailEnd/>
          </a:ln>
        </p:spPr>
      </p:pic>
      <p:sp>
        <p:nvSpPr>
          <p:cNvPr id="36" name="TextBox 35"/>
          <p:cNvSpPr txBox="1"/>
          <p:nvPr/>
        </p:nvSpPr>
        <p:spPr>
          <a:xfrm>
            <a:off x="4248150" y="3905250"/>
            <a:ext cx="249238" cy="246063"/>
          </a:xfrm>
          <a:prstGeom prst="rect">
            <a:avLst/>
          </a:prstGeom>
          <a:noFill/>
        </p:spPr>
        <p:txBody>
          <a:bodyPr wrap="none">
            <a:spAutoFit/>
          </a:bodyPr>
          <a:lstStyle/>
          <a:p>
            <a:pPr>
              <a:defRPr/>
            </a:pPr>
            <a:r>
              <a:rPr lang="en-US" sz="950" dirty="0">
                <a:latin typeface="Times" pitchFamily="18" charset="0"/>
                <a:cs typeface="Calibri"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1678"/>
                                        </p:tgtEl>
                                        <p:attrNameLst>
                                          <p:attrName>style.visibility</p:attrName>
                                        </p:attrNameLst>
                                      </p:cBhvr>
                                      <p:to>
                                        <p:strVal val="visible"/>
                                      </p:to>
                                    </p:set>
                                    <p:animEffect transition="in" filter="wipe(left)">
                                      <p:cBhvr>
                                        <p:cTn id="7" dur="500"/>
                                        <p:tgtEl>
                                          <p:spTgt spid="8816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1675"/>
                                        </p:tgtEl>
                                        <p:attrNameLst>
                                          <p:attrName>style.visibility</p:attrName>
                                        </p:attrNameLst>
                                      </p:cBhvr>
                                      <p:to>
                                        <p:strVal val="visible"/>
                                      </p:to>
                                    </p:set>
                                    <p:animEffect transition="in" filter="wipe(left)">
                                      <p:cBhvr>
                                        <p:cTn id="12" dur="500"/>
                                        <p:tgtEl>
                                          <p:spTgt spid="88167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81676"/>
                                        </p:tgtEl>
                                        <p:attrNameLst>
                                          <p:attrName>style.visibility</p:attrName>
                                        </p:attrNameLst>
                                      </p:cBhvr>
                                      <p:to>
                                        <p:strVal val="visible"/>
                                      </p:to>
                                    </p:set>
                                    <p:animEffect transition="in" filter="wipe(left)">
                                      <p:cBhvr>
                                        <p:cTn id="16" dur="500"/>
                                        <p:tgtEl>
                                          <p:spTgt spid="88167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000"/>
                                        <p:tgtEl>
                                          <p:spTgt spid="21"/>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1000"/>
                                        <p:tgtEl>
                                          <p:spTgt spid="23"/>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1000"/>
                                        <p:tgtEl>
                                          <p:spTgt spid="24"/>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1000"/>
                                        <p:tgtEl>
                                          <p:spTgt spid="25"/>
                                        </p:tgtEl>
                                      </p:cBhvr>
                                    </p:animEffect>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1000"/>
                                        <p:tgtEl>
                                          <p:spTgt spid="26"/>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1000"/>
                                        <p:tgtEl>
                                          <p:spTgt spid="27"/>
                                        </p:tgtEl>
                                      </p:cBhvr>
                                    </p:animEffect>
                                  </p:childTnLst>
                                </p:cTn>
                              </p:par>
                            </p:childTnLst>
                          </p:cTn>
                        </p:par>
                        <p:par>
                          <p:cTn id="52" fill="hold">
                            <p:stCondLst>
                              <p:cond delay="85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1000"/>
                                        <p:tgtEl>
                                          <p:spTgt spid="28"/>
                                        </p:tgtEl>
                                      </p:cBhvr>
                                    </p:animEffect>
                                  </p:childTnLst>
                                </p:cTn>
                              </p:par>
                            </p:childTnLst>
                          </p:cTn>
                        </p:par>
                        <p:par>
                          <p:cTn id="56" fill="hold">
                            <p:stCondLst>
                              <p:cond delay="95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1000"/>
                                        <p:tgtEl>
                                          <p:spTgt spid="29"/>
                                        </p:tgtEl>
                                      </p:cBhvr>
                                    </p:animEffect>
                                  </p:childTnLst>
                                </p:cTn>
                              </p:par>
                            </p:childTnLst>
                          </p:cTn>
                        </p:par>
                        <p:par>
                          <p:cTn id="60" fill="hold">
                            <p:stCondLst>
                              <p:cond delay="10500"/>
                            </p:stCondLst>
                            <p:childTnLst>
                              <p:par>
                                <p:cTn id="61" presetID="22" presetClass="entr" presetSubtype="4"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1000"/>
                                        <p:tgtEl>
                                          <p:spTgt spid="31"/>
                                        </p:tgtEl>
                                      </p:cBhvr>
                                    </p:animEffect>
                                  </p:childTnLst>
                                </p:cTn>
                              </p:par>
                            </p:childTnLst>
                          </p:cTn>
                        </p:par>
                        <p:par>
                          <p:cTn id="64" fill="hold">
                            <p:stCondLst>
                              <p:cond delay="11500"/>
                            </p:stCondLst>
                            <p:childTnLst>
                              <p:par>
                                <p:cTn id="65" presetID="22" presetClass="entr" presetSubtype="8" fill="hold" grpId="0" nodeType="after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animEffect transition="in" filter="wipe(left)">
                                      <p:cBhvr>
                                        <p:cTn id="67" dur="500"/>
                                        <p:tgtEl>
                                          <p:spTgt spid="19">
                                            <p:txEl>
                                              <p:pRg st="0" end="0"/>
                                            </p:txEl>
                                          </p:spTgt>
                                        </p:tgtEl>
                                      </p:cBhvr>
                                    </p:animEffect>
                                  </p:childTnLst>
                                </p:cTn>
                              </p:par>
                            </p:childTnLst>
                          </p:cTn>
                        </p:par>
                        <p:par>
                          <p:cTn id="68" fill="hold">
                            <p:stCondLst>
                              <p:cond delay="12000"/>
                            </p:stCondLst>
                            <p:childTnLst>
                              <p:par>
                                <p:cTn id="69" presetID="22" presetClass="entr" presetSubtype="8" fill="hold" grpId="0" nodeType="afterEffect">
                                  <p:stCondLst>
                                    <p:cond delay="0"/>
                                  </p:stCondLst>
                                  <p:childTnLst>
                                    <p:set>
                                      <p:cBhvr>
                                        <p:cTn id="70" dur="1" fill="hold">
                                          <p:stCondLst>
                                            <p:cond delay="0"/>
                                          </p:stCondLst>
                                        </p:cTn>
                                        <p:tgtEl>
                                          <p:spTgt spid="19">
                                            <p:txEl>
                                              <p:pRg st="1" end="1"/>
                                            </p:txEl>
                                          </p:spTgt>
                                        </p:tgtEl>
                                        <p:attrNameLst>
                                          <p:attrName>style.visibility</p:attrName>
                                        </p:attrNameLst>
                                      </p:cBhvr>
                                      <p:to>
                                        <p:strVal val="visible"/>
                                      </p:to>
                                    </p:set>
                                    <p:animEffect transition="in" filter="wipe(left)">
                                      <p:cBhvr>
                                        <p:cTn id="71" dur="500"/>
                                        <p:tgtEl>
                                          <p:spTgt spid="19">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1000"/>
                                        <p:tgtEl>
                                          <p:spTgt spid="33"/>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19">
                                            <p:txEl>
                                              <p:pRg st="2" end="2"/>
                                            </p:txEl>
                                          </p:spTgt>
                                        </p:tgtEl>
                                        <p:attrNameLst>
                                          <p:attrName>style.visibility</p:attrName>
                                        </p:attrNameLst>
                                      </p:cBhvr>
                                      <p:to>
                                        <p:strVal val="visible"/>
                                      </p:to>
                                    </p:set>
                                    <p:animEffect transition="in" filter="wipe(left)">
                                      <p:cBhvr>
                                        <p:cTn id="84" dur="500"/>
                                        <p:tgtEl>
                                          <p:spTgt spid="19">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7">
                                            <p:txEl>
                                              <p:pRg st="0" end="0"/>
                                            </p:txEl>
                                          </p:spTgt>
                                        </p:tgtEl>
                                        <p:attrNameLst>
                                          <p:attrName>style.visibility</p:attrName>
                                        </p:attrNameLst>
                                      </p:cBhvr>
                                      <p:to>
                                        <p:strVal val="visible"/>
                                      </p:to>
                                    </p:set>
                                    <p:animEffect transition="in" filter="wipe(left)">
                                      <p:cBhvr>
                                        <p:cTn id="89" dur="500"/>
                                        <p:tgtEl>
                                          <p:spTgt spid="37">
                                            <p:txEl>
                                              <p:pRg st="0" end="0"/>
                                            </p:txEl>
                                          </p:spTgt>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left)">
                                      <p:cBhvr>
                                        <p:cTn id="93" dur="5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wipe(left)">
                                      <p:cBhvr>
                                        <p:cTn id="9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75" grpId="0" animBg="1"/>
      <p:bldP spid="881676" grpId="0"/>
      <p:bldP spid="881678" grpId="0"/>
      <p:bldP spid="19" grpId="0" uiExpand="1" build="p" bldLvl="3"/>
      <p:bldP spid="37" grpId="0" build="p" bldLvl="3"/>
      <p:bldP spid="6"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65100" y="215900"/>
            <a:ext cx="1651000" cy="523220"/>
          </a:xfrm>
          <a:prstGeom prst="rect">
            <a:avLst/>
          </a:prstGeom>
          <a:noFill/>
        </p:spPr>
        <p:txBody>
          <a:bodyPr wrap="square" rtlCol="0">
            <a:spAutoFit/>
          </a:bodyPr>
          <a:lstStyle/>
          <a:p>
            <a:r>
              <a:rPr lang="zh-TW" altLang="en-US" b="1" dirty="0" smtClean="0">
                <a:latin typeface="標楷體" pitchFamily="65" charset="-120"/>
                <a:ea typeface="標楷體" pitchFamily="65" charset="-120"/>
              </a:rPr>
              <a:t>新聞時事</a:t>
            </a:r>
            <a:endParaRPr lang="zh-TW" altLang="en-US" b="1" dirty="0">
              <a:latin typeface="標楷體" pitchFamily="65" charset="-120"/>
              <a:ea typeface="標楷體" pitchFamily="65" charset="-120"/>
            </a:endParaRPr>
          </a:p>
        </p:txBody>
      </p:sp>
      <p:sp>
        <p:nvSpPr>
          <p:cNvPr id="3" name="文字方塊 2"/>
          <p:cNvSpPr txBox="1"/>
          <p:nvPr/>
        </p:nvSpPr>
        <p:spPr>
          <a:xfrm>
            <a:off x="520700" y="723900"/>
            <a:ext cx="8356600" cy="5016758"/>
          </a:xfrm>
          <a:prstGeom prst="rect">
            <a:avLst/>
          </a:prstGeom>
          <a:noFill/>
        </p:spPr>
        <p:txBody>
          <a:bodyPr wrap="square" rtlCol="0">
            <a:spAutoFit/>
          </a:bodyPr>
          <a:lstStyle/>
          <a:p>
            <a:r>
              <a:rPr lang="zh-TW" altLang="zh-TW" b="1" dirty="0" smtClean="0">
                <a:ea typeface="標楷體"/>
                <a:cs typeface="Arial"/>
              </a:rPr>
              <a:t>台南／肉鴨減成本增 周氏滷味不漲價</a:t>
            </a:r>
            <a:r>
              <a:rPr lang="en-US" altLang="zh-TW" b="1" dirty="0" smtClean="0">
                <a:ea typeface="標楷體"/>
                <a:cs typeface="Arial"/>
              </a:rPr>
              <a:t> </a:t>
            </a:r>
            <a:r>
              <a:rPr lang="en-US" altLang="zh-TW" sz="2000" b="1" dirty="0" smtClean="0">
                <a:ea typeface="標楷體"/>
                <a:cs typeface="Arial"/>
              </a:rPr>
              <a:t>  </a:t>
            </a:r>
            <a:r>
              <a:rPr lang="en-US" altLang="zh-TW" sz="2000" dirty="0" smtClean="0">
                <a:latin typeface="Times New Roman" pitchFamily="18" charset="0"/>
                <a:ea typeface="標楷體"/>
                <a:cs typeface="Times New Roman" pitchFamily="18" charset="0"/>
              </a:rPr>
              <a:t>[</a:t>
            </a:r>
            <a:r>
              <a:rPr lang="zh-TW" altLang="zh-TW" sz="2000" dirty="0" smtClean="0">
                <a:latin typeface="Times New Roman" pitchFamily="18" charset="0"/>
                <a:ea typeface="標楷體"/>
                <a:cs typeface="Times New Roman" pitchFamily="18" charset="0"/>
              </a:rPr>
              <a:t>聯合報</a:t>
            </a:r>
            <a:r>
              <a:rPr lang="en-US" altLang="zh-TW" sz="2000" dirty="0" smtClean="0">
                <a:latin typeface="Times New Roman" pitchFamily="18" charset="0"/>
                <a:ea typeface="標楷體"/>
                <a:cs typeface="Times New Roman" pitchFamily="18" charset="0"/>
              </a:rPr>
              <a:t>2012/11/22]</a:t>
            </a:r>
            <a:r>
              <a:rPr lang="en-US" altLang="zh-TW" dirty="0" smtClean="0">
                <a:ea typeface="標楷體"/>
                <a:cs typeface="Arial"/>
              </a:rPr>
              <a:t/>
            </a:r>
            <a:br>
              <a:rPr lang="en-US" altLang="zh-TW" dirty="0" smtClean="0">
                <a:ea typeface="標楷體"/>
                <a:cs typeface="Arial"/>
              </a:rPr>
            </a:br>
            <a:r>
              <a:rPr lang="zh-TW" altLang="en-US" dirty="0" smtClean="0">
                <a:ea typeface="標楷體"/>
                <a:cs typeface="Arial"/>
              </a:rPr>
              <a:t>      </a:t>
            </a:r>
            <a:r>
              <a:rPr lang="zh-TW" altLang="zh-TW" sz="2400" dirty="0" smtClean="0">
                <a:latin typeface="新細明體"/>
                <a:ea typeface="標楷體"/>
                <a:cs typeface="Arial"/>
              </a:rPr>
              <a:t>在全台有</a:t>
            </a:r>
            <a:r>
              <a:rPr lang="en-US" altLang="zh-TW" sz="2400" dirty="0" smtClean="0">
                <a:latin typeface="新細明體"/>
                <a:ea typeface="標楷體"/>
                <a:cs typeface="Arial"/>
              </a:rPr>
              <a:t>10</a:t>
            </a:r>
            <a:r>
              <a:rPr lang="zh-TW" altLang="zh-TW" sz="2400" dirty="0" smtClean="0">
                <a:latin typeface="新細明體"/>
                <a:ea typeface="標楷體"/>
                <a:cs typeface="Arial"/>
              </a:rPr>
              <a:t>多家分店的周氏滷味，每次出貨上千斤滷味，連香港、大陸都有盤商專程來台掃貨。</a:t>
            </a:r>
            <a:r>
              <a:rPr lang="zh-TW" altLang="zh-TW" sz="2400" dirty="0" smtClean="0">
                <a:solidFill>
                  <a:srgbClr val="FF0000"/>
                </a:solidFill>
                <a:latin typeface="新細明體"/>
                <a:ea typeface="標楷體"/>
                <a:cs typeface="Arial"/>
              </a:rPr>
              <a:t>現肉鴨減產，縱使營運成本提高</a:t>
            </a:r>
            <a:r>
              <a:rPr lang="en-US" altLang="zh-TW" sz="2400" dirty="0" smtClean="0">
                <a:solidFill>
                  <a:srgbClr val="FF0000"/>
                </a:solidFill>
                <a:latin typeface="新細明體"/>
                <a:ea typeface="標楷體"/>
                <a:cs typeface="Arial"/>
              </a:rPr>
              <a:t>2</a:t>
            </a:r>
            <a:r>
              <a:rPr lang="zh-TW" altLang="zh-TW" sz="2400" dirty="0" smtClean="0">
                <a:solidFill>
                  <a:srgbClr val="FF0000"/>
                </a:solidFill>
                <a:latin typeface="新細明體"/>
                <a:ea typeface="標楷體"/>
                <a:cs typeface="Arial"/>
              </a:rPr>
              <a:t>成，周文俊堅持賣小吃就是不能漲價。</a:t>
            </a:r>
            <a:endParaRPr lang="zh-TW" altLang="zh-TW" sz="2400" dirty="0" smtClean="0">
              <a:latin typeface="新細明體"/>
              <a:cs typeface="新細明體"/>
            </a:endParaRPr>
          </a:p>
          <a:p>
            <a:pPr>
              <a:spcAft>
                <a:spcPts val="0"/>
              </a:spcAft>
            </a:pPr>
            <a:r>
              <a:rPr lang="zh-TW" altLang="en-US" sz="2400" kern="0" dirty="0" smtClean="0">
                <a:latin typeface="Calibri"/>
                <a:ea typeface="標楷體"/>
                <a:cs typeface="Arial"/>
              </a:rPr>
              <a:t>          </a:t>
            </a:r>
            <a:r>
              <a:rPr lang="zh-TW" altLang="zh-TW" sz="2400" kern="0" dirty="0" smtClean="0">
                <a:latin typeface="Calibri"/>
                <a:ea typeface="標楷體"/>
                <a:cs typeface="Arial"/>
              </a:rPr>
              <a:t>周文俊說，</a:t>
            </a:r>
            <a:r>
              <a:rPr lang="en-US" altLang="zh-TW" sz="2400" kern="0" dirty="0" smtClean="0">
                <a:latin typeface="Calibri"/>
                <a:ea typeface="標楷體"/>
                <a:cs typeface="Arial"/>
              </a:rPr>
              <a:t>10</a:t>
            </a:r>
            <a:r>
              <a:rPr lang="zh-TW" altLang="zh-TW" sz="2400" kern="0" dirty="0" smtClean="0">
                <a:latin typeface="Calibri"/>
                <a:ea typeface="標楷體"/>
                <a:cs typeface="Arial"/>
              </a:rPr>
              <a:t>多年前經營家電行，因生意不佳轉行，與老婆「多吃、多看、多比較」自學廚藝，研發出突破傳統的冰鎮滷味，加入數十種中藥材滷製，吃來爽口深受饕客喜愛，連大陸、香港都有盤商來台下訂單。</a:t>
            </a:r>
            <a:endParaRPr lang="zh-TW" altLang="zh-TW" sz="2400" kern="100" dirty="0" smtClean="0">
              <a:latin typeface="Calibri"/>
              <a:ea typeface="新細明體"/>
              <a:cs typeface="Times New Roman"/>
            </a:endParaRPr>
          </a:p>
          <a:p>
            <a:pPr>
              <a:spcAft>
                <a:spcPts val="0"/>
              </a:spcAft>
            </a:pPr>
            <a:r>
              <a:rPr lang="zh-TW" altLang="en-US" sz="2400" kern="0" dirty="0" smtClean="0">
                <a:latin typeface="Calibri"/>
                <a:ea typeface="標楷體"/>
                <a:cs typeface="Arial"/>
              </a:rPr>
              <a:t>         </a:t>
            </a:r>
            <a:r>
              <a:rPr lang="zh-TW" altLang="zh-TW" sz="2400" kern="0" dirty="0" smtClean="0">
                <a:latin typeface="Calibri"/>
                <a:ea typeface="標楷體"/>
                <a:cs typeface="Arial"/>
              </a:rPr>
              <a:t>周文俊說，</a:t>
            </a:r>
            <a:r>
              <a:rPr lang="zh-TW" altLang="zh-TW" sz="2400" kern="0" dirty="0" smtClean="0">
                <a:solidFill>
                  <a:srgbClr val="FF0000"/>
                </a:solidFill>
                <a:latin typeface="Calibri"/>
                <a:ea typeface="標楷體"/>
                <a:cs typeface="Arial"/>
              </a:rPr>
              <a:t>近幾個月肉鴨減產，加上原物料及油電上漲，營運成本至少增加</a:t>
            </a:r>
            <a:r>
              <a:rPr lang="en-US" altLang="zh-TW" sz="2400" kern="0" dirty="0" smtClean="0">
                <a:solidFill>
                  <a:srgbClr val="FF0000"/>
                </a:solidFill>
                <a:latin typeface="Calibri"/>
                <a:ea typeface="標楷體"/>
                <a:cs typeface="Arial"/>
              </a:rPr>
              <a:t>2</a:t>
            </a:r>
            <a:r>
              <a:rPr lang="zh-TW" altLang="zh-TW" sz="2400" kern="0" dirty="0" smtClean="0">
                <a:solidFill>
                  <a:srgbClr val="FF0000"/>
                </a:solidFill>
                <a:latin typeface="Calibri"/>
                <a:ea typeface="標楷體"/>
                <a:cs typeface="Arial"/>
              </a:rPr>
              <a:t>成。鴨舌平均成本從原本的</a:t>
            </a:r>
            <a:r>
              <a:rPr lang="en-US" altLang="zh-TW" sz="2400" kern="0" dirty="0" smtClean="0">
                <a:solidFill>
                  <a:srgbClr val="FF0000"/>
                </a:solidFill>
                <a:latin typeface="Calibri"/>
                <a:ea typeface="標楷體"/>
                <a:cs typeface="Arial"/>
              </a:rPr>
              <a:t>1</a:t>
            </a:r>
            <a:r>
              <a:rPr lang="zh-TW" altLang="zh-TW" sz="2400" kern="0" dirty="0" smtClean="0">
                <a:solidFill>
                  <a:srgbClr val="FF0000"/>
                </a:solidFill>
                <a:latin typeface="Calibri"/>
                <a:ea typeface="標楷體"/>
                <a:cs typeface="Arial"/>
              </a:rPr>
              <a:t>支</a:t>
            </a:r>
            <a:r>
              <a:rPr lang="en-US" altLang="zh-TW" sz="2400" kern="0" dirty="0" smtClean="0">
                <a:solidFill>
                  <a:srgbClr val="FF0000"/>
                </a:solidFill>
                <a:latin typeface="Calibri"/>
                <a:ea typeface="標楷體"/>
                <a:cs typeface="Arial"/>
              </a:rPr>
              <a:t>6</a:t>
            </a:r>
            <a:r>
              <a:rPr lang="zh-TW" altLang="zh-TW" sz="2400" kern="0" dirty="0" smtClean="0">
                <a:solidFill>
                  <a:srgbClr val="FF0000"/>
                </a:solidFill>
                <a:latin typeface="Calibri"/>
                <a:ea typeface="標楷體"/>
                <a:cs typeface="Arial"/>
              </a:rPr>
              <a:t>元漲到</a:t>
            </a:r>
            <a:r>
              <a:rPr lang="en-US" altLang="zh-TW" sz="2400" kern="0" dirty="0" smtClean="0">
                <a:solidFill>
                  <a:srgbClr val="FF0000"/>
                </a:solidFill>
                <a:latin typeface="Calibri"/>
                <a:ea typeface="標楷體"/>
                <a:cs typeface="Arial"/>
              </a:rPr>
              <a:t>10</a:t>
            </a:r>
            <a:r>
              <a:rPr lang="zh-TW" altLang="zh-TW" sz="2400" kern="0" dirty="0" smtClean="0">
                <a:solidFill>
                  <a:srgbClr val="FF0000"/>
                </a:solidFill>
                <a:latin typeface="Calibri"/>
                <a:ea typeface="標楷體"/>
                <a:cs typeface="Arial"/>
              </a:rPr>
              <a:t>元，鴨翅從</a:t>
            </a:r>
            <a:r>
              <a:rPr lang="en-US" altLang="zh-TW" sz="2400" kern="0" dirty="0" smtClean="0">
                <a:solidFill>
                  <a:srgbClr val="FF0000"/>
                </a:solidFill>
                <a:latin typeface="Calibri"/>
                <a:ea typeface="標楷體"/>
                <a:cs typeface="Arial"/>
              </a:rPr>
              <a:t>8</a:t>
            </a:r>
            <a:r>
              <a:rPr lang="zh-TW" altLang="zh-TW" sz="2400" kern="0" dirty="0" smtClean="0">
                <a:solidFill>
                  <a:srgbClr val="FF0000"/>
                </a:solidFill>
                <a:latin typeface="Calibri"/>
                <a:ea typeface="標楷體"/>
                <a:cs typeface="Arial"/>
              </a:rPr>
              <a:t>元漲到</a:t>
            </a:r>
            <a:r>
              <a:rPr lang="en-US" altLang="zh-TW" sz="2400" kern="0" dirty="0" smtClean="0">
                <a:solidFill>
                  <a:srgbClr val="FF0000"/>
                </a:solidFill>
                <a:latin typeface="Calibri"/>
                <a:ea typeface="標楷體"/>
                <a:cs typeface="Arial"/>
              </a:rPr>
              <a:t>13</a:t>
            </a:r>
            <a:r>
              <a:rPr lang="zh-TW" altLang="zh-TW" sz="2400" kern="0" dirty="0" smtClean="0">
                <a:solidFill>
                  <a:srgbClr val="FF0000"/>
                </a:solidFill>
                <a:latin typeface="Calibri"/>
                <a:ea typeface="標楷體"/>
                <a:cs typeface="Arial"/>
              </a:rPr>
              <a:t>元，但他堅持不漲價，苦撐也要自行吸收成本，</a:t>
            </a:r>
            <a:r>
              <a:rPr lang="zh-TW" altLang="zh-TW" sz="2400" kern="0" dirty="0" smtClean="0">
                <a:latin typeface="Calibri"/>
                <a:ea typeface="標楷體"/>
                <a:cs typeface="Arial"/>
              </a:rPr>
              <a:t>「讓更多人品嘗台南好滋味，和民眾共體時艱」。</a:t>
            </a:r>
            <a:endParaRPr lang="zh-TW" altLang="zh-TW" sz="2400" kern="100" dirty="0" smtClean="0">
              <a:latin typeface="Calibri"/>
              <a:ea typeface="新細明體"/>
              <a:cs typeface="Times New Roman"/>
            </a:endParaRPr>
          </a:p>
          <a:p>
            <a:endParaRPr lang="zh-TW"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2425" y="2743200"/>
            <a:ext cx="8343900" cy="954107"/>
          </a:xfrm>
          <a:prstGeom prst="rect">
            <a:avLst/>
          </a:prstGeom>
          <a:noFill/>
          <a:ln w="9525">
            <a:noFill/>
            <a:miter lim="800000"/>
            <a:headEnd/>
            <a:tailEnd/>
          </a:ln>
        </p:spPr>
        <p:txBody>
          <a:bodyPr>
            <a:spAutoFit/>
          </a:bodyPr>
          <a:lstStyle/>
          <a:p>
            <a:r>
              <a:rPr lang="en-US">
                <a:solidFill>
                  <a:srgbClr val="0066B3"/>
                </a:solidFill>
              </a:rPr>
              <a:t>Define technology and give examples of technological change.</a:t>
            </a:r>
          </a:p>
        </p:txBody>
      </p:sp>
      <p:sp>
        <p:nvSpPr>
          <p:cNvPr id="3" name="Text Box 9"/>
          <p:cNvSpPr txBox="1">
            <a:spLocks noChangeArrowheads="1"/>
          </p:cNvSpPr>
          <p:nvPr/>
        </p:nvSpPr>
        <p:spPr bwMode="auto">
          <a:xfrm>
            <a:off x="452438" y="2389159"/>
            <a:ext cx="5326062" cy="400110"/>
          </a:xfrm>
          <a:prstGeom prst="rect">
            <a:avLst/>
          </a:prstGeom>
          <a:solidFill>
            <a:srgbClr val="0066B3"/>
          </a:solidFill>
          <a:ln w="9525">
            <a:noFill/>
            <a:miter lim="800000"/>
            <a:headEnd/>
            <a:tailEnd/>
          </a:ln>
        </p:spPr>
        <p:txBody>
          <a:bodyPr wrap="square" lIns="45720" rIns="45720" anchor="ctr">
            <a:spAutoFit/>
          </a:bodyPr>
          <a:lstStyle/>
          <a:p>
            <a:r>
              <a:rPr lang="en-US" sz="2000" b="1" dirty="0">
                <a:solidFill>
                  <a:srgbClr val="FFFFFF"/>
                </a:solidFill>
              </a:rPr>
              <a:t>11.1 LEARNING </a:t>
            </a:r>
            <a:r>
              <a:rPr lang="en-US" sz="2000" dirty="0">
                <a:solidFill>
                  <a:srgbClr val="FFFFFF"/>
                </a:solidFill>
              </a:rPr>
              <a:t>OBJECTIVE</a:t>
            </a:r>
          </a:p>
        </p:txBody>
      </p:sp>
      <p:sp>
        <p:nvSpPr>
          <p:cNvPr id="4" name="TextBox 3"/>
          <p:cNvSpPr txBox="1">
            <a:spLocks noChangeArrowheads="1"/>
          </p:cNvSpPr>
          <p:nvPr/>
        </p:nvSpPr>
        <p:spPr bwMode="auto">
          <a:xfrm>
            <a:off x="469900" y="244475"/>
            <a:ext cx="7923213" cy="584775"/>
          </a:xfrm>
          <a:prstGeom prst="rect">
            <a:avLst/>
          </a:prstGeom>
          <a:noFill/>
          <a:ln w="9525">
            <a:noFill/>
            <a:miter lim="800000"/>
            <a:headEnd/>
            <a:tailEnd/>
          </a:ln>
        </p:spPr>
        <p:txBody>
          <a:bodyPr>
            <a:spAutoFit/>
          </a:bodyPr>
          <a:lstStyle/>
          <a:p>
            <a:r>
              <a:rPr lang="en-US" sz="3200" b="1" dirty="0">
                <a:solidFill>
                  <a:srgbClr val="0066B3"/>
                </a:solidFill>
              </a:rPr>
              <a:t>Technology: An Economic Definition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455613" y="2554288"/>
            <a:ext cx="8240712" cy="954107"/>
          </a:xfrm>
          <a:prstGeom prst="rect">
            <a:avLst/>
          </a:prstGeom>
          <a:noFill/>
          <a:ln w="9525" algn="ctr">
            <a:noFill/>
            <a:miter lim="800000"/>
            <a:headEnd/>
            <a:tailEnd/>
          </a:ln>
        </p:spPr>
        <p:txBody>
          <a:bodyPr>
            <a:spAutoFit/>
          </a:bodyPr>
          <a:lstStyle/>
          <a:p>
            <a:pPr>
              <a:spcBef>
                <a:spcPct val="20000"/>
              </a:spcBef>
              <a:spcAft>
                <a:spcPct val="50000"/>
              </a:spcAft>
            </a:pPr>
            <a:r>
              <a:rPr lang="en-US" b="1" dirty="0">
                <a:solidFill>
                  <a:schemeClr val="tx1"/>
                </a:solidFill>
              </a:rPr>
              <a:t>Technology</a:t>
            </a:r>
            <a:r>
              <a:rPr lang="en-US" dirty="0">
                <a:solidFill>
                  <a:schemeClr val="tx1"/>
                </a:solidFill>
              </a:rPr>
              <a:t>  </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技術</a:t>
            </a:r>
            <a:r>
              <a:rPr lang="en-US" altLang="zh-TW" b="1" dirty="0" smtClean="0">
                <a:solidFill>
                  <a:schemeClr val="tx1"/>
                </a:solidFill>
                <a:latin typeface="標楷體" pitchFamily="65" charset="-120"/>
                <a:ea typeface="標楷體" pitchFamily="65" charset="-120"/>
              </a:rPr>
              <a:t>)</a:t>
            </a:r>
            <a:r>
              <a:rPr lang="en-US" b="1" dirty="0" smtClean="0">
                <a:solidFill>
                  <a:schemeClr val="tx1"/>
                </a:solidFill>
                <a:latin typeface="標楷體" pitchFamily="65" charset="-120"/>
                <a:ea typeface="標楷體" pitchFamily="65" charset="-120"/>
              </a:rPr>
              <a:t> </a:t>
            </a:r>
            <a:r>
              <a:rPr lang="en-US" dirty="0">
                <a:solidFill>
                  <a:schemeClr val="tx1"/>
                </a:solidFill>
              </a:rPr>
              <a:t>The processes a firm uses to turn inputs into outputs of goods and services.</a:t>
            </a:r>
          </a:p>
        </p:txBody>
      </p:sp>
      <p:sp>
        <p:nvSpPr>
          <p:cNvPr id="14" name="Rectangle 7"/>
          <p:cNvSpPr>
            <a:spLocks noChangeArrowheads="1"/>
          </p:cNvSpPr>
          <p:nvPr/>
        </p:nvSpPr>
        <p:spPr bwMode="auto">
          <a:xfrm>
            <a:off x="455613" y="4429125"/>
            <a:ext cx="8240712" cy="1384995"/>
          </a:xfrm>
          <a:prstGeom prst="rect">
            <a:avLst/>
          </a:prstGeom>
          <a:noFill/>
          <a:ln w="9525" algn="ctr">
            <a:noFill/>
            <a:miter lim="800000"/>
            <a:headEnd/>
            <a:tailEnd/>
          </a:ln>
        </p:spPr>
        <p:txBody>
          <a:bodyPr>
            <a:spAutoFit/>
          </a:bodyPr>
          <a:lstStyle/>
          <a:p>
            <a:pPr>
              <a:spcBef>
                <a:spcPct val="50000"/>
              </a:spcBef>
            </a:pPr>
            <a:r>
              <a:rPr lang="en-US" b="1" dirty="0">
                <a:solidFill>
                  <a:schemeClr val="tx1"/>
                </a:solidFill>
              </a:rPr>
              <a:t>Technological change </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技術改變</a:t>
            </a:r>
            <a:r>
              <a:rPr lang="en-US" altLang="zh-TW" b="1" dirty="0" smtClean="0">
                <a:solidFill>
                  <a:schemeClr val="tx1"/>
                </a:solidFill>
                <a:latin typeface="標楷體" pitchFamily="65" charset="-120"/>
                <a:ea typeface="標楷體" pitchFamily="65" charset="-120"/>
              </a:rPr>
              <a:t>)</a:t>
            </a:r>
            <a:r>
              <a:rPr lang="en-US" b="1" dirty="0" smtClean="0">
                <a:solidFill>
                  <a:schemeClr val="tx1"/>
                </a:solidFill>
                <a:latin typeface="標楷體" pitchFamily="65" charset="-120"/>
                <a:ea typeface="標楷體" pitchFamily="65" charset="-120"/>
              </a:rPr>
              <a:t> </a:t>
            </a:r>
            <a:r>
              <a:rPr lang="en-US" dirty="0">
                <a:solidFill>
                  <a:schemeClr val="tx1"/>
                </a:solidFill>
              </a:rPr>
              <a:t>A change in the ability of a firm to produce a given level of output with a given quantity of inputs.</a:t>
            </a:r>
          </a:p>
        </p:txBody>
      </p:sp>
      <p:sp>
        <p:nvSpPr>
          <p:cNvPr id="2" name="TextBox 1"/>
          <p:cNvSpPr txBox="1">
            <a:spLocks noChangeArrowheads="1"/>
          </p:cNvSpPr>
          <p:nvPr/>
        </p:nvSpPr>
        <p:spPr bwMode="auto">
          <a:xfrm>
            <a:off x="455613" y="677863"/>
            <a:ext cx="8240712" cy="1384995"/>
          </a:xfrm>
          <a:prstGeom prst="rect">
            <a:avLst/>
          </a:prstGeom>
          <a:noFill/>
          <a:ln w="9525">
            <a:noFill/>
            <a:miter lim="800000"/>
            <a:headEnd/>
            <a:tailEnd/>
          </a:ln>
        </p:spPr>
        <p:txBody>
          <a:bodyPr>
            <a:spAutoFit/>
          </a:bodyPr>
          <a:lstStyle/>
          <a:p>
            <a:r>
              <a:rPr lang="en-US" dirty="0"/>
              <a:t>The basic activity of a firm is to use </a:t>
            </a:r>
            <a:r>
              <a:rPr lang="en-US" i="1" dirty="0"/>
              <a:t>inputs</a:t>
            </a:r>
            <a:r>
              <a:rPr lang="en-US" dirty="0"/>
              <a:t>, such as workers, machines, and natural resources, to produce </a:t>
            </a:r>
            <a:r>
              <a:rPr lang="en-US" i="1" dirty="0"/>
              <a:t>outputs</a:t>
            </a:r>
            <a:r>
              <a:rPr lang="en-US" dirty="0"/>
              <a:t> of goods and services.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2425" y="2743200"/>
            <a:ext cx="8343900" cy="954107"/>
          </a:xfrm>
          <a:prstGeom prst="rect">
            <a:avLst/>
          </a:prstGeom>
          <a:noFill/>
          <a:ln w="9525">
            <a:noFill/>
            <a:miter lim="800000"/>
            <a:headEnd/>
            <a:tailEnd/>
          </a:ln>
        </p:spPr>
        <p:txBody>
          <a:bodyPr>
            <a:spAutoFit/>
          </a:bodyPr>
          <a:lstStyle/>
          <a:p>
            <a:r>
              <a:rPr lang="en-US">
                <a:solidFill>
                  <a:srgbClr val="0066B3"/>
                </a:solidFill>
              </a:rPr>
              <a:t>Distinguish between the economic short run and the economic long run.</a:t>
            </a:r>
          </a:p>
        </p:txBody>
      </p:sp>
      <p:sp>
        <p:nvSpPr>
          <p:cNvPr id="3" name="Text Box 9"/>
          <p:cNvSpPr txBox="1">
            <a:spLocks noChangeArrowheads="1"/>
          </p:cNvSpPr>
          <p:nvPr/>
        </p:nvSpPr>
        <p:spPr bwMode="auto">
          <a:xfrm>
            <a:off x="452438" y="2389159"/>
            <a:ext cx="4487862" cy="400110"/>
          </a:xfrm>
          <a:prstGeom prst="rect">
            <a:avLst/>
          </a:prstGeom>
          <a:solidFill>
            <a:srgbClr val="0066B3"/>
          </a:solidFill>
          <a:ln w="9525">
            <a:noFill/>
            <a:miter lim="800000"/>
            <a:headEnd/>
            <a:tailEnd/>
          </a:ln>
        </p:spPr>
        <p:txBody>
          <a:bodyPr wrap="square" lIns="45720" rIns="45720" anchor="ctr">
            <a:spAutoFit/>
          </a:bodyPr>
          <a:lstStyle/>
          <a:p>
            <a:r>
              <a:rPr lang="en-US" sz="2000" b="1">
                <a:solidFill>
                  <a:srgbClr val="FFFFFF"/>
                </a:solidFill>
              </a:rPr>
              <a:t>11.2 LEARNING </a:t>
            </a:r>
            <a:r>
              <a:rPr lang="en-US" sz="2000">
                <a:solidFill>
                  <a:srgbClr val="FFFFFF"/>
                </a:solidFill>
              </a:rPr>
              <a:t>OBJECTIVE</a:t>
            </a:r>
          </a:p>
        </p:txBody>
      </p:sp>
      <p:sp>
        <p:nvSpPr>
          <p:cNvPr id="4" name="TextBox 3"/>
          <p:cNvSpPr txBox="1">
            <a:spLocks noChangeArrowheads="1"/>
          </p:cNvSpPr>
          <p:nvPr/>
        </p:nvSpPr>
        <p:spPr bwMode="auto">
          <a:xfrm>
            <a:off x="-63500" y="244475"/>
            <a:ext cx="9690100" cy="584775"/>
          </a:xfrm>
          <a:prstGeom prst="rect">
            <a:avLst/>
          </a:prstGeom>
          <a:noFill/>
          <a:ln w="9525">
            <a:noFill/>
            <a:miter lim="800000"/>
            <a:headEnd/>
            <a:tailEnd/>
          </a:ln>
        </p:spPr>
        <p:txBody>
          <a:bodyPr wrap="square">
            <a:spAutoFit/>
          </a:bodyPr>
          <a:lstStyle/>
          <a:p>
            <a:r>
              <a:rPr lang="en-US" sz="3200" b="1" dirty="0">
                <a:solidFill>
                  <a:srgbClr val="0066B3"/>
                </a:solidFill>
              </a:rPr>
              <a:t>The Short Run and the Long Run </a:t>
            </a:r>
            <a:r>
              <a:rPr lang="en-US" sz="3200" b="1" dirty="0" smtClean="0">
                <a:solidFill>
                  <a:srgbClr val="0066B3"/>
                </a:solidFill>
              </a:rPr>
              <a:t>in Economics</a:t>
            </a:r>
            <a:endParaRPr lang="en-US" sz="3200" b="1" dirty="0">
              <a:solidFill>
                <a:srgbClr val="0066B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Rectangle 5"/>
          <p:cNvSpPr>
            <a:spLocks noChangeArrowheads="1"/>
          </p:cNvSpPr>
          <p:nvPr/>
        </p:nvSpPr>
        <p:spPr bwMode="auto">
          <a:xfrm>
            <a:off x="430213" y="184150"/>
            <a:ext cx="8355012" cy="769441"/>
          </a:xfrm>
          <a:prstGeom prst="rect">
            <a:avLst/>
          </a:prstGeom>
          <a:noFill/>
          <a:ln w="9525" algn="ctr">
            <a:noFill/>
            <a:miter lim="800000"/>
            <a:headEnd/>
            <a:tailEnd/>
          </a:ln>
        </p:spPr>
        <p:txBody>
          <a:bodyPr>
            <a:spAutoFit/>
          </a:bodyPr>
          <a:lstStyle/>
          <a:p>
            <a:pPr>
              <a:spcBef>
                <a:spcPct val="20000"/>
              </a:spcBef>
              <a:spcAft>
                <a:spcPct val="50000"/>
              </a:spcAft>
            </a:pPr>
            <a:r>
              <a:rPr lang="en-US" sz="2200" b="1" dirty="0">
                <a:solidFill>
                  <a:schemeClr val="tx1"/>
                </a:solidFill>
              </a:rPr>
              <a:t>Short run </a:t>
            </a:r>
            <a:r>
              <a:rPr lang="en-US"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短期</a:t>
            </a:r>
            <a:r>
              <a:rPr lang="en-US" sz="2200" b="1" dirty="0" smtClean="0">
                <a:solidFill>
                  <a:schemeClr val="tx1"/>
                </a:solidFill>
                <a:latin typeface="標楷體" pitchFamily="65" charset="-120"/>
                <a:ea typeface="標楷體" pitchFamily="65" charset="-120"/>
              </a:rPr>
              <a:t>)</a:t>
            </a:r>
            <a:r>
              <a:rPr lang="en-US" sz="2200" b="1" dirty="0" smtClean="0">
                <a:solidFill>
                  <a:schemeClr val="tx1"/>
                </a:solidFill>
              </a:rPr>
              <a:t> </a:t>
            </a:r>
            <a:r>
              <a:rPr lang="en-US" sz="2200" dirty="0">
                <a:solidFill>
                  <a:schemeClr val="tx1"/>
                </a:solidFill>
              </a:rPr>
              <a:t>The period of time during which at least one of a firm’s inputs is fixed.</a:t>
            </a:r>
          </a:p>
        </p:txBody>
      </p:sp>
      <p:sp>
        <p:nvSpPr>
          <p:cNvPr id="23" name="Rectangle 6"/>
          <p:cNvSpPr>
            <a:spLocks noChangeArrowheads="1"/>
          </p:cNvSpPr>
          <p:nvPr/>
        </p:nvSpPr>
        <p:spPr bwMode="auto">
          <a:xfrm>
            <a:off x="455613" y="812800"/>
            <a:ext cx="8240712" cy="1107996"/>
          </a:xfrm>
          <a:prstGeom prst="rect">
            <a:avLst/>
          </a:prstGeom>
          <a:noFill/>
          <a:ln w="9525" algn="ctr">
            <a:noFill/>
            <a:miter lim="800000"/>
            <a:headEnd/>
            <a:tailEnd/>
          </a:ln>
        </p:spPr>
        <p:txBody>
          <a:bodyPr>
            <a:spAutoFit/>
          </a:bodyPr>
          <a:lstStyle/>
          <a:p>
            <a:pPr>
              <a:spcBef>
                <a:spcPct val="20000"/>
              </a:spcBef>
              <a:spcAft>
                <a:spcPct val="50000"/>
              </a:spcAft>
            </a:pPr>
            <a:r>
              <a:rPr lang="en-US" sz="2200" b="1" dirty="0">
                <a:solidFill>
                  <a:schemeClr val="tx1"/>
                </a:solidFill>
              </a:rPr>
              <a:t>Long run</a:t>
            </a:r>
            <a:r>
              <a:rPr lang="en-US" sz="2200" dirty="0">
                <a:solidFill>
                  <a:schemeClr val="tx1"/>
                </a:solidFill>
              </a:rPr>
              <a:t> </a:t>
            </a:r>
            <a:r>
              <a:rPr lang="en-US" altLang="zh-TW" sz="2200" b="1" dirty="0" smtClean="0">
                <a:solidFill>
                  <a:schemeClr val="tx1"/>
                </a:solidFill>
                <a:latin typeface="標楷體" pitchFamily="65" charset="-120"/>
                <a:ea typeface="標楷體" pitchFamily="65" charset="-120"/>
              </a:rPr>
              <a:t>(</a:t>
            </a:r>
            <a:r>
              <a:rPr lang="zh-TW" altLang="en-US" sz="2200" b="1" dirty="0" smtClean="0">
                <a:solidFill>
                  <a:schemeClr val="tx1"/>
                </a:solidFill>
                <a:latin typeface="標楷體" pitchFamily="65" charset="-120"/>
                <a:ea typeface="標楷體" pitchFamily="65" charset="-120"/>
              </a:rPr>
              <a:t>長期</a:t>
            </a:r>
            <a:r>
              <a:rPr lang="en-US" altLang="zh-TW" sz="2200" b="1" dirty="0" smtClean="0">
                <a:solidFill>
                  <a:schemeClr val="tx1"/>
                </a:solidFill>
                <a:latin typeface="標楷體" pitchFamily="65" charset="-120"/>
                <a:ea typeface="標楷體" pitchFamily="65" charset="-120"/>
              </a:rPr>
              <a:t>)</a:t>
            </a:r>
            <a:r>
              <a:rPr lang="en-US" sz="2200" dirty="0" smtClean="0">
                <a:solidFill>
                  <a:schemeClr val="tx1"/>
                </a:solidFill>
              </a:rPr>
              <a:t> </a:t>
            </a:r>
            <a:r>
              <a:rPr lang="en-US" sz="2200" dirty="0">
                <a:solidFill>
                  <a:schemeClr val="tx1"/>
                </a:solidFill>
              </a:rPr>
              <a:t>The period of time in which a firm can vary all its inputs, adopt new technology, and increase or decrease the size of its physical plant.</a:t>
            </a:r>
          </a:p>
        </p:txBody>
      </p:sp>
      <p:sp>
        <p:nvSpPr>
          <p:cNvPr id="9" name="Rectangle 4"/>
          <p:cNvSpPr>
            <a:spLocks noChangeArrowheads="1"/>
          </p:cNvSpPr>
          <p:nvPr/>
        </p:nvSpPr>
        <p:spPr bwMode="auto">
          <a:xfrm>
            <a:off x="455613" y="1795463"/>
            <a:ext cx="8688387" cy="398462"/>
          </a:xfrm>
          <a:prstGeom prst="rect">
            <a:avLst/>
          </a:prstGeom>
          <a:noFill/>
          <a:ln w="9525">
            <a:noFill/>
            <a:miter lim="800000"/>
            <a:headEnd/>
            <a:tailEnd/>
          </a:ln>
        </p:spPr>
        <p:txBody>
          <a:bodyPr/>
          <a:lstStyle/>
          <a:p>
            <a:pPr marL="342900" indent="-342900" algn="ctr">
              <a:spcBef>
                <a:spcPct val="20000"/>
              </a:spcBef>
            </a:pPr>
            <a:r>
              <a:rPr lang="en-US" sz="2400" b="1" dirty="0">
                <a:solidFill>
                  <a:schemeClr val="tx1"/>
                </a:solidFill>
              </a:rPr>
              <a:t>The Difference between Fixed Costs and Variable </a:t>
            </a:r>
            <a:r>
              <a:rPr lang="en-US" sz="2400" b="1" dirty="0" smtClean="0">
                <a:solidFill>
                  <a:schemeClr val="tx1"/>
                </a:solidFill>
              </a:rPr>
              <a:t>Costs</a:t>
            </a:r>
            <a:r>
              <a:rPr lang="zh-TW" altLang="en-US" sz="2400" b="1" dirty="0" smtClean="0">
                <a:solidFill>
                  <a:schemeClr val="tx1"/>
                </a:solidFill>
              </a:rPr>
              <a:t> </a:t>
            </a:r>
            <a:endParaRPr lang="en-US" altLang="zh-TW" sz="2400" b="1" dirty="0" smtClean="0">
              <a:solidFill>
                <a:schemeClr val="tx1"/>
              </a:solidFill>
            </a:endParaRPr>
          </a:p>
          <a:p>
            <a:pPr marL="342900" indent="-342900" algn="ctr">
              <a:spcBef>
                <a:spcPct val="20000"/>
              </a:spcBef>
            </a:pP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固定成本與變動成本的差異</a:t>
            </a:r>
            <a:r>
              <a:rPr lang="en-US" altLang="zh-TW" sz="2400" b="1" dirty="0" smtClean="0">
                <a:solidFill>
                  <a:schemeClr val="tx1"/>
                </a:solidFill>
                <a:latin typeface="標楷體" pitchFamily="65" charset="-120"/>
                <a:ea typeface="標楷體" pitchFamily="65" charset="-120"/>
              </a:rPr>
              <a:t>)</a:t>
            </a:r>
            <a:endParaRPr lang="en-US" sz="2400" b="1" dirty="0">
              <a:solidFill>
                <a:schemeClr val="tx1"/>
              </a:solidFill>
              <a:latin typeface="標楷體" pitchFamily="65" charset="-120"/>
              <a:ea typeface="標楷體" pitchFamily="65" charset="-120"/>
            </a:endParaRPr>
          </a:p>
        </p:txBody>
      </p:sp>
      <p:sp>
        <p:nvSpPr>
          <p:cNvPr id="10" name="Rectangle 7"/>
          <p:cNvSpPr>
            <a:spLocks noChangeArrowheads="1"/>
          </p:cNvSpPr>
          <p:nvPr/>
        </p:nvSpPr>
        <p:spPr bwMode="auto">
          <a:xfrm>
            <a:off x="455613" y="2619375"/>
            <a:ext cx="8688388" cy="400110"/>
          </a:xfrm>
          <a:prstGeom prst="rect">
            <a:avLst/>
          </a:prstGeom>
          <a:noFill/>
          <a:ln w="9525" algn="ctr">
            <a:noFill/>
            <a:miter lim="800000"/>
            <a:headEnd/>
            <a:tailEnd/>
          </a:ln>
        </p:spPr>
        <p:txBody>
          <a:bodyPr wrap="square">
            <a:spAutoFit/>
          </a:bodyPr>
          <a:lstStyle/>
          <a:p>
            <a:pPr>
              <a:spcBef>
                <a:spcPct val="50000"/>
              </a:spcBef>
            </a:pPr>
            <a:r>
              <a:rPr lang="en-US" sz="2000" b="1" dirty="0">
                <a:solidFill>
                  <a:schemeClr val="tx1"/>
                </a:solidFill>
              </a:rPr>
              <a:t>Total cost  </a:t>
            </a:r>
            <a:r>
              <a:rPr lang="en-US" altLang="zh-TW" sz="2000" b="1" dirty="0" smtClean="0">
                <a:solidFill>
                  <a:schemeClr val="tx1"/>
                </a:solidFill>
                <a:latin typeface="標楷體" pitchFamily="65" charset="-120"/>
                <a:ea typeface="標楷體" pitchFamily="65" charset="-120"/>
              </a:rPr>
              <a:t>(</a:t>
            </a:r>
            <a:r>
              <a:rPr lang="zh-TW" altLang="en-US" sz="2000" b="1" dirty="0" smtClean="0">
                <a:solidFill>
                  <a:schemeClr val="tx1"/>
                </a:solidFill>
                <a:latin typeface="標楷體" pitchFamily="65" charset="-120"/>
                <a:ea typeface="標楷體" pitchFamily="65" charset="-120"/>
              </a:rPr>
              <a:t>總成本</a:t>
            </a:r>
            <a:r>
              <a:rPr lang="en-US" altLang="zh-TW" sz="2000" b="1" dirty="0" smtClean="0">
                <a:solidFill>
                  <a:schemeClr val="tx1"/>
                </a:solidFill>
                <a:latin typeface="標楷體" pitchFamily="65" charset="-120"/>
                <a:ea typeface="標楷體" pitchFamily="65" charset="-120"/>
              </a:rPr>
              <a:t>)</a:t>
            </a:r>
            <a:r>
              <a:rPr lang="en-US" sz="2000" b="1" dirty="0" smtClean="0">
                <a:solidFill>
                  <a:schemeClr val="tx1"/>
                </a:solidFill>
                <a:latin typeface="標楷體" pitchFamily="65" charset="-120"/>
                <a:ea typeface="標楷體" pitchFamily="65" charset="-120"/>
              </a:rPr>
              <a:t> </a:t>
            </a:r>
            <a:r>
              <a:rPr lang="en-US" sz="2000" dirty="0">
                <a:solidFill>
                  <a:schemeClr val="tx1"/>
                </a:solidFill>
              </a:rPr>
              <a:t>The cost of all the inputs a firm uses in production.</a:t>
            </a:r>
          </a:p>
        </p:txBody>
      </p:sp>
      <p:sp>
        <p:nvSpPr>
          <p:cNvPr id="11" name="Rectangle 8"/>
          <p:cNvSpPr>
            <a:spLocks noChangeArrowheads="1"/>
          </p:cNvSpPr>
          <p:nvPr/>
        </p:nvSpPr>
        <p:spPr bwMode="auto">
          <a:xfrm>
            <a:off x="455613" y="3133725"/>
            <a:ext cx="8240712" cy="400110"/>
          </a:xfrm>
          <a:prstGeom prst="rect">
            <a:avLst/>
          </a:prstGeom>
          <a:noFill/>
          <a:ln w="9525" algn="ctr">
            <a:noFill/>
            <a:miter lim="800000"/>
            <a:headEnd/>
            <a:tailEnd/>
          </a:ln>
        </p:spPr>
        <p:txBody>
          <a:bodyPr>
            <a:spAutoFit/>
          </a:bodyPr>
          <a:lstStyle/>
          <a:p>
            <a:pPr>
              <a:spcBef>
                <a:spcPct val="50000"/>
              </a:spcBef>
            </a:pPr>
            <a:r>
              <a:rPr lang="en-US" sz="2000" b="1" dirty="0">
                <a:solidFill>
                  <a:schemeClr val="tx1"/>
                </a:solidFill>
              </a:rPr>
              <a:t>Variable costs </a:t>
            </a:r>
            <a:r>
              <a:rPr lang="en-US" altLang="zh-TW" sz="2000" b="1" dirty="0" smtClean="0">
                <a:solidFill>
                  <a:schemeClr val="tx1"/>
                </a:solidFill>
                <a:latin typeface="標楷體" pitchFamily="65" charset="-120"/>
                <a:ea typeface="標楷體" pitchFamily="65" charset="-120"/>
              </a:rPr>
              <a:t>(</a:t>
            </a:r>
            <a:r>
              <a:rPr lang="zh-TW" altLang="en-US" sz="2000" b="1" dirty="0" smtClean="0">
                <a:solidFill>
                  <a:schemeClr val="tx1"/>
                </a:solidFill>
                <a:latin typeface="標楷體" pitchFamily="65" charset="-120"/>
                <a:ea typeface="標楷體" pitchFamily="65" charset="-120"/>
              </a:rPr>
              <a:t>變動成本</a:t>
            </a:r>
            <a:r>
              <a:rPr lang="en-US" altLang="zh-TW" sz="2000" b="1" dirty="0" smtClean="0">
                <a:solidFill>
                  <a:schemeClr val="tx1"/>
                </a:solidFill>
                <a:latin typeface="標楷體" pitchFamily="65" charset="-120"/>
                <a:ea typeface="標楷體" pitchFamily="65" charset="-120"/>
              </a:rPr>
              <a:t>)</a:t>
            </a:r>
            <a:r>
              <a:rPr lang="en-US" sz="2000" b="1" dirty="0" smtClean="0">
                <a:solidFill>
                  <a:schemeClr val="tx1"/>
                </a:solidFill>
                <a:latin typeface="標楷體" pitchFamily="65" charset="-120"/>
                <a:ea typeface="標楷體" pitchFamily="65" charset="-120"/>
              </a:rPr>
              <a:t> </a:t>
            </a:r>
            <a:r>
              <a:rPr lang="en-US" sz="2000" dirty="0">
                <a:solidFill>
                  <a:schemeClr val="tx1"/>
                </a:solidFill>
              </a:rPr>
              <a:t>Costs that change as output changes.</a:t>
            </a:r>
          </a:p>
        </p:txBody>
      </p:sp>
      <p:sp>
        <p:nvSpPr>
          <p:cNvPr id="12" name="Rectangle 9"/>
          <p:cNvSpPr>
            <a:spLocks noChangeArrowheads="1"/>
          </p:cNvSpPr>
          <p:nvPr/>
        </p:nvSpPr>
        <p:spPr bwMode="auto">
          <a:xfrm>
            <a:off x="455613" y="3622675"/>
            <a:ext cx="8878888" cy="400110"/>
          </a:xfrm>
          <a:prstGeom prst="rect">
            <a:avLst/>
          </a:prstGeom>
          <a:noFill/>
          <a:ln w="9525" algn="ctr">
            <a:noFill/>
            <a:miter lim="800000"/>
            <a:headEnd/>
            <a:tailEnd/>
          </a:ln>
        </p:spPr>
        <p:txBody>
          <a:bodyPr wrap="square">
            <a:spAutoFit/>
          </a:bodyPr>
          <a:lstStyle/>
          <a:p>
            <a:pPr>
              <a:spcBef>
                <a:spcPct val="50000"/>
              </a:spcBef>
            </a:pPr>
            <a:r>
              <a:rPr lang="en-US" sz="2000" b="1" dirty="0">
                <a:solidFill>
                  <a:schemeClr val="tx1"/>
                </a:solidFill>
              </a:rPr>
              <a:t>Fixed costs </a:t>
            </a:r>
            <a:r>
              <a:rPr lang="en-US" altLang="zh-TW" sz="2000" b="1" dirty="0" smtClean="0">
                <a:solidFill>
                  <a:schemeClr val="tx1"/>
                </a:solidFill>
                <a:latin typeface="標楷體" pitchFamily="65" charset="-120"/>
                <a:ea typeface="標楷體" pitchFamily="65" charset="-120"/>
              </a:rPr>
              <a:t>(</a:t>
            </a:r>
            <a:r>
              <a:rPr lang="zh-TW" altLang="en-US" sz="2000" b="1" dirty="0" smtClean="0">
                <a:solidFill>
                  <a:schemeClr val="tx1"/>
                </a:solidFill>
                <a:latin typeface="標楷體" pitchFamily="65" charset="-120"/>
                <a:ea typeface="標楷體" pitchFamily="65" charset="-120"/>
              </a:rPr>
              <a:t>固定成本</a:t>
            </a:r>
            <a:r>
              <a:rPr lang="en-US" altLang="zh-TW" sz="2000" b="1" dirty="0" smtClean="0">
                <a:solidFill>
                  <a:schemeClr val="tx1"/>
                </a:solidFill>
                <a:latin typeface="標楷體" pitchFamily="65" charset="-120"/>
                <a:ea typeface="標楷體" pitchFamily="65" charset="-120"/>
              </a:rPr>
              <a:t>)</a:t>
            </a:r>
            <a:r>
              <a:rPr lang="en-US" sz="2000" b="1" dirty="0" smtClean="0">
                <a:solidFill>
                  <a:schemeClr val="tx1"/>
                </a:solidFill>
                <a:latin typeface="標楷體" pitchFamily="65" charset="-120"/>
                <a:ea typeface="標楷體" pitchFamily="65" charset="-120"/>
              </a:rPr>
              <a:t> </a:t>
            </a:r>
            <a:r>
              <a:rPr lang="en-US" sz="2000" dirty="0">
                <a:solidFill>
                  <a:schemeClr val="tx1"/>
                </a:solidFill>
              </a:rPr>
              <a:t>Costs that remain constant as output changes.</a:t>
            </a:r>
          </a:p>
        </p:txBody>
      </p:sp>
      <p:sp>
        <p:nvSpPr>
          <p:cNvPr id="13" name="Rectangle 12"/>
          <p:cNvSpPr>
            <a:spLocks noChangeArrowheads="1"/>
          </p:cNvSpPr>
          <p:nvPr/>
        </p:nvSpPr>
        <p:spPr bwMode="auto">
          <a:xfrm>
            <a:off x="3684588" y="6086475"/>
            <a:ext cx="2982912" cy="461665"/>
          </a:xfrm>
          <a:prstGeom prst="rect">
            <a:avLst/>
          </a:prstGeom>
          <a:noFill/>
          <a:ln w="9525" algn="ctr">
            <a:noFill/>
            <a:miter lim="800000"/>
            <a:headEnd/>
            <a:tailEnd/>
          </a:ln>
        </p:spPr>
        <p:txBody>
          <a:bodyPr wrap="square">
            <a:spAutoFit/>
          </a:bodyPr>
          <a:lstStyle/>
          <a:p>
            <a:pPr>
              <a:spcBef>
                <a:spcPct val="5000"/>
              </a:spcBef>
              <a:spcAft>
                <a:spcPct val="5000"/>
              </a:spcAft>
            </a:pPr>
            <a:r>
              <a:rPr lang="en-US" sz="2400" i="1" dirty="0">
                <a:solidFill>
                  <a:schemeClr val="tx1"/>
                </a:solidFill>
                <a:latin typeface="Times New Roman" pitchFamily="18" charset="0"/>
                <a:ea typeface="Cambria Math" pitchFamily="18" charset="0"/>
                <a:cs typeface="Times New Roman" pitchFamily="18" charset="0"/>
              </a:rPr>
              <a:t>TC </a:t>
            </a:r>
            <a:r>
              <a:rPr lang="en-US" sz="2400" dirty="0">
                <a:solidFill>
                  <a:schemeClr val="tx1"/>
                </a:solidFill>
                <a:latin typeface="Times New Roman" pitchFamily="18" charset="0"/>
                <a:ea typeface="Cambria Math" pitchFamily="18" charset="0"/>
                <a:cs typeface="Times New Roman" pitchFamily="18" charset="0"/>
              </a:rPr>
              <a:t>=</a:t>
            </a:r>
            <a:r>
              <a:rPr lang="en-US" sz="2400" i="1" dirty="0">
                <a:solidFill>
                  <a:schemeClr val="tx1"/>
                </a:solidFill>
                <a:latin typeface="Times New Roman" pitchFamily="18" charset="0"/>
                <a:ea typeface="Cambria Math" pitchFamily="18" charset="0"/>
                <a:cs typeface="Times New Roman" pitchFamily="18" charset="0"/>
              </a:rPr>
              <a:t> FC  </a:t>
            </a:r>
            <a:r>
              <a:rPr lang="en-US" sz="2400" dirty="0">
                <a:solidFill>
                  <a:schemeClr val="tx1"/>
                </a:solidFill>
                <a:latin typeface="Times New Roman" pitchFamily="18" charset="0"/>
                <a:ea typeface="Cambria Math" pitchFamily="18" charset="0"/>
                <a:cs typeface="Times New Roman" pitchFamily="18" charset="0"/>
              </a:rPr>
              <a:t>+ </a:t>
            </a:r>
            <a:r>
              <a:rPr lang="en-US" sz="2400" i="1" dirty="0">
                <a:solidFill>
                  <a:schemeClr val="tx1"/>
                </a:solidFill>
                <a:latin typeface="Times New Roman" pitchFamily="18" charset="0"/>
                <a:ea typeface="Cambria Math" pitchFamily="18" charset="0"/>
                <a:cs typeface="Times New Roman" pitchFamily="18" charset="0"/>
              </a:rPr>
              <a:t>VC</a:t>
            </a:r>
          </a:p>
        </p:txBody>
      </p:sp>
      <p:sp>
        <p:nvSpPr>
          <p:cNvPr id="14" name="Rectangle 13"/>
          <p:cNvSpPr>
            <a:spLocks noChangeArrowheads="1"/>
          </p:cNvSpPr>
          <p:nvPr/>
        </p:nvSpPr>
        <p:spPr bwMode="auto">
          <a:xfrm>
            <a:off x="2041525" y="4970463"/>
            <a:ext cx="5234492" cy="461665"/>
          </a:xfrm>
          <a:prstGeom prst="rect">
            <a:avLst/>
          </a:prstGeom>
          <a:noFill/>
          <a:ln w="9525" algn="ctr">
            <a:noFill/>
            <a:miter lim="800000"/>
            <a:headEnd/>
            <a:tailEnd/>
          </a:ln>
        </p:spPr>
        <p:txBody>
          <a:bodyPr wrap="square">
            <a:spAutoFit/>
          </a:bodyPr>
          <a:lstStyle/>
          <a:p>
            <a:r>
              <a:rPr lang="en-US" sz="2400">
                <a:solidFill>
                  <a:schemeClr val="tx1"/>
                </a:solidFill>
                <a:latin typeface="Times New Roman" pitchFamily="18" charset="0"/>
                <a:ea typeface="Cambria Math" pitchFamily="18" charset="0"/>
                <a:cs typeface="Times New Roman" pitchFamily="18" charset="0"/>
              </a:rPr>
              <a:t>Total cost = Fixed cost + Variable cost</a:t>
            </a:r>
          </a:p>
        </p:txBody>
      </p:sp>
      <p:sp>
        <p:nvSpPr>
          <p:cNvPr id="2" name="TextBox 1"/>
          <p:cNvSpPr txBox="1">
            <a:spLocks noChangeArrowheads="1"/>
          </p:cNvSpPr>
          <p:nvPr/>
        </p:nvSpPr>
        <p:spPr bwMode="auto">
          <a:xfrm>
            <a:off x="277812" y="4341813"/>
            <a:ext cx="9424988" cy="400110"/>
          </a:xfrm>
          <a:prstGeom prst="rect">
            <a:avLst/>
          </a:prstGeom>
          <a:noFill/>
          <a:ln w="9525">
            <a:noFill/>
            <a:miter lim="800000"/>
            <a:headEnd/>
            <a:tailEnd/>
          </a:ln>
        </p:spPr>
        <p:txBody>
          <a:bodyPr wrap="square">
            <a:spAutoFit/>
          </a:bodyPr>
          <a:lstStyle/>
          <a:p>
            <a:r>
              <a:rPr lang="en-US" sz="2000" dirty="0"/>
              <a:t>All of a firm’s costs are either fixed or variable, so we can state the following:</a:t>
            </a:r>
          </a:p>
        </p:txBody>
      </p:sp>
      <p:sp>
        <p:nvSpPr>
          <p:cNvPr id="3" name="TextBox 2"/>
          <p:cNvSpPr txBox="1">
            <a:spLocks noChangeArrowheads="1"/>
          </p:cNvSpPr>
          <p:nvPr/>
        </p:nvSpPr>
        <p:spPr bwMode="auto">
          <a:xfrm>
            <a:off x="455612" y="5599113"/>
            <a:ext cx="9424988" cy="400110"/>
          </a:xfrm>
          <a:prstGeom prst="rect">
            <a:avLst/>
          </a:prstGeom>
          <a:noFill/>
          <a:ln w="9525">
            <a:noFill/>
            <a:miter lim="800000"/>
            <a:headEnd/>
            <a:tailEnd/>
          </a:ln>
        </p:spPr>
        <p:txBody>
          <a:bodyPr wrap="square">
            <a:spAutoFit/>
          </a:bodyPr>
          <a:lstStyle/>
          <a:p>
            <a:r>
              <a:rPr lang="en-US" sz="2000"/>
              <a:t>or, using symbols: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par>
                          <p:cTn id="37" fill="hold">
                            <p:stCondLst>
                              <p:cond delay="500"/>
                            </p:stCondLst>
                            <p:childTnLst>
                              <p:par>
                                <p:cTn id="38" presetID="17" presetClass="entr" presetSubtype="1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strVal val="#ppt_h"/>
                                          </p:val>
                                        </p:tav>
                                        <p:tav tm="100000">
                                          <p:val>
                                            <p:strVal val="#ppt_h"/>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1500"/>
                            </p:stCondLst>
                            <p:childTnLst>
                              <p:par>
                                <p:cTn id="47" presetID="17" presetClass="entr" presetSubtype="1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9" grpId="0"/>
      <p:bldP spid="10" grpId="0"/>
      <p:bldP spid="11" grpId="0"/>
      <p:bldP spid="12" grpId="0"/>
      <p:bldP spid="13" grpId="0"/>
      <p:bldP spid="14" grpId="0"/>
      <p:bldP spid="2" grpId="0"/>
      <p:bldP spid="3" grpId="0"/>
    </p:bldLst>
  </p:timing>
</p:sld>
</file>

<file path=ppt/theme/theme1.xml><?xml version="1.0" encoding="utf-8"?>
<a:theme xmlns:a="http://schemas.openxmlformats.org/drawingml/2006/main" name="4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20869</TotalTime>
  <Words>3690</Words>
  <Application>Microsoft Office PowerPoint</Application>
  <PresentationFormat>如螢幕大小 (4:3)</PresentationFormat>
  <Paragraphs>436</Paragraphs>
  <Slides>43</Slides>
  <Notes>20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43</vt:i4>
      </vt:variant>
    </vt:vector>
  </HeadingPairs>
  <TitlesOfParts>
    <vt:vector size="45" baseType="lpstr">
      <vt:lpstr>4_Custom Design</vt:lpstr>
      <vt:lpstr>Equation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David Alexander</Manager>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Edition</dc:title>
  <dc:subject>Economics</dc:subject>
  <dc:creator>Fernando Quijano &amp; Shelly Tefft w/Michael Brener</dc:creator>
  <cp:lastModifiedBy>home</cp:lastModifiedBy>
  <cp:revision>921</cp:revision>
  <dcterms:created xsi:type="dcterms:W3CDTF">2007-05-23T02:54:43Z</dcterms:created>
  <dcterms:modified xsi:type="dcterms:W3CDTF">2012-12-07T04:50:17Z</dcterms:modified>
</cp:coreProperties>
</file>