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44"/>
  </p:notesMasterIdLst>
  <p:sldIdLst>
    <p:sldId id="256" r:id="rId2"/>
    <p:sldId id="528" r:id="rId3"/>
    <p:sldId id="550" r:id="rId4"/>
    <p:sldId id="551" r:id="rId5"/>
    <p:sldId id="531" r:id="rId6"/>
    <p:sldId id="532" r:id="rId7"/>
    <p:sldId id="530" r:id="rId8"/>
    <p:sldId id="488" r:id="rId9"/>
    <p:sldId id="490" r:id="rId10"/>
    <p:sldId id="548" r:id="rId11"/>
    <p:sldId id="491" r:id="rId12"/>
    <p:sldId id="533" r:id="rId13"/>
    <p:sldId id="492" r:id="rId14"/>
    <p:sldId id="493" r:id="rId15"/>
    <p:sldId id="495" r:id="rId16"/>
    <p:sldId id="496" r:id="rId17"/>
    <p:sldId id="545" r:id="rId18"/>
    <p:sldId id="497" r:id="rId19"/>
    <p:sldId id="534" r:id="rId20"/>
    <p:sldId id="498" r:id="rId21"/>
    <p:sldId id="499" r:id="rId22"/>
    <p:sldId id="525" r:id="rId23"/>
    <p:sldId id="501" r:id="rId24"/>
    <p:sldId id="503" r:id="rId25"/>
    <p:sldId id="538" r:id="rId26"/>
    <p:sldId id="504" r:id="rId27"/>
    <p:sldId id="506" r:id="rId28"/>
    <p:sldId id="524" r:id="rId29"/>
    <p:sldId id="507" r:id="rId30"/>
    <p:sldId id="546" r:id="rId31"/>
    <p:sldId id="539" r:id="rId32"/>
    <p:sldId id="508" r:id="rId33"/>
    <p:sldId id="510" r:id="rId34"/>
    <p:sldId id="547" r:id="rId35"/>
    <p:sldId id="511" r:id="rId36"/>
    <p:sldId id="526" r:id="rId37"/>
    <p:sldId id="512" r:id="rId38"/>
    <p:sldId id="513" r:id="rId39"/>
    <p:sldId id="514" r:id="rId40"/>
    <p:sldId id="541" r:id="rId41"/>
    <p:sldId id="549" r:id="rId42"/>
    <p:sldId id="519" r:id="rId43"/>
  </p:sldIdLst>
  <p:sldSz cx="9144000" cy="6858000" type="screen4x3"/>
  <p:notesSz cx="6858000" cy="9144000"/>
  <p:defaultTextStyle>
    <a:defPPr>
      <a:defRPr lang="en-US"/>
    </a:defPPr>
    <a:lvl1pPr algn="l" rtl="0" fontAlgn="base">
      <a:spcBef>
        <a:spcPct val="0"/>
      </a:spcBef>
      <a:spcAft>
        <a:spcPct val="0"/>
      </a:spcAft>
      <a:defRPr sz="1400" b="1" kern="1200">
        <a:solidFill>
          <a:schemeClr val="tx1"/>
        </a:solidFill>
        <a:latin typeface="Arial" charset="0"/>
        <a:ea typeface="+mn-ea"/>
        <a:cs typeface="Arial" charset="0"/>
      </a:defRPr>
    </a:lvl1pPr>
    <a:lvl2pPr marL="457200" algn="l" rtl="0" fontAlgn="base">
      <a:spcBef>
        <a:spcPct val="0"/>
      </a:spcBef>
      <a:spcAft>
        <a:spcPct val="0"/>
      </a:spcAft>
      <a:defRPr sz="1400" b="1" kern="1200">
        <a:solidFill>
          <a:schemeClr val="tx1"/>
        </a:solidFill>
        <a:latin typeface="Arial" charset="0"/>
        <a:ea typeface="+mn-ea"/>
        <a:cs typeface="Arial" charset="0"/>
      </a:defRPr>
    </a:lvl2pPr>
    <a:lvl3pPr marL="914400" algn="l" rtl="0" fontAlgn="base">
      <a:spcBef>
        <a:spcPct val="0"/>
      </a:spcBef>
      <a:spcAft>
        <a:spcPct val="0"/>
      </a:spcAft>
      <a:defRPr sz="1400" b="1" kern="1200">
        <a:solidFill>
          <a:schemeClr val="tx1"/>
        </a:solidFill>
        <a:latin typeface="Arial" charset="0"/>
        <a:ea typeface="+mn-ea"/>
        <a:cs typeface="Arial" charset="0"/>
      </a:defRPr>
    </a:lvl3pPr>
    <a:lvl4pPr marL="1371600" algn="l" rtl="0" fontAlgn="base">
      <a:spcBef>
        <a:spcPct val="0"/>
      </a:spcBef>
      <a:spcAft>
        <a:spcPct val="0"/>
      </a:spcAft>
      <a:defRPr sz="1400" b="1" kern="1200">
        <a:solidFill>
          <a:schemeClr val="tx1"/>
        </a:solidFill>
        <a:latin typeface="Arial" charset="0"/>
        <a:ea typeface="+mn-ea"/>
        <a:cs typeface="Arial" charset="0"/>
      </a:defRPr>
    </a:lvl4pPr>
    <a:lvl5pPr marL="1828800" algn="l" rtl="0" fontAlgn="base">
      <a:spcBef>
        <a:spcPct val="0"/>
      </a:spcBef>
      <a:spcAft>
        <a:spcPct val="0"/>
      </a:spcAft>
      <a:defRPr sz="1400" b="1" kern="1200">
        <a:solidFill>
          <a:schemeClr val="tx1"/>
        </a:solidFill>
        <a:latin typeface="Arial" charset="0"/>
        <a:ea typeface="+mn-ea"/>
        <a:cs typeface="Arial" charset="0"/>
      </a:defRPr>
    </a:lvl5pPr>
    <a:lvl6pPr marL="2286000" algn="l" defTabSz="914400" rtl="0" eaLnBrk="1" latinLnBrk="0" hangingPunct="1">
      <a:defRPr sz="1400" b="1" kern="1200">
        <a:solidFill>
          <a:schemeClr val="tx1"/>
        </a:solidFill>
        <a:latin typeface="Arial" charset="0"/>
        <a:ea typeface="+mn-ea"/>
        <a:cs typeface="Arial" charset="0"/>
      </a:defRPr>
    </a:lvl6pPr>
    <a:lvl7pPr marL="2743200" algn="l" defTabSz="914400" rtl="0" eaLnBrk="1" latinLnBrk="0" hangingPunct="1">
      <a:defRPr sz="1400" b="1" kern="1200">
        <a:solidFill>
          <a:schemeClr val="tx1"/>
        </a:solidFill>
        <a:latin typeface="Arial" charset="0"/>
        <a:ea typeface="+mn-ea"/>
        <a:cs typeface="Arial" charset="0"/>
      </a:defRPr>
    </a:lvl7pPr>
    <a:lvl8pPr marL="3200400" algn="l" defTabSz="914400" rtl="0" eaLnBrk="1" latinLnBrk="0" hangingPunct="1">
      <a:defRPr sz="1400" b="1" kern="1200">
        <a:solidFill>
          <a:schemeClr val="tx1"/>
        </a:solidFill>
        <a:latin typeface="Arial" charset="0"/>
        <a:ea typeface="+mn-ea"/>
        <a:cs typeface="Arial" charset="0"/>
      </a:defRPr>
    </a:lvl8pPr>
    <a:lvl9pPr marL="3657600" algn="l" defTabSz="914400" rtl="0" eaLnBrk="1" latinLnBrk="0" hangingPunct="1">
      <a:defRPr sz="14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C0051"/>
    <a:srgbClr val="0066B3"/>
    <a:srgbClr val="B9D2C1"/>
    <a:srgbClr val="333333"/>
    <a:srgbClr val="0064B3"/>
    <a:srgbClr val="CCCCFF"/>
    <a:srgbClr val="0066CC"/>
    <a:srgbClr val="3366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99414" autoAdjust="0"/>
  </p:normalViewPr>
  <p:slideViewPr>
    <p:cSldViewPr snapToGrid="0">
      <p:cViewPr>
        <p:scale>
          <a:sx n="75" d="100"/>
          <a:sy n="75" d="100"/>
        </p:scale>
        <p:origin x="-1872" y="-768"/>
      </p:cViewPr>
      <p:guideLst>
        <p:guide orient="horz" pos="432"/>
        <p:guide pos="285"/>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Lst>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13" Type="http://schemas.openxmlformats.org/officeDocument/2006/relationships/slide" Target="slides/slide21.xml"/><Relationship Id="rId18" Type="http://schemas.openxmlformats.org/officeDocument/2006/relationships/slide" Target="slides/slide27.xml"/><Relationship Id="rId26" Type="http://schemas.openxmlformats.org/officeDocument/2006/relationships/slide" Target="slides/slide36.xml"/><Relationship Id="rId3" Type="http://schemas.openxmlformats.org/officeDocument/2006/relationships/slide" Target="slides/slide9.xml"/><Relationship Id="rId21" Type="http://schemas.openxmlformats.org/officeDocument/2006/relationships/slide" Target="slides/slide30.xml"/><Relationship Id="rId7" Type="http://schemas.openxmlformats.org/officeDocument/2006/relationships/slide" Target="slides/slide14.xml"/><Relationship Id="rId12" Type="http://schemas.openxmlformats.org/officeDocument/2006/relationships/slide" Target="slides/slide20.xml"/><Relationship Id="rId17" Type="http://schemas.openxmlformats.org/officeDocument/2006/relationships/slide" Target="slides/slide26.xml"/><Relationship Id="rId25" Type="http://schemas.openxmlformats.org/officeDocument/2006/relationships/slide" Target="slides/slide35.xml"/><Relationship Id="rId2" Type="http://schemas.openxmlformats.org/officeDocument/2006/relationships/slide" Target="slides/slide8.xml"/><Relationship Id="rId16" Type="http://schemas.openxmlformats.org/officeDocument/2006/relationships/slide" Target="slides/slide24.xml"/><Relationship Id="rId20" Type="http://schemas.openxmlformats.org/officeDocument/2006/relationships/slide" Target="slides/slide29.xml"/><Relationship Id="rId29" Type="http://schemas.openxmlformats.org/officeDocument/2006/relationships/slide" Target="slides/slide39.xml"/><Relationship Id="rId1" Type="http://schemas.openxmlformats.org/officeDocument/2006/relationships/slide" Target="slides/slide6.xml"/><Relationship Id="rId6" Type="http://schemas.openxmlformats.org/officeDocument/2006/relationships/slide" Target="slides/slide13.xml"/><Relationship Id="rId11" Type="http://schemas.openxmlformats.org/officeDocument/2006/relationships/slide" Target="slides/slide18.xml"/><Relationship Id="rId24" Type="http://schemas.openxmlformats.org/officeDocument/2006/relationships/slide" Target="slides/slide34.xml"/><Relationship Id="rId5" Type="http://schemas.openxmlformats.org/officeDocument/2006/relationships/slide" Target="slides/slide11.xml"/><Relationship Id="rId15" Type="http://schemas.openxmlformats.org/officeDocument/2006/relationships/slide" Target="slides/slide23.xml"/><Relationship Id="rId23" Type="http://schemas.openxmlformats.org/officeDocument/2006/relationships/slide" Target="slides/slide33.xml"/><Relationship Id="rId28" Type="http://schemas.openxmlformats.org/officeDocument/2006/relationships/slide" Target="slides/slide38.xml"/><Relationship Id="rId10" Type="http://schemas.openxmlformats.org/officeDocument/2006/relationships/slide" Target="slides/slide17.xml"/><Relationship Id="rId19" Type="http://schemas.openxmlformats.org/officeDocument/2006/relationships/slide" Target="slides/slide28.xml"/><Relationship Id="rId4" Type="http://schemas.openxmlformats.org/officeDocument/2006/relationships/slide" Target="slides/slide10.xml"/><Relationship Id="rId9" Type="http://schemas.openxmlformats.org/officeDocument/2006/relationships/slide" Target="slides/slide16.xml"/><Relationship Id="rId14" Type="http://schemas.openxmlformats.org/officeDocument/2006/relationships/slide" Target="slides/slide22.xml"/><Relationship Id="rId22" Type="http://schemas.openxmlformats.org/officeDocument/2006/relationships/slide" Target="slides/slide32.xml"/><Relationship Id="rId27" Type="http://schemas.openxmlformats.org/officeDocument/2006/relationships/slide" Target="slides/slide37.xml"/><Relationship Id="rId30" Type="http://schemas.openxmlformats.org/officeDocument/2006/relationships/slide" Target="slides/slide4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4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spcAft>
                <a:spcPct val="0"/>
              </a:spcAft>
              <a:defRPr sz="1200" b="0">
                <a:cs typeface="+mn-cs"/>
              </a:defRPr>
            </a:lvl1pPr>
          </a:lstStyle>
          <a:p>
            <a:pPr>
              <a:defRPr/>
            </a:pPr>
            <a:endParaRPr lang="en-US"/>
          </a:p>
        </p:txBody>
      </p:sp>
      <p:sp>
        <p:nvSpPr>
          <p:cNvPr id="524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spcAft>
                <a:spcPct val="0"/>
              </a:spcAft>
              <a:defRPr sz="1200" b="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24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4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spcAft>
                <a:spcPct val="0"/>
              </a:spcAft>
              <a:defRPr sz="1200" b="0">
                <a:cs typeface="+mn-cs"/>
              </a:defRPr>
            </a:lvl1pPr>
          </a:lstStyle>
          <a:p>
            <a:pPr>
              <a:defRPr/>
            </a:pPr>
            <a:endParaRPr lang="en-US"/>
          </a:p>
        </p:txBody>
      </p:sp>
      <p:sp>
        <p:nvSpPr>
          <p:cNvPr id="524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spcAft>
                <a:spcPct val="0"/>
              </a:spcAft>
              <a:defRPr sz="1200" b="0">
                <a:cs typeface="+mn-cs"/>
              </a:defRPr>
            </a:lvl1pPr>
          </a:lstStyle>
          <a:p>
            <a:pPr>
              <a:defRPr/>
            </a:pPr>
            <a:fld id="{965629D3-C90F-4923-BD26-33566B5A817B}" type="slidenum">
              <a:rPr lang="en-US"/>
              <a:pPr>
                <a:defRPr/>
              </a:pPr>
              <a:t>‹#›</a:t>
            </a:fld>
            <a:endParaRPr lang="en-US" dirty="0"/>
          </a:p>
        </p:txBody>
      </p:sp>
    </p:spTree>
    <p:extLst>
      <p:ext uri="{BB962C8B-B14F-4D97-AF65-F5344CB8AC3E}">
        <p14:creationId xmlns="" xmlns:p14="http://schemas.microsoft.com/office/powerpoint/2010/main" val="4635657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p:spPr>
        <p:txBody>
          <a:bodyPr/>
          <a:lstStyle/>
          <a:p>
            <a:fld id="{D325B757-3D1A-4AE2-A480-3F0304B67DB6}" type="slidenum">
              <a:rPr lang="en-US" smtClean="0">
                <a:cs typeface="Arial" charset="0"/>
              </a:rPr>
              <a:pPr/>
              <a:t>1</a:t>
            </a:fld>
            <a:endParaRPr lang="en-US" smtClean="0">
              <a:cs typeface="Arial" charset="0"/>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F2EF6-7D05-444B-B1BA-B2992214ED29}" type="slidenum">
              <a:rPr lang="en-US" smtClean="0">
                <a:cs typeface="Arial" charset="0"/>
              </a:rPr>
              <a:pPr/>
              <a:t>16</a:t>
            </a:fld>
            <a:endParaRPr lang="en-US" smtClean="0">
              <a:cs typeface="Arial"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B8F2827E-6285-4239-B005-6F6C86D7E084}" type="slidenum">
              <a:rPr lang="en-US" smtClean="0">
                <a:cs typeface="Arial" charset="0"/>
              </a:rPr>
              <a:pPr/>
              <a:t>17</a:t>
            </a:fld>
            <a:endParaRPr lang="en-US" smtClean="0">
              <a:cs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7B312E31-A0BB-496C-98B2-F26174823C8F}" type="slidenum">
              <a:rPr lang="en-US" smtClean="0">
                <a:cs typeface="Arial" charset="0"/>
              </a:rPr>
              <a:pPr/>
              <a:t>18</a:t>
            </a:fld>
            <a:endParaRPr lang="en-US" smtClean="0">
              <a:cs typeface="Arial"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8A142906-80AF-449C-A3D1-55657C2A98A2}" type="slidenum">
              <a:rPr lang="en-US" smtClean="0">
                <a:cs typeface="Arial" charset="0"/>
              </a:rPr>
              <a:pPr/>
              <a:t>20</a:t>
            </a:fld>
            <a:endParaRPr lang="en-US" smtClean="0">
              <a:cs typeface="Arial"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7EFADD25-809E-487F-9FD0-D92B1BE4D4EE}" type="slidenum">
              <a:rPr lang="en-US" smtClean="0">
                <a:cs typeface="Arial" charset="0"/>
              </a:rPr>
              <a:pPr/>
              <a:t>21</a:t>
            </a:fld>
            <a:endParaRPr lang="en-US" smtClean="0">
              <a:cs typeface="Arial"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04D8FF28-CDDE-4097-BF99-87DCC568B557}" type="slidenum">
              <a:rPr lang="en-US" smtClean="0">
                <a:cs typeface="Arial" charset="0"/>
              </a:rPr>
              <a:pPr/>
              <a:t>22</a:t>
            </a:fld>
            <a:endParaRPr lang="en-US" smtClean="0">
              <a:cs typeface="Arial"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C7D51807-4E06-4A4F-B966-40820656C975}" type="slidenum">
              <a:rPr lang="en-US" smtClean="0">
                <a:cs typeface="Arial" charset="0"/>
              </a:rPr>
              <a:pPr/>
              <a:t>23</a:t>
            </a:fld>
            <a:endParaRPr lang="en-US" smtClean="0">
              <a:cs typeface="Arial"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8FF8E592-2C80-4C5C-83C8-EDFA851BAF43}" type="slidenum">
              <a:rPr lang="en-US" smtClean="0">
                <a:cs typeface="Arial" charset="0"/>
              </a:rPr>
              <a:pPr/>
              <a:t>24</a:t>
            </a:fld>
            <a:endParaRPr lang="en-US" smtClean="0">
              <a:cs typeface="Arial"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B8EBB015-40D7-4D1C-AF92-0901D02F4B48}" type="slidenum">
              <a:rPr lang="en-US" smtClean="0">
                <a:cs typeface="Arial" charset="0"/>
              </a:rPr>
              <a:pPr/>
              <a:t>26</a:t>
            </a:fld>
            <a:endParaRPr lang="en-US" smtClean="0">
              <a:cs typeface="Arial"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E8B14A4C-AC05-496F-80F9-DECF23E68697}" type="slidenum">
              <a:rPr lang="en-US" smtClean="0">
                <a:cs typeface="Arial" charset="0"/>
              </a:rPr>
              <a:pPr/>
              <a:t>27</a:t>
            </a:fld>
            <a:endParaRPr lang="en-US" smtClean="0">
              <a:cs typeface="Arial" charset="0"/>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p>
            <a:fld id="{EA330627-3879-4DBE-8780-47F6AA0E87EA}" type="slidenum">
              <a:rPr lang="en-US" smtClean="0">
                <a:solidFill>
                  <a:srgbClr val="000000"/>
                </a:solidFill>
                <a:cs typeface="Arial" charset="0"/>
              </a:rPr>
              <a:pPr/>
              <a:t>6</a:t>
            </a:fld>
            <a:endParaRPr lang="en-US" smtClean="0">
              <a:solidFill>
                <a:srgbClr val="000000"/>
              </a:solidFill>
              <a:cs typeface="Arial" charset="0"/>
            </a:endParaRP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D8D067BB-0F1C-4EC5-B4F3-71B6762EE1AB}" type="slidenum">
              <a:rPr lang="en-US" smtClean="0">
                <a:cs typeface="Arial" charset="0"/>
              </a:rPr>
              <a:pPr/>
              <a:t>28</a:t>
            </a:fld>
            <a:endParaRPr lang="en-US" smtClean="0">
              <a:cs typeface="Arial"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2EBF4C99-A230-4212-9417-A499AD3FFB78}" type="slidenum">
              <a:rPr lang="en-US" smtClean="0">
                <a:cs typeface="Arial" charset="0"/>
              </a:rPr>
              <a:pPr/>
              <a:t>29</a:t>
            </a:fld>
            <a:endParaRPr lang="en-US" smtClean="0">
              <a:cs typeface="Arial"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43EF2664-4941-45CA-A305-C23E2586EBBD}" type="slidenum">
              <a:rPr lang="en-US" smtClean="0">
                <a:cs typeface="Arial" charset="0"/>
              </a:rPr>
              <a:pPr/>
              <a:t>30</a:t>
            </a:fld>
            <a:endParaRPr lang="en-US" smtClean="0">
              <a:cs typeface="Arial" charset="0"/>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9265FEEB-3E1D-463A-836E-3B9E6C2AA968}" type="slidenum">
              <a:rPr lang="en-US" smtClean="0">
                <a:cs typeface="Arial" charset="0"/>
              </a:rPr>
              <a:pPr/>
              <a:t>32</a:t>
            </a:fld>
            <a:endParaRPr lang="en-US" smtClean="0">
              <a:cs typeface="Arial" charset="0"/>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47B83A41-B7D8-47D6-ABD3-7843F9518644}" type="slidenum">
              <a:rPr lang="en-US" smtClean="0">
                <a:cs typeface="Arial" charset="0"/>
              </a:rPr>
              <a:pPr/>
              <a:t>33</a:t>
            </a:fld>
            <a:endParaRPr lang="en-US" smtClean="0">
              <a:cs typeface="Arial" charset="0"/>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ABD79FB4-A5F1-481B-8DFB-E372AE266B04}" type="slidenum">
              <a:rPr lang="en-US" smtClean="0">
                <a:cs typeface="Arial" charset="0"/>
              </a:rPr>
              <a:pPr/>
              <a:t>34</a:t>
            </a:fld>
            <a:endParaRPr lang="en-US" smtClean="0">
              <a:cs typeface="Arial" charset="0"/>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F913D191-5EA9-434B-BC80-8327086ADF6A}" type="slidenum">
              <a:rPr lang="en-US" smtClean="0">
                <a:cs typeface="Arial" charset="0"/>
              </a:rPr>
              <a:pPr/>
              <a:t>35</a:t>
            </a:fld>
            <a:endParaRPr lang="en-US" smtClean="0">
              <a:cs typeface="Arial" charset="0"/>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0A1E0A06-ADA1-4CFB-916C-0B36DA423D2A}" type="slidenum">
              <a:rPr lang="en-US" smtClean="0">
                <a:cs typeface="Arial" charset="0"/>
              </a:rPr>
              <a:pPr/>
              <a:t>36</a:t>
            </a:fld>
            <a:endParaRPr lang="en-US" smtClean="0">
              <a:cs typeface="Arial"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F12B922E-429D-4305-9EB6-538979E0335F}" type="slidenum">
              <a:rPr lang="en-US" smtClean="0">
                <a:cs typeface="Arial" charset="0"/>
              </a:rPr>
              <a:pPr/>
              <a:t>37</a:t>
            </a:fld>
            <a:endParaRPr lang="en-US" smtClean="0">
              <a:cs typeface="Arial" charset="0"/>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1D4C64D0-E47F-4154-AABF-F42E506B8D18}" type="slidenum">
              <a:rPr lang="en-US" smtClean="0">
                <a:cs typeface="Arial" charset="0"/>
              </a:rPr>
              <a:pPr/>
              <a:t>38</a:t>
            </a:fld>
            <a:endParaRPr lang="en-US" smtClean="0">
              <a:cs typeface="Arial" charset="0"/>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BDEE4199-238B-4B8E-9C31-F69B7BC9527E}" type="slidenum">
              <a:rPr lang="en-US" smtClean="0">
                <a:cs typeface="Arial" charset="0"/>
              </a:rPr>
              <a:pPr/>
              <a:t>8</a:t>
            </a:fld>
            <a:endParaRPr lang="en-US" smtClean="0">
              <a:cs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F2AA4FF9-C73E-4B79-B1A8-816CD351C126}" type="slidenum">
              <a:rPr lang="en-US" smtClean="0">
                <a:cs typeface="Arial" charset="0"/>
              </a:rPr>
              <a:pPr/>
              <a:t>39</a:t>
            </a:fld>
            <a:endParaRPr lang="en-US" smtClean="0">
              <a:cs typeface="Arial" charset="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BAD9040B-8B5B-4543-B4E1-0AE114FF6499}" type="slidenum">
              <a:rPr lang="en-US" smtClean="0">
                <a:cs typeface="Arial" charset="0"/>
              </a:rPr>
              <a:pPr/>
              <a:t>42</a:t>
            </a:fld>
            <a:endParaRPr lang="en-US" smtClean="0">
              <a:cs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9A576E74-A8E6-4171-8511-8AD48BBB36B3}" type="slidenum">
              <a:rPr lang="en-US" smtClean="0">
                <a:cs typeface="Arial" charset="0"/>
              </a:rPr>
              <a:pPr/>
              <a:t>9</a:t>
            </a:fld>
            <a:endParaRPr lang="en-US" smtClean="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2663A856-5249-4365-B4D2-9239CE6BF507}" type="slidenum">
              <a:rPr lang="en-US" smtClean="0">
                <a:cs typeface="Arial" charset="0"/>
              </a:rPr>
              <a:pPr/>
              <a:t>10</a:t>
            </a:fld>
            <a:endParaRPr lang="en-US" smtClean="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F7F5074B-C0CB-4AE2-B25B-CECAE9357466}" type="slidenum">
              <a:rPr lang="en-US" smtClean="0">
                <a:cs typeface="Arial" charset="0"/>
              </a:rPr>
              <a:pPr/>
              <a:t>11</a:t>
            </a:fld>
            <a:endParaRPr lang="en-US" smtClean="0">
              <a:cs typeface="Arial"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16B85354-EF33-4380-9BFF-9290ECB14563}" type="slidenum">
              <a:rPr lang="en-US" smtClean="0">
                <a:cs typeface="Arial" charset="0"/>
              </a:rPr>
              <a:pPr/>
              <a:t>13</a:t>
            </a:fld>
            <a:endParaRPr lang="en-US" smtClean="0">
              <a:cs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7453CD1C-7F72-4D13-8385-AD07EE904F70}" type="slidenum">
              <a:rPr lang="en-US" smtClean="0">
                <a:cs typeface="Arial" charset="0"/>
              </a:rPr>
              <a:pPr/>
              <a:t>14</a:t>
            </a:fld>
            <a:endParaRPr lang="en-US" smtClean="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C049F62-1845-4BDC-A2B4-06F0877DA821}" type="slidenum">
              <a:rPr lang="en-US" smtClean="0">
                <a:cs typeface="Arial" charset="0"/>
              </a:rPr>
              <a:pPr/>
              <a:t>15</a:t>
            </a:fld>
            <a:endParaRPr lang="en-US" smtClean="0">
              <a:cs typeface="Arial"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B9D2C1"/>
              </a:gs>
              <a:gs pos="100000">
                <a:srgbClr val="00837D"/>
              </a:gs>
            </a:gsLst>
            <a:lin ang="5400000" scaled="1"/>
          </a:gradFill>
          <a:ln w="9525">
            <a:noFill/>
            <a:miter lim="800000"/>
            <a:headEnd/>
            <a:tailEnd/>
          </a:ln>
        </p:spPr>
        <p:txBody>
          <a:bodyPr anchor="ctr" anchorCtr="1"/>
          <a:lstStyle/>
          <a:p>
            <a:pPr algn="r">
              <a:spcBef>
                <a:spcPct val="10000"/>
              </a:spcBef>
              <a:spcAft>
                <a:spcPct val="10000"/>
              </a:spcAft>
              <a:defRPr/>
            </a:pPr>
            <a:fld id="{6785066D-93D4-47B9-B71D-9BD09EE5506E}" type="slidenum">
              <a:rPr lang="en-US" sz="1200" b="0">
                <a:solidFill>
                  <a:schemeClr val="bg1"/>
                </a:solidFill>
                <a:cs typeface="+mn-cs"/>
              </a:rPr>
              <a:pPr algn="r">
                <a:spcBef>
                  <a:spcPct val="10000"/>
                </a:spcBef>
                <a:spcAft>
                  <a:spcPct val="10000"/>
                </a:spcAft>
                <a:defRPr/>
              </a:pPr>
              <a:t>‹#›</a:t>
            </a:fld>
            <a:r>
              <a:rPr lang="en-US" sz="1200" b="0" dirty="0">
                <a:solidFill>
                  <a:schemeClr val="bg1"/>
                </a:solidFill>
                <a:cs typeface="+mn-cs"/>
              </a:rPr>
              <a:t> of 40</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p:spPr>
        <p:txBody>
          <a:bodyPr anchor="ctr"/>
          <a:lstStyle/>
          <a:p>
            <a:pPr eaLnBrk="0" hangingPunct="0">
              <a:spcBef>
                <a:spcPct val="10000"/>
              </a:spcBef>
              <a:spcAft>
                <a:spcPct val="10000"/>
              </a:spcAft>
              <a:defRPr/>
            </a:pPr>
            <a:r>
              <a:rPr lang="en-US" sz="900" b="0" dirty="0">
                <a:solidFill>
                  <a:schemeClr val="bg2"/>
                </a:solidFill>
              </a:rPr>
              <a:t>© 2012 Pearson Education, Inc. Publishing as Prentice Hall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B9D2C1"/>
              </a:gs>
              <a:gs pos="100000">
                <a:srgbClr val="00837D"/>
              </a:gs>
            </a:gsLst>
            <a:lin ang="5400000" scaled="1"/>
          </a:gradFill>
          <a:ln w="9525">
            <a:noFill/>
            <a:miter lim="800000"/>
            <a:headEnd/>
            <a:tailEnd/>
          </a:ln>
        </p:spPr>
        <p:txBody>
          <a:bodyPr anchor="ctr" anchorCtr="1"/>
          <a:lstStyle/>
          <a:p>
            <a:pPr algn="r">
              <a:spcBef>
                <a:spcPct val="10000"/>
              </a:spcBef>
              <a:spcAft>
                <a:spcPct val="10000"/>
              </a:spcAft>
              <a:defRPr/>
            </a:pPr>
            <a:fld id="{A03BF4F8-962C-4863-811D-A020FEBE3561}" type="slidenum">
              <a:rPr lang="en-US" sz="1200" b="0">
                <a:solidFill>
                  <a:schemeClr val="bg1"/>
                </a:solidFill>
                <a:cs typeface="+mn-cs"/>
              </a:rPr>
              <a:pPr algn="r">
                <a:spcBef>
                  <a:spcPct val="10000"/>
                </a:spcBef>
                <a:spcAft>
                  <a:spcPct val="10000"/>
                </a:spcAft>
                <a:defRPr/>
              </a:pPr>
              <a:t>‹#›</a:t>
            </a:fld>
            <a:r>
              <a:rPr lang="en-US" sz="1200" b="0" dirty="0">
                <a:solidFill>
                  <a:schemeClr val="bg1"/>
                </a:solidFill>
                <a:cs typeface="+mn-cs"/>
              </a:rPr>
              <a:t> of 40</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p:spPr>
        <p:txBody>
          <a:bodyPr anchor="ctr"/>
          <a:lstStyle/>
          <a:p>
            <a:pPr eaLnBrk="0" hangingPunct="0">
              <a:spcBef>
                <a:spcPct val="10000"/>
              </a:spcBef>
              <a:spcAft>
                <a:spcPct val="10000"/>
              </a:spcAft>
            </a:pPr>
            <a:r>
              <a:rPr lang="en-US" sz="900" b="0">
                <a:solidFill>
                  <a:schemeClr val="bg2"/>
                </a:solidFill>
              </a:rPr>
              <a:t>© 2013 Pearson Education, Inc. Publishing as Prentice Hall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B9D2C1"/>
              </a:gs>
              <a:gs pos="100000">
                <a:srgbClr val="00837D"/>
              </a:gs>
            </a:gsLst>
            <a:lin ang="5400000" scaled="1"/>
          </a:gradFill>
          <a:ln w="9525">
            <a:noFill/>
            <a:miter lim="800000"/>
            <a:headEnd/>
            <a:tailEnd/>
          </a:ln>
        </p:spPr>
        <p:txBody>
          <a:bodyPr anchor="ctr" anchorCtr="1"/>
          <a:lstStyle/>
          <a:p>
            <a:pPr algn="r">
              <a:spcBef>
                <a:spcPct val="10000"/>
              </a:spcBef>
              <a:spcAft>
                <a:spcPct val="10000"/>
              </a:spcAft>
              <a:defRPr/>
            </a:pPr>
            <a:fld id="{268A9C25-72DA-4C2F-B8E2-A204FF5D6FE4}" type="slidenum">
              <a:rPr lang="en-US" sz="1200" b="0">
                <a:solidFill>
                  <a:schemeClr val="bg1"/>
                </a:solidFill>
                <a:cs typeface="+mn-cs"/>
              </a:rPr>
              <a:pPr algn="r">
                <a:spcBef>
                  <a:spcPct val="10000"/>
                </a:spcBef>
                <a:spcAft>
                  <a:spcPct val="10000"/>
                </a:spcAft>
                <a:defRPr/>
              </a:pPr>
              <a:t>‹#›</a:t>
            </a:fld>
            <a:r>
              <a:rPr lang="en-US" sz="1200" b="0" dirty="0">
                <a:solidFill>
                  <a:schemeClr val="bg1"/>
                </a:solidFill>
                <a:cs typeface="+mn-cs"/>
              </a:rPr>
              <a:t> of 40</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p:spPr>
        <p:txBody>
          <a:bodyPr anchor="ctr"/>
          <a:lstStyle/>
          <a:p>
            <a:pPr eaLnBrk="0" hangingPunct="0">
              <a:spcBef>
                <a:spcPct val="10000"/>
              </a:spcBef>
              <a:spcAft>
                <a:spcPct val="10000"/>
              </a:spcAft>
            </a:pPr>
            <a:r>
              <a:rPr lang="en-US" sz="900" b="0">
                <a:solidFill>
                  <a:schemeClr val="bg2"/>
                </a:solidFill>
              </a:rPr>
              <a:t>© 2013 Pearson Education, Inc. Publishing as Prentice Hall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B9D2C1"/>
              </a:gs>
              <a:gs pos="100000">
                <a:srgbClr val="00837D"/>
              </a:gs>
            </a:gsLst>
            <a:lin ang="5400000" scaled="1"/>
          </a:gradFill>
          <a:ln w="9525">
            <a:noFill/>
            <a:miter lim="800000"/>
            <a:headEnd/>
            <a:tailEnd/>
          </a:ln>
        </p:spPr>
        <p:txBody>
          <a:bodyPr anchor="ctr" anchorCtr="1"/>
          <a:lstStyle/>
          <a:p>
            <a:pPr algn="r">
              <a:spcBef>
                <a:spcPct val="10000"/>
              </a:spcBef>
              <a:spcAft>
                <a:spcPct val="10000"/>
              </a:spcAft>
              <a:defRPr/>
            </a:pPr>
            <a:fld id="{4DC9642C-0342-4A79-B57D-176E510CB6A7}" type="slidenum">
              <a:rPr lang="en-US" sz="1200" b="0">
                <a:solidFill>
                  <a:schemeClr val="bg1"/>
                </a:solidFill>
                <a:cs typeface="+mn-cs"/>
              </a:rPr>
              <a:pPr algn="r">
                <a:spcBef>
                  <a:spcPct val="10000"/>
                </a:spcBef>
                <a:spcAft>
                  <a:spcPct val="10000"/>
                </a:spcAft>
                <a:defRPr/>
              </a:pPr>
              <a:t>‹#›</a:t>
            </a:fld>
            <a:r>
              <a:rPr lang="en-US" sz="1200" b="0" dirty="0">
                <a:solidFill>
                  <a:schemeClr val="bg1"/>
                </a:solidFill>
                <a:cs typeface="+mn-cs"/>
              </a:rPr>
              <a:t> of 40</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p:spPr>
        <p:txBody>
          <a:bodyPr anchor="ctr"/>
          <a:lstStyle/>
          <a:p>
            <a:pPr eaLnBrk="0" hangingPunct="0">
              <a:spcBef>
                <a:spcPct val="10000"/>
              </a:spcBef>
              <a:spcAft>
                <a:spcPct val="10000"/>
              </a:spcAft>
            </a:pPr>
            <a:r>
              <a:rPr lang="en-US" sz="900" b="0">
                <a:solidFill>
                  <a:schemeClr val="bg2"/>
                </a:solidFill>
              </a:rPr>
              <a:t>© 2013 Pearson Education, Inc. Publishing as Prentice Hall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b="1">
          <a:solidFill>
            <a:schemeClr val="tx1"/>
          </a:solidFill>
          <a:latin typeface="+mn-lt"/>
          <a:ea typeface="+mn-ea"/>
          <a:cs typeface="+mn-cs"/>
        </a:defRPr>
      </a:lvl1pPr>
      <a:lvl2pPr marL="742950" indent="-285750" algn="l" rtl="0" eaLnBrk="0" fontAlgn="base" hangingPunct="0">
        <a:spcBef>
          <a:spcPct val="20000"/>
        </a:spcBef>
        <a:spcAft>
          <a:spcPct val="0"/>
        </a:spcAft>
        <a:defRPr b="1">
          <a:solidFill>
            <a:schemeClr val="tx1"/>
          </a:solidFill>
          <a:latin typeface="+mn-lt"/>
        </a:defRPr>
      </a:lvl2pPr>
      <a:lvl3pPr marL="1143000" indent="-228600" algn="l" rtl="0" eaLnBrk="0" fontAlgn="base" hangingPunct="0">
        <a:spcBef>
          <a:spcPct val="20000"/>
        </a:spcBef>
        <a:spcAft>
          <a:spcPct val="0"/>
        </a:spcAft>
        <a:defRPr sz="1600" b="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2.png"/><Relationship Id="rId7" Type="http://schemas.openxmlformats.org/officeDocument/2006/relationships/image" Target="../media/image16.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gif"/><Relationship Id="rId4" Type="http://schemas.openxmlformats.org/officeDocument/2006/relationships/image" Target="../media/image13.png"/><Relationship Id="rId9" Type="http://schemas.openxmlformats.org/officeDocument/2006/relationships/image" Target="../media/image18.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2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12" Type="http://schemas.openxmlformats.org/officeDocument/2006/relationships/image" Target="../media/image92.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s>
</file>

<file path=ppt/slides/_rels/slide34.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0.png"/><Relationship Id="rId3" Type="http://schemas.openxmlformats.org/officeDocument/2006/relationships/image" Target="../media/image83.png"/><Relationship Id="rId7" Type="http://schemas.openxmlformats.org/officeDocument/2006/relationships/image" Target="../media/image91.png"/><Relationship Id="rId12" Type="http://schemas.openxmlformats.org/officeDocument/2006/relationships/image" Target="../media/image89.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85.png"/><Relationship Id="rId11" Type="http://schemas.openxmlformats.org/officeDocument/2006/relationships/image" Target="../media/image88.png"/><Relationship Id="rId5" Type="http://schemas.openxmlformats.org/officeDocument/2006/relationships/image" Target="../media/image84.png"/><Relationship Id="rId10" Type="http://schemas.openxmlformats.org/officeDocument/2006/relationships/image" Target="../media/image87.png"/><Relationship Id="rId4" Type="http://schemas.openxmlformats.org/officeDocument/2006/relationships/image" Target="../media/image93.png"/><Relationship Id="rId9" Type="http://schemas.openxmlformats.org/officeDocument/2006/relationships/image" Target="../media/image86.png"/><Relationship Id="rId14" Type="http://schemas.openxmlformats.org/officeDocument/2006/relationships/image" Target="../media/image92.png"/></Relationships>
</file>

<file path=ppt/slides/_rels/slide35.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4.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106.png"/></Relationships>
</file>

<file path=ppt/slides/_rels/slide36.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6.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110.png"/><Relationship Id="rId11" Type="http://schemas.openxmlformats.org/officeDocument/2006/relationships/image" Target="../media/image115.png"/><Relationship Id="rId5" Type="http://schemas.openxmlformats.org/officeDocument/2006/relationships/image" Target="../media/image109.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128.png"/><Relationship Id="rId3" Type="http://schemas.openxmlformats.org/officeDocument/2006/relationships/image" Target="../media/image118.png"/><Relationship Id="rId7" Type="http://schemas.openxmlformats.org/officeDocument/2006/relationships/image" Target="../media/image122.png"/><Relationship Id="rId12" Type="http://schemas.openxmlformats.org/officeDocument/2006/relationships/image" Target="../media/image127.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121.png"/><Relationship Id="rId11" Type="http://schemas.openxmlformats.org/officeDocument/2006/relationships/image" Target="../media/image126.png"/><Relationship Id="rId5" Type="http://schemas.openxmlformats.org/officeDocument/2006/relationships/image" Target="../media/image120.png"/><Relationship Id="rId15" Type="http://schemas.openxmlformats.org/officeDocument/2006/relationships/image" Target="../media/image130.png"/><Relationship Id="rId10" Type="http://schemas.openxmlformats.org/officeDocument/2006/relationships/image" Target="../media/image125.png"/><Relationship Id="rId4" Type="http://schemas.openxmlformats.org/officeDocument/2006/relationships/image" Target="../media/image119.png"/><Relationship Id="rId9" Type="http://schemas.openxmlformats.org/officeDocument/2006/relationships/image" Target="../media/image124.png"/><Relationship Id="rId14" Type="http://schemas.openxmlformats.org/officeDocument/2006/relationships/image" Target="../media/image12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1" descr="iPad_DESIGN_ppt.gif"/>
          <p:cNvPicPr>
            <a:picLocks noChangeAspect="1"/>
          </p:cNvPicPr>
          <p:nvPr/>
        </p:nvPicPr>
        <p:blipFill>
          <a:blip r:embed="rId3" cstate="print"/>
          <a:srcRect/>
          <a:stretch>
            <a:fillRect/>
          </a:stretch>
        </p:blipFill>
        <p:spPr bwMode="auto">
          <a:xfrm>
            <a:off x="30163" y="0"/>
            <a:ext cx="9083675" cy="6858000"/>
          </a:xfrm>
          <a:prstGeom prst="rect">
            <a:avLst/>
          </a:prstGeom>
          <a:noFill/>
          <a:ln w="9525">
            <a:noFill/>
            <a:miter lim="800000"/>
            <a:headEnd/>
            <a:tailEnd/>
          </a:ln>
        </p:spPr>
      </p:pic>
      <p:sp>
        <p:nvSpPr>
          <p:cNvPr id="5" name="Title 1"/>
          <p:cNvSpPr txBox="1">
            <a:spLocks/>
          </p:cNvSpPr>
          <p:nvPr/>
        </p:nvSpPr>
        <p:spPr>
          <a:xfrm>
            <a:off x="2119313" y="407988"/>
            <a:ext cx="4905375" cy="1344612"/>
          </a:xfrm>
          <a:prstGeom prst="rect">
            <a:avLst/>
          </a:prstGeom>
        </p:spPr>
        <p:txBody>
          <a:bodyPr/>
          <a:lstStyle/>
          <a:p>
            <a:pPr algn="ctr" eaLnBrk="0" hangingPunct="0">
              <a:lnSpc>
                <a:spcPts val="6000"/>
              </a:lnSpc>
              <a:spcBef>
                <a:spcPct val="10000"/>
              </a:spcBef>
              <a:spcAft>
                <a:spcPct val="10000"/>
              </a:spcAft>
              <a:defRPr/>
            </a:pPr>
            <a:r>
              <a:rPr lang="en-US" sz="2000" b="0" kern="0" dirty="0">
                <a:latin typeface="Futura Md BT" pitchFamily="34" charset="0"/>
                <a:cs typeface="Arial" pitchFamily="34" charset="0"/>
              </a:rPr>
              <a:t>R. GLENN</a:t>
            </a:r>
            <a:r>
              <a:rPr lang="en-US" sz="2000" kern="0" dirty="0">
                <a:latin typeface="Arial" pitchFamily="34" charset="0"/>
                <a:cs typeface="Arial" pitchFamily="34" charset="0"/>
              </a:rPr>
              <a:t/>
            </a:r>
            <a:br>
              <a:rPr lang="en-US" sz="2000" kern="0" dirty="0">
                <a:latin typeface="Arial" pitchFamily="34" charset="0"/>
                <a:cs typeface="Arial" pitchFamily="34" charset="0"/>
              </a:rPr>
            </a:br>
            <a:r>
              <a:rPr lang="en-US" sz="6500" kern="0" dirty="0">
                <a:latin typeface="Futura Md BT" pitchFamily="34" charset="0"/>
                <a:ea typeface="+mj-ea"/>
                <a:cs typeface="Arial" pitchFamily="34" charset="0"/>
              </a:rPr>
              <a:t>HUBBARD</a:t>
            </a:r>
          </a:p>
        </p:txBody>
      </p:sp>
      <p:sp>
        <p:nvSpPr>
          <p:cNvPr id="6" name="Title 1"/>
          <p:cNvSpPr txBox="1">
            <a:spLocks/>
          </p:cNvSpPr>
          <p:nvPr/>
        </p:nvSpPr>
        <p:spPr bwMode="auto">
          <a:xfrm>
            <a:off x="2514600" y="5253038"/>
            <a:ext cx="4114800" cy="901700"/>
          </a:xfrm>
          <a:prstGeom prst="rect">
            <a:avLst/>
          </a:prstGeom>
          <a:noFill/>
          <a:ln w="9525">
            <a:noFill/>
            <a:miter lim="800000"/>
            <a:headEnd/>
            <a:tailEnd/>
          </a:ln>
        </p:spPr>
        <p:txBody>
          <a:bodyPr/>
          <a:lstStyle/>
          <a:p>
            <a:pPr algn="ctr"/>
            <a:r>
              <a:rPr lang="en-US" sz="4200">
                <a:solidFill>
                  <a:srgbClr val="80C342"/>
                </a:solidFill>
                <a:latin typeface="AvantGarde-Demi"/>
              </a:rPr>
              <a:t>Economics</a:t>
            </a:r>
          </a:p>
          <a:p>
            <a:pPr algn="ctr"/>
            <a:r>
              <a:rPr lang="en-US" sz="1600" b="0">
                <a:solidFill>
                  <a:srgbClr val="939598"/>
                </a:solidFill>
                <a:latin typeface="AvantGarde-Book"/>
              </a:rPr>
              <a:t>FOURTH  EDITION</a:t>
            </a:r>
          </a:p>
        </p:txBody>
      </p:sp>
      <p:pic>
        <p:nvPicPr>
          <p:cNvPr id="7" name="Picture 6" descr="HO4e_Covers_grayline_ppt.gif"/>
          <p:cNvPicPr>
            <a:picLocks noChangeAspect="1"/>
          </p:cNvPicPr>
          <p:nvPr/>
        </p:nvPicPr>
        <p:blipFill>
          <a:blip r:embed="rId4" cstate="print"/>
          <a:srcRect/>
          <a:stretch>
            <a:fillRect/>
          </a:stretch>
        </p:blipFill>
        <p:spPr bwMode="auto">
          <a:xfrm>
            <a:off x="2928938" y="3216275"/>
            <a:ext cx="3286125" cy="2009775"/>
          </a:xfrm>
          <a:prstGeom prst="rect">
            <a:avLst/>
          </a:prstGeom>
          <a:noFill/>
          <a:ln w="9525">
            <a:noFill/>
            <a:miter lim="800000"/>
            <a:headEnd/>
            <a:tailEnd/>
          </a:ln>
        </p:spPr>
      </p:pic>
      <p:pic>
        <p:nvPicPr>
          <p:cNvPr id="8" name="Picture 7" descr="HO4e_Covers_greeneconline_ppt.gif"/>
          <p:cNvPicPr>
            <a:picLocks noChangeAspect="1"/>
          </p:cNvPicPr>
          <p:nvPr/>
        </p:nvPicPr>
        <p:blipFill>
          <a:blip r:embed="rId5" cstate="print"/>
          <a:srcRect/>
          <a:stretch>
            <a:fillRect/>
          </a:stretch>
        </p:blipFill>
        <p:spPr bwMode="auto">
          <a:xfrm>
            <a:off x="2928938" y="3216275"/>
            <a:ext cx="3286125" cy="2009775"/>
          </a:xfrm>
          <a:prstGeom prst="rect">
            <a:avLst/>
          </a:prstGeom>
          <a:noFill/>
          <a:ln w="9525">
            <a:noFill/>
            <a:miter lim="800000"/>
            <a:headEnd/>
            <a:tailEnd/>
          </a:ln>
        </p:spPr>
      </p:pic>
      <p:sp>
        <p:nvSpPr>
          <p:cNvPr id="9" name="TextBox 8"/>
          <p:cNvSpPr txBox="1"/>
          <p:nvPr/>
        </p:nvSpPr>
        <p:spPr>
          <a:xfrm>
            <a:off x="2497138" y="1612900"/>
            <a:ext cx="4149725" cy="1639888"/>
          </a:xfrm>
          <a:prstGeom prst="rect">
            <a:avLst/>
          </a:prstGeom>
          <a:noFill/>
        </p:spPr>
        <p:txBody>
          <a:bodyPr>
            <a:spAutoFit/>
          </a:bodyPr>
          <a:lstStyle/>
          <a:p>
            <a:pPr algn="ctr" eaLnBrk="0" hangingPunct="0">
              <a:lnSpc>
                <a:spcPts val="6000"/>
              </a:lnSpc>
              <a:spcBef>
                <a:spcPct val="10000"/>
              </a:spcBef>
              <a:spcAft>
                <a:spcPct val="10000"/>
              </a:spcAft>
              <a:defRPr/>
            </a:pPr>
            <a:r>
              <a:rPr lang="en-US" sz="2000" b="0" kern="0" dirty="0">
                <a:latin typeface="Futura Md BT" pitchFamily="34" charset="0"/>
                <a:cs typeface="Arial" pitchFamily="34" charset="0"/>
              </a:rPr>
              <a:t>ANTHONY PATRICK</a:t>
            </a:r>
            <a:r>
              <a:rPr lang="en-US" sz="2000" kern="0" dirty="0">
                <a:latin typeface="Arial" pitchFamily="34" charset="0"/>
                <a:cs typeface="Arial" pitchFamily="34" charset="0"/>
              </a:rPr>
              <a:t/>
            </a:r>
            <a:br>
              <a:rPr lang="en-US" sz="2000" kern="0" dirty="0">
                <a:latin typeface="Arial" pitchFamily="34" charset="0"/>
                <a:cs typeface="Arial" pitchFamily="34" charset="0"/>
              </a:rPr>
            </a:br>
            <a:r>
              <a:rPr lang="en-US" sz="6600" kern="0" dirty="0">
                <a:latin typeface="Futura Md BT" pitchFamily="34" charset="0"/>
                <a:cs typeface="Arial" pitchFamily="34" charset="0"/>
              </a:rPr>
              <a:t>O’BRIEN</a:t>
            </a:r>
            <a:endParaRPr lang="en-US" sz="6600" dirty="0">
              <a:latin typeface="Futura Md BT"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bg2"/>
                                            </p:clrVal>
                                          </p:val>
                                        </p:tav>
                                        <p:tav tm="50000">
                                          <p:val>
                                            <p:clrVal>
                                              <a:schemeClr val="fo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9"/>
                                        </p:tgtEl>
                                        <p:attrNameLst>
                                          <p:attrName>style.visibility</p:attrName>
                                        </p:attrNameLst>
                                      </p:cBhvr>
                                      <p:to>
                                        <p:strVal val="visible"/>
                                      </p:to>
                                    </p:set>
                                    <p:anim calcmode="discrete" valueType="clr">
                                      <p:cBhvr override="childStyle">
                                        <p:cTn id="12" dur="80"/>
                                        <p:tgtEl>
                                          <p:spTgt spid="9"/>
                                        </p:tgtEl>
                                        <p:attrNameLst>
                                          <p:attrName>style.color</p:attrName>
                                        </p:attrNameLst>
                                      </p:cBhvr>
                                      <p:tavLst>
                                        <p:tav tm="0">
                                          <p:val>
                                            <p:clrVal>
                                              <a:schemeClr val="bg2"/>
                                            </p:clrVal>
                                          </p:val>
                                        </p:tav>
                                        <p:tav tm="50000">
                                          <p:val>
                                            <p:clrVal>
                                              <a:schemeClr val="folHlink"/>
                                            </p:clrVal>
                                          </p:val>
                                        </p:tav>
                                      </p:tavLst>
                                    </p:anim>
                                    <p:anim calcmode="discrete" valueType="clr">
                                      <p:cBhvr>
                                        <p:cTn id="13" dur="80"/>
                                        <p:tgtEl>
                                          <p:spTgt spid="9"/>
                                        </p:tgtEl>
                                        <p:attrNameLst>
                                          <p:attrName>fillcolor</p:attrName>
                                        </p:attrNameLst>
                                      </p:cBhvr>
                                      <p:tavLst>
                                        <p:tav tm="0">
                                          <p:val>
                                            <p:clrVal>
                                              <a:schemeClr val="accent2"/>
                                            </p:clrVal>
                                          </p:val>
                                        </p:tav>
                                        <p:tav tm="50000">
                                          <p:val>
                                            <p:clrVal>
                                              <a:schemeClr val="hlink"/>
                                            </p:clrVal>
                                          </p:val>
                                        </p:tav>
                                      </p:tavLst>
                                    </p:anim>
                                    <p:set>
                                      <p:cBhvr>
                                        <p:cTn id="14" dur="80"/>
                                        <p:tgtEl>
                                          <p:spTgt spid="9"/>
                                        </p:tgtEl>
                                        <p:attrNameLst>
                                          <p:attrName>fill.type</p:attrName>
                                        </p:attrNameLst>
                                      </p:cBhvr>
                                      <p:to>
                                        <p:strVal val="solid"/>
                                      </p:to>
                                    </p:set>
                                  </p:childTnLst>
                                </p:cTn>
                              </p:par>
                            </p:childTnLst>
                          </p:cTn>
                        </p:par>
                        <p:par>
                          <p:cTn id="15" fill="hold">
                            <p:stCondLst>
                              <p:cond delay="88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1380"/>
                            </p:stCondLst>
                            <p:childTnLst>
                              <p:par>
                                <p:cTn id="20" presetID="2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188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6"/>
                                        </p:tgtEl>
                                        <p:attrNameLst>
                                          <p:attrName>ppt_y</p:attrName>
                                        </p:attrNameLst>
                                      </p:cBhvr>
                                      <p:tavLst>
                                        <p:tav tm="0">
                                          <p:val>
                                            <p:strVal val="#ppt_y"/>
                                          </p:val>
                                        </p:tav>
                                        <p:tav tm="100000">
                                          <p:val>
                                            <p:strVal val="#ppt_y"/>
                                          </p:val>
                                        </p:tav>
                                      </p:tavLst>
                                    </p:anim>
                                    <p:anim calcmode="lin" valueType="num">
                                      <p:cBhvr>
                                        <p:cTn id="2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rev="1"/>
      <p:bldP spid="6" grpId="0"/>
      <p:bldP spid="9" grpId="0" rev="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Text Box 7"/>
          <p:cNvSpPr txBox="1">
            <a:spLocks noChangeArrowheads="1"/>
          </p:cNvSpPr>
          <p:nvPr/>
        </p:nvSpPr>
        <p:spPr bwMode="auto">
          <a:xfrm>
            <a:off x="447675" y="2670175"/>
            <a:ext cx="8372475" cy="2524125"/>
          </a:xfrm>
          <a:prstGeom prst="rect">
            <a:avLst/>
          </a:prstGeom>
          <a:solidFill>
            <a:schemeClr val="bg2">
              <a:alpha val="14902"/>
            </a:schemeClr>
          </a:solidFill>
          <a:ln w="9525">
            <a:noFill/>
            <a:miter lim="800000"/>
            <a:headEnd/>
            <a:tailEnd/>
          </a:ln>
        </p:spPr>
        <p:txBody>
          <a:bodyPr/>
          <a:lstStyle/>
          <a:p>
            <a:r>
              <a:rPr lang="en-US" sz="2400" b="0" dirty="0">
                <a:solidFill>
                  <a:srgbClr val="B10B2D"/>
                </a:solidFill>
              </a:rPr>
              <a:t>Don’t Let This Happen to You</a:t>
            </a:r>
          </a:p>
          <a:p>
            <a:r>
              <a:rPr lang="en-US" sz="2000" b="0" dirty="0"/>
              <a:t>Don’t Confuse the Demand Curve for Farmer Parker’s Wheat with the Market Demand Curve for Wheat</a:t>
            </a:r>
          </a:p>
          <a:p>
            <a:endParaRPr lang="en-US" sz="600" b="0" dirty="0"/>
          </a:p>
          <a:p>
            <a:r>
              <a:rPr lang="en-US" sz="1800" b="0" dirty="0"/>
              <a:t>The market demand curve for wheat has the normal downward-sloping shape, but the demand curve for the output of a single wheat farmer and any firm in a perfectly competitive market is a horizontal line.</a:t>
            </a:r>
          </a:p>
          <a:p>
            <a:pPr>
              <a:spcBef>
                <a:spcPct val="10000"/>
              </a:spcBef>
              <a:spcAft>
                <a:spcPct val="10000"/>
              </a:spcAft>
            </a:pPr>
            <a:endParaRPr lang="en-US" sz="2000" dirty="0"/>
          </a:p>
        </p:txBody>
      </p:sp>
      <p:sp>
        <p:nvSpPr>
          <p:cNvPr id="17" name="Rectangle 16"/>
          <p:cNvSpPr>
            <a:spLocks noChangeArrowheads="1"/>
          </p:cNvSpPr>
          <p:nvPr/>
        </p:nvSpPr>
        <p:spPr bwMode="auto">
          <a:xfrm>
            <a:off x="458788" y="2682874"/>
            <a:ext cx="8374062" cy="2498725"/>
          </a:xfrm>
          <a:prstGeom prst="rect">
            <a:avLst/>
          </a:prstGeom>
          <a:noFill/>
          <a:ln w="9525" algn="ctr">
            <a:solidFill>
              <a:schemeClr val="bg2"/>
            </a:solidFill>
            <a:round/>
            <a:headEnd/>
            <a:tailEnd/>
          </a:ln>
        </p:spPr>
        <p:txBody>
          <a:bodyPr/>
          <a:lstStyle/>
          <a:p>
            <a:pPr>
              <a:spcBef>
                <a:spcPct val="10000"/>
              </a:spcBef>
              <a:spcAft>
                <a:spcPct val="10000"/>
              </a:spcAft>
            </a:pPr>
            <a:endParaRPr lang="en-US"/>
          </a:p>
        </p:txBody>
      </p:sp>
      <p:grpSp>
        <p:nvGrpSpPr>
          <p:cNvPr id="2" name="Group 17"/>
          <p:cNvGrpSpPr>
            <a:grpSpLocks/>
          </p:cNvGrpSpPr>
          <p:nvPr/>
        </p:nvGrpSpPr>
        <p:grpSpPr bwMode="auto">
          <a:xfrm>
            <a:off x="419100" y="4673600"/>
            <a:ext cx="8505825" cy="373063"/>
            <a:chOff x="756471" y="6048375"/>
            <a:chExt cx="8505825" cy="373063"/>
          </a:xfrm>
        </p:grpSpPr>
        <p:sp>
          <p:nvSpPr>
            <p:cNvPr id="19461" name="Rectangle 14"/>
            <p:cNvSpPr>
              <a:spLocks noChangeArrowheads="1"/>
            </p:cNvSpPr>
            <p:nvPr/>
          </p:nvSpPr>
          <p:spPr bwMode="auto">
            <a:xfrm>
              <a:off x="1878012" y="6048375"/>
              <a:ext cx="7384284" cy="373063"/>
            </a:xfrm>
            <a:prstGeom prst="rect">
              <a:avLst/>
            </a:prstGeom>
            <a:noFill/>
            <a:ln w="9525">
              <a:noFill/>
              <a:miter lim="800000"/>
              <a:headEnd/>
              <a:tailEnd/>
            </a:ln>
          </p:spPr>
          <p:txBody>
            <a:bodyPr/>
            <a:lstStyle/>
            <a:p>
              <a:pPr marL="115888" lvl="1" indent="-1588">
                <a:spcBef>
                  <a:spcPct val="20000"/>
                </a:spcBef>
                <a:spcAft>
                  <a:spcPct val="10000"/>
                </a:spcAft>
              </a:pPr>
              <a:r>
                <a:rPr lang="en-US" dirty="0">
                  <a:solidFill>
                    <a:srgbClr val="B10B2D"/>
                  </a:solidFill>
                </a:rPr>
                <a:t>Your Turn:</a:t>
              </a:r>
              <a:r>
                <a:rPr lang="en-US" sz="1800" dirty="0"/>
                <a:t> </a:t>
              </a:r>
              <a:r>
                <a:rPr lang="en-US" sz="1200" dirty="0"/>
                <a:t>Test your understanding by doing related problem 1.6 at the end of this chapter.</a:t>
              </a:r>
            </a:p>
          </p:txBody>
        </p:sp>
        <p:sp>
          <p:nvSpPr>
            <p:cNvPr id="19462" name="TextBox 28"/>
            <p:cNvSpPr txBox="1">
              <a:spLocks noChangeArrowheads="1"/>
            </p:cNvSpPr>
            <p:nvPr/>
          </p:nvSpPr>
          <p:spPr bwMode="auto">
            <a:xfrm>
              <a:off x="756471" y="6081296"/>
              <a:ext cx="1266693" cy="338555"/>
            </a:xfrm>
            <a:prstGeom prst="rect">
              <a:avLst/>
            </a:prstGeom>
            <a:noFill/>
            <a:ln w="9525">
              <a:noFill/>
              <a:miter lim="800000"/>
              <a:headEnd/>
              <a:tailEnd/>
            </a:ln>
          </p:spPr>
          <p:txBody>
            <a:bodyPr wrap="none">
              <a:spAutoFit/>
            </a:bodyPr>
            <a:lstStyle/>
            <a:p>
              <a:pPr>
                <a:spcBef>
                  <a:spcPct val="10000"/>
                </a:spcBef>
                <a:spcAft>
                  <a:spcPct val="10000"/>
                </a:spcAft>
              </a:pPr>
              <a:r>
                <a:rPr lang="en-US" sz="1600" b="0" dirty="0" err="1">
                  <a:solidFill>
                    <a:srgbClr val="00A15F"/>
                  </a:solidFill>
                </a:rPr>
                <a:t>My</a:t>
              </a:r>
              <a:r>
                <a:rPr lang="en-US" sz="1600" b="0" dirty="0" err="1">
                  <a:solidFill>
                    <a:srgbClr val="808285"/>
                  </a:solidFill>
                </a:rPr>
                <a:t>Econ</a:t>
              </a:r>
              <a:r>
                <a:rPr lang="en-US" sz="1600" b="0" dirty="0" err="1">
                  <a:solidFill>
                    <a:srgbClr val="00A15F"/>
                  </a:solidFill>
                </a:rPr>
                <a:t>Lab</a:t>
              </a:r>
              <a:endParaRPr lang="en-US" sz="1600" b="0" dirty="0">
                <a:solidFill>
                  <a:srgbClr val="00A15F"/>
                </a:solidFill>
              </a:endParaRPr>
            </a:p>
          </p:txBody>
        </p:sp>
      </p:grpSp>
      <p:sp>
        <p:nvSpPr>
          <p:cNvPr id="26" name="TextBox 25"/>
          <p:cNvSpPr txBox="1">
            <a:spLocks noChangeArrowheads="1"/>
          </p:cNvSpPr>
          <p:nvPr/>
        </p:nvSpPr>
        <p:spPr bwMode="auto">
          <a:xfrm>
            <a:off x="477838" y="333375"/>
            <a:ext cx="8243887" cy="2123658"/>
          </a:xfrm>
          <a:prstGeom prst="rect">
            <a:avLst/>
          </a:prstGeom>
          <a:noFill/>
          <a:ln w="9525">
            <a:noFill/>
            <a:miter lim="800000"/>
            <a:headEnd/>
            <a:tailEnd/>
          </a:ln>
        </p:spPr>
        <p:txBody>
          <a:bodyPr>
            <a:spAutoFit/>
          </a:bodyPr>
          <a:lstStyle/>
          <a:p>
            <a:r>
              <a:rPr lang="en-US" sz="2800" b="0" dirty="0"/>
              <a:t>Farmer Parker is a price taker because he is selling wheat in a perfectly competitive market. </a:t>
            </a:r>
          </a:p>
          <a:p>
            <a:endParaRPr lang="en-US" sz="2000" b="0" dirty="0"/>
          </a:p>
          <a:p>
            <a:r>
              <a:rPr lang="en-US" sz="2800" b="0" dirty="0"/>
              <a:t>With a horizontal demand curve for his wheat, he must accept the market price.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left)">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xEl>
                                              <p:pRg st="2" end="2"/>
                                            </p:txEl>
                                          </p:spTgt>
                                        </p:tgtEl>
                                        <p:attrNameLst>
                                          <p:attrName>style.visibility</p:attrName>
                                        </p:attrNameLst>
                                      </p:cBhvr>
                                      <p:to>
                                        <p:strVal val="visible"/>
                                      </p:to>
                                    </p:set>
                                    <p:animEffect transition="in" filter="wipe(left)">
                                      <p:cBhvr>
                                        <p:cTn id="12" dur="500"/>
                                        <p:tgtEl>
                                          <p:spTgt spid="2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bg/>
                                          </p:spTgt>
                                        </p:tgtEl>
                                        <p:attrNameLst>
                                          <p:attrName>style.visibility</p:attrName>
                                        </p:attrNameLst>
                                      </p:cBhvr>
                                      <p:to>
                                        <p:strVal val="visible"/>
                                      </p:to>
                                    </p:set>
                                    <p:animEffect transition="in" filter="fade">
                                      <p:cBhvr>
                                        <p:cTn id="17" dur="500"/>
                                        <p:tgtEl>
                                          <p:spTgt spid="16">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par>
                          <p:cTn id="21" fill="hold">
                            <p:stCondLst>
                              <p:cond delay="500"/>
                            </p:stCondLst>
                            <p:childTnLst>
                              <p:par>
                                <p:cTn id="22" presetID="29" presetClass="entr" presetSubtype="0" fill="hold" grpId="0" nodeType="after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 calcmode="lin" valueType="num">
                                      <p:cBhvr>
                                        <p:cTn id="24" dur="500" fill="hold"/>
                                        <p:tgtEl>
                                          <p:spTgt spid="16">
                                            <p:txEl>
                                              <p:pRg st="0" end="0"/>
                                            </p:txEl>
                                          </p:spTgt>
                                        </p:tgtEl>
                                        <p:attrNameLst>
                                          <p:attrName>ppt_x</p:attrName>
                                        </p:attrNameLst>
                                      </p:cBhvr>
                                      <p:tavLst>
                                        <p:tav tm="0">
                                          <p:val>
                                            <p:strVal val="#ppt_x-.2"/>
                                          </p:val>
                                        </p:tav>
                                        <p:tav tm="100000">
                                          <p:val>
                                            <p:strVal val="#ppt_x"/>
                                          </p:val>
                                        </p:tav>
                                      </p:tavLst>
                                    </p:anim>
                                    <p:anim calcmode="lin" valueType="num">
                                      <p:cBhvr>
                                        <p:cTn id="25" dur="500" fill="hold"/>
                                        <p:tgtEl>
                                          <p:spTgt spid="1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6" dur="500"/>
                                        <p:tgtEl>
                                          <p:spTgt spid="16">
                                            <p:txEl>
                                              <p:pRg st="0" end="0"/>
                                            </p:txEl>
                                          </p:spTgt>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6">
                                            <p:txEl>
                                              <p:pRg st="1" end="1"/>
                                            </p:txEl>
                                          </p:spTgt>
                                        </p:tgtEl>
                                        <p:attrNameLst>
                                          <p:attrName>style.visibility</p:attrName>
                                        </p:attrNameLst>
                                      </p:cBhvr>
                                      <p:to>
                                        <p:strVal val="visible"/>
                                      </p:to>
                                    </p:set>
                                    <p:animEffect transition="in" filter="wipe(left)">
                                      <p:cBhvr>
                                        <p:cTn id="30" dur="1000"/>
                                        <p:tgtEl>
                                          <p:spTgt spid="16">
                                            <p:txEl>
                                              <p:pRg st="1" end="1"/>
                                            </p:txEl>
                                          </p:spTgt>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16">
                                            <p:txEl>
                                              <p:pRg st="3" end="3"/>
                                            </p:txEl>
                                          </p:spTgt>
                                        </p:tgtEl>
                                        <p:attrNameLst>
                                          <p:attrName>style.visibility</p:attrName>
                                        </p:attrNameLst>
                                      </p:cBhvr>
                                      <p:to>
                                        <p:strVal val="visible"/>
                                      </p:to>
                                    </p:set>
                                    <p:animEffect transition="in" filter="wipe(left)">
                                      <p:cBhvr>
                                        <p:cTn id="34" dur="500"/>
                                        <p:tgtEl>
                                          <p:spTgt spid="16">
                                            <p:txEl>
                                              <p:pRg st="3" end="3"/>
                                            </p:txEl>
                                          </p:spTgt>
                                        </p:tgtEl>
                                      </p:cBhvr>
                                    </p:animEffect>
                                  </p:childTnLst>
                                </p:cTn>
                              </p:par>
                            </p:childTnLst>
                          </p:cTn>
                        </p:par>
                        <p:par>
                          <p:cTn id="35" fill="hold">
                            <p:stCondLst>
                              <p:cond delay="2500"/>
                            </p:stCondLst>
                            <p:childTnLst>
                              <p:par>
                                <p:cTn id="36" presetID="12" presetClass="entr" presetSubtype="2"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slide(fromRight)">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P spid="17" grpId="0" uiExpand="1" animBg="1"/>
      <p:bldP spid="2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 name="Picture 32" descr="Fig12.2ppt4.gif"/>
          <p:cNvPicPr>
            <a:picLocks noChangeAspect="1"/>
          </p:cNvPicPr>
          <p:nvPr/>
        </p:nvPicPr>
        <p:blipFill>
          <a:blip r:embed="rId3" cstate="print"/>
          <a:srcRect/>
          <a:stretch>
            <a:fillRect/>
          </a:stretch>
        </p:blipFill>
        <p:spPr bwMode="auto">
          <a:xfrm>
            <a:off x="733425" y="558800"/>
            <a:ext cx="7448550" cy="3419475"/>
          </a:xfrm>
          <a:prstGeom prst="rect">
            <a:avLst/>
          </a:prstGeom>
          <a:noFill/>
          <a:ln w="9525">
            <a:noFill/>
            <a:miter lim="800000"/>
            <a:headEnd/>
            <a:tailEnd/>
          </a:ln>
        </p:spPr>
      </p:pic>
      <p:pic>
        <p:nvPicPr>
          <p:cNvPr id="42" name="Picture 41" descr="Fig12.2ppt7.gif"/>
          <p:cNvPicPr>
            <a:picLocks noChangeAspect="1"/>
          </p:cNvPicPr>
          <p:nvPr/>
        </p:nvPicPr>
        <p:blipFill>
          <a:blip r:embed="rId4" cstate="print"/>
          <a:srcRect/>
          <a:stretch>
            <a:fillRect/>
          </a:stretch>
        </p:blipFill>
        <p:spPr bwMode="auto">
          <a:xfrm>
            <a:off x="733425" y="558800"/>
            <a:ext cx="7448550" cy="3419475"/>
          </a:xfrm>
          <a:prstGeom prst="rect">
            <a:avLst/>
          </a:prstGeom>
          <a:noFill/>
          <a:ln w="9525">
            <a:noFill/>
            <a:miter lim="800000"/>
            <a:headEnd/>
            <a:tailEnd/>
          </a:ln>
        </p:spPr>
      </p:pic>
      <p:sp>
        <p:nvSpPr>
          <p:cNvPr id="902150" name="Text Box 6"/>
          <p:cNvSpPr txBox="1">
            <a:spLocks noChangeArrowheads="1"/>
          </p:cNvSpPr>
          <p:nvPr/>
        </p:nvSpPr>
        <p:spPr bwMode="auto">
          <a:xfrm>
            <a:off x="455613" y="187325"/>
            <a:ext cx="1176337" cy="314325"/>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a:t>Figure 12.2</a:t>
            </a:r>
          </a:p>
        </p:txBody>
      </p:sp>
      <p:sp>
        <p:nvSpPr>
          <p:cNvPr id="902151" name="Text Box 7"/>
          <p:cNvSpPr txBox="1">
            <a:spLocks noChangeArrowheads="1"/>
          </p:cNvSpPr>
          <p:nvPr/>
        </p:nvSpPr>
        <p:spPr bwMode="auto">
          <a:xfrm>
            <a:off x="1633538" y="190500"/>
            <a:ext cx="7510462" cy="338554"/>
          </a:xfrm>
          <a:prstGeom prst="rect">
            <a:avLst/>
          </a:prstGeom>
          <a:noFill/>
          <a:ln w="9525" algn="ctr">
            <a:noFill/>
            <a:miter lim="800000"/>
            <a:headEnd/>
            <a:tailEnd/>
          </a:ln>
        </p:spPr>
        <p:txBody>
          <a:bodyPr wrap="square">
            <a:spAutoFit/>
          </a:bodyPr>
          <a:lstStyle/>
          <a:p>
            <a:pPr>
              <a:spcBef>
                <a:spcPct val="10000"/>
              </a:spcBef>
              <a:spcAft>
                <a:spcPct val="10000"/>
              </a:spcAft>
            </a:pPr>
            <a:r>
              <a:rPr lang="en-US" sz="1600" dirty="0"/>
              <a:t>The Market Demand for Wheat versus the Demand for One Farmer’s Wheat</a:t>
            </a:r>
          </a:p>
        </p:txBody>
      </p:sp>
      <p:cxnSp>
        <p:nvCxnSpPr>
          <p:cNvPr id="40" name="Straight Connector 39"/>
          <p:cNvCxnSpPr>
            <a:cxnSpLocks noChangeShapeType="1"/>
          </p:cNvCxnSpPr>
          <p:nvPr/>
        </p:nvCxnSpPr>
        <p:spPr bwMode="auto">
          <a:xfrm>
            <a:off x="457200" y="6570663"/>
            <a:ext cx="8143875" cy="0"/>
          </a:xfrm>
          <a:prstGeom prst="line">
            <a:avLst/>
          </a:prstGeom>
          <a:noFill/>
          <a:ln w="50800" algn="ctr">
            <a:solidFill>
              <a:srgbClr val="B9D3C2"/>
            </a:solidFill>
            <a:round/>
            <a:headEnd/>
            <a:tailEnd/>
          </a:ln>
        </p:spPr>
      </p:cxnSp>
      <p:sp>
        <p:nvSpPr>
          <p:cNvPr id="24" name="TextBox 23"/>
          <p:cNvSpPr txBox="1">
            <a:spLocks noChangeArrowheads="1"/>
          </p:cNvSpPr>
          <p:nvPr/>
        </p:nvSpPr>
        <p:spPr bwMode="auto">
          <a:xfrm>
            <a:off x="366713" y="3994150"/>
            <a:ext cx="8558212" cy="2554288"/>
          </a:xfrm>
          <a:prstGeom prst="rect">
            <a:avLst/>
          </a:prstGeom>
          <a:noFill/>
          <a:ln w="9525">
            <a:noFill/>
            <a:miter lim="800000"/>
            <a:headEnd/>
            <a:tailEnd/>
          </a:ln>
        </p:spPr>
        <p:txBody>
          <a:bodyPr>
            <a:spAutoFit/>
          </a:bodyPr>
          <a:lstStyle/>
          <a:p>
            <a:r>
              <a:rPr lang="en-US" sz="1600" b="0" dirty="0"/>
              <a:t>In a perfectly competitive market, price is determined by the intersection of market demand and market supply.</a:t>
            </a:r>
          </a:p>
          <a:p>
            <a:r>
              <a:rPr lang="en-US" sz="1600" b="0" dirty="0"/>
              <a:t>In panel (a), the demand and supply curves for wheat intersect at a price of $4 per bushel.</a:t>
            </a:r>
          </a:p>
          <a:p>
            <a:r>
              <a:rPr lang="en-US" sz="1600" b="0" dirty="0"/>
              <a:t>An individual wheat farmer like Farmer Parker cannot affect the market price for wheat. </a:t>
            </a:r>
          </a:p>
          <a:p>
            <a:r>
              <a:rPr lang="en-US" sz="1600" b="0" dirty="0"/>
              <a:t>Therefore, as panel (b) shows, the demand curve for Farmer Parker’s wheat is a </a:t>
            </a:r>
            <a:br>
              <a:rPr lang="en-US" sz="1600" b="0" dirty="0"/>
            </a:br>
            <a:r>
              <a:rPr lang="en-US" sz="1600" b="0" dirty="0"/>
              <a:t>horizontal line.</a:t>
            </a:r>
          </a:p>
          <a:p>
            <a:r>
              <a:rPr lang="en-US" sz="1600" b="0" dirty="0"/>
              <a:t>To understand this figure, it is important to notice that the scales on the horizontal axes in </a:t>
            </a:r>
            <a:br>
              <a:rPr lang="en-US" sz="1600" b="0" dirty="0"/>
            </a:br>
            <a:r>
              <a:rPr lang="en-US" sz="1600" b="0" dirty="0"/>
              <a:t>the two panels are very different. </a:t>
            </a:r>
          </a:p>
          <a:p>
            <a:r>
              <a:rPr lang="en-US" sz="1600" b="0" dirty="0"/>
              <a:t>In panel (a), the equilibrium quantity of wheat is 2.25 </a:t>
            </a:r>
            <a:r>
              <a:rPr lang="en-US" sz="1600" b="0" i="1" dirty="0"/>
              <a:t>billion</a:t>
            </a:r>
            <a:r>
              <a:rPr lang="en-US" sz="1600" b="0" dirty="0"/>
              <a:t> bushels, </a:t>
            </a:r>
          </a:p>
          <a:p>
            <a:r>
              <a:rPr lang="en-US" sz="1600" b="0" dirty="0"/>
              <a:t>and in panel (b), Farmer Parker is producing only 15,000 bushels of wheat. </a:t>
            </a:r>
          </a:p>
        </p:txBody>
      </p:sp>
      <p:pic>
        <p:nvPicPr>
          <p:cNvPr id="30" name="Picture 29" descr="Fig12.2ppt1.gif"/>
          <p:cNvPicPr>
            <a:picLocks noChangeAspect="1"/>
          </p:cNvPicPr>
          <p:nvPr/>
        </p:nvPicPr>
        <p:blipFill>
          <a:blip r:embed="rId5" cstate="print"/>
          <a:srcRect/>
          <a:stretch>
            <a:fillRect/>
          </a:stretch>
        </p:blipFill>
        <p:spPr bwMode="auto">
          <a:xfrm>
            <a:off x="733425" y="558800"/>
            <a:ext cx="7448550" cy="3419475"/>
          </a:xfrm>
          <a:prstGeom prst="rect">
            <a:avLst/>
          </a:prstGeom>
          <a:noFill/>
          <a:ln w="9525">
            <a:noFill/>
            <a:miter lim="800000"/>
            <a:headEnd/>
            <a:tailEnd/>
          </a:ln>
        </p:spPr>
      </p:pic>
      <p:pic>
        <p:nvPicPr>
          <p:cNvPr id="31" name="Picture 30" descr="Fig12.2ppt2.gif"/>
          <p:cNvPicPr>
            <a:picLocks noChangeAspect="1"/>
          </p:cNvPicPr>
          <p:nvPr/>
        </p:nvPicPr>
        <p:blipFill>
          <a:blip r:embed="rId6" cstate="print"/>
          <a:srcRect/>
          <a:stretch>
            <a:fillRect/>
          </a:stretch>
        </p:blipFill>
        <p:spPr bwMode="auto">
          <a:xfrm>
            <a:off x="733425" y="558800"/>
            <a:ext cx="7448550" cy="3419475"/>
          </a:xfrm>
          <a:prstGeom prst="rect">
            <a:avLst/>
          </a:prstGeom>
          <a:noFill/>
          <a:ln w="9525">
            <a:noFill/>
            <a:miter lim="800000"/>
            <a:headEnd/>
            <a:tailEnd/>
          </a:ln>
        </p:spPr>
      </p:pic>
      <p:pic>
        <p:nvPicPr>
          <p:cNvPr id="32" name="Picture 31" descr="Fig12.2ppt3.gif"/>
          <p:cNvPicPr>
            <a:picLocks noChangeAspect="1"/>
          </p:cNvPicPr>
          <p:nvPr/>
        </p:nvPicPr>
        <p:blipFill>
          <a:blip r:embed="rId7" cstate="print"/>
          <a:srcRect/>
          <a:stretch>
            <a:fillRect/>
          </a:stretch>
        </p:blipFill>
        <p:spPr bwMode="auto">
          <a:xfrm>
            <a:off x="733425" y="558800"/>
            <a:ext cx="7448550" cy="3419475"/>
          </a:xfrm>
          <a:prstGeom prst="rect">
            <a:avLst/>
          </a:prstGeom>
          <a:noFill/>
          <a:ln w="9525">
            <a:noFill/>
            <a:miter lim="800000"/>
            <a:headEnd/>
            <a:tailEnd/>
          </a:ln>
        </p:spPr>
      </p:pic>
      <p:pic>
        <p:nvPicPr>
          <p:cNvPr id="34" name="Picture 33" descr="Fig12.2ppt5.gif"/>
          <p:cNvPicPr>
            <a:picLocks noChangeAspect="1"/>
          </p:cNvPicPr>
          <p:nvPr/>
        </p:nvPicPr>
        <p:blipFill>
          <a:blip r:embed="rId8" cstate="print"/>
          <a:srcRect/>
          <a:stretch>
            <a:fillRect/>
          </a:stretch>
        </p:blipFill>
        <p:spPr bwMode="auto">
          <a:xfrm>
            <a:off x="733425" y="558800"/>
            <a:ext cx="7448550" cy="3419475"/>
          </a:xfrm>
          <a:prstGeom prst="rect">
            <a:avLst/>
          </a:prstGeom>
          <a:noFill/>
          <a:ln w="9525">
            <a:noFill/>
            <a:miter lim="800000"/>
            <a:headEnd/>
            <a:tailEnd/>
          </a:ln>
        </p:spPr>
      </p:pic>
      <p:pic>
        <p:nvPicPr>
          <p:cNvPr id="41" name="Picture 40" descr="Fig12.2ppt6.gif"/>
          <p:cNvPicPr>
            <a:picLocks noChangeAspect="1"/>
          </p:cNvPicPr>
          <p:nvPr/>
        </p:nvPicPr>
        <p:blipFill>
          <a:blip r:embed="rId9" cstate="print"/>
          <a:srcRect/>
          <a:stretch>
            <a:fillRect/>
          </a:stretch>
        </p:blipFill>
        <p:spPr bwMode="auto">
          <a:xfrm>
            <a:off x="733425" y="558800"/>
            <a:ext cx="7448550" cy="3419475"/>
          </a:xfrm>
          <a:prstGeom prst="rect">
            <a:avLst/>
          </a:prstGeom>
          <a:noFill/>
          <a:ln w="9525">
            <a:noFill/>
            <a:miter lim="800000"/>
            <a:headEnd/>
            <a:tailEnd/>
          </a:ln>
        </p:spPr>
      </p:pic>
      <p:pic>
        <p:nvPicPr>
          <p:cNvPr id="43" name="Picture 42" descr="Fig12.2ppt8.gif"/>
          <p:cNvPicPr>
            <a:picLocks noChangeAspect="1"/>
          </p:cNvPicPr>
          <p:nvPr/>
        </p:nvPicPr>
        <p:blipFill>
          <a:blip r:embed="rId10" cstate="print"/>
          <a:srcRect/>
          <a:stretch>
            <a:fillRect/>
          </a:stretch>
        </p:blipFill>
        <p:spPr bwMode="auto">
          <a:xfrm>
            <a:off x="733425" y="558800"/>
            <a:ext cx="7448550" cy="341947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2150"/>
                                        </p:tgtEl>
                                        <p:attrNameLst>
                                          <p:attrName>style.visibility</p:attrName>
                                        </p:attrNameLst>
                                      </p:cBhvr>
                                      <p:to>
                                        <p:strVal val="visible"/>
                                      </p:to>
                                    </p:set>
                                    <p:animEffect transition="in" filter="wipe(left)">
                                      <p:cBhvr>
                                        <p:cTn id="7" dur="500"/>
                                        <p:tgtEl>
                                          <p:spTgt spid="90215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02151"/>
                                        </p:tgtEl>
                                        <p:attrNameLst>
                                          <p:attrName>style.visibility</p:attrName>
                                        </p:attrNameLst>
                                      </p:cBhvr>
                                      <p:to>
                                        <p:strVal val="visible"/>
                                      </p:to>
                                    </p:set>
                                    <p:animEffect transition="in" filter="wipe(left)">
                                      <p:cBhvr>
                                        <p:cTn id="11" dur="500"/>
                                        <p:tgtEl>
                                          <p:spTgt spid="90215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2000"/>
                                        <p:tgtEl>
                                          <p:spTgt spid="31"/>
                                        </p:tgtEl>
                                      </p:cBhvr>
                                    </p:animEffect>
                                  </p:childTnLst>
                                </p:cTn>
                              </p:par>
                            </p:childTnLst>
                          </p:cTn>
                        </p:par>
                        <p:par>
                          <p:cTn id="20" fill="hold">
                            <p:stCondLst>
                              <p:cond delay="3500"/>
                            </p:stCondLst>
                            <p:childTnLst>
                              <p:par>
                                <p:cTn id="21" presetID="22" presetClass="entr" presetSubtype="1"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1000"/>
                                        <p:tgtEl>
                                          <p:spTgt spid="32"/>
                                        </p:tgtEl>
                                      </p:cBhvr>
                                    </p:animEffect>
                                  </p:childTnLst>
                                </p:cTn>
                              </p:par>
                            </p:childTnLst>
                          </p:cTn>
                        </p:par>
                        <p:par>
                          <p:cTn id="24" fill="hold">
                            <p:stCondLst>
                              <p:cond delay="4500"/>
                            </p:stCondLst>
                            <p:childTnLst>
                              <p:par>
                                <p:cTn id="25" presetID="22" presetClass="entr" presetSubtype="8" fill="hold" grpId="0" nodeType="after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wipe(left)">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1000"/>
                                        <p:tgtEl>
                                          <p:spTgt spid="33"/>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24">
                                            <p:txEl>
                                              <p:pRg st="1" end="1"/>
                                            </p:txEl>
                                          </p:spTgt>
                                        </p:tgtEl>
                                        <p:attrNameLst>
                                          <p:attrName>style.visibility</p:attrName>
                                        </p:attrNameLst>
                                      </p:cBhvr>
                                      <p:to>
                                        <p:strVal val="visible"/>
                                      </p:to>
                                    </p:set>
                                    <p:animEffect transition="in" filter="wipe(left)">
                                      <p:cBhvr>
                                        <p:cTn id="36" dur="500"/>
                                        <p:tgtEl>
                                          <p:spTgt spid="2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up)">
                                      <p:cBhvr>
                                        <p:cTn id="41" dur="1000"/>
                                        <p:tgtEl>
                                          <p:spTgt spid="34"/>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24">
                                            <p:txEl>
                                              <p:pRg st="2" end="2"/>
                                            </p:txEl>
                                          </p:spTgt>
                                        </p:tgtEl>
                                        <p:attrNameLst>
                                          <p:attrName>style.visibility</p:attrName>
                                        </p:attrNameLst>
                                      </p:cBhvr>
                                      <p:to>
                                        <p:strVal val="visible"/>
                                      </p:to>
                                    </p:set>
                                    <p:animEffect transition="in" filter="wipe(left)">
                                      <p:cBhvr>
                                        <p:cTn id="45" dur="500"/>
                                        <p:tgtEl>
                                          <p:spTgt spid="24">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1000"/>
                                        <p:tgtEl>
                                          <p:spTgt spid="41"/>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24">
                                            <p:txEl>
                                              <p:pRg st="3" end="3"/>
                                            </p:txEl>
                                          </p:spTgt>
                                        </p:tgtEl>
                                        <p:attrNameLst>
                                          <p:attrName>style.visibility</p:attrName>
                                        </p:attrNameLst>
                                      </p:cBhvr>
                                      <p:to>
                                        <p:strVal val="visible"/>
                                      </p:to>
                                    </p:set>
                                    <p:animEffect transition="in" filter="wipe(left)">
                                      <p:cBhvr>
                                        <p:cTn id="54" dur="500"/>
                                        <p:tgtEl>
                                          <p:spTgt spid="24">
                                            <p:txEl>
                                              <p:pRg st="3" end="3"/>
                                            </p:txEl>
                                          </p:spTgt>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24">
                                            <p:txEl>
                                              <p:pRg st="4" end="4"/>
                                            </p:txEl>
                                          </p:spTgt>
                                        </p:tgtEl>
                                        <p:attrNameLst>
                                          <p:attrName>style.visibility</p:attrName>
                                        </p:attrNameLst>
                                      </p:cBhvr>
                                      <p:to>
                                        <p:strVal val="visible"/>
                                      </p:to>
                                    </p:set>
                                    <p:animEffect transition="in" filter="wipe(left)">
                                      <p:cBhvr>
                                        <p:cTn id="58" dur="500"/>
                                        <p:tgtEl>
                                          <p:spTgt spid="24">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1000"/>
                                        <p:tgtEl>
                                          <p:spTgt spid="42"/>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24">
                                            <p:txEl>
                                              <p:pRg st="5" end="5"/>
                                            </p:txEl>
                                          </p:spTgt>
                                        </p:tgtEl>
                                        <p:attrNameLst>
                                          <p:attrName>style.visibility</p:attrName>
                                        </p:attrNameLst>
                                      </p:cBhvr>
                                      <p:to>
                                        <p:strVal val="visible"/>
                                      </p:to>
                                    </p:set>
                                    <p:animEffect transition="in" filter="wipe(left)">
                                      <p:cBhvr>
                                        <p:cTn id="67" dur="500"/>
                                        <p:tgtEl>
                                          <p:spTgt spid="24">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wipe(down)">
                                      <p:cBhvr>
                                        <p:cTn id="72" dur="1000"/>
                                        <p:tgtEl>
                                          <p:spTgt spid="43"/>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24">
                                            <p:txEl>
                                              <p:pRg st="6" end="6"/>
                                            </p:txEl>
                                          </p:spTgt>
                                        </p:tgtEl>
                                        <p:attrNameLst>
                                          <p:attrName>style.visibility</p:attrName>
                                        </p:attrNameLst>
                                      </p:cBhvr>
                                      <p:to>
                                        <p:strVal val="visible"/>
                                      </p:to>
                                    </p:set>
                                    <p:animEffect transition="in" filter="wipe(left)">
                                      <p:cBhvr>
                                        <p:cTn id="76" dur="500"/>
                                        <p:tgtEl>
                                          <p:spTgt spid="24">
                                            <p:txEl>
                                              <p:pRg st="6" end="6"/>
                                            </p:txEl>
                                          </p:spTgt>
                                        </p:tgtEl>
                                      </p:cBhvr>
                                    </p:animEffect>
                                  </p:childTnLst>
                                </p:cTn>
                              </p:par>
                            </p:childTnLst>
                          </p:cTn>
                        </p:par>
                        <p:par>
                          <p:cTn id="77" fill="hold">
                            <p:stCondLst>
                              <p:cond delay="1500"/>
                            </p:stCondLst>
                            <p:childTnLst>
                              <p:par>
                                <p:cTn id="78" presetID="22" presetClass="entr" presetSubtype="8" fill="hold" nodeType="after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wipe(left)">
                                      <p:cBhvr>
                                        <p:cTn id="8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150" grpId="0" animBg="1"/>
      <p:bldP spid="902151" grpId="0"/>
      <p:bldP spid="24" grpId="0" uiExpand="1"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2425" y="2743200"/>
            <a:ext cx="8343900" cy="830997"/>
          </a:xfrm>
          <a:prstGeom prst="rect">
            <a:avLst/>
          </a:prstGeom>
          <a:noFill/>
          <a:ln w="9525">
            <a:noFill/>
            <a:miter lim="800000"/>
            <a:headEnd/>
            <a:tailEnd/>
          </a:ln>
        </p:spPr>
        <p:txBody>
          <a:bodyPr>
            <a:spAutoFit/>
          </a:bodyPr>
          <a:lstStyle/>
          <a:p>
            <a:r>
              <a:rPr lang="en-US" sz="2400" b="0" dirty="0">
                <a:solidFill>
                  <a:srgbClr val="0066B3"/>
                </a:solidFill>
              </a:rPr>
              <a:t>Explain how a firm maximizes profit in a perfectly competitive market.</a:t>
            </a:r>
          </a:p>
        </p:txBody>
      </p:sp>
      <p:sp>
        <p:nvSpPr>
          <p:cNvPr id="3" name="Text Box 9"/>
          <p:cNvSpPr txBox="1">
            <a:spLocks noChangeArrowheads="1"/>
          </p:cNvSpPr>
          <p:nvPr/>
        </p:nvSpPr>
        <p:spPr bwMode="auto">
          <a:xfrm>
            <a:off x="414338" y="2417247"/>
            <a:ext cx="4259262" cy="369332"/>
          </a:xfrm>
          <a:prstGeom prst="rect">
            <a:avLst/>
          </a:prstGeom>
          <a:solidFill>
            <a:srgbClr val="0066B3"/>
          </a:solidFill>
          <a:ln w="9525">
            <a:noFill/>
            <a:miter lim="800000"/>
            <a:headEnd/>
            <a:tailEnd/>
          </a:ln>
        </p:spPr>
        <p:txBody>
          <a:bodyPr wrap="square" lIns="45720" rIns="45720" anchor="ctr">
            <a:spAutoFit/>
          </a:bodyPr>
          <a:lstStyle/>
          <a:p>
            <a:r>
              <a:rPr lang="en-US" sz="1800">
                <a:solidFill>
                  <a:srgbClr val="FFFFFF"/>
                </a:solidFill>
              </a:rPr>
              <a:t>12.2 LEARNING </a:t>
            </a:r>
            <a:r>
              <a:rPr lang="en-US" sz="1800" b="0">
                <a:solidFill>
                  <a:srgbClr val="FFFFFF"/>
                </a:solidFill>
              </a:rPr>
              <a:t>OBJECTIVE</a:t>
            </a:r>
          </a:p>
        </p:txBody>
      </p:sp>
      <p:sp>
        <p:nvSpPr>
          <p:cNvPr id="4" name="TextBox 3"/>
          <p:cNvSpPr txBox="1">
            <a:spLocks noChangeArrowheads="1"/>
          </p:cNvSpPr>
          <p:nvPr/>
        </p:nvSpPr>
        <p:spPr bwMode="auto">
          <a:xfrm>
            <a:off x="469900" y="244475"/>
            <a:ext cx="7923213" cy="954107"/>
          </a:xfrm>
          <a:prstGeom prst="rect">
            <a:avLst/>
          </a:prstGeom>
          <a:noFill/>
          <a:ln w="9525">
            <a:noFill/>
            <a:miter lim="800000"/>
            <a:headEnd/>
            <a:tailEnd/>
          </a:ln>
        </p:spPr>
        <p:txBody>
          <a:bodyPr>
            <a:spAutoFit/>
          </a:bodyPr>
          <a:lstStyle/>
          <a:p>
            <a:r>
              <a:rPr lang="en-US" sz="2800" dirty="0">
                <a:solidFill>
                  <a:srgbClr val="0066B3"/>
                </a:solidFill>
              </a:rPr>
              <a:t>How a Firm Maximizes Profit in a Perfectly Competitive Market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2"/>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500"/>
                                        <p:tgtEl>
                                          <p:spTgt spid="3"/>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4196" name="Rectangle 4"/>
          <p:cNvSpPr>
            <a:spLocks noChangeArrowheads="1"/>
          </p:cNvSpPr>
          <p:nvPr/>
        </p:nvSpPr>
        <p:spPr bwMode="auto">
          <a:xfrm>
            <a:off x="452438" y="255588"/>
            <a:ext cx="6583362" cy="461665"/>
          </a:xfrm>
          <a:prstGeom prst="rect">
            <a:avLst/>
          </a:prstGeom>
          <a:noFill/>
          <a:ln w="9525" algn="ctr">
            <a:noFill/>
            <a:miter lim="800000"/>
            <a:headEnd/>
            <a:tailEnd/>
          </a:ln>
        </p:spPr>
        <p:txBody>
          <a:bodyPr wrap="square">
            <a:spAutoFit/>
          </a:bodyPr>
          <a:lstStyle/>
          <a:p>
            <a:pPr>
              <a:spcBef>
                <a:spcPct val="20000"/>
              </a:spcBef>
              <a:spcAft>
                <a:spcPct val="50000"/>
              </a:spcAft>
            </a:pPr>
            <a:r>
              <a:rPr lang="en-US" sz="2400" dirty="0"/>
              <a:t>Profit</a:t>
            </a:r>
            <a:r>
              <a:rPr lang="en-US" sz="2400" b="0" dirty="0"/>
              <a:t> </a:t>
            </a:r>
            <a:r>
              <a:rPr lang="en-US"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利潤</a:t>
            </a:r>
            <a:r>
              <a:rPr lang="en-US" sz="2400" dirty="0" smtClean="0">
                <a:latin typeface="標楷體" pitchFamily="65" charset="-120"/>
                <a:ea typeface="標楷體" pitchFamily="65" charset="-120"/>
              </a:rPr>
              <a:t>) </a:t>
            </a:r>
            <a:r>
              <a:rPr lang="en-US" sz="2400" b="0" dirty="0"/>
              <a:t>Total revenue minus total cost.</a:t>
            </a:r>
          </a:p>
        </p:txBody>
      </p:sp>
      <p:sp>
        <p:nvSpPr>
          <p:cNvPr id="904199" name="Rectangle 7"/>
          <p:cNvSpPr>
            <a:spLocks noChangeArrowheads="1"/>
          </p:cNvSpPr>
          <p:nvPr/>
        </p:nvSpPr>
        <p:spPr bwMode="auto">
          <a:xfrm>
            <a:off x="452438" y="1166813"/>
            <a:ext cx="7843837" cy="409575"/>
          </a:xfrm>
          <a:prstGeom prst="rect">
            <a:avLst/>
          </a:prstGeom>
          <a:noFill/>
          <a:ln w="9525">
            <a:noFill/>
            <a:miter lim="800000"/>
            <a:headEnd/>
            <a:tailEnd/>
          </a:ln>
        </p:spPr>
        <p:txBody>
          <a:bodyPr/>
          <a:lstStyle/>
          <a:p>
            <a:pPr marL="342900" indent="-342900">
              <a:spcBef>
                <a:spcPct val="20000"/>
              </a:spcBef>
            </a:pPr>
            <a:r>
              <a:rPr lang="en-US" sz="2000"/>
              <a:t>Revenue for a Firm in a Perfectly Competitive Market</a:t>
            </a:r>
          </a:p>
        </p:txBody>
      </p:sp>
      <p:sp>
        <p:nvSpPr>
          <p:cNvPr id="904200" name="Rectangle 8"/>
          <p:cNvSpPr>
            <a:spLocks noChangeArrowheads="1"/>
          </p:cNvSpPr>
          <p:nvPr/>
        </p:nvSpPr>
        <p:spPr bwMode="auto">
          <a:xfrm>
            <a:off x="452438" y="1593850"/>
            <a:ext cx="8472487" cy="707886"/>
          </a:xfrm>
          <a:prstGeom prst="rect">
            <a:avLst/>
          </a:prstGeom>
          <a:noFill/>
          <a:ln w="9525" algn="ctr">
            <a:noFill/>
            <a:miter lim="800000"/>
            <a:headEnd/>
            <a:tailEnd/>
          </a:ln>
        </p:spPr>
        <p:txBody>
          <a:bodyPr>
            <a:spAutoFit/>
          </a:bodyPr>
          <a:lstStyle/>
          <a:p>
            <a:pPr>
              <a:spcBef>
                <a:spcPct val="50000"/>
              </a:spcBef>
              <a:spcAft>
                <a:spcPct val="10000"/>
              </a:spcAft>
            </a:pPr>
            <a:r>
              <a:rPr lang="en-US" sz="2000" dirty="0"/>
              <a:t>Average revenue (</a:t>
            </a:r>
            <a:r>
              <a:rPr lang="en-US" sz="2000" i="1" dirty="0"/>
              <a:t>AR</a:t>
            </a:r>
            <a:r>
              <a:rPr lang="en-US" sz="2000" dirty="0"/>
              <a:t>) </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平均收益</a:t>
            </a:r>
            <a:r>
              <a:rPr lang="en-US" altLang="zh-TW" sz="2000" dirty="0" smtClean="0">
                <a:latin typeface="標楷體" pitchFamily="65" charset="-120"/>
                <a:ea typeface="標楷體" pitchFamily="65" charset="-120"/>
              </a:rPr>
              <a:t>)</a:t>
            </a:r>
            <a:r>
              <a:rPr lang="en-US" sz="2000" dirty="0" smtClean="0">
                <a:latin typeface="標楷體" pitchFamily="65" charset="-120"/>
                <a:ea typeface="標楷體" pitchFamily="65" charset="-120"/>
              </a:rPr>
              <a:t> </a:t>
            </a:r>
            <a:r>
              <a:rPr lang="en-US" sz="2000" b="0" dirty="0"/>
              <a:t>Total revenue divided by the quantity of the product sold.</a:t>
            </a:r>
          </a:p>
        </p:txBody>
      </p:sp>
      <p:sp>
        <p:nvSpPr>
          <p:cNvPr id="904201" name="Rectangle 9"/>
          <p:cNvSpPr>
            <a:spLocks noChangeArrowheads="1"/>
          </p:cNvSpPr>
          <p:nvPr/>
        </p:nvSpPr>
        <p:spPr bwMode="auto">
          <a:xfrm>
            <a:off x="452438" y="5194300"/>
            <a:ext cx="8243887" cy="707886"/>
          </a:xfrm>
          <a:prstGeom prst="rect">
            <a:avLst/>
          </a:prstGeom>
          <a:noFill/>
          <a:ln w="9525" algn="ctr">
            <a:noFill/>
            <a:miter lim="800000"/>
            <a:headEnd/>
            <a:tailEnd/>
          </a:ln>
        </p:spPr>
        <p:txBody>
          <a:bodyPr>
            <a:spAutoFit/>
          </a:bodyPr>
          <a:lstStyle/>
          <a:p>
            <a:pPr>
              <a:spcBef>
                <a:spcPct val="50000"/>
              </a:spcBef>
              <a:spcAft>
                <a:spcPct val="10000"/>
              </a:spcAft>
            </a:pPr>
            <a:r>
              <a:rPr lang="en-US" sz="2000" dirty="0"/>
              <a:t>Marginal revenue (</a:t>
            </a:r>
            <a:r>
              <a:rPr lang="en-US" sz="2000" i="1" dirty="0"/>
              <a:t>MR</a:t>
            </a:r>
            <a:r>
              <a:rPr lang="en-US" sz="2000" dirty="0"/>
              <a:t>)</a:t>
            </a:r>
            <a:r>
              <a:rPr lang="en-US" sz="2000" b="0" dirty="0"/>
              <a:t> </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邊際收益</a:t>
            </a:r>
            <a:r>
              <a:rPr lang="en-US" altLang="zh-TW" sz="2000" dirty="0" smtClean="0">
                <a:latin typeface="標楷體" pitchFamily="65" charset="-120"/>
                <a:ea typeface="標楷體" pitchFamily="65" charset="-120"/>
              </a:rPr>
              <a:t>)</a:t>
            </a:r>
            <a:r>
              <a:rPr lang="en-US" sz="2000" dirty="0" smtClean="0">
                <a:latin typeface="標楷體" pitchFamily="65" charset="-120"/>
                <a:ea typeface="標楷體" pitchFamily="65" charset="-120"/>
              </a:rPr>
              <a:t> </a:t>
            </a:r>
            <a:r>
              <a:rPr lang="en-US" sz="2000" b="0" dirty="0"/>
              <a:t>The change in total revenue from selling one more unit of a product.</a:t>
            </a:r>
          </a:p>
        </p:txBody>
      </p:sp>
      <p:graphicFrame>
        <p:nvGraphicFramePr>
          <p:cNvPr id="3" name="Object 41"/>
          <p:cNvGraphicFramePr>
            <a:graphicFrameLocks noChangeAspect="1"/>
          </p:cNvGraphicFramePr>
          <p:nvPr/>
        </p:nvGraphicFramePr>
        <p:xfrm>
          <a:off x="1304925" y="5880100"/>
          <a:ext cx="6670132" cy="773113"/>
        </p:xfrm>
        <a:graphic>
          <a:graphicData uri="http://schemas.openxmlformats.org/presentationml/2006/ole">
            <p:oleObj spid="_x0000_s2099" name="Equation" r:id="rId4" imgW="3619500" imgH="419100" progId="Equation.3">
              <p:embed/>
            </p:oleObj>
          </a:graphicData>
        </a:graphic>
      </p:graphicFrame>
      <p:graphicFrame>
        <p:nvGraphicFramePr>
          <p:cNvPr id="4" name="Object 42"/>
          <p:cNvGraphicFramePr>
            <a:graphicFrameLocks noChangeAspect="1"/>
          </p:cNvGraphicFramePr>
          <p:nvPr/>
        </p:nvGraphicFramePr>
        <p:xfrm>
          <a:off x="3009900" y="720725"/>
          <a:ext cx="2387600" cy="404980"/>
        </p:xfrm>
        <a:graphic>
          <a:graphicData uri="http://schemas.openxmlformats.org/presentationml/2006/ole">
            <p:oleObj spid="_x0000_s2100" name="Equation" r:id="rId5" imgW="1053643" imgH="177723" progId="Equation.3">
              <p:embed/>
            </p:oleObj>
          </a:graphicData>
        </a:graphic>
      </p:graphicFrame>
      <p:sp>
        <p:nvSpPr>
          <p:cNvPr id="8" name="TextBox 7"/>
          <p:cNvSpPr txBox="1">
            <a:spLocks noChangeArrowheads="1"/>
          </p:cNvSpPr>
          <p:nvPr/>
        </p:nvSpPr>
        <p:spPr bwMode="auto">
          <a:xfrm>
            <a:off x="450850" y="2286000"/>
            <a:ext cx="8243888" cy="2985433"/>
          </a:xfrm>
          <a:prstGeom prst="rect">
            <a:avLst/>
          </a:prstGeom>
          <a:noFill/>
          <a:ln w="9525">
            <a:noFill/>
            <a:miter lim="800000"/>
            <a:headEnd/>
            <a:tailEnd/>
          </a:ln>
        </p:spPr>
        <p:txBody>
          <a:bodyPr>
            <a:spAutoFit/>
          </a:bodyPr>
          <a:lstStyle/>
          <a:p>
            <a:r>
              <a:rPr lang="en-US" sz="2000" b="0" dirty="0"/>
              <a:t>For any level of output, a firm’s average revenue is always equal to the market price. This equality holds because total revenue equals price times quantity:</a:t>
            </a:r>
          </a:p>
          <a:p>
            <a:endParaRPr lang="en-US" sz="900" b="0" dirty="0"/>
          </a:p>
          <a:p>
            <a:pPr algn="ctr"/>
            <a:r>
              <a:rPr lang="en-US" sz="2400" b="0" dirty="0">
                <a:latin typeface="Times New Roman" pitchFamily="18" charset="0"/>
                <a:cs typeface="Times New Roman" pitchFamily="18" charset="0"/>
              </a:rPr>
              <a:t>(</a:t>
            </a:r>
            <a:r>
              <a:rPr lang="en-US" sz="2400" b="0" i="1" dirty="0">
                <a:latin typeface="Times New Roman" pitchFamily="18" charset="0"/>
                <a:cs typeface="Times New Roman" pitchFamily="18" charset="0"/>
              </a:rPr>
              <a:t>TR</a:t>
            </a:r>
            <a:r>
              <a:rPr lang="en-US" sz="2400" b="0" dirty="0">
                <a:latin typeface="Times New Roman" pitchFamily="18" charset="0"/>
                <a:cs typeface="Times New Roman" pitchFamily="18" charset="0"/>
              </a:rPr>
              <a:t> = </a:t>
            </a:r>
            <a:r>
              <a:rPr lang="en-US" sz="2400" b="0" i="1" dirty="0">
                <a:latin typeface="Times New Roman" pitchFamily="18" charset="0"/>
                <a:cs typeface="Times New Roman" pitchFamily="18" charset="0"/>
              </a:rPr>
              <a:t>P</a:t>
            </a:r>
            <a:r>
              <a:rPr lang="en-US" sz="2400" b="0" dirty="0">
                <a:latin typeface="Times New Roman" pitchFamily="18" charset="0"/>
                <a:cs typeface="Times New Roman" pitchFamily="18" charset="0"/>
              </a:rPr>
              <a:t> × </a:t>
            </a:r>
            <a:r>
              <a:rPr lang="en-US" sz="2400" b="0" i="1" dirty="0">
                <a:latin typeface="Times New Roman" pitchFamily="18" charset="0"/>
                <a:cs typeface="Times New Roman" pitchFamily="18" charset="0"/>
              </a:rPr>
              <a:t>Q</a:t>
            </a:r>
            <a:r>
              <a:rPr lang="en-US" sz="2400" b="0" dirty="0">
                <a:latin typeface="Times New Roman" pitchFamily="18" charset="0"/>
                <a:cs typeface="Times New Roman" pitchFamily="18" charset="0"/>
              </a:rPr>
              <a:t>)</a:t>
            </a:r>
          </a:p>
          <a:p>
            <a:endParaRPr lang="en-US" sz="900" b="0" dirty="0"/>
          </a:p>
          <a:p>
            <a:r>
              <a:rPr lang="en-US" sz="2000" b="0" dirty="0"/>
              <a:t>and average revenue equals total revenue divided by quantity:</a:t>
            </a:r>
          </a:p>
          <a:p>
            <a:endParaRPr lang="en-US" sz="900" b="0" dirty="0"/>
          </a:p>
          <a:p>
            <a:pPr algn="ctr"/>
            <a:r>
              <a:rPr lang="en-US" sz="2400" b="0" dirty="0">
                <a:latin typeface="Times New Roman" pitchFamily="18" charset="0"/>
                <a:cs typeface="Times New Roman" pitchFamily="18" charset="0"/>
              </a:rPr>
              <a:t>(</a:t>
            </a:r>
            <a:r>
              <a:rPr lang="en-US" sz="2400" b="0" i="1" dirty="0">
                <a:latin typeface="Times New Roman" pitchFamily="18" charset="0"/>
                <a:cs typeface="Times New Roman" pitchFamily="18" charset="0"/>
              </a:rPr>
              <a:t>AR</a:t>
            </a:r>
            <a:r>
              <a:rPr lang="en-US" sz="2400" b="0" dirty="0">
                <a:latin typeface="Times New Roman" pitchFamily="18" charset="0"/>
                <a:cs typeface="Times New Roman" pitchFamily="18" charset="0"/>
              </a:rPr>
              <a:t> = </a:t>
            </a:r>
            <a:r>
              <a:rPr lang="en-US" sz="2400" b="0" i="1" dirty="0">
                <a:latin typeface="Times New Roman" pitchFamily="18" charset="0"/>
                <a:cs typeface="Times New Roman" pitchFamily="18" charset="0"/>
              </a:rPr>
              <a:t>TR</a:t>
            </a:r>
            <a:r>
              <a:rPr lang="en-US" sz="2400" b="0" dirty="0">
                <a:latin typeface="Times New Roman" pitchFamily="18" charset="0"/>
                <a:cs typeface="Times New Roman" pitchFamily="18" charset="0"/>
              </a:rPr>
              <a:t>/</a:t>
            </a:r>
            <a:r>
              <a:rPr lang="en-US" sz="2400" b="0" i="1" dirty="0">
                <a:latin typeface="Times New Roman" pitchFamily="18" charset="0"/>
                <a:cs typeface="Times New Roman" pitchFamily="18" charset="0"/>
              </a:rPr>
              <a:t>Q</a:t>
            </a:r>
            <a:r>
              <a:rPr lang="en-US" sz="2400" b="0" dirty="0">
                <a:latin typeface="Times New Roman" pitchFamily="18" charset="0"/>
                <a:cs typeface="Times New Roman" pitchFamily="18" charset="0"/>
              </a:rPr>
              <a:t>)</a:t>
            </a:r>
          </a:p>
          <a:p>
            <a:endParaRPr lang="en-US" sz="900" b="0" dirty="0"/>
          </a:p>
          <a:p>
            <a:r>
              <a:rPr lang="en-US" sz="2000" b="0" dirty="0"/>
              <a:t>So, </a:t>
            </a:r>
            <a:r>
              <a:rPr lang="zh-TW" altLang="en-US" sz="2000" b="0" dirty="0" smtClean="0"/>
              <a:t>                           </a:t>
            </a:r>
            <a:r>
              <a:rPr lang="en-US" sz="2400" b="0" i="1" dirty="0" smtClean="0">
                <a:latin typeface="Times New Roman" pitchFamily="18" charset="0"/>
                <a:cs typeface="Times New Roman" pitchFamily="18" charset="0"/>
              </a:rPr>
              <a:t>AR</a:t>
            </a:r>
            <a:r>
              <a:rPr lang="en-US" sz="2400" b="0" dirty="0" smtClean="0">
                <a:latin typeface="Times New Roman" pitchFamily="18" charset="0"/>
                <a:cs typeface="Times New Roman" pitchFamily="18" charset="0"/>
              </a:rPr>
              <a:t> </a:t>
            </a:r>
            <a:r>
              <a:rPr lang="en-US" sz="2400" b="0" dirty="0">
                <a:latin typeface="Times New Roman" pitchFamily="18" charset="0"/>
                <a:cs typeface="Times New Roman" pitchFamily="18" charset="0"/>
              </a:rPr>
              <a:t>= </a:t>
            </a:r>
            <a:r>
              <a:rPr lang="en-US" sz="2400" b="0" i="1" dirty="0">
                <a:latin typeface="Times New Roman" pitchFamily="18" charset="0"/>
                <a:cs typeface="Times New Roman" pitchFamily="18" charset="0"/>
              </a:rPr>
              <a:t>TR</a:t>
            </a:r>
            <a:r>
              <a:rPr lang="en-US" sz="2400" b="0" dirty="0">
                <a:latin typeface="Times New Roman" pitchFamily="18" charset="0"/>
                <a:cs typeface="Times New Roman" pitchFamily="18" charset="0"/>
              </a:rPr>
              <a:t>/</a:t>
            </a:r>
            <a:r>
              <a:rPr lang="en-US" sz="2400" b="0" i="1" dirty="0">
                <a:latin typeface="Times New Roman" pitchFamily="18" charset="0"/>
                <a:cs typeface="Times New Roman" pitchFamily="18" charset="0"/>
              </a:rPr>
              <a:t>Q</a:t>
            </a:r>
            <a:r>
              <a:rPr lang="en-US" sz="2400" b="0" dirty="0">
                <a:latin typeface="Times New Roman" pitchFamily="18" charset="0"/>
                <a:cs typeface="Times New Roman" pitchFamily="18" charset="0"/>
              </a:rPr>
              <a:t> = (</a:t>
            </a:r>
            <a:r>
              <a:rPr lang="en-US" sz="2400" b="0" i="1" dirty="0">
                <a:latin typeface="Times New Roman" pitchFamily="18" charset="0"/>
                <a:cs typeface="Times New Roman" pitchFamily="18" charset="0"/>
              </a:rPr>
              <a:t>P</a:t>
            </a:r>
            <a:r>
              <a:rPr lang="en-US" sz="2400" b="0" dirty="0">
                <a:latin typeface="Times New Roman" pitchFamily="18" charset="0"/>
                <a:cs typeface="Times New Roman" pitchFamily="18" charset="0"/>
              </a:rPr>
              <a:t> × </a:t>
            </a:r>
            <a:r>
              <a:rPr lang="en-US" sz="2400" b="0" i="1" dirty="0">
                <a:latin typeface="Times New Roman" pitchFamily="18" charset="0"/>
                <a:cs typeface="Times New Roman" pitchFamily="18" charset="0"/>
              </a:rPr>
              <a:t>Q</a:t>
            </a:r>
            <a:r>
              <a:rPr lang="en-US" sz="2400" b="0" dirty="0">
                <a:latin typeface="Times New Roman" pitchFamily="18" charset="0"/>
                <a:cs typeface="Times New Roman" pitchFamily="18" charset="0"/>
              </a:rPr>
              <a:t>)/</a:t>
            </a:r>
            <a:r>
              <a:rPr lang="en-US" sz="2400" b="0" i="1" dirty="0">
                <a:latin typeface="Times New Roman" pitchFamily="18" charset="0"/>
                <a:cs typeface="Times New Roman" pitchFamily="18" charset="0"/>
              </a:rPr>
              <a:t>Q</a:t>
            </a:r>
            <a:r>
              <a:rPr lang="en-US" sz="2400" b="0" dirty="0">
                <a:latin typeface="Times New Roman" pitchFamily="18" charset="0"/>
                <a:cs typeface="Times New Roman" pitchFamily="18" charset="0"/>
              </a:rPr>
              <a:t> = </a:t>
            </a:r>
            <a:r>
              <a:rPr lang="en-US" sz="2400" b="0" i="1" dirty="0">
                <a:latin typeface="Times New Roman" pitchFamily="18" charset="0"/>
                <a:cs typeface="Times New Roman" pitchFamily="18" charset="0"/>
              </a:rPr>
              <a:t>P</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4196"/>
                                        </p:tgtEl>
                                        <p:attrNameLst>
                                          <p:attrName>style.visibility</p:attrName>
                                        </p:attrNameLst>
                                      </p:cBhvr>
                                      <p:to>
                                        <p:strVal val="visible"/>
                                      </p:to>
                                    </p:set>
                                    <p:animEffect transition="in" filter="wipe(left)">
                                      <p:cBhvr>
                                        <p:cTn id="7" dur="500"/>
                                        <p:tgtEl>
                                          <p:spTgt spid="904196"/>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04199"/>
                                        </p:tgtEl>
                                        <p:attrNameLst>
                                          <p:attrName>style.visibility</p:attrName>
                                        </p:attrNameLst>
                                      </p:cBhvr>
                                      <p:to>
                                        <p:strVal val="visible"/>
                                      </p:to>
                                    </p:set>
                                    <p:animEffect transition="in" filter="wipe(left)">
                                      <p:cBhvr>
                                        <p:cTn id="17" dur="500"/>
                                        <p:tgtEl>
                                          <p:spTgt spid="904199"/>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904200"/>
                                        </p:tgtEl>
                                        <p:attrNameLst>
                                          <p:attrName>style.visibility</p:attrName>
                                        </p:attrNameLst>
                                      </p:cBhvr>
                                      <p:to>
                                        <p:strVal val="visible"/>
                                      </p:to>
                                    </p:set>
                                    <p:animEffect transition="in" filter="wipe(left)">
                                      <p:cBhvr>
                                        <p:cTn id="21" dur="500"/>
                                        <p:tgtEl>
                                          <p:spTgt spid="90420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left)">
                                      <p:cBhvr>
                                        <p:cTn id="26" dur="500"/>
                                        <p:tgtEl>
                                          <p:spTgt spid="8">
                                            <p:txEl>
                                              <p:pRg st="0" end="0"/>
                                            </p:txEl>
                                          </p:spTgt>
                                        </p:tgtEl>
                                      </p:cBhvr>
                                    </p:animEffect>
                                  </p:childTnLst>
                                </p:cTn>
                              </p:par>
                            </p:childTnLst>
                          </p:cTn>
                        </p:par>
                        <p:par>
                          <p:cTn id="27" fill="hold">
                            <p:stCondLst>
                              <p:cond delay="500"/>
                            </p:stCondLst>
                            <p:childTnLst>
                              <p:par>
                                <p:cTn id="28" presetID="17" presetClass="entr" presetSubtype="10" fill="hold" grpId="0" nodeType="after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 calcmode="lin" valueType="num">
                                      <p:cBhvr>
                                        <p:cTn id="30"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animEffect transition="in" filter="wipe(left)">
                                      <p:cBhvr>
                                        <p:cTn id="36" dur="500"/>
                                        <p:tgtEl>
                                          <p:spTgt spid="8">
                                            <p:txEl>
                                              <p:pRg st="4" end="4"/>
                                            </p:txEl>
                                          </p:spTgt>
                                        </p:tgtEl>
                                      </p:cBhvr>
                                    </p:animEffect>
                                  </p:childTnLst>
                                </p:cTn>
                              </p:par>
                            </p:childTnLst>
                          </p:cTn>
                        </p:par>
                        <p:par>
                          <p:cTn id="37" fill="hold">
                            <p:stCondLst>
                              <p:cond delay="500"/>
                            </p:stCondLst>
                            <p:childTnLst>
                              <p:par>
                                <p:cTn id="38" presetID="17" presetClass="entr" presetSubtype="10" fill="hold" grpId="0" nodeType="afterEffect">
                                  <p:stCondLst>
                                    <p:cond delay="0"/>
                                  </p:stCondLst>
                                  <p:childTnLst>
                                    <p:set>
                                      <p:cBhvr>
                                        <p:cTn id="39" dur="1" fill="hold">
                                          <p:stCondLst>
                                            <p:cond delay="0"/>
                                          </p:stCondLst>
                                        </p:cTn>
                                        <p:tgtEl>
                                          <p:spTgt spid="8">
                                            <p:txEl>
                                              <p:pRg st="6" end="6"/>
                                            </p:txEl>
                                          </p:spTgt>
                                        </p:tgtEl>
                                        <p:attrNameLst>
                                          <p:attrName>style.visibility</p:attrName>
                                        </p:attrNameLst>
                                      </p:cBhvr>
                                      <p:to>
                                        <p:strVal val="visible"/>
                                      </p:to>
                                    </p:set>
                                    <p:anim calcmode="lin" valueType="num">
                                      <p:cBhvr>
                                        <p:cTn id="40"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1" dur="500" fill="hold"/>
                                        <p:tgtEl>
                                          <p:spTgt spid="8">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xEl>
                                              <p:pRg st="8" end="8"/>
                                            </p:txEl>
                                          </p:spTgt>
                                        </p:tgtEl>
                                        <p:attrNameLst>
                                          <p:attrName>style.visibility</p:attrName>
                                        </p:attrNameLst>
                                      </p:cBhvr>
                                      <p:to>
                                        <p:strVal val="visible"/>
                                      </p:to>
                                    </p:set>
                                    <p:animEffect transition="in" filter="wipe(left)">
                                      <p:cBhvr>
                                        <p:cTn id="46" dur="500"/>
                                        <p:tgtEl>
                                          <p:spTgt spid="8">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904201"/>
                                        </p:tgtEl>
                                        <p:attrNameLst>
                                          <p:attrName>style.visibility</p:attrName>
                                        </p:attrNameLst>
                                      </p:cBhvr>
                                      <p:to>
                                        <p:strVal val="visible"/>
                                      </p:to>
                                    </p:set>
                                    <p:animEffect transition="in" filter="wipe(left)">
                                      <p:cBhvr>
                                        <p:cTn id="51" dur="500"/>
                                        <p:tgtEl>
                                          <p:spTgt spid="904201"/>
                                        </p:tgtEl>
                                      </p:cBhvr>
                                    </p:animEffect>
                                  </p:childTnLst>
                                </p:cTn>
                              </p:par>
                            </p:childTnLst>
                          </p:cTn>
                        </p:par>
                        <p:par>
                          <p:cTn id="52" fill="hold">
                            <p:stCondLst>
                              <p:cond delay="500"/>
                            </p:stCondLst>
                            <p:childTnLst>
                              <p:par>
                                <p:cTn id="53" presetID="17" presetClass="entr" presetSubtype="10"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196" grpId="0"/>
      <p:bldP spid="904199" grpId="0"/>
      <p:bldP spid="904200" grpId="0"/>
      <p:bldP spid="904201" grpId="0"/>
      <p:bldP spid="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06309" name="Group 69"/>
          <p:cNvGraphicFramePr>
            <a:graphicFrameLocks noGrp="1"/>
          </p:cNvGraphicFramePr>
          <p:nvPr>
            <p:ph type="tbl" idx="4294967295"/>
          </p:nvPr>
        </p:nvGraphicFramePr>
        <p:xfrm>
          <a:off x="638175" y="846138"/>
          <a:ext cx="7867650" cy="4572000"/>
        </p:xfrm>
        <a:graphic>
          <a:graphicData uri="http://schemas.openxmlformats.org/drawingml/2006/table">
            <a:tbl>
              <a:tblPr/>
              <a:tblGrid>
                <a:gridCol w="1617662"/>
                <a:gridCol w="1927225"/>
                <a:gridCol w="1439863"/>
                <a:gridCol w="1441450"/>
                <a:gridCol w="1441450"/>
              </a:tblGrid>
              <a:tr h="638175">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Number of Bushels</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a:t>
                      </a:r>
                      <a:r>
                        <a:rPr kumimoji="0" lang="en-US" sz="1800" b="1" i="1" u="none" strike="noStrike" cap="none" normalizeH="0" baseline="0" dirty="0" smtClean="0">
                          <a:ln>
                            <a:noFill/>
                          </a:ln>
                          <a:solidFill>
                            <a:srgbClr val="0066B3"/>
                          </a:solidFill>
                          <a:effectLst/>
                          <a:latin typeface="Arial" charset="0"/>
                        </a:rPr>
                        <a:t>Q</a:t>
                      </a:r>
                      <a:r>
                        <a:rPr kumimoji="0" lang="en-US" sz="1800" b="1" i="0" u="none" strike="noStrike" cap="none" normalizeH="0" baseline="0" dirty="0" smtClean="0">
                          <a:ln>
                            <a:noFill/>
                          </a:ln>
                          <a:solidFill>
                            <a:srgbClr val="0066B3"/>
                          </a:solidFill>
                          <a:effectLst/>
                          <a:latin typeface="Arial" charset="0"/>
                        </a:rPr>
                        <a:t>)</a:t>
                      </a:r>
                    </a:p>
                  </a:txBody>
                  <a:tcPr anchor="b"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Market Price</a:t>
                      </a:r>
                      <a:br>
                        <a:rPr kumimoji="0" lang="en-US" sz="1800" b="1" i="0" u="none" strike="noStrike" cap="none" normalizeH="0" baseline="0" dirty="0" smtClean="0">
                          <a:ln>
                            <a:noFill/>
                          </a:ln>
                          <a:solidFill>
                            <a:srgbClr val="0066B3"/>
                          </a:solidFill>
                          <a:effectLst/>
                          <a:latin typeface="Arial" charset="0"/>
                        </a:rPr>
                      </a:br>
                      <a:r>
                        <a:rPr kumimoji="0" lang="en-US" sz="1800" b="1" i="0" u="none" strike="noStrike" cap="none" normalizeH="0" baseline="0" dirty="0" smtClean="0">
                          <a:ln>
                            <a:noFill/>
                          </a:ln>
                          <a:solidFill>
                            <a:srgbClr val="0066B3"/>
                          </a:solidFill>
                          <a:effectLst/>
                          <a:latin typeface="Arial" charset="0"/>
                        </a:rPr>
                        <a:t>(per bushel)</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a:t>
                      </a:r>
                      <a:r>
                        <a:rPr kumimoji="0" lang="en-US" sz="1800" b="1" i="1" u="none" strike="noStrike" cap="none" normalizeH="0" baseline="0" dirty="0" smtClean="0">
                          <a:ln>
                            <a:noFill/>
                          </a:ln>
                          <a:solidFill>
                            <a:srgbClr val="0066B3"/>
                          </a:solidFill>
                          <a:effectLst/>
                          <a:latin typeface="Arial" charset="0"/>
                        </a:rPr>
                        <a:t>P</a:t>
                      </a:r>
                      <a:r>
                        <a:rPr kumimoji="0" lang="en-US" sz="1800" b="1" i="0" u="none" strike="noStrike" cap="none" normalizeH="0" baseline="0" dirty="0" smtClean="0">
                          <a:ln>
                            <a:noFill/>
                          </a:ln>
                          <a:solidFill>
                            <a:srgbClr val="0066B3"/>
                          </a:solidFill>
                          <a:effectLst/>
                          <a:latin typeface="Arial" charset="0"/>
                        </a:rPr>
                        <a:t>)</a:t>
                      </a:r>
                    </a:p>
                  </a:txBody>
                  <a:tcPr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Total </a:t>
                      </a:r>
                      <a:br>
                        <a:rPr kumimoji="0" lang="en-US" sz="1800" b="1" i="0" u="none" strike="noStrike" cap="none" normalizeH="0" baseline="0" dirty="0" smtClean="0">
                          <a:ln>
                            <a:noFill/>
                          </a:ln>
                          <a:solidFill>
                            <a:srgbClr val="0066B3"/>
                          </a:solidFill>
                          <a:effectLst/>
                          <a:latin typeface="Arial" charset="0"/>
                        </a:rPr>
                      </a:br>
                      <a:r>
                        <a:rPr kumimoji="0" lang="en-US" sz="1800" b="1" i="0" u="none" strike="noStrike" cap="none" normalizeH="0" baseline="0" dirty="0" smtClean="0">
                          <a:ln>
                            <a:noFill/>
                          </a:ln>
                          <a:solidFill>
                            <a:srgbClr val="0066B3"/>
                          </a:solidFill>
                          <a:effectLst/>
                          <a:latin typeface="Arial" charset="0"/>
                        </a:rPr>
                        <a:t>Revenue</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a:t>
                      </a:r>
                      <a:r>
                        <a:rPr kumimoji="0" lang="en-US" sz="1800" b="1" i="1" u="none" strike="noStrike" cap="none" normalizeH="0" baseline="0" dirty="0" smtClean="0">
                          <a:ln>
                            <a:noFill/>
                          </a:ln>
                          <a:solidFill>
                            <a:srgbClr val="0066B3"/>
                          </a:solidFill>
                          <a:effectLst/>
                          <a:latin typeface="Arial" charset="0"/>
                        </a:rPr>
                        <a:t>TR</a:t>
                      </a:r>
                      <a:r>
                        <a:rPr kumimoji="0" lang="en-US" sz="1800" b="1" i="0" u="none" strike="noStrike" cap="none" normalizeH="0" baseline="0" dirty="0" smtClean="0">
                          <a:ln>
                            <a:noFill/>
                          </a:ln>
                          <a:solidFill>
                            <a:srgbClr val="0066B3"/>
                          </a:solidFill>
                          <a:effectLst/>
                          <a:latin typeface="Arial" charset="0"/>
                        </a:rPr>
                        <a:t>)</a:t>
                      </a:r>
                    </a:p>
                  </a:txBody>
                  <a:tcPr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Average Revenue</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a:t>
                      </a:r>
                      <a:r>
                        <a:rPr kumimoji="0" lang="en-US" sz="1800" b="1" i="1" u="none" strike="noStrike" cap="none" normalizeH="0" baseline="0" dirty="0" smtClean="0">
                          <a:ln>
                            <a:noFill/>
                          </a:ln>
                          <a:solidFill>
                            <a:srgbClr val="0066B3"/>
                          </a:solidFill>
                          <a:effectLst/>
                          <a:latin typeface="Arial" charset="0"/>
                        </a:rPr>
                        <a:t>AR</a:t>
                      </a:r>
                      <a:r>
                        <a:rPr kumimoji="0" lang="en-US" sz="1800" b="1" i="0" u="none" strike="noStrike" cap="none" normalizeH="0" baseline="0" dirty="0" smtClean="0">
                          <a:ln>
                            <a:noFill/>
                          </a:ln>
                          <a:solidFill>
                            <a:srgbClr val="0066B3"/>
                          </a:solidFill>
                          <a:effectLst/>
                          <a:latin typeface="Arial" charset="0"/>
                        </a:rPr>
                        <a:t>)</a:t>
                      </a:r>
                    </a:p>
                  </a:txBody>
                  <a:tcPr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Marginal Revenue</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a:t>
                      </a:r>
                      <a:r>
                        <a:rPr kumimoji="0" lang="en-US" sz="1800" b="1" i="1" u="none" strike="noStrike" cap="none" normalizeH="0" baseline="0" dirty="0" smtClean="0">
                          <a:ln>
                            <a:noFill/>
                          </a:ln>
                          <a:solidFill>
                            <a:srgbClr val="0066B3"/>
                          </a:solidFill>
                          <a:effectLst/>
                          <a:latin typeface="Arial" charset="0"/>
                        </a:rPr>
                        <a:t>MR</a:t>
                      </a:r>
                      <a:r>
                        <a:rPr kumimoji="0" lang="en-US" sz="1800" b="1" i="0" u="none" strike="noStrike" cap="none" normalizeH="0" baseline="0" dirty="0" smtClean="0">
                          <a:ln>
                            <a:noFill/>
                          </a:ln>
                          <a:solidFill>
                            <a:srgbClr val="0066B3"/>
                          </a:solidFill>
                          <a:effectLst/>
                          <a:latin typeface="Arial" charset="0"/>
                        </a:rPr>
                        <a:t>)</a:t>
                      </a:r>
                    </a:p>
                  </a:txBody>
                  <a:tcPr anchor="b"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r>
              <a:tr h="223837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5</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6</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7</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8</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9</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10</a:t>
                      </a:r>
                    </a:p>
                  </a:txBody>
                  <a:tcPr marR="777240" horzOverflow="overflow">
                    <a:lnL cap="flat">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txBody>
                  <a:tcPr marR="868680" horzOverflow="overflow">
                    <a:lnL>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8</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12</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16</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28</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32</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36</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40</a:t>
                      </a:r>
                    </a:p>
                  </a:txBody>
                  <a:tcPr marR="640080" horzOverflow="overflow">
                    <a:lnL>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a:cs typeface="Arial"/>
                        </a:rPr>
                        <a:t>—</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txBody>
                  <a:tcPr marR="685800" horzOverflow="overflow">
                    <a:lnL>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a:cs typeface="Arial"/>
                        </a:rPr>
                        <a:t>—</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txBody>
                  <a:tcPr marR="640080" horzOverflow="overflow">
                    <a:lnL>
                      <a:noFill/>
                    </a:lnL>
                    <a:lnR cap="flat">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
        <p:nvSpPr>
          <p:cNvPr id="906246" name="Text Box 6"/>
          <p:cNvSpPr txBox="1">
            <a:spLocks noChangeArrowheads="1"/>
          </p:cNvSpPr>
          <p:nvPr/>
        </p:nvSpPr>
        <p:spPr bwMode="auto">
          <a:xfrm>
            <a:off x="490538" y="323850"/>
            <a:ext cx="1069975" cy="314325"/>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dirty="0"/>
              <a:t>Table 12.2</a:t>
            </a:r>
          </a:p>
        </p:txBody>
      </p:sp>
      <p:sp>
        <p:nvSpPr>
          <p:cNvPr id="906247" name="Text Box 7"/>
          <p:cNvSpPr txBox="1">
            <a:spLocks noChangeArrowheads="1"/>
          </p:cNvSpPr>
          <p:nvPr/>
        </p:nvSpPr>
        <p:spPr bwMode="auto">
          <a:xfrm>
            <a:off x="1509713" y="288925"/>
            <a:ext cx="7634287" cy="461665"/>
          </a:xfrm>
          <a:prstGeom prst="rect">
            <a:avLst/>
          </a:prstGeom>
          <a:noFill/>
          <a:ln w="9525" algn="ctr">
            <a:noFill/>
            <a:miter lim="800000"/>
            <a:headEnd/>
            <a:tailEnd/>
          </a:ln>
        </p:spPr>
        <p:txBody>
          <a:bodyPr wrap="square">
            <a:spAutoFit/>
          </a:bodyPr>
          <a:lstStyle/>
          <a:p>
            <a:pPr>
              <a:spcBef>
                <a:spcPct val="10000"/>
              </a:spcBef>
              <a:spcAft>
                <a:spcPct val="10000"/>
              </a:spcAft>
            </a:pPr>
            <a:r>
              <a:rPr lang="en-US" sz="2400" dirty="0"/>
              <a:t>Farmer Parker’s Revenue from Wheat Farming</a:t>
            </a:r>
          </a:p>
        </p:txBody>
      </p:sp>
      <p:sp>
        <p:nvSpPr>
          <p:cNvPr id="2" name="TextBox 1"/>
          <p:cNvSpPr txBox="1">
            <a:spLocks noChangeArrowheads="1"/>
          </p:cNvSpPr>
          <p:nvPr/>
        </p:nvSpPr>
        <p:spPr bwMode="auto">
          <a:xfrm>
            <a:off x="508000" y="5581650"/>
            <a:ext cx="8243888" cy="646113"/>
          </a:xfrm>
          <a:prstGeom prst="rect">
            <a:avLst/>
          </a:prstGeom>
          <a:noFill/>
          <a:ln w="9525">
            <a:noFill/>
            <a:miter lim="800000"/>
            <a:headEnd/>
            <a:tailEnd/>
          </a:ln>
        </p:spPr>
        <p:txBody>
          <a:bodyPr>
            <a:spAutoFit/>
          </a:bodyPr>
          <a:lstStyle/>
          <a:p>
            <a:r>
              <a:rPr lang="en-US" sz="1800" b="0" i="1"/>
              <a:t>For a firm in a perfectly competitive market, price is equal to both average revenue and marginal revenue.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6246"/>
                                        </p:tgtEl>
                                        <p:attrNameLst>
                                          <p:attrName>style.visibility</p:attrName>
                                        </p:attrNameLst>
                                      </p:cBhvr>
                                      <p:to>
                                        <p:strVal val="visible"/>
                                      </p:to>
                                    </p:set>
                                    <p:animEffect transition="in" filter="wipe(left)">
                                      <p:cBhvr>
                                        <p:cTn id="7" dur="500"/>
                                        <p:tgtEl>
                                          <p:spTgt spid="9062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06247"/>
                                        </p:tgtEl>
                                        <p:attrNameLst>
                                          <p:attrName>style.visibility</p:attrName>
                                        </p:attrNameLst>
                                      </p:cBhvr>
                                      <p:to>
                                        <p:strVal val="visible"/>
                                      </p:to>
                                    </p:set>
                                    <p:animEffect transition="in" filter="wipe(left)">
                                      <p:cBhvr>
                                        <p:cTn id="11" dur="500"/>
                                        <p:tgtEl>
                                          <p:spTgt spid="90624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906309"/>
                                        </p:tgtEl>
                                        <p:attrNameLst>
                                          <p:attrName>style.visibility</p:attrName>
                                        </p:attrNameLst>
                                      </p:cBhvr>
                                      <p:to>
                                        <p:strVal val="visible"/>
                                      </p:to>
                                    </p:set>
                                    <p:animEffect transition="in" filter="wipe(up)">
                                      <p:cBhvr>
                                        <p:cTn id="15" dur="1000"/>
                                        <p:tgtEl>
                                          <p:spTgt spid="90630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6246" grpId="0" animBg="1" autoUpdateAnimBg="0"/>
      <p:bldP spid="906247"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12468" name="Group 84"/>
          <p:cNvGraphicFramePr>
            <a:graphicFrameLocks noGrp="1"/>
          </p:cNvGraphicFramePr>
          <p:nvPr>
            <p:ph type="tbl" idx="4294967295"/>
          </p:nvPr>
        </p:nvGraphicFramePr>
        <p:xfrm>
          <a:off x="638175" y="1452563"/>
          <a:ext cx="7867650" cy="4572000"/>
        </p:xfrm>
        <a:graphic>
          <a:graphicData uri="http://schemas.openxmlformats.org/drawingml/2006/table">
            <a:tbl>
              <a:tblPr/>
              <a:tblGrid>
                <a:gridCol w="1311275"/>
                <a:gridCol w="1311275"/>
                <a:gridCol w="1311275"/>
                <a:gridCol w="1311275"/>
                <a:gridCol w="1311275"/>
                <a:gridCol w="1311275"/>
              </a:tblGrid>
              <a:tr h="741363">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Quantity</a:t>
                      </a:r>
                      <a:br>
                        <a:rPr kumimoji="0" lang="en-US" sz="1800" b="1" i="0" u="none" strike="noStrike" cap="none" normalizeH="0" baseline="0" dirty="0" smtClean="0">
                          <a:ln>
                            <a:noFill/>
                          </a:ln>
                          <a:solidFill>
                            <a:srgbClr val="0066B3"/>
                          </a:solidFill>
                          <a:effectLst/>
                          <a:latin typeface="Arial" charset="0"/>
                        </a:rPr>
                      </a:br>
                      <a:r>
                        <a:rPr kumimoji="0" lang="en-US" sz="1800" b="1" i="0" u="none" strike="noStrike" cap="none" normalizeH="0" baseline="0" dirty="0" smtClean="0">
                          <a:ln>
                            <a:noFill/>
                          </a:ln>
                          <a:solidFill>
                            <a:srgbClr val="0066B3"/>
                          </a:solidFill>
                          <a:effectLst/>
                          <a:latin typeface="Arial" charset="0"/>
                        </a:rPr>
                        <a:t>(bushels)</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a:t>
                      </a:r>
                      <a:r>
                        <a:rPr kumimoji="0" lang="en-US" sz="1800" b="1" i="1" u="none" strike="noStrike" cap="none" normalizeH="0" baseline="0" dirty="0" smtClean="0">
                          <a:ln>
                            <a:noFill/>
                          </a:ln>
                          <a:solidFill>
                            <a:srgbClr val="0066B3"/>
                          </a:solidFill>
                          <a:effectLst/>
                          <a:latin typeface="Arial" charset="0"/>
                        </a:rPr>
                        <a:t>Q</a:t>
                      </a:r>
                      <a:r>
                        <a:rPr kumimoji="0" lang="en-US" sz="1800" b="1" i="0" u="none" strike="noStrike" cap="none" normalizeH="0" baseline="0" dirty="0" smtClean="0">
                          <a:ln>
                            <a:noFill/>
                          </a:ln>
                          <a:solidFill>
                            <a:srgbClr val="0066B3"/>
                          </a:solidFill>
                          <a:effectLst/>
                          <a:latin typeface="Arial" charset="0"/>
                        </a:rPr>
                        <a:t>)</a:t>
                      </a:r>
                    </a:p>
                  </a:txBody>
                  <a:tcPr anchor="b"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Total</a:t>
                      </a:r>
                      <a:br>
                        <a:rPr kumimoji="0" lang="en-US" sz="1800" b="1" i="0" u="none" strike="noStrike" cap="none" normalizeH="0" baseline="0" dirty="0" smtClean="0">
                          <a:ln>
                            <a:noFill/>
                          </a:ln>
                          <a:solidFill>
                            <a:srgbClr val="0066B3"/>
                          </a:solidFill>
                          <a:effectLst/>
                          <a:latin typeface="Arial" charset="0"/>
                        </a:rPr>
                      </a:br>
                      <a:r>
                        <a:rPr kumimoji="0" lang="en-US" sz="1800" b="1" i="0" u="none" strike="noStrike" cap="none" normalizeH="0" baseline="0" dirty="0" smtClean="0">
                          <a:ln>
                            <a:noFill/>
                          </a:ln>
                          <a:solidFill>
                            <a:srgbClr val="0066B3"/>
                          </a:solidFill>
                          <a:effectLst/>
                          <a:latin typeface="Arial" charset="0"/>
                        </a:rPr>
                        <a:t>Revenue</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a:t>
                      </a:r>
                      <a:r>
                        <a:rPr kumimoji="0" lang="en-US" sz="1800" b="1" i="1" u="none" strike="noStrike" cap="none" normalizeH="0" baseline="0" dirty="0" smtClean="0">
                          <a:ln>
                            <a:noFill/>
                          </a:ln>
                          <a:solidFill>
                            <a:srgbClr val="0066B3"/>
                          </a:solidFill>
                          <a:effectLst/>
                          <a:latin typeface="Arial" charset="0"/>
                        </a:rPr>
                        <a:t>TR</a:t>
                      </a:r>
                      <a:r>
                        <a:rPr kumimoji="0" lang="en-US" sz="1800" b="1" i="0" u="none" strike="noStrike" cap="none" normalizeH="0" baseline="0" dirty="0" smtClean="0">
                          <a:ln>
                            <a:noFill/>
                          </a:ln>
                          <a:solidFill>
                            <a:srgbClr val="0066B3"/>
                          </a:solidFill>
                          <a:effectLst/>
                          <a:latin typeface="Arial" charset="0"/>
                        </a:rPr>
                        <a:t>)</a:t>
                      </a:r>
                    </a:p>
                  </a:txBody>
                  <a:tcPr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Total</a:t>
                      </a:r>
                      <a:br>
                        <a:rPr kumimoji="0" lang="en-US" sz="1800" b="1" i="0" u="none" strike="noStrike" cap="none" normalizeH="0" baseline="0" dirty="0" smtClean="0">
                          <a:ln>
                            <a:noFill/>
                          </a:ln>
                          <a:solidFill>
                            <a:srgbClr val="0066B3"/>
                          </a:solidFill>
                          <a:effectLst/>
                          <a:latin typeface="Arial" charset="0"/>
                        </a:rPr>
                      </a:br>
                      <a:r>
                        <a:rPr kumimoji="0" lang="en-US" sz="1800" b="1" i="0" u="none" strike="noStrike" cap="none" normalizeH="0" baseline="0" dirty="0" smtClean="0">
                          <a:ln>
                            <a:noFill/>
                          </a:ln>
                          <a:solidFill>
                            <a:srgbClr val="0066B3"/>
                          </a:solidFill>
                          <a:effectLst/>
                          <a:latin typeface="Arial" charset="0"/>
                        </a:rPr>
                        <a:t>Cost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a:t>
                      </a:r>
                      <a:r>
                        <a:rPr kumimoji="0" lang="en-US" sz="1800" b="1" i="1" u="none" strike="noStrike" cap="none" normalizeH="0" baseline="0" dirty="0" smtClean="0">
                          <a:ln>
                            <a:noFill/>
                          </a:ln>
                          <a:solidFill>
                            <a:srgbClr val="0066B3"/>
                          </a:solidFill>
                          <a:effectLst/>
                          <a:latin typeface="Arial" charset="0"/>
                        </a:rPr>
                        <a:t>TC</a:t>
                      </a:r>
                      <a:r>
                        <a:rPr kumimoji="0" lang="en-US" sz="1800" b="1" i="0" u="none" strike="noStrike" cap="none" normalizeH="0" baseline="0" dirty="0" smtClean="0">
                          <a:ln>
                            <a:noFill/>
                          </a:ln>
                          <a:solidFill>
                            <a:srgbClr val="0066B3"/>
                          </a:solidFill>
                          <a:effectLst/>
                          <a:latin typeface="Arial" charset="0"/>
                        </a:rPr>
                        <a:t>)</a:t>
                      </a:r>
                    </a:p>
                  </a:txBody>
                  <a:tcPr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
                      </a:r>
                      <a:br>
                        <a:rPr kumimoji="0" lang="en-US" sz="1800" b="1" i="0" u="none" strike="noStrike" cap="none" normalizeH="0" baseline="0" dirty="0" smtClean="0">
                          <a:ln>
                            <a:noFill/>
                          </a:ln>
                          <a:solidFill>
                            <a:srgbClr val="0066B3"/>
                          </a:solidFill>
                          <a:effectLst/>
                          <a:latin typeface="Arial" charset="0"/>
                        </a:rPr>
                      </a:br>
                      <a:r>
                        <a:rPr kumimoji="0" lang="en-US" sz="1800" b="1" i="0" u="none" strike="noStrike" cap="none" normalizeH="0" baseline="0" dirty="0" smtClean="0">
                          <a:ln>
                            <a:noFill/>
                          </a:ln>
                          <a:solidFill>
                            <a:srgbClr val="0066B3"/>
                          </a:solidFill>
                          <a:effectLst/>
                          <a:latin typeface="Arial" charset="0"/>
                        </a:rPr>
                        <a:t>Profit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a:t>
                      </a:r>
                      <a:r>
                        <a:rPr kumimoji="0" lang="en-US" sz="1800" b="1" i="1" u="none" strike="noStrike" cap="none" normalizeH="0" baseline="0" dirty="0" smtClean="0">
                          <a:ln>
                            <a:noFill/>
                          </a:ln>
                          <a:solidFill>
                            <a:srgbClr val="0066B3"/>
                          </a:solidFill>
                          <a:effectLst/>
                          <a:latin typeface="Arial" charset="0"/>
                        </a:rPr>
                        <a:t>TR</a:t>
                      </a:r>
                      <a:r>
                        <a:rPr kumimoji="0" lang="en-US" sz="1800" b="1" i="1" u="none" strike="noStrike" cap="none" normalizeH="0" baseline="0" dirty="0" smtClean="0">
                          <a:ln>
                            <a:noFill/>
                          </a:ln>
                          <a:solidFill>
                            <a:srgbClr val="0066B3"/>
                          </a:solidFill>
                          <a:effectLst/>
                          <a:latin typeface="Arial"/>
                          <a:cs typeface="Arial"/>
                        </a:rPr>
                        <a:t>−</a:t>
                      </a:r>
                      <a:r>
                        <a:rPr kumimoji="0" lang="en-US" sz="1800" b="1" i="1" u="none" strike="noStrike" cap="none" normalizeH="0" baseline="0" dirty="0" smtClean="0">
                          <a:ln>
                            <a:noFill/>
                          </a:ln>
                          <a:solidFill>
                            <a:srgbClr val="0066B3"/>
                          </a:solidFill>
                          <a:effectLst/>
                          <a:latin typeface="Arial" charset="0"/>
                        </a:rPr>
                        <a:t>TC</a:t>
                      </a:r>
                      <a:r>
                        <a:rPr kumimoji="0" lang="en-US" sz="1800" b="1" i="0" u="none" strike="noStrike" cap="none" normalizeH="0" baseline="0" dirty="0" smtClean="0">
                          <a:ln>
                            <a:noFill/>
                          </a:ln>
                          <a:solidFill>
                            <a:srgbClr val="0066B3"/>
                          </a:solidFill>
                          <a:effectLst/>
                          <a:latin typeface="Arial" charset="0"/>
                        </a:rPr>
                        <a:t>)</a:t>
                      </a:r>
                    </a:p>
                  </a:txBody>
                  <a:tcPr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Marginal Revenue</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a:t>
                      </a:r>
                      <a:r>
                        <a:rPr kumimoji="0" lang="en-US" sz="1800" b="1" i="1" u="none" strike="noStrike" cap="none" normalizeH="0" baseline="0" dirty="0" smtClean="0">
                          <a:ln>
                            <a:noFill/>
                          </a:ln>
                          <a:solidFill>
                            <a:srgbClr val="0066B3"/>
                          </a:solidFill>
                          <a:effectLst/>
                          <a:latin typeface="Arial" charset="0"/>
                        </a:rPr>
                        <a:t>MR</a:t>
                      </a:r>
                      <a:r>
                        <a:rPr kumimoji="0" lang="en-US" sz="1800" b="1" i="0" u="none" strike="noStrike" cap="none" normalizeH="0" baseline="0" dirty="0" smtClean="0">
                          <a:ln>
                            <a:noFill/>
                          </a:ln>
                          <a:solidFill>
                            <a:srgbClr val="0066B3"/>
                          </a:solidFill>
                          <a:effectLst/>
                          <a:latin typeface="Arial" charset="0"/>
                        </a:rPr>
                        <a:t>)</a:t>
                      </a:r>
                    </a:p>
                  </a:txBody>
                  <a:tcPr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Marginal Cost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a:t>
                      </a:r>
                      <a:r>
                        <a:rPr kumimoji="0" lang="en-US" sz="1800" b="1" i="1" u="none" strike="noStrike" cap="none" normalizeH="0" baseline="0" dirty="0" smtClean="0">
                          <a:ln>
                            <a:noFill/>
                          </a:ln>
                          <a:solidFill>
                            <a:srgbClr val="0066B3"/>
                          </a:solidFill>
                          <a:effectLst/>
                          <a:latin typeface="Arial" charset="0"/>
                        </a:rPr>
                        <a:t>MC</a:t>
                      </a:r>
                      <a:r>
                        <a:rPr kumimoji="0" lang="en-US" sz="1800" b="1" i="0" u="none" strike="noStrike" cap="none" normalizeH="0" baseline="0" dirty="0" smtClean="0">
                          <a:ln>
                            <a:noFill/>
                          </a:ln>
                          <a:solidFill>
                            <a:srgbClr val="0066B3"/>
                          </a:solidFill>
                          <a:effectLst/>
                          <a:latin typeface="Arial" charset="0"/>
                        </a:rPr>
                        <a:t>)</a:t>
                      </a:r>
                    </a:p>
                  </a:txBody>
                  <a:tcPr anchor="b"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r>
              <a:tr h="28559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5</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6</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7</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8</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9</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10</a:t>
                      </a:r>
                    </a:p>
                  </a:txBody>
                  <a:tcPr marR="594360" horzOverflow="overflow">
                    <a:lnL cap="flat">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8.00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12.00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16.00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24.00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28.00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32.00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36.00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40.00</a:t>
                      </a:r>
                    </a:p>
                  </a:txBody>
                  <a:tcPr marR="457200" horzOverflow="overflow">
                    <a:lnL>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5.00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7.00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8.50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10.50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13.00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16.50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21.50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28.50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38.00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50.50</a:t>
                      </a:r>
                    </a:p>
                  </a:txBody>
                  <a:tcPr marR="457200" horzOverflow="overflow">
                    <a:lnL>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a:cs typeface="Arial"/>
                        </a:rPr>
                        <a:t>−</a:t>
                      </a:r>
                      <a:r>
                        <a:rPr kumimoji="0" lang="en-US" sz="1800" b="0" i="0" u="none" strike="noStrike" cap="none" normalizeH="0" baseline="0" dirty="0" smtClean="0">
                          <a:ln>
                            <a:noFill/>
                          </a:ln>
                          <a:solidFill>
                            <a:schemeClr val="tx1"/>
                          </a:solidFill>
                          <a:effectLst/>
                          <a:latin typeface="Arial" charset="0"/>
                          <a:cs typeface="Arial" charset="0"/>
                        </a:rPr>
                        <a:t>$2.00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a:cs typeface="Arial"/>
                        </a:rPr>
                        <a:t>−</a:t>
                      </a:r>
                      <a:r>
                        <a:rPr kumimoji="0" lang="en-US" sz="1800" b="0" i="0" u="none" strike="noStrike" cap="none" normalizeH="0" baseline="0" dirty="0" smtClean="0">
                          <a:ln>
                            <a:noFill/>
                          </a:ln>
                          <a:solidFill>
                            <a:schemeClr val="tx1"/>
                          </a:solidFill>
                          <a:effectLst/>
                          <a:latin typeface="Arial" charset="0"/>
                          <a:cs typeface="Arial" charset="0"/>
                        </a:rPr>
                        <a:t>1.00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3.50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5.50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7.00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7.50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6.50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3.50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a:cs typeface="Arial"/>
                        </a:rPr>
                        <a:t>−</a:t>
                      </a:r>
                      <a:r>
                        <a:rPr kumimoji="0" lang="en-US" sz="1800" b="0" i="0" u="none" strike="noStrike" cap="none" normalizeH="0" baseline="0" dirty="0" smtClean="0">
                          <a:ln>
                            <a:noFill/>
                          </a:ln>
                          <a:solidFill>
                            <a:schemeClr val="tx1"/>
                          </a:solidFill>
                          <a:effectLst/>
                          <a:latin typeface="Arial" charset="0"/>
                          <a:cs typeface="Arial" charset="0"/>
                        </a:rPr>
                        <a:t>2.00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a:cs typeface="Arial"/>
                        </a:rPr>
                        <a:t>−</a:t>
                      </a:r>
                      <a:r>
                        <a:rPr kumimoji="0" lang="en-US" sz="1800" b="0" i="0" u="none" strike="noStrike" cap="none" normalizeH="0" baseline="0" dirty="0" smtClean="0">
                          <a:ln>
                            <a:noFill/>
                          </a:ln>
                          <a:solidFill>
                            <a:schemeClr val="tx1"/>
                          </a:solidFill>
                          <a:effectLst/>
                          <a:latin typeface="Arial" charset="0"/>
                          <a:cs typeface="Arial" charset="0"/>
                        </a:rPr>
                        <a:t>10.50</a:t>
                      </a:r>
                    </a:p>
                  </a:txBody>
                  <a:tcPr marR="457200" horzOverflow="overflow">
                    <a:lnL>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a:t>
                      </a:r>
                      <a:br>
                        <a:rPr kumimoji="0" lang="en-US" sz="1800" b="0" i="0" u="none" strike="noStrike" cap="none" normalizeH="0" baseline="0" dirty="0" smtClean="0">
                          <a:ln>
                            <a:noFill/>
                          </a:ln>
                          <a:solidFill>
                            <a:schemeClr val="tx1"/>
                          </a:solidFill>
                          <a:effectLst/>
                          <a:latin typeface="Arial" charset="0"/>
                        </a:rPr>
                      </a:br>
                      <a:r>
                        <a:rPr kumimoji="0" lang="en-US" sz="1800" b="0" i="0" u="none" strike="noStrike" cap="none" normalizeH="0" baseline="0" dirty="0" smtClean="0">
                          <a:ln>
                            <a:noFill/>
                          </a:ln>
                          <a:solidFill>
                            <a:schemeClr val="tx1"/>
                          </a:solidFill>
                          <a:effectLst/>
                          <a:latin typeface="Arial" charset="0"/>
                        </a:rPr>
                        <a:t> $4.00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4.00</a:t>
                      </a:r>
                    </a:p>
                  </a:txBody>
                  <a:tcPr marR="457200" horzOverflow="overflow">
                    <a:lnL>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a:t>
                      </a:r>
                      <a:br>
                        <a:rPr kumimoji="0" lang="en-US" sz="1800" b="0" i="0" u="none" strike="noStrike" cap="none" normalizeH="0" baseline="0" dirty="0" smtClean="0">
                          <a:ln>
                            <a:noFill/>
                          </a:ln>
                          <a:solidFill>
                            <a:schemeClr val="tx1"/>
                          </a:solidFill>
                          <a:effectLst/>
                          <a:latin typeface="Arial" charset="0"/>
                        </a:rPr>
                      </a:br>
                      <a:r>
                        <a:rPr kumimoji="0" lang="en-US" sz="1800" b="0" i="0" u="none" strike="noStrike" cap="none" normalizeH="0" baseline="0" dirty="0" smtClean="0">
                          <a:ln>
                            <a:noFill/>
                          </a:ln>
                          <a:solidFill>
                            <a:schemeClr val="tx1"/>
                          </a:solidFill>
                          <a:effectLst/>
                          <a:latin typeface="Arial" charset="0"/>
                        </a:rPr>
                        <a:t>$3.00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5.00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7.00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9.50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12.50</a:t>
                      </a:r>
                    </a:p>
                  </a:txBody>
                  <a:tcPr marR="457200" horzOverflow="overflow">
                    <a:lnL>
                      <a:noFill/>
                    </a:lnL>
                    <a:lnR cap="flat">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
        <p:nvSpPr>
          <p:cNvPr id="912388" name="Rectangle 4"/>
          <p:cNvSpPr>
            <a:spLocks noChangeArrowheads="1"/>
          </p:cNvSpPr>
          <p:nvPr/>
        </p:nvSpPr>
        <p:spPr bwMode="auto">
          <a:xfrm>
            <a:off x="452438" y="203200"/>
            <a:ext cx="7843837" cy="469900"/>
          </a:xfrm>
          <a:prstGeom prst="rect">
            <a:avLst/>
          </a:prstGeom>
          <a:noFill/>
          <a:ln w="9525">
            <a:noFill/>
            <a:miter lim="800000"/>
            <a:headEnd/>
            <a:tailEnd/>
          </a:ln>
        </p:spPr>
        <p:txBody>
          <a:bodyPr/>
          <a:lstStyle/>
          <a:p>
            <a:pPr marL="342900" indent="-342900">
              <a:spcBef>
                <a:spcPct val="20000"/>
              </a:spcBef>
            </a:pPr>
            <a:r>
              <a:rPr lang="en-US" sz="2400" dirty="0"/>
              <a:t>Determining the Profit-Maximizing Level of Output</a:t>
            </a:r>
          </a:p>
        </p:txBody>
      </p:sp>
      <p:sp>
        <p:nvSpPr>
          <p:cNvPr id="912392" name="Text Box 8"/>
          <p:cNvSpPr txBox="1">
            <a:spLocks noChangeArrowheads="1"/>
          </p:cNvSpPr>
          <p:nvPr/>
        </p:nvSpPr>
        <p:spPr bwMode="auto">
          <a:xfrm>
            <a:off x="452438" y="893763"/>
            <a:ext cx="1081087" cy="314325"/>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a:t>Table 12.3</a:t>
            </a:r>
          </a:p>
        </p:txBody>
      </p:sp>
      <p:sp>
        <p:nvSpPr>
          <p:cNvPr id="912393" name="Text Box 9"/>
          <p:cNvSpPr txBox="1">
            <a:spLocks noChangeArrowheads="1"/>
          </p:cNvSpPr>
          <p:nvPr/>
        </p:nvSpPr>
        <p:spPr bwMode="auto">
          <a:xfrm>
            <a:off x="1533524" y="904875"/>
            <a:ext cx="7102475" cy="400110"/>
          </a:xfrm>
          <a:prstGeom prst="rect">
            <a:avLst/>
          </a:prstGeom>
          <a:noFill/>
          <a:ln w="9525" algn="ctr">
            <a:noFill/>
            <a:miter lim="800000"/>
            <a:headEnd/>
            <a:tailEnd/>
          </a:ln>
        </p:spPr>
        <p:txBody>
          <a:bodyPr wrap="square">
            <a:spAutoFit/>
          </a:bodyPr>
          <a:lstStyle/>
          <a:p>
            <a:pPr>
              <a:spcBef>
                <a:spcPct val="10000"/>
              </a:spcBef>
              <a:spcAft>
                <a:spcPct val="10000"/>
              </a:spcAft>
            </a:pPr>
            <a:r>
              <a:rPr lang="en-US" sz="2000" dirty="0"/>
              <a:t>Farmer Parker’s Profits from Wheat Farming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2388"/>
                                        </p:tgtEl>
                                        <p:attrNameLst>
                                          <p:attrName>style.visibility</p:attrName>
                                        </p:attrNameLst>
                                      </p:cBhvr>
                                      <p:to>
                                        <p:strVal val="visible"/>
                                      </p:to>
                                    </p:set>
                                    <p:animEffect transition="in" filter="wipe(left)">
                                      <p:cBhvr>
                                        <p:cTn id="7" dur="500"/>
                                        <p:tgtEl>
                                          <p:spTgt spid="91238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12392"/>
                                        </p:tgtEl>
                                        <p:attrNameLst>
                                          <p:attrName>style.visibility</p:attrName>
                                        </p:attrNameLst>
                                      </p:cBhvr>
                                      <p:to>
                                        <p:strVal val="visible"/>
                                      </p:to>
                                    </p:set>
                                    <p:animEffect transition="in" filter="wipe(left)">
                                      <p:cBhvr>
                                        <p:cTn id="11" dur="500"/>
                                        <p:tgtEl>
                                          <p:spTgt spid="91239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12393"/>
                                        </p:tgtEl>
                                        <p:attrNameLst>
                                          <p:attrName>style.visibility</p:attrName>
                                        </p:attrNameLst>
                                      </p:cBhvr>
                                      <p:to>
                                        <p:strVal val="visible"/>
                                      </p:to>
                                    </p:set>
                                    <p:animEffect transition="in" filter="wipe(left)">
                                      <p:cBhvr>
                                        <p:cTn id="15" dur="500"/>
                                        <p:tgtEl>
                                          <p:spTgt spid="91239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912468"/>
                                        </p:tgtEl>
                                        <p:attrNameLst>
                                          <p:attrName>style.visibility</p:attrName>
                                        </p:attrNameLst>
                                      </p:cBhvr>
                                      <p:to>
                                        <p:strVal val="visible"/>
                                      </p:to>
                                    </p:set>
                                    <p:animEffect transition="in" filter="wipe(up)">
                                      <p:cBhvr>
                                        <p:cTn id="19" dur="1000"/>
                                        <p:tgtEl>
                                          <p:spTgt spid="91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388" grpId="0"/>
      <p:bldP spid="912392" grpId="0" animBg="1"/>
      <p:bldP spid="91239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9" name="Picture 68" descr="Fig12.3ppt6.gif"/>
          <p:cNvPicPr>
            <a:picLocks noChangeAspect="1"/>
          </p:cNvPicPr>
          <p:nvPr/>
        </p:nvPicPr>
        <p:blipFill>
          <a:blip r:embed="rId3" cstate="print"/>
          <a:srcRect/>
          <a:stretch>
            <a:fillRect/>
          </a:stretch>
        </p:blipFill>
        <p:spPr bwMode="auto">
          <a:xfrm>
            <a:off x="3735388" y="682625"/>
            <a:ext cx="5210175" cy="4810125"/>
          </a:xfrm>
          <a:prstGeom prst="rect">
            <a:avLst/>
          </a:prstGeom>
          <a:noFill/>
          <a:ln w="9525">
            <a:noFill/>
            <a:miter lim="800000"/>
            <a:headEnd/>
            <a:tailEnd/>
          </a:ln>
        </p:spPr>
      </p:pic>
      <p:sp>
        <p:nvSpPr>
          <p:cNvPr id="915489" name="Text Box 33"/>
          <p:cNvSpPr txBox="1">
            <a:spLocks noChangeArrowheads="1"/>
          </p:cNvSpPr>
          <p:nvPr/>
        </p:nvSpPr>
        <p:spPr bwMode="auto">
          <a:xfrm>
            <a:off x="452438" y="263525"/>
            <a:ext cx="1289050" cy="314325"/>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a:t>Figure 12.3a</a:t>
            </a:r>
          </a:p>
        </p:txBody>
      </p:sp>
      <p:sp>
        <p:nvSpPr>
          <p:cNvPr id="915490" name="Text Box 34"/>
          <p:cNvSpPr txBox="1">
            <a:spLocks noChangeArrowheads="1"/>
          </p:cNvSpPr>
          <p:nvPr/>
        </p:nvSpPr>
        <p:spPr bwMode="auto">
          <a:xfrm>
            <a:off x="1758950" y="209550"/>
            <a:ext cx="6203950" cy="461665"/>
          </a:xfrm>
          <a:prstGeom prst="rect">
            <a:avLst/>
          </a:prstGeom>
          <a:noFill/>
          <a:ln w="9525" algn="ctr">
            <a:noFill/>
            <a:miter lim="800000"/>
            <a:headEnd/>
            <a:tailEnd/>
          </a:ln>
        </p:spPr>
        <p:txBody>
          <a:bodyPr wrap="square">
            <a:spAutoFit/>
          </a:bodyPr>
          <a:lstStyle/>
          <a:p>
            <a:pPr>
              <a:spcBef>
                <a:spcPct val="10000"/>
              </a:spcBef>
              <a:spcAft>
                <a:spcPct val="10000"/>
              </a:spcAft>
            </a:pPr>
            <a:r>
              <a:rPr lang="en-US" sz="2400" dirty="0"/>
              <a:t>The Profit-Maximizing Level of Output</a:t>
            </a:r>
          </a:p>
        </p:txBody>
      </p:sp>
      <p:sp>
        <p:nvSpPr>
          <p:cNvPr id="20" name="TextBox 19"/>
          <p:cNvSpPr txBox="1">
            <a:spLocks noChangeArrowheads="1"/>
          </p:cNvSpPr>
          <p:nvPr/>
        </p:nvSpPr>
        <p:spPr bwMode="auto">
          <a:xfrm>
            <a:off x="366713" y="1254125"/>
            <a:ext cx="3300412" cy="3785652"/>
          </a:xfrm>
          <a:prstGeom prst="rect">
            <a:avLst/>
          </a:prstGeom>
          <a:noFill/>
          <a:ln w="9525">
            <a:noFill/>
            <a:miter lim="800000"/>
            <a:headEnd/>
            <a:tailEnd/>
          </a:ln>
        </p:spPr>
        <p:txBody>
          <a:bodyPr>
            <a:spAutoFit/>
          </a:bodyPr>
          <a:lstStyle/>
          <a:p>
            <a:r>
              <a:rPr lang="en-US" sz="2000" b="0" dirty="0">
                <a:solidFill>
                  <a:srgbClr val="000000"/>
                </a:solidFill>
              </a:rPr>
              <a:t>Farmer Parker maximizes his profit where the vertical distance between total revenue and total cost is the largest. </a:t>
            </a:r>
          </a:p>
          <a:p>
            <a:r>
              <a:rPr lang="en-US" sz="2000" b="0" dirty="0">
                <a:solidFill>
                  <a:srgbClr val="000000"/>
                </a:solidFill>
              </a:rPr>
              <a:t>This happens at an output of 6 bushels. </a:t>
            </a:r>
          </a:p>
          <a:p>
            <a:r>
              <a:rPr lang="en-US" sz="2000" b="0" dirty="0"/>
              <a:t>This is one way of thinking about how Farmer Parker can determine the profit-maximizing quantity of wheat to produce.</a:t>
            </a:r>
          </a:p>
        </p:txBody>
      </p:sp>
      <p:cxnSp>
        <p:nvCxnSpPr>
          <p:cNvPr id="44" name="Straight Connector 43"/>
          <p:cNvCxnSpPr>
            <a:cxnSpLocks noChangeShapeType="1"/>
          </p:cNvCxnSpPr>
          <p:nvPr/>
        </p:nvCxnSpPr>
        <p:spPr bwMode="auto">
          <a:xfrm>
            <a:off x="439738" y="5278438"/>
            <a:ext cx="3167062" cy="0"/>
          </a:xfrm>
          <a:prstGeom prst="line">
            <a:avLst/>
          </a:prstGeom>
          <a:noFill/>
          <a:ln w="50800" algn="ctr">
            <a:solidFill>
              <a:srgbClr val="B9D3C2"/>
            </a:solidFill>
            <a:round/>
            <a:headEnd/>
            <a:tailEnd/>
          </a:ln>
        </p:spPr>
      </p:cxnSp>
      <p:pic>
        <p:nvPicPr>
          <p:cNvPr id="64" name="Picture 63" descr="Fig12.3ppt1.gif"/>
          <p:cNvPicPr>
            <a:picLocks noChangeAspect="1"/>
          </p:cNvPicPr>
          <p:nvPr/>
        </p:nvPicPr>
        <p:blipFill>
          <a:blip r:embed="rId4" cstate="print"/>
          <a:srcRect/>
          <a:stretch>
            <a:fillRect/>
          </a:stretch>
        </p:blipFill>
        <p:spPr bwMode="auto">
          <a:xfrm>
            <a:off x="3735388" y="682625"/>
            <a:ext cx="5210175" cy="4810125"/>
          </a:xfrm>
          <a:prstGeom prst="rect">
            <a:avLst/>
          </a:prstGeom>
          <a:noFill/>
          <a:ln w="9525">
            <a:noFill/>
            <a:miter lim="800000"/>
            <a:headEnd/>
            <a:tailEnd/>
          </a:ln>
        </p:spPr>
      </p:pic>
      <p:pic>
        <p:nvPicPr>
          <p:cNvPr id="67" name="Picture 66" descr="Fig12.3ppt4.gif"/>
          <p:cNvPicPr>
            <a:picLocks noChangeAspect="1"/>
          </p:cNvPicPr>
          <p:nvPr/>
        </p:nvPicPr>
        <p:blipFill>
          <a:blip r:embed="rId5" cstate="print"/>
          <a:srcRect/>
          <a:stretch>
            <a:fillRect/>
          </a:stretch>
        </p:blipFill>
        <p:spPr bwMode="auto">
          <a:xfrm>
            <a:off x="3735388" y="682625"/>
            <a:ext cx="5210175" cy="4810125"/>
          </a:xfrm>
          <a:prstGeom prst="rect">
            <a:avLst/>
          </a:prstGeom>
          <a:noFill/>
          <a:ln w="9525">
            <a:noFill/>
            <a:miter lim="800000"/>
            <a:headEnd/>
            <a:tailEnd/>
          </a:ln>
        </p:spPr>
      </p:pic>
      <p:pic>
        <p:nvPicPr>
          <p:cNvPr id="68" name="Picture 67" descr="Fig12.3ppt5.gif"/>
          <p:cNvPicPr>
            <a:picLocks noChangeAspect="1"/>
          </p:cNvPicPr>
          <p:nvPr/>
        </p:nvPicPr>
        <p:blipFill>
          <a:blip r:embed="rId6" cstate="print"/>
          <a:srcRect/>
          <a:stretch>
            <a:fillRect/>
          </a:stretch>
        </p:blipFill>
        <p:spPr bwMode="auto">
          <a:xfrm>
            <a:off x="3735388" y="682625"/>
            <a:ext cx="5210175" cy="4810125"/>
          </a:xfrm>
          <a:prstGeom prst="rect">
            <a:avLst/>
          </a:prstGeom>
          <a:noFill/>
          <a:ln w="9525">
            <a:noFill/>
            <a:miter lim="800000"/>
            <a:headEnd/>
            <a:tailEnd/>
          </a:ln>
        </p:spPr>
      </p:pic>
      <p:pic>
        <p:nvPicPr>
          <p:cNvPr id="70" name="Picture 69" descr="Fig12.3ppt2a.gif"/>
          <p:cNvPicPr>
            <a:picLocks noChangeAspect="1"/>
          </p:cNvPicPr>
          <p:nvPr/>
        </p:nvPicPr>
        <p:blipFill>
          <a:blip r:embed="rId7" cstate="print"/>
          <a:srcRect/>
          <a:stretch>
            <a:fillRect/>
          </a:stretch>
        </p:blipFill>
        <p:spPr bwMode="auto">
          <a:xfrm>
            <a:off x="3735388" y="682625"/>
            <a:ext cx="5210175" cy="4810125"/>
          </a:xfrm>
          <a:prstGeom prst="rect">
            <a:avLst/>
          </a:prstGeom>
          <a:noFill/>
          <a:ln w="9525">
            <a:noFill/>
            <a:miter lim="800000"/>
            <a:headEnd/>
            <a:tailEnd/>
          </a:ln>
        </p:spPr>
      </p:pic>
      <p:pic>
        <p:nvPicPr>
          <p:cNvPr id="71" name="Picture 70" descr="Fig12.3ppt3a.gif"/>
          <p:cNvPicPr>
            <a:picLocks noChangeAspect="1"/>
          </p:cNvPicPr>
          <p:nvPr/>
        </p:nvPicPr>
        <p:blipFill>
          <a:blip r:embed="rId8" cstate="print"/>
          <a:srcRect/>
          <a:stretch>
            <a:fillRect/>
          </a:stretch>
        </p:blipFill>
        <p:spPr bwMode="auto">
          <a:xfrm>
            <a:off x="3735388" y="682625"/>
            <a:ext cx="5210175" cy="4810125"/>
          </a:xfrm>
          <a:prstGeom prst="rect">
            <a:avLst/>
          </a:prstGeom>
          <a:noFill/>
          <a:ln w="9525">
            <a:noFill/>
            <a:miter lim="800000"/>
            <a:headEnd/>
            <a:tailEnd/>
          </a:ln>
        </p:spPr>
      </p:pic>
      <p:pic>
        <p:nvPicPr>
          <p:cNvPr id="66" name="Picture 65" descr="Fig12.3ppt3.gif"/>
          <p:cNvPicPr>
            <a:picLocks noChangeAspect="1"/>
          </p:cNvPicPr>
          <p:nvPr/>
        </p:nvPicPr>
        <p:blipFill>
          <a:blip r:embed="rId9" cstate="print"/>
          <a:srcRect/>
          <a:stretch>
            <a:fillRect/>
          </a:stretch>
        </p:blipFill>
        <p:spPr bwMode="auto">
          <a:xfrm>
            <a:off x="3735388" y="682625"/>
            <a:ext cx="5210175" cy="48101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5489"/>
                                        </p:tgtEl>
                                        <p:attrNameLst>
                                          <p:attrName>style.visibility</p:attrName>
                                        </p:attrNameLst>
                                      </p:cBhvr>
                                      <p:to>
                                        <p:strVal val="visible"/>
                                      </p:to>
                                    </p:set>
                                    <p:animEffect transition="in" filter="wipe(left)">
                                      <p:cBhvr>
                                        <p:cTn id="7" dur="500"/>
                                        <p:tgtEl>
                                          <p:spTgt spid="91548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15490"/>
                                        </p:tgtEl>
                                        <p:attrNameLst>
                                          <p:attrName>style.visibility</p:attrName>
                                        </p:attrNameLst>
                                      </p:cBhvr>
                                      <p:to>
                                        <p:strVal val="visible"/>
                                      </p:to>
                                    </p:set>
                                    <p:animEffect transition="in" filter="wipe(left)">
                                      <p:cBhvr>
                                        <p:cTn id="11" dur="500"/>
                                        <p:tgtEl>
                                          <p:spTgt spid="91549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left)">
                                      <p:cBhvr>
                                        <p:cTn id="15" dur="500"/>
                                        <p:tgtEl>
                                          <p:spTgt spid="6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wipe(left)">
                                      <p:cBhvr>
                                        <p:cTn id="19" dur="2000"/>
                                        <p:tgtEl>
                                          <p:spTgt spid="70"/>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wipe(left)">
                                      <p:cBhvr>
                                        <p:cTn id="23" dur="500"/>
                                        <p:tgtEl>
                                          <p:spTgt spid="20">
                                            <p:txEl>
                                              <p:pRg st="0" end="0"/>
                                            </p:txEl>
                                          </p:spTgt>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1000"/>
                                        <p:tgtEl>
                                          <p:spTgt spid="7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wipe(left)">
                                      <p:cBhvr>
                                        <p:cTn id="32" dur="2000"/>
                                        <p:tgtEl>
                                          <p:spTgt spid="66"/>
                                        </p:tgtEl>
                                      </p:cBhvr>
                                    </p:animEffect>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wipe(right)">
                                      <p:cBhvr>
                                        <p:cTn id="36" dur="1000"/>
                                        <p:tgtEl>
                                          <p:spTgt spid="67"/>
                                        </p:tgtEl>
                                      </p:cBhvr>
                                    </p:animEffect>
                                  </p:childTnLst>
                                </p:cTn>
                              </p:par>
                              <p:par>
                                <p:cTn id="37" presetID="22" presetClass="entr" presetSubtype="1" fill="hold"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up)">
                                      <p:cBhvr>
                                        <p:cTn id="39" dur="1000"/>
                                        <p:tgtEl>
                                          <p:spTgt spid="68"/>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20">
                                            <p:txEl>
                                              <p:pRg st="1" end="1"/>
                                            </p:txEl>
                                          </p:spTgt>
                                        </p:tgtEl>
                                        <p:attrNameLst>
                                          <p:attrName>style.visibility</p:attrName>
                                        </p:attrNameLst>
                                      </p:cBhvr>
                                      <p:to>
                                        <p:strVal val="visible"/>
                                      </p:to>
                                    </p:set>
                                    <p:animEffect transition="in" filter="wipe(left)">
                                      <p:cBhvr>
                                        <p:cTn id="43" dur="500"/>
                                        <p:tgtEl>
                                          <p:spTgt spid="20">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20">
                                            <p:txEl>
                                              <p:pRg st="2" end="2"/>
                                            </p:txEl>
                                          </p:spTgt>
                                        </p:tgtEl>
                                        <p:attrNameLst>
                                          <p:attrName>style.visibility</p:attrName>
                                        </p:attrNameLst>
                                      </p:cBhvr>
                                      <p:to>
                                        <p:strVal val="visible"/>
                                      </p:to>
                                    </p:set>
                                    <p:animEffect transition="in" filter="wipe(left)">
                                      <p:cBhvr>
                                        <p:cTn id="52" dur="500"/>
                                        <p:tgtEl>
                                          <p:spTgt spid="20">
                                            <p:txEl>
                                              <p:pRg st="2" end="2"/>
                                            </p:txEl>
                                          </p:spTgt>
                                        </p:tgtEl>
                                      </p:cBhvr>
                                    </p:animEffect>
                                  </p:childTnLst>
                                </p:cTn>
                              </p:par>
                            </p:childTnLst>
                          </p:cTn>
                        </p:par>
                        <p:par>
                          <p:cTn id="53" fill="hold">
                            <p:stCondLst>
                              <p:cond delay="2500"/>
                            </p:stCondLst>
                            <p:childTnLst>
                              <p:par>
                                <p:cTn id="54" presetID="22" presetClass="entr" presetSubtype="8"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left)">
                                      <p:cBhvr>
                                        <p:cTn id="5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5489" grpId="0" animBg="1"/>
      <p:bldP spid="915490" grpId="0"/>
      <p:bldP spid="20" grpId="0" uiExpand="1" build="p" bldLvl="5"/>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8" name="Picture 67" descr="Fig12.3ppt5b.gif"/>
          <p:cNvPicPr>
            <a:picLocks noChangeAspect="1"/>
          </p:cNvPicPr>
          <p:nvPr/>
        </p:nvPicPr>
        <p:blipFill>
          <a:blip r:embed="rId3" cstate="print"/>
          <a:srcRect/>
          <a:stretch>
            <a:fillRect/>
          </a:stretch>
        </p:blipFill>
        <p:spPr bwMode="auto">
          <a:xfrm>
            <a:off x="3595688" y="539750"/>
            <a:ext cx="5438775" cy="4772025"/>
          </a:xfrm>
          <a:prstGeom prst="rect">
            <a:avLst/>
          </a:prstGeom>
          <a:noFill/>
          <a:ln w="9525">
            <a:noFill/>
            <a:miter lim="800000"/>
            <a:headEnd/>
            <a:tailEnd/>
          </a:ln>
        </p:spPr>
      </p:pic>
      <p:sp>
        <p:nvSpPr>
          <p:cNvPr id="20" name="TextBox 19"/>
          <p:cNvSpPr txBox="1">
            <a:spLocks noChangeArrowheads="1"/>
          </p:cNvSpPr>
          <p:nvPr/>
        </p:nvSpPr>
        <p:spPr bwMode="auto">
          <a:xfrm>
            <a:off x="366713" y="682625"/>
            <a:ext cx="8243887" cy="5222875"/>
          </a:xfrm>
          <a:prstGeom prst="rect">
            <a:avLst/>
          </a:prstGeom>
          <a:noFill/>
          <a:ln w="9525">
            <a:noFill/>
            <a:miter lim="800000"/>
            <a:headEnd/>
            <a:tailEnd/>
          </a:ln>
        </p:spPr>
        <p:txBody>
          <a:bodyPr>
            <a:spAutoFit/>
          </a:bodyPr>
          <a:lstStyle/>
          <a:p>
            <a:r>
              <a:rPr lang="en-US" sz="1600" b="0" dirty="0">
                <a:solidFill>
                  <a:srgbClr val="000000"/>
                </a:solidFill>
              </a:rPr>
              <a:t>Notice</a:t>
            </a:r>
            <a:r>
              <a:rPr lang="en-US" sz="1600" b="0" dirty="0"/>
              <a:t> that Farmer Parker’s </a:t>
            </a:r>
            <a:br>
              <a:rPr lang="en-US" sz="1600" b="0" dirty="0"/>
            </a:br>
            <a:r>
              <a:rPr lang="en-US" sz="1600" b="0" dirty="0"/>
              <a:t>marginal revenue (</a:t>
            </a:r>
            <a:r>
              <a:rPr lang="en-US" sz="1600" b="0" i="1" dirty="0"/>
              <a:t>MR</a:t>
            </a:r>
            <a:r>
              <a:rPr lang="en-US" sz="1600" b="0" dirty="0"/>
              <a:t>) is equal </a:t>
            </a:r>
            <a:br>
              <a:rPr lang="en-US" sz="1600" b="0" dirty="0"/>
            </a:br>
            <a:r>
              <a:rPr lang="en-US" sz="1600" b="0" dirty="0"/>
              <a:t>to a constant $4 per bushel. </a:t>
            </a:r>
          </a:p>
          <a:p>
            <a:r>
              <a:rPr lang="en-US" sz="1600" b="0" dirty="0"/>
              <a:t>Farmer Parker maximizes profits </a:t>
            </a:r>
            <a:br>
              <a:rPr lang="en-US" sz="1600" b="0" dirty="0"/>
            </a:br>
            <a:r>
              <a:rPr lang="en-US" sz="1600" b="0" dirty="0"/>
              <a:t>by producing wheat up to </a:t>
            </a:r>
            <a:br>
              <a:rPr lang="en-US" sz="1600" b="0" dirty="0"/>
            </a:br>
            <a:r>
              <a:rPr lang="en-US" sz="1600" b="0" dirty="0"/>
              <a:t>the point where the marginal </a:t>
            </a:r>
            <a:br>
              <a:rPr lang="en-US" sz="1600" b="0" dirty="0"/>
            </a:br>
            <a:r>
              <a:rPr lang="en-US" sz="1600" b="0" dirty="0"/>
              <a:t>revenue of the last bushel </a:t>
            </a:r>
            <a:br>
              <a:rPr lang="en-US" sz="1600" b="0" dirty="0"/>
            </a:br>
            <a:r>
              <a:rPr lang="en-US" sz="1600" b="0" dirty="0"/>
              <a:t>produced is equal to its </a:t>
            </a:r>
            <a:br>
              <a:rPr lang="en-US" sz="1600" b="0" dirty="0"/>
            </a:br>
            <a:r>
              <a:rPr lang="en-US" sz="1600" b="0" dirty="0"/>
              <a:t>marginal cost, or </a:t>
            </a:r>
            <a:r>
              <a:rPr lang="en-US" sz="1600" b="0" i="1" dirty="0"/>
              <a:t>MR</a:t>
            </a:r>
            <a:r>
              <a:rPr lang="en-US" sz="1600" b="0" dirty="0"/>
              <a:t> = </a:t>
            </a:r>
            <a:r>
              <a:rPr lang="en-US" sz="1600" b="0" i="1" dirty="0"/>
              <a:t>MC</a:t>
            </a:r>
            <a:r>
              <a:rPr lang="en-US" sz="1600" b="0" dirty="0"/>
              <a:t>.</a:t>
            </a:r>
          </a:p>
          <a:p>
            <a:r>
              <a:rPr lang="en-US" sz="1600" b="0" dirty="0"/>
              <a:t>In this case, at no level of output </a:t>
            </a:r>
            <a:br>
              <a:rPr lang="en-US" sz="1600" b="0" dirty="0"/>
            </a:br>
            <a:r>
              <a:rPr lang="en-US" sz="1600" b="0" dirty="0"/>
              <a:t>does marginal revenue exactly </a:t>
            </a:r>
            <a:br>
              <a:rPr lang="en-US" sz="1600" b="0" dirty="0"/>
            </a:br>
            <a:r>
              <a:rPr lang="en-US" sz="1600" b="0" dirty="0"/>
              <a:t>equal marginal cost. </a:t>
            </a:r>
          </a:p>
          <a:p>
            <a:r>
              <a:rPr lang="en-US" sz="1600" b="0" dirty="0"/>
              <a:t>The closest Farmer Parker can </a:t>
            </a:r>
            <a:br>
              <a:rPr lang="en-US" sz="1600" b="0" dirty="0"/>
            </a:br>
            <a:r>
              <a:rPr lang="en-US" sz="1600" b="0" dirty="0"/>
              <a:t>come is to produce 6 bushels </a:t>
            </a:r>
            <a:br>
              <a:rPr lang="en-US" sz="1600" b="0" dirty="0"/>
            </a:br>
            <a:r>
              <a:rPr lang="en-US" sz="1600" b="0" dirty="0"/>
              <a:t>of wheat. </a:t>
            </a:r>
          </a:p>
          <a:p>
            <a:r>
              <a:rPr lang="en-US" sz="1600" b="0" dirty="0"/>
              <a:t>He will not want to continue to </a:t>
            </a:r>
            <a:br>
              <a:rPr lang="en-US" sz="1600" b="0" dirty="0"/>
            </a:br>
            <a:r>
              <a:rPr lang="en-US" sz="1600" b="0" dirty="0"/>
              <a:t>produce once marginal cost is </a:t>
            </a:r>
            <a:br>
              <a:rPr lang="en-US" sz="1600" b="0" dirty="0"/>
            </a:br>
            <a:r>
              <a:rPr lang="en-US" sz="1600" b="0" dirty="0"/>
              <a:t>greater than marginal revenue </a:t>
            </a:r>
            <a:br>
              <a:rPr lang="en-US" sz="1600" b="0" dirty="0"/>
            </a:br>
            <a:r>
              <a:rPr lang="en-US" sz="1600" b="0" dirty="0"/>
              <a:t>because that would reduce his profits. </a:t>
            </a:r>
          </a:p>
          <a:p>
            <a:r>
              <a:rPr lang="en-US" sz="1600" b="0" dirty="0"/>
              <a:t>This is another way of thinking about how </a:t>
            </a:r>
            <a:br>
              <a:rPr lang="en-US" sz="1600" b="0" dirty="0"/>
            </a:br>
            <a:r>
              <a:rPr lang="en-US" sz="1600" b="0" dirty="0"/>
              <a:t>Farmer Parker can determine the profit-maximizing quantity of wheat to produce.</a:t>
            </a:r>
          </a:p>
        </p:txBody>
      </p:sp>
      <p:cxnSp>
        <p:nvCxnSpPr>
          <p:cNvPr id="44" name="Straight Connector 43"/>
          <p:cNvCxnSpPr>
            <a:cxnSpLocks noChangeShapeType="1"/>
          </p:cNvCxnSpPr>
          <p:nvPr/>
        </p:nvCxnSpPr>
        <p:spPr bwMode="auto">
          <a:xfrm>
            <a:off x="433388" y="6065838"/>
            <a:ext cx="8358187" cy="0"/>
          </a:xfrm>
          <a:prstGeom prst="line">
            <a:avLst/>
          </a:prstGeom>
          <a:noFill/>
          <a:ln w="50800" algn="ctr">
            <a:solidFill>
              <a:srgbClr val="B9D3C2"/>
            </a:solidFill>
            <a:round/>
            <a:headEnd/>
            <a:tailEnd/>
          </a:ln>
        </p:spPr>
      </p:cxnSp>
      <p:sp>
        <p:nvSpPr>
          <p:cNvPr id="3" name="TextBox 2"/>
          <p:cNvSpPr txBox="1">
            <a:spLocks noChangeArrowheads="1"/>
          </p:cNvSpPr>
          <p:nvPr/>
        </p:nvSpPr>
        <p:spPr bwMode="auto">
          <a:xfrm>
            <a:off x="347663" y="6221413"/>
            <a:ext cx="8558212" cy="339725"/>
          </a:xfrm>
          <a:prstGeom prst="rect">
            <a:avLst/>
          </a:prstGeom>
          <a:noFill/>
          <a:ln w="9525">
            <a:noFill/>
            <a:miter lim="800000"/>
            <a:headEnd/>
            <a:tailEnd/>
          </a:ln>
        </p:spPr>
        <p:txBody>
          <a:bodyPr>
            <a:spAutoFit/>
          </a:bodyPr>
          <a:lstStyle/>
          <a:p>
            <a:pPr>
              <a:spcBef>
                <a:spcPct val="10000"/>
              </a:spcBef>
              <a:spcAft>
                <a:spcPct val="10000"/>
              </a:spcAft>
            </a:pPr>
            <a:r>
              <a:rPr lang="en-US" sz="1600" b="0" i="1"/>
              <a:t>The marginal revenue curve for a perfectly competitive firm is the same as its demand curve.</a:t>
            </a:r>
          </a:p>
        </p:txBody>
      </p:sp>
      <p:sp>
        <p:nvSpPr>
          <p:cNvPr id="33797" name="Text Box 33"/>
          <p:cNvSpPr txBox="1">
            <a:spLocks noChangeArrowheads="1"/>
          </p:cNvSpPr>
          <p:nvPr/>
        </p:nvSpPr>
        <p:spPr bwMode="auto">
          <a:xfrm>
            <a:off x="452438" y="263525"/>
            <a:ext cx="1301750" cy="314325"/>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a:t>Figure 12.3b</a:t>
            </a:r>
          </a:p>
        </p:txBody>
      </p:sp>
      <p:sp>
        <p:nvSpPr>
          <p:cNvPr id="33798" name="Text Box 34"/>
          <p:cNvSpPr txBox="1">
            <a:spLocks noChangeArrowheads="1"/>
          </p:cNvSpPr>
          <p:nvPr/>
        </p:nvSpPr>
        <p:spPr bwMode="auto">
          <a:xfrm>
            <a:off x="1771650" y="273050"/>
            <a:ext cx="6318250" cy="461665"/>
          </a:xfrm>
          <a:prstGeom prst="rect">
            <a:avLst/>
          </a:prstGeom>
          <a:noFill/>
          <a:ln w="9525" algn="ctr">
            <a:noFill/>
            <a:miter lim="800000"/>
            <a:headEnd/>
            <a:tailEnd/>
          </a:ln>
        </p:spPr>
        <p:txBody>
          <a:bodyPr wrap="square">
            <a:spAutoFit/>
          </a:bodyPr>
          <a:lstStyle/>
          <a:p>
            <a:pPr>
              <a:spcBef>
                <a:spcPct val="10000"/>
              </a:spcBef>
              <a:spcAft>
                <a:spcPct val="10000"/>
              </a:spcAft>
            </a:pPr>
            <a:r>
              <a:rPr lang="en-US" sz="2400" dirty="0"/>
              <a:t>The Profit-Maximizing Level of Output</a:t>
            </a:r>
          </a:p>
        </p:txBody>
      </p:sp>
      <p:pic>
        <p:nvPicPr>
          <p:cNvPr id="64" name="Picture 63" descr="Fig12.3ppt1b.gif"/>
          <p:cNvPicPr>
            <a:picLocks noChangeAspect="1"/>
          </p:cNvPicPr>
          <p:nvPr/>
        </p:nvPicPr>
        <p:blipFill>
          <a:blip r:embed="rId4" cstate="print"/>
          <a:srcRect/>
          <a:stretch>
            <a:fillRect/>
          </a:stretch>
        </p:blipFill>
        <p:spPr bwMode="auto">
          <a:xfrm>
            <a:off x="3595688" y="539750"/>
            <a:ext cx="5438775" cy="4772025"/>
          </a:xfrm>
          <a:prstGeom prst="rect">
            <a:avLst/>
          </a:prstGeom>
          <a:noFill/>
          <a:ln w="9525">
            <a:noFill/>
            <a:miter lim="800000"/>
            <a:headEnd/>
            <a:tailEnd/>
          </a:ln>
        </p:spPr>
      </p:pic>
      <p:pic>
        <p:nvPicPr>
          <p:cNvPr id="65" name="Picture 64" descr="Fig12.3ppt2b.gif"/>
          <p:cNvPicPr>
            <a:picLocks noChangeAspect="1"/>
          </p:cNvPicPr>
          <p:nvPr/>
        </p:nvPicPr>
        <p:blipFill>
          <a:blip r:embed="rId5" cstate="print"/>
          <a:srcRect/>
          <a:stretch>
            <a:fillRect/>
          </a:stretch>
        </p:blipFill>
        <p:spPr bwMode="auto">
          <a:xfrm>
            <a:off x="3595688" y="539750"/>
            <a:ext cx="5438775" cy="4772025"/>
          </a:xfrm>
          <a:prstGeom prst="rect">
            <a:avLst/>
          </a:prstGeom>
          <a:noFill/>
          <a:ln w="9525">
            <a:noFill/>
            <a:miter lim="800000"/>
            <a:headEnd/>
            <a:tailEnd/>
          </a:ln>
        </p:spPr>
      </p:pic>
      <p:pic>
        <p:nvPicPr>
          <p:cNvPr id="66" name="Picture 65" descr="Fig12.3ppt3b.gif"/>
          <p:cNvPicPr>
            <a:picLocks noChangeAspect="1"/>
          </p:cNvPicPr>
          <p:nvPr/>
        </p:nvPicPr>
        <p:blipFill>
          <a:blip r:embed="rId6" cstate="print"/>
          <a:srcRect/>
          <a:stretch>
            <a:fillRect/>
          </a:stretch>
        </p:blipFill>
        <p:spPr bwMode="auto">
          <a:xfrm>
            <a:off x="3595688" y="539750"/>
            <a:ext cx="5438775" cy="4772025"/>
          </a:xfrm>
          <a:prstGeom prst="rect">
            <a:avLst/>
          </a:prstGeom>
          <a:noFill/>
          <a:ln w="9525">
            <a:noFill/>
            <a:miter lim="800000"/>
            <a:headEnd/>
            <a:tailEnd/>
          </a:ln>
        </p:spPr>
      </p:pic>
      <p:pic>
        <p:nvPicPr>
          <p:cNvPr id="67" name="Picture 66" descr="Fig12.3ppt4b.gif"/>
          <p:cNvPicPr>
            <a:picLocks noChangeAspect="1"/>
          </p:cNvPicPr>
          <p:nvPr/>
        </p:nvPicPr>
        <p:blipFill>
          <a:blip r:embed="rId7" cstate="print"/>
          <a:srcRect/>
          <a:stretch>
            <a:fillRect/>
          </a:stretch>
        </p:blipFill>
        <p:spPr bwMode="auto">
          <a:xfrm>
            <a:off x="3595687" y="539750"/>
            <a:ext cx="5438775" cy="47720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1000"/>
                                        <p:tgtEl>
                                          <p:spTgt spid="65"/>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Effect transition="in" filter="wipe(left)">
                                      <p:cBhvr>
                                        <p:cTn id="15" dur="500"/>
                                        <p:tgtEl>
                                          <p:spTgt spid="2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wipe(left)">
                                      <p:cBhvr>
                                        <p:cTn id="20" dur="2000"/>
                                        <p:tgtEl>
                                          <p:spTgt spid="66"/>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Effect transition="in" filter="wipe(left)">
                                      <p:cBhvr>
                                        <p:cTn id="24" dur="500"/>
                                        <p:tgtEl>
                                          <p:spTgt spid="2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wipe(left)">
                                      <p:cBhvr>
                                        <p:cTn id="29" dur="20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20">
                                            <p:txEl>
                                              <p:pRg st="2" end="2"/>
                                            </p:txEl>
                                          </p:spTgt>
                                        </p:tgtEl>
                                        <p:attrNameLst>
                                          <p:attrName>style.visibility</p:attrName>
                                        </p:attrNameLst>
                                      </p:cBhvr>
                                      <p:to>
                                        <p:strVal val="visible"/>
                                      </p:to>
                                    </p:set>
                                    <p:animEffect transition="in" filter="wipe(left)">
                                      <p:cBhvr>
                                        <p:cTn id="33" dur="500"/>
                                        <p:tgtEl>
                                          <p:spTgt spid="20">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0">
                                            <p:txEl>
                                              <p:pRg st="3" end="3"/>
                                            </p:txEl>
                                          </p:spTgt>
                                        </p:tgtEl>
                                        <p:attrNameLst>
                                          <p:attrName>style.visibility</p:attrName>
                                        </p:attrNameLst>
                                      </p:cBhvr>
                                      <p:to>
                                        <p:strVal val="visible"/>
                                      </p:to>
                                    </p:set>
                                    <p:animEffect transition="in" filter="wipe(left)">
                                      <p:cBhvr>
                                        <p:cTn id="38" dur="500"/>
                                        <p:tgtEl>
                                          <p:spTgt spid="20">
                                            <p:txEl>
                                              <p:pRg st="3" end="3"/>
                                            </p:txEl>
                                          </p:spTgt>
                                        </p:tgtEl>
                                      </p:cBhvr>
                                    </p:animEffect>
                                  </p:childTnLst>
                                </p:cTn>
                              </p:par>
                            </p:childTnLst>
                          </p:cTn>
                        </p:par>
                        <p:par>
                          <p:cTn id="39" fill="hold">
                            <p:stCondLst>
                              <p:cond delay="500"/>
                            </p:stCondLst>
                            <p:childTnLst>
                              <p:par>
                                <p:cTn id="40" presetID="22" presetClass="entr" presetSubtype="1" fill="hold" nodeType="after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wipe(up)">
                                      <p:cBhvr>
                                        <p:cTn id="42" dur="1000"/>
                                        <p:tgtEl>
                                          <p:spTgt spid="68"/>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0">
                                            <p:txEl>
                                              <p:pRg st="4" end="4"/>
                                            </p:txEl>
                                          </p:spTgt>
                                        </p:tgtEl>
                                        <p:attrNameLst>
                                          <p:attrName>style.visibility</p:attrName>
                                        </p:attrNameLst>
                                      </p:cBhvr>
                                      <p:to>
                                        <p:strVal val="visible"/>
                                      </p:to>
                                    </p:set>
                                    <p:animEffect transition="in" filter="wipe(left)">
                                      <p:cBhvr>
                                        <p:cTn id="46" dur="500"/>
                                        <p:tgtEl>
                                          <p:spTgt spid="20">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0">
                                            <p:txEl>
                                              <p:pRg st="5" end="5"/>
                                            </p:txEl>
                                          </p:spTgt>
                                        </p:tgtEl>
                                        <p:attrNameLst>
                                          <p:attrName>style.visibility</p:attrName>
                                        </p:attrNameLst>
                                      </p:cBhvr>
                                      <p:to>
                                        <p:strVal val="visible"/>
                                      </p:to>
                                    </p:set>
                                    <p:animEffect transition="in" filter="wipe(left)">
                                      <p:cBhvr>
                                        <p:cTn id="51" dur="500"/>
                                        <p:tgtEl>
                                          <p:spTgt spid="20">
                                            <p:txEl>
                                              <p:pRg st="5" end="5"/>
                                            </p:txEl>
                                          </p:spTgt>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left)">
                                      <p:cBhvr>
                                        <p:cTn id="55" dur="500"/>
                                        <p:tgtEl>
                                          <p:spTgt spid="4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wipe(left)">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bldLvl="5"/>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452438" y="231537"/>
            <a:ext cx="8243887" cy="6524863"/>
          </a:xfrm>
          <a:prstGeom prst="rect">
            <a:avLst/>
          </a:prstGeom>
          <a:noFill/>
        </p:spPr>
        <p:txBody>
          <a:bodyPr>
            <a:spAutoFit/>
          </a:bodyPr>
          <a:lstStyle/>
          <a:p>
            <a:pPr>
              <a:spcBef>
                <a:spcPts val="0"/>
              </a:spcBef>
              <a:spcAft>
                <a:spcPts val="0"/>
              </a:spcAft>
              <a:defRPr/>
            </a:pPr>
            <a:r>
              <a:rPr lang="en-US" sz="2200" b="0" dirty="0">
                <a:cs typeface="+mn-cs"/>
              </a:rPr>
              <a:t>From the information in Table 12.3 and Figure 12.3, we can draw the following conclusions:</a:t>
            </a:r>
          </a:p>
          <a:p>
            <a:pPr>
              <a:spcBef>
                <a:spcPts val="0"/>
              </a:spcBef>
              <a:spcAft>
                <a:spcPts val="0"/>
              </a:spcAft>
              <a:defRPr/>
            </a:pPr>
            <a:endParaRPr lang="en-US" sz="2200" b="0" dirty="0">
              <a:cs typeface="+mn-cs"/>
            </a:endParaRPr>
          </a:p>
          <a:p>
            <a:pPr marL="342900" indent="-342900">
              <a:spcBef>
                <a:spcPts val="0"/>
              </a:spcBef>
              <a:spcAft>
                <a:spcPts val="0"/>
              </a:spcAft>
              <a:buFont typeface="+mj-lt"/>
              <a:buAutoNum type="arabicPeriod"/>
              <a:defRPr/>
            </a:pPr>
            <a:r>
              <a:rPr lang="en-US" sz="2200" b="0" dirty="0">
                <a:cs typeface="+mn-cs"/>
              </a:rPr>
              <a:t>The profit-maximizing level of output is where the difference between total revenue and total cost is the greatest.</a:t>
            </a:r>
          </a:p>
          <a:p>
            <a:pPr marL="342900" indent="-342900">
              <a:spcBef>
                <a:spcPts val="0"/>
              </a:spcBef>
              <a:spcAft>
                <a:spcPts val="0"/>
              </a:spcAft>
              <a:buFont typeface="+mj-lt"/>
              <a:buAutoNum type="arabicPeriod"/>
              <a:defRPr/>
            </a:pPr>
            <a:endParaRPr lang="en-US" sz="2200" b="0" dirty="0">
              <a:cs typeface="+mn-cs"/>
            </a:endParaRPr>
          </a:p>
          <a:p>
            <a:pPr marL="342900" indent="-342900">
              <a:spcBef>
                <a:spcPts val="0"/>
              </a:spcBef>
              <a:spcAft>
                <a:spcPts val="0"/>
              </a:spcAft>
              <a:buFont typeface="+mj-lt"/>
              <a:buAutoNum type="arabicPeriod"/>
              <a:defRPr/>
            </a:pPr>
            <a:r>
              <a:rPr lang="en-US" sz="2200" b="0" dirty="0">
                <a:cs typeface="+mn-cs"/>
              </a:rPr>
              <a:t>The profit-maximizing level of output is also where marginal revenue equals marginal cost, or </a:t>
            </a:r>
            <a:r>
              <a:rPr lang="en-US" sz="2200" b="0" i="1" dirty="0">
                <a:cs typeface="+mn-cs"/>
              </a:rPr>
              <a:t>MR</a:t>
            </a:r>
            <a:r>
              <a:rPr lang="en-US" sz="2200" b="0" dirty="0">
                <a:cs typeface="+mn-cs"/>
              </a:rPr>
              <a:t> = </a:t>
            </a:r>
            <a:r>
              <a:rPr lang="en-US" sz="2200" b="0" i="1" dirty="0">
                <a:cs typeface="+mn-cs"/>
              </a:rPr>
              <a:t>MC</a:t>
            </a:r>
            <a:r>
              <a:rPr lang="en-US" sz="2200" b="0" dirty="0">
                <a:cs typeface="+mn-cs"/>
              </a:rPr>
              <a:t>.</a:t>
            </a:r>
          </a:p>
          <a:p>
            <a:pPr>
              <a:spcBef>
                <a:spcPts val="0"/>
              </a:spcBef>
              <a:spcAft>
                <a:spcPts val="0"/>
              </a:spcAft>
              <a:defRPr/>
            </a:pPr>
            <a:endParaRPr lang="en-US" sz="2200" b="0" dirty="0">
              <a:cs typeface="+mn-cs"/>
            </a:endParaRPr>
          </a:p>
          <a:p>
            <a:pPr>
              <a:spcBef>
                <a:spcPts val="0"/>
              </a:spcBef>
              <a:spcAft>
                <a:spcPts val="0"/>
              </a:spcAft>
              <a:defRPr/>
            </a:pPr>
            <a:r>
              <a:rPr lang="en-US" sz="2200" b="0" dirty="0">
                <a:cs typeface="+mn-cs"/>
              </a:rPr>
              <a:t>Both of these conclusions are true for any firm, whether or not it is in a perfectly competitive industry. </a:t>
            </a:r>
          </a:p>
          <a:p>
            <a:pPr>
              <a:spcBef>
                <a:spcPts val="0"/>
              </a:spcBef>
              <a:spcAft>
                <a:spcPts val="0"/>
              </a:spcAft>
              <a:defRPr/>
            </a:pPr>
            <a:endParaRPr lang="en-US" sz="2200" b="0" dirty="0">
              <a:cs typeface="+mn-cs"/>
            </a:endParaRPr>
          </a:p>
          <a:p>
            <a:pPr>
              <a:spcBef>
                <a:spcPts val="0"/>
              </a:spcBef>
              <a:spcAft>
                <a:spcPts val="0"/>
              </a:spcAft>
              <a:defRPr/>
            </a:pPr>
            <a:r>
              <a:rPr lang="en-US" sz="2200" b="0" dirty="0">
                <a:cs typeface="+mn-cs"/>
              </a:rPr>
              <a:t>We can draw one other conclusion about profit maximization that is true only of firms in perfectly competitive industries: </a:t>
            </a:r>
          </a:p>
          <a:p>
            <a:pPr>
              <a:spcBef>
                <a:spcPts val="0"/>
              </a:spcBef>
              <a:spcAft>
                <a:spcPts val="0"/>
              </a:spcAft>
              <a:defRPr/>
            </a:pPr>
            <a:endParaRPr lang="en-US" sz="2200" b="0" dirty="0">
              <a:cs typeface="+mn-cs"/>
            </a:endParaRPr>
          </a:p>
          <a:p>
            <a:pPr>
              <a:spcBef>
                <a:spcPts val="0"/>
              </a:spcBef>
              <a:spcAft>
                <a:spcPts val="0"/>
              </a:spcAft>
              <a:defRPr/>
            </a:pPr>
            <a:r>
              <a:rPr lang="en-US" sz="2200" b="0" dirty="0">
                <a:cs typeface="+mn-cs"/>
              </a:rPr>
              <a:t>For a firm in a perfectly competitive industry, price is equal to marginal revenue, or </a:t>
            </a:r>
            <a:r>
              <a:rPr lang="en-US" sz="2200" b="0" i="1" dirty="0">
                <a:cs typeface="+mn-cs"/>
              </a:rPr>
              <a:t>P</a:t>
            </a:r>
            <a:r>
              <a:rPr lang="en-US" sz="2200" b="0" dirty="0">
                <a:cs typeface="+mn-cs"/>
              </a:rPr>
              <a:t> = </a:t>
            </a:r>
            <a:r>
              <a:rPr lang="en-US" sz="2200" b="0" i="1" dirty="0">
                <a:cs typeface="+mn-cs"/>
              </a:rPr>
              <a:t>MR</a:t>
            </a:r>
            <a:r>
              <a:rPr lang="en-US" sz="2200" b="0" dirty="0">
                <a:cs typeface="+mn-cs"/>
              </a:rPr>
              <a:t>. </a:t>
            </a:r>
          </a:p>
          <a:p>
            <a:pPr>
              <a:spcBef>
                <a:spcPts val="0"/>
              </a:spcBef>
              <a:spcAft>
                <a:spcPts val="0"/>
              </a:spcAft>
              <a:defRPr/>
            </a:pPr>
            <a:endParaRPr lang="en-US" sz="2200" b="0" dirty="0">
              <a:cs typeface="+mn-cs"/>
            </a:endParaRPr>
          </a:p>
          <a:p>
            <a:pPr>
              <a:spcBef>
                <a:spcPts val="0"/>
              </a:spcBef>
              <a:spcAft>
                <a:spcPts val="0"/>
              </a:spcAft>
              <a:defRPr/>
            </a:pPr>
            <a:r>
              <a:rPr lang="en-US" sz="2200" b="0" dirty="0">
                <a:cs typeface="+mn-cs"/>
              </a:rPr>
              <a:t>So, we can restate the </a:t>
            </a:r>
            <a:r>
              <a:rPr lang="en-US" sz="2200" b="0" i="1" dirty="0">
                <a:cs typeface="+mn-cs"/>
              </a:rPr>
              <a:t>MR</a:t>
            </a:r>
            <a:r>
              <a:rPr lang="en-US" sz="2200" b="0" dirty="0">
                <a:cs typeface="+mn-cs"/>
              </a:rPr>
              <a:t> = </a:t>
            </a:r>
            <a:r>
              <a:rPr lang="en-US" sz="2200" b="0" i="1" dirty="0">
                <a:cs typeface="+mn-cs"/>
              </a:rPr>
              <a:t>MC</a:t>
            </a:r>
            <a:r>
              <a:rPr lang="en-US" sz="2200" b="0" dirty="0">
                <a:cs typeface="+mn-cs"/>
              </a:rPr>
              <a:t> condition as </a:t>
            </a:r>
            <a:r>
              <a:rPr lang="en-US" sz="2200" b="0" i="1" dirty="0">
                <a:cs typeface="+mn-cs"/>
              </a:rPr>
              <a:t>P</a:t>
            </a:r>
            <a:r>
              <a:rPr lang="en-US" sz="2200" b="0" dirty="0">
                <a:cs typeface="+mn-cs"/>
              </a:rPr>
              <a:t> = </a:t>
            </a:r>
            <a:r>
              <a:rPr lang="en-US" sz="2200" b="0" i="1" dirty="0">
                <a:cs typeface="+mn-cs"/>
              </a:rPr>
              <a:t>MC</a:t>
            </a:r>
            <a:r>
              <a:rPr lang="en-US" sz="2200" b="0" dirty="0">
                <a:cs typeface="+mn-cs"/>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wipe(left)">
                                      <p:cBhvr>
                                        <p:cTn id="11" dur="500"/>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wipe(left)">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wipe(left)">
                                      <p:cBhvr>
                                        <p:cTn id="21" dur="500"/>
                                        <p:tgtEl>
                                          <p:spTgt spid="2">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animEffect transition="in" filter="wipe(left)">
                                      <p:cBhvr>
                                        <p:cTn id="26" dur="500"/>
                                        <p:tgtEl>
                                          <p:spTgt spid="2">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Effect transition="in" filter="wipe(left)">
                                      <p:cBhvr>
                                        <p:cTn id="31" dur="500"/>
                                        <p:tgtEl>
                                          <p:spTgt spid="2">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txEl>
                                              <p:pRg st="12" end="12"/>
                                            </p:txEl>
                                          </p:spTgt>
                                        </p:tgtEl>
                                        <p:attrNameLst>
                                          <p:attrName>style.visibility</p:attrName>
                                        </p:attrNameLst>
                                      </p:cBhvr>
                                      <p:to>
                                        <p:strVal val="visible"/>
                                      </p:to>
                                    </p:set>
                                    <p:animEffect transition="in" filter="wipe(left)">
                                      <p:cBhvr>
                                        <p:cTn id="36"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2425" y="2743200"/>
            <a:ext cx="8343900" cy="461665"/>
          </a:xfrm>
          <a:prstGeom prst="rect">
            <a:avLst/>
          </a:prstGeom>
          <a:noFill/>
          <a:ln w="9525">
            <a:noFill/>
            <a:miter lim="800000"/>
            <a:headEnd/>
            <a:tailEnd/>
          </a:ln>
        </p:spPr>
        <p:txBody>
          <a:bodyPr>
            <a:spAutoFit/>
          </a:bodyPr>
          <a:lstStyle/>
          <a:p>
            <a:r>
              <a:rPr lang="en-US" sz="2400" b="0" dirty="0">
                <a:solidFill>
                  <a:srgbClr val="0066B3"/>
                </a:solidFill>
              </a:rPr>
              <a:t>Use graphs to show a firm’s profit or loss.</a:t>
            </a:r>
          </a:p>
        </p:txBody>
      </p:sp>
      <p:sp>
        <p:nvSpPr>
          <p:cNvPr id="3" name="Text Box 9"/>
          <p:cNvSpPr txBox="1">
            <a:spLocks noChangeArrowheads="1"/>
          </p:cNvSpPr>
          <p:nvPr/>
        </p:nvSpPr>
        <p:spPr bwMode="auto">
          <a:xfrm>
            <a:off x="452438" y="2404547"/>
            <a:ext cx="3814762" cy="369332"/>
          </a:xfrm>
          <a:prstGeom prst="rect">
            <a:avLst/>
          </a:prstGeom>
          <a:solidFill>
            <a:srgbClr val="0066B3"/>
          </a:solidFill>
          <a:ln w="9525">
            <a:noFill/>
            <a:miter lim="800000"/>
            <a:headEnd/>
            <a:tailEnd/>
          </a:ln>
        </p:spPr>
        <p:txBody>
          <a:bodyPr wrap="square" lIns="45720" rIns="45720" anchor="ctr">
            <a:spAutoFit/>
          </a:bodyPr>
          <a:lstStyle/>
          <a:p>
            <a:r>
              <a:rPr lang="en-US" sz="1800" dirty="0">
                <a:solidFill>
                  <a:srgbClr val="FFFFFF"/>
                </a:solidFill>
              </a:rPr>
              <a:t>12.3 LEARNING </a:t>
            </a:r>
            <a:r>
              <a:rPr lang="en-US" sz="1800" b="0" dirty="0">
                <a:solidFill>
                  <a:srgbClr val="FFFFFF"/>
                </a:solidFill>
              </a:rPr>
              <a:t>OBJECTIVE</a:t>
            </a:r>
          </a:p>
        </p:txBody>
      </p:sp>
      <p:sp>
        <p:nvSpPr>
          <p:cNvPr id="4" name="TextBox 3"/>
          <p:cNvSpPr txBox="1">
            <a:spLocks noChangeArrowheads="1"/>
          </p:cNvSpPr>
          <p:nvPr/>
        </p:nvSpPr>
        <p:spPr bwMode="auto">
          <a:xfrm>
            <a:off x="88900" y="269875"/>
            <a:ext cx="8928100" cy="523220"/>
          </a:xfrm>
          <a:prstGeom prst="rect">
            <a:avLst/>
          </a:prstGeom>
          <a:noFill/>
          <a:ln w="9525">
            <a:noFill/>
            <a:miter lim="800000"/>
            <a:headEnd/>
            <a:tailEnd/>
          </a:ln>
        </p:spPr>
        <p:txBody>
          <a:bodyPr wrap="square">
            <a:spAutoFit/>
          </a:bodyPr>
          <a:lstStyle/>
          <a:p>
            <a:r>
              <a:rPr lang="en-US" sz="2800" dirty="0">
                <a:solidFill>
                  <a:srgbClr val="0066B3"/>
                </a:solidFill>
              </a:rPr>
              <a:t>Illustrating Profit or Loss on the Cost Curve Graph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2"/>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500"/>
                                        <p:tgtEl>
                                          <p:spTgt spid="3"/>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2171700" y="681038"/>
            <a:ext cx="6972300" cy="1200329"/>
          </a:xfrm>
          <a:prstGeom prst="rect">
            <a:avLst/>
          </a:prstGeom>
          <a:noFill/>
          <a:ln>
            <a:noFill/>
          </a:ln>
          <a:extLst/>
        </p:spPr>
        <p:txBody>
          <a:bodyPr>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eaLnBrk="1" fontAlgn="auto" hangingPunct="1">
              <a:spcBef>
                <a:spcPct val="50000"/>
              </a:spcBef>
              <a:spcAft>
                <a:spcPts val="0"/>
              </a:spcAft>
              <a:defRPr/>
            </a:pPr>
            <a:r>
              <a:rPr lang="en-US" sz="3600" kern="0" dirty="0">
                <a:solidFill>
                  <a:srgbClr val="000000"/>
                </a:solidFill>
                <a:cs typeface="+mn-cs"/>
              </a:rPr>
              <a:t>Firms in </a:t>
            </a:r>
            <a:r>
              <a:rPr lang="en-US" sz="3600" kern="0" dirty="0" smtClean="0">
                <a:solidFill>
                  <a:srgbClr val="000000"/>
                </a:solidFill>
                <a:cs typeface="+mn-cs"/>
              </a:rPr>
              <a:t>Perfectly Competitive Markets</a:t>
            </a:r>
          </a:p>
        </p:txBody>
      </p:sp>
      <p:sp>
        <p:nvSpPr>
          <p:cNvPr id="15" name="Rectangle 14"/>
          <p:cNvSpPr/>
          <p:nvPr/>
        </p:nvSpPr>
        <p:spPr>
          <a:xfrm>
            <a:off x="0" y="0"/>
            <a:ext cx="2171700" cy="1695450"/>
          </a:xfrm>
          <a:prstGeom prst="rect">
            <a:avLst/>
          </a:prstGeom>
          <a:solidFill>
            <a:srgbClr val="00847D"/>
          </a:solidFill>
          <a:ln w="25400" cap="flat" cmpd="sng" algn="ctr">
            <a:noFill/>
            <a:prstDash val="solid"/>
          </a:ln>
          <a:effectLst/>
        </p:spPr>
        <p:txBody>
          <a:bodyPr anchor="ctr"/>
          <a:lstStyle/>
          <a:p>
            <a:pPr algn="ctr" fontAlgn="auto">
              <a:spcBef>
                <a:spcPts val="0"/>
              </a:spcBef>
              <a:spcAft>
                <a:spcPts val="0"/>
              </a:spcAft>
              <a:defRPr/>
            </a:pPr>
            <a:endParaRPr lang="en-US" sz="1800" b="0" kern="0" dirty="0">
              <a:solidFill>
                <a:srgbClr val="FFFFFF"/>
              </a:solidFill>
              <a:latin typeface="Arial"/>
              <a:cs typeface="+mn-cs"/>
            </a:endParaRPr>
          </a:p>
        </p:txBody>
      </p:sp>
      <p:pic>
        <p:nvPicPr>
          <p:cNvPr id="16" name="Picture 4"/>
          <p:cNvPicPr>
            <a:picLocks noChangeAspect="1" noChangeArrowheads="1"/>
          </p:cNvPicPr>
          <p:nvPr/>
        </p:nvPicPr>
        <p:blipFill>
          <a:blip r:embed="rId2" cstate="print"/>
          <a:srcRect/>
          <a:stretch>
            <a:fillRect/>
          </a:stretch>
        </p:blipFill>
        <p:spPr bwMode="auto">
          <a:xfrm>
            <a:off x="2171700" y="0"/>
            <a:ext cx="6972300" cy="681038"/>
          </a:xfrm>
          <a:prstGeom prst="rect">
            <a:avLst/>
          </a:prstGeom>
          <a:noFill/>
          <a:ln w="9525">
            <a:noFill/>
            <a:miter lim="800000"/>
            <a:headEnd/>
            <a:tailEnd/>
          </a:ln>
        </p:spPr>
      </p:pic>
      <p:sp>
        <p:nvSpPr>
          <p:cNvPr id="17" name="TextBox 16"/>
          <p:cNvSpPr txBox="1">
            <a:spLocks noChangeArrowheads="1"/>
          </p:cNvSpPr>
          <p:nvPr/>
        </p:nvSpPr>
        <p:spPr bwMode="auto">
          <a:xfrm rot="-5400000">
            <a:off x="7144" y="950119"/>
            <a:ext cx="1171575" cy="338137"/>
          </a:xfrm>
          <a:prstGeom prst="rect">
            <a:avLst/>
          </a:prstGeom>
          <a:noFill/>
          <a:ln w="9525">
            <a:noFill/>
            <a:miter lim="800000"/>
            <a:headEnd/>
            <a:tailEnd/>
          </a:ln>
        </p:spPr>
        <p:txBody>
          <a:bodyPr wrap="none">
            <a:spAutoFit/>
          </a:bodyPr>
          <a:lstStyle/>
          <a:p>
            <a:pPr>
              <a:spcBef>
                <a:spcPct val="10000"/>
              </a:spcBef>
              <a:spcAft>
                <a:spcPct val="10000"/>
              </a:spcAft>
            </a:pPr>
            <a:r>
              <a:rPr lang="en-US" sz="1600">
                <a:solidFill>
                  <a:srgbClr val="6EBC94"/>
                </a:solidFill>
              </a:rPr>
              <a:t>CHAPTER</a:t>
            </a:r>
          </a:p>
        </p:txBody>
      </p:sp>
      <p:sp>
        <p:nvSpPr>
          <p:cNvPr id="18" name="TextBox 17"/>
          <p:cNvSpPr txBox="1">
            <a:spLocks noChangeArrowheads="1"/>
          </p:cNvSpPr>
          <p:nvPr/>
        </p:nvSpPr>
        <p:spPr bwMode="auto">
          <a:xfrm>
            <a:off x="460375" y="334963"/>
            <a:ext cx="1711325" cy="1570037"/>
          </a:xfrm>
          <a:prstGeom prst="rect">
            <a:avLst/>
          </a:prstGeom>
          <a:noFill/>
          <a:ln>
            <a:noFill/>
          </a:ln>
          <a:extLst/>
        </p:spPr>
        <p:txBody>
          <a:bodyPr>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algn="ctr" eaLnBrk="1" fontAlgn="auto" hangingPunct="1">
              <a:spcBef>
                <a:spcPts val="0"/>
              </a:spcBef>
              <a:spcAft>
                <a:spcPts val="0"/>
              </a:spcAft>
              <a:defRPr/>
            </a:pPr>
            <a:r>
              <a:rPr lang="en-US" sz="9600" kern="0" dirty="0" smtClean="0">
                <a:solidFill>
                  <a:srgbClr val="FFFFFF"/>
                </a:solidFill>
                <a:latin typeface="AvantGarde-Book" pitchFamily="2" charset="0"/>
              </a:rPr>
              <a:t>12</a:t>
            </a:r>
          </a:p>
        </p:txBody>
      </p:sp>
      <p:sp>
        <p:nvSpPr>
          <p:cNvPr id="19" name="TextBox 18"/>
          <p:cNvSpPr txBox="1"/>
          <p:nvPr/>
        </p:nvSpPr>
        <p:spPr>
          <a:xfrm>
            <a:off x="458788" y="1927225"/>
            <a:ext cx="4256087" cy="954107"/>
          </a:xfrm>
          <a:prstGeom prst="rect">
            <a:avLst/>
          </a:prstGeom>
          <a:noFill/>
        </p:spPr>
        <p:txBody>
          <a:bodyPr>
            <a:spAutoFit/>
          </a:bodyPr>
          <a:lstStyle/>
          <a:p>
            <a:pPr fontAlgn="auto">
              <a:spcBef>
                <a:spcPts val="0"/>
              </a:spcBef>
              <a:spcAft>
                <a:spcPts val="0"/>
              </a:spcAft>
              <a:defRPr/>
            </a:pPr>
            <a:r>
              <a:rPr lang="en-US" sz="2800" kern="0" dirty="0">
                <a:solidFill>
                  <a:srgbClr val="0066B3"/>
                </a:solidFill>
                <a:latin typeface="Arial" pitchFamily="34" charset="0"/>
                <a:cs typeface="Arial" pitchFamily="34" charset="0"/>
              </a:rPr>
              <a:t>Chapter Outline </a:t>
            </a:r>
            <a:r>
              <a:rPr lang="en-US" sz="2800" b="0" kern="0" dirty="0">
                <a:solidFill>
                  <a:sysClr val="windowText" lastClr="000000"/>
                </a:solidFill>
                <a:latin typeface="Arial" pitchFamily="34" charset="0"/>
                <a:cs typeface="Arial" pitchFamily="34" charset="0"/>
              </a:rPr>
              <a:t>and</a:t>
            </a:r>
          </a:p>
          <a:p>
            <a:pPr marL="166688" indent="-166688" fontAlgn="auto">
              <a:spcBef>
                <a:spcPts val="0"/>
              </a:spcBef>
              <a:spcAft>
                <a:spcPts val="0"/>
              </a:spcAft>
              <a:defRPr/>
            </a:pPr>
            <a:r>
              <a:rPr lang="en-US" sz="2800" b="0" kern="0" dirty="0">
                <a:solidFill>
                  <a:srgbClr val="0066B3"/>
                </a:solidFill>
                <a:latin typeface="Arial" pitchFamily="34" charset="0"/>
                <a:cs typeface="Arial" pitchFamily="34" charset="0"/>
              </a:rPr>
              <a:t>  </a:t>
            </a:r>
            <a:r>
              <a:rPr lang="en-US" sz="2800" kern="0" dirty="0">
                <a:solidFill>
                  <a:srgbClr val="0066B3"/>
                </a:solidFill>
                <a:latin typeface="Arial" pitchFamily="34" charset="0"/>
                <a:cs typeface="Arial" pitchFamily="34" charset="0"/>
              </a:rPr>
              <a:t>Learning Objectives</a:t>
            </a:r>
            <a:endParaRPr lang="en-US" sz="2800" kern="0" dirty="0">
              <a:solidFill>
                <a:srgbClr val="0066B3"/>
              </a:solidFill>
              <a:cs typeface="+mn-cs"/>
            </a:endParaRPr>
          </a:p>
        </p:txBody>
      </p:sp>
      <p:cxnSp>
        <p:nvCxnSpPr>
          <p:cNvPr id="20" name="Straight Connector 19"/>
          <p:cNvCxnSpPr>
            <a:cxnSpLocks noChangeShapeType="1"/>
          </p:cNvCxnSpPr>
          <p:nvPr/>
        </p:nvCxnSpPr>
        <p:spPr bwMode="auto">
          <a:xfrm>
            <a:off x="457200" y="2752725"/>
            <a:ext cx="4251325" cy="0"/>
          </a:xfrm>
          <a:prstGeom prst="line">
            <a:avLst/>
          </a:prstGeom>
          <a:noFill/>
          <a:ln w="9525" algn="ctr">
            <a:solidFill>
              <a:srgbClr val="231F20"/>
            </a:solidFill>
            <a:round/>
            <a:headEnd/>
            <a:tailEnd/>
          </a:ln>
        </p:spPr>
      </p:cxnSp>
      <p:graphicFrame>
        <p:nvGraphicFramePr>
          <p:cNvPr id="21" name="Group 499"/>
          <p:cNvGraphicFramePr>
            <a:graphicFrameLocks noGrp="1"/>
          </p:cNvGraphicFramePr>
          <p:nvPr/>
        </p:nvGraphicFramePr>
        <p:xfrm>
          <a:off x="158750" y="2855737"/>
          <a:ext cx="4654550" cy="3530598"/>
        </p:xfrm>
        <a:graphic>
          <a:graphicData uri="http://schemas.openxmlformats.org/drawingml/2006/table">
            <a:tbl>
              <a:tblPr/>
              <a:tblGrid>
                <a:gridCol w="654094"/>
                <a:gridCol w="4000456"/>
              </a:tblGrid>
              <a:tr h="38877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12.1</a:t>
                      </a:r>
                    </a:p>
                  </a:txBody>
                  <a:tcPr marL="0" marR="0" marT="91402" marB="0" horzOverflow="overflow">
                    <a:lnL cap="flat">
                      <a:noFill/>
                    </a:lnL>
                    <a:lnR>
                      <a:noFill/>
                    </a:lnR>
                    <a:lnT cap="fla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Perfectly Competitive Markets</a:t>
                      </a:r>
                    </a:p>
                  </a:txBody>
                  <a:tcPr marL="0" marR="0" marT="91402" marB="0" horzOverflow="overflow">
                    <a:lnL>
                      <a:noFill/>
                    </a:lnL>
                    <a:lnR cap="flat">
                      <a:noFill/>
                    </a:lnR>
                    <a:lnT cap="flat">
                      <a:noFill/>
                    </a:lnT>
                    <a:lnB>
                      <a:noFill/>
                    </a:lnB>
                    <a:lnTlToBr>
                      <a:noFill/>
                    </a:lnTlToBr>
                    <a:lnBlToTr>
                      <a:noFill/>
                    </a:lnBlToTr>
                    <a:noFill/>
                  </a:tcPr>
                </a:tc>
              </a:tr>
              <a:tr h="62836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12.2</a:t>
                      </a:r>
                    </a:p>
                  </a:txBody>
                  <a:tcPr marL="0" marR="0" marT="91402" marB="0" horzOverflow="overflow">
                    <a:lnL cap="flat">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How a Firm Maximizes Profit in a Perfectly Competitive Market</a:t>
                      </a:r>
                    </a:p>
                  </a:txBody>
                  <a:tcPr marL="0" marR="0" marT="91402" marB="0" horzOverflow="overflow">
                    <a:lnL>
                      <a:noFill/>
                    </a:lnL>
                    <a:lnR cap="flat">
                      <a:noFill/>
                    </a:lnR>
                    <a:lnT>
                      <a:noFill/>
                    </a:lnT>
                    <a:lnB>
                      <a:noFill/>
                    </a:lnB>
                    <a:lnTlToBr>
                      <a:noFill/>
                    </a:lnTlToBr>
                    <a:lnBlToTr>
                      <a:noFill/>
                    </a:lnBlToTr>
                    <a:noFill/>
                  </a:tcPr>
                </a:tc>
              </a:tr>
              <a:tr h="62836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12.3</a:t>
                      </a:r>
                    </a:p>
                  </a:txBody>
                  <a:tcPr marL="0" marR="0" marT="91402" marB="0" horzOverflow="overflow">
                    <a:lnL cap="flat">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800" b="1" i="0" u="none" strike="noStrike" cap="none" normalizeH="0" baseline="0" dirty="0" smtClean="0">
                          <a:ln>
                            <a:noFill/>
                          </a:ln>
                          <a:solidFill>
                            <a:srgbClr val="0066B3"/>
                          </a:solidFill>
                          <a:effectLst/>
                          <a:latin typeface="Arial" charset="0"/>
                        </a:rPr>
                        <a:t>Illustrating Profit or Loss on the Cost Curve Graph</a:t>
                      </a:r>
                    </a:p>
                  </a:txBody>
                  <a:tcPr marL="0" marR="0" marT="91402" marB="0" horzOverflow="overflow">
                    <a:lnL>
                      <a:noFill/>
                    </a:lnL>
                    <a:lnR cap="flat">
                      <a:noFill/>
                    </a:lnR>
                    <a:lnT>
                      <a:noFill/>
                    </a:lnT>
                    <a:lnB>
                      <a:noFill/>
                    </a:lnB>
                    <a:lnTlToBr>
                      <a:noFill/>
                    </a:lnTlToBr>
                    <a:lnBlToTr>
                      <a:noFill/>
                    </a:lnBlToTr>
                    <a:noFill/>
                  </a:tcPr>
                </a:tc>
              </a:tr>
              <a:tr h="62836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12.4</a:t>
                      </a:r>
                    </a:p>
                  </a:txBody>
                  <a:tcPr marL="0" marR="0" marT="91402" marB="0" horzOverflow="overflow">
                    <a:lnL cap="flat">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800" b="1" i="0" u="none" strike="noStrike" cap="none" normalizeH="0" baseline="0" dirty="0" smtClean="0">
                          <a:ln>
                            <a:noFill/>
                          </a:ln>
                          <a:solidFill>
                            <a:srgbClr val="0066B3"/>
                          </a:solidFill>
                          <a:effectLst/>
                          <a:latin typeface="Arial" charset="0"/>
                        </a:rPr>
                        <a:t>Deciding Whether to Produce or to Shut Down in the Short Run</a:t>
                      </a:r>
                    </a:p>
                  </a:txBody>
                  <a:tcPr marL="0" marR="0" marT="91402" marB="0" horzOverflow="overflow">
                    <a:lnL>
                      <a:noFill/>
                    </a:lnL>
                    <a:lnR cap="flat">
                      <a:noFill/>
                    </a:lnR>
                    <a:lnT>
                      <a:noFill/>
                    </a:lnT>
                    <a:lnB>
                      <a:noFill/>
                    </a:lnB>
                    <a:lnTlToBr>
                      <a:noFill/>
                    </a:lnTlToBr>
                    <a:lnBlToTr>
                      <a:noFill/>
                    </a:lnBlToTr>
                    <a:noFill/>
                  </a:tcPr>
                </a:tc>
              </a:tr>
              <a:tr h="89167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12.5</a:t>
                      </a:r>
                    </a:p>
                  </a:txBody>
                  <a:tcPr marL="0" marR="0" marT="91402" marB="0" horzOverflow="overflow">
                    <a:lnL cap="flat">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800" b="1" i="0" u="none" strike="noStrike" cap="none" normalizeH="0" baseline="0" dirty="0" smtClean="0">
                          <a:ln>
                            <a:noFill/>
                          </a:ln>
                          <a:solidFill>
                            <a:srgbClr val="0066B3"/>
                          </a:solidFill>
                          <a:effectLst/>
                          <a:latin typeface="Arial" charset="0"/>
                        </a:rPr>
                        <a:t>“If Everyone Can Do It, You Can’t Make Money at It”: The Entry and Exit of Firms in the Long Run</a:t>
                      </a:r>
                    </a:p>
                  </a:txBody>
                  <a:tcPr marL="0" marR="0" marT="91402" marB="0" horzOverflow="overflow">
                    <a:lnL>
                      <a:noFill/>
                    </a:lnL>
                    <a:lnR cap="flat">
                      <a:noFill/>
                    </a:lnR>
                    <a:lnT>
                      <a:noFill/>
                    </a:lnT>
                    <a:lnB w="12700" cmpd="sng">
                      <a:noFill/>
                      <a:prstDash val="solid"/>
                    </a:lnB>
                    <a:lnTlToBr>
                      <a:noFill/>
                    </a:lnTlToBr>
                    <a:lnBlToTr>
                      <a:noFill/>
                    </a:lnBlToTr>
                    <a:noFill/>
                  </a:tcPr>
                </a:tc>
              </a:tr>
              <a:tr h="3650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12.6</a:t>
                      </a:r>
                    </a:p>
                  </a:txBody>
                  <a:tcPr marL="0" marR="0" marT="91402" marB="0" horzOverflow="overflow">
                    <a:lnL cap="flat">
                      <a:noFill/>
                    </a:lnL>
                    <a:lnR cap="flat">
                      <a:noFill/>
                    </a:lnR>
                    <a:lnT>
                      <a:noFill/>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800" b="1" i="0" u="none" strike="noStrike" cap="none" normalizeH="0" baseline="0" dirty="0" smtClean="0">
                          <a:ln>
                            <a:noFill/>
                          </a:ln>
                          <a:solidFill>
                            <a:srgbClr val="0066B3"/>
                          </a:solidFill>
                          <a:effectLst/>
                          <a:latin typeface="Arial" charset="0"/>
                        </a:rPr>
                        <a:t>Perfect Competition and Efficiency</a:t>
                      </a:r>
                    </a:p>
                  </a:txBody>
                  <a:tcPr marL="0" marR="0" marT="91402" marB="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pic>
        <p:nvPicPr>
          <p:cNvPr id="920578" name="Picture 2"/>
          <p:cNvPicPr>
            <a:picLocks noChangeAspect="1" noChangeArrowheads="1"/>
          </p:cNvPicPr>
          <p:nvPr/>
        </p:nvPicPr>
        <p:blipFill>
          <a:blip r:embed="rId3" cstate="print"/>
          <a:srcRect/>
          <a:stretch>
            <a:fillRect/>
          </a:stretch>
        </p:blipFill>
        <p:spPr bwMode="auto">
          <a:xfrm>
            <a:off x="4725988" y="1952625"/>
            <a:ext cx="4017962" cy="3209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1000"/>
                                        <p:tgtEl>
                                          <p:spTgt spid="17"/>
                                        </p:tgtEl>
                                      </p:cBhvr>
                                    </p:animEffect>
                                  </p:childTnLst>
                                </p:cTn>
                              </p:par>
                            </p:childTnLst>
                          </p:cTn>
                        </p:par>
                        <p:par>
                          <p:cTn id="11" fill="hold">
                            <p:stCondLst>
                              <p:cond delay="1000"/>
                            </p:stCondLst>
                            <p:childTnLst>
                              <p:par>
                                <p:cTn id="12" presetID="17" presetClass="entr" presetSubtype="1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strVal val="#ppt_h"/>
                                          </p:val>
                                        </p:tav>
                                        <p:tav tm="100000">
                                          <p:val>
                                            <p:strVal val="#ppt_h"/>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wipe(left)">
                                      <p:cBhvr>
                                        <p:cTn id="23" dur="500"/>
                                        <p:tgtEl>
                                          <p:spTgt spid="14">
                                            <p:txEl>
                                              <p:pRg st="0" end="0"/>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20578"/>
                                        </p:tgtEl>
                                        <p:attrNameLst>
                                          <p:attrName>style.visibility</p:attrName>
                                        </p:attrNameLst>
                                      </p:cBhvr>
                                      <p:to>
                                        <p:strVal val="visible"/>
                                      </p:to>
                                    </p:set>
                                    <p:animEffect transition="in" filter="fade">
                                      <p:cBhvr>
                                        <p:cTn id="27" dur="1000"/>
                                        <p:tgtEl>
                                          <p:spTgt spid="920578"/>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par>
                          <p:cTn id="36" fill="hold">
                            <p:stCondLst>
                              <p:cond delay="4500"/>
                            </p:stCondLst>
                            <p:childTnLst>
                              <p:par>
                                <p:cTn id="37" presetID="22" presetClass="entr" presetSubtype="1"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up)">
                                      <p:cBhvr>
                                        <p:cTn id="3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15"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2438" y="209550"/>
            <a:ext cx="8472487" cy="1015663"/>
          </a:xfrm>
          <a:prstGeom prst="rect">
            <a:avLst/>
          </a:prstGeom>
          <a:noFill/>
          <a:ln w="9525">
            <a:noFill/>
            <a:miter lim="800000"/>
            <a:headEnd/>
            <a:tailEnd/>
          </a:ln>
        </p:spPr>
        <p:txBody>
          <a:bodyPr>
            <a:spAutoFit/>
          </a:bodyPr>
          <a:lstStyle/>
          <a:p>
            <a:r>
              <a:rPr lang="en-US" sz="2000" b="0" dirty="0"/>
              <a:t>We can express profit in terms of </a:t>
            </a:r>
            <a:r>
              <a:rPr lang="en-US" sz="2000" b="0" i="1" dirty="0"/>
              <a:t>average total cost</a:t>
            </a:r>
            <a:r>
              <a:rPr lang="en-US" sz="2000" b="0" dirty="0"/>
              <a:t> (</a:t>
            </a:r>
            <a:r>
              <a:rPr lang="en-US" sz="2000" b="0" i="1" dirty="0"/>
              <a:t>ATC</a:t>
            </a:r>
            <a:r>
              <a:rPr lang="en-US" sz="2000" b="0" dirty="0"/>
              <a:t>). Because profit is equal to total revenue minus total cost (</a:t>
            </a:r>
            <a:r>
              <a:rPr lang="en-US" sz="2000" b="0" i="1" dirty="0"/>
              <a:t>TC</a:t>
            </a:r>
            <a:r>
              <a:rPr lang="en-US" sz="2000" b="0" dirty="0"/>
              <a:t>) and total revenue is price times quantity, we can write the following:</a:t>
            </a:r>
          </a:p>
        </p:txBody>
      </p:sp>
      <p:sp>
        <p:nvSpPr>
          <p:cNvPr id="6" name="TextBox 5"/>
          <p:cNvSpPr txBox="1">
            <a:spLocks noChangeArrowheads="1"/>
          </p:cNvSpPr>
          <p:nvPr/>
        </p:nvSpPr>
        <p:spPr bwMode="auto">
          <a:xfrm>
            <a:off x="452438" y="1784350"/>
            <a:ext cx="8691562" cy="400110"/>
          </a:xfrm>
          <a:prstGeom prst="rect">
            <a:avLst/>
          </a:prstGeom>
          <a:noFill/>
          <a:ln w="9525">
            <a:noFill/>
            <a:miter lim="800000"/>
            <a:headEnd/>
            <a:tailEnd/>
          </a:ln>
        </p:spPr>
        <p:txBody>
          <a:bodyPr>
            <a:spAutoFit/>
          </a:bodyPr>
          <a:lstStyle/>
          <a:p>
            <a:r>
              <a:rPr lang="en-US" sz="2000" b="0" dirty="0"/>
              <a:t>If we divide both sides of this equation by </a:t>
            </a:r>
            <a:r>
              <a:rPr lang="en-US" sz="2000" b="0" i="1" dirty="0"/>
              <a:t>Q</a:t>
            </a:r>
            <a:r>
              <a:rPr lang="en-US" sz="2000" b="0" dirty="0"/>
              <a:t>, we have</a:t>
            </a:r>
          </a:p>
        </p:txBody>
      </p:sp>
      <p:sp>
        <p:nvSpPr>
          <p:cNvPr id="8" name="TextBox 7"/>
          <p:cNvSpPr txBox="1">
            <a:spLocks noChangeArrowheads="1"/>
          </p:cNvSpPr>
          <p:nvPr/>
        </p:nvSpPr>
        <p:spPr bwMode="auto">
          <a:xfrm>
            <a:off x="452438" y="3086100"/>
            <a:ext cx="8472487" cy="1138773"/>
          </a:xfrm>
          <a:prstGeom prst="rect">
            <a:avLst/>
          </a:prstGeom>
          <a:noFill/>
          <a:ln w="9525">
            <a:noFill/>
            <a:miter lim="800000"/>
            <a:headEnd/>
            <a:tailEnd/>
          </a:ln>
        </p:spPr>
        <p:txBody>
          <a:bodyPr>
            <a:spAutoFit/>
          </a:bodyPr>
          <a:lstStyle/>
          <a:p>
            <a:pPr>
              <a:spcBef>
                <a:spcPct val="10000"/>
              </a:spcBef>
              <a:spcAft>
                <a:spcPct val="10000"/>
              </a:spcAft>
            </a:pPr>
            <a:r>
              <a:rPr lang="en-US" sz="2000" b="0" dirty="0"/>
              <a:t>or						 </a:t>
            </a:r>
          </a:p>
          <a:p>
            <a:pPr>
              <a:spcBef>
                <a:spcPct val="10000"/>
              </a:spcBef>
              <a:spcAft>
                <a:spcPct val="10000"/>
              </a:spcAft>
            </a:pPr>
            <a:endParaRPr lang="en-US" sz="2000" b="0" dirty="0"/>
          </a:p>
          <a:p>
            <a:pPr>
              <a:spcBef>
                <a:spcPct val="10000"/>
              </a:spcBef>
              <a:spcAft>
                <a:spcPct val="10000"/>
              </a:spcAft>
            </a:pPr>
            <a:r>
              <a:rPr lang="en-US" sz="2000" b="0" dirty="0"/>
              <a:t>				</a:t>
            </a:r>
            <a:r>
              <a:rPr lang="zh-TW" altLang="en-US" sz="2000" b="0" dirty="0" smtClean="0"/>
              <a:t>                     </a:t>
            </a:r>
            <a:r>
              <a:rPr lang="en-US" sz="2000" b="0" dirty="0" smtClean="0"/>
              <a:t>because </a:t>
            </a:r>
            <a:r>
              <a:rPr lang="en-US" sz="2000" b="0" i="1" dirty="0"/>
              <a:t>TC</a:t>
            </a:r>
            <a:r>
              <a:rPr lang="en-US" sz="2000" b="0" dirty="0"/>
              <a:t>/</a:t>
            </a:r>
            <a:r>
              <a:rPr lang="en-US" sz="2000" b="0" i="1" dirty="0"/>
              <a:t>Q</a:t>
            </a:r>
            <a:r>
              <a:rPr lang="en-US" sz="2000" b="0" dirty="0"/>
              <a:t> equals </a:t>
            </a:r>
            <a:r>
              <a:rPr lang="en-US" sz="2000" b="0" i="1" dirty="0"/>
              <a:t>ATC</a:t>
            </a:r>
            <a:r>
              <a:rPr lang="en-US" sz="2000" b="0" dirty="0"/>
              <a:t>.</a:t>
            </a:r>
          </a:p>
        </p:txBody>
      </p:sp>
      <p:sp>
        <p:nvSpPr>
          <p:cNvPr id="11" name="TextBox 10"/>
          <p:cNvSpPr txBox="1">
            <a:spLocks noChangeArrowheads="1"/>
          </p:cNvSpPr>
          <p:nvPr/>
        </p:nvSpPr>
        <p:spPr bwMode="auto">
          <a:xfrm>
            <a:off x="452438" y="4275138"/>
            <a:ext cx="8539162" cy="1323439"/>
          </a:xfrm>
          <a:prstGeom prst="rect">
            <a:avLst/>
          </a:prstGeom>
          <a:noFill/>
          <a:ln w="9525">
            <a:noFill/>
            <a:miter lim="800000"/>
            <a:headEnd/>
            <a:tailEnd/>
          </a:ln>
        </p:spPr>
        <p:txBody>
          <a:bodyPr wrap="square">
            <a:spAutoFit/>
          </a:bodyPr>
          <a:lstStyle/>
          <a:p>
            <a:r>
              <a:rPr lang="en-US" sz="2000" b="0" dirty="0"/>
              <a:t>This equation tells us that profit per unit (or average profit) equals price minus average total cost. Finally, we obtain the equation for the relationship between total profit and average total cost by multiplying again by </a:t>
            </a:r>
            <a:r>
              <a:rPr lang="en-US" sz="2000" b="0" i="1" dirty="0"/>
              <a:t>Q</a:t>
            </a:r>
            <a:r>
              <a:rPr lang="en-US" sz="2000" b="0" dirty="0"/>
              <a:t>:</a:t>
            </a:r>
          </a:p>
        </p:txBody>
      </p:sp>
      <p:sp>
        <p:nvSpPr>
          <p:cNvPr id="13" name="TextBox 12"/>
          <p:cNvSpPr txBox="1">
            <a:spLocks noChangeArrowheads="1"/>
          </p:cNvSpPr>
          <p:nvPr/>
        </p:nvSpPr>
        <p:spPr bwMode="auto">
          <a:xfrm>
            <a:off x="401638" y="5761038"/>
            <a:ext cx="8691562" cy="707886"/>
          </a:xfrm>
          <a:prstGeom prst="rect">
            <a:avLst/>
          </a:prstGeom>
          <a:noFill/>
          <a:ln w="9525">
            <a:noFill/>
            <a:miter lim="800000"/>
            <a:headEnd/>
            <a:tailEnd/>
          </a:ln>
        </p:spPr>
        <p:txBody>
          <a:bodyPr wrap="square">
            <a:spAutoFit/>
          </a:bodyPr>
          <a:lstStyle/>
          <a:p>
            <a:r>
              <a:rPr lang="en-US" sz="2000" b="0" dirty="0"/>
              <a:t>This equation tells us that a firm’s total profit is equal to the quantity produced multiplied by the difference between price and average total cost.</a:t>
            </a:r>
          </a:p>
        </p:txBody>
      </p:sp>
      <p:graphicFrame>
        <p:nvGraphicFramePr>
          <p:cNvPr id="4" name="Object 87"/>
          <p:cNvGraphicFramePr>
            <a:graphicFrameLocks noChangeAspect="1"/>
          </p:cNvGraphicFramePr>
          <p:nvPr/>
        </p:nvGraphicFramePr>
        <p:xfrm>
          <a:off x="2985462" y="1244600"/>
          <a:ext cx="2758113" cy="428625"/>
        </p:xfrm>
        <a:graphic>
          <a:graphicData uri="http://schemas.openxmlformats.org/presentationml/2006/ole">
            <p:oleObj spid="_x0000_s3179" name="Equation" r:id="rId4" imgW="1307532" imgH="203112" progId="Equation.3">
              <p:embed/>
            </p:oleObj>
          </a:graphicData>
        </a:graphic>
      </p:graphicFrame>
      <p:graphicFrame>
        <p:nvGraphicFramePr>
          <p:cNvPr id="14" name="Object 88"/>
          <p:cNvGraphicFramePr>
            <a:graphicFrameLocks noChangeAspect="1"/>
          </p:cNvGraphicFramePr>
          <p:nvPr/>
        </p:nvGraphicFramePr>
        <p:xfrm>
          <a:off x="3149601" y="2222751"/>
          <a:ext cx="2541588" cy="769687"/>
        </p:xfrm>
        <a:graphic>
          <a:graphicData uri="http://schemas.openxmlformats.org/presentationml/2006/ole">
            <p:oleObj spid="_x0000_s3180" name="Equation" r:id="rId5" imgW="1384300" imgH="419100" progId="Equation.3">
              <p:embed/>
            </p:oleObj>
          </a:graphicData>
        </a:graphic>
      </p:graphicFrame>
      <p:graphicFrame>
        <p:nvGraphicFramePr>
          <p:cNvPr id="15" name="Object 89"/>
          <p:cNvGraphicFramePr>
            <a:graphicFrameLocks noChangeAspect="1"/>
          </p:cNvGraphicFramePr>
          <p:nvPr/>
        </p:nvGraphicFramePr>
        <p:xfrm>
          <a:off x="3364143" y="3403600"/>
          <a:ext cx="2200046" cy="825500"/>
        </p:xfrm>
        <a:graphic>
          <a:graphicData uri="http://schemas.openxmlformats.org/presentationml/2006/ole">
            <p:oleObj spid="_x0000_s3181" name="Equation" r:id="rId6" imgW="1117600" imgH="419100" progId="Equation.3">
              <p:embed/>
            </p:oleObj>
          </a:graphicData>
        </a:graphic>
      </p:graphicFrame>
      <p:graphicFrame>
        <p:nvGraphicFramePr>
          <p:cNvPr id="16" name="Object 90"/>
          <p:cNvGraphicFramePr>
            <a:graphicFrameLocks noChangeAspect="1"/>
          </p:cNvGraphicFramePr>
          <p:nvPr/>
        </p:nvGraphicFramePr>
        <p:xfrm>
          <a:off x="3422650" y="5389050"/>
          <a:ext cx="2901950" cy="414850"/>
        </p:xfrm>
        <a:graphic>
          <a:graphicData uri="http://schemas.openxmlformats.org/presentationml/2006/ole">
            <p:oleObj spid="_x0000_s3182" name="Equation" r:id="rId7" imgW="1422400" imgH="203200" progId="Equation.3">
              <p:embed/>
            </p:oleObj>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500"/>
                            </p:stCondLst>
                            <p:childTnLst>
                              <p:par>
                                <p:cTn id="19" presetID="17" presetClass="entr" presetSubtype="1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par>
                          <p:cTn id="28" fill="hold">
                            <p:stCondLst>
                              <p:cond delay="500"/>
                            </p:stCondLst>
                            <p:childTnLst>
                              <p:par>
                                <p:cTn id="29" presetID="17" presetClass="entr" presetSubtype="1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strVal val="#ppt_h"/>
                                          </p:val>
                                        </p:tav>
                                        <p:tav tm="100000">
                                          <p:val>
                                            <p:strVal val="#ppt_h"/>
                                          </p:val>
                                        </p:tav>
                                      </p:tavLst>
                                    </p:anim>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Effect transition="in" filter="wipe(left)">
                                      <p:cBhvr>
                                        <p:cTn id="36" dur="500"/>
                                        <p:tgtEl>
                                          <p:spTgt spid="8">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p:stCondLst>
                              <p:cond delay="500"/>
                            </p:stCondLst>
                            <p:childTnLst>
                              <p:par>
                                <p:cTn id="43" presetID="17" presetClass="entr" presetSubtype="10"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uiExpand="1" build="p"/>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623" name="Picture 23" descr="Fig11-4-5"/>
          <p:cNvPicPr>
            <a:picLocks noChangeAspect="1" noChangeArrowheads="1"/>
          </p:cNvPicPr>
          <p:nvPr/>
        </p:nvPicPr>
        <p:blipFill>
          <a:blip r:embed="rId3" cstate="print"/>
          <a:srcRect/>
          <a:stretch>
            <a:fillRect/>
          </a:stretch>
        </p:blipFill>
        <p:spPr bwMode="auto">
          <a:xfrm>
            <a:off x="3068638" y="1404938"/>
            <a:ext cx="5829300" cy="4048125"/>
          </a:xfrm>
          <a:prstGeom prst="rect">
            <a:avLst/>
          </a:prstGeom>
          <a:noFill/>
          <a:ln w="9525">
            <a:noFill/>
            <a:miter lim="800000"/>
            <a:headEnd/>
            <a:tailEnd/>
          </a:ln>
        </p:spPr>
      </p:pic>
      <p:sp>
        <p:nvSpPr>
          <p:cNvPr id="921612" name="Rectangle 12"/>
          <p:cNvSpPr>
            <a:spLocks noChangeArrowheads="1"/>
          </p:cNvSpPr>
          <p:nvPr/>
        </p:nvSpPr>
        <p:spPr bwMode="auto">
          <a:xfrm>
            <a:off x="452438" y="203200"/>
            <a:ext cx="7843837" cy="469900"/>
          </a:xfrm>
          <a:prstGeom prst="rect">
            <a:avLst/>
          </a:prstGeom>
          <a:noFill/>
          <a:ln w="9525">
            <a:noFill/>
            <a:miter lim="800000"/>
            <a:headEnd/>
            <a:tailEnd/>
          </a:ln>
        </p:spPr>
        <p:txBody>
          <a:bodyPr/>
          <a:lstStyle/>
          <a:p>
            <a:pPr marL="342900" indent="-342900">
              <a:spcBef>
                <a:spcPct val="20000"/>
              </a:spcBef>
            </a:pPr>
            <a:r>
              <a:rPr lang="en-US" sz="2400" dirty="0"/>
              <a:t>Showing a Profit on the Graph</a:t>
            </a:r>
          </a:p>
        </p:txBody>
      </p:sp>
      <p:sp>
        <p:nvSpPr>
          <p:cNvPr id="921613" name="Text Box 13"/>
          <p:cNvSpPr txBox="1">
            <a:spLocks noChangeArrowheads="1"/>
          </p:cNvSpPr>
          <p:nvPr/>
        </p:nvSpPr>
        <p:spPr bwMode="auto">
          <a:xfrm>
            <a:off x="452438" y="739775"/>
            <a:ext cx="2562225" cy="314325"/>
          </a:xfrm>
          <a:prstGeom prst="rect">
            <a:avLst/>
          </a:prstGeom>
          <a:solidFill>
            <a:srgbClr val="B9D2C1"/>
          </a:solidFill>
          <a:ln w="9525" algn="ctr">
            <a:noFill/>
            <a:miter lim="800000"/>
            <a:headEnd/>
            <a:tailEnd/>
          </a:ln>
        </p:spPr>
        <p:txBody>
          <a:bodyPr lIns="45720" rIns="45720">
            <a:spAutoFit/>
          </a:bodyPr>
          <a:lstStyle/>
          <a:p>
            <a:pPr marL="457200" indent="-457200">
              <a:lnSpc>
                <a:spcPct val="90000"/>
              </a:lnSpc>
              <a:spcBef>
                <a:spcPct val="10000"/>
              </a:spcBef>
              <a:spcAft>
                <a:spcPct val="10000"/>
              </a:spcAft>
            </a:pPr>
            <a:r>
              <a:rPr lang="en-US" sz="1600"/>
              <a:t>Figure 12.4</a:t>
            </a:r>
          </a:p>
        </p:txBody>
      </p:sp>
      <p:sp>
        <p:nvSpPr>
          <p:cNvPr id="921614" name="Text Box 14"/>
          <p:cNvSpPr txBox="1">
            <a:spLocks noChangeArrowheads="1"/>
          </p:cNvSpPr>
          <p:nvPr/>
        </p:nvSpPr>
        <p:spPr bwMode="auto">
          <a:xfrm>
            <a:off x="344488" y="1106488"/>
            <a:ext cx="3338512" cy="369332"/>
          </a:xfrm>
          <a:prstGeom prst="rect">
            <a:avLst/>
          </a:prstGeom>
          <a:noFill/>
          <a:ln w="9525" algn="ctr">
            <a:noFill/>
            <a:miter lim="800000"/>
            <a:headEnd/>
            <a:tailEnd/>
          </a:ln>
        </p:spPr>
        <p:txBody>
          <a:bodyPr wrap="square">
            <a:spAutoFit/>
          </a:bodyPr>
          <a:lstStyle/>
          <a:p>
            <a:pPr>
              <a:spcBef>
                <a:spcPct val="10000"/>
              </a:spcBef>
              <a:spcAft>
                <a:spcPct val="10000"/>
              </a:spcAft>
            </a:pPr>
            <a:r>
              <a:rPr lang="en-US" sz="1800" dirty="0"/>
              <a:t>The Area of Maximum Profit</a:t>
            </a:r>
          </a:p>
        </p:txBody>
      </p:sp>
      <p:pic>
        <p:nvPicPr>
          <p:cNvPr id="921620" name="Picture 20" descr="Fig11-4-2"/>
          <p:cNvPicPr>
            <a:picLocks noChangeAspect="1" noChangeArrowheads="1"/>
          </p:cNvPicPr>
          <p:nvPr/>
        </p:nvPicPr>
        <p:blipFill>
          <a:blip r:embed="rId4" cstate="print"/>
          <a:srcRect/>
          <a:stretch>
            <a:fillRect/>
          </a:stretch>
        </p:blipFill>
        <p:spPr bwMode="auto">
          <a:xfrm>
            <a:off x="3068638" y="1404938"/>
            <a:ext cx="5829300" cy="4048125"/>
          </a:xfrm>
          <a:prstGeom prst="rect">
            <a:avLst/>
          </a:prstGeom>
          <a:noFill/>
          <a:ln w="9525">
            <a:noFill/>
            <a:miter lim="800000"/>
            <a:headEnd/>
            <a:tailEnd/>
          </a:ln>
        </p:spPr>
      </p:pic>
      <p:pic>
        <p:nvPicPr>
          <p:cNvPr id="921624" name="Picture 24" descr="Fig11-4-6"/>
          <p:cNvPicPr>
            <a:picLocks noChangeAspect="1" noChangeArrowheads="1"/>
          </p:cNvPicPr>
          <p:nvPr/>
        </p:nvPicPr>
        <p:blipFill>
          <a:blip r:embed="rId5" cstate="print"/>
          <a:srcRect/>
          <a:stretch>
            <a:fillRect/>
          </a:stretch>
        </p:blipFill>
        <p:spPr bwMode="auto">
          <a:xfrm>
            <a:off x="3068638" y="1404938"/>
            <a:ext cx="5829300" cy="4048125"/>
          </a:xfrm>
          <a:prstGeom prst="rect">
            <a:avLst/>
          </a:prstGeom>
          <a:noFill/>
          <a:ln w="9525">
            <a:noFill/>
            <a:miter lim="800000"/>
            <a:headEnd/>
            <a:tailEnd/>
          </a:ln>
        </p:spPr>
      </p:pic>
      <p:sp>
        <p:nvSpPr>
          <p:cNvPr id="19" name="TextBox 18"/>
          <p:cNvSpPr txBox="1">
            <a:spLocks noChangeArrowheads="1"/>
          </p:cNvSpPr>
          <p:nvPr/>
        </p:nvSpPr>
        <p:spPr bwMode="auto">
          <a:xfrm>
            <a:off x="357188" y="1455738"/>
            <a:ext cx="2757487" cy="5078313"/>
          </a:xfrm>
          <a:prstGeom prst="rect">
            <a:avLst/>
          </a:prstGeom>
          <a:noFill/>
          <a:ln w="9525">
            <a:noFill/>
            <a:miter lim="800000"/>
            <a:headEnd/>
            <a:tailEnd/>
          </a:ln>
        </p:spPr>
        <p:txBody>
          <a:bodyPr>
            <a:spAutoFit/>
          </a:bodyPr>
          <a:lstStyle/>
          <a:p>
            <a:r>
              <a:rPr lang="en-US" sz="1800" b="0" dirty="0"/>
              <a:t>A firm maximizes profit at the level of output at which marginal revenue equals marginal cost. </a:t>
            </a:r>
          </a:p>
          <a:p>
            <a:r>
              <a:rPr lang="en-US" sz="1800" b="0" dirty="0"/>
              <a:t>The difference between price and average total </a:t>
            </a:r>
            <a:br>
              <a:rPr lang="en-US" sz="1800" b="0" dirty="0"/>
            </a:br>
            <a:r>
              <a:rPr lang="en-US" sz="1800" b="0" dirty="0"/>
              <a:t>cost equals profit per unit </a:t>
            </a:r>
            <a:br>
              <a:rPr lang="en-US" sz="1800" b="0" dirty="0"/>
            </a:br>
            <a:r>
              <a:rPr lang="en-US" sz="1800" b="0" dirty="0"/>
              <a:t>of output. </a:t>
            </a:r>
          </a:p>
          <a:p>
            <a:r>
              <a:rPr lang="en-US" sz="1800" b="0" dirty="0"/>
              <a:t>Total profit equals profit per unit multiplied by the number of units produced. </a:t>
            </a:r>
          </a:p>
          <a:p>
            <a:r>
              <a:rPr lang="en-US" sz="1800" b="0" dirty="0"/>
              <a:t>Total profit is represented by the area of the green-shaded rectangle, which has a height equal to (</a:t>
            </a:r>
            <a:r>
              <a:rPr lang="en-US" sz="1800" b="0" i="1" dirty="0"/>
              <a:t>P − ATC) </a:t>
            </a:r>
            <a:r>
              <a:rPr lang="en-US" sz="1800" b="0" dirty="0"/>
              <a:t>and a width equal to </a:t>
            </a:r>
            <a:r>
              <a:rPr lang="en-US" sz="1800" b="0" i="1" dirty="0"/>
              <a:t>Q.</a:t>
            </a:r>
            <a:endParaRPr lang="en-US" sz="1800" b="0" dirty="0"/>
          </a:p>
        </p:txBody>
      </p:sp>
      <p:cxnSp>
        <p:nvCxnSpPr>
          <p:cNvPr id="15" name="Straight Connector 14"/>
          <p:cNvCxnSpPr>
            <a:cxnSpLocks noChangeShapeType="1"/>
          </p:cNvCxnSpPr>
          <p:nvPr/>
        </p:nvCxnSpPr>
        <p:spPr bwMode="auto">
          <a:xfrm>
            <a:off x="400050" y="6453188"/>
            <a:ext cx="2576513" cy="0"/>
          </a:xfrm>
          <a:prstGeom prst="line">
            <a:avLst/>
          </a:prstGeom>
          <a:noFill/>
          <a:ln w="50800" algn="ctr">
            <a:solidFill>
              <a:srgbClr val="B9D3C2"/>
            </a:solidFill>
            <a:round/>
            <a:headEnd/>
            <a:tailEnd/>
          </a:ln>
        </p:spPr>
      </p:cxnSp>
      <p:pic>
        <p:nvPicPr>
          <p:cNvPr id="13" name="Picture 12" descr="Fig12-4-1.gif"/>
          <p:cNvPicPr>
            <a:picLocks noChangeAspect="1"/>
          </p:cNvPicPr>
          <p:nvPr/>
        </p:nvPicPr>
        <p:blipFill>
          <a:blip r:embed="rId6" cstate="print"/>
          <a:srcRect/>
          <a:stretch>
            <a:fillRect/>
          </a:stretch>
        </p:blipFill>
        <p:spPr bwMode="auto">
          <a:xfrm>
            <a:off x="3068638" y="1404938"/>
            <a:ext cx="5829300" cy="4048125"/>
          </a:xfrm>
          <a:prstGeom prst="rect">
            <a:avLst/>
          </a:prstGeom>
          <a:noFill/>
          <a:ln w="9525">
            <a:noFill/>
            <a:miter lim="800000"/>
            <a:headEnd/>
            <a:tailEnd/>
          </a:ln>
        </p:spPr>
      </p:pic>
      <p:pic>
        <p:nvPicPr>
          <p:cNvPr id="21" name="Picture 20" descr="Fig12-4-7.gif"/>
          <p:cNvPicPr>
            <a:picLocks noChangeAspect="1"/>
          </p:cNvPicPr>
          <p:nvPr/>
        </p:nvPicPr>
        <p:blipFill>
          <a:blip r:embed="rId7" cstate="print"/>
          <a:srcRect/>
          <a:stretch>
            <a:fillRect/>
          </a:stretch>
        </p:blipFill>
        <p:spPr bwMode="auto">
          <a:xfrm>
            <a:off x="3068638" y="1404938"/>
            <a:ext cx="5829300" cy="4048125"/>
          </a:xfrm>
          <a:prstGeom prst="rect">
            <a:avLst/>
          </a:prstGeom>
          <a:noFill/>
          <a:ln w="9525">
            <a:noFill/>
            <a:miter lim="800000"/>
            <a:headEnd/>
            <a:tailEnd/>
          </a:ln>
        </p:spPr>
      </p:pic>
      <p:pic>
        <p:nvPicPr>
          <p:cNvPr id="14" name="Picture 13" descr="Fig12-4-3.gif"/>
          <p:cNvPicPr>
            <a:picLocks noChangeAspect="1"/>
          </p:cNvPicPr>
          <p:nvPr/>
        </p:nvPicPr>
        <p:blipFill>
          <a:blip r:embed="rId8" cstate="print"/>
          <a:srcRect/>
          <a:stretch>
            <a:fillRect/>
          </a:stretch>
        </p:blipFill>
        <p:spPr bwMode="auto">
          <a:xfrm>
            <a:off x="3068638" y="1404938"/>
            <a:ext cx="5829300" cy="4048125"/>
          </a:xfrm>
          <a:prstGeom prst="rect">
            <a:avLst/>
          </a:prstGeom>
          <a:noFill/>
          <a:ln w="9525">
            <a:noFill/>
            <a:miter lim="800000"/>
            <a:headEnd/>
            <a:tailEnd/>
          </a:ln>
        </p:spPr>
      </p:pic>
      <p:pic>
        <p:nvPicPr>
          <p:cNvPr id="17" name="Picture 16" descr="Fig12-4-5.gif"/>
          <p:cNvPicPr>
            <a:picLocks noChangeAspect="1"/>
          </p:cNvPicPr>
          <p:nvPr/>
        </p:nvPicPr>
        <p:blipFill>
          <a:blip r:embed="rId9" cstate="print"/>
          <a:srcRect/>
          <a:stretch>
            <a:fillRect/>
          </a:stretch>
        </p:blipFill>
        <p:spPr bwMode="auto">
          <a:xfrm>
            <a:off x="3068638" y="1404938"/>
            <a:ext cx="5829300" cy="4048125"/>
          </a:xfrm>
          <a:prstGeom prst="rect">
            <a:avLst/>
          </a:prstGeom>
          <a:noFill/>
          <a:ln w="9525">
            <a:noFill/>
            <a:miter lim="800000"/>
            <a:headEnd/>
            <a:tailEnd/>
          </a:ln>
        </p:spPr>
      </p:pic>
      <p:pic>
        <p:nvPicPr>
          <p:cNvPr id="16" name="Picture 15" descr="Fig12-4-4.gif"/>
          <p:cNvPicPr>
            <a:picLocks noChangeAspect="1"/>
          </p:cNvPicPr>
          <p:nvPr/>
        </p:nvPicPr>
        <p:blipFill>
          <a:blip r:embed="rId10" cstate="print"/>
          <a:srcRect/>
          <a:stretch>
            <a:fillRect/>
          </a:stretch>
        </p:blipFill>
        <p:spPr bwMode="auto">
          <a:xfrm>
            <a:off x="3068638" y="1404938"/>
            <a:ext cx="5829300" cy="4048125"/>
          </a:xfrm>
          <a:prstGeom prst="rect">
            <a:avLst/>
          </a:prstGeom>
          <a:noFill/>
          <a:ln w="9525">
            <a:noFill/>
            <a:miter lim="800000"/>
            <a:headEnd/>
            <a:tailEnd/>
          </a:ln>
        </p:spPr>
      </p:pic>
      <p:pic>
        <p:nvPicPr>
          <p:cNvPr id="18" name="Picture 17" descr="Fig12-4-6.gif"/>
          <p:cNvPicPr>
            <a:picLocks noChangeAspect="1"/>
          </p:cNvPicPr>
          <p:nvPr/>
        </p:nvPicPr>
        <p:blipFill>
          <a:blip r:embed="rId11" cstate="print"/>
          <a:srcRect/>
          <a:stretch>
            <a:fillRect/>
          </a:stretch>
        </p:blipFill>
        <p:spPr bwMode="auto">
          <a:xfrm>
            <a:off x="3068638" y="1404938"/>
            <a:ext cx="5829300" cy="40481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1612"/>
                                        </p:tgtEl>
                                        <p:attrNameLst>
                                          <p:attrName>style.visibility</p:attrName>
                                        </p:attrNameLst>
                                      </p:cBhvr>
                                      <p:to>
                                        <p:strVal val="visible"/>
                                      </p:to>
                                    </p:set>
                                    <p:animEffect transition="in" filter="wipe(left)">
                                      <p:cBhvr>
                                        <p:cTn id="7" dur="500"/>
                                        <p:tgtEl>
                                          <p:spTgt spid="9216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1613"/>
                                        </p:tgtEl>
                                        <p:attrNameLst>
                                          <p:attrName>style.visibility</p:attrName>
                                        </p:attrNameLst>
                                      </p:cBhvr>
                                      <p:to>
                                        <p:strVal val="visible"/>
                                      </p:to>
                                    </p:set>
                                    <p:animEffect transition="in" filter="wipe(left)">
                                      <p:cBhvr>
                                        <p:cTn id="11" dur="500"/>
                                        <p:tgtEl>
                                          <p:spTgt spid="9216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21614"/>
                                        </p:tgtEl>
                                        <p:attrNameLst>
                                          <p:attrName>style.visibility</p:attrName>
                                        </p:attrNameLst>
                                      </p:cBhvr>
                                      <p:to>
                                        <p:strVal val="visible"/>
                                      </p:to>
                                    </p:set>
                                    <p:animEffect transition="in" filter="wipe(left)">
                                      <p:cBhvr>
                                        <p:cTn id="15" dur="500"/>
                                        <p:tgtEl>
                                          <p:spTgt spid="92161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21620"/>
                                        </p:tgtEl>
                                        <p:attrNameLst>
                                          <p:attrName>style.visibility</p:attrName>
                                        </p:attrNameLst>
                                      </p:cBhvr>
                                      <p:to>
                                        <p:strVal val="visible"/>
                                      </p:to>
                                    </p:set>
                                    <p:animEffect transition="in" filter="wipe(left)">
                                      <p:cBhvr>
                                        <p:cTn id="23" dur="1000"/>
                                        <p:tgtEl>
                                          <p:spTgt spid="921620"/>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000"/>
                                        <p:tgtEl>
                                          <p:spTgt spid="14"/>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1000"/>
                                        <p:tgtEl>
                                          <p:spTgt spid="16"/>
                                        </p:tgtEl>
                                      </p:cBhvr>
                                    </p:animEffect>
                                  </p:childTnLst>
                                </p:cTn>
                              </p:par>
                            </p:childTnLst>
                          </p:cTn>
                        </p:par>
                        <p:par>
                          <p:cTn id="32" fill="hold">
                            <p:stCondLst>
                              <p:cond delay="5000"/>
                            </p:stCondLst>
                            <p:childTnLst>
                              <p:par>
                                <p:cTn id="33" presetID="22" presetClass="entr" presetSubtype="8" fill="hold" grpId="0" nodeType="after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wipe(left)">
                                      <p:cBhvr>
                                        <p:cTn id="35" dur="500"/>
                                        <p:tgtEl>
                                          <p:spTgt spid="1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1000"/>
                                        <p:tgtEl>
                                          <p:spTgt spid="17"/>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1000"/>
                                        <p:tgtEl>
                                          <p:spTgt spid="18"/>
                                        </p:tgtEl>
                                      </p:cBhvr>
                                    </p:animEffect>
                                  </p:childTnLst>
                                </p:cTn>
                              </p:par>
                            </p:childTnLst>
                          </p:cTn>
                        </p:par>
                        <p:par>
                          <p:cTn id="45" fill="hold">
                            <p:stCondLst>
                              <p:cond delay="2000"/>
                            </p:stCondLst>
                            <p:childTnLst>
                              <p:par>
                                <p:cTn id="46" presetID="22" presetClass="entr" presetSubtype="1"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up)">
                                      <p:cBhvr>
                                        <p:cTn id="48" dur="1000"/>
                                        <p:tgtEl>
                                          <p:spTgt spid="21"/>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19">
                                            <p:txEl>
                                              <p:pRg st="1" end="1"/>
                                            </p:txEl>
                                          </p:spTgt>
                                        </p:tgtEl>
                                        <p:attrNameLst>
                                          <p:attrName>style.visibility</p:attrName>
                                        </p:attrNameLst>
                                      </p:cBhvr>
                                      <p:to>
                                        <p:strVal val="visible"/>
                                      </p:to>
                                    </p:set>
                                    <p:animEffect transition="in" filter="wipe(left)">
                                      <p:cBhvr>
                                        <p:cTn id="52" dur="500"/>
                                        <p:tgtEl>
                                          <p:spTgt spid="19">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921624"/>
                                        </p:tgtEl>
                                        <p:attrNameLst>
                                          <p:attrName>style.visibility</p:attrName>
                                        </p:attrNameLst>
                                      </p:cBhvr>
                                      <p:to>
                                        <p:strVal val="visible"/>
                                      </p:to>
                                    </p:set>
                                    <p:animEffect transition="in" filter="wipe(up)">
                                      <p:cBhvr>
                                        <p:cTn id="57" dur="1000"/>
                                        <p:tgtEl>
                                          <p:spTgt spid="921624"/>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9">
                                            <p:txEl>
                                              <p:pRg st="2" end="2"/>
                                            </p:txEl>
                                          </p:spTgt>
                                        </p:tgtEl>
                                        <p:attrNameLst>
                                          <p:attrName>style.visibility</p:attrName>
                                        </p:attrNameLst>
                                      </p:cBhvr>
                                      <p:to>
                                        <p:strVal val="visible"/>
                                      </p:to>
                                    </p:set>
                                    <p:animEffect transition="in" filter="wipe(left)">
                                      <p:cBhvr>
                                        <p:cTn id="61" dur="500"/>
                                        <p:tgtEl>
                                          <p:spTgt spid="19">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nodeType="clickEffect">
                                  <p:stCondLst>
                                    <p:cond delay="0"/>
                                  </p:stCondLst>
                                  <p:childTnLst>
                                    <p:set>
                                      <p:cBhvr>
                                        <p:cTn id="65" dur="1" fill="hold">
                                          <p:stCondLst>
                                            <p:cond delay="0"/>
                                          </p:stCondLst>
                                        </p:cTn>
                                        <p:tgtEl>
                                          <p:spTgt spid="921623"/>
                                        </p:tgtEl>
                                        <p:attrNameLst>
                                          <p:attrName>style.visibility</p:attrName>
                                        </p:attrNameLst>
                                      </p:cBhvr>
                                      <p:to>
                                        <p:strVal val="visible"/>
                                      </p:to>
                                    </p:set>
                                    <p:animEffect transition="in" filter="wipe(right)">
                                      <p:cBhvr>
                                        <p:cTn id="66" dur="1000"/>
                                        <p:tgtEl>
                                          <p:spTgt spid="921623"/>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19">
                                            <p:txEl>
                                              <p:pRg st="3" end="3"/>
                                            </p:txEl>
                                          </p:spTgt>
                                        </p:tgtEl>
                                        <p:attrNameLst>
                                          <p:attrName>style.visibility</p:attrName>
                                        </p:attrNameLst>
                                      </p:cBhvr>
                                      <p:to>
                                        <p:strVal val="visible"/>
                                      </p:to>
                                    </p:set>
                                    <p:animEffect transition="in" filter="wipe(left)">
                                      <p:cBhvr>
                                        <p:cTn id="70" dur="500"/>
                                        <p:tgtEl>
                                          <p:spTgt spid="19">
                                            <p:txEl>
                                              <p:pRg st="3" end="3"/>
                                            </p:txEl>
                                          </p:spTgt>
                                        </p:tgtEl>
                                      </p:cBhvr>
                                    </p:animEffect>
                                  </p:childTnLst>
                                </p:cTn>
                              </p:par>
                            </p:childTnLst>
                          </p:cTn>
                        </p:par>
                        <p:par>
                          <p:cTn id="71" fill="hold">
                            <p:stCondLst>
                              <p:cond delay="1500"/>
                            </p:stCondLst>
                            <p:childTnLst>
                              <p:par>
                                <p:cTn id="72" presetID="22" presetClass="entr" presetSubtype="8" fill="hold"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left)">
                                      <p:cBhvr>
                                        <p:cTn id="7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12" grpId="0"/>
      <p:bldP spid="921613" grpId="0" animBg="1"/>
      <p:bldP spid="921614" grpId="0"/>
      <p:bldP spid="19" grpId="0" uiExpand="1" build="p" bldLvl="5"/>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 name="Text Box 7"/>
          <p:cNvSpPr txBox="1">
            <a:spLocks noChangeArrowheads="1"/>
          </p:cNvSpPr>
          <p:nvPr/>
        </p:nvSpPr>
        <p:spPr bwMode="auto">
          <a:xfrm>
            <a:off x="382588" y="419100"/>
            <a:ext cx="8401050" cy="5991225"/>
          </a:xfrm>
          <a:prstGeom prst="rect">
            <a:avLst/>
          </a:prstGeom>
          <a:solidFill>
            <a:schemeClr val="bg2">
              <a:alpha val="14902"/>
            </a:schemeClr>
          </a:solidFill>
          <a:ln w="9525">
            <a:noFill/>
            <a:miter lim="800000"/>
            <a:headEnd/>
            <a:tailEnd/>
          </a:ln>
        </p:spPr>
        <p:txBody>
          <a:bodyPr/>
          <a:lstStyle/>
          <a:p>
            <a:pPr>
              <a:spcBef>
                <a:spcPct val="10000"/>
              </a:spcBef>
              <a:spcAft>
                <a:spcPct val="10000"/>
              </a:spcAft>
            </a:pPr>
            <a:r>
              <a:rPr lang="en-US" sz="1800" b="0">
                <a:solidFill>
                  <a:srgbClr val="B10B2D"/>
                </a:solidFill>
              </a:rPr>
              <a:t>Don’t Let This Happen to You</a:t>
            </a:r>
          </a:p>
          <a:p>
            <a:pPr>
              <a:spcBef>
                <a:spcPct val="10000"/>
              </a:spcBef>
              <a:spcAft>
                <a:spcPct val="10000"/>
              </a:spcAft>
            </a:pPr>
            <a:r>
              <a:rPr lang="en-US" sz="1600" b="0">
                <a:solidFill>
                  <a:schemeClr val="tx2"/>
                </a:solidFill>
              </a:rPr>
              <a:t>Remember That Firms Maximize Their Total Profit, Not Their Profit per Unit</a:t>
            </a:r>
            <a:endParaRPr lang="en-US" sz="1600" b="0"/>
          </a:p>
        </p:txBody>
      </p:sp>
      <p:pic>
        <p:nvPicPr>
          <p:cNvPr id="976916" name="Picture 20" descr="UNF11-3-2"/>
          <p:cNvPicPr>
            <a:picLocks noChangeAspect="1" noChangeArrowheads="1"/>
          </p:cNvPicPr>
          <p:nvPr/>
        </p:nvPicPr>
        <p:blipFill>
          <a:blip r:embed="rId3" cstate="print"/>
          <a:srcRect/>
          <a:stretch>
            <a:fillRect/>
          </a:stretch>
        </p:blipFill>
        <p:spPr bwMode="auto">
          <a:xfrm>
            <a:off x="1624013" y="1262063"/>
            <a:ext cx="5895975" cy="3886200"/>
          </a:xfrm>
          <a:prstGeom prst="rect">
            <a:avLst/>
          </a:prstGeom>
          <a:noFill/>
          <a:ln w="9525">
            <a:noFill/>
            <a:miter lim="800000"/>
            <a:headEnd/>
            <a:tailEnd/>
          </a:ln>
        </p:spPr>
      </p:pic>
      <p:pic>
        <p:nvPicPr>
          <p:cNvPr id="976917" name="Picture 21" descr="UNF11-3-3"/>
          <p:cNvPicPr>
            <a:picLocks noChangeAspect="1" noChangeArrowheads="1"/>
          </p:cNvPicPr>
          <p:nvPr/>
        </p:nvPicPr>
        <p:blipFill>
          <a:blip r:embed="rId4" cstate="print"/>
          <a:srcRect/>
          <a:stretch>
            <a:fillRect/>
          </a:stretch>
        </p:blipFill>
        <p:spPr bwMode="auto">
          <a:xfrm>
            <a:off x="1624013" y="1262063"/>
            <a:ext cx="5895975" cy="3886200"/>
          </a:xfrm>
          <a:prstGeom prst="rect">
            <a:avLst/>
          </a:prstGeom>
          <a:noFill/>
          <a:ln w="9525">
            <a:noFill/>
            <a:miter lim="800000"/>
            <a:headEnd/>
            <a:tailEnd/>
          </a:ln>
        </p:spPr>
      </p:pic>
      <p:pic>
        <p:nvPicPr>
          <p:cNvPr id="976918" name="Picture 22" descr="UNF11-3-4"/>
          <p:cNvPicPr>
            <a:picLocks noChangeAspect="1" noChangeArrowheads="1"/>
          </p:cNvPicPr>
          <p:nvPr/>
        </p:nvPicPr>
        <p:blipFill>
          <a:blip r:embed="rId5" cstate="print"/>
          <a:srcRect/>
          <a:stretch>
            <a:fillRect/>
          </a:stretch>
        </p:blipFill>
        <p:spPr bwMode="auto">
          <a:xfrm>
            <a:off x="1624013" y="1257300"/>
            <a:ext cx="5895975" cy="3895725"/>
          </a:xfrm>
          <a:prstGeom prst="rect">
            <a:avLst/>
          </a:prstGeom>
          <a:noFill/>
          <a:ln w="9525">
            <a:noFill/>
            <a:miter lim="800000"/>
            <a:headEnd/>
            <a:tailEnd/>
          </a:ln>
        </p:spPr>
      </p:pic>
      <p:pic>
        <p:nvPicPr>
          <p:cNvPr id="976919" name="Picture 23" descr="UNF11-3-5"/>
          <p:cNvPicPr>
            <a:picLocks noChangeAspect="1" noChangeArrowheads="1"/>
          </p:cNvPicPr>
          <p:nvPr/>
        </p:nvPicPr>
        <p:blipFill>
          <a:blip r:embed="rId6" cstate="print"/>
          <a:srcRect/>
          <a:stretch>
            <a:fillRect/>
          </a:stretch>
        </p:blipFill>
        <p:spPr bwMode="auto">
          <a:xfrm>
            <a:off x="1624013" y="1257300"/>
            <a:ext cx="5895975" cy="3895725"/>
          </a:xfrm>
          <a:prstGeom prst="rect">
            <a:avLst/>
          </a:prstGeom>
          <a:noFill/>
          <a:ln w="9525">
            <a:noFill/>
            <a:miter lim="800000"/>
            <a:headEnd/>
            <a:tailEnd/>
          </a:ln>
        </p:spPr>
      </p:pic>
      <p:sp>
        <p:nvSpPr>
          <p:cNvPr id="31" name="Rectangle 30"/>
          <p:cNvSpPr>
            <a:spLocks noChangeArrowheads="1"/>
          </p:cNvSpPr>
          <p:nvPr/>
        </p:nvSpPr>
        <p:spPr bwMode="auto">
          <a:xfrm>
            <a:off x="381000" y="419100"/>
            <a:ext cx="8402638" cy="5991225"/>
          </a:xfrm>
          <a:prstGeom prst="rect">
            <a:avLst/>
          </a:prstGeom>
          <a:noFill/>
          <a:ln w="9525" algn="ctr">
            <a:solidFill>
              <a:schemeClr val="bg2"/>
            </a:solidFill>
            <a:round/>
            <a:headEnd/>
            <a:tailEnd/>
          </a:ln>
        </p:spPr>
        <p:txBody>
          <a:bodyPr/>
          <a:lstStyle/>
          <a:p>
            <a:pPr>
              <a:spcBef>
                <a:spcPct val="10000"/>
              </a:spcBef>
              <a:spcAft>
                <a:spcPct val="10000"/>
              </a:spcAft>
            </a:pPr>
            <a:endParaRPr lang="en-US"/>
          </a:p>
        </p:txBody>
      </p:sp>
      <p:grpSp>
        <p:nvGrpSpPr>
          <p:cNvPr id="32" name="Group 31"/>
          <p:cNvGrpSpPr>
            <a:grpSpLocks/>
          </p:cNvGrpSpPr>
          <p:nvPr/>
        </p:nvGrpSpPr>
        <p:grpSpPr bwMode="auto">
          <a:xfrm>
            <a:off x="363538" y="6038850"/>
            <a:ext cx="8561387" cy="373063"/>
            <a:chOff x="438150" y="5994400"/>
            <a:chExt cx="8215771" cy="373857"/>
          </a:xfrm>
        </p:grpSpPr>
        <p:sp>
          <p:nvSpPr>
            <p:cNvPr id="44042" name="Rectangle 14"/>
            <p:cNvSpPr>
              <a:spLocks noChangeArrowheads="1"/>
            </p:cNvSpPr>
            <p:nvPr/>
          </p:nvSpPr>
          <p:spPr bwMode="auto">
            <a:xfrm>
              <a:off x="1497013" y="5994400"/>
              <a:ext cx="7156908" cy="373063"/>
            </a:xfrm>
            <a:prstGeom prst="rect">
              <a:avLst/>
            </a:prstGeom>
            <a:noFill/>
            <a:ln w="9525">
              <a:noFill/>
              <a:miter lim="800000"/>
              <a:headEnd/>
              <a:tailEnd/>
            </a:ln>
          </p:spPr>
          <p:txBody>
            <a:bodyPr/>
            <a:lstStyle/>
            <a:p>
              <a:pPr marL="115888" lvl="1" indent="-1588">
                <a:spcBef>
                  <a:spcPct val="20000"/>
                </a:spcBef>
                <a:spcAft>
                  <a:spcPct val="10000"/>
                </a:spcAft>
              </a:pPr>
              <a:r>
                <a:rPr lang="en-US">
                  <a:solidFill>
                    <a:srgbClr val="B10B2D"/>
                  </a:solidFill>
                </a:rPr>
                <a:t>Your Turn:</a:t>
              </a:r>
              <a:r>
                <a:rPr lang="en-US" sz="1800"/>
                <a:t> </a:t>
              </a:r>
              <a:r>
                <a:rPr lang="en-US" sz="1200"/>
                <a:t>Test your understanding by doing related problem 3.5 at the end of this chapter.</a:t>
              </a:r>
            </a:p>
          </p:txBody>
        </p:sp>
        <p:sp>
          <p:nvSpPr>
            <p:cNvPr id="44043" name="TextBox 28"/>
            <p:cNvSpPr txBox="1">
              <a:spLocks noChangeArrowheads="1"/>
            </p:cNvSpPr>
            <p:nvPr/>
          </p:nvSpPr>
          <p:spPr bwMode="auto">
            <a:xfrm>
              <a:off x="438150" y="6029325"/>
              <a:ext cx="1215558" cy="338932"/>
            </a:xfrm>
            <a:prstGeom prst="rect">
              <a:avLst/>
            </a:prstGeom>
            <a:noFill/>
            <a:ln w="9525">
              <a:noFill/>
              <a:miter lim="800000"/>
              <a:headEnd/>
              <a:tailEnd/>
            </a:ln>
          </p:spPr>
          <p:txBody>
            <a:bodyPr wrap="none">
              <a:spAutoFit/>
            </a:bodyPr>
            <a:lstStyle/>
            <a:p>
              <a:pPr>
                <a:spcBef>
                  <a:spcPct val="10000"/>
                </a:spcBef>
                <a:spcAft>
                  <a:spcPct val="10000"/>
                </a:spcAft>
              </a:pPr>
              <a:r>
                <a:rPr lang="en-US" sz="1600" b="0">
                  <a:solidFill>
                    <a:srgbClr val="00A15F"/>
                  </a:solidFill>
                </a:rPr>
                <a:t>My</a:t>
              </a:r>
              <a:r>
                <a:rPr lang="en-US" sz="1600" b="0">
                  <a:solidFill>
                    <a:srgbClr val="808285"/>
                  </a:solidFill>
                </a:rPr>
                <a:t>Econ</a:t>
              </a:r>
              <a:r>
                <a:rPr lang="en-US" sz="1600" b="0">
                  <a:solidFill>
                    <a:srgbClr val="00A15F"/>
                  </a:solidFill>
                </a:rPr>
                <a:t>Lab</a:t>
              </a:r>
            </a:p>
          </p:txBody>
        </p:sp>
      </p:grpSp>
      <p:sp>
        <p:nvSpPr>
          <p:cNvPr id="35" name="TextBox 34"/>
          <p:cNvSpPr txBox="1">
            <a:spLocks noChangeArrowheads="1"/>
          </p:cNvSpPr>
          <p:nvPr/>
        </p:nvSpPr>
        <p:spPr bwMode="auto">
          <a:xfrm>
            <a:off x="382588" y="5210175"/>
            <a:ext cx="8399462" cy="879475"/>
          </a:xfrm>
          <a:prstGeom prst="rect">
            <a:avLst/>
          </a:prstGeom>
          <a:noFill/>
          <a:ln w="9525">
            <a:noFill/>
            <a:miter lim="800000"/>
            <a:headEnd/>
            <a:tailEnd/>
          </a:ln>
        </p:spPr>
        <p:txBody>
          <a:bodyPr>
            <a:spAutoFit/>
          </a:bodyPr>
          <a:lstStyle/>
          <a:p>
            <a:pPr>
              <a:spcBef>
                <a:spcPct val="10000"/>
              </a:spcBef>
              <a:spcAft>
                <a:spcPct val="10000"/>
              </a:spcAft>
            </a:pPr>
            <a:r>
              <a:rPr lang="en-US" sz="1600" b="0">
                <a:solidFill>
                  <a:schemeClr val="tx2"/>
                </a:solidFill>
              </a:rPr>
              <a:t>Only when the firm has expanded production to </a:t>
            </a:r>
            <a:r>
              <a:rPr lang="en-US" sz="1600" b="0" i="1">
                <a:solidFill>
                  <a:schemeClr val="tx2"/>
                </a:solidFill>
              </a:rPr>
              <a:t>Q</a:t>
            </a:r>
            <a:r>
              <a:rPr lang="en-US" sz="1600" b="0" baseline="-25000">
                <a:solidFill>
                  <a:schemeClr val="tx2"/>
                </a:solidFill>
              </a:rPr>
              <a:t>2</a:t>
            </a:r>
            <a:r>
              <a:rPr lang="en-US" sz="1600" b="0">
                <a:solidFill>
                  <a:schemeClr val="tx2"/>
                </a:solidFill>
              </a:rPr>
              <a:t> will it have produced every unit for which marginal revenue is greater than marginal cost. </a:t>
            </a:r>
          </a:p>
          <a:p>
            <a:pPr>
              <a:spcBef>
                <a:spcPct val="10000"/>
              </a:spcBef>
              <a:spcAft>
                <a:spcPct val="10000"/>
              </a:spcAft>
            </a:pPr>
            <a:r>
              <a:rPr lang="en-US" sz="1600" b="0">
                <a:solidFill>
                  <a:schemeClr val="tx2"/>
                </a:solidFill>
              </a:rPr>
              <a:t>At that point, it will have maximized profit.</a:t>
            </a:r>
          </a:p>
        </p:txBody>
      </p:sp>
      <p:pic>
        <p:nvPicPr>
          <p:cNvPr id="14" name="Picture 13" descr="dont_PPT1.gif"/>
          <p:cNvPicPr>
            <a:picLocks noChangeAspect="1"/>
          </p:cNvPicPr>
          <p:nvPr/>
        </p:nvPicPr>
        <p:blipFill>
          <a:blip r:embed="rId7" cstate="print"/>
          <a:srcRect/>
          <a:stretch>
            <a:fillRect/>
          </a:stretch>
        </p:blipFill>
        <p:spPr bwMode="auto">
          <a:xfrm>
            <a:off x="1304925" y="1042988"/>
            <a:ext cx="6534150" cy="43148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bg/>
                                          </p:spTgt>
                                        </p:tgtEl>
                                        <p:attrNameLst>
                                          <p:attrName>style.visibility</p:attrName>
                                        </p:attrNameLst>
                                      </p:cBhvr>
                                      <p:to>
                                        <p:strVal val="visible"/>
                                      </p:to>
                                    </p:set>
                                    <p:animEffect transition="in" filter="fade">
                                      <p:cBhvr>
                                        <p:cTn id="7" dur="500"/>
                                        <p:tgtEl>
                                          <p:spTgt spid="3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par>
                          <p:cTn id="11" fill="hold">
                            <p:stCondLst>
                              <p:cond delay="500"/>
                            </p:stCondLst>
                            <p:childTnLst>
                              <p:par>
                                <p:cTn id="12" presetID="29"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 calcmode="lin" valueType="num">
                                      <p:cBhvr>
                                        <p:cTn id="14" dur="500" fill="hold"/>
                                        <p:tgtEl>
                                          <p:spTgt spid="30">
                                            <p:txEl>
                                              <p:pRg st="0" end="0"/>
                                            </p:txEl>
                                          </p:spTgt>
                                        </p:tgtEl>
                                        <p:attrNameLst>
                                          <p:attrName>ppt_x</p:attrName>
                                        </p:attrNameLst>
                                      </p:cBhvr>
                                      <p:tavLst>
                                        <p:tav tm="0">
                                          <p:val>
                                            <p:strVal val="#ppt_x-.2"/>
                                          </p:val>
                                        </p:tav>
                                        <p:tav tm="100000">
                                          <p:val>
                                            <p:strVal val="#ppt_x"/>
                                          </p:val>
                                        </p:tav>
                                      </p:tavLst>
                                    </p:anim>
                                    <p:anim calcmode="lin" valueType="num">
                                      <p:cBhvr>
                                        <p:cTn id="15" dur="500" fill="hold"/>
                                        <p:tgtEl>
                                          <p:spTgt spid="3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500"/>
                                        <p:tgtEl>
                                          <p:spTgt spid="30">
                                            <p:txEl>
                                              <p:pRg st="0" end="0"/>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0">
                                            <p:txEl>
                                              <p:pRg st="1" end="1"/>
                                            </p:txEl>
                                          </p:spTgt>
                                        </p:tgtEl>
                                        <p:attrNameLst>
                                          <p:attrName>style.visibility</p:attrName>
                                        </p:attrNameLst>
                                      </p:cBhvr>
                                      <p:to>
                                        <p:strVal val="visible"/>
                                      </p:to>
                                    </p:set>
                                    <p:animEffect transition="in" filter="wipe(left)">
                                      <p:cBhvr>
                                        <p:cTn id="20" dur="1000"/>
                                        <p:tgtEl>
                                          <p:spTgt spid="30">
                                            <p:txEl>
                                              <p:pRg st="1" end="1"/>
                                            </p:txEl>
                                          </p:spTgt>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976916"/>
                                        </p:tgtEl>
                                        <p:attrNameLst>
                                          <p:attrName>style.visibility</p:attrName>
                                        </p:attrNameLst>
                                      </p:cBhvr>
                                      <p:to>
                                        <p:strVal val="visible"/>
                                      </p:to>
                                    </p:set>
                                    <p:animEffect transition="in" filter="wipe(left)">
                                      <p:cBhvr>
                                        <p:cTn id="28" dur="1000"/>
                                        <p:tgtEl>
                                          <p:spTgt spid="9769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976917"/>
                                        </p:tgtEl>
                                        <p:attrNameLst>
                                          <p:attrName>style.visibility</p:attrName>
                                        </p:attrNameLst>
                                      </p:cBhvr>
                                      <p:to>
                                        <p:strVal val="visible"/>
                                      </p:to>
                                    </p:set>
                                    <p:animEffect transition="in" filter="wipe(left)">
                                      <p:cBhvr>
                                        <p:cTn id="32" dur="1000"/>
                                        <p:tgtEl>
                                          <p:spTgt spid="976917"/>
                                        </p:tgtEl>
                                      </p:cBhvr>
                                    </p:animEffect>
                                  </p:childTnLst>
                                </p:cTn>
                              </p:par>
                            </p:childTnLst>
                          </p:cTn>
                        </p:par>
                        <p:par>
                          <p:cTn id="33" fill="hold">
                            <p:stCondLst>
                              <p:cond delay="4500"/>
                            </p:stCondLst>
                            <p:childTnLst>
                              <p:par>
                                <p:cTn id="34" presetID="22" presetClass="entr" presetSubtype="1" fill="hold" nodeType="afterEffect">
                                  <p:stCondLst>
                                    <p:cond delay="0"/>
                                  </p:stCondLst>
                                  <p:childTnLst>
                                    <p:set>
                                      <p:cBhvr>
                                        <p:cTn id="35" dur="1" fill="hold">
                                          <p:stCondLst>
                                            <p:cond delay="0"/>
                                          </p:stCondLst>
                                        </p:cTn>
                                        <p:tgtEl>
                                          <p:spTgt spid="976918"/>
                                        </p:tgtEl>
                                        <p:attrNameLst>
                                          <p:attrName>style.visibility</p:attrName>
                                        </p:attrNameLst>
                                      </p:cBhvr>
                                      <p:to>
                                        <p:strVal val="visible"/>
                                      </p:to>
                                    </p:set>
                                    <p:animEffect transition="in" filter="wipe(up)">
                                      <p:cBhvr>
                                        <p:cTn id="36" dur="1000"/>
                                        <p:tgtEl>
                                          <p:spTgt spid="976918"/>
                                        </p:tgtEl>
                                      </p:cBhvr>
                                    </p:animEffect>
                                  </p:childTnLst>
                                </p:cTn>
                              </p:par>
                            </p:childTnLst>
                          </p:cTn>
                        </p:par>
                        <p:par>
                          <p:cTn id="37" fill="hold">
                            <p:stCondLst>
                              <p:cond delay="5500"/>
                            </p:stCondLst>
                            <p:childTnLst>
                              <p:par>
                                <p:cTn id="38" presetID="22" presetClass="entr" presetSubtype="1" fill="hold" nodeType="afterEffect">
                                  <p:stCondLst>
                                    <p:cond delay="0"/>
                                  </p:stCondLst>
                                  <p:childTnLst>
                                    <p:set>
                                      <p:cBhvr>
                                        <p:cTn id="39" dur="1" fill="hold">
                                          <p:stCondLst>
                                            <p:cond delay="0"/>
                                          </p:stCondLst>
                                        </p:cTn>
                                        <p:tgtEl>
                                          <p:spTgt spid="976919"/>
                                        </p:tgtEl>
                                        <p:attrNameLst>
                                          <p:attrName>style.visibility</p:attrName>
                                        </p:attrNameLst>
                                      </p:cBhvr>
                                      <p:to>
                                        <p:strVal val="visible"/>
                                      </p:to>
                                    </p:set>
                                    <p:animEffect transition="in" filter="wipe(up)">
                                      <p:cBhvr>
                                        <p:cTn id="40" dur="1000"/>
                                        <p:tgtEl>
                                          <p:spTgt spid="97691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35">
                                            <p:txEl>
                                              <p:pRg st="0" end="0"/>
                                            </p:txEl>
                                          </p:spTgt>
                                        </p:tgtEl>
                                        <p:attrNameLst>
                                          <p:attrName>style.visibility</p:attrName>
                                        </p:attrNameLst>
                                      </p:cBhvr>
                                      <p:to>
                                        <p:strVal val="visible"/>
                                      </p:to>
                                    </p:set>
                                    <p:animEffect transition="in" filter="wipe(left)">
                                      <p:cBhvr>
                                        <p:cTn id="44" dur="500"/>
                                        <p:tgtEl>
                                          <p:spTgt spid="3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5">
                                            <p:txEl>
                                              <p:pRg st="1" end="1"/>
                                            </p:txEl>
                                          </p:spTgt>
                                        </p:tgtEl>
                                        <p:attrNameLst>
                                          <p:attrName>style.visibility</p:attrName>
                                        </p:attrNameLst>
                                      </p:cBhvr>
                                      <p:to>
                                        <p:strVal val="visible"/>
                                      </p:to>
                                    </p:set>
                                    <p:animEffect transition="in" filter="wipe(left)">
                                      <p:cBhvr>
                                        <p:cTn id="49" dur="500"/>
                                        <p:tgtEl>
                                          <p:spTgt spid="35">
                                            <p:txEl>
                                              <p:pRg st="1" end="1"/>
                                            </p:txEl>
                                          </p:spTgt>
                                        </p:tgtEl>
                                      </p:cBhvr>
                                    </p:animEffect>
                                  </p:childTnLst>
                                </p:cTn>
                              </p:par>
                            </p:childTnLst>
                          </p:cTn>
                        </p:par>
                        <p:par>
                          <p:cTn id="50" fill="hold">
                            <p:stCondLst>
                              <p:cond delay="500"/>
                            </p:stCondLst>
                            <p:childTnLst>
                              <p:par>
                                <p:cTn id="51" presetID="12" presetClass="entr" presetSubtype="2"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lide(fromRight)">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uiExpand="1" build="p" animBg="1"/>
      <p:bldP spid="31" grpId="0" uiExpand="1" animBg="1"/>
      <p:bldP spid="3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6729" name="Rectangle 9"/>
          <p:cNvSpPr>
            <a:spLocks noChangeArrowheads="1"/>
          </p:cNvSpPr>
          <p:nvPr/>
        </p:nvSpPr>
        <p:spPr bwMode="auto">
          <a:xfrm>
            <a:off x="452438" y="990600"/>
            <a:ext cx="8248650" cy="5293757"/>
          </a:xfrm>
          <a:prstGeom prst="rect">
            <a:avLst/>
          </a:prstGeom>
          <a:noFill/>
          <a:ln w="9525" algn="ctr">
            <a:noFill/>
            <a:miter lim="800000"/>
            <a:headEnd/>
            <a:tailEnd/>
          </a:ln>
          <a:effectLst/>
        </p:spPr>
        <p:txBody>
          <a:bodyPr>
            <a:spAutoFit/>
          </a:bodyPr>
          <a:lstStyle/>
          <a:p>
            <a:pPr>
              <a:spcBef>
                <a:spcPts val="0"/>
              </a:spcBef>
              <a:spcAft>
                <a:spcPts val="0"/>
              </a:spcAft>
              <a:defRPr/>
            </a:pPr>
            <a:r>
              <a:rPr lang="en-US" sz="2600" b="0" dirty="0">
                <a:cs typeface="+mn-cs"/>
              </a:rPr>
              <a:t>Whether a firm actually makes a profit at the level of output where marginal revenue equals marginal cost depends on the relationship of price to average total cost. </a:t>
            </a:r>
          </a:p>
          <a:p>
            <a:pPr>
              <a:spcBef>
                <a:spcPts val="0"/>
              </a:spcBef>
              <a:spcAft>
                <a:spcPts val="0"/>
              </a:spcAft>
              <a:defRPr/>
            </a:pPr>
            <a:endParaRPr lang="en-US" sz="2600" b="0" dirty="0">
              <a:cs typeface="+mn-cs"/>
            </a:endParaRPr>
          </a:p>
          <a:p>
            <a:pPr>
              <a:spcBef>
                <a:spcPts val="0"/>
              </a:spcBef>
              <a:spcAft>
                <a:spcPts val="0"/>
              </a:spcAft>
              <a:defRPr/>
            </a:pPr>
            <a:r>
              <a:rPr lang="en-US" sz="2600" b="0" dirty="0">
                <a:cs typeface="+mn-cs"/>
              </a:rPr>
              <a:t>There are three possibilities:</a:t>
            </a:r>
          </a:p>
          <a:p>
            <a:pPr>
              <a:spcBef>
                <a:spcPts val="0"/>
              </a:spcBef>
              <a:spcAft>
                <a:spcPts val="0"/>
              </a:spcAft>
              <a:defRPr/>
            </a:pPr>
            <a:endParaRPr lang="en-US" sz="2600" b="0" dirty="0">
              <a:cs typeface="+mn-cs"/>
            </a:endParaRPr>
          </a:p>
          <a:p>
            <a:pPr marL="342900" indent="-342900">
              <a:spcBef>
                <a:spcPts val="0"/>
              </a:spcBef>
              <a:spcAft>
                <a:spcPts val="0"/>
              </a:spcAft>
              <a:defRPr/>
            </a:pPr>
            <a:r>
              <a:rPr lang="en-US" sz="2600" b="0" dirty="0">
                <a:cs typeface="+mn-cs"/>
              </a:rPr>
              <a:t>1.</a:t>
            </a:r>
            <a:r>
              <a:rPr lang="en-US" sz="2600" b="0" i="1" dirty="0">
                <a:cs typeface="+mn-cs"/>
              </a:rPr>
              <a:t>  P</a:t>
            </a:r>
            <a:r>
              <a:rPr lang="en-US" sz="2600" b="0" dirty="0">
                <a:cs typeface="+mn-cs"/>
              </a:rPr>
              <a:t> &gt; </a:t>
            </a:r>
            <a:r>
              <a:rPr lang="en-US" sz="2600" b="0" i="1" dirty="0">
                <a:cs typeface="+mn-cs"/>
              </a:rPr>
              <a:t>ATC</a:t>
            </a:r>
            <a:r>
              <a:rPr lang="en-US" sz="2600" b="0" dirty="0">
                <a:cs typeface="+mn-cs"/>
              </a:rPr>
              <a:t>, which means the firm makes a profit</a:t>
            </a:r>
          </a:p>
          <a:p>
            <a:pPr marL="342900" indent="-342900">
              <a:spcBef>
                <a:spcPts val="0"/>
              </a:spcBef>
              <a:spcAft>
                <a:spcPts val="0"/>
              </a:spcAft>
              <a:buFont typeface="+mj-lt"/>
              <a:buAutoNum type="arabicPeriod"/>
              <a:defRPr/>
            </a:pPr>
            <a:endParaRPr lang="en-US" sz="2600" b="0" dirty="0">
              <a:cs typeface="+mn-cs"/>
            </a:endParaRPr>
          </a:p>
          <a:p>
            <a:pPr marL="342900" indent="-342900">
              <a:spcBef>
                <a:spcPts val="0"/>
              </a:spcBef>
              <a:spcAft>
                <a:spcPts val="0"/>
              </a:spcAft>
              <a:defRPr/>
            </a:pPr>
            <a:r>
              <a:rPr lang="en-US" sz="2600" b="0" dirty="0">
                <a:cs typeface="+mn-cs"/>
              </a:rPr>
              <a:t>2.  </a:t>
            </a:r>
            <a:r>
              <a:rPr lang="en-US" sz="2600" b="0" i="1" dirty="0">
                <a:cs typeface="+mn-cs"/>
              </a:rPr>
              <a:t>P</a:t>
            </a:r>
            <a:r>
              <a:rPr lang="en-US" sz="2600" b="0" dirty="0">
                <a:cs typeface="+mn-cs"/>
              </a:rPr>
              <a:t> = </a:t>
            </a:r>
            <a:r>
              <a:rPr lang="en-US" sz="2600" b="0" i="1" dirty="0">
                <a:cs typeface="+mn-cs"/>
              </a:rPr>
              <a:t>ATC</a:t>
            </a:r>
            <a:r>
              <a:rPr lang="en-US" sz="2600" b="0" dirty="0">
                <a:cs typeface="+mn-cs"/>
              </a:rPr>
              <a:t>, which means the firm </a:t>
            </a:r>
            <a:r>
              <a:rPr lang="en-US" sz="2600" b="0" i="1" dirty="0">
                <a:cs typeface="+mn-cs"/>
              </a:rPr>
              <a:t>breaks even </a:t>
            </a:r>
            <a:r>
              <a:rPr lang="en-US" sz="2600" b="0" dirty="0">
                <a:cs typeface="+mn-cs"/>
              </a:rPr>
              <a:t>(its total cost equals its total revenue)</a:t>
            </a:r>
          </a:p>
          <a:p>
            <a:pPr marL="342900" indent="-342900">
              <a:spcBef>
                <a:spcPts val="0"/>
              </a:spcBef>
              <a:spcAft>
                <a:spcPts val="0"/>
              </a:spcAft>
              <a:buFont typeface="+mj-lt"/>
              <a:buAutoNum type="arabicPeriod"/>
              <a:defRPr/>
            </a:pPr>
            <a:endParaRPr lang="en-US" sz="2600" b="0" dirty="0">
              <a:cs typeface="+mn-cs"/>
            </a:endParaRPr>
          </a:p>
          <a:p>
            <a:pPr marL="342900" indent="-342900">
              <a:spcBef>
                <a:spcPts val="0"/>
              </a:spcBef>
              <a:spcAft>
                <a:spcPts val="0"/>
              </a:spcAft>
              <a:defRPr/>
            </a:pPr>
            <a:r>
              <a:rPr lang="en-US" sz="2600" b="0" dirty="0">
                <a:cs typeface="+mn-cs"/>
              </a:rPr>
              <a:t>3.  </a:t>
            </a:r>
            <a:r>
              <a:rPr lang="en-US" sz="2600" b="0" i="1" dirty="0">
                <a:cs typeface="+mn-cs"/>
              </a:rPr>
              <a:t>P</a:t>
            </a:r>
            <a:r>
              <a:rPr lang="en-US" sz="2600" b="0" dirty="0">
                <a:cs typeface="+mn-cs"/>
              </a:rPr>
              <a:t> &lt; </a:t>
            </a:r>
            <a:r>
              <a:rPr lang="en-US" sz="2600" b="0" i="1" dirty="0">
                <a:cs typeface="+mn-cs"/>
              </a:rPr>
              <a:t>ATC</a:t>
            </a:r>
            <a:r>
              <a:rPr lang="en-US" sz="2600" b="0" dirty="0">
                <a:cs typeface="+mn-cs"/>
              </a:rPr>
              <a:t>, which means the firm experiences a loss</a:t>
            </a:r>
          </a:p>
        </p:txBody>
      </p:sp>
      <p:sp>
        <p:nvSpPr>
          <p:cNvPr id="926730" name="Rectangle 10"/>
          <p:cNvSpPr>
            <a:spLocks noChangeArrowheads="1"/>
          </p:cNvSpPr>
          <p:nvPr/>
        </p:nvSpPr>
        <p:spPr bwMode="auto">
          <a:xfrm>
            <a:off x="452438" y="0"/>
            <a:ext cx="8526462" cy="679450"/>
          </a:xfrm>
          <a:prstGeom prst="rect">
            <a:avLst/>
          </a:prstGeom>
          <a:noFill/>
          <a:ln w="9525">
            <a:noFill/>
            <a:miter lim="800000"/>
            <a:headEnd/>
            <a:tailEnd/>
          </a:ln>
        </p:spPr>
        <p:txBody>
          <a:bodyPr/>
          <a:lstStyle/>
          <a:p>
            <a:pPr algn="ctr">
              <a:spcBef>
                <a:spcPct val="20000"/>
              </a:spcBef>
            </a:pPr>
            <a:r>
              <a:rPr lang="en-US" sz="2800" dirty="0"/>
              <a:t>Illustrating When a Firm Is Breaking Even or Operating at a </a:t>
            </a:r>
            <a:r>
              <a:rPr lang="en-US" sz="2800" dirty="0" smtClean="0"/>
              <a:t>Loss</a:t>
            </a:r>
            <a:r>
              <a:rPr lang="zh-TW" altLang="en-US" sz="2800" dirty="0" smtClean="0">
                <a:latin typeface="標楷體" pitchFamily="65" charset="-120"/>
                <a:ea typeface="標楷體" pitchFamily="65" charset="-120"/>
              </a:rPr>
              <a:t>廠商收支平衡或經營虧損的狀況</a:t>
            </a:r>
            <a:endParaRPr lang="en-US" sz="2800" dirty="0">
              <a:latin typeface="標楷體" pitchFamily="65" charset="-120"/>
              <a:ea typeface="標楷體" pitchFamily="65" charset="-12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6730"/>
                                        </p:tgtEl>
                                        <p:attrNameLst>
                                          <p:attrName>style.visibility</p:attrName>
                                        </p:attrNameLst>
                                      </p:cBhvr>
                                      <p:to>
                                        <p:strVal val="visible"/>
                                      </p:to>
                                    </p:set>
                                    <p:animEffect transition="in" filter="wipe(left)">
                                      <p:cBhvr>
                                        <p:cTn id="7" dur="500"/>
                                        <p:tgtEl>
                                          <p:spTgt spid="9267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26729">
                                            <p:txEl>
                                              <p:pRg st="0" end="0"/>
                                            </p:txEl>
                                          </p:spTgt>
                                        </p:tgtEl>
                                        <p:attrNameLst>
                                          <p:attrName>style.visibility</p:attrName>
                                        </p:attrNameLst>
                                      </p:cBhvr>
                                      <p:to>
                                        <p:strVal val="visible"/>
                                      </p:to>
                                    </p:set>
                                    <p:animEffect transition="in" filter="wipe(left)">
                                      <p:cBhvr>
                                        <p:cTn id="11" dur="500"/>
                                        <p:tgtEl>
                                          <p:spTgt spid="92672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26729">
                                            <p:txEl>
                                              <p:pRg st="2" end="2"/>
                                            </p:txEl>
                                          </p:spTgt>
                                        </p:tgtEl>
                                        <p:attrNameLst>
                                          <p:attrName>style.visibility</p:attrName>
                                        </p:attrNameLst>
                                      </p:cBhvr>
                                      <p:to>
                                        <p:strVal val="visible"/>
                                      </p:to>
                                    </p:set>
                                    <p:animEffect transition="in" filter="wipe(left)">
                                      <p:cBhvr>
                                        <p:cTn id="16" dur="500"/>
                                        <p:tgtEl>
                                          <p:spTgt spid="926729">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926729">
                                            <p:txEl>
                                              <p:pRg st="4" end="4"/>
                                            </p:txEl>
                                          </p:spTgt>
                                        </p:tgtEl>
                                        <p:attrNameLst>
                                          <p:attrName>style.visibility</p:attrName>
                                        </p:attrNameLst>
                                      </p:cBhvr>
                                      <p:to>
                                        <p:strVal val="visible"/>
                                      </p:to>
                                    </p:set>
                                    <p:animEffect transition="in" filter="wipe(left)">
                                      <p:cBhvr>
                                        <p:cTn id="20" dur="500"/>
                                        <p:tgtEl>
                                          <p:spTgt spid="92672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26729">
                                            <p:txEl>
                                              <p:pRg st="6" end="6"/>
                                            </p:txEl>
                                          </p:spTgt>
                                        </p:tgtEl>
                                        <p:attrNameLst>
                                          <p:attrName>style.visibility</p:attrName>
                                        </p:attrNameLst>
                                      </p:cBhvr>
                                      <p:to>
                                        <p:strVal val="visible"/>
                                      </p:to>
                                    </p:set>
                                    <p:animEffect transition="in" filter="wipe(left)">
                                      <p:cBhvr>
                                        <p:cTn id="25" dur="500"/>
                                        <p:tgtEl>
                                          <p:spTgt spid="926729">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26729">
                                            <p:txEl>
                                              <p:pRg st="8" end="8"/>
                                            </p:txEl>
                                          </p:spTgt>
                                        </p:tgtEl>
                                        <p:attrNameLst>
                                          <p:attrName>style.visibility</p:attrName>
                                        </p:attrNameLst>
                                      </p:cBhvr>
                                      <p:to>
                                        <p:strVal val="visible"/>
                                      </p:to>
                                    </p:set>
                                    <p:animEffect transition="in" filter="wipe(left)">
                                      <p:cBhvr>
                                        <p:cTn id="30" dur="500"/>
                                        <p:tgtEl>
                                          <p:spTgt spid="92672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73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 name="Picture 18" descr="Fig12-5-10.gif"/>
          <p:cNvPicPr>
            <a:picLocks noChangeAspect="1"/>
          </p:cNvPicPr>
          <p:nvPr/>
        </p:nvPicPr>
        <p:blipFill>
          <a:blip r:embed="rId3" cstate="print"/>
          <a:srcRect/>
          <a:stretch>
            <a:fillRect/>
          </a:stretch>
        </p:blipFill>
        <p:spPr bwMode="auto">
          <a:xfrm>
            <a:off x="323850" y="714375"/>
            <a:ext cx="8501063" cy="3581400"/>
          </a:xfrm>
          <a:prstGeom prst="rect">
            <a:avLst/>
          </a:prstGeom>
          <a:noFill/>
          <a:ln w="9525">
            <a:noFill/>
            <a:miter lim="800000"/>
            <a:headEnd/>
            <a:tailEnd/>
          </a:ln>
        </p:spPr>
      </p:pic>
      <p:pic>
        <p:nvPicPr>
          <p:cNvPr id="930833" name="Picture 17" descr="Fig11-5-4a"/>
          <p:cNvPicPr>
            <a:picLocks noChangeAspect="1" noChangeArrowheads="1"/>
          </p:cNvPicPr>
          <p:nvPr/>
        </p:nvPicPr>
        <p:blipFill>
          <a:blip r:embed="rId4" cstate="print"/>
          <a:srcRect/>
          <a:stretch>
            <a:fillRect/>
          </a:stretch>
        </p:blipFill>
        <p:spPr bwMode="auto">
          <a:xfrm>
            <a:off x="377825" y="762000"/>
            <a:ext cx="8388350" cy="3486150"/>
          </a:xfrm>
          <a:prstGeom prst="rect">
            <a:avLst/>
          </a:prstGeom>
          <a:noFill/>
          <a:ln w="9525">
            <a:noFill/>
            <a:miter lim="800000"/>
            <a:headEnd/>
            <a:tailEnd/>
          </a:ln>
        </p:spPr>
      </p:pic>
      <p:pic>
        <p:nvPicPr>
          <p:cNvPr id="930829" name="Picture 13" descr="Fig11-5-1"/>
          <p:cNvPicPr>
            <a:picLocks noChangeAspect="1" noChangeArrowheads="1"/>
          </p:cNvPicPr>
          <p:nvPr/>
        </p:nvPicPr>
        <p:blipFill>
          <a:blip r:embed="rId5" cstate="print"/>
          <a:srcRect/>
          <a:stretch>
            <a:fillRect/>
          </a:stretch>
        </p:blipFill>
        <p:spPr bwMode="auto">
          <a:xfrm>
            <a:off x="377825" y="762000"/>
            <a:ext cx="8388350" cy="3486150"/>
          </a:xfrm>
          <a:prstGeom prst="rect">
            <a:avLst/>
          </a:prstGeom>
          <a:noFill/>
          <a:ln w="9525">
            <a:noFill/>
            <a:miter lim="800000"/>
            <a:headEnd/>
            <a:tailEnd/>
          </a:ln>
        </p:spPr>
      </p:pic>
      <p:pic>
        <p:nvPicPr>
          <p:cNvPr id="930830" name="Picture 14" descr="Fig11-5-2"/>
          <p:cNvPicPr>
            <a:picLocks noChangeAspect="1" noChangeArrowheads="1"/>
          </p:cNvPicPr>
          <p:nvPr/>
        </p:nvPicPr>
        <p:blipFill>
          <a:blip r:embed="rId6" cstate="print"/>
          <a:srcRect/>
          <a:stretch>
            <a:fillRect/>
          </a:stretch>
        </p:blipFill>
        <p:spPr bwMode="auto">
          <a:xfrm>
            <a:off x="377825" y="752475"/>
            <a:ext cx="8388350" cy="3486150"/>
          </a:xfrm>
          <a:prstGeom prst="rect">
            <a:avLst/>
          </a:prstGeom>
          <a:noFill/>
          <a:ln w="9525">
            <a:noFill/>
            <a:miter lim="800000"/>
            <a:headEnd/>
            <a:tailEnd/>
          </a:ln>
        </p:spPr>
      </p:pic>
      <p:pic>
        <p:nvPicPr>
          <p:cNvPr id="930831" name="Picture 15" descr="Fig11-5-3"/>
          <p:cNvPicPr>
            <a:picLocks noChangeAspect="1" noChangeArrowheads="1"/>
          </p:cNvPicPr>
          <p:nvPr/>
        </p:nvPicPr>
        <p:blipFill>
          <a:blip r:embed="rId7" cstate="print"/>
          <a:srcRect/>
          <a:stretch>
            <a:fillRect/>
          </a:stretch>
        </p:blipFill>
        <p:spPr bwMode="auto">
          <a:xfrm>
            <a:off x="377825" y="752475"/>
            <a:ext cx="8388350" cy="3486150"/>
          </a:xfrm>
          <a:prstGeom prst="rect">
            <a:avLst/>
          </a:prstGeom>
          <a:noFill/>
          <a:ln w="9525">
            <a:noFill/>
            <a:miter lim="800000"/>
            <a:headEnd/>
            <a:tailEnd/>
          </a:ln>
        </p:spPr>
      </p:pic>
      <p:pic>
        <p:nvPicPr>
          <p:cNvPr id="930835" name="Picture 19" descr="Fig11-5-6"/>
          <p:cNvPicPr>
            <a:picLocks noChangeAspect="1" noChangeArrowheads="1"/>
          </p:cNvPicPr>
          <p:nvPr/>
        </p:nvPicPr>
        <p:blipFill>
          <a:blip r:embed="rId8" cstate="print"/>
          <a:srcRect/>
          <a:stretch>
            <a:fillRect/>
          </a:stretch>
        </p:blipFill>
        <p:spPr bwMode="auto">
          <a:xfrm>
            <a:off x="387350" y="771525"/>
            <a:ext cx="8388350" cy="3486150"/>
          </a:xfrm>
          <a:prstGeom prst="rect">
            <a:avLst/>
          </a:prstGeom>
          <a:noFill/>
          <a:ln w="9525">
            <a:noFill/>
            <a:miter lim="800000"/>
            <a:headEnd/>
            <a:tailEnd/>
          </a:ln>
        </p:spPr>
      </p:pic>
      <p:pic>
        <p:nvPicPr>
          <p:cNvPr id="930836" name="Picture 20" descr="Fig11-5-7"/>
          <p:cNvPicPr>
            <a:picLocks noChangeAspect="1" noChangeArrowheads="1"/>
          </p:cNvPicPr>
          <p:nvPr/>
        </p:nvPicPr>
        <p:blipFill>
          <a:blip r:embed="rId9" cstate="print"/>
          <a:srcRect/>
          <a:stretch>
            <a:fillRect/>
          </a:stretch>
        </p:blipFill>
        <p:spPr bwMode="auto">
          <a:xfrm>
            <a:off x="377825" y="752475"/>
            <a:ext cx="8388350" cy="3486150"/>
          </a:xfrm>
          <a:prstGeom prst="rect">
            <a:avLst/>
          </a:prstGeom>
          <a:noFill/>
          <a:ln w="9525">
            <a:noFill/>
            <a:miter lim="800000"/>
            <a:headEnd/>
            <a:tailEnd/>
          </a:ln>
        </p:spPr>
      </p:pic>
      <p:pic>
        <p:nvPicPr>
          <p:cNvPr id="930837" name="Picture 21" descr="Fig11-5-8"/>
          <p:cNvPicPr>
            <a:picLocks noChangeAspect="1" noChangeArrowheads="1"/>
          </p:cNvPicPr>
          <p:nvPr/>
        </p:nvPicPr>
        <p:blipFill>
          <a:blip r:embed="rId10" cstate="print"/>
          <a:srcRect/>
          <a:stretch>
            <a:fillRect/>
          </a:stretch>
        </p:blipFill>
        <p:spPr bwMode="auto">
          <a:xfrm>
            <a:off x="387350" y="752475"/>
            <a:ext cx="8388350" cy="3486150"/>
          </a:xfrm>
          <a:prstGeom prst="rect">
            <a:avLst/>
          </a:prstGeom>
          <a:noFill/>
          <a:ln w="9525">
            <a:noFill/>
            <a:miter lim="800000"/>
            <a:headEnd/>
            <a:tailEnd/>
          </a:ln>
        </p:spPr>
      </p:pic>
      <p:pic>
        <p:nvPicPr>
          <p:cNvPr id="930838" name="Picture 22" descr="Fig11-5-9"/>
          <p:cNvPicPr>
            <a:picLocks noChangeAspect="1" noChangeArrowheads="1"/>
          </p:cNvPicPr>
          <p:nvPr/>
        </p:nvPicPr>
        <p:blipFill>
          <a:blip r:embed="rId11" cstate="print"/>
          <a:srcRect/>
          <a:stretch>
            <a:fillRect/>
          </a:stretch>
        </p:blipFill>
        <p:spPr bwMode="auto">
          <a:xfrm>
            <a:off x="387350" y="742950"/>
            <a:ext cx="8388350" cy="3486150"/>
          </a:xfrm>
          <a:prstGeom prst="rect">
            <a:avLst/>
          </a:prstGeom>
          <a:noFill/>
          <a:ln w="9525">
            <a:noFill/>
            <a:miter lim="800000"/>
            <a:headEnd/>
            <a:tailEnd/>
          </a:ln>
        </p:spPr>
      </p:pic>
      <p:pic>
        <p:nvPicPr>
          <p:cNvPr id="27" name="Picture 26" descr="Fig11-5-5.gif"/>
          <p:cNvPicPr>
            <a:picLocks noChangeAspect="1"/>
          </p:cNvPicPr>
          <p:nvPr/>
        </p:nvPicPr>
        <p:blipFill>
          <a:blip r:embed="rId12" cstate="print"/>
          <a:srcRect/>
          <a:stretch>
            <a:fillRect/>
          </a:stretch>
        </p:blipFill>
        <p:spPr bwMode="auto">
          <a:xfrm>
            <a:off x="261938" y="676275"/>
            <a:ext cx="8620125" cy="3581400"/>
          </a:xfrm>
          <a:prstGeom prst="rect">
            <a:avLst/>
          </a:prstGeom>
          <a:noFill/>
          <a:ln w="9525">
            <a:noFill/>
            <a:miter lim="800000"/>
            <a:headEnd/>
            <a:tailEnd/>
          </a:ln>
        </p:spPr>
      </p:pic>
      <p:sp>
        <p:nvSpPr>
          <p:cNvPr id="930823" name="Text Box 7"/>
          <p:cNvSpPr txBox="1">
            <a:spLocks noChangeArrowheads="1"/>
          </p:cNvSpPr>
          <p:nvPr/>
        </p:nvSpPr>
        <p:spPr bwMode="auto">
          <a:xfrm>
            <a:off x="452438" y="273050"/>
            <a:ext cx="1176337" cy="314325"/>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a:t>Figure 12.5</a:t>
            </a:r>
          </a:p>
        </p:txBody>
      </p:sp>
      <p:sp>
        <p:nvSpPr>
          <p:cNvPr id="930824" name="Text Box 8"/>
          <p:cNvSpPr txBox="1">
            <a:spLocks noChangeArrowheads="1"/>
          </p:cNvSpPr>
          <p:nvPr/>
        </p:nvSpPr>
        <p:spPr bwMode="auto">
          <a:xfrm>
            <a:off x="1647825" y="282575"/>
            <a:ext cx="7292975" cy="830997"/>
          </a:xfrm>
          <a:prstGeom prst="rect">
            <a:avLst/>
          </a:prstGeom>
          <a:noFill/>
          <a:ln w="9525" algn="ctr">
            <a:noFill/>
            <a:miter lim="800000"/>
            <a:headEnd/>
            <a:tailEnd/>
          </a:ln>
        </p:spPr>
        <p:txBody>
          <a:bodyPr wrap="square">
            <a:spAutoFit/>
          </a:bodyPr>
          <a:lstStyle/>
          <a:p>
            <a:pPr>
              <a:spcBef>
                <a:spcPct val="10000"/>
              </a:spcBef>
              <a:spcAft>
                <a:spcPct val="10000"/>
              </a:spcAft>
            </a:pPr>
            <a:r>
              <a:rPr lang="en-US" sz="2400" dirty="0"/>
              <a:t>A Firm Breaking Even and a Firm Experiencing Losses</a:t>
            </a:r>
          </a:p>
        </p:txBody>
      </p:sp>
      <p:pic>
        <p:nvPicPr>
          <p:cNvPr id="930832" name="Picture 16" descr="Fig11-5-4"/>
          <p:cNvPicPr>
            <a:picLocks noChangeAspect="1" noChangeArrowheads="1"/>
          </p:cNvPicPr>
          <p:nvPr/>
        </p:nvPicPr>
        <p:blipFill>
          <a:blip r:embed="rId13" cstate="print"/>
          <a:srcRect/>
          <a:stretch>
            <a:fillRect/>
          </a:stretch>
        </p:blipFill>
        <p:spPr bwMode="auto">
          <a:xfrm>
            <a:off x="377825" y="742950"/>
            <a:ext cx="8388350" cy="3486150"/>
          </a:xfrm>
          <a:prstGeom prst="rect">
            <a:avLst/>
          </a:prstGeom>
          <a:noFill/>
          <a:ln w="9525">
            <a:noFill/>
            <a:miter lim="800000"/>
            <a:headEnd/>
            <a:tailEnd/>
          </a:ln>
        </p:spPr>
      </p:pic>
      <p:sp>
        <p:nvSpPr>
          <p:cNvPr id="24" name="TextBox 23"/>
          <p:cNvSpPr txBox="1">
            <a:spLocks noChangeArrowheads="1"/>
          </p:cNvSpPr>
          <p:nvPr/>
        </p:nvSpPr>
        <p:spPr bwMode="auto">
          <a:xfrm>
            <a:off x="4686300" y="4257675"/>
            <a:ext cx="4292600" cy="1754326"/>
          </a:xfrm>
          <a:prstGeom prst="rect">
            <a:avLst/>
          </a:prstGeom>
          <a:noFill/>
          <a:ln w="9525">
            <a:noFill/>
            <a:miter lim="800000"/>
            <a:headEnd/>
            <a:tailEnd/>
          </a:ln>
        </p:spPr>
        <p:txBody>
          <a:bodyPr wrap="square">
            <a:spAutoFit/>
          </a:bodyPr>
          <a:lstStyle/>
          <a:p>
            <a:r>
              <a:rPr lang="en-US" sz="1800" b="0" dirty="0"/>
              <a:t>In panel (b), price is below average total cost, and the firm experiences a loss.</a:t>
            </a:r>
          </a:p>
          <a:p>
            <a:r>
              <a:rPr lang="en-US" sz="1800" b="0" dirty="0"/>
              <a:t>The loss is represented by the area of the red-shaded rectangle, which has a height equal to (</a:t>
            </a:r>
            <a:r>
              <a:rPr lang="en-US" sz="1800" b="0" i="1" dirty="0"/>
              <a:t>ATC − P) </a:t>
            </a:r>
            <a:r>
              <a:rPr lang="en-US" sz="1800" b="0" dirty="0"/>
              <a:t>and a width equal to </a:t>
            </a:r>
            <a:r>
              <a:rPr lang="en-US" sz="1800" b="0" i="1" dirty="0"/>
              <a:t>Q.</a:t>
            </a:r>
            <a:endParaRPr lang="en-US" sz="1800" b="0" dirty="0"/>
          </a:p>
        </p:txBody>
      </p:sp>
      <p:sp>
        <p:nvSpPr>
          <p:cNvPr id="25" name="TextBox 24"/>
          <p:cNvSpPr txBox="1">
            <a:spLocks noChangeArrowheads="1"/>
          </p:cNvSpPr>
          <p:nvPr/>
        </p:nvSpPr>
        <p:spPr bwMode="auto">
          <a:xfrm>
            <a:off x="377825" y="4257675"/>
            <a:ext cx="3754438" cy="1754326"/>
          </a:xfrm>
          <a:prstGeom prst="rect">
            <a:avLst/>
          </a:prstGeom>
          <a:noFill/>
          <a:ln w="9525">
            <a:noFill/>
            <a:miter lim="800000"/>
            <a:headEnd/>
            <a:tailEnd/>
          </a:ln>
        </p:spPr>
        <p:txBody>
          <a:bodyPr>
            <a:spAutoFit/>
          </a:bodyPr>
          <a:lstStyle/>
          <a:p>
            <a:r>
              <a:rPr lang="en-US" sz="1800" b="0" dirty="0"/>
              <a:t>In panel (a), price equals average total cost, and the firm breaks even because its total revenue will be equal to its total cost. </a:t>
            </a:r>
          </a:p>
          <a:p>
            <a:r>
              <a:rPr lang="en-US" sz="1800" b="0" dirty="0"/>
              <a:t>In this situation, the firm makes zero economic profit.</a:t>
            </a:r>
          </a:p>
        </p:txBody>
      </p:sp>
      <p:cxnSp>
        <p:nvCxnSpPr>
          <p:cNvPr id="21" name="Straight Connector 20"/>
          <p:cNvCxnSpPr>
            <a:cxnSpLocks noChangeShapeType="1"/>
          </p:cNvCxnSpPr>
          <p:nvPr/>
        </p:nvCxnSpPr>
        <p:spPr bwMode="auto">
          <a:xfrm>
            <a:off x="438150" y="5991225"/>
            <a:ext cx="8096250" cy="0"/>
          </a:xfrm>
          <a:prstGeom prst="line">
            <a:avLst/>
          </a:prstGeom>
          <a:noFill/>
          <a:ln w="50800" algn="ctr">
            <a:solidFill>
              <a:srgbClr val="B9D3C2"/>
            </a:solidFill>
            <a:round/>
            <a:headEnd/>
            <a:tailEnd/>
          </a:ln>
        </p:spPr>
      </p:cxnSp>
      <p:sp>
        <p:nvSpPr>
          <p:cNvPr id="3" name="TextBox 2"/>
          <p:cNvSpPr txBox="1">
            <a:spLocks noChangeArrowheads="1"/>
          </p:cNvSpPr>
          <p:nvPr/>
        </p:nvSpPr>
        <p:spPr bwMode="auto">
          <a:xfrm>
            <a:off x="452438" y="6162675"/>
            <a:ext cx="8302625" cy="400110"/>
          </a:xfrm>
          <a:prstGeom prst="rect">
            <a:avLst/>
          </a:prstGeom>
          <a:noFill/>
          <a:ln w="9525">
            <a:noFill/>
            <a:miter lim="800000"/>
            <a:headEnd/>
            <a:tailEnd/>
          </a:ln>
        </p:spPr>
        <p:txBody>
          <a:bodyPr>
            <a:spAutoFit/>
          </a:bodyPr>
          <a:lstStyle/>
          <a:p>
            <a:pPr>
              <a:spcBef>
                <a:spcPct val="10000"/>
              </a:spcBef>
              <a:spcAft>
                <a:spcPct val="10000"/>
              </a:spcAft>
            </a:pPr>
            <a:r>
              <a:rPr lang="en-US" sz="2000" b="0" dirty="0"/>
              <a:t>Maximizing profit in some cases amounts to </a:t>
            </a:r>
            <a:r>
              <a:rPr lang="en-US" sz="2000" b="0" i="1" dirty="0"/>
              <a:t>minimizing</a:t>
            </a:r>
            <a:r>
              <a:rPr lang="en-US" sz="2000" b="0" dirty="0"/>
              <a:t> loss.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0823"/>
                                        </p:tgtEl>
                                        <p:attrNameLst>
                                          <p:attrName>style.visibility</p:attrName>
                                        </p:attrNameLst>
                                      </p:cBhvr>
                                      <p:to>
                                        <p:strVal val="visible"/>
                                      </p:to>
                                    </p:set>
                                    <p:animEffect transition="in" filter="wipe(left)">
                                      <p:cBhvr>
                                        <p:cTn id="7" dur="500"/>
                                        <p:tgtEl>
                                          <p:spTgt spid="9308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30824"/>
                                        </p:tgtEl>
                                        <p:attrNameLst>
                                          <p:attrName>style.visibility</p:attrName>
                                        </p:attrNameLst>
                                      </p:cBhvr>
                                      <p:to>
                                        <p:strVal val="visible"/>
                                      </p:to>
                                    </p:set>
                                    <p:animEffect transition="in" filter="wipe(left)">
                                      <p:cBhvr>
                                        <p:cTn id="11" dur="500"/>
                                        <p:tgtEl>
                                          <p:spTgt spid="93082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30829"/>
                                        </p:tgtEl>
                                        <p:attrNameLst>
                                          <p:attrName>style.visibility</p:attrName>
                                        </p:attrNameLst>
                                      </p:cBhvr>
                                      <p:to>
                                        <p:strVal val="visible"/>
                                      </p:to>
                                    </p:set>
                                    <p:animEffect transition="in" filter="wipe(left)">
                                      <p:cBhvr>
                                        <p:cTn id="15" dur="500"/>
                                        <p:tgtEl>
                                          <p:spTgt spid="93082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30830"/>
                                        </p:tgtEl>
                                        <p:attrNameLst>
                                          <p:attrName>style.visibility</p:attrName>
                                        </p:attrNameLst>
                                      </p:cBhvr>
                                      <p:to>
                                        <p:strVal val="visible"/>
                                      </p:to>
                                    </p:set>
                                    <p:animEffect transition="in" filter="wipe(left)">
                                      <p:cBhvr>
                                        <p:cTn id="19" dur="1000"/>
                                        <p:tgtEl>
                                          <p:spTgt spid="930830"/>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930831"/>
                                        </p:tgtEl>
                                        <p:attrNameLst>
                                          <p:attrName>style.visibility</p:attrName>
                                        </p:attrNameLst>
                                      </p:cBhvr>
                                      <p:to>
                                        <p:strVal val="visible"/>
                                      </p:to>
                                    </p:set>
                                    <p:animEffect transition="in" filter="wipe(left)">
                                      <p:cBhvr>
                                        <p:cTn id="23" dur="1000"/>
                                        <p:tgtEl>
                                          <p:spTgt spid="930831"/>
                                        </p:tgtEl>
                                      </p:cBhvr>
                                    </p:animEffect>
                                  </p:childTnLst>
                                </p:cTn>
                              </p:par>
                            </p:childTnLst>
                          </p:cTn>
                        </p:par>
                        <p:par>
                          <p:cTn id="24" fill="hold">
                            <p:stCondLst>
                              <p:cond delay="3500"/>
                            </p:stCondLst>
                            <p:childTnLst>
                              <p:par>
                                <p:cTn id="25" presetID="22" presetClass="entr" presetSubtype="1" fill="hold" nodeType="afterEffect">
                                  <p:stCondLst>
                                    <p:cond delay="0"/>
                                  </p:stCondLst>
                                  <p:childTnLst>
                                    <p:set>
                                      <p:cBhvr>
                                        <p:cTn id="26" dur="1" fill="hold">
                                          <p:stCondLst>
                                            <p:cond delay="0"/>
                                          </p:stCondLst>
                                        </p:cTn>
                                        <p:tgtEl>
                                          <p:spTgt spid="930832"/>
                                        </p:tgtEl>
                                        <p:attrNameLst>
                                          <p:attrName>style.visibility</p:attrName>
                                        </p:attrNameLst>
                                      </p:cBhvr>
                                      <p:to>
                                        <p:strVal val="visible"/>
                                      </p:to>
                                    </p:set>
                                    <p:animEffect transition="in" filter="wipe(up)">
                                      <p:cBhvr>
                                        <p:cTn id="27" dur="1000"/>
                                        <p:tgtEl>
                                          <p:spTgt spid="930832"/>
                                        </p:tgtEl>
                                      </p:cBhvr>
                                    </p:animEffect>
                                  </p:childTnLst>
                                </p:cTn>
                              </p:par>
                            </p:childTnLst>
                          </p:cTn>
                        </p:par>
                        <p:par>
                          <p:cTn id="28" fill="hold">
                            <p:stCondLst>
                              <p:cond delay="4500"/>
                            </p:stCondLst>
                            <p:childTnLst>
                              <p:par>
                                <p:cTn id="29" presetID="22" presetClass="entr" presetSubtype="1" fill="hold" nodeType="afterEffect">
                                  <p:stCondLst>
                                    <p:cond delay="0"/>
                                  </p:stCondLst>
                                  <p:childTnLst>
                                    <p:set>
                                      <p:cBhvr>
                                        <p:cTn id="30" dur="1" fill="hold">
                                          <p:stCondLst>
                                            <p:cond delay="0"/>
                                          </p:stCondLst>
                                        </p:cTn>
                                        <p:tgtEl>
                                          <p:spTgt spid="930833"/>
                                        </p:tgtEl>
                                        <p:attrNameLst>
                                          <p:attrName>style.visibility</p:attrName>
                                        </p:attrNameLst>
                                      </p:cBhvr>
                                      <p:to>
                                        <p:strVal val="visible"/>
                                      </p:to>
                                    </p:set>
                                    <p:animEffect transition="in" filter="wipe(up)">
                                      <p:cBhvr>
                                        <p:cTn id="31" dur="1000"/>
                                        <p:tgtEl>
                                          <p:spTgt spid="930833"/>
                                        </p:tgtEl>
                                      </p:cBhvr>
                                    </p:animEffect>
                                  </p:childTnLst>
                                </p:cTn>
                              </p:par>
                            </p:childTnLst>
                          </p:cTn>
                        </p:par>
                        <p:par>
                          <p:cTn id="32" fill="hold">
                            <p:stCondLst>
                              <p:cond delay="5500"/>
                            </p:stCondLst>
                            <p:childTnLst>
                              <p:par>
                                <p:cTn id="33" presetID="22" presetClass="entr" presetSubtype="8" fill="hold" grpId="0" nodeType="after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animEffect transition="in" filter="wipe(left)">
                                      <p:cBhvr>
                                        <p:cTn id="35" dur="500"/>
                                        <p:tgtEl>
                                          <p:spTgt spid="25">
                                            <p:txEl>
                                              <p:pRg st="0" end="0"/>
                                            </p:txEl>
                                          </p:spTgt>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25">
                                            <p:txEl>
                                              <p:pRg st="1" end="1"/>
                                            </p:txEl>
                                          </p:spTgt>
                                        </p:tgtEl>
                                        <p:attrNameLst>
                                          <p:attrName>style.visibility</p:attrName>
                                        </p:attrNameLst>
                                      </p:cBhvr>
                                      <p:to>
                                        <p:strVal val="visible"/>
                                      </p:to>
                                    </p:set>
                                    <p:animEffect transition="in" filter="wipe(left)">
                                      <p:cBhvr>
                                        <p:cTn id="39" dur="500"/>
                                        <p:tgtEl>
                                          <p:spTgt spid="2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930835"/>
                                        </p:tgtEl>
                                        <p:attrNameLst>
                                          <p:attrName>style.visibility</p:attrName>
                                        </p:attrNameLst>
                                      </p:cBhvr>
                                      <p:to>
                                        <p:strVal val="visible"/>
                                      </p:to>
                                    </p:set>
                                    <p:animEffect transition="in" filter="wipe(left)">
                                      <p:cBhvr>
                                        <p:cTn id="48" dur="1000"/>
                                        <p:tgtEl>
                                          <p:spTgt spid="930835"/>
                                        </p:tgtEl>
                                      </p:cBhvr>
                                    </p:animEffect>
                                  </p:childTnLst>
                                </p:cTn>
                              </p:par>
                            </p:childTnLst>
                          </p:cTn>
                        </p:par>
                        <p:par>
                          <p:cTn id="49" fill="hold">
                            <p:stCondLst>
                              <p:cond delay="1500"/>
                            </p:stCondLst>
                            <p:childTnLst>
                              <p:par>
                                <p:cTn id="50" presetID="22" presetClass="entr" presetSubtype="8" fill="hold" nodeType="afterEffect">
                                  <p:stCondLst>
                                    <p:cond delay="0"/>
                                  </p:stCondLst>
                                  <p:childTnLst>
                                    <p:set>
                                      <p:cBhvr>
                                        <p:cTn id="51" dur="1" fill="hold">
                                          <p:stCondLst>
                                            <p:cond delay="0"/>
                                          </p:stCondLst>
                                        </p:cTn>
                                        <p:tgtEl>
                                          <p:spTgt spid="930836"/>
                                        </p:tgtEl>
                                        <p:attrNameLst>
                                          <p:attrName>style.visibility</p:attrName>
                                        </p:attrNameLst>
                                      </p:cBhvr>
                                      <p:to>
                                        <p:strVal val="visible"/>
                                      </p:to>
                                    </p:set>
                                    <p:animEffect transition="in" filter="wipe(left)">
                                      <p:cBhvr>
                                        <p:cTn id="52" dur="1000"/>
                                        <p:tgtEl>
                                          <p:spTgt spid="930836"/>
                                        </p:tgtEl>
                                      </p:cBhvr>
                                    </p:animEffect>
                                  </p:childTnLst>
                                </p:cTn>
                              </p:par>
                            </p:childTnLst>
                          </p:cTn>
                        </p:par>
                        <p:par>
                          <p:cTn id="53" fill="hold">
                            <p:stCondLst>
                              <p:cond delay="2500"/>
                            </p:stCondLst>
                            <p:childTnLst>
                              <p:par>
                                <p:cTn id="54" presetID="22" presetClass="entr" presetSubtype="1" fill="hold" nodeType="afterEffect">
                                  <p:stCondLst>
                                    <p:cond delay="0"/>
                                  </p:stCondLst>
                                  <p:childTnLst>
                                    <p:set>
                                      <p:cBhvr>
                                        <p:cTn id="55" dur="1" fill="hold">
                                          <p:stCondLst>
                                            <p:cond delay="0"/>
                                          </p:stCondLst>
                                        </p:cTn>
                                        <p:tgtEl>
                                          <p:spTgt spid="930838"/>
                                        </p:tgtEl>
                                        <p:attrNameLst>
                                          <p:attrName>style.visibility</p:attrName>
                                        </p:attrNameLst>
                                      </p:cBhvr>
                                      <p:to>
                                        <p:strVal val="visible"/>
                                      </p:to>
                                    </p:set>
                                    <p:animEffect transition="in" filter="wipe(up)">
                                      <p:cBhvr>
                                        <p:cTn id="56" dur="1000"/>
                                        <p:tgtEl>
                                          <p:spTgt spid="930838"/>
                                        </p:tgtEl>
                                      </p:cBhvr>
                                    </p:animEffect>
                                  </p:childTnLst>
                                </p:cTn>
                              </p:par>
                            </p:childTnLst>
                          </p:cTn>
                        </p:par>
                        <p:par>
                          <p:cTn id="57" fill="hold">
                            <p:stCondLst>
                              <p:cond delay="3500"/>
                            </p:stCondLst>
                            <p:childTnLst>
                              <p:par>
                                <p:cTn id="58" presetID="22" presetClass="entr" presetSubtype="8" fill="hold" nodeType="afterEffect">
                                  <p:stCondLst>
                                    <p:cond delay="0"/>
                                  </p:stCondLst>
                                  <p:childTnLst>
                                    <p:set>
                                      <p:cBhvr>
                                        <p:cTn id="59" dur="1" fill="hold">
                                          <p:stCondLst>
                                            <p:cond delay="0"/>
                                          </p:stCondLst>
                                        </p:cTn>
                                        <p:tgtEl>
                                          <p:spTgt spid="930837"/>
                                        </p:tgtEl>
                                        <p:attrNameLst>
                                          <p:attrName>style.visibility</p:attrName>
                                        </p:attrNameLst>
                                      </p:cBhvr>
                                      <p:to>
                                        <p:strVal val="visible"/>
                                      </p:to>
                                    </p:set>
                                    <p:animEffect transition="in" filter="wipe(left)">
                                      <p:cBhvr>
                                        <p:cTn id="60" dur="1000"/>
                                        <p:tgtEl>
                                          <p:spTgt spid="930837"/>
                                        </p:tgtEl>
                                      </p:cBhvr>
                                    </p:animEffect>
                                  </p:childTnLst>
                                </p:cTn>
                              </p:par>
                            </p:childTnLst>
                          </p:cTn>
                        </p:par>
                        <p:par>
                          <p:cTn id="61" fill="hold">
                            <p:stCondLst>
                              <p:cond delay="4500"/>
                            </p:stCondLst>
                            <p:childTnLst>
                              <p:par>
                                <p:cTn id="62" presetID="22" presetClass="entr" presetSubtype="8" fill="hold" grpId="0" nodeType="afterEffect">
                                  <p:stCondLst>
                                    <p:cond delay="0"/>
                                  </p:stCondLst>
                                  <p:childTnLst>
                                    <p:set>
                                      <p:cBhvr>
                                        <p:cTn id="63" dur="1" fill="hold">
                                          <p:stCondLst>
                                            <p:cond delay="0"/>
                                          </p:stCondLst>
                                        </p:cTn>
                                        <p:tgtEl>
                                          <p:spTgt spid="24">
                                            <p:txEl>
                                              <p:pRg st="0" end="0"/>
                                            </p:txEl>
                                          </p:spTgt>
                                        </p:tgtEl>
                                        <p:attrNameLst>
                                          <p:attrName>style.visibility</p:attrName>
                                        </p:attrNameLst>
                                      </p:cBhvr>
                                      <p:to>
                                        <p:strVal val="visible"/>
                                      </p:to>
                                    </p:set>
                                    <p:animEffect transition="in" filter="wipe(left)">
                                      <p:cBhvr>
                                        <p:cTn id="64" dur="500"/>
                                        <p:tgtEl>
                                          <p:spTgt spid="24">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1000"/>
                                        <p:tgtEl>
                                          <p:spTgt spid="19"/>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24">
                                            <p:txEl>
                                              <p:pRg st="1" end="1"/>
                                            </p:txEl>
                                          </p:spTgt>
                                        </p:tgtEl>
                                        <p:attrNameLst>
                                          <p:attrName>style.visibility</p:attrName>
                                        </p:attrNameLst>
                                      </p:cBhvr>
                                      <p:to>
                                        <p:strVal val="visible"/>
                                      </p:to>
                                    </p:set>
                                    <p:animEffect transition="in" filter="wipe(left)">
                                      <p:cBhvr>
                                        <p:cTn id="73" dur="500"/>
                                        <p:tgtEl>
                                          <p:spTgt spid="24">
                                            <p:txEl>
                                              <p:pRg st="1" end="1"/>
                                            </p:txEl>
                                          </p:spTgt>
                                        </p:tgtEl>
                                      </p:cBhvr>
                                    </p:animEffect>
                                  </p:childTnLst>
                                </p:cTn>
                              </p:par>
                            </p:childTnLst>
                          </p:cTn>
                        </p:par>
                        <p:par>
                          <p:cTn id="74" fill="hold">
                            <p:stCondLst>
                              <p:cond delay="1500"/>
                            </p:stCondLst>
                            <p:childTnLst>
                              <p:par>
                                <p:cTn id="75" presetID="22" presetClass="entr" presetSubtype="8" fill="hold"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left)">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wipe(left)">
                                      <p:cBhvr>
                                        <p:cTn id="8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23" grpId="0" animBg="1"/>
      <p:bldP spid="930824" grpId="0"/>
      <p:bldP spid="24" grpId="0" uiExpand="1" build="p"/>
      <p:bldP spid="25" grpId="0" uiExpand="1" build="p"/>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15925" y="2730500"/>
            <a:ext cx="8343900" cy="461665"/>
          </a:xfrm>
          <a:prstGeom prst="rect">
            <a:avLst/>
          </a:prstGeom>
          <a:noFill/>
          <a:ln w="9525">
            <a:noFill/>
            <a:miter lim="800000"/>
            <a:headEnd/>
            <a:tailEnd/>
          </a:ln>
        </p:spPr>
        <p:txBody>
          <a:bodyPr>
            <a:spAutoFit/>
          </a:bodyPr>
          <a:lstStyle/>
          <a:p>
            <a:r>
              <a:rPr lang="en-US" sz="2400" b="0" dirty="0">
                <a:solidFill>
                  <a:srgbClr val="0066B3"/>
                </a:solidFill>
              </a:rPr>
              <a:t>Explain why firms may shut down temporarily.</a:t>
            </a:r>
          </a:p>
        </p:txBody>
      </p:sp>
      <p:sp>
        <p:nvSpPr>
          <p:cNvPr id="3" name="Text Box 9"/>
          <p:cNvSpPr txBox="1">
            <a:spLocks noChangeArrowheads="1"/>
          </p:cNvSpPr>
          <p:nvPr/>
        </p:nvSpPr>
        <p:spPr bwMode="auto">
          <a:xfrm>
            <a:off x="452438" y="2404547"/>
            <a:ext cx="5834062" cy="369332"/>
          </a:xfrm>
          <a:prstGeom prst="rect">
            <a:avLst/>
          </a:prstGeom>
          <a:solidFill>
            <a:srgbClr val="0066B3"/>
          </a:solidFill>
          <a:ln w="9525">
            <a:noFill/>
            <a:miter lim="800000"/>
            <a:headEnd/>
            <a:tailEnd/>
          </a:ln>
        </p:spPr>
        <p:txBody>
          <a:bodyPr wrap="square" lIns="45720" rIns="45720" anchor="ctr">
            <a:spAutoFit/>
          </a:bodyPr>
          <a:lstStyle/>
          <a:p>
            <a:r>
              <a:rPr lang="en-US" sz="1800">
                <a:solidFill>
                  <a:srgbClr val="FFFFFF"/>
                </a:solidFill>
              </a:rPr>
              <a:t>12.4 LEARNING </a:t>
            </a:r>
            <a:r>
              <a:rPr lang="en-US" sz="1800" b="0">
                <a:solidFill>
                  <a:srgbClr val="FFFFFF"/>
                </a:solidFill>
              </a:rPr>
              <a:t>OBJECTIVE</a:t>
            </a:r>
          </a:p>
        </p:txBody>
      </p:sp>
      <p:sp>
        <p:nvSpPr>
          <p:cNvPr id="4" name="TextBox 3"/>
          <p:cNvSpPr txBox="1">
            <a:spLocks noChangeArrowheads="1"/>
          </p:cNvSpPr>
          <p:nvPr/>
        </p:nvSpPr>
        <p:spPr bwMode="auto">
          <a:xfrm>
            <a:off x="469900" y="244475"/>
            <a:ext cx="8369300" cy="954107"/>
          </a:xfrm>
          <a:prstGeom prst="rect">
            <a:avLst/>
          </a:prstGeom>
          <a:noFill/>
          <a:ln w="9525">
            <a:noFill/>
            <a:miter lim="800000"/>
            <a:headEnd/>
            <a:tailEnd/>
          </a:ln>
        </p:spPr>
        <p:txBody>
          <a:bodyPr wrap="square">
            <a:spAutoFit/>
          </a:bodyPr>
          <a:lstStyle/>
          <a:p>
            <a:r>
              <a:rPr lang="en-US" sz="2800" dirty="0">
                <a:solidFill>
                  <a:srgbClr val="0066B3"/>
                </a:solidFill>
              </a:rPr>
              <a:t>Deciding Whether to Produce or to Shut Down in the Short Run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2"/>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500"/>
                                        <p:tgtEl>
                                          <p:spTgt spid="3"/>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2871" name="Rectangle 7"/>
          <p:cNvSpPr>
            <a:spLocks noChangeArrowheads="1"/>
          </p:cNvSpPr>
          <p:nvPr/>
        </p:nvSpPr>
        <p:spPr bwMode="auto">
          <a:xfrm>
            <a:off x="461963" y="2033588"/>
            <a:ext cx="8243887" cy="830997"/>
          </a:xfrm>
          <a:prstGeom prst="rect">
            <a:avLst/>
          </a:prstGeom>
          <a:noFill/>
          <a:ln w="9525" algn="ctr">
            <a:noFill/>
            <a:miter lim="800000"/>
            <a:headEnd/>
            <a:tailEnd/>
          </a:ln>
        </p:spPr>
        <p:txBody>
          <a:bodyPr>
            <a:spAutoFit/>
          </a:bodyPr>
          <a:lstStyle/>
          <a:p>
            <a:pPr>
              <a:spcBef>
                <a:spcPct val="50000"/>
              </a:spcBef>
              <a:spcAft>
                <a:spcPct val="10000"/>
              </a:spcAft>
            </a:pPr>
            <a:r>
              <a:rPr lang="en-US" sz="2400" dirty="0"/>
              <a:t>Sunk cost </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沉隱成本</a:t>
            </a:r>
            <a:r>
              <a:rPr lang="en-US" altLang="zh-TW" sz="2400" dirty="0" smtClean="0">
                <a:latin typeface="標楷體" pitchFamily="65" charset="-120"/>
                <a:ea typeface="標楷體" pitchFamily="65" charset="-120"/>
              </a:rPr>
              <a:t>)</a:t>
            </a:r>
            <a:r>
              <a:rPr lang="en-US" sz="2400" dirty="0" smtClean="0">
                <a:latin typeface="標楷體" pitchFamily="65" charset="-120"/>
                <a:ea typeface="標楷體" pitchFamily="65" charset="-120"/>
              </a:rPr>
              <a:t> </a:t>
            </a:r>
            <a:r>
              <a:rPr lang="en-US" sz="2400" b="0" dirty="0"/>
              <a:t>A cost that has already been paid and cannot be recovered.</a:t>
            </a:r>
          </a:p>
        </p:txBody>
      </p:sp>
      <p:sp>
        <p:nvSpPr>
          <p:cNvPr id="932872" name="Rectangle 8"/>
          <p:cNvSpPr>
            <a:spLocks noChangeArrowheads="1"/>
          </p:cNvSpPr>
          <p:nvPr/>
        </p:nvSpPr>
        <p:spPr bwMode="auto">
          <a:xfrm>
            <a:off x="452438" y="225425"/>
            <a:ext cx="8243887" cy="1631216"/>
          </a:xfrm>
          <a:prstGeom prst="rect">
            <a:avLst/>
          </a:prstGeom>
          <a:noFill/>
          <a:ln w="9525" algn="ctr">
            <a:noFill/>
            <a:miter lim="800000"/>
            <a:headEnd/>
            <a:tailEnd/>
          </a:ln>
        </p:spPr>
        <p:txBody>
          <a:bodyPr>
            <a:spAutoFit/>
          </a:bodyPr>
          <a:lstStyle/>
          <a:p>
            <a:r>
              <a:rPr lang="en-US" sz="2000" b="0" dirty="0"/>
              <a:t>In the short run, a firm experiencing a loss has two choices:</a:t>
            </a:r>
          </a:p>
          <a:p>
            <a:endParaRPr lang="en-US" sz="2000" b="0" dirty="0"/>
          </a:p>
          <a:p>
            <a:pPr>
              <a:buFontTx/>
              <a:buAutoNum type="arabicPeriod"/>
            </a:pPr>
            <a:r>
              <a:rPr lang="en-US" sz="2000" b="0" dirty="0"/>
              <a:t> Continue to produce</a:t>
            </a:r>
          </a:p>
          <a:p>
            <a:pPr>
              <a:buFontTx/>
              <a:buAutoNum type="arabicPeriod"/>
            </a:pPr>
            <a:endParaRPr lang="en-US" sz="2000" b="0" dirty="0"/>
          </a:p>
          <a:p>
            <a:pPr>
              <a:buFontTx/>
              <a:buAutoNum type="arabicPeriod"/>
            </a:pPr>
            <a:r>
              <a:rPr lang="en-US" sz="2000" b="0" dirty="0"/>
              <a:t> Stop production by shutting down temporarily</a:t>
            </a:r>
          </a:p>
        </p:txBody>
      </p:sp>
      <p:sp>
        <p:nvSpPr>
          <p:cNvPr id="2" name="TextBox 1"/>
          <p:cNvSpPr txBox="1">
            <a:spLocks noChangeArrowheads="1"/>
          </p:cNvSpPr>
          <p:nvPr/>
        </p:nvSpPr>
        <p:spPr bwMode="auto">
          <a:xfrm>
            <a:off x="461963" y="3048000"/>
            <a:ext cx="8243887" cy="3170099"/>
          </a:xfrm>
          <a:prstGeom prst="rect">
            <a:avLst/>
          </a:prstGeom>
          <a:noFill/>
          <a:ln w="9525">
            <a:noFill/>
            <a:miter lim="800000"/>
            <a:headEnd/>
            <a:tailEnd/>
          </a:ln>
        </p:spPr>
        <p:txBody>
          <a:bodyPr>
            <a:spAutoFit/>
          </a:bodyPr>
          <a:lstStyle/>
          <a:p>
            <a:r>
              <a:rPr lang="en-US" sz="2000" b="0" dirty="0"/>
              <a:t>If a farmer has taken out a loan to buy land, the farmer is legally required to make the monthly loan payment whether he or she grows any wheat that season or not. </a:t>
            </a:r>
          </a:p>
          <a:p>
            <a:endParaRPr lang="en-US" sz="2000" b="0" dirty="0"/>
          </a:p>
          <a:p>
            <a:r>
              <a:rPr lang="en-US" sz="2000" b="0" dirty="0"/>
              <a:t>The farmer has to spend those funds and cannot get them back, </a:t>
            </a:r>
            <a:r>
              <a:rPr lang="en-US" sz="2000" b="0" i="1" dirty="0"/>
              <a:t>so the farmer should treat his or her sunk costs as irrelevant to his or her decision making</a:t>
            </a:r>
            <a:r>
              <a:rPr lang="en-US" sz="2000" b="0" dirty="0"/>
              <a:t>. </a:t>
            </a:r>
          </a:p>
          <a:p>
            <a:endParaRPr lang="en-US" sz="2000" b="0" dirty="0"/>
          </a:p>
          <a:p>
            <a:r>
              <a:rPr lang="en-US" sz="2000" b="0" dirty="0"/>
              <a:t>For any firm, whether total revenue is greater or less than </a:t>
            </a:r>
            <a:r>
              <a:rPr lang="en-US" sz="2000" b="0" i="1" dirty="0"/>
              <a:t>variable costs</a:t>
            </a:r>
            <a:r>
              <a:rPr lang="en-US" sz="2000" b="0" dirty="0"/>
              <a:t> is the key to deciding whether to shut down.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2872">
                                            <p:txEl>
                                              <p:pRg st="0" end="0"/>
                                            </p:txEl>
                                          </p:spTgt>
                                        </p:tgtEl>
                                        <p:attrNameLst>
                                          <p:attrName>style.visibility</p:attrName>
                                        </p:attrNameLst>
                                      </p:cBhvr>
                                      <p:to>
                                        <p:strVal val="visible"/>
                                      </p:to>
                                    </p:set>
                                    <p:animEffect transition="in" filter="wipe(left)">
                                      <p:cBhvr>
                                        <p:cTn id="7" dur="500"/>
                                        <p:tgtEl>
                                          <p:spTgt spid="93287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32872">
                                            <p:txEl>
                                              <p:pRg st="2" end="2"/>
                                            </p:txEl>
                                          </p:spTgt>
                                        </p:tgtEl>
                                        <p:attrNameLst>
                                          <p:attrName>style.visibility</p:attrName>
                                        </p:attrNameLst>
                                      </p:cBhvr>
                                      <p:to>
                                        <p:strVal val="visible"/>
                                      </p:to>
                                    </p:set>
                                    <p:animEffect transition="in" filter="wipe(left)">
                                      <p:cBhvr>
                                        <p:cTn id="11" dur="500"/>
                                        <p:tgtEl>
                                          <p:spTgt spid="93287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32872">
                                            <p:txEl>
                                              <p:pRg st="4" end="4"/>
                                            </p:txEl>
                                          </p:spTgt>
                                        </p:tgtEl>
                                        <p:attrNameLst>
                                          <p:attrName>style.visibility</p:attrName>
                                        </p:attrNameLst>
                                      </p:cBhvr>
                                      <p:to>
                                        <p:strVal val="visible"/>
                                      </p:to>
                                    </p:set>
                                    <p:animEffect transition="in" filter="wipe(left)">
                                      <p:cBhvr>
                                        <p:cTn id="16" dur="500"/>
                                        <p:tgtEl>
                                          <p:spTgt spid="93287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32871"/>
                                        </p:tgtEl>
                                        <p:attrNameLst>
                                          <p:attrName>style.visibility</p:attrName>
                                        </p:attrNameLst>
                                      </p:cBhvr>
                                      <p:to>
                                        <p:strVal val="visible"/>
                                      </p:to>
                                    </p:set>
                                    <p:animEffect transition="in" filter="wipe(left)">
                                      <p:cBhvr>
                                        <p:cTn id="21" dur="500"/>
                                        <p:tgtEl>
                                          <p:spTgt spid="93287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wipe(left)">
                                      <p:cBhvr>
                                        <p:cTn id="26" dur="500"/>
                                        <p:tgtEl>
                                          <p:spTgt spid="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wipe(left)">
                                      <p:cBhvr>
                                        <p:cTn id="31" dur="500"/>
                                        <p:tgtEl>
                                          <p:spTgt spid="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wipe(left)">
                                      <p:cBhvr>
                                        <p:cTn id="3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871" grpId="0"/>
      <p:bldP spid="932872" grpId="0" uiExpand="1" build="p"/>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6965" name="Rectangle 5"/>
          <p:cNvSpPr>
            <a:spLocks noChangeArrowheads="1"/>
          </p:cNvSpPr>
          <p:nvPr/>
        </p:nvSpPr>
        <p:spPr bwMode="auto">
          <a:xfrm>
            <a:off x="490538" y="5505450"/>
            <a:ext cx="8243887" cy="1077218"/>
          </a:xfrm>
          <a:prstGeom prst="rect">
            <a:avLst/>
          </a:prstGeom>
          <a:noFill/>
          <a:ln w="9525" algn="ctr">
            <a:noFill/>
            <a:miter lim="800000"/>
            <a:headEnd/>
            <a:tailEnd/>
          </a:ln>
        </p:spPr>
        <p:txBody>
          <a:bodyPr>
            <a:spAutoFit/>
          </a:bodyPr>
          <a:lstStyle/>
          <a:p>
            <a:pPr>
              <a:spcBef>
                <a:spcPct val="50000"/>
              </a:spcBef>
              <a:spcAft>
                <a:spcPct val="10000"/>
              </a:spcAft>
            </a:pPr>
            <a:r>
              <a:rPr lang="en-US" sz="2400" dirty="0"/>
              <a:t>Shutdown point</a:t>
            </a:r>
            <a:r>
              <a:rPr lang="en-US" sz="2400" b="0" dirty="0"/>
              <a:t> </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歇業點</a:t>
            </a:r>
            <a:r>
              <a:rPr lang="en-US" altLang="zh-TW" sz="2400" dirty="0" smtClean="0">
                <a:latin typeface="標楷體" pitchFamily="65" charset="-120"/>
                <a:ea typeface="標楷體" pitchFamily="65" charset="-120"/>
              </a:rPr>
              <a:t>)</a:t>
            </a:r>
            <a:r>
              <a:rPr lang="en-US" sz="2400" dirty="0" smtClean="0">
                <a:latin typeface="標楷體" pitchFamily="65" charset="-120"/>
                <a:ea typeface="標楷體" pitchFamily="65" charset="-120"/>
              </a:rPr>
              <a:t> </a:t>
            </a:r>
            <a:r>
              <a:rPr lang="en-US" sz="2000" b="0" dirty="0"/>
              <a:t>The minimum point on a firm’s average variable cost curve; if the price falls below this point, the firm shuts down production in the short run.</a:t>
            </a:r>
          </a:p>
        </p:txBody>
      </p:sp>
      <p:sp>
        <p:nvSpPr>
          <p:cNvPr id="936966" name="Rectangle 6"/>
          <p:cNvSpPr>
            <a:spLocks noChangeArrowheads="1"/>
          </p:cNvSpPr>
          <p:nvPr/>
        </p:nvSpPr>
        <p:spPr bwMode="auto">
          <a:xfrm>
            <a:off x="452438" y="0"/>
            <a:ext cx="8501062" cy="668338"/>
          </a:xfrm>
          <a:prstGeom prst="rect">
            <a:avLst/>
          </a:prstGeom>
          <a:noFill/>
          <a:ln w="9525">
            <a:noFill/>
            <a:miter lim="800000"/>
            <a:headEnd/>
            <a:tailEnd/>
          </a:ln>
        </p:spPr>
        <p:txBody>
          <a:bodyPr/>
          <a:lstStyle/>
          <a:p>
            <a:pPr>
              <a:spcBef>
                <a:spcPct val="20000"/>
              </a:spcBef>
            </a:pPr>
            <a:r>
              <a:rPr lang="en-US" sz="2400" dirty="0"/>
              <a:t>The Supply Curve of a Firm in the Short </a:t>
            </a:r>
            <a:r>
              <a:rPr lang="en-US" sz="2400" dirty="0" smtClean="0"/>
              <a:t>Run</a:t>
            </a:r>
            <a:r>
              <a:rPr lang="zh-TW" altLang="en-US" sz="2400" dirty="0" smtClean="0"/>
              <a:t> </a:t>
            </a:r>
            <a:endParaRPr lang="en-US" altLang="zh-TW" sz="2400" dirty="0"/>
          </a:p>
          <a:p>
            <a:pPr>
              <a:spcBef>
                <a:spcPct val="20000"/>
              </a:spcBef>
            </a:pPr>
            <a:r>
              <a:rPr lang="zh-TW" altLang="en-US" sz="2400" dirty="0" smtClean="0">
                <a:latin typeface="標楷體" pitchFamily="65" charset="-120"/>
                <a:ea typeface="標楷體" pitchFamily="65" charset="-120"/>
              </a:rPr>
              <a:t>廠商</a:t>
            </a:r>
            <a:r>
              <a:rPr lang="zh-TW" altLang="en-US" sz="2400" dirty="0">
                <a:latin typeface="標楷體" pitchFamily="65" charset="-120"/>
                <a:ea typeface="標楷體" pitchFamily="65" charset="-120"/>
              </a:rPr>
              <a:t>的短期供給</a:t>
            </a:r>
            <a:r>
              <a:rPr lang="zh-TW" altLang="en-US" sz="2400" dirty="0" smtClean="0">
                <a:latin typeface="標楷體" pitchFamily="65" charset="-120"/>
                <a:ea typeface="標楷體" pitchFamily="65" charset="-120"/>
              </a:rPr>
              <a:t>曲線</a:t>
            </a:r>
            <a:endParaRPr lang="en-US" sz="2400" dirty="0">
              <a:latin typeface="標楷體" pitchFamily="65" charset="-120"/>
              <a:ea typeface="標楷體" pitchFamily="65" charset="-120"/>
            </a:endParaRPr>
          </a:p>
        </p:txBody>
      </p:sp>
      <p:sp>
        <p:nvSpPr>
          <p:cNvPr id="936975" name="Rectangle 15"/>
          <p:cNvSpPr>
            <a:spLocks noChangeArrowheads="1"/>
          </p:cNvSpPr>
          <p:nvPr/>
        </p:nvSpPr>
        <p:spPr bwMode="auto">
          <a:xfrm>
            <a:off x="452438" y="2786063"/>
            <a:ext cx="4300537" cy="400110"/>
          </a:xfrm>
          <a:prstGeom prst="rect">
            <a:avLst/>
          </a:prstGeom>
          <a:noFill/>
          <a:ln w="9525" algn="ctr">
            <a:noFill/>
            <a:miter lim="800000"/>
            <a:headEnd/>
            <a:tailEnd/>
          </a:ln>
        </p:spPr>
        <p:txBody>
          <a:bodyPr>
            <a:spAutoFit/>
          </a:bodyPr>
          <a:lstStyle/>
          <a:p>
            <a:pPr marL="231775" indent="-231775">
              <a:spcBef>
                <a:spcPct val="50000"/>
              </a:spcBef>
              <a:spcAft>
                <a:spcPct val="10000"/>
              </a:spcAft>
            </a:pPr>
            <a:r>
              <a:rPr lang="en-US" sz="2000" b="0"/>
              <a:t>or, in symbols:</a:t>
            </a:r>
          </a:p>
        </p:txBody>
      </p:sp>
      <p:sp>
        <p:nvSpPr>
          <p:cNvPr id="936976" name="Rectangle 16"/>
          <p:cNvSpPr>
            <a:spLocks noChangeArrowheads="1"/>
          </p:cNvSpPr>
          <p:nvPr/>
        </p:nvSpPr>
        <p:spPr bwMode="auto">
          <a:xfrm>
            <a:off x="452438" y="3779838"/>
            <a:ext cx="8243887" cy="707886"/>
          </a:xfrm>
          <a:prstGeom prst="rect">
            <a:avLst/>
          </a:prstGeom>
          <a:noFill/>
          <a:ln w="9525" algn="ctr">
            <a:noFill/>
            <a:miter lim="800000"/>
            <a:headEnd/>
            <a:tailEnd/>
          </a:ln>
        </p:spPr>
        <p:txBody>
          <a:bodyPr>
            <a:spAutoFit/>
          </a:bodyPr>
          <a:lstStyle/>
          <a:p>
            <a:pPr>
              <a:spcBef>
                <a:spcPct val="50000"/>
              </a:spcBef>
              <a:spcAft>
                <a:spcPct val="10000"/>
              </a:spcAft>
            </a:pPr>
            <a:r>
              <a:rPr lang="en-US" sz="2000" b="0" dirty="0"/>
              <a:t>If we divide both sides by </a:t>
            </a:r>
            <a:r>
              <a:rPr lang="en-US" sz="2000" b="0" i="1" dirty="0"/>
              <a:t>Q</a:t>
            </a:r>
            <a:r>
              <a:rPr lang="en-US" sz="2000" b="0" dirty="0"/>
              <a:t>, we have the result that the firm will shut down if:</a:t>
            </a:r>
          </a:p>
        </p:txBody>
      </p:sp>
      <p:sp>
        <p:nvSpPr>
          <p:cNvPr id="2" name="TextBox 1"/>
          <p:cNvSpPr txBox="1">
            <a:spLocks noChangeArrowheads="1"/>
          </p:cNvSpPr>
          <p:nvPr/>
        </p:nvSpPr>
        <p:spPr bwMode="auto">
          <a:xfrm>
            <a:off x="452438" y="1416050"/>
            <a:ext cx="8243887" cy="707886"/>
          </a:xfrm>
          <a:prstGeom prst="rect">
            <a:avLst/>
          </a:prstGeom>
          <a:noFill/>
          <a:ln w="9525">
            <a:noFill/>
            <a:miter lim="800000"/>
            <a:headEnd/>
            <a:tailEnd/>
          </a:ln>
        </p:spPr>
        <p:txBody>
          <a:bodyPr>
            <a:spAutoFit/>
          </a:bodyPr>
          <a:lstStyle/>
          <a:p>
            <a:r>
              <a:rPr lang="en-US" sz="2000" b="0" dirty="0"/>
              <a:t>If a firm is experiencing a loss, it will shut down if its total revenue is less than its variable cost:</a:t>
            </a:r>
          </a:p>
        </p:txBody>
      </p:sp>
      <p:graphicFrame>
        <p:nvGraphicFramePr>
          <p:cNvPr id="3" name="Object 40"/>
          <p:cNvGraphicFramePr>
            <a:graphicFrameLocks noChangeAspect="1"/>
          </p:cNvGraphicFramePr>
          <p:nvPr/>
        </p:nvGraphicFramePr>
        <p:xfrm>
          <a:off x="2865438" y="2127250"/>
          <a:ext cx="3870687" cy="349250"/>
        </p:xfrm>
        <a:graphic>
          <a:graphicData uri="http://schemas.openxmlformats.org/presentationml/2006/ole">
            <p:oleObj spid="_x0000_s4151" name="Equation" r:id="rId4" imgW="1968500" imgH="177800" progId="Equation.3">
              <p:embed/>
            </p:oleObj>
          </a:graphicData>
        </a:graphic>
      </p:graphicFrame>
      <p:graphicFrame>
        <p:nvGraphicFramePr>
          <p:cNvPr id="4" name="Object 41"/>
          <p:cNvGraphicFramePr>
            <a:graphicFrameLocks noChangeAspect="1"/>
          </p:cNvGraphicFramePr>
          <p:nvPr/>
        </p:nvGraphicFramePr>
        <p:xfrm>
          <a:off x="3905249" y="3194050"/>
          <a:ext cx="1829533" cy="450850"/>
        </p:xfrm>
        <a:graphic>
          <a:graphicData uri="http://schemas.openxmlformats.org/presentationml/2006/ole">
            <p:oleObj spid="_x0000_s4152" name="Equation" r:id="rId5" imgW="825500" imgH="203200" progId="Equation.3">
              <p:embed/>
            </p:oleObj>
          </a:graphicData>
        </a:graphic>
      </p:graphicFrame>
      <p:graphicFrame>
        <p:nvGraphicFramePr>
          <p:cNvPr id="5" name="Object 42"/>
          <p:cNvGraphicFramePr>
            <a:graphicFrameLocks noChangeAspect="1"/>
          </p:cNvGraphicFramePr>
          <p:nvPr/>
        </p:nvGraphicFramePr>
        <p:xfrm>
          <a:off x="4079874" y="4385755"/>
          <a:ext cx="1393825" cy="406908"/>
        </p:xfrm>
        <a:graphic>
          <a:graphicData uri="http://schemas.openxmlformats.org/presentationml/2006/ole">
            <p:oleObj spid="_x0000_s4153" name="Equation" r:id="rId6" imgW="609336" imgH="177723" progId="Equation.3">
              <p:embed/>
            </p:oleObj>
          </a:graphicData>
        </a:graphic>
      </p:graphicFrame>
      <p:sp>
        <p:nvSpPr>
          <p:cNvPr id="10" name="TextBox 9"/>
          <p:cNvSpPr txBox="1">
            <a:spLocks noChangeArrowheads="1"/>
          </p:cNvSpPr>
          <p:nvPr/>
        </p:nvSpPr>
        <p:spPr bwMode="auto">
          <a:xfrm>
            <a:off x="439738" y="4745038"/>
            <a:ext cx="8243887" cy="784830"/>
          </a:xfrm>
          <a:prstGeom prst="rect">
            <a:avLst/>
          </a:prstGeom>
          <a:noFill/>
          <a:ln w="9525">
            <a:noFill/>
            <a:miter lim="800000"/>
            <a:headEnd/>
            <a:tailEnd/>
          </a:ln>
        </p:spPr>
        <p:txBody>
          <a:bodyPr>
            <a:spAutoFit/>
          </a:bodyPr>
          <a:lstStyle/>
          <a:p>
            <a:endParaRPr lang="en-US" sz="500" b="0" dirty="0"/>
          </a:p>
          <a:p>
            <a:r>
              <a:rPr lang="en-US" sz="2000" b="0" i="1" dirty="0"/>
              <a:t>The firm’s marginal cost curve is its supply curve only for prices at or above average variable cost.</a:t>
            </a:r>
          </a:p>
        </p:txBody>
      </p:sp>
      <p:sp>
        <p:nvSpPr>
          <p:cNvPr id="11" name="TextBox 10"/>
          <p:cNvSpPr txBox="1">
            <a:spLocks noChangeArrowheads="1"/>
          </p:cNvSpPr>
          <p:nvPr/>
        </p:nvSpPr>
        <p:spPr bwMode="auto">
          <a:xfrm>
            <a:off x="452438" y="828675"/>
            <a:ext cx="8243887" cy="707886"/>
          </a:xfrm>
          <a:prstGeom prst="rect">
            <a:avLst/>
          </a:prstGeom>
          <a:noFill/>
          <a:ln w="9525">
            <a:noFill/>
            <a:miter lim="800000"/>
            <a:headEnd/>
            <a:tailEnd/>
          </a:ln>
        </p:spPr>
        <p:txBody>
          <a:bodyPr>
            <a:spAutoFit/>
          </a:bodyPr>
          <a:lstStyle/>
          <a:p>
            <a:r>
              <a:rPr lang="en-US" sz="2000" b="0" i="1" dirty="0"/>
              <a:t>A perfectly competitive firm’s marginal cost curve also is its supply curve</a:t>
            </a:r>
            <a:r>
              <a:rPr lang="en-US" sz="2000" b="0" dirty="0"/>
              <a:t>.</a:t>
            </a:r>
            <a:endParaRPr lang="en-US" sz="2000" b="0" i="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6966"/>
                                        </p:tgtEl>
                                        <p:attrNameLst>
                                          <p:attrName>style.visibility</p:attrName>
                                        </p:attrNameLst>
                                      </p:cBhvr>
                                      <p:to>
                                        <p:strVal val="visible"/>
                                      </p:to>
                                    </p:set>
                                    <p:animEffect transition="in" filter="wipe(left)">
                                      <p:cBhvr>
                                        <p:cTn id="7" dur="500"/>
                                        <p:tgtEl>
                                          <p:spTgt spid="93696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left)">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500"/>
                            </p:stCondLst>
                            <p:childTnLst>
                              <p:par>
                                <p:cTn id="18" presetID="17" presetClass="entr" presetSubtype="1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36975">
                                            <p:txEl>
                                              <p:pRg st="0" end="0"/>
                                            </p:txEl>
                                          </p:spTgt>
                                        </p:tgtEl>
                                        <p:attrNameLst>
                                          <p:attrName>style.visibility</p:attrName>
                                        </p:attrNameLst>
                                      </p:cBhvr>
                                      <p:to>
                                        <p:strVal val="visible"/>
                                      </p:to>
                                    </p:set>
                                    <p:animEffect transition="in" filter="wipe(left)">
                                      <p:cBhvr>
                                        <p:cTn id="26" dur="500"/>
                                        <p:tgtEl>
                                          <p:spTgt spid="936975">
                                            <p:txEl>
                                              <p:pRg st="0" end="0"/>
                                            </p:txEl>
                                          </p:spTgt>
                                        </p:tgtEl>
                                      </p:cBhvr>
                                    </p:animEffect>
                                  </p:childTnLst>
                                </p:cTn>
                              </p:par>
                            </p:childTnLst>
                          </p:cTn>
                        </p:par>
                        <p:par>
                          <p:cTn id="27" fill="hold">
                            <p:stCondLst>
                              <p:cond delay="500"/>
                            </p:stCondLst>
                            <p:childTnLst>
                              <p:par>
                                <p:cTn id="28" presetID="17" presetClass="entr" presetSubtype="1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36976">
                                            <p:txEl>
                                              <p:pRg st="0" end="0"/>
                                            </p:txEl>
                                          </p:spTgt>
                                        </p:tgtEl>
                                        <p:attrNameLst>
                                          <p:attrName>style.visibility</p:attrName>
                                        </p:attrNameLst>
                                      </p:cBhvr>
                                      <p:to>
                                        <p:strVal val="visible"/>
                                      </p:to>
                                    </p:set>
                                    <p:animEffect transition="in" filter="wipe(left)">
                                      <p:cBhvr>
                                        <p:cTn id="36" dur="500"/>
                                        <p:tgtEl>
                                          <p:spTgt spid="936976">
                                            <p:txEl>
                                              <p:pRg st="0" end="0"/>
                                            </p:txEl>
                                          </p:spTgt>
                                        </p:tgtEl>
                                      </p:cBhvr>
                                    </p:animEffect>
                                  </p:childTnLst>
                                </p:cTn>
                              </p:par>
                            </p:childTnLst>
                          </p:cTn>
                        </p:par>
                        <p:par>
                          <p:cTn id="37" fill="hold">
                            <p:stCondLst>
                              <p:cond delay="500"/>
                            </p:stCondLst>
                            <p:childTnLst>
                              <p:par>
                                <p:cTn id="38" presetID="17" presetClass="entr" presetSubtype="1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xEl>
                                              <p:pRg st="1" end="1"/>
                                            </p:txEl>
                                          </p:spTgt>
                                        </p:tgtEl>
                                        <p:attrNameLst>
                                          <p:attrName>style.visibility</p:attrName>
                                        </p:attrNameLst>
                                      </p:cBhvr>
                                      <p:to>
                                        <p:strVal val="visible"/>
                                      </p:to>
                                    </p:set>
                                    <p:animEffect transition="in" filter="wipe(left)">
                                      <p:cBhvr>
                                        <p:cTn id="46" dur="500"/>
                                        <p:tgtEl>
                                          <p:spTgt spid="10">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936965"/>
                                        </p:tgtEl>
                                        <p:attrNameLst>
                                          <p:attrName>style.visibility</p:attrName>
                                        </p:attrNameLst>
                                      </p:cBhvr>
                                      <p:to>
                                        <p:strVal val="visible"/>
                                      </p:to>
                                    </p:set>
                                    <p:animEffect transition="in" filter="wipe(left)">
                                      <p:cBhvr>
                                        <p:cTn id="51" dur="500"/>
                                        <p:tgtEl>
                                          <p:spTgt spid="936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6965" grpId="0"/>
      <p:bldP spid="936966" grpId="0"/>
      <p:bldP spid="2" grpId="0"/>
      <p:bldP spid="10" grpId="0" build="p"/>
      <p:bldP spid="11"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3831" name="Text Box 7"/>
          <p:cNvSpPr txBox="1">
            <a:spLocks noChangeArrowheads="1"/>
          </p:cNvSpPr>
          <p:nvPr/>
        </p:nvSpPr>
        <p:spPr bwMode="auto">
          <a:xfrm>
            <a:off x="452438" y="612775"/>
            <a:ext cx="1176337" cy="314325"/>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a:t>Figure 12.6</a:t>
            </a:r>
          </a:p>
        </p:txBody>
      </p:sp>
      <p:sp>
        <p:nvSpPr>
          <p:cNvPr id="973832" name="Text Box 8"/>
          <p:cNvSpPr txBox="1">
            <a:spLocks noChangeArrowheads="1"/>
          </p:cNvSpPr>
          <p:nvPr/>
        </p:nvSpPr>
        <p:spPr bwMode="auto">
          <a:xfrm>
            <a:off x="1639888" y="615950"/>
            <a:ext cx="5688012" cy="461665"/>
          </a:xfrm>
          <a:prstGeom prst="rect">
            <a:avLst/>
          </a:prstGeom>
          <a:noFill/>
          <a:ln w="9525" algn="ctr">
            <a:noFill/>
            <a:miter lim="800000"/>
            <a:headEnd/>
            <a:tailEnd/>
          </a:ln>
        </p:spPr>
        <p:txBody>
          <a:bodyPr wrap="square">
            <a:spAutoFit/>
          </a:bodyPr>
          <a:lstStyle/>
          <a:p>
            <a:pPr>
              <a:spcBef>
                <a:spcPct val="10000"/>
              </a:spcBef>
              <a:spcAft>
                <a:spcPct val="10000"/>
              </a:spcAft>
            </a:pPr>
            <a:r>
              <a:rPr lang="en-US" sz="2400" dirty="0"/>
              <a:t>The Firm’s Short-Run Supply Curve</a:t>
            </a:r>
          </a:p>
        </p:txBody>
      </p:sp>
      <p:sp>
        <p:nvSpPr>
          <p:cNvPr id="16" name="TextBox 15"/>
          <p:cNvSpPr txBox="1">
            <a:spLocks noChangeArrowheads="1"/>
          </p:cNvSpPr>
          <p:nvPr/>
        </p:nvSpPr>
        <p:spPr bwMode="auto">
          <a:xfrm>
            <a:off x="373063" y="1030288"/>
            <a:ext cx="3151187" cy="3048000"/>
          </a:xfrm>
          <a:prstGeom prst="rect">
            <a:avLst/>
          </a:prstGeom>
          <a:noFill/>
          <a:ln w="9525">
            <a:noFill/>
            <a:miter lim="800000"/>
            <a:headEnd/>
            <a:tailEnd/>
          </a:ln>
        </p:spPr>
        <p:txBody>
          <a:bodyPr>
            <a:spAutoFit/>
          </a:bodyPr>
          <a:lstStyle/>
          <a:p>
            <a:r>
              <a:rPr lang="en-US" sz="1600" b="0"/>
              <a:t>The firm will produce at the level of output at which </a:t>
            </a:r>
            <a:r>
              <a:rPr lang="en-US" sz="1600" b="0" i="1"/>
              <a:t>MR</a:t>
            </a:r>
            <a:r>
              <a:rPr lang="en-US" sz="1600" b="0"/>
              <a:t> = </a:t>
            </a:r>
            <a:r>
              <a:rPr lang="en-US" sz="1600" b="0" i="1"/>
              <a:t>MC</a:t>
            </a:r>
            <a:r>
              <a:rPr lang="en-US" sz="1600" b="0"/>
              <a:t>.</a:t>
            </a:r>
          </a:p>
          <a:p>
            <a:r>
              <a:rPr lang="en-US" sz="1600" b="0"/>
              <a:t>Because price equals marginal revenue for a firm in a perfectly competitive market, the firm will produce where </a:t>
            </a:r>
            <a:r>
              <a:rPr lang="en-US" sz="1600" b="0" i="1"/>
              <a:t>P</a:t>
            </a:r>
            <a:r>
              <a:rPr lang="en-US" sz="1600" b="0"/>
              <a:t> = </a:t>
            </a:r>
            <a:r>
              <a:rPr lang="en-US" sz="1600" b="0" i="1"/>
              <a:t>MC</a:t>
            </a:r>
            <a:r>
              <a:rPr lang="en-US" sz="1600" b="0"/>
              <a:t>. </a:t>
            </a:r>
          </a:p>
          <a:p>
            <a:r>
              <a:rPr lang="en-US" sz="1600" b="0"/>
              <a:t>For any given price, we can determine the quantity of output the firm will supply from the marginal cost curve. </a:t>
            </a:r>
          </a:p>
          <a:p>
            <a:r>
              <a:rPr lang="en-US" sz="1600" b="0"/>
              <a:t>In other words, the marginal cost curve is the firm’s supply curve. </a:t>
            </a:r>
          </a:p>
        </p:txBody>
      </p:sp>
      <p:pic>
        <p:nvPicPr>
          <p:cNvPr id="15" name="Picture 14" descr="Fig11-06_PPT_1.gif"/>
          <p:cNvPicPr>
            <a:picLocks noChangeAspect="1"/>
          </p:cNvPicPr>
          <p:nvPr/>
        </p:nvPicPr>
        <p:blipFill>
          <a:blip r:embed="rId3" cstate="print"/>
          <a:srcRect/>
          <a:stretch>
            <a:fillRect/>
          </a:stretch>
        </p:blipFill>
        <p:spPr bwMode="auto">
          <a:xfrm>
            <a:off x="3448050" y="1014413"/>
            <a:ext cx="5505450" cy="3352800"/>
          </a:xfrm>
          <a:prstGeom prst="rect">
            <a:avLst/>
          </a:prstGeom>
          <a:noFill/>
          <a:ln w="9525">
            <a:noFill/>
            <a:miter lim="800000"/>
            <a:headEnd/>
            <a:tailEnd/>
          </a:ln>
        </p:spPr>
      </p:pic>
      <p:pic>
        <p:nvPicPr>
          <p:cNvPr id="19" name="Picture 18" descr="Fig11-06_PPT_2.gif"/>
          <p:cNvPicPr>
            <a:picLocks noChangeAspect="1"/>
          </p:cNvPicPr>
          <p:nvPr/>
        </p:nvPicPr>
        <p:blipFill>
          <a:blip r:embed="rId4" cstate="print"/>
          <a:srcRect/>
          <a:stretch>
            <a:fillRect/>
          </a:stretch>
        </p:blipFill>
        <p:spPr bwMode="auto">
          <a:xfrm>
            <a:off x="3448050" y="1014413"/>
            <a:ext cx="5505450" cy="3352800"/>
          </a:xfrm>
          <a:prstGeom prst="rect">
            <a:avLst/>
          </a:prstGeom>
          <a:noFill/>
          <a:ln w="9525">
            <a:noFill/>
            <a:miter lim="800000"/>
            <a:headEnd/>
            <a:tailEnd/>
          </a:ln>
        </p:spPr>
      </p:pic>
      <p:pic>
        <p:nvPicPr>
          <p:cNvPr id="20" name="Picture 19" descr="Fig11-06_PPT_3.gif"/>
          <p:cNvPicPr>
            <a:picLocks noChangeAspect="1"/>
          </p:cNvPicPr>
          <p:nvPr/>
        </p:nvPicPr>
        <p:blipFill>
          <a:blip r:embed="rId5" cstate="print"/>
          <a:srcRect/>
          <a:stretch>
            <a:fillRect/>
          </a:stretch>
        </p:blipFill>
        <p:spPr bwMode="auto">
          <a:xfrm>
            <a:off x="3448050" y="1014413"/>
            <a:ext cx="5505450" cy="3352800"/>
          </a:xfrm>
          <a:prstGeom prst="rect">
            <a:avLst/>
          </a:prstGeom>
          <a:noFill/>
          <a:ln w="9525">
            <a:noFill/>
            <a:miter lim="800000"/>
            <a:headEnd/>
            <a:tailEnd/>
          </a:ln>
        </p:spPr>
      </p:pic>
      <p:pic>
        <p:nvPicPr>
          <p:cNvPr id="22" name="Picture 21" descr="Fig11-06_PPT_4.gif"/>
          <p:cNvPicPr>
            <a:picLocks noChangeAspect="1"/>
          </p:cNvPicPr>
          <p:nvPr/>
        </p:nvPicPr>
        <p:blipFill>
          <a:blip r:embed="rId6" cstate="print"/>
          <a:srcRect/>
          <a:stretch>
            <a:fillRect/>
          </a:stretch>
        </p:blipFill>
        <p:spPr bwMode="auto">
          <a:xfrm>
            <a:off x="3448050" y="1014413"/>
            <a:ext cx="5505450" cy="3352800"/>
          </a:xfrm>
          <a:prstGeom prst="rect">
            <a:avLst/>
          </a:prstGeom>
          <a:noFill/>
          <a:ln w="9525">
            <a:noFill/>
            <a:miter lim="800000"/>
            <a:headEnd/>
            <a:tailEnd/>
          </a:ln>
        </p:spPr>
      </p:pic>
      <p:pic>
        <p:nvPicPr>
          <p:cNvPr id="23" name="Picture 22" descr="Fig11-06_PPT_5.gif"/>
          <p:cNvPicPr>
            <a:picLocks noChangeAspect="1"/>
          </p:cNvPicPr>
          <p:nvPr/>
        </p:nvPicPr>
        <p:blipFill>
          <a:blip r:embed="rId7" cstate="print"/>
          <a:srcRect/>
          <a:stretch>
            <a:fillRect/>
          </a:stretch>
        </p:blipFill>
        <p:spPr bwMode="auto">
          <a:xfrm>
            <a:off x="3448050" y="1014413"/>
            <a:ext cx="5505450" cy="3352800"/>
          </a:xfrm>
          <a:prstGeom prst="rect">
            <a:avLst/>
          </a:prstGeom>
          <a:noFill/>
          <a:ln w="9525">
            <a:noFill/>
            <a:miter lim="800000"/>
            <a:headEnd/>
            <a:tailEnd/>
          </a:ln>
        </p:spPr>
      </p:pic>
      <p:sp>
        <p:nvSpPr>
          <p:cNvPr id="18" name="TextBox 17"/>
          <p:cNvSpPr txBox="1">
            <a:spLocks noChangeArrowheads="1"/>
          </p:cNvSpPr>
          <p:nvPr/>
        </p:nvSpPr>
        <p:spPr bwMode="auto">
          <a:xfrm>
            <a:off x="373063" y="3965575"/>
            <a:ext cx="8323262" cy="1816100"/>
          </a:xfrm>
          <a:prstGeom prst="rect">
            <a:avLst/>
          </a:prstGeom>
          <a:noFill/>
          <a:ln w="9525">
            <a:noFill/>
            <a:miter lim="800000"/>
            <a:headEnd/>
            <a:tailEnd/>
          </a:ln>
        </p:spPr>
        <p:txBody>
          <a:bodyPr>
            <a:spAutoFit/>
          </a:bodyPr>
          <a:lstStyle/>
          <a:p>
            <a:r>
              <a:rPr lang="en-US" sz="1600" b="0"/>
              <a:t>The firm will shut down if the price </a:t>
            </a:r>
            <a:br>
              <a:rPr lang="en-US" sz="1600" b="0"/>
            </a:br>
            <a:r>
              <a:rPr lang="en-US" sz="1600" b="0"/>
              <a:t>falls below average variable cost. </a:t>
            </a:r>
          </a:p>
          <a:p>
            <a:r>
              <a:rPr lang="en-US" sz="1600" b="0"/>
              <a:t>The marginal cost curve crosses the average variable cost at the firm’s shutdown point. </a:t>
            </a:r>
          </a:p>
          <a:p>
            <a:r>
              <a:rPr lang="en-US" sz="1600" b="0"/>
              <a:t>This point occurs at output level </a:t>
            </a:r>
            <a:r>
              <a:rPr lang="en-US" sz="1600" b="0" i="1"/>
              <a:t>Q</a:t>
            </a:r>
            <a:r>
              <a:rPr lang="en-US" sz="1600" b="0" i="1" baseline="-25000"/>
              <a:t>SD</a:t>
            </a:r>
            <a:r>
              <a:rPr lang="en-US" sz="1600" b="0" i="1"/>
              <a:t>.</a:t>
            </a:r>
          </a:p>
          <a:p>
            <a:r>
              <a:rPr lang="en-US" sz="1600" b="0"/>
              <a:t>For prices below </a:t>
            </a:r>
            <a:r>
              <a:rPr lang="en-US" sz="1600" b="0" i="1"/>
              <a:t>P</a:t>
            </a:r>
            <a:r>
              <a:rPr lang="en-US" sz="1600" b="0" baseline="-25000"/>
              <a:t>MIN</a:t>
            </a:r>
            <a:r>
              <a:rPr lang="en-US" sz="1600" b="0"/>
              <a:t>, the supply curve is a vertical line along the price axis, which shows that the firm will supply zero output at those prices. </a:t>
            </a:r>
          </a:p>
          <a:p>
            <a:r>
              <a:rPr lang="en-US" sz="1600" b="0"/>
              <a:t>The red line in the figure is the firm’s short-run supply curve.</a:t>
            </a:r>
          </a:p>
        </p:txBody>
      </p:sp>
      <p:cxnSp>
        <p:nvCxnSpPr>
          <p:cNvPr id="21" name="Straight Connector 20"/>
          <p:cNvCxnSpPr>
            <a:cxnSpLocks noChangeShapeType="1"/>
          </p:cNvCxnSpPr>
          <p:nvPr/>
        </p:nvCxnSpPr>
        <p:spPr bwMode="auto">
          <a:xfrm>
            <a:off x="438150" y="5983288"/>
            <a:ext cx="8096250" cy="0"/>
          </a:xfrm>
          <a:prstGeom prst="line">
            <a:avLst/>
          </a:prstGeom>
          <a:noFill/>
          <a:ln w="50800" algn="ctr">
            <a:solidFill>
              <a:srgbClr val="B9D3C2"/>
            </a:solidFill>
            <a:round/>
            <a:headEnd/>
            <a:tailEnd/>
          </a:ln>
        </p:spPr>
      </p:cxnSp>
      <p:pic>
        <p:nvPicPr>
          <p:cNvPr id="31" name="Picture 30" descr="Fig12.6ppt8.gif"/>
          <p:cNvPicPr>
            <a:picLocks noChangeAspect="1"/>
          </p:cNvPicPr>
          <p:nvPr/>
        </p:nvPicPr>
        <p:blipFill>
          <a:blip r:embed="rId8" cstate="print"/>
          <a:srcRect/>
          <a:stretch>
            <a:fillRect/>
          </a:stretch>
        </p:blipFill>
        <p:spPr bwMode="auto">
          <a:xfrm>
            <a:off x="6076950" y="1666875"/>
            <a:ext cx="1409700" cy="571500"/>
          </a:xfrm>
          <a:prstGeom prst="rect">
            <a:avLst/>
          </a:prstGeom>
          <a:noFill/>
          <a:ln w="9525">
            <a:noFill/>
            <a:miter lim="800000"/>
            <a:headEnd/>
            <a:tailEnd/>
          </a:ln>
        </p:spPr>
      </p:pic>
      <p:pic>
        <p:nvPicPr>
          <p:cNvPr id="32" name="Picture 31" descr="Fig12.6ppt1.gif"/>
          <p:cNvPicPr>
            <a:picLocks noChangeAspect="1"/>
          </p:cNvPicPr>
          <p:nvPr/>
        </p:nvPicPr>
        <p:blipFill>
          <a:blip r:embed="rId9" cstate="print"/>
          <a:srcRect/>
          <a:stretch>
            <a:fillRect/>
          </a:stretch>
        </p:blipFill>
        <p:spPr bwMode="auto">
          <a:xfrm>
            <a:off x="4910138" y="2943225"/>
            <a:ext cx="1533525" cy="933450"/>
          </a:xfrm>
          <a:prstGeom prst="rect">
            <a:avLst/>
          </a:prstGeom>
          <a:noFill/>
          <a:ln w="9525">
            <a:noFill/>
            <a:miter lim="800000"/>
            <a:headEnd/>
            <a:tailEnd/>
          </a:ln>
        </p:spPr>
      </p:pic>
      <p:pic>
        <p:nvPicPr>
          <p:cNvPr id="28" name="Picture 27" descr="Fig12.6ppt7.gif"/>
          <p:cNvPicPr>
            <a:picLocks noChangeAspect="1"/>
          </p:cNvPicPr>
          <p:nvPr/>
        </p:nvPicPr>
        <p:blipFill>
          <a:blip r:embed="rId10" cstate="print"/>
          <a:srcRect/>
          <a:stretch>
            <a:fillRect/>
          </a:stretch>
        </p:blipFill>
        <p:spPr bwMode="auto">
          <a:xfrm>
            <a:off x="4562475" y="3505200"/>
            <a:ext cx="1866900" cy="628650"/>
          </a:xfrm>
          <a:prstGeom prst="rect">
            <a:avLst/>
          </a:prstGeom>
          <a:noFill/>
          <a:ln w="9525">
            <a:noFill/>
            <a:miter lim="800000"/>
            <a:headEnd/>
            <a:tailEnd/>
          </a:ln>
        </p:spPr>
      </p:pic>
      <p:pic>
        <p:nvPicPr>
          <p:cNvPr id="24" name="Picture 23" descr="Fig11-06_PPT_6.gif"/>
          <p:cNvPicPr>
            <a:picLocks noChangeAspect="1"/>
          </p:cNvPicPr>
          <p:nvPr/>
        </p:nvPicPr>
        <p:blipFill>
          <a:blip r:embed="rId11" cstate="print"/>
          <a:srcRect/>
          <a:stretch>
            <a:fillRect/>
          </a:stretch>
        </p:blipFill>
        <p:spPr bwMode="auto">
          <a:xfrm>
            <a:off x="3448050" y="1014413"/>
            <a:ext cx="5505450" cy="33528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73831"/>
                                        </p:tgtEl>
                                        <p:attrNameLst>
                                          <p:attrName>style.visibility</p:attrName>
                                        </p:attrNameLst>
                                      </p:cBhvr>
                                      <p:to>
                                        <p:strVal val="visible"/>
                                      </p:to>
                                    </p:set>
                                    <p:animEffect transition="in" filter="wipe(left)">
                                      <p:cBhvr>
                                        <p:cTn id="7" dur="500"/>
                                        <p:tgtEl>
                                          <p:spTgt spid="9738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73832"/>
                                        </p:tgtEl>
                                        <p:attrNameLst>
                                          <p:attrName>style.visibility</p:attrName>
                                        </p:attrNameLst>
                                      </p:cBhvr>
                                      <p:to>
                                        <p:strVal val="visible"/>
                                      </p:to>
                                    </p:set>
                                    <p:animEffect transition="in" filter="wipe(left)">
                                      <p:cBhvr>
                                        <p:cTn id="11" dur="500"/>
                                        <p:tgtEl>
                                          <p:spTgt spid="97383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1000"/>
                                        <p:tgtEl>
                                          <p:spTgt spid="2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wipe(left)">
                                      <p:cBhvr>
                                        <p:cTn id="23" dur="500"/>
                                        <p:tgtEl>
                                          <p:spTgt spid="1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1000"/>
                                        <p:tgtEl>
                                          <p:spTgt spid="23"/>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6">
                                            <p:txEl>
                                              <p:pRg st="1" end="1"/>
                                            </p:txEl>
                                          </p:spTgt>
                                        </p:tgtEl>
                                        <p:attrNameLst>
                                          <p:attrName>style.visibility</p:attrName>
                                        </p:attrNameLst>
                                      </p:cBhvr>
                                      <p:to>
                                        <p:strVal val="visible"/>
                                      </p:to>
                                    </p:set>
                                    <p:animEffect transition="in" filter="wipe(left)">
                                      <p:cBhvr>
                                        <p:cTn id="32" dur="500"/>
                                        <p:tgtEl>
                                          <p:spTgt spid="16">
                                            <p:txEl>
                                              <p:pRg st="1" end="1"/>
                                            </p:txEl>
                                          </p:spTgt>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16">
                                            <p:txEl>
                                              <p:pRg st="2" end="2"/>
                                            </p:txEl>
                                          </p:spTgt>
                                        </p:tgtEl>
                                        <p:attrNameLst>
                                          <p:attrName>style.visibility</p:attrName>
                                        </p:attrNameLst>
                                      </p:cBhvr>
                                      <p:to>
                                        <p:strVal val="visible"/>
                                      </p:to>
                                    </p:set>
                                    <p:animEffect transition="in" filter="wipe(left)">
                                      <p:cBhvr>
                                        <p:cTn id="36" dur="500"/>
                                        <p:tgtEl>
                                          <p:spTgt spid="16">
                                            <p:txEl>
                                              <p:pRg st="2" end="2"/>
                                            </p:txEl>
                                          </p:spTgt>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16">
                                            <p:txEl>
                                              <p:pRg st="3" end="3"/>
                                            </p:txEl>
                                          </p:spTgt>
                                        </p:tgtEl>
                                        <p:attrNameLst>
                                          <p:attrName>style.visibility</p:attrName>
                                        </p:attrNameLst>
                                      </p:cBhvr>
                                      <p:to>
                                        <p:strVal val="visible"/>
                                      </p:to>
                                    </p:set>
                                    <p:animEffect transition="in" filter="wipe(left)">
                                      <p:cBhvr>
                                        <p:cTn id="40" dur="500"/>
                                        <p:tgtEl>
                                          <p:spTgt spid="16">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1000"/>
                                        <p:tgtEl>
                                          <p:spTgt spid="19"/>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1000"/>
                                        <p:tgtEl>
                                          <p:spTgt spid="20"/>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animEffect transition="in" filter="wipe(left)">
                                      <p:cBhvr>
                                        <p:cTn id="53" dur="500"/>
                                        <p:tgtEl>
                                          <p:spTgt spid="18">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left)">
                                      <p:cBhvr>
                                        <p:cTn id="58" dur="1000"/>
                                        <p:tgtEl>
                                          <p:spTgt spid="32"/>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8">
                                            <p:txEl>
                                              <p:pRg st="1" end="1"/>
                                            </p:txEl>
                                          </p:spTgt>
                                        </p:tgtEl>
                                        <p:attrNameLst>
                                          <p:attrName>style.visibility</p:attrName>
                                        </p:attrNameLst>
                                      </p:cBhvr>
                                      <p:to>
                                        <p:strVal val="visible"/>
                                      </p:to>
                                    </p:set>
                                    <p:animEffect transition="in" filter="wipe(left)">
                                      <p:cBhvr>
                                        <p:cTn id="62" dur="500"/>
                                        <p:tgtEl>
                                          <p:spTgt spid="18">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up)">
                                      <p:cBhvr>
                                        <p:cTn id="67" dur="1000"/>
                                        <p:tgtEl>
                                          <p:spTgt spid="24"/>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18">
                                            <p:txEl>
                                              <p:pRg st="2" end="2"/>
                                            </p:txEl>
                                          </p:spTgt>
                                        </p:tgtEl>
                                        <p:attrNameLst>
                                          <p:attrName>style.visibility</p:attrName>
                                        </p:attrNameLst>
                                      </p:cBhvr>
                                      <p:to>
                                        <p:strVal val="visible"/>
                                      </p:to>
                                    </p:set>
                                    <p:animEffect transition="in" filter="wipe(left)">
                                      <p:cBhvr>
                                        <p:cTn id="71" dur="500"/>
                                        <p:tgtEl>
                                          <p:spTgt spid="18">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left)">
                                      <p:cBhvr>
                                        <p:cTn id="76" dur="1000"/>
                                        <p:tgtEl>
                                          <p:spTgt spid="28"/>
                                        </p:tgtEl>
                                      </p:cBhvr>
                                    </p:animEffect>
                                  </p:childTnLst>
                                </p:cTn>
                              </p:par>
                            </p:childTnLst>
                          </p:cTn>
                        </p:par>
                        <p:par>
                          <p:cTn id="77" fill="hold">
                            <p:stCondLst>
                              <p:cond delay="1000"/>
                            </p:stCondLst>
                            <p:childTnLst>
                              <p:par>
                                <p:cTn id="78" presetID="22" presetClass="entr" presetSubtype="8" fill="hold" grpId="0" nodeType="afterEffect">
                                  <p:stCondLst>
                                    <p:cond delay="0"/>
                                  </p:stCondLst>
                                  <p:childTnLst>
                                    <p:set>
                                      <p:cBhvr>
                                        <p:cTn id="79" dur="1" fill="hold">
                                          <p:stCondLst>
                                            <p:cond delay="0"/>
                                          </p:stCondLst>
                                        </p:cTn>
                                        <p:tgtEl>
                                          <p:spTgt spid="18">
                                            <p:txEl>
                                              <p:pRg st="3" end="3"/>
                                            </p:txEl>
                                          </p:spTgt>
                                        </p:tgtEl>
                                        <p:attrNameLst>
                                          <p:attrName>style.visibility</p:attrName>
                                        </p:attrNameLst>
                                      </p:cBhvr>
                                      <p:to>
                                        <p:strVal val="visible"/>
                                      </p:to>
                                    </p:set>
                                    <p:animEffect transition="in" filter="wipe(left)">
                                      <p:cBhvr>
                                        <p:cTn id="80" dur="500"/>
                                        <p:tgtEl>
                                          <p:spTgt spid="18">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left)">
                                      <p:cBhvr>
                                        <p:cTn id="85" dur="1000"/>
                                        <p:tgtEl>
                                          <p:spTgt spid="31"/>
                                        </p:tgtEl>
                                      </p:cBhvr>
                                    </p:animEffect>
                                  </p:childTnLst>
                                </p:cTn>
                              </p:par>
                            </p:childTnLst>
                          </p:cTn>
                        </p:par>
                        <p:par>
                          <p:cTn id="86" fill="hold">
                            <p:stCondLst>
                              <p:cond delay="1000"/>
                            </p:stCondLst>
                            <p:childTnLst>
                              <p:par>
                                <p:cTn id="87" presetID="22" presetClass="entr" presetSubtype="8" fill="hold" grpId="0" nodeType="afterEffect">
                                  <p:stCondLst>
                                    <p:cond delay="0"/>
                                  </p:stCondLst>
                                  <p:childTnLst>
                                    <p:set>
                                      <p:cBhvr>
                                        <p:cTn id="88" dur="1" fill="hold">
                                          <p:stCondLst>
                                            <p:cond delay="0"/>
                                          </p:stCondLst>
                                        </p:cTn>
                                        <p:tgtEl>
                                          <p:spTgt spid="18">
                                            <p:txEl>
                                              <p:pRg st="4" end="4"/>
                                            </p:txEl>
                                          </p:spTgt>
                                        </p:tgtEl>
                                        <p:attrNameLst>
                                          <p:attrName>style.visibility</p:attrName>
                                        </p:attrNameLst>
                                      </p:cBhvr>
                                      <p:to>
                                        <p:strVal val="visible"/>
                                      </p:to>
                                    </p:set>
                                    <p:animEffect transition="in" filter="wipe(left)">
                                      <p:cBhvr>
                                        <p:cTn id="89" dur="500"/>
                                        <p:tgtEl>
                                          <p:spTgt spid="18">
                                            <p:txEl>
                                              <p:pRg st="4" end="4"/>
                                            </p:txEl>
                                          </p:spTgt>
                                        </p:tgtEl>
                                      </p:cBhvr>
                                    </p:animEffect>
                                  </p:childTnLst>
                                </p:cTn>
                              </p:par>
                            </p:childTnLst>
                          </p:cTn>
                        </p:par>
                        <p:par>
                          <p:cTn id="90" fill="hold">
                            <p:stCondLst>
                              <p:cond delay="1500"/>
                            </p:stCondLst>
                            <p:childTnLst>
                              <p:par>
                                <p:cTn id="91" presetID="22" presetClass="entr" presetSubtype="8" fill="hold" nodeType="after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wipe(left)">
                                      <p:cBhvr>
                                        <p:cTn id="9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31" grpId="0" animBg="1"/>
      <p:bldP spid="973832" grpId="0"/>
      <p:bldP spid="16" grpId="0" uiExpand="1" build="p" bldLvl="5"/>
      <p:bldP spid="18" grpId="0" uiExpand="1" build="p" bldLvl="5"/>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9018" name="Rectangle 10"/>
          <p:cNvSpPr>
            <a:spLocks noChangeArrowheads="1"/>
          </p:cNvSpPr>
          <p:nvPr/>
        </p:nvSpPr>
        <p:spPr bwMode="auto">
          <a:xfrm>
            <a:off x="152400" y="149225"/>
            <a:ext cx="9194800" cy="433388"/>
          </a:xfrm>
          <a:prstGeom prst="rect">
            <a:avLst/>
          </a:prstGeom>
          <a:noFill/>
          <a:ln w="9525">
            <a:noFill/>
            <a:miter lim="800000"/>
            <a:headEnd/>
            <a:tailEnd/>
          </a:ln>
        </p:spPr>
        <p:txBody>
          <a:bodyPr/>
          <a:lstStyle/>
          <a:p>
            <a:pPr>
              <a:spcBef>
                <a:spcPct val="20000"/>
              </a:spcBef>
            </a:pPr>
            <a:r>
              <a:rPr lang="en-US" sz="2400" dirty="0"/>
              <a:t>The Market Supply Curve in a Perfectly Competitive Industry</a:t>
            </a:r>
          </a:p>
        </p:txBody>
      </p:sp>
      <p:sp>
        <p:nvSpPr>
          <p:cNvPr id="18" name="TextBox 17"/>
          <p:cNvSpPr txBox="1">
            <a:spLocks noChangeArrowheads="1"/>
          </p:cNvSpPr>
          <p:nvPr/>
        </p:nvSpPr>
        <p:spPr bwMode="auto">
          <a:xfrm>
            <a:off x="366713" y="4956175"/>
            <a:ext cx="8320087" cy="1200329"/>
          </a:xfrm>
          <a:prstGeom prst="rect">
            <a:avLst/>
          </a:prstGeom>
          <a:noFill/>
          <a:ln w="9525">
            <a:noFill/>
            <a:miter lim="800000"/>
            <a:headEnd/>
            <a:tailEnd/>
          </a:ln>
        </p:spPr>
        <p:txBody>
          <a:bodyPr>
            <a:spAutoFit/>
          </a:bodyPr>
          <a:lstStyle/>
          <a:p>
            <a:r>
              <a:rPr lang="en-US" sz="1800" b="0" dirty="0"/>
              <a:t>We can derive the market supply curve by adding up the quantity that each firm in the market is willing to supply at each price. </a:t>
            </a:r>
          </a:p>
          <a:p>
            <a:r>
              <a:rPr lang="en-US" sz="1800" b="0" dirty="0"/>
              <a:t>In panel (a), one wheat farmer is willing to supply 15,000 bushels of wheat at a price of $4 per bushel. </a:t>
            </a:r>
          </a:p>
        </p:txBody>
      </p:sp>
      <p:sp>
        <p:nvSpPr>
          <p:cNvPr id="15" name="Text Box 7"/>
          <p:cNvSpPr txBox="1">
            <a:spLocks noChangeArrowheads="1"/>
          </p:cNvSpPr>
          <p:nvPr/>
        </p:nvSpPr>
        <p:spPr bwMode="auto">
          <a:xfrm>
            <a:off x="452438" y="4632325"/>
            <a:ext cx="1176337" cy="314325"/>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a:t>Figure 12.7</a:t>
            </a:r>
          </a:p>
        </p:txBody>
      </p:sp>
      <p:sp>
        <p:nvSpPr>
          <p:cNvPr id="16" name="Text Box 8"/>
          <p:cNvSpPr txBox="1">
            <a:spLocks noChangeArrowheads="1"/>
          </p:cNvSpPr>
          <p:nvPr/>
        </p:nvSpPr>
        <p:spPr bwMode="auto">
          <a:xfrm>
            <a:off x="1646238" y="4641850"/>
            <a:ext cx="4475162" cy="338554"/>
          </a:xfrm>
          <a:prstGeom prst="rect">
            <a:avLst/>
          </a:prstGeom>
          <a:noFill/>
          <a:ln w="9525" algn="ctr">
            <a:noFill/>
            <a:miter lim="800000"/>
            <a:headEnd/>
            <a:tailEnd/>
          </a:ln>
        </p:spPr>
        <p:txBody>
          <a:bodyPr wrap="square">
            <a:spAutoFit/>
          </a:bodyPr>
          <a:lstStyle/>
          <a:p>
            <a:pPr>
              <a:spcBef>
                <a:spcPct val="10000"/>
              </a:spcBef>
              <a:spcAft>
                <a:spcPct val="10000"/>
              </a:spcAft>
            </a:pPr>
            <a:r>
              <a:rPr lang="en-US" sz="1600" dirty="0"/>
              <a:t>Firm Supply and Market Supply</a:t>
            </a:r>
          </a:p>
        </p:txBody>
      </p:sp>
      <p:pic>
        <p:nvPicPr>
          <p:cNvPr id="28" name="Picture 27" descr="Fig12.7ppt1.gif"/>
          <p:cNvPicPr>
            <a:picLocks noChangeAspect="1"/>
          </p:cNvPicPr>
          <p:nvPr/>
        </p:nvPicPr>
        <p:blipFill>
          <a:blip r:embed="rId3" cstate="print"/>
          <a:srcRect/>
          <a:stretch>
            <a:fillRect/>
          </a:stretch>
        </p:blipFill>
        <p:spPr bwMode="auto">
          <a:xfrm>
            <a:off x="300038" y="615950"/>
            <a:ext cx="8543925" cy="3867150"/>
          </a:xfrm>
          <a:prstGeom prst="rect">
            <a:avLst/>
          </a:prstGeom>
          <a:noFill/>
          <a:ln w="9525">
            <a:noFill/>
            <a:miter lim="800000"/>
            <a:headEnd/>
            <a:tailEnd/>
          </a:ln>
        </p:spPr>
      </p:pic>
      <p:pic>
        <p:nvPicPr>
          <p:cNvPr id="29" name="Picture 28" descr="Fig12.7ppt2.gif"/>
          <p:cNvPicPr>
            <a:picLocks noChangeAspect="1"/>
          </p:cNvPicPr>
          <p:nvPr/>
        </p:nvPicPr>
        <p:blipFill>
          <a:blip r:embed="rId4" cstate="print"/>
          <a:srcRect/>
          <a:stretch>
            <a:fillRect/>
          </a:stretch>
        </p:blipFill>
        <p:spPr bwMode="auto">
          <a:xfrm>
            <a:off x="300038" y="615950"/>
            <a:ext cx="8543925" cy="3867150"/>
          </a:xfrm>
          <a:prstGeom prst="rect">
            <a:avLst/>
          </a:prstGeom>
          <a:noFill/>
          <a:ln w="9525">
            <a:noFill/>
            <a:miter lim="800000"/>
            <a:headEnd/>
            <a:tailEnd/>
          </a:ln>
        </p:spPr>
      </p:pic>
      <p:pic>
        <p:nvPicPr>
          <p:cNvPr id="30" name="Picture 29" descr="Fig12.7ppt3.gif"/>
          <p:cNvPicPr>
            <a:picLocks noChangeAspect="1"/>
          </p:cNvPicPr>
          <p:nvPr/>
        </p:nvPicPr>
        <p:blipFill>
          <a:blip r:embed="rId5" cstate="print"/>
          <a:srcRect/>
          <a:stretch>
            <a:fillRect/>
          </a:stretch>
        </p:blipFill>
        <p:spPr bwMode="auto">
          <a:xfrm>
            <a:off x="300038" y="615950"/>
            <a:ext cx="8543925" cy="3867150"/>
          </a:xfrm>
          <a:prstGeom prst="rect">
            <a:avLst/>
          </a:prstGeom>
          <a:noFill/>
          <a:ln w="9525">
            <a:noFill/>
            <a:miter lim="800000"/>
            <a:headEnd/>
            <a:tailEnd/>
          </a:ln>
        </p:spPr>
      </p:pic>
      <p:pic>
        <p:nvPicPr>
          <p:cNvPr id="31" name="Picture 30" descr="Fig12.7ppt4.gif"/>
          <p:cNvPicPr>
            <a:picLocks noChangeAspect="1"/>
          </p:cNvPicPr>
          <p:nvPr/>
        </p:nvPicPr>
        <p:blipFill>
          <a:blip r:embed="rId6" cstate="print"/>
          <a:srcRect/>
          <a:stretch>
            <a:fillRect/>
          </a:stretch>
        </p:blipFill>
        <p:spPr bwMode="auto">
          <a:xfrm>
            <a:off x="300038" y="615950"/>
            <a:ext cx="8543925" cy="38671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9018"/>
                                        </p:tgtEl>
                                        <p:attrNameLst>
                                          <p:attrName>style.visibility</p:attrName>
                                        </p:attrNameLst>
                                      </p:cBhvr>
                                      <p:to>
                                        <p:strVal val="visible"/>
                                      </p:to>
                                    </p:set>
                                    <p:animEffect transition="in" filter="wipe(left)">
                                      <p:cBhvr>
                                        <p:cTn id="7" dur="500"/>
                                        <p:tgtEl>
                                          <p:spTgt spid="9390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1000"/>
                                        <p:tgtEl>
                                          <p:spTgt spid="29"/>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wipe(left)">
                                      <p:cBhvr>
                                        <p:cTn id="27" dur="500"/>
                                        <p:tgtEl>
                                          <p:spTgt spid="1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up)">
                                      <p:cBhvr>
                                        <p:cTn id="32" dur="1000"/>
                                        <p:tgtEl>
                                          <p:spTgt spid="31"/>
                                        </p:tgtEl>
                                      </p:cBhvr>
                                    </p:animEffect>
                                  </p:childTnLst>
                                </p:cTn>
                              </p:par>
                              <p:par>
                                <p:cTn id="33" presetID="22" presetClass="entr" presetSubtype="8"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1000"/>
                                        <p:tgtEl>
                                          <p:spTgt spid="30"/>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18">
                                            <p:txEl>
                                              <p:pRg st="1" end="1"/>
                                            </p:txEl>
                                          </p:spTgt>
                                        </p:tgtEl>
                                        <p:attrNameLst>
                                          <p:attrName>style.visibility</p:attrName>
                                        </p:attrNameLst>
                                      </p:cBhvr>
                                      <p:to>
                                        <p:strVal val="visible"/>
                                      </p:to>
                                    </p:set>
                                    <p:animEffect transition="in" filter="wipe(left)">
                                      <p:cBhvr>
                                        <p:cTn id="39"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018" grpId="0"/>
      <p:bldP spid="18" grpId="0" uiExpand="1" build="p" bldLvl="5"/>
      <p:bldP spid="15"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15900" y="152400"/>
            <a:ext cx="1778000" cy="523220"/>
          </a:xfrm>
          <a:prstGeom prst="rect">
            <a:avLst/>
          </a:prstGeom>
          <a:noFill/>
        </p:spPr>
        <p:txBody>
          <a:bodyPr wrap="square" rtlCol="0">
            <a:spAutoFit/>
          </a:bodyPr>
          <a:lstStyle/>
          <a:p>
            <a:r>
              <a:rPr lang="zh-TW" altLang="en-US" sz="2800" dirty="0" smtClean="0">
                <a:solidFill>
                  <a:srgbClr val="8C0051"/>
                </a:solidFill>
                <a:latin typeface="標楷體" pitchFamily="65" charset="-120"/>
                <a:ea typeface="標楷體" pitchFamily="65" charset="-120"/>
              </a:rPr>
              <a:t>新聞時事</a:t>
            </a:r>
            <a:endParaRPr lang="zh-TW" altLang="en-US" sz="2800" dirty="0">
              <a:solidFill>
                <a:srgbClr val="8C0051"/>
              </a:solidFill>
              <a:latin typeface="標楷體" pitchFamily="65" charset="-120"/>
              <a:ea typeface="標楷體" pitchFamily="65" charset="-120"/>
            </a:endParaRPr>
          </a:p>
        </p:txBody>
      </p:sp>
      <p:sp>
        <p:nvSpPr>
          <p:cNvPr id="3" name="文字方塊 2"/>
          <p:cNvSpPr txBox="1"/>
          <p:nvPr/>
        </p:nvSpPr>
        <p:spPr>
          <a:xfrm>
            <a:off x="914400" y="647700"/>
            <a:ext cx="7594600" cy="5878532"/>
          </a:xfrm>
          <a:prstGeom prst="rect">
            <a:avLst/>
          </a:prstGeom>
          <a:noFill/>
        </p:spPr>
        <p:txBody>
          <a:bodyPr wrap="square" rtlCol="0">
            <a:spAutoFit/>
          </a:bodyPr>
          <a:lstStyle/>
          <a:p>
            <a:pPr>
              <a:spcAft>
                <a:spcPts val="0"/>
              </a:spcAft>
            </a:pPr>
            <a:r>
              <a:rPr lang="zh-TW" altLang="zh-TW" sz="2800" kern="0" dirty="0" smtClean="0">
                <a:latin typeface="標楷體" pitchFamily="65" charset="-120"/>
                <a:ea typeface="標楷體" pitchFamily="65" charset="-120"/>
                <a:cs typeface="新細明體"/>
              </a:rPr>
              <a:t>超商早餐大戰 附咖啡</a:t>
            </a:r>
            <a:r>
              <a:rPr lang="en-US" altLang="zh-TW" sz="2800" kern="0" dirty="0" smtClean="0">
                <a:latin typeface="標楷體" pitchFamily="65" charset="-120"/>
                <a:ea typeface="標楷體" pitchFamily="65" charset="-120"/>
                <a:cs typeface="新細明體"/>
              </a:rPr>
              <a:t>50</a:t>
            </a:r>
            <a:r>
              <a:rPr lang="zh-TW" altLang="zh-TW" sz="2800" kern="0" dirty="0" smtClean="0">
                <a:latin typeface="標楷體" pitchFamily="65" charset="-120"/>
                <a:ea typeface="標楷體" pitchFamily="65" charset="-120"/>
                <a:cs typeface="新細明體"/>
              </a:rPr>
              <a:t>有找</a:t>
            </a:r>
            <a:r>
              <a:rPr lang="zh-TW" altLang="en-US" sz="2800" kern="0" dirty="0" smtClean="0">
                <a:latin typeface="標楷體" pitchFamily="65" charset="-120"/>
                <a:ea typeface="標楷體" pitchFamily="65" charset="-120"/>
                <a:cs typeface="新細明體"/>
              </a:rPr>
              <a:t>  </a:t>
            </a:r>
            <a:r>
              <a:rPr lang="zh-TW" altLang="zh-TW" sz="1800" kern="0" dirty="0" smtClean="0">
                <a:solidFill>
                  <a:srgbClr val="666666"/>
                </a:solidFill>
                <a:latin typeface="標楷體" pitchFamily="65" charset="-120"/>
                <a:ea typeface="標楷體" pitchFamily="65" charset="-120"/>
                <a:cs typeface="新細明體"/>
              </a:rPr>
              <a:t>【中國時報 </a:t>
            </a:r>
            <a:r>
              <a:rPr lang="en-US" altLang="zh-TW" sz="1800" kern="0" dirty="0" smtClean="0">
                <a:solidFill>
                  <a:srgbClr val="666666"/>
                </a:solidFill>
                <a:latin typeface="標楷體" pitchFamily="65" charset="-120"/>
                <a:ea typeface="標楷體" pitchFamily="65" charset="-120"/>
                <a:cs typeface="新細明體"/>
              </a:rPr>
              <a:t>2009.03.25</a:t>
            </a:r>
            <a:r>
              <a:rPr lang="zh-TW" altLang="zh-TW" sz="1800" kern="0" dirty="0" smtClean="0">
                <a:solidFill>
                  <a:srgbClr val="666666"/>
                </a:solidFill>
                <a:latin typeface="標楷體" pitchFamily="65" charset="-120"/>
                <a:ea typeface="標楷體" pitchFamily="65" charset="-120"/>
                <a:cs typeface="新細明體"/>
              </a:rPr>
              <a:t>】</a:t>
            </a:r>
            <a:endParaRPr lang="zh-TW" altLang="zh-TW" sz="1800" kern="100" dirty="0" smtClean="0">
              <a:latin typeface="標楷體" pitchFamily="65" charset="-120"/>
              <a:ea typeface="標楷體" pitchFamily="65" charset="-120"/>
              <a:cs typeface="Times New Roman"/>
            </a:endParaRPr>
          </a:p>
          <a:p>
            <a:pPr>
              <a:lnSpc>
                <a:spcPts val="1800"/>
              </a:lnSpc>
              <a:spcAft>
                <a:spcPts val="0"/>
              </a:spcAft>
            </a:pPr>
            <a:r>
              <a:rPr lang="zh-TW" altLang="zh-TW" sz="1800" kern="0" dirty="0" smtClean="0">
                <a:solidFill>
                  <a:srgbClr val="444444"/>
                </a:solidFill>
                <a:latin typeface="標楷體" pitchFamily="65" charset="-120"/>
                <a:ea typeface="標楷體" pitchFamily="65" charset="-120"/>
                <a:cs typeface="新細明體"/>
              </a:rPr>
              <a:t>　</a:t>
            </a:r>
            <a:r>
              <a:rPr lang="zh-TW" altLang="zh-TW" sz="2000" kern="0" dirty="0" smtClean="0">
                <a:solidFill>
                  <a:srgbClr val="FF0000"/>
                </a:solidFill>
                <a:latin typeface="標楷體" pitchFamily="65" charset="-120"/>
                <a:ea typeface="標楷體" pitchFamily="65" charset="-120"/>
                <a:cs typeface="新細明體"/>
              </a:rPr>
              <a:t>早餐外食市場再興戰火，統一超商</a:t>
            </a:r>
            <a:r>
              <a:rPr lang="en-US" altLang="zh-TW" sz="2000" kern="0" dirty="0" smtClean="0">
                <a:solidFill>
                  <a:srgbClr val="FF0000"/>
                </a:solidFill>
                <a:latin typeface="標楷體" pitchFamily="65" charset="-120"/>
                <a:ea typeface="標楷體" pitchFamily="65" charset="-120"/>
                <a:cs typeface="新細明體"/>
              </a:rPr>
              <a:t>7-ELEVEn</a:t>
            </a:r>
            <a:r>
              <a:rPr lang="zh-TW" altLang="zh-TW" sz="2000" kern="0" dirty="0" smtClean="0">
                <a:solidFill>
                  <a:srgbClr val="FF0000"/>
                </a:solidFill>
                <a:latin typeface="標楷體" pitchFamily="65" charset="-120"/>
                <a:ea typeface="標楷體" pitchFamily="65" charset="-120"/>
                <a:cs typeface="新細明體"/>
              </a:rPr>
              <a:t>推出早餐組合，以廿八元最低起價，卯上超商同業，也想挑戰連鎖早餐業者。全家便利商店提前反應，推出早午三時段餐餐八五折及飲料第三件一元的方案因應</a:t>
            </a:r>
            <a:r>
              <a:rPr lang="zh-TW" altLang="zh-TW" sz="2000" kern="0" dirty="0" smtClean="0">
                <a:solidFill>
                  <a:srgbClr val="444444"/>
                </a:solidFill>
                <a:latin typeface="標楷體" pitchFamily="65" charset="-120"/>
                <a:ea typeface="標楷體" pitchFamily="65" charset="-120"/>
                <a:cs typeface="新細明體"/>
              </a:rPr>
              <a:t>；連鎖速食業者也備好新品，準備四月開打。 </a:t>
            </a:r>
            <a:endParaRPr lang="zh-TW" altLang="zh-TW" sz="2000" kern="100" dirty="0" smtClean="0">
              <a:latin typeface="標楷體" pitchFamily="65" charset="-120"/>
              <a:ea typeface="標楷體" pitchFamily="65" charset="-120"/>
              <a:cs typeface="Times New Roman"/>
            </a:endParaRPr>
          </a:p>
          <a:p>
            <a:pPr>
              <a:lnSpc>
                <a:spcPts val="1800"/>
              </a:lnSpc>
              <a:spcAft>
                <a:spcPts val="0"/>
              </a:spcAft>
            </a:pPr>
            <a:r>
              <a:rPr lang="zh-TW" altLang="zh-TW" sz="2000" kern="0" dirty="0" smtClean="0">
                <a:solidFill>
                  <a:srgbClr val="444444"/>
                </a:solidFill>
                <a:latin typeface="標楷體" pitchFamily="65" charset="-120"/>
                <a:ea typeface="標楷體" pitchFamily="65" charset="-120"/>
                <a:cs typeface="新細明體"/>
              </a:rPr>
              <a:t>　信心滿滿的</a:t>
            </a:r>
            <a:r>
              <a:rPr lang="en-US" altLang="zh-TW" sz="2000" kern="0" dirty="0" smtClean="0">
                <a:solidFill>
                  <a:srgbClr val="444444"/>
                </a:solidFill>
                <a:latin typeface="標楷體" pitchFamily="65" charset="-120"/>
                <a:ea typeface="標楷體" pitchFamily="65" charset="-120"/>
                <a:cs typeface="新細明體"/>
              </a:rPr>
              <a:t>7-ELEVEn</a:t>
            </a:r>
            <a:r>
              <a:rPr lang="zh-TW" altLang="zh-TW" sz="2000" kern="0" dirty="0" smtClean="0">
                <a:solidFill>
                  <a:srgbClr val="444444"/>
                </a:solidFill>
                <a:latin typeface="標楷體" pitchFamily="65" charset="-120"/>
                <a:ea typeface="標楷體" pitchFamily="65" charset="-120"/>
                <a:cs typeface="新細明體"/>
              </a:rPr>
              <a:t>表示，廿八元早餐只是序曲，未來還有一波波組合早餐上檔。 </a:t>
            </a:r>
            <a:endParaRPr lang="zh-TW" altLang="zh-TW" sz="2000" kern="100" dirty="0" smtClean="0">
              <a:latin typeface="標楷體" pitchFamily="65" charset="-120"/>
              <a:ea typeface="標楷體" pitchFamily="65" charset="-120"/>
              <a:cs typeface="Times New Roman"/>
            </a:endParaRPr>
          </a:p>
          <a:p>
            <a:pPr>
              <a:lnSpc>
                <a:spcPts val="1800"/>
              </a:lnSpc>
              <a:spcAft>
                <a:spcPts val="0"/>
              </a:spcAft>
            </a:pPr>
            <a:r>
              <a:rPr lang="zh-TW" altLang="zh-TW" sz="2000" kern="0" dirty="0" smtClean="0">
                <a:solidFill>
                  <a:srgbClr val="444444"/>
                </a:solidFill>
                <a:latin typeface="標楷體" pitchFamily="65" charset="-120"/>
                <a:ea typeface="標楷體" pitchFamily="65" charset="-120"/>
                <a:cs typeface="新細明體"/>
              </a:rPr>
              <a:t>　</a:t>
            </a:r>
            <a:r>
              <a:rPr lang="zh-TW" altLang="zh-TW" sz="2000" kern="0" dirty="0" smtClean="0">
                <a:solidFill>
                  <a:srgbClr val="FF0000"/>
                </a:solidFill>
                <a:latin typeface="標楷體" pitchFamily="65" charset="-120"/>
                <a:ea typeface="標楷體" pitchFamily="65" charset="-120"/>
                <a:cs typeface="新細明體"/>
              </a:rPr>
              <a:t>台灣外食市場約二千億元規模，早餐就占一半左右，去年到統一超商吃早餐人數已超過五億人次。統一超商表示，這波促銷採業界首見的「限時段優惠」及「組合餐」，價位較其他早餐或速食店便宜四成到六成不等，藉此擴大來客數，業績以衝上一成為目標。 </a:t>
            </a:r>
            <a:endParaRPr lang="en-US" altLang="zh-TW" sz="2000" kern="0" dirty="0" smtClean="0">
              <a:solidFill>
                <a:srgbClr val="FF0000"/>
              </a:solidFill>
              <a:latin typeface="標楷體" pitchFamily="65" charset="-120"/>
              <a:ea typeface="標楷體" pitchFamily="65" charset="-120"/>
              <a:cs typeface="新細明體"/>
            </a:endParaRPr>
          </a:p>
          <a:p>
            <a:pPr>
              <a:lnSpc>
                <a:spcPts val="1800"/>
              </a:lnSpc>
              <a:spcAft>
                <a:spcPts val="0"/>
              </a:spcAft>
            </a:pPr>
            <a:endParaRPr lang="zh-TW" altLang="zh-TW" sz="2000" kern="100" dirty="0" smtClean="0">
              <a:latin typeface="標楷體" pitchFamily="65" charset="-120"/>
              <a:ea typeface="標楷體" pitchFamily="65" charset="-120"/>
              <a:cs typeface="Times New Roman"/>
            </a:endParaRPr>
          </a:p>
          <a:p>
            <a:pPr>
              <a:lnSpc>
                <a:spcPts val="1800"/>
              </a:lnSpc>
              <a:spcAft>
                <a:spcPts val="0"/>
              </a:spcAft>
            </a:pPr>
            <a:r>
              <a:rPr lang="zh-TW" altLang="zh-TW" sz="2000" kern="0" dirty="0" smtClean="0">
                <a:solidFill>
                  <a:srgbClr val="444444"/>
                </a:solidFill>
                <a:latin typeface="標楷體" pitchFamily="65" charset="-120"/>
                <a:ea typeface="標楷體" pitchFamily="65" charset="-120"/>
                <a:cs typeface="新細明體"/>
              </a:rPr>
              <a:t>　　</a:t>
            </a:r>
            <a:r>
              <a:rPr lang="zh-TW" altLang="zh-TW" sz="2000" kern="0" dirty="0" smtClean="0">
                <a:solidFill>
                  <a:srgbClr val="FF0000"/>
                </a:solidFill>
                <a:latin typeface="標楷體" pitchFamily="65" charset="-120"/>
                <a:ea typeface="標楷體" pitchFamily="65" charset="-120"/>
                <a:cs typeface="新細明體"/>
              </a:rPr>
              <a:t>全家便利商店昨日起推出三時段優惠</a:t>
            </a:r>
            <a:r>
              <a:rPr lang="zh-TW" altLang="zh-TW" sz="2000" kern="0" dirty="0" smtClean="0">
                <a:solidFill>
                  <a:srgbClr val="444444"/>
                </a:solidFill>
                <a:latin typeface="標楷體" pitchFamily="65" charset="-120"/>
                <a:ea typeface="標楷體" pitchFamily="65" charset="-120"/>
                <a:cs typeface="新細明體"/>
              </a:rPr>
              <a:t>，早上七到九點是麵包搭配牛奶，十一點至下午一點午餐時段便當配瓶裝茶飲料，下午三點至五點下午茶時段有銅鑼燒配拿鐵咖啡組合，三個時段都打八五折，早餐最多可便宜七、八元，午餐可省十四元。還有飲料超值選，每天指定飲料第三件一元優惠。 </a:t>
            </a:r>
            <a:endParaRPr lang="zh-TW" altLang="zh-TW" sz="2000" kern="100" dirty="0" smtClean="0">
              <a:latin typeface="標楷體" pitchFamily="65" charset="-120"/>
              <a:ea typeface="標楷體" pitchFamily="65" charset="-120"/>
              <a:cs typeface="Times New Roman"/>
            </a:endParaRPr>
          </a:p>
          <a:p>
            <a:pPr>
              <a:lnSpc>
                <a:spcPts val="1800"/>
              </a:lnSpc>
              <a:spcAft>
                <a:spcPts val="0"/>
              </a:spcAft>
            </a:pPr>
            <a:r>
              <a:rPr lang="zh-TW" altLang="zh-TW" sz="2000" kern="0" dirty="0" smtClean="0">
                <a:solidFill>
                  <a:srgbClr val="444444"/>
                </a:solidFill>
                <a:latin typeface="標楷體" pitchFamily="65" charset="-120"/>
                <a:ea typeface="標楷體" pitchFamily="65" charset="-120"/>
                <a:cs typeface="新細明體"/>
              </a:rPr>
              <a:t>　</a:t>
            </a:r>
            <a:r>
              <a:rPr lang="zh-TW" altLang="en-US" sz="2000" kern="0" dirty="0" smtClean="0">
                <a:solidFill>
                  <a:srgbClr val="444444"/>
                </a:solidFill>
                <a:latin typeface="標楷體" pitchFamily="65" charset="-120"/>
                <a:ea typeface="標楷體" pitchFamily="65" charset="-120"/>
                <a:cs typeface="新細明體"/>
              </a:rPr>
              <a:t>  </a:t>
            </a:r>
            <a:r>
              <a:rPr lang="zh-TW" altLang="zh-TW" sz="2000" kern="0" dirty="0" smtClean="0">
                <a:solidFill>
                  <a:srgbClr val="FF0000"/>
                </a:solidFill>
                <a:latin typeface="標楷體" pitchFamily="65" charset="-120"/>
                <a:ea typeface="標楷體" pitchFamily="65" charset="-120"/>
                <a:cs typeface="新細明體"/>
              </a:rPr>
              <a:t>萊爾富推出均一價超值營養餐</a:t>
            </a:r>
            <a:r>
              <a:rPr lang="zh-TW" altLang="zh-TW" sz="2000" kern="0" dirty="0" smtClean="0">
                <a:solidFill>
                  <a:srgbClr val="444444"/>
                </a:solidFill>
                <a:latin typeface="標楷體" pitchFamily="65" charset="-120"/>
                <a:ea typeface="標楷體" pitchFamily="65" charset="-120"/>
                <a:cs typeface="新細明體"/>
              </a:rPr>
              <a:t>，有二十二元至三十二元不等的三角飯糰、手捲、壽司及三明治，搭配一瓶鮮乳都賣四十二元，</a:t>
            </a:r>
            <a:r>
              <a:rPr lang="zh-TW" altLang="zh-TW" sz="2000" kern="0" dirty="0" smtClean="0">
                <a:solidFill>
                  <a:srgbClr val="FF0000"/>
                </a:solidFill>
                <a:latin typeface="標楷體" pitchFamily="65" charset="-120"/>
                <a:ea typeface="標楷體" pitchFamily="65" charset="-120"/>
                <a:cs typeface="新細明體"/>
              </a:rPr>
              <a:t>換算最高折扣達七四折</a:t>
            </a:r>
            <a:r>
              <a:rPr lang="zh-TW" altLang="zh-TW" sz="2000" kern="0" dirty="0" smtClean="0">
                <a:solidFill>
                  <a:srgbClr val="444444"/>
                </a:solidFill>
                <a:latin typeface="標楷體" pitchFamily="65" charset="-120"/>
                <a:ea typeface="標楷體" pitchFamily="65" charset="-120"/>
                <a:cs typeface="新細明體"/>
              </a:rPr>
              <a:t>。四月還會推出跨品類促銷，折扣也在八折上下，麵包、飯糰、三明治等早餐類也可混搭購買。 </a:t>
            </a:r>
            <a:endParaRPr lang="zh-TW" altLang="zh-TW" sz="2000" kern="100" dirty="0" smtClean="0">
              <a:latin typeface="標楷體" pitchFamily="65" charset="-120"/>
              <a:ea typeface="標楷體" pitchFamily="65" charset="-120"/>
              <a:cs typeface="Times New Roman"/>
            </a:endParaRPr>
          </a:p>
          <a:p>
            <a:pPr>
              <a:lnSpc>
                <a:spcPts val="1800"/>
              </a:lnSpc>
              <a:spcAft>
                <a:spcPts val="0"/>
              </a:spcAft>
            </a:pPr>
            <a:r>
              <a:rPr lang="zh-TW" altLang="zh-TW" sz="2000" kern="0" dirty="0" smtClean="0">
                <a:solidFill>
                  <a:srgbClr val="444444"/>
                </a:solidFill>
                <a:latin typeface="標楷體" pitchFamily="65" charset="-120"/>
                <a:ea typeface="標楷體" pitchFamily="65" charset="-120"/>
                <a:cs typeface="新細明體"/>
              </a:rPr>
              <a:t>　</a:t>
            </a:r>
            <a:r>
              <a:rPr lang="zh-TW" altLang="en-US" sz="2000" kern="0" dirty="0" smtClean="0">
                <a:solidFill>
                  <a:srgbClr val="444444"/>
                </a:solidFill>
                <a:latin typeface="標楷體" pitchFamily="65" charset="-120"/>
                <a:ea typeface="標楷體" pitchFamily="65" charset="-120"/>
                <a:cs typeface="新細明體"/>
              </a:rPr>
              <a:t>  </a:t>
            </a:r>
            <a:r>
              <a:rPr lang="en-US" altLang="zh-TW" sz="2000" kern="0" dirty="0" smtClean="0">
                <a:solidFill>
                  <a:srgbClr val="FF0000"/>
                </a:solidFill>
                <a:latin typeface="標楷體" pitchFamily="65" charset="-120"/>
                <a:ea typeface="標楷體" pitchFamily="65" charset="-120"/>
                <a:cs typeface="新細明體"/>
              </a:rPr>
              <a:t>Dunkin' Donuts</a:t>
            </a:r>
            <a:r>
              <a:rPr lang="zh-TW" altLang="zh-TW" sz="2000" kern="0" dirty="0" smtClean="0">
                <a:solidFill>
                  <a:srgbClr val="FF0000"/>
                </a:solidFill>
                <a:latin typeface="標楷體" pitchFamily="65" charset="-120"/>
                <a:ea typeface="標楷體" pitchFamily="65" charset="-120"/>
                <a:cs typeface="新細明體"/>
              </a:rPr>
              <a:t>推出甜甜圈加一杯美式咖啡三十九元早餐促銷價</a:t>
            </a:r>
            <a:r>
              <a:rPr lang="zh-TW" altLang="zh-TW" sz="2000" kern="0" dirty="0" smtClean="0">
                <a:solidFill>
                  <a:srgbClr val="444444"/>
                </a:solidFill>
                <a:latin typeface="標楷體" pitchFamily="65" charset="-120"/>
                <a:ea typeface="標楷體" pitchFamily="65" charset="-120"/>
                <a:cs typeface="新細明體"/>
              </a:rPr>
              <a:t>，已帶動二至三成</a:t>
            </a:r>
            <a:endParaRPr lang="zh-TW" altLang="zh-TW" sz="2000" kern="100" dirty="0" smtClean="0">
              <a:latin typeface="標楷體" pitchFamily="65" charset="-120"/>
              <a:ea typeface="標楷體" pitchFamily="65" charset="-120"/>
              <a:cs typeface="Times New Roman"/>
            </a:endParaRPr>
          </a:p>
          <a:p>
            <a:endParaRPr lang="zh-TW" altLang="en-US" sz="1800" dirty="0">
              <a:latin typeface="標楷體" pitchFamily="65" charset="-120"/>
              <a:ea typeface="標楷體" pitchFamily="65" charset="-12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7" name="Text Box 7"/>
          <p:cNvSpPr txBox="1">
            <a:spLocks noChangeArrowheads="1"/>
          </p:cNvSpPr>
          <p:nvPr/>
        </p:nvSpPr>
        <p:spPr bwMode="auto">
          <a:xfrm>
            <a:off x="452438" y="4632325"/>
            <a:ext cx="1176337" cy="314325"/>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a:t>Figure 12.7</a:t>
            </a:r>
          </a:p>
        </p:txBody>
      </p:sp>
      <p:sp>
        <p:nvSpPr>
          <p:cNvPr id="60418" name="Text Box 8"/>
          <p:cNvSpPr txBox="1">
            <a:spLocks noChangeArrowheads="1"/>
          </p:cNvSpPr>
          <p:nvPr/>
        </p:nvSpPr>
        <p:spPr bwMode="auto">
          <a:xfrm>
            <a:off x="1646238" y="4641850"/>
            <a:ext cx="4818062" cy="338554"/>
          </a:xfrm>
          <a:prstGeom prst="rect">
            <a:avLst/>
          </a:prstGeom>
          <a:noFill/>
          <a:ln w="9525" algn="ctr">
            <a:noFill/>
            <a:miter lim="800000"/>
            <a:headEnd/>
            <a:tailEnd/>
          </a:ln>
        </p:spPr>
        <p:txBody>
          <a:bodyPr wrap="square">
            <a:spAutoFit/>
          </a:bodyPr>
          <a:lstStyle/>
          <a:p>
            <a:pPr>
              <a:spcBef>
                <a:spcPct val="10000"/>
              </a:spcBef>
              <a:spcAft>
                <a:spcPct val="10000"/>
              </a:spcAft>
            </a:pPr>
            <a:r>
              <a:rPr lang="en-US" sz="1600" dirty="0"/>
              <a:t>Firm Supply and Market Supply</a:t>
            </a:r>
          </a:p>
        </p:txBody>
      </p:sp>
      <p:sp>
        <p:nvSpPr>
          <p:cNvPr id="60419" name="Rectangle 10"/>
          <p:cNvSpPr>
            <a:spLocks noChangeArrowheads="1"/>
          </p:cNvSpPr>
          <p:nvPr/>
        </p:nvSpPr>
        <p:spPr bwMode="auto">
          <a:xfrm>
            <a:off x="147638" y="149225"/>
            <a:ext cx="9580562" cy="433388"/>
          </a:xfrm>
          <a:prstGeom prst="rect">
            <a:avLst/>
          </a:prstGeom>
          <a:noFill/>
          <a:ln w="9525">
            <a:noFill/>
            <a:miter lim="800000"/>
            <a:headEnd/>
            <a:tailEnd/>
          </a:ln>
        </p:spPr>
        <p:txBody>
          <a:bodyPr/>
          <a:lstStyle/>
          <a:p>
            <a:pPr>
              <a:spcBef>
                <a:spcPct val="20000"/>
              </a:spcBef>
            </a:pPr>
            <a:r>
              <a:rPr lang="en-US" sz="2400" dirty="0"/>
              <a:t>The Market Supply Curve in a Perfectly Competitive Industry</a:t>
            </a:r>
          </a:p>
        </p:txBody>
      </p:sp>
      <p:sp>
        <p:nvSpPr>
          <p:cNvPr id="18" name="TextBox 17"/>
          <p:cNvSpPr txBox="1">
            <a:spLocks noChangeArrowheads="1"/>
          </p:cNvSpPr>
          <p:nvPr/>
        </p:nvSpPr>
        <p:spPr bwMode="auto">
          <a:xfrm>
            <a:off x="366713" y="4946650"/>
            <a:ext cx="8777287" cy="1754326"/>
          </a:xfrm>
          <a:prstGeom prst="rect">
            <a:avLst/>
          </a:prstGeom>
          <a:noFill/>
          <a:ln w="9525">
            <a:noFill/>
            <a:miter lim="800000"/>
            <a:headEnd/>
            <a:tailEnd/>
          </a:ln>
        </p:spPr>
        <p:txBody>
          <a:bodyPr wrap="square">
            <a:spAutoFit/>
          </a:bodyPr>
          <a:lstStyle/>
          <a:p>
            <a:r>
              <a:rPr lang="en-US" sz="1800" b="0" dirty="0"/>
              <a:t>If every wheat farmer supplies the same amount of wheat at this price and if there are 150,000 wheat farmers, the total amount of wheat supplied at a price of $4 will equal 15,000 bushels per farmer × 150,000 farmers = 2.25 billion bushels of wheat.</a:t>
            </a:r>
          </a:p>
          <a:p>
            <a:r>
              <a:rPr lang="en-US" sz="1800" b="0" dirty="0"/>
              <a:t>This is one point on the market supply curve for wheat shown in panel (b). </a:t>
            </a:r>
          </a:p>
          <a:p>
            <a:r>
              <a:rPr lang="en-US" sz="1800" b="0" dirty="0"/>
              <a:t>We can find the other points on the market supply curve by determining how much wheat each farmer is willing to supply at each price.</a:t>
            </a:r>
          </a:p>
        </p:txBody>
      </p:sp>
      <p:cxnSp>
        <p:nvCxnSpPr>
          <p:cNvPr id="17" name="Straight Connector 16"/>
          <p:cNvCxnSpPr>
            <a:cxnSpLocks noChangeShapeType="1"/>
          </p:cNvCxnSpPr>
          <p:nvPr/>
        </p:nvCxnSpPr>
        <p:spPr bwMode="auto">
          <a:xfrm>
            <a:off x="438150" y="6672263"/>
            <a:ext cx="8058150" cy="0"/>
          </a:xfrm>
          <a:prstGeom prst="line">
            <a:avLst/>
          </a:prstGeom>
          <a:noFill/>
          <a:ln w="50800" algn="ctr">
            <a:solidFill>
              <a:srgbClr val="B9D3C2"/>
            </a:solidFill>
            <a:round/>
            <a:headEnd/>
            <a:tailEnd/>
          </a:ln>
        </p:spPr>
      </p:cxnSp>
      <p:pic>
        <p:nvPicPr>
          <p:cNvPr id="60422" name="Picture 14" descr="Fig12.7ppt1.gif"/>
          <p:cNvPicPr>
            <a:picLocks noChangeAspect="1"/>
          </p:cNvPicPr>
          <p:nvPr/>
        </p:nvPicPr>
        <p:blipFill>
          <a:blip r:embed="rId3" cstate="print"/>
          <a:srcRect/>
          <a:stretch>
            <a:fillRect/>
          </a:stretch>
        </p:blipFill>
        <p:spPr bwMode="auto">
          <a:xfrm>
            <a:off x="300038" y="615950"/>
            <a:ext cx="8543925" cy="3867150"/>
          </a:xfrm>
          <a:prstGeom prst="rect">
            <a:avLst/>
          </a:prstGeom>
          <a:noFill/>
          <a:ln w="9525">
            <a:noFill/>
            <a:miter lim="800000"/>
            <a:headEnd/>
            <a:tailEnd/>
          </a:ln>
        </p:spPr>
      </p:pic>
      <p:pic>
        <p:nvPicPr>
          <p:cNvPr id="60423" name="Picture 15" descr="Fig12.7ppt2.gif"/>
          <p:cNvPicPr>
            <a:picLocks noChangeAspect="1"/>
          </p:cNvPicPr>
          <p:nvPr/>
        </p:nvPicPr>
        <p:blipFill>
          <a:blip r:embed="rId4" cstate="print"/>
          <a:srcRect/>
          <a:stretch>
            <a:fillRect/>
          </a:stretch>
        </p:blipFill>
        <p:spPr bwMode="auto">
          <a:xfrm>
            <a:off x="300038" y="615950"/>
            <a:ext cx="8543925" cy="3867150"/>
          </a:xfrm>
          <a:prstGeom prst="rect">
            <a:avLst/>
          </a:prstGeom>
          <a:noFill/>
          <a:ln w="9525">
            <a:noFill/>
            <a:miter lim="800000"/>
            <a:headEnd/>
            <a:tailEnd/>
          </a:ln>
        </p:spPr>
      </p:pic>
      <p:pic>
        <p:nvPicPr>
          <p:cNvPr id="60424" name="Picture 26" descr="Fig12.7ppt3.gif"/>
          <p:cNvPicPr>
            <a:picLocks noChangeAspect="1"/>
          </p:cNvPicPr>
          <p:nvPr/>
        </p:nvPicPr>
        <p:blipFill>
          <a:blip r:embed="rId5" cstate="print"/>
          <a:srcRect/>
          <a:stretch>
            <a:fillRect/>
          </a:stretch>
        </p:blipFill>
        <p:spPr bwMode="auto">
          <a:xfrm>
            <a:off x="300038" y="615950"/>
            <a:ext cx="8543925" cy="3867150"/>
          </a:xfrm>
          <a:prstGeom prst="rect">
            <a:avLst/>
          </a:prstGeom>
          <a:noFill/>
          <a:ln w="9525">
            <a:noFill/>
            <a:miter lim="800000"/>
            <a:headEnd/>
            <a:tailEnd/>
          </a:ln>
        </p:spPr>
      </p:pic>
      <p:pic>
        <p:nvPicPr>
          <p:cNvPr id="60425" name="Picture 27" descr="Fig12.7ppt4.gif"/>
          <p:cNvPicPr>
            <a:picLocks noChangeAspect="1"/>
          </p:cNvPicPr>
          <p:nvPr/>
        </p:nvPicPr>
        <p:blipFill>
          <a:blip r:embed="rId6" cstate="print"/>
          <a:srcRect/>
          <a:stretch>
            <a:fillRect/>
          </a:stretch>
        </p:blipFill>
        <p:spPr bwMode="auto">
          <a:xfrm>
            <a:off x="300038" y="615950"/>
            <a:ext cx="8543925" cy="3867150"/>
          </a:xfrm>
          <a:prstGeom prst="rect">
            <a:avLst/>
          </a:prstGeom>
          <a:noFill/>
          <a:ln w="9525">
            <a:noFill/>
            <a:miter lim="800000"/>
            <a:headEnd/>
            <a:tailEnd/>
          </a:ln>
        </p:spPr>
      </p:pic>
      <p:pic>
        <p:nvPicPr>
          <p:cNvPr id="29" name="Picture 28" descr="Fig12.7ppt5.gif"/>
          <p:cNvPicPr>
            <a:picLocks noChangeAspect="1"/>
          </p:cNvPicPr>
          <p:nvPr/>
        </p:nvPicPr>
        <p:blipFill>
          <a:blip r:embed="rId7" cstate="print"/>
          <a:srcRect/>
          <a:stretch>
            <a:fillRect/>
          </a:stretch>
        </p:blipFill>
        <p:spPr bwMode="auto">
          <a:xfrm>
            <a:off x="300038" y="615950"/>
            <a:ext cx="8543925" cy="3867150"/>
          </a:xfrm>
          <a:prstGeom prst="rect">
            <a:avLst/>
          </a:prstGeom>
          <a:noFill/>
          <a:ln w="9525">
            <a:noFill/>
            <a:miter lim="800000"/>
            <a:headEnd/>
            <a:tailEnd/>
          </a:ln>
        </p:spPr>
      </p:pic>
      <p:pic>
        <p:nvPicPr>
          <p:cNvPr id="30" name="Picture 29" descr="Fig12.7ppt6.gif"/>
          <p:cNvPicPr>
            <a:picLocks noChangeAspect="1"/>
          </p:cNvPicPr>
          <p:nvPr/>
        </p:nvPicPr>
        <p:blipFill>
          <a:blip r:embed="rId8" cstate="print"/>
          <a:srcRect/>
          <a:stretch>
            <a:fillRect/>
          </a:stretch>
        </p:blipFill>
        <p:spPr bwMode="auto">
          <a:xfrm>
            <a:off x="300038" y="615950"/>
            <a:ext cx="8543925" cy="3867150"/>
          </a:xfrm>
          <a:prstGeom prst="rect">
            <a:avLst/>
          </a:prstGeom>
          <a:noFill/>
          <a:ln w="9525">
            <a:noFill/>
            <a:miter lim="800000"/>
            <a:headEnd/>
            <a:tailEnd/>
          </a:ln>
        </p:spPr>
      </p:pic>
      <p:pic>
        <p:nvPicPr>
          <p:cNvPr id="31" name="Picture 30" descr="Fig12.7ppt7.gif"/>
          <p:cNvPicPr>
            <a:picLocks noChangeAspect="1"/>
          </p:cNvPicPr>
          <p:nvPr/>
        </p:nvPicPr>
        <p:blipFill>
          <a:blip r:embed="rId9" cstate="print"/>
          <a:srcRect/>
          <a:stretch>
            <a:fillRect/>
          </a:stretch>
        </p:blipFill>
        <p:spPr bwMode="auto">
          <a:xfrm>
            <a:off x="300038" y="615950"/>
            <a:ext cx="8543925" cy="3867150"/>
          </a:xfrm>
          <a:prstGeom prst="rect">
            <a:avLst/>
          </a:prstGeom>
          <a:noFill/>
          <a:ln w="9525">
            <a:noFill/>
            <a:miter lim="800000"/>
            <a:headEnd/>
            <a:tailEnd/>
          </a:ln>
        </p:spPr>
      </p:pic>
      <p:pic>
        <p:nvPicPr>
          <p:cNvPr id="32" name="Picture 31" descr="Fig12.7ppt8.gif"/>
          <p:cNvPicPr>
            <a:picLocks noChangeAspect="1"/>
          </p:cNvPicPr>
          <p:nvPr/>
        </p:nvPicPr>
        <p:blipFill>
          <a:blip r:embed="rId10" cstate="print"/>
          <a:srcRect/>
          <a:stretch>
            <a:fillRect/>
          </a:stretch>
        </p:blipFill>
        <p:spPr bwMode="auto">
          <a:xfrm>
            <a:off x="300038" y="615950"/>
            <a:ext cx="8543925" cy="3867150"/>
          </a:xfrm>
          <a:prstGeom prst="rect">
            <a:avLst/>
          </a:prstGeom>
          <a:noFill/>
          <a:ln w="9525">
            <a:noFill/>
            <a:miter lim="800000"/>
            <a:headEnd/>
            <a:tailEnd/>
          </a:ln>
        </p:spPr>
      </p:pic>
      <p:sp>
        <p:nvSpPr>
          <p:cNvPr id="15" name="TextBox 14"/>
          <p:cNvSpPr txBox="1">
            <a:spLocks noChangeArrowheads="1"/>
          </p:cNvSpPr>
          <p:nvPr/>
        </p:nvSpPr>
        <p:spPr bwMode="auto">
          <a:xfrm>
            <a:off x="5232400" y="4664075"/>
            <a:ext cx="2409825" cy="307975"/>
          </a:xfrm>
          <a:prstGeom prst="rect">
            <a:avLst/>
          </a:prstGeom>
          <a:noFill/>
          <a:ln w="9525">
            <a:noFill/>
            <a:miter lim="800000"/>
            <a:headEnd/>
            <a:tailEnd/>
          </a:ln>
        </p:spPr>
        <p:txBody>
          <a:bodyPr>
            <a:spAutoFit/>
          </a:bodyPr>
          <a:lstStyle/>
          <a:p>
            <a:r>
              <a:rPr lang="en-US" dirty="0"/>
              <a:t>(Continued)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1000"/>
                                        <p:tgtEl>
                                          <p:spTgt spid="31"/>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1000"/>
                                        <p:tgtEl>
                                          <p:spTgt spid="30"/>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wipe(left)">
                                      <p:cBhvr>
                                        <p:cTn id="23" dur="500"/>
                                        <p:tgtEl>
                                          <p:spTgt spid="1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up)">
                                      <p:cBhvr>
                                        <p:cTn id="28" dur="1000"/>
                                        <p:tgtEl>
                                          <p:spTgt spid="32"/>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8">
                                            <p:txEl>
                                              <p:pRg st="1" end="1"/>
                                            </p:txEl>
                                          </p:spTgt>
                                        </p:tgtEl>
                                        <p:attrNameLst>
                                          <p:attrName>style.visibility</p:attrName>
                                        </p:attrNameLst>
                                      </p:cBhvr>
                                      <p:to>
                                        <p:strVal val="visible"/>
                                      </p:to>
                                    </p:set>
                                    <p:animEffect transition="in" filter="wipe(left)">
                                      <p:cBhvr>
                                        <p:cTn id="32" dur="500"/>
                                        <p:tgtEl>
                                          <p:spTgt spid="18">
                                            <p:txEl>
                                              <p:pRg st="1" end="1"/>
                                            </p:txEl>
                                          </p:spTgt>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18">
                                            <p:txEl>
                                              <p:pRg st="2" end="2"/>
                                            </p:txEl>
                                          </p:spTgt>
                                        </p:tgtEl>
                                        <p:attrNameLst>
                                          <p:attrName>style.visibility</p:attrName>
                                        </p:attrNameLst>
                                      </p:cBhvr>
                                      <p:to>
                                        <p:strVal val="visible"/>
                                      </p:to>
                                    </p:set>
                                    <p:animEffect transition="in" filter="wipe(left)">
                                      <p:cBhvr>
                                        <p:cTn id="36" dur="500"/>
                                        <p:tgtEl>
                                          <p:spTgt spid="18">
                                            <p:txEl>
                                              <p:pRg st="2" end="2"/>
                                            </p:txEl>
                                          </p:spTgt>
                                        </p:tgtEl>
                                      </p:cBhvr>
                                    </p:animEffect>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bldLvl="5"/>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2425" y="2743200"/>
            <a:ext cx="8343900" cy="830997"/>
          </a:xfrm>
          <a:prstGeom prst="rect">
            <a:avLst/>
          </a:prstGeom>
          <a:noFill/>
          <a:ln w="9525">
            <a:noFill/>
            <a:miter lim="800000"/>
            <a:headEnd/>
            <a:tailEnd/>
          </a:ln>
        </p:spPr>
        <p:txBody>
          <a:bodyPr>
            <a:spAutoFit/>
          </a:bodyPr>
          <a:lstStyle/>
          <a:p>
            <a:r>
              <a:rPr lang="en-US" sz="2400" b="0" dirty="0">
                <a:solidFill>
                  <a:srgbClr val="0066B3"/>
                </a:solidFill>
              </a:rPr>
              <a:t>Explain how entry and exit ensure that perfectly competitive firms earn zero economic profit in the long run.</a:t>
            </a:r>
          </a:p>
        </p:txBody>
      </p:sp>
      <p:sp>
        <p:nvSpPr>
          <p:cNvPr id="3" name="Text Box 9"/>
          <p:cNvSpPr txBox="1">
            <a:spLocks noChangeArrowheads="1"/>
          </p:cNvSpPr>
          <p:nvPr/>
        </p:nvSpPr>
        <p:spPr bwMode="auto">
          <a:xfrm>
            <a:off x="452438" y="2404547"/>
            <a:ext cx="4106862" cy="369332"/>
          </a:xfrm>
          <a:prstGeom prst="rect">
            <a:avLst/>
          </a:prstGeom>
          <a:solidFill>
            <a:srgbClr val="0066B3"/>
          </a:solidFill>
          <a:ln w="9525">
            <a:noFill/>
            <a:miter lim="800000"/>
            <a:headEnd/>
            <a:tailEnd/>
          </a:ln>
        </p:spPr>
        <p:txBody>
          <a:bodyPr wrap="square" lIns="45720" rIns="45720" anchor="ctr">
            <a:spAutoFit/>
          </a:bodyPr>
          <a:lstStyle/>
          <a:p>
            <a:r>
              <a:rPr lang="en-US" sz="1800">
                <a:solidFill>
                  <a:srgbClr val="FFFFFF"/>
                </a:solidFill>
              </a:rPr>
              <a:t>12.5 LEARNING </a:t>
            </a:r>
            <a:r>
              <a:rPr lang="en-US" sz="1800" b="0">
                <a:solidFill>
                  <a:srgbClr val="FFFFFF"/>
                </a:solidFill>
              </a:rPr>
              <a:t>OBJECTIVE</a:t>
            </a:r>
          </a:p>
        </p:txBody>
      </p:sp>
      <p:sp>
        <p:nvSpPr>
          <p:cNvPr id="4" name="TextBox 3"/>
          <p:cNvSpPr txBox="1">
            <a:spLocks noChangeArrowheads="1"/>
          </p:cNvSpPr>
          <p:nvPr/>
        </p:nvSpPr>
        <p:spPr bwMode="auto">
          <a:xfrm>
            <a:off x="469900" y="244475"/>
            <a:ext cx="8369300" cy="1384995"/>
          </a:xfrm>
          <a:prstGeom prst="rect">
            <a:avLst/>
          </a:prstGeom>
          <a:noFill/>
          <a:ln w="9525">
            <a:noFill/>
            <a:miter lim="800000"/>
            <a:headEnd/>
            <a:tailEnd/>
          </a:ln>
        </p:spPr>
        <p:txBody>
          <a:bodyPr wrap="square">
            <a:spAutoFit/>
          </a:bodyPr>
          <a:lstStyle/>
          <a:p>
            <a:r>
              <a:rPr lang="en-US" sz="2800" dirty="0">
                <a:solidFill>
                  <a:srgbClr val="0066B3"/>
                </a:solidFill>
              </a:rPr>
              <a:t>“If Everyone Can Do It, You Can’t Make Money at It”: The Entry and Exit of Firms in the Long Run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2"/>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500"/>
                                        <p:tgtEl>
                                          <p:spTgt spid="3"/>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41115" name="Group 59"/>
          <p:cNvGraphicFramePr>
            <a:graphicFrameLocks noGrp="1"/>
          </p:cNvGraphicFramePr>
          <p:nvPr>
            <p:ph type="tbl" idx="4294967295"/>
          </p:nvPr>
        </p:nvGraphicFramePr>
        <p:xfrm>
          <a:off x="533400" y="1778000"/>
          <a:ext cx="7870825" cy="3505200"/>
        </p:xfrm>
        <a:graphic>
          <a:graphicData uri="http://schemas.openxmlformats.org/drawingml/2006/table">
            <a:tbl>
              <a:tblPr/>
              <a:tblGrid>
                <a:gridCol w="6445990"/>
                <a:gridCol w="1424835"/>
              </a:tblGrid>
              <a:tr h="3884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Explicit Costs</a:t>
                      </a:r>
                    </a:p>
                  </a:txBody>
                  <a:tcPr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a:noFill/>
                    </a:lnL>
                    <a:lnR cap="flat">
                      <a:noFill/>
                    </a:lnR>
                    <a:lnT cap="flat">
                      <a:noFill/>
                    </a:lnT>
                    <a:lnB w="28575" cap="flat" cmpd="sng" algn="ctr">
                      <a:solidFill>
                        <a:srgbClr val="95B6DF"/>
                      </a:solidFill>
                      <a:prstDash val="solid"/>
                      <a:round/>
                      <a:headEnd type="none" w="med" len="med"/>
                      <a:tailEnd type="none" w="med" len="med"/>
                    </a:lnB>
                    <a:lnTlToBr>
                      <a:noFill/>
                    </a:lnTlToBr>
                    <a:lnBlToTr>
                      <a:noFill/>
                    </a:lnBlToTr>
                    <a:noFill/>
                  </a:tcPr>
                </a:tc>
              </a:tr>
              <a:tr h="15992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Water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Wages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Fertilizer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Electricity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Payment on bank loan</a:t>
                      </a:r>
                    </a:p>
                  </a:txBody>
                  <a:tcPr horzOverflow="overflow">
                    <a:lnL cap="flat">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$10,000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$15,000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$10,000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$5,000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$45,000</a:t>
                      </a:r>
                    </a:p>
                  </a:txBody>
                  <a:tcPr marR="274320" horzOverflow="overflow">
                    <a:lnL>
                      <a:noFill/>
                    </a:lnL>
                    <a:lnR cap="flat">
                      <a:noFill/>
                    </a:lnR>
                    <a:lnT w="28575"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r>
              <a:tr h="3561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Implicit Costs</a:t>
                      </a:r>
                    </a:p>
                  </a:txBody>
                  <a:tcPr horzOverflow="overflow">
                    <a:lnL cap="flat">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R="274320" horzOverflow="overflow">
                    <a:lnL>
                      <a:noFill/>
                    </a:lnL>
                    <a:lnR cap="flat">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r>
              <a:tr h="6668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Forgone salary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Opportunity cost of the $100,000 she has invested in her farm</a:t>
                      </a:r>
                    </a:p>
                  </a:txBody>
                  <a:tcPr horzOverflow="overflow">
                    <a:lnL cap="flat">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$30,000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$10,000</a:t>
                      </a:r>
                    </a:p>
                  </a:txBody>
                  <a:tcPr marR="274320" horzOverflow="overflow">
                    <a:lnL>
                      <a:noFill/>
                    </a:lnL>
                    <a:lnR cap="flat">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r>
              <a:tr h="35610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Arial" charset="0"/>
                        </a:rPr>
                        <a:t>Total cost</a:t>
                      </a:r>
                    </a:p>
                  </a:txBody>
                  <a:tcPr horzOverflow="overflow">
                    <a:lnL cap="flat">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Arial" charset="0"/>
                        </a:rPr>
                        <a:t>$125,000</a:t>
                      </a:r>
                    </a:p>
                  </a:txBody>
                  <a:tcPr marR="274320" horzOverflow="overflow">
                    <a:lnL>
                      <a:noFill/>
                    </a:lnL>
                    <a:lnR cap="flat">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
        <p:nvSpPr>
          <p:cNvPr id="941060" name="Rectangle 4"/>
          <p:cNvSpPr>
            <a:spLocks noChangeArrowheads="1"/>
          </p:cNvSpPr>
          <p:nvPr/>
        </p:nvSpPr>
        <p:spPr bwMode="auto">
          <a:xfrm>
            <a:off x="452438" y="222250"/>
            <a:ext cx="8501062" cy="450850"/>
          </a:xfrm>
          <a:prstGeom prst="rect">
            <a:avLst/>
          </a:prstGeom>
          <a:noFill/>
          <a:ln w="9525">
            <a:noFill/>
            <a:miter lim="800000"/>
            <a:headEnd/>
            <a:tailEnd/>
          </a:ln>
        </p:spPr>
        <p:txBody>
          <a:bodyPr/>
          <a:lstStyle/>
          <a:p>
            <a:pPr algn="ctr">
              <a:spcBef>
                <a:spcPct val="20000"/>
              </a:spcBef>
            </a:pPr>
            <a:r>
              <a:rPr lang="en-US" sz="2800" dirty="0"/>
              <a:t>Economic Profit and the Entry or Exit </a:t>
            </a:r>
            <a:r>
              <a:rPr lang="en-US" sz="2800" dirty="0" smtClean="0"/>
              <a:t>Decision</a:t>
            </a:r>
          </a:p>
          <a:p>
            <a:pPr algn="ctr">
              <a:spcBef>
                <a:spcPct val="20000"/>
              </a:spcBef>
            </a:pPr>
            <a:r>
              <a:rPr lang="zh-TW" altLang="en-US" sz="2800" dirty="0" smtClean="0">
                <a:latin typeface="標楷體" pitchFamily="65" charset="-120"/>
                <a:ea typeface="標楷體" pitchFamily="65" charset="-120"/>
              </a:rPr>
              <a:t>經濟利潤與進入或</a:t>
            </a:r>
            <a:r>
              <a:rPr lang="zh-TW" altLang="en-US" sz="2800" dirty="0">
                <a:latin typeface="標楷體" pitchFamily="65" charset="-120"/>
                <a:ea typeface="標楷體" pitchFamily="65" charset="-120"/>
              </a:rPr>
              <a:t>退出</a:t>
            </a:r>
            <a:r>
              <a:rPr lang="zh-TW" altLang="en-US" sz="2800" dirty="0" smtClean="0">
                <a:latin typeface="標楷體" pitchFamily="65" charset="-120"/>
                <a:ea typeface="標楷體" pitchFamily="65" charset="-120"/>
              </a:rPr>
              <a:t>的決定</a:t>
            </a:r>
            <a:endParaRPr lang="en-US" sz="2800" dirty="0">
              <a:latin typeface="標楷體" pitchFamily="65" charset="-120"/>
              <a:ea typeface="標楷體" pitchFamily="65" charset="-120"/>
            </a:endParaRPr>
          </a:p>
        </p:txBody>
      </p:sp>
      <p:sp>
        <p:nvSpPr>
          <p:cNvPr id="941064" name="Text Box 8"/>
          <p:cNvSpPr txBox="1">
            <a:spLocks noChangeArrowheads="1"/>
          </p:cNvSpPr>
          <p:nvPr/>
        </p:nvSpPr>
        <p:spPr bwMode="auto">
          <a:xfrm>
            <a:off x="452438" y="1284288"/>
            <a:ext cx="1127125" cy="312737"/>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dirty="0"/>
              <a:t>Table 12. 4</a:t>
            </a:r>
          </a:p>
        </p:txBody>
      </p:sp>
      <p:sp>
        <p:nvSpPr>
          <p:cNvPr id="941065" name="Text Box 9"/>
          <p:cNvSpPr txBox="1">
            <a:spLocks noChangeArrowheads="1"/>
          </p:cNvSpPr>
          <p:nvPr/>
        </p:nvSpPr>
        <p:spPr bwMode="auto">
          <a:xfrm>
            <a:off x="1592262" y="1279525"/>
            <a:ext cx="4745037" cy="369332"/>
          </a:xfrm>
          <a:prstGeom prst="rect">
            <a:avLst/>
          </a:prstGeom>
          <a:noFill/>
          <a:ln w="9525" algn="ctr">
            <a:noFill/>
            <a:miter lim="800000"/>
            <a:headEnd/>
            <a:tailEnd/>
          </a:ln>
        </p:spPr>
        <p:txBody>
          <a:bodyPr wrap="square">
            <a:spAutoFit/>
          </a:bodyPr>
          <a:lstStyle/>
          <a:p>
            <a:pPr>
              <a:spcBef>
                <a:spcPct val="10000"/>
              </a:spcBef>
              <a:spcAft>
                <a:spcPct val="10000"/>
              </a:spcAft>
            </a:pPr>
            <a:r>
              <a:rPr lang="en-US" sz="1800" dirty="0"/>
              <a:t>Farmer Gillette’s Costs per Year</a:t>
            </a:r>
          </a:p>
        </p:txBody>
      </p:sp>
      <p:sp>
        <p:nvSpPr>
          <p:cNvPr id="941116" name="Rectangle 60"/>
          <p:cNvSpPr>
            <a:spLocks noChangeArrowheads="1"/>
          </p:cNvSpPr>
          <p:nvPr/>
        </p:nvSpPr>
        <p:spPr bwMode="auto">
          <a:xfrm>
            <a:off x="452438" y="5802313"/>
            <a:ext cx="8691562" cy="400110"/>
          </a:xfrm>
          <a:prstGeom prst="rect">
            <a:avLst/>
          </a:prstGeom>
          <a:noFill/>
          <a:ln w="9525" algn="ctr">
            <a:noFill/>
            <a:miter lim="800000"/>
            <a:headEnd/>
            <a:tailEnd/>
          </a:ln>
        </p:spPr>
        <p:txBody>
          <a:bodyPr wrap="square">
            <a:spAutoFit/>
          </a:bodyPr>
          <a:lstStyle/>
          <a:p>
            <a:pPr>
              <a:spcBef>
                <a:spcPct val="50000"/>
              </a:spcBef>
              <a:spcAft>
                <a:spcPct val="10000"/>
              </a:spcAft>
            </a:pPr>
            <a:r>
              <a:rPr lang="en-US" sz="2000" dirty="0"/>
              <a:t>Economic profit  </a:t>
            </a:r>
            <a:r>
              <a:rPr lang="en-US" sz="2000" b="0" dirty="0"/>
              <a:t>A firm’s revenues minus all its costs, implicit and explicit.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41060"/>
                                        </p:tgtEl>
                                        <p:attrNameLst>
                                          <p:attrName>style.visibility</p:attrName>
                                        </p:attrNameLst>
                                      </p:cBhvr>
                                      <p:to>
                                        <p:strVal val="visible"/>
                                      </p:to>
                                    </p:set>
                                    <p:animEffect transition="in" filter="wipe(left)">
                                      <p:cBhvr>
                                        <p:cTn id="7" dur="500"/>
                                        <p:tgtEl>
                                          <p:spTgt spid="94106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41064"/>
                                        </p:tgtEl>
                                        <p:attrNameLst>
                                          <p:attrName>style.visibility</p:attrName>
                                        </p:attrNameLst>
                                      </p:cBhvr>
                                      <p:to>
                                        <p:strVal val="visible"/>
                                      </p:to>
                                    </p:set>
                                    <p:animEffect transition="in" filter="wipe(left)">
                                      <p:cBhvr>
                                        <p:cTn id="11" dur="500"/>
                                        <p:tgtEl>
                                          <p:spTgt spid="94106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41065"/>
                                        </p:tgtEl>
                                        <p:attrNameLst>
                                          <p:attrName>style.visibility</p:attrName>
                                        </p:attrNameLst>
                                      </p:cBhvr>
                                      <p:to>
                                        <p:strVal val="visible"/>
                                      </p:to>
                                    </p:set>
                                    <p:animEffect transition="in" filter="wipe(left)">
                                      <p:cBhvr>
                                        <p:cTn id="15" dur="500"/>
                                        <p:tgtEl>
                                          <p:spTgt spid="94106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941115"/>
                                        </p:tgtEl>
                                        <p:attrNameLst>
                                          <p:attrName>style.visibility</p:attrName>
                                        </p:attrNameLst>
                                      </p:cBhvr>
                                      <p:to>
                                        <p:strVal val="visible"/>
                                      </p:to>
                                    </p:set>
                                    <p:animEffect transition="in" filter="wipe(up)">
                                      <p:cBhvr>
                                        <p:cTn id="19" dur="1000"/>
                                        <p:tgtEl>
                                          <p:spTgt spid="9411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41116"/>
                                        </p:tgtEl>
                                        <p:attrNameLst>
                                          <p:attrName>style.visibility</p:attrName>
                                        </p:attrNameLst>
                                      </p:cBhvr>
                                      <p:to>
                                        <p:strVal val="visible"/>
                                      </p:to>
                                    </p:set>
                                    <p:animEffect transition="in" filter="wipe(left)">
                                      <p:cBhvr>
                                        <p:cTn id="24" dur="500"/>
                                        <p:tgtEl>
                                          <p:spTgt spid="941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060" grpId="0"/>
      <p:bldP spid="941064" grpId="0" animBg="1"/>
      <p:bldP spid="941065" grpId="0"/>
      <p:bldP spid="941116"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45176" name="Picture 24" descr="Fig11-8-10"/>
          <p:cNvPicPr>
            <a:picLocks noChangeAspect="1" noChangeArrowheads="1"/>
          </p:cNvPicPr>
          <p:nvPr/>
        </p:nvPicPr>
        <p:blipFill>
          <a:blip r:embed="rId3" cstate="print"/>
          <a:srcRect/>
          <a:stretch>
            <a:fillRect/>
          </a:stretch>
        </p:blipFill>
        <p:spPr bwMode="auto">
          <a:xfrm>
            <a:off x="642938" y="749300"/>
            <a:ext cx="7953375" cy="3695700"/>
          </a:xfrm>
          <a:prstGeom prst="rect">
            <a:avLst/>
          </a:prstGeom>
          <a:noFill/>
          <a:ln w="9525">
            <a:noFill/>
            <a:miter lim="800000"/>
            <a:headEnd/>
            <a:tailEnd/>
          </a:ln>
        </p:spPr>
      </p:pic>
      <p:sp>
        <p:nvSpPr>
          <p:cNvPr id="945160" name="Text Box 8"/>
          <p:cNvSpPr txBox="1">
            <a:spLocks noChangeArrowheads="1"/>
          </p:cNvSpPr>
          <p:nvPr/>
        </p:nvSpPr>
        <p:spPr bwMode="auto">
          <a:xfrm>
            <a:off x="452438" y="4559300"/>
            <a:ext cx="1176337" cy="314325"/>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a:t>Figure 12.8</a:t>
            </a:r>
          </a:p>
        </p:txBody>
      </p:sp>
      <p:sp>
        <p:nvSpPr>
          <p:cNvPr id="945161" name="Text Box 9"/>
          <p:cNvSpPr txBox="1">
            <a:spLocks noChangeArrowheads="1"/>
          </p:cNvSpPr>
          <p:nvPr/>
        </p:nvSpPr>
        <p:spPr bwMode="auto">
          <a:xfrm>
            <a:off x="1638300" y="4560888"/>
            <a:ext cx="4330700" cy="338554"/>
          </a:xfrm>
          <a:prstGeom prst="rect">
            <a:avLst/>
          </a:prstGeom>
          <a:noFill/>
          <a:ln w="9525" algn="ctr">
            <a:noFill/>
            <a:miter lim="800000"/>
            <a:headEnd/>
            <a:tailEnd/>
          </a:ln>
        </p:spPr>
        <p:txBody>
          <a:bodyPr wrap="square">
            <a:spAutoFit/>
          </a:bodyPr>
          <a:lstStyle/>
          <a:p>
            <a:pPr>
              <a:spcBef>
                <a:spcPct val="10000"/>
              </a:spcBef>
              <a:spcAft>
                <a:spcPct val="10000"/>
              </a:spcAft>
            </a:pPr>
            <a:r>
              <a:rPr lang="en-US" sz="1600" dirty="0"/>
              <a:t>The Effect of Entry on Economic Profits</a:t>
            </a:r>
          </a:p>
        </p:txBody>
      </p:sp>
      <p:sp>
        <p:nvSpPr>
          <p:cNvPr id="945164" name="Rectangle 12"/>
          <p:cNvSpPr>
            <a:spLocks noChangeArrowheads="1"/>
          </p:cNvSpPr>
          <p:nvPr/>
        </p:nvSpPr>
        <p:spPr bwMode="auto">
          <a:xfrm>
            <a:off x="452438" y="219075"/>
            <a:ext cx="7843837" cy="450850"/>
          </a:xfrm>
          <a:prstGeom prst="rect">
            <a:avLst/>
          </a:prstGeom>
          <a:noFill/>
          <a:ln w="9525">
            <a:noFill/>
            <a:miter lim="800000"/>
            <a:headEnd/>
            <a:tailEnd/>
          </a:ln>
        </p:spPr>
        <p:txBody>
          <a:bodyPr/>
          <a:lstStyle/>
          <a:p>
            <a:pPr>
              <a:spcBef>
                <a:spcPct val="20000"/>
              </a:spcBef>
            </a:pPr>
            <a:r>
              <a:rPr lang="en-US" sz="2800" dirty="0">
                <a:solidFill>
                  <a:srgbClr val="333333"/>
                </a:solidFill>
              </a:rPr>
              <a:t>Economic Profit Leads to Entry of New Firms</a:t>
            </a:r>
          </a:p>
        </p:txBody>
      </p:sp>
      <p:pic>
        <p:nvPicPr>
          <p:cNvPr id="945167" name="Picture 15" descr="Fig11-8-2"/>
          <p:cNvPicPr>
            <a:picLocks noChangeAspect="1" noChangeArrowheads="1"/>
          </p:cNvPicPr>
          <p:nvPr/>
        </p:nvPicPr>
        <p:blipFill>
          <a:blip r:embed="rId4" cstate="print"/>
          <a:srcRect/>
          <a:stretch>
            <a:fillRect/>
          </a:stretch>
        </p:blipFill>
        <p:spPr bwMode="auto">
          <a:xfrm>
            <a:off x="595313" y="749300"/>
            <a:ext cx="7953375" cy="3695700"/>
          </a:xfrm>
          <a:prstGeom prst="rect">
            <a:avLst/>
          </a:prstGeom>
          <a:noFill/>
          <a:ln w="9525">
            <a:noFill/>
            <a:miter lim="800000"/>
            <a:headEnd/>
            <a:tailEnd/>
          </a:ln>
        </p:spPr>
      </p:pic>
      <p:pic>
        <p:nvPicPr>
          <p:cNvPr id="945169" name="Picture 17" descr="Fig11-8-4"/>
          <p:cNvPicPr>
            <a:picLocks noChangeAspect="1" noChangeArrowheads="1"/>
          </p:cNvPicPr>
          <p:nvPr/>
        </p:nvPicPr>
        <p:blipFill>
          <a:blip r:embed="rId5" cstate="print"/>
          <a:srcRect/>
          <a:stretch>
            <a:fillRect/>
          </a:stretch>
        </p:blipFill>
        <p:spPr bwMode="auto">
          <a:xfrm>
            <a:off x="595313" y="749300"/>
            <a:ext cx="7953375" cy="3695700"/>
          </a:xfrm>
          <a:prstGeom prst="rect">
            <a:avLst/>
          </a:prstGeom>
          <a:noFill/>
          <a:ln w="9525">
            <a:noFill/>
            <a:miter lim="800000"/>
            <a:headEnd/>
            <a:tailEnd/>
          </a:ln>
        </p:spPr>
      </p:pic>
      <p:sp>
        <p:nvSpPr>
          <p:cNvPr id="2" name="TextBox 1"/>
          <p:cNvSpPr txBox="1">
            <a:spLocks noChangeArrowheads="1"/>
          </p:cNvSpPr>
          <p:nvPr/>
        </p:nvSpPr>
        <p:spPr bwMode="auto">
          <a:xfrm>
            <a:off x="352425" y="4900613"/>
            <a:ext cx="8791576" cy="1569660"/>
          </a:xfrm>
          <a:prstGeom prst="rect">
            <a:avLst/>
          </a:prstGeom>
          <a:noFill/>
          <a:ln w="9525">
            <a:noFill/>
            <a:miter lim="800000"/>
            <a:headEnd/>
            <a:tailEnd/>
          </a:ln>
        </p:spPr>
        <p:txBody>
          <a:bodyPr wrap="square">
            <a:spAutoFit/>
          </a:bodyPr>
          <a:lstStyle/>
          <a:p>
            <a:r>
              <a:rPr lang="en-US" sz="1600" b="0" dirty="0"/>
              <a:t>We assume that Farmer Gillette’s costs are the same as the costs of other carrot farmers. </a:t>
            </a:r>
          </a:p>
          <a:p>
            <a:r>
              <a:rPr lang="en-US" sz="1600" b="0" dirty="0"/>
              <a:t>Initially, she and other farmers selling carrots in farmers’ markets are able to charge $15 per box and earn an economic profit. </a:t>
            </a:r>
          </a:p>
          <a:p>
            <a:r>
              <a:rPr lang="en-US" sz="1600" b="0" dirty="0"/>
              <a:t>Farmer Gillette’s economic profit is represented by the area of the green box. </a:t>
            </a:r>
          </a:p>
          <a:p>
            <a:r>
              <a:rPr lang="en-US" sz="1600" b="0" dirty="0"/>
              <a:t>Panel (a) shows that as other farmers begin to sell carrots in farmers’ markets, the market supply curve shifts to the right, from </a:t>
            </a:r>
            <a:r>
              <a:rPr lang="en-US" sz="1600" b="0" i="1" dirty="0"/>
              <a:t>S</a:t>
            </a:r>
            <a:r>
              <a:rPr lang="en-US" sz="1600" b="0" baseline="-25000" dirty="0"/>
              <a:t>1</a:t>
            </a:r>
            <a:r>
              <a:rPr lang="en-US" sz="1600" b="0" dirty="0"/>
              <a:t> to </a:t>
            </a:r>
            <a:r>
              <a:rPr lang="en-US" sz="1600" b="0" i="1" dirty="0"/>
              <a:t>S</a:t>
            </a:r>
            <a:r>
              <a:rPr lang="en-US" sz="1600" b="0" baseline="-25000" dirty="0"/>
              <a:t>2</a:t>
            </a:r>
            <a:r>
              <a:rPr lang="en-US" sz="1600" b="0" dirty="0"/>
              <a:t>, and the market price drops to $10 per box.</a:t>
            </a:r>
          </a:p>
        </p:txBody>
      </p:sp>
      <p:pic>
        <p:nvPicPr>
          <p:cNvPr id="28" name="Picture 27" descr="Fig12-8-1.gif"/>
          <p:cNvPicPr>
            <a:picLocks noChangeAspect="1"/>
          </p:cNvPicPr>
          <p:nvPr/>
        </p:nvPicPr>
        <p:blipFill>
          <a:blip r:embed="rId6" cstate="print"/>
          <a:srcRect/>
          <a:stretch>
            <a:fillRect/>
          </a:stretch>
        </p:blipFill>
        <p:spPr bwMode="auto">
          <a:xfrm>
            <a:off x="595313" y="749300"/>
            <a:ext cx="7953375" cy="3695700"/>
          </a:xfrm>
          <a:prstGeom prst="rect">
            <a:avLst/>
          </a:prstGeom>
          <a:noFill/>
          <a:ln w="9525">
            <a:noFill/>
            <a:miter lim="800000"/>
            <a:headEnd/>
            <a:tailEnd/>
          </a:ln>
        </p:spPr>
      </p:pic>
      <p:pic>
        <p:nvPicPr>
          <p:cNvPr id="29" name="Picture 28" descr="Fig12-8-3.gif"/>
          <p:cNvPicPr>
            <a:picLocks noChangeAspect="1"/>
          </p:cNvPicPr>
          <p:nvPr/>
        </p:nvPicPr>
        <p:blipFill>
          <a:blip r:embed="rId7" cstate="print"/>
          <a:srcRect/>
          <a:stretch>
            <a:fillRect/>
          </a:stretch>
        </p:blipFill>
        <p:spPr bwMode="auto">
          <a:xfrm>
            <a:off x="595313" y="749300"/>
            <a:ext cx="7953375" cy="3695700"/>
          </a:xfrm>
          <a:prstGeom prst="rect">
            <a:avLst/>
          </a:prstGeom>
          <a:noFill/>
          <a:ln w="9525">
            <a:noFill/>
            <a:miter lim="800000"/>
            <a:headEnd/>
            <a:tailEnd/>
          </a:ln>
        </p:spPr>
      </p:pic>
      <p:pic>
        <p:nvPicPr>
          <p:cNvPr id="30" name="Picture 29" descr="Fig12-8-5.gif"/>
          <p:cNvPicPr>
            <a:picLocks noChangeAspect="1"/>
          </p:cNvPicPr>
          <p:nvPr/>
        </p:nvPicPr>
        <p:blipFill>
          <a:blip r:embed="rId8" cstate="print"/>
          <a:srcRect/>
          <a:stretch>
            <a:fillRect/>
          </a:stretch>
        </p:blipFill>
        <p:spPr bwMode="auto">
          <a:xfrm>
            <a:off x="595313" y="749300"/>
            <a:ext cx="7953375" cy="3695700"/>
          </a:xfrm>
          <a:prstGeom prst="rect">
            <a:avLst/>
          </a:prstGeom>
          <a:noFill/>
          <a:ln w="9525">
            <a:noFill/>
            <a:miter lim="800000"/>
            <a:headEnd/>
            <a:tailEnd/>
          </a:ln>
        </p:spPr>
      </p:pic>
      <p:pic>
        <p:nvPicPr>
          <p:cNvPr id="31" name="Picture 30" descr="Fig12-8-6.gif"/>
          <p:cNvPicPr>
            <a:picLocks noChangeAspect="1"/>
          </p:cNvPicPr>
          <p:nvPr/>
        </p:nvPicPr>
        <p:blipFill>
          <a:blip r:embed="rId9" cstate="print"/>
          <a:srcRect/>
          <a:stretch>
            <a:fillRect/>
          </a:stretch>
        </p:blipFill>
        <p:spPr bwMode="auto">
          <a:xfrm>
            <a:off x="642938" y="749300"/>
            <a:ext cx="7953375" cy="3695700"/>
          </a:xfrm>
          <a:prstGeom prst="rect">
            <a:avLst/>
          </a:prstGeom>
          <a:noFill/>
          <a:ln w="9525">
            <a:noFill/>
            <a:miter lim="800000"/>
            <a:headEnd/>
            <a:tailEnd/>
          </a:ln>
        </p:spPr>
      </p:pic>
      <p:pic>
        <p:nvPicPr>
          <p:cNvPr id="33" name="Picture 32" descr="Fig12-8-10a.gif"/>
          <p:cNvPicPr>
            <a:picLocks noChangeAspect="1"/>
          </p:cNvPicPr>
          <p:nvPr/>
        </p:nvPicPr>
        <p:blipFill>
          <a:blip r:embed="rId10" cstate="print"/>
          <a:srcRect/>
          <a:stretch>
            <a:fillRect/>
          </a:stretch>
        </p:blipFill>
        <p:spPr bwMode="auto">
          <a:xfrm>
            <a:off x="642938" y="749300"/>
            <a:ext cx="7953375" cy="3695700"/>
          </a:xfrm>
          <a:prstGeom prst="rect">
            <a:avLst/>
          </a:prstGeom>
          <a:noFill/>
          <a:ln w="9525">
            <a:noFill/>
            <a:miter lim="800000"/>
            <a:headEnd/>
            <a:tailEnd/>
          </a:ln>
        </p:spPr>
      </p:pic>
      <p:pic>
        <p:nvPicPr>
          <p:cNvPr id="35" name="Picture 20" descr="Fig11-8-7"/>
          <p:cNvPicPr>
            <a:picLocks noChangeAspect="1" noChangeArrowheads="1"/>
          </p:cNvPicPr>
          <p:nvPr/>
        </p:nvPicPr>
        <p:blipFill>
          <a:blip r:embed="rId11" cstate="print"/>
          <a:srcRect/>
          <a:stretch>
            <a:fillRect/>
          </a:stretch>
        </p:blipFill>
        <p:spPr bwMode="auto">
          <a:xfrm>
            <a:off x="642938" y="749300"/>
            <a:ext cx="7953375" cy="3695700"/>
          </a:xfrm>
          <a:prstGeom prst="rect">
            <a:avLst/>
          </a:prstGeom>
          <a:noFill/>
          <a:ln w="9525">
            <a:noFill/>
            <a:miter lim="800000"/>
            <a:headEnd/>
            <a:tailEnd/>
          </a:ln>
        </p:spPr>
      </p:pic>
      <p:pic>
        <p:nvPicPr>
          <p:cNvPr id="34" name="Picture 33" descr="Fig12-8-8.gif"/>
          <p:cNvPicPr>
            <a:picLocks noChangeAspect="1"/>
          </p:cNvPicPr>
          <p:nvPr/>
        </p:nvPicPr>
        <p:blipFill>
          <a:blip r:embed="rId12" cstate="print"/>
          <a:srcRect/>
          <a:stretch>
            <a:fillRect/>
          </a:stretch>
        </p:blipFill>
        <p:spPr bwMode="auto">
          <a:xfrm>
            <a:off x="642938" y="749300"/>
            <a:ext cx="7953375" cy="36957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45164"/>
                                        </p:tgtEl>
                                        <p:attrNameLst>
                                          <p:attrName>style.visibility</p:attrName>
                                        </p:attrNameLst>
                                      </p:cBhvr>
                                      <p:to>
                                        <p:strVal val="visible"/>
                                      </p:to>
                                    </p:set>
                                    <p:animEffect transition="in" filter="wipe(left)">
                                      <p:cBhvr>
                                        <p:cTn id="7" dur="500"/>
                                        <p:tgtEl>
                                          <p:spTgt spid="94516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45160"/>
                                        </p:tgtEl>
                                        <p:attrNameLst>
                                          <p:attrName>style.visibility</p:attrName>
                                        </p:attrNameLst>
                                      </p:cBhvr>
                                      <p:to>
                                        <p:strVal val="visible"/>
                                      </p:to>
                                    </p:set>
                                    <p:animEffect transition="in" filter="wipe(left)">
                                      <p:cBhvr>
                                        <p:cTn id="11" dur="500"/>
                                        <p:tgtEl>
                                          <p:spTgt spid="94516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45161"/>
                                        </p:tgtEl>
                                        <p:attrNameLst>
                                          <p:attrName>style.visibility</p:attrName>
                                        </p:attrNameLst>
                                      </p:cBhvr>
                                      <p:to>
                                        <p:strVal val="visible"/>
                                      </p:to>
                                    </p:set>
                                    <p:animEffect transition="in" filter="wipe(left)">
                                      <p:cBhvr>
                                        <p:cTn id="15" dur="500"/>
                                        <p:tgtEl>
                                          <p:spTgt spid="94516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45167"/>
                                        </p:tgtEl>
                                        <p:attrNameLst>
                                          <p:attrName>style.visibility</p:attrName>
                                        </p:attrNameLst>
                                      </p:cBhvr>
                                      <p:to>
                                        <p:strVal val="visible"/>
                                      </p:to>
                                    </p:set>
                                    <p:animEffect transition="in" filter="wipe(left)">
                                      <p:cBhvr>
                                        <p:cTn id="23" dur="2000"/>
                                        <p:tgtEl>
                                          <p:spTgt spid="945167"/>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2000"/>
                                        <p:tgtEl>
                                          <p:spTgt spid="35"/>
                                        </p:tgtEl>
                                      </p:cBhvr>
                                    </p:animEffect>
                                  </p:childTnLst>
                                </p:cTn>
                              </p:par>
                            </p:childTnLst>
                          </p:cTn>
                        </p:par>
                        <p:par>
                          <p:cTn id="32" fill="hold">
                            <p:stCondLst>
                              <p:cond delay="6500"/>
                            </p:stCondLst>
                            <p:childTnLst>
                              <p:par>
                                <p:cTn id="33" presetID="22" presetClass="entr" presetSubtype="8" fill="hold" grpId="0"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up)">
                                      <p:cBhvr>
                                        <p:cTn id="40" dur="1000"/>
                                        <p:tgtEl>
                                          <p:spTgt spid="29"/>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1000"/>
                                        <p:tgtEl>
                                          <p:spTgt spid="34"/>
                                        </p:tgtEl>
                                      </p:cBhvr>
                                    </p:animEffect>
                                  </p:childTnLst>
                                </p:cTn>
                              </p:par>
                            </p:childTnLst>
                          </p:cTn>
                        </p:par>
                        <p:par>
                          <p:cTn id="45" fill="hold">
                            <p:stCondLst>
                              <p:cond delay="2000"/>
                            </p:stCondLst>
                            <p:childTnLst>
                              <p:par>
                                <p:cTn id="46" presetID="22" presetClass="entr" presetSubtype="2" fill="hold" nodeType="afterEffect">
                                  <p:stCondLst>
                                    <p:cond delay="0"/>
                                  </p:stCondLst>
                                  <p:childTnLst>
                                    <p:set>
                                      <p:cBhvr>
                                        <p:cTn id="47" dur="1" fill="hold">
                                          <p:stCondLst>
                                            <p:cond delay="0"/>
                                          </p:stCondLst>
                                        </p:cTn>
                                        <p:tgtEl>
                                          <p:spTgt spid="945176"/>
                                        </p:tgtEl>
                                        <p:attrNameLst>
                                          <p:attrName>style.visibility</p:attrName>
                                        </p:attrNameLst>
                                      </p:cBhvr>
                                      <p:to>
                                        <p:strVal val="visible"/>
                                      </p:to>
                                    </p:set>
                                    <p:animEffect transition="in" filter="wipe(right)">
                                      <p:cBhvr>
                                        <p:cTn id="48" dur="1000"/>
                                        <p:tgtEl>
                                          <p:spTgt spid="945176"/>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2">
                                            <p:txEl>
                                              <p:pRg st="1" end="1"/>
                                            </p:txEl>
                                          </p:spTgt>
                                        </p:tgtEl>
                                        <p:attrNameLst>
                                          <p:attrName>style.visibility</p:attrName>
                                        </p:attrNameLst>
                                      </p:cBhvr>
                                      <p:to>
                                        <p:strVal val="visible"/>
                                      </p:to>
                                    </p:set>
                                    <p:animEffect transition="in" filter="wipe(left)">
                                      <p:cBhvr>
                                        <p:cTn id="52" dur="500"/>
                                        <p:tgtEl>
                                          <p:spTgt spid="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up)">
                                      <p:cBhvr>
                                        <p:cTn id="57" dur="1000"/>
                                        <p:tgtEl>
                                          <p:spTgt spid="33"/>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500"/>
                                        <p:tgtEl>
                                          <p:spTgt spid="2">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945169"/>
                                        </p:tgtEl>
                                        <p:attrNameLst>
                                          <p:attrName>style.visibility</p:attrName>
                                        </p:attrNameLst>
                                      </p:cBhvr>
                                      <p:to>
                                        <p:strVal val="visible"/>
                                      </p:to>
                                    </p:set>
                                    <p:animEffect transition="in" filter="wipe(left)">
                                      <p:cBhvr>
                                        <p:cTn id="66" dur="1000"/>
                                        <p:tgtEl>
                                          <p:spTgt spid="945169"/>
                                        </p:tgtEl>
                                      </p:cBhvr>
                                    </p:animEffect>
                                  </p:childTnLst>
                                </p:cTn>
                              </p:par>
                            </p:childTnLst>
                          </p:cTn>
                        </p:par>
                        <p:par>
                          <p:cTn id="67" fill="hold">
                            <p:stCondLst>
                              <p:cond delay="1000"/>
                            </p:stCondLst>
                            <p:childTnLst>
                              <p:par>
                                <p:cTn id="68" presetID="22" presetClass="entr" presetSubtype="8" fill="hold"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left)">
                                      <p:cBhvr>
                                        <p:cTn id="70" dur="1000"/>
                                        <p:tgtEl>
                                          <p:spTgt spid="30"/>
                                        </p:tgtEl>
                                      </p:cBhvr>
                                    </p:animEffect>
                                  </p:childTnLst>
                                </p:cTn>
                              </p:par>
                            </p:childTnLst>
                          </p:cTn>
                        </p:par>
                        <p:par>
                          <p:cTn id="71" fill="hold">
                            <p:stCondLst>
                              <p:cond delay="20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60" grpId="0" animBg="1"/>
      <p:bldP spid="945161" grpId="0"/>
      <p:bldP spid="945164" grpId="0"/>
      <p:bldP spid="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7585" name="Picture 24" descr="Fig11-8-10"/>
          <p:cNvPicPr>
            <a:picLocks noChangeAspect="1" noChangeArrowheads="1"/>
          </p:cNvPicPr>
          <p:nvPr/>
        </p:nvPicPr>
        <p:blipFill>
          <a:blip r:embed="rId3" cstate="print"/>
          <a:srcRect/>
          <a:stretch>
            <a:fillRect/>
          </a:stretch>
        </p:blipFill>
        <p:spPr bwMode="auto">
          <a:xfrm>
            <a:off x="642938" y="749300"/>
            <a:ext cx="7953375" cy="3695700"/>
          </a:xfrm>
          <a:prstGeom prst="rect">
            <a:avLst/>
          </a:prstGeom>
          <a:noFill/>
          <a:ln w="9525">
            <a:noFill/>
            <a:miter lim="800000"/>
            <a:headEnd/>
            <a:tailEnd/>
          </a:ln>
        </p:spPr>
      </p:pic>
      <p:pic>
        <p:nvPicPr>
          <p:cNvPr id="945174" name="Picture 22" descr="Fig11-8-9"/>
          <p:cNvPicPr>
            <a:picLocks noChangeAspect="1" noChangeArrowheads="1"/>
          </p:cNvPicPr>
          <p:nvPr/>
        </p:nvPicPr>
        <p:blipFill>
          <a:blip r:embed="rId4" cstate="print"/>
          <a:srcRect/>
          <a:stretch>
            <a:fillRect/>
          </a:stretch>
        </p:blipFill>
        <p:spPr bwMode="auto">
          <a:xfrm>
            <a:off x="642938" y="749300"/>
            <a:ext cx="7953375" cy="3695700"/>
          </a:xfrm>
          <a:prstGeom prst="rect">
            <a:avLst/>
          </a:prstGeom>
          <a:noFill/>
          <a:ln w="9525">
            <a:noFill/>
            <a:miter lim="800000"/>
            <a:headEnd/>
            <a:tailEnd/>
          </a:ln>
        </p:spPr>
      </p:pic>
      <p:sp>
        <p:nvSpPr>
          <p:cNvPr id="67587" name="Text Box 8"/>
          <p:cNvSpPr txBox="1">
            <a:spLocks noChangeArrowheads="1"/>
          </p:cNvSpPr>
          <p:nvPr/>
        </p:nvSpPr>
        <p:spPr bwMode="auto">
          <a:xfrm>
            <a:off x="452438" y="4559300"/>
            <a:ext cx="1176337" cy="314325"/>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a:t>Figure 12.8</a:t>
            </a:r>
          </a:p>
        </p:txBody>
      </p:sp>
      <p:sp>
        <p:nvSpPr>
          <p:cNvPr id="67588" name="Text Box 9"/>
          <p:cNvSpPr txBox="1">
            <a:spLocks noChangeArrowheads="1"/>
          </p:cNvSpPr>
          <p:nvPr/>
        </p:nvSpPr>
        <p:spPr bwMode="auto">
          <a:xfrm>
            <a:off x="1638300" y="4560888"/>
            <a:ext cx="4800600" cy="338554"/>
          </a:xfrm>
          <a:prstGeom prst="rect">
            <a:avLst/>
          </a:prstGeom>
          <a:noFill/>
          <a:ln w="9525" algn="ctr">
            <a:noFill/>
            <a:miter lim="800000"/>
            <a:headEnd/>
            <a:tailEnd/>
          </a:ln>
        </p:spPr>
        <p:txBody>
          <a:bodyPr wrap="square">
            <a:spAutoFit/>
          </a:bodyPr>
          <a:lstStyle/>
          <a:p>
            <a:pPr>
              <a:spcBef>
                <a:spcPct val="10000"/>
              </a:spcBef>
              <a:spcAft>
                <a:spcPct val="10000"/>
              </a:spcAft>
            </a:pPr>
            <a:r>
              <a:rPr lang="en-US" sz="1600" dirty="0"/>
              <a:t>The Effect of Entry on Economic Profits</a:t>
            </a:r>
          </a:p>
        </p:txBody>
      </p:sp>
      <p:sp>
        <p:nvSpPr>
          <p:cNvPr id="67589" name="Rectangle 12"/>
          <p:cNvSpPr>
            <a:spLocks noChangeArrowheads="1"/>
          </p:cNvSpPr>
          <p:nvPr/>
        </p:nvSpPr>
        <p:spPr bwMode="auto">
          <a:xfrm>
            <a:off x="452438" y="219075"/>
            <a:ext cx="7843837" cy="450850"/>
          </a:xfrm>
          <a:prstGeom prst="rect">
            <a:avLst/>
          </a:prstGeom>
          <a:noFill/>
          <a:ln w="9525">
            <a:noFill/>
            <a:miter lim="800000"/>
            <a:headEnd/>
            <a:tailEnd/>
          </a:ln>
        </p:spPr>
        <p:txBody>
          <a:bodyPr/>
          <a:lstStyle/>
          <a:p>
            <a:pPr>
              <a:spcBef>
                <a:spcPct val="20000"/>
              </a:spcBef>
            </a:pPr>
            <a:r>
              <a:rPr lang="en-US" sz="2800" dirty="0">
                <a:solidFill>
                  <a:srgbClr val="333333"/>
                </a:solidFill>
              </a:rPr>
              <a:t>Economic Profit Leads to Entry of New Firms</a:t>
            </a:r>
          </a:p>
        </p:txBody>
      </p:sp>
      <p:pic>
        <p:nvPicPr>
          <p:cNvPr id="67590" name="Picture 15" descr="Fig11-8-2"/>
          <p:cNvPicPr>
            <a:picLocks noChangeAspect="1" noChangeArrowheads="1"/>
          </p:cNvPicPr>
          <p:nvPr/>
        </p:nvPicPr>
        <p:blipFill>
          <a:blip r:embed="rId5" cstate="print"/>
          <a:srcRect/>
          <a:stretch>
            <a:fillRect/>
          </a:stretch>
        </p:blipFill>
        <p:spPr bwMode="auto">
          <a:xfrm>
            <a:off x="595313" y="749300"/>
            <a:ext cx="7953375" cy="3695700"/>
          </a:xfrm>
          <a:prstGeom prst="rect">
            <a:avLst/>
          </a:prstGeom>
          <a:noFill/>
          <a:ln w="9525">
            <a:noFill/>
            <a:miter lim="800000"/>
            <a:headEnd/>
            <a:tailEnd/>
          </a:ln>
        </p:spPr>
      </p:pic>
      <p:pic>
        <p:nvPicPr>
          <p:cNvPr id="67591" name="Picture 17" descr="Fig11-8-4"/>
          <p:cNvPicPr>
            <a:picLocks noChangeAspect="1" noChangeArrowheads="1"/>
          </p:cNvPicPr>
          <p:nvPr/>
        </p:nvPicPr>
        <p:blipFill>
          <a:blip r:embed="rId6" cstate="print"/>
          <a:srcRect/>
          <a:stretch>
            <a:fillRect/>
          </a:stretch>
        </p:blipFill>
        <p:spPr bwMode="auto">
          <a:xfrm>
            <a:off x="595313" y="749300"/>
            <a:ext cx="7953375" cy="3695700"/>
          </a:xfrm>
          <a:prstGeom prst="rect">
            <a:avLst/>
          </a:prstGeom>
          <a:noFill/>
          <a:ln w="9525">
            <a:noFill/>
            <a:miter lim="800000"/>
            <a:headEnd/>
            <a:tailEnd/>
          </a:ln>
        </p:spPr>
      </p:pic>
      <p:pic>
        <p:nvPicPr>
          <p:cNvPr id="67592" name="Picture 20" descr="Fig11-8-7"/>
          <p:cNvPicPr>
            <a:picLocks noChangeAspect="1" noChangeArrowheads="1"/>
          </p:cNvPicPr>
          <p:nvPr/>
        </p:nvPicPr>
        <p:blipFill>
          <a:blip r:embed="rId7" cstate="print"/>
          <a:srcRect/>
          <a:stretch>
            <a:fillRect/>
          </a:stretch>
        </p:blipFill>
        <p:spPr bwMode="auto">
          <a:xfrm>
            <a:off x="642938" y="749300"/>
            <a:ext cx="7953375" cy="3695700"/>
          </a:xfrm>
          <a:prstGeom prst="rect">
            <a:avLst/>
          </a:prstGeom>
          <a:noFill/>
          <a:ln w="9525">
            <a:noFill/>
            <a:miter lim="800000"/>
            <a:headEnd/>
            <a:tailEnd/>
          </a:ln>
        </p:spPr>
      </p:pic>
      <p:pic>
        <p:nvPicPr>
          <p:cNvPr id="945175" name="Picture 23" descr="Fig11-8-9a"/>
          <p:cNvPicPr>
            <a:picLocks noChangeAspect="1" noChangeArrowheads="1"/>
          </p:cNvPicPr>
          <p:nvPr/>
        </p:nvPicPr>
        <p:blipFill>
          <a:blip r:embed="rId8" cstate="print"/>
          <a:srcRect/>
          <a:stretch>
            <a:fillRect/>
          </a:stretch>
        </p:blipFill>
        <p:spPr bwMode="auto">
          <a:xfrm>
            <a:off x="642938" y="749300"/>
            <a:ext cx="7953375" cy="3695700"/>
          </a:xfrm>
          <a:prstGeom prst="rect">
            <a:avLst/>
          </a:prstGeom>
          <a:noFill/>
          <a:ln w="9525">
            <a:noFill/>
            <a:miter lim="800000"/>
            <a:headEnd/>
            <a:tailEnd/>
          </a:ln>
        </p:spPr>
      </p:pic>
      <p:sp>
        <p:nvSpPr>
          <p:cNvPr id="2" name="TextBox 1"/>
          <p:cNvSpPr txBox="1">
            <a:spLocks noChangeArrowheads="1"/>
          </p:cNvSpPr>
          <p:nvPr/>
        </p:nvSpPr>
        <p:spPr bwMode="auto">
          <a:xfrm>
            <a:off x="352425" y="4900613"/>
            <a:ext cx="8572500" cy="1323975"/>
          </a:xfrm>
          <a:prstGeom prst="rect">
            <a:avLst/>
          </a:prstGeom>
          <a:noFill/>
          <a:ln w="9525">
            <a:noFill/>
            <a:miter lim="800000"/>
            <a:headEnd/>
            <a:tailEnd/>
          </a:ln>
        </p:spPr>
        <p:txBody>
          <a:bodyPr>
            <a:spAutoFit/>
          </a:bodyPr>
          <a:lstStyle/>
          <a:p>
            <a:r>
              <a:rPr lang="en-US" sz="1600" b="0" dirty="0"/>
              <a:t>Panel (b) shows that the falling price causes Farmer Gillette’s demand curve to shift down from </a:t>
            </a:r>
            <a:r>
              <a:rPr lang="en-US" sz="1600" b="0" i="1" dirty="0"/>
              <a:t>D</a:t>
            </a:r>
            <a:r>
              <a:rPr lang="en-US" sz="1600" b="0" baseline="-25000" dirty="0"/>
              <a:t>1</a:t>
            </a:r>
            <a:r>
              <a:rPr lang="en-US" sz="1600" b="0" dirty="0"/>
              <a:t> to </a:t>
            </a:r>
            <a:r>
              <a:rPr lang="en-US" sz="1600" b="0" i="1" dirty="0"/>
              <a:t>D</a:t>
            </a:r>
            <a:r>
              <a:rPr lang="en-US" sz="1600" b="0" baseline="-25000" dirty="0"/>
              <a:t>2</a:t>
            </a:r>
            <a:r>
              <a:rPr lang="en-US" sz="1600" b="0" dirty="0"/>
              <a:t>, and she reduces her output from 10,000 boxes to 8,000. </a:t>
            </a:r>
          </a:p>
          <a:p>
            <a:r>
              <a:rPr lang="en-US" sz="1600" b="0" dirty="0"/>
              <a:t>At the new market price of $10 per box, carrot growers are just breaking even: </a:t>
            </a:r>
          </a:p>
          <a:p>
            <a:r>
              <a:rPr lang="en-US" sz="1600" b="0" dirty="0"/>
              <a:t>Their total revenue is equal to their total cost, and their economic profit is zero. </a:t>
            </a:r>
          </a:p>
          <a:p>
            <a:r>
              <a:rPr lang="en-US" sz="1600" b="0" dirty="0"/>
              <a:t>Notice the difference in scale between the graph in panel (a) and the graph in panel (b).</a:t>
            </a:r>
          </a:p>
        </p:txBody>
      </p:sp>
      <p:cxnSp>
        <p:nvCxnSpPr>
          <p:cNvPr id="23" name="Straight Connector 22"/>
          <p:cNvCxnSpPr>
            <a:cxnSpLocks noChangeShapeType="1"/>
          </p:cNvCxnSpPr>
          <p:nvPr/>
        </p:nvCxnSpPr>
        <p:spPr bwMode="auto">
          <a:xfrm>
            <a:off x="438150" y="6348413"/>
            <a:ext cx="8153400" cy="0"/>
          </a:xfrm>
          <a:prstGeom prst="line">
            <a:avLst/>
          </a:prstGeom>
          <a:noFill/>
          <a:ln w="50800" algn="ctr">
            <a:solidFill>
              <a:srgbClr val="B9D3C2"/>
            </a:solidFill>
            <a:round/>
            <a:headEnd/>
            <a:tailEnd/>
          </a:ln>
        </p:spPr>
      </p:cxnSp>
      <p:pic>
        <p:nvPicPr>
          <p:cNvPr id="67596" name="Picture 27" descr="Fig12-8-1.gif"/>
          <p:cNvPicPr>
            <a:picLocks noChangeAspect="1"/>
          </p:cNvPicPr>
          <p:nvPr/>
        </p:nvPicPr>
        <p:blipFill>
          <a:blip r:embed="rId9" cstate="print"/>
          <a:srcRect/>
          <a:stretch>
            <a:fillRect/>
          </a:stretch>
        </p:blipFill>
        <p:spPr bwMode="auto">
          <a:xfrm>
            <a:off x="595313" y="749300"/>
            <a:ext cx="7953375" cy="3695700"/>
          </a:xfrm>
          <a:prstGeom prst="rect">
            <a:avLst/>
          </a:prstGeom>
          <a:noFill/>
          <a:ln w="9525">
            <a:noFill/>
            <a:miter lim="800000"/>
            <a:headEnd/>
            <a:tailEnd/>
          </a:ln>
        </p:spPr>
      </p:pic>
      <p:pic>
        <p:nvPicPr>
          <p:cNvPr id="67597" name="Picture 28" descr="Fig12-8-3.gif"/>
          <p:cNvPicPr>
            <a:picLocks noChangeAspect="1"/>
          </p:cNvPicPr>
          <p:nvPr/>
        </p:nvPicPr>
        <p:blipFill>
          <a:blip r:embed="rId10" cstate="print"/>
          <a:srcRect/>
          <a:stretch>
            <a:fillRect/>
          </a:stretch>
        </p:blipFill>
        <p:spPr bwMode="auto">
          <a:xfrm>
            <a:off x="595313" y="749300"/>
            <a:ext cx="7953375" cy="3695700"/>
          </a:xfrm>
          <a:prstGeom prst="rect">
            <a:avLst/>
          </a:prstGeom>
          <a:noFill/>
          <a:ln w="9525">
            <a:noFill/>
            <a:miter lim="800000"/>
            <a:headEnd/>
            <a:tailEnd/>
          </a:ln>
        </p:spPr>
      </p:pic>
      <p:pic>
        <p:nvPicPr>
          <p:cNvPr id="67598" name="Picture 29" descr="Fig12-8-5.gif"/>
          <p:cNvPicPr>
            <a:picLocks noChangeAspect="1"/>
          </p:cNvPicPr>
          <p:nvPr/>
        </p:nvPicPr>
        <p:blipFill>
          <a:blip r:embed="rId11" cstate="print"/>
          <a:srcRect/>
          <a:stretch>
            <a:fillRect/>
          </a:stretch>
        </p:blipFill>
        <p:spPr bwMode="auto">
          <a:xfrm>
            <a:off x="595313" y="749300"/>
            <a:ext cx="7953375" cy="3695700"/>
          </a:xfrm>
          <a:prstGeom prst="rect">
            <a:avLst/>
          </a:prstGeom>
          <a:noFill/>
          <a:ln w="9525">
            <a:noFill/>
            <a:miter lim="800000"/>
            <a:headEnd/>
            <a:tailEnd/>
          </a:ln>
        </p:spPr>
      </p:pic>
      <p:pic>
        <p:nvPicPr>
          <p:cNvPr id="67599" name="Picture 30" descr="Fig12-8-6.gif"/>
          <p:cNvPicPr>
            <a:picLocks noChangeAspect="1"/>
          </p:cNvPicPr>
          <p:nvPr/>
        </p:nvPicPr>
        <p:blipFill>
          <a:blip r:embed="rId12" cstate="print"/>
          <a:srcRect/>
          <a:stretch>
            <a:fillRect/>
          </a:stretch>
        </p:blipFill>
        <p:spPr bwMode="auto">
          <a:xfrm>
            <a:off x="642938" y="749300"/>
            <a:ext cx="7953375" cy="3695700"/>
          </a:xfrm>
          <a:prstGeom prst="rect">
            <a:avLst/>
          </a:prstGeom>
          <a:noFill/>
          <a:ln w="9525">
            <a:noFill/>
            <a:miter lim="800000"/>
            <a:headEnd/>
            <a:tailEnd/>
          </a:ln>
        </p:spPr>
      </p:pic>
      <p:pic>
        <p:nvPicPr>
          <p:cNvPr id="67600" name="Picture 32" descr="Fig12-8-10a.gif"/>
          <p:cNvPicPr>
            <a:picLocks noChangeAspect="1"/>
          </p:cNvPicPr>
          <p:nvPr/>
        </p:nvPicPr>
        <p:blipFill>
          <a:blip r:embed="rId13" cstate="print"/>
          <a:srcRect/>
          <a:stretch>
            <a:fillRect/>
          </a:stretch>
        </p:blipFill>
        <p:spPr bwMode="auto">
          <a:xfrm>
            <a:off x="642938" y="749300"/>
            <a:ext cx="7953375" cy="3695700"/>
          </a:xfrm>
          <a:prstGeom prst="rect">
            <a:avLst/>
          </a:prstGeom>
          <a:noFill/>
          <a:ln w="9525">
            <a:noFill/>
            <a:miter lim="800000"/>
            <a:headEnd/>
            <a:tailEnd/>
          </a:ln>
        </p:spPr>
      </p:pic>
      <p:pic>
        <p:nvPicPr>
          <p:cNvPr id="67601" name="Picture 33" descr="Fig12-8-8.gif"/>
          <p:cNvPicPr>
            <a:picLocks noChangeAspect="1"/>
          </p:cNvPicPr>
          <p:nvPr/>
        </p:nvPicPr>
        <p:blipFill>
          <a:blip r:embed="rId14" cstate="print"/>
          <a:srcRect/>
          <a:stretch>
            <a:fillRect/>
          </a:stretch>
        </p:blipFill>
        <p:spPr bwMode="auto">
          <a:xfrm>
            <a:off x="642938" y="749300"/>
            <a:ext cx="7953375" cy="3695700"/>
          </a:xfrm>
          <a:prstGeom prst="rect">
            <a:avLst/>
          </a:prstGeom>
          <a:noFill/>
          <a:ln w="9525">
            <a:noFill/>
            <a:miter lim="800000"/>
            <a:headEnd/>
            <a:tailEnd/>
          </a:ln>
        </p:spPr>
      </p:pic>
      <p:sp>
        <p:nvSpPr>
          <p:cNvPr id="19" name="TextBox 18"/>
          <p:cNvSpPr txBox="1">
            <a:spLocks noChangeArrowheads="1"/>
          </p:cNvSpPr>
          <p:nvPr/>
        </p:nvSpPr>
        <p:spPr bwMode="auto">
          <a:xfrm>
            <a:off x="6442075" y="4548188"/>
            <a:ext cx="2409825" cy="338554"/>
          </a:xfrm>
          <a:prstGeom prst="rect">
            <a:avLst/>
          </a:prstGeom>
          <a:noFill/>
          <a:ln w="9525">
            <a:noFill/>
            <a:miter lim="800000"/>
            <a:headEnd/>
            <a:tailEnd/>
          </a:ln>
        </p:spPr>
        <p:txBody>
          <a:bodyPr>
            <a:spAutoFit/>
          </a:bodyPr>
          <a:lstStyle/>
          <a:p>
            <a:r>
              <a:rPr lang="en-US" sz="1600" dirty="0"/>
              <a:t>(Continued)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945174"/>
                                        </p:tgtEl>
                                        <p:attrNameLst>
                                          <p:attrName>style.visibility</p:attrName>
                                        </p:attrNameLst>
                                      </p:cBhvr>
                                      <p:to>
                                        <p:strVal val="visible"/>
                                      </p:to>
                                    </p:set>
                                    <p:animEffect transition="in" filter="wipe(up)">
                                      <p:cBhvr>
                                        <p:cTn id="15" dur="1000"/>
                                        <p:tgtEl>
                                          <p:spTgt spid="945174"/>
                                        </p:tgtEl>
                                      </p:cBhvr>
                                    </p:animEffect>
                                  </p:childTnLst>
                                </p:cTn>
                              </p:par>
                            </p:childTnLst>
                          </p:cTn>
                        </p:par>
                        <p:par>
                          <p:cTn id="16" fill="hold">
                            <p:stCondLst>
                              <p:cond delay="2000"/>
                            </p:stCondLst>
                            <p:childTnLst>
                              <p:par>
                                <p:cTn id="17" presetID="22" presetClass="entr" presetSubtype="2" fill="hold" nodeType="afterEffect">
                                  <p:stCondLst>
                                    <p:cond delay="0"/>
                                  </p:stCondLst>
                                  <p:childTnLst>
                                    <p:set>
                                      <p:cBhvr>
                                        <p:cTn id="18" dur="1" fill="hold">
                                          <p:stCondLst>
                                            <p:cond delay="0"/>
                                          </p:stCondLst>
                                        </p:cTn>
                                        <p:tgtEl>
                                          <p:spTgt spid="945175"/>
                                        </p:tgtEl>
                                        <p:attrNameLst>
                                          <p:attrName>style.visibility</p:attrName>
                                        </p:attrNameLst>
                                      </p:cBhvr>
                                      <p:to>
                                        <p:strVal val="visible"/>
                                      </p:to>
                                    </p:set>
                                    <p:animEffect transition="in" filter="wipe(right)">
                                      <p:cBhvr>
                                        <p:cTn id="19" dur="1000"/>
                                        <p:tgtEl>
                                          <p:spTgt spid="945175"/>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left)">
                                      <p:cBhvr>
                                        <p:cTn id="23" dur="500"/>
                                        <p:tgtEl>
                                          <p:spTgt spid="2">
                                            <p:txEl>
                                              <p:pRg st="1" end="1"/>
                                            </p:txEl>
                                          </p:spTgt>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left)">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left)">
                                      <p:cBhvr>
                                        <p:cTn id="32" dur="500"/>
                                        <p:tgtEl>
                                          <p:spTgt spid="2">
                                            <p:txEl>
                                              <p:pRg st="3" end="3"/>
                                            </p:txEl>
                                          </p:spTgt>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 name="Picture 58" descr="Fig12.9_topPPT9ab.gif"/>
          <p:cNvPicPr>
            <a:picLocks noChangeAspect="1"/>
          </p:cNvPicPr>
          <p:nvPr/>
        </p:nvPicPr>
        <p:blipFill>
          <a:blip r:embed="rId3" cstate="print"/>
          <a:srcRect/>
          <a:stretch>
            <a:fillRect/>
          </a:stretch>
        </p:blipFill>
        <p:spPr bwMode="auto">
          <a:xfrm>
            <a:off x="685800" y="428625"/>
            <a:ext cx="7772400" cy="3924300"/>
          </a:xfrm>
          <a:prstGeom prst="rect">
            <a:avLst/>
          </a:prstGeom>
          <a:noFill/>
          <a:ln w="9525">
            <a:noFill/>
            <a:miter lim="800000"/>
            <a:headEnd/>
            <a:tailEnd/>
          </a:ln>
        </p:spPr>
      </p:pic>
      <p:pic>
        <p:nvPicPr>
          <p:cNvPr id="55" name="Picture 54" descr="Fig12.9_topPPT12ab.gif"/>
          <p:cNvPicPr>
            <a:picLocks noChangeAspect="1"/>
          </p:cNvPicPr>
          <p:nvPr/>
        </p:nvPicPr>
        <p:blipFill>
          <a:blip r:embed="rId4" cstate="print"/>
          <a:srcRect/>
          <a:stretch>
            <a:fillRect/>
          </a:stretch>
        </p:blipFill>
        <p:spPr bwMode="auto">
          <a:xfrm>
            <a:off x="685800" y="428625"/>
            <a:ext cx="7772400" cy="3924300"/>
          </a:xfrm>
          <a:prstGeom prst="rect">
            <a:avLst/>
          </a:prstGeom>
          <a:noFill/>
          <a:ln w="9525">
            <a:noFill/>
            <a:miter lim="800000"/>
            <a:headEnd/>
            <a:tailEnd/>
          </a:ln>
        </p:spPr>
      </p:pic>
      <p:sp>
        <p:nvSpPr>
          <p:cNvPr id="947207" name="Text Box 7"/>
          <p:cNvSpPr txBox="1">
            <a:spLocks noChangeArrowheads="1"/>
          </p:cNvSpPr>
          <p:nvPr/>
        </p:nvSpPr>
        <p:spPr bwMode="auto">
          <a:xfrm>
            <a:off x="452438" y="4381500"/>
            <a:ext cx="1484312" cy="312738"/>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a:t>Figure 12.9a-b</a:t>
            </a:r>
          </a:p>
        </p:txBody>
      </p:sp>
      <p:sp>
        <p:nvSpPr>
          <p:cNvPr id="947208" name="Text Box 8"/>
          <p:cNvSpPr txBox="1">
            <a:spLocks noChangeArrowheads="1"/>
          </p:cNvSpPr>
          <p:nvPr/>
        </p:nvSpPr>
        <p:spPr bwMode="auto">
          <a:xfrm>
            <a:off x="1943100" y="4379913"/>
            <a:ext cx="4330700" cy="338554"/>
          </a:xfrm>
          <a:prstGeom prst="rect">
            <a:avLst/>
          </a:prstGeom>
          <a:noFill/>
          <a:ln w="9525" algn="ctr">
            <a:noFill/>
            <a:miter lim="800000"/>
            <a:headEnd/>
            <a:tailEnd/>
          </a:ln>
        </p:spPr>
        <p:txBody>
          <a:bodyPr wrap="square">
            <a:spAutoFit/>
          </a:bodyPr>
          <a:lstStyle/>
          <a:p>
            <a:pPr>
              <a:spcBef>
                <a:spcPct val="10000"/>
              </a:spcBef>
              <a:spcAft>
                <a:spcPct val="10000"/>
              </a:spcAft>
            </a:pPr>
            <a:r>
              <a:rPr lang="en-US" sz="1600" dirty="0"/>
              <a:t>The Effect of Exit on Economic Losses</a:t>
            </a:r>
          </a:p>
        </p:txBody>
      </p:sp>
      <p:sp>
        <p:nvSpPr>
          <p:cNvPr id="24" name="Rectangle 12"/>
          <p:cNvSpPr>
            <a:spLocks noChangeArrowheads="1"/>
          </p:cNvSpPr>
          <p:nvPr/>
        </p:nvSpPr>
        <p:spPr bwMode="auto">
          <a:xfrm>
            <a:off x="452438" y="0"/>
            <a:ext cx="7843837" cy="566738"/>
          </a:xfrm>
          <a:prstGeom prst="rect">
            <a:avLst/>
          </a:prstGeom>
          <a:noFill/>
          <a:ln w="9525">
            <a:noFill/>
            <a:miter lim="800000"/>
            <a:headEnd/>
            <a:tailEnd/>
          </a:ln>
        </p:spPr>
        <p:txBody>
          <a:bodyPr/>
          <a:lstStyle/>
          <a:p>
            <a:pPr>
              <a:spcBef>
                <a:spcPct val="20000"/>
              </a:spcBef>
            </a:pPr>
            <a:r>
              <a:rPr lang="en-US" sz="2800" dirty="0">
                <a:solidFill>
                  <a:srgbClr val="333333"/>
                </a:solidFill>
              </a:rPr>
              <a:t>Economic Losses Lead to Exit of Firms</a:t>
            </a:r>
          </a:p>
        </p:txBody>
      </p:sp>
      <p:sp>
        <p:nvSpPr>
          <p:cNvPr id="2" name="TextBox 1"/>
          <p:cNvSpPr txBox="1">
            <a:spLocks noChangeArrowheads="1"/>
          </p:cNvSpPr>
          <p:nvPr/>
        </p:nvSpPr>
        <p:spPr bwMode="auto">
          <a:xfrm>
            <a:off x="357188" y="4694238"/>
            <a:ext cx="8567737" cy="1816100"/>
          </a:xfrm>
          <a:prstGeom prst="rect">
            <a:avLst/>
          </a:prstGeom>
          <a:noFill/>
          <a:ln w="9525">
            <a:noFill/>
            <a:miter lim="800000"/>
            <a:headEnd/>
            <a:tailEnd/>
          </a:ln>
        </p:spPr>
        <p:txBody>
          <a:bodyPr>
            <a:spAutoFit/>
          </a:bodyPr>
          <a:lstStyle/>
          <a:p>
            <a:r>
              <a:rPr lang="en-US" b="0"/>
              <a:t>When the price of carrots is $10 per box, Farmer Gillette and other farmers are breaking even. </a:t>
            </a:r>
          </a:p>
          <a:p>
            <a:r>
              <a:rPr lang="en-US" b="0"/>
              <a:t>A total quantity of 310,000 boxes is sold in the market. Farmer Gillette sells 8,000 boxes. </a:t>
            </a:r>
          </a:p>
          <a:p>
            <a:r>
              <a:rPr lang="en-US" b="0"/>
              <a:t>Panel (a) shows a decline in the demand for carrots sold in farmers’ markets from </a:t>
            </a:r>
            <a:r>
              <a:rPr lang="en-US" b="0" i="1"/>
              <a:t>D</a:t>
            </a:r>
            <a:r>
              <a:rPr lang="en-US" b="0" baseline="-25000"/>
              <a:t>1</a:t>
            </a:r>
            <a:r>
              <a:rPr lang="en-US" b="0"/>
              <a:t> to </a:t>
            </a:r>
            <a:r>
              <a:rPr lang="en-US" b="0" i="1"/>
              <a:t>D</a:t>
            </a:r>
            <a:r>
              <a:rPr lang="en-US" b="0" baseline="-25000"/>
              <a:t>2</a:t>
            </a:r>
            <a:r>
              <a:rPr lang="en-US" b="0"/>
              <a:t> that reduces </a:t>
            </a:r>
            <a:br>
              <a:rPr lang="en-US" b="0"/>
            </a:br>
            <a:r>
              <a:rPr lang="en-US" b="0"/>
              <a:t>the market price to $7 per box.</a:t>
            </a:r>
          </a:p>
          <a:p>
            <a:r>
              <a:rPr lang="en-US" b="0"/>
              <a:t>Panel (b) shows that the falling price causes Farmer Gillette’s demand curve to shift down from </a:t>
            </a:r>
            <a:r>
              <a:rPr lang="en-US" b="0" i="1"/>
              <a:t>D</a:t>
            </a:r>
            <a:r>
              <a:rPr lang="en-US" b="0" baseline="-25000"/>
              <a:t>1</a:t>
            </a:r>
            <a:r>
              <a:rPr lang="en-US" b="0"/>
              <a:t> to </a:t>
            </a:r>
            <a:r>
              <a:rPr lang="en-US" b="0" i="1"/>
              <a:t>D</a:t>
            </a:r>
            <a:r>
              <a:rPr lang="en-US" b="0" baseline="-25000"/>
              <a:t>2</a:t>
            </a:r>
            <a:r>
              <a:rPr lang="en-US" b="0"/>
              <a:t> and her output to fall from 8,000 to 5,000 boxes. </a:t>
            </a:r>
          </a:p>
          <a:p>
            <a:r>
              <a:rPr lang="en-US" b="0"/>
              <a:t>At a market price of $7 per box, farmers have economic losses, represented by the area of the red box.</a:t>
            </a:r>
          </a:p>
          <a:p>
            <a:r>
              <a:rPr lang="en-US" b="0"/>
              <a:t>As a result, some farmers will exit the market, which shifts the market supply curve to the left.</a:t>
            </a:r>
          </a:p>
        </p:txBody>
      </p:sp>
      <p:cxnSp>
        <p:nvCxnSpPr>
          <p:cNvPr id="26" name="Straight Connector 25"/>
          <p:cNvCxnSpPr>
            <a:cxnSpLocks noChangeShapeType="1"/>
          </p:cNvCxnSpPr>
          <p:nvPr/>
        </p:nvCxnSpPr>
        <p:spPr bwMode="auto">
          <a:xfrm>
            <a:off x="438150" y="6554788"/>
            <a:ext cx="8191500" cy="0"/>
          </a:xfrm>
          <a:prstGeom prst="line">
            <a:avLst/>
          </a:prstGeom>
          <a:noFill/>
          <a:ln w="50800" algn="ctr">
            <a:solidFill>
              <a:srgbClr val="B9D3C2"/>
            </a:solidFill>
            <a:round/>
            <a:headEnd/>
            <a:tailEnd/>
          </a:ln>
        </p:spPr>
      </p:cxnSp>
      <p:pic>
        <p:nvPicPr>
          <p:cNvPr id="40" name="Picture 39" descr="Fig12.9_topPPT1ab.gif"/>
          <p:cNvPicPr>
            <a:picLocks noChangeAspect="1"/>
          </p:cNvPicPr>
          <p:nvPr/>
        </p:nvPicPr>
        <p:blipFill>
          <a:blip r:embed="rId5" cstate="print"/>
          <a:srcRect/>
          <a:stretch>
            <a:fillRect/>
          </a:stretch>
        </p:blipFill>
        <p:spPr bwMode="auto">
          <a:xfrm>
            <a:off x="685800" y="428625"/>
            <a:ext cx="7772400" cy="3924300"/>
          </a:xfrm>
          <a:prstGeom prst="rect">
            <a:avLst/>
          </a:prstGeom>
          <a:noFill/>
          <a:ln w="9525">
            <a:noFill/>
            <a:miter lim="800000"/>
            <a:headEnd/>
            <a:tailEnd/>
          </a:ln>
        </p:spPr>
      </p:pic>
      <p:pic>
        <p:nvPicPr>
          <p:cNvPr id="45" name="Picture 44" descr="Fig12.9_topPPT2ab.gif"/>
          <p:cNvPicPr>
            <a:picLocks noChangeAspect="1"/>
          </p:cNvPicPr>
          <p:nvPr/>
        </p:nvPicPr>
        <p:blipFill>
          <a:blip r:embed="rId6" cstate="print"/>
          <a:srcRect/>
          <a:stretch>
            <a:fillRect/>
          </a:stretch>
        </p:blipFill>
        <p:spPr bwMode="auto">
          <a:xfrm>
            <a:off x="685800" y="428625"/>
            <a:ext cx="7772400" cy="3924300"/>
          </a:xfrm>
          <a:prstGeom prst="rect">
            <a:avLst/>
          </a:prstGeom>
          <a:noFill/>
          <a:ln w="9525">
            <a:noFill/>
            <a:miter lim="800000"/>
            <a:headEnd/>
            <a:tailEnd/>
          </a:ln>
        </p:spPr>
      </p:pic>
      <p:pic>
        <p:nvPicPr>
          <p:cNvPr id="46" name="Picture 45" descr="Fig12.9_topPPT3ab.gif"/>
          <p:cNvPicPr>
            <a:picLocks noChangeAspect="1"/>
          </p:cNvPicPr>
          <p:nvPr/>
        </p:nvPicPr>
        <p:blipFill>
          <a:blip r:embed="rId7" cstate="print"/>
          <a:srcRect/>
          <a:stretch>
            <a:fillRect/>
          </a:stretch>
        </p:blipFill>
        <p:spPr bwMode="auto">
          <a:xfrm>
            <a:off x="685800" y="428625"/>
            <a:ext cx="7772400" cy="3924300"/>
          </a:xfrm>
          <a:prstGeom prst="rect">
            <a:avLst/>
          </a:prstGeom>
          <a:noFill/>
          <a:ln w="9525">
            <a:noFill/>
            <a:miter lim="800000"/>
            <a:headEnd/>
            <a:tailEnd/>
          </a:ln>
        </p:spPr>
      </p:pic>
      <p:pic>
        <p:nvPicPr>
          <p:cNvPr id="47" name="Picture 46" descr="Fig12.9_topPPT4ab.gif"/>
          <p:cNvPicPr>
            <a:picLocks noChangeAspect="1"/>
          </p:cNvPicPr>
          <p:nvPr/>
        </p:nvPicPr>
        <p:blipFill>
          <a:blip r:embed="rId8" cstate="print"/>
          <a:srcRect/>
          <a:stretch>
            <a:fillRect/>
          </a:stretch>
        </p:blipFill>
        <p:spPr bwMode="auto">
          <a:xfrm>
            <a:off x="685800" y="428625"/>
            <a:ext cx="7772400" cy="3924300"/>
          </a:xfrm>
          <a:prstGeom prst="rect">
            <a:avLst/>
          </a:prstGeom>
          <a:noFill/>
          <a:ln w="9525">
            <a:noFill/>
            <a:miter lim="800000"/>
            <a:headEnd/>
            <a:tailEnd/>
          </a:ln>
        </p:spPr>
      </p:pic>
      <p:pic>
        <p:nvPicPr>
          <p:cNvPr id="49" name="Picture 48" descr="Fig12.9_topPPT6ab.gif"/>
          <p:cNvPicPr>
            <a:picLocks noChangeAspect="1"/>
          </p:cNvPicPr>
          <p:nvPr/>
        </p:nvPicPr>
        <p:blipFill>
          <a:blip r:embed="rId9" cstate="print"/>
          <a:srcRect/>
          <a:stretch>
            <a:fillRect/>
          </a:stretch>
        </p:blipFill>
        <p:spPr bwMode="auto">
          <a:xfrm>
            <a:off x="685800" y="428625"/>
            <a:ext cx="7772400" cy="3924300"/>
          </a:xfrm>
          <a:prstGeom prst="rect">
            <a:avLst/>
          </a:prstGeom>
          <a:noFill/>
          <a:ln w="9525">
            <a:noFill/>
            <a:miter lim="800000"/>
            <a:headEnd/>
            <a:tailEnd/>
          </a:ln>
        </p:spPr>
      </p:pic>
      <p:pic>
        <p:nvPicPr>
          <p:cNvPr id="53" name="Picture 52" descr="Fig12.9_topPPT10ab.gif"/>
          <p:cNvPicPr>
            <a:picLocks noChangeAspect="1"/>
          </p:cNvPicPr>
          <p:nvPr/>
        </p:nvPicPr>
        <p:blipFill>
          <a:blip r:embed="rId10" cstate="print"/>
          <a:srcRect/>
          <a:stretch>
            <a:fillRect/>
          </a:stretch>
        </p:blipFill>
        <p:spPr bwMode="auto">
          <a:xfrm>
            <a:off x="685800" y="428625"/>
            <a:ext cx="7772400" cy="3924300"/>
          </a:xfrm>
          <a:prstGeom prst="rect">
            <a:avLst/>
          </a:prstGeom>
          <a:noFill/>
          <a:ln w="9525">
            <a:noFill/>
            <a:miter lim="800000"/>
            <a:headEnd/>
            <a:tailEnd/>
          </a:ln>
        </p:spPr>
      </p:pic>
      <p:pic>
        <p:nvPicPr>
          <p:cNvPr id="48" name="Picture 47" descr="Fig12.9_topPPT5ab.gif"/>
          <p:cNvPicPr>
            <a:picLocks noChangeAspect="1"/>
          </p:cNvPicPr>
          <p:nvPr/>
        </p:nvPicPr>
        <p:blipFill>
          <a:blip r:embed="rId11" cstate="print"/>
          <a:srcRect/>
          <a:stretch>
            <a:fillRect/>
          </a:stretch>
        </p:blipFill>
        <p:spPr bwMode="auto">
          <a:xfrm>
            <a:off x="685800" y="428625"/>
            <a:ext cx="7772400" cy="3924300"/>
          </a:xfrm>
          <a:prstGeom prst="rect">
            <a:avLst/>
          </a:prstGeom>
          <a:noFill/>
          <a:ln w="9525">
            <a:noFill/>
            <a:miter lim="800000"/>
            <a:headEnd/>
            <a:tailEnd/>
          </a:ln>
        </p:spPr>
      </p:pic>
      <p:pic>
        <p:nvPicPr>
          <p:cNvPr id="50" name="Picture 49" descr="Fig12.9_topPPT7ab.gif"/>
          <p:cNvPicPr>
            <a:picLocks noChangeAspect="1"/>
          </p:cNvPicPr>
          <p:nvPr/>
        </p:nvPicPr>
        <p:blipFill>
          <a:blip r:embed="rId12" cstate="print"/>
          <a:srcRect/>
          <a:stretch>
            <a:fillRect/>
          </a:stretch>
        </p:blipFill>
        <p:spPr bwMode="auto">
          <a:xfrm>
            <a:off x="685800" y="428625"/>
            <a:ext cx="7772400" cy="3924300"/>
          </a:xfrm>
          <a:prstGeom prst="rect">
            <a:avLst/>
          </a:prstGeom>
          <a:noFill/>
          <a:ln w="9525">
            <a:noFill/>
            <a:miter lim="800000"/>
            <a:headEnd/>
            <a:tailEnd/>
          </a:ln>
        </p:spPr>
      </p:pic>
      <p:pic>
        <p:nvPicPr>
          <p:cNvPr id="58" name="Picture 57" descr="Fig12.9_topPPT13ab.gif"/>
          <p:cNvPicPr>
            <a:picLocks noChangeAspect="1"/>
          </p:cNvPicPr>
          <p:nvPr/>
        </p:nvPicPr>
        <p:blipFill>
          <a:blip r:embed="rId13" cstate="print"/>
          <a:srcRect/>
          <a:stretch>
            <a:fillRect/>
          </a:stretch>
        </p:blipFill>
        <p:spPr bwMode="auto">
          <a:xfrm>
            <a:off x="685800" y="428625"/>
            <a:ext cx="7772400" cy="3924300"/>
          </a:xfrm>
          <a:prstGeom prst="rect">
            <a:avLst/>
          </a:prstGeom>
          <a:noFill/>
          <a:ln w="9525">
            <a:noFill/>
            <a:miter lim="800000"/>
            <a:headEnd/>
            <a:tailEnd/>
          </a:ln>
        </p:spPr>
      </p:pic>
      <p:pic>
        <p:nvPicPr>
          <p:cNvPr id="60" name="Picture 59" descr="Fig12.9_topPPT11ab.gif"/>
          <p:cNvPicPr>
            <a:picLocks noChangeAspect="1"/>
          </p:cNvPicPr>
          <p:nvPr/>
        </p:nvPicPr>
        <p:blipFill>
          <a:blip r:embed="rId14" cstate="print"/>
          <a:srcRect/>
          <a:stretch>
            <a:fillRect/>
          </a:stretch>
        </p:blipFill>
        <p:spPr bwMode="auto">
          <a:xfrm>
            <a:off x="685800" y="428625"/>
            <a:ext cx="7772400" cy="39243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47207"/>
                                        </p:tgtEl>
                                        <p:attrNameLst>
                                          <p:attrName>style.visibility</p:attrName>
                                        </p:attrNameLst>
                                      </p:cBhvr>
                                      <p:to>
                                        <p:strVal val="visible"/>
                                      </p:to>
                                    </p:set>
                                    <p:animEffect transition="in" filter="wipe(left)">
                                      <p:cBhvr>
                                        <p:cTn id="11" dur="500"/>
                                        <p:tgtEl>
                                          <p:spTgt spid="94720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47208"/>
                                        </p:tgtEl>
                                        <p:attrNameLst>
                                          <p:attrName>style.visibility</p:attrName>
                                        </p:attrNameLst>
                                      </p:cBhvr>
                                      <p:to>
                                        <p:strVal val="visible"/>
                                      </p:to>
                                    </p:set>
                                    <p:animEffect transition="in" filter="wipe(left)">
                                      <p:cBhvr>
                                        <p:cTn id="15" dur="500"/>
                                        <p:tgtEl>
                                          <p:spTgt spid="94720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down)">
                                      <p:cBhvr>
                                        <p:cTn id="23" dur="1000"/>
                                        <p:tgtEl>
                                          <p:spTgt spid="45"/>
                                        </p:tgtEl>
                                      </p:cBhvr>
                                    </p:animEffect>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1000"/>
                                        <p:tgtEl>
                                          <p:spTgt spid="46"/>
                                        </p:tgtEl>
                                      </p:cBhvr>
                                    </p:animEffect>
                                  </p:childTnLst>
                                </p:cTn>
                              </p:par>
                            </p:childTnLst>
                          </p:cTn>
                        </p:par>
                        <p:par>
                          <p:cTn id="28" fill="hold">
                            <p:stCondLst>
                              <p:cond delay="4000"/>
                            </p:stCondLst>
                            <p:childTnLst>
                              <p:par>
                                <p:cTn id="29" presetID="22" presetClass="entr" presetSubtype="8"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left)">
                                      <p:cBhvr>
                                        <p:cTn id="31" dur="1000"/>
                                        <p:tgtEl>
                                          <p:spTgt spid="47"/>
                                        </p:tgtEl>
                                      </p:cBhvr>
                                    </p:animEffect>
                                  </p:childTnLst>
                                </p:cTn>
                              </p:par>
                            </p:childTnLst>
                          </p:cTn>
                        </p:par>
                        <p:par>
                          <p:cTn id="32" fill="hold">
                            <p:stCondLst>
                              <p:cond delay="5000"/>
                            </p:stCondLst>
                            <p:childTnLst>
                              <p:par>
                                <p:cTn id="33" presetID="22" presetClass="entr" presetSubtype="8"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left)">
                                      <p:cBhvr>
                                        <p:cTn id="35" dur="1000"/>
                                        <p:tgtEl>
                                          <p:spTgt spid="48"/>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left)">
                                      <p:cBhvr>
                                        <p:cTn id="39" dur="1000"/>
                                        <p:tgtEl>
                                          <p:spTgt spid="49"/>
                                        </p:tgtEl>
                                      </p:cBhvr>
                                    </p:animEffect>
                                  </p:childTnLst>
                                </p:cTn>
                              </p:par>
                            </p:childTnLst>
                          </p:cTn>
                        </p:par>
                        <p:par>
                          <p:cTn id="40" fill="hold">
                            <p:stCondLst>
                              <p:cond delay="7000"/>
                            </p:stCondLst>
                            <p:childTnLst>
                              <p:par>
                                <p:cTn id="41" presetID="2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left)">
                                      <p:cBhvr>
                                        <p:cTn id="43" dur="500"/>
                                        <p:tgtEl>
                                          <p:spTgt spid="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up)">
                                      <p:cBhvr>
                                        <p:cTn id="48" dur="1000"/>
                                        <p:tgtEl>
                                          <p:spTgt spid="50"/>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2">
                                            <p:txEl>
                                              <p:pRg st="1" end="1"/>
                                            </p:txEl>
                                          </p:spTgt>
                                        </p:tgtEl>
                                        <p:attrNameLst>
                                          <p:attrName>style.visibility</p:attrName>
                                        </p:attrNameLst>
                                      </p:cBhvr>
                                      <p:to>
                                        <p:strVal val="visible"/>
                                      </p:to>
                                    </p:set>
                                    <p:animEffect transition="in" filter="wipe(left)">
                                      <p:cBhvr>
                                        <p:cTn id="52" dur="500"/>
                                        <p:tgtEl>
                                          <p:spTgt spid="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wipe(up)">
                                      <p:cBhvr>
                                        <p:cTn id="57" dur="1000"/>
                                        <p:tgtEl>
                                          <p:spTgt spid="59"/>
                                        </p:tgtEl>
                                      </p:cBhvr>
                                    </p:animEffect>
                                  </p:childTnLst>
                                </p:cTn>
                              </p:par>
                            </p:childTnLst>
                          </p:cTn>
                        </p:par>
                        <p:par>
                          <p:cTn id="58" fill="hold">
                            <p:stCondLst>
                              <p:cond delay="1000"/>
                            </p:stCondLst>
                            <p:childTnLst>
                              <p:par>
                                <p:cTn id="59" presetID="22" presetClass="entr" presetSubtype="8" fill="hold" nodeType="after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left)">
                                      <p:cBhvr>
                                        <p:cTn id="61" dur="1000"/>
                                        <p:tgtEl>
                                          <p:spTgt spid="53"/>
                                        </p:tgtEl>
                                      </p:cBhvr>
                                    </p:animEffec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1000"/>
                                        <p:tgtEl>
                                          <p:spTgt spid="60"/>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nodeType="click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right)">
                                      <p:cBhvr>
                                        <p:cTn id="79" dur="1000"/>
                                        <p:tgtEl>
                                          <p:spTgt spid="55"/>
                                        </p:tgtEl>
                                      </p:cBhvr>
                                    </p:animEffect>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wipe(left)">
                                      <p:cBhvr>
                                        <p:cTn id="88" dur="1000"/>
                                        <p:tgtEl>
                                          <p:spTgt spid="58"/>
                                        </p:tgtEl>
                                      </p:cBhvr>
                                    </p:animEffect>
                                  </p:child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1500"/>
                            </p:stCondLst>
                            <p:childTnLst>
                              <p:par>
                                <p:cTn id="94" presetID="22" presetClass="entr" presetSubtype="8" fill="hold" nodeType="after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wipe(left)">
                                      <p:cBhvr>
                                        <p:cTn id="9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7207" grpId="0" animBg="1"/>
      <p:bldP spid="947208" grpId="0"/>
      <p:bldP spid="24" grpId="0"/>
      <p:bldP spid="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TextBox 17"/>
          <p:cNvSpPr txBox="1">
            <a:spLocks noChangeArrowheads="1"/>
          </p:cNvSpPr>
          <p:nvPr/>
        </p:nvSpPr>
        <p:spPr bwMode="auto">
          <a:xfrm>
            <a:off x="357188" y="4705350"/>
            <a:ext cx="8339137" cy="1169988"/>
          </a:xfrm>
          <a:prstGeom prst="rect">
            <a:avLst/>
          </a:prstGeom>
          <a:noFill/>
          <a:ln w="9525">
            <a:noFill/>
            <a:miter lim="800000"/>
            <a:headEnd/>
            <a:tailEnd/>
          </a:ln>
        </p:spPr>
        <p:txBody>
          <a:bodyPr>
            <a:spAutoFit/>
          </a:bodyPr>
          <a:lstStyle/>
          <a:p>
            <a:r>
              <a:rPr lang="en-US" b="0"/>
              <a:t>Panel (c) shows that exit continues until the supply curve has shifted from </a:t>
            </a:r>
            <a:r>
              <a:rPr lang="en-US" b="0" i="1"/>
              <a:t>S</a:t>
            </a:r>
            <a:r>
              <a:rPr lang="en-US" b="0" baseline="-25000"/>
              <a:t>1</a:t>
            </a:r>
            <a:r>
              <a:rPr lang="en-US" b="0"/>
              <a:t> to </a:t>
            </a:r>
            <a:r>
              <a:rPr lang="en-US" b="0" i="1"/>
              <a:t>S</a:t>
            </a:r>
            <a:r>
              <a:rPr lang="en-US" b="0" baseline="-25000"/>
              <a:t>2</a:t>
            </a:r>
            <a:r>
              <a:rPr lang="en-US" b="0"/>
              <a:t> and the market price has risen from $7 back to $10. </a:t>
            </a:r>
          </a:p>
          <a:p>
            <a:r>
              <a:rPr lang="en-US" b="0"/>
              <a:t>Panel (d) shows that with the price back at $10, Farmer Gillette will break even. </a:t>
            </a:r>
          </a:p>
          <a:p>
            <a:r>
              <a:rPr lang="en-US" b="0"/>
              <a:t>In the new market equilibrium in panel (c), total sales of carrots in farmers’ markets have fallen from 310,000 to 270,000 boxes. </a:t>
            </a:r>
          </a:p>
        </p:txBody>
      </p:sp>
      <p:cxnSp>
        <p:nvCxnSpPr>
          <p:cNvPr id="20" name="Straight Connector 19"/>
          <p:cNvCxnSpPr>
            <a:cxnSpLocks noChangeShapeType="1"/>
          </p:cNvCxnSpPr>
          <p:nvPr/>
        </p:nvCxnSpPr>
        <p:spPr bwMode="auto">
          <a:xfrm>
            <a:off x="438150" y="5951538"/>
            <a:ext cx="8191500" cy="0"/>
          </a:xfrm>
          <a:prstGeom prst="line">
            <a:avLst/>
          </a:prstGeom>
          <a:noFill/>
          <a:ln w="50800" algn="ctr">
            <a:solidFill>
              <a:srgbClr val="B9D3C2"/>
            </a:solidFill>
            <a:round/>
            <a:headEnd/>
            <a:tailEnd/>
          </a:ln>
        </p:spPr>
      </p:cxnSp>
      <p:sp>
        <p:nvSpPr>
          <p:cNvPr id="12" name="Rectangle 6"/>
          <p:cNvSpPr>
            <a:spLocks noChangeArrowheads="1"/>
          </p:cNvSpPr>
          <p:nvPr/>
        </p:nvSpPr>
        <p:spPr bwMode="auto">
          <a:xfrm>
            <a:off x="452438" y="6000750"/>
            <a:ext cx="8186737" cy="738664"/>
          </a:xfrm>
          <a:prstGeom prst="rect">
            <a:avLst/>
          </a:prstGeom>
          <a:noFill/>
          <a:ln w="9525" algn="ctr">
            <a:noFill/>
            <a:miter lim="800000"/>
            <a:headEnd/>
            <a:tailEnd/>
          </a:ln>
        </p:spPr>
        <p:txBody>
          <a:bodyPr>
            <a:spAutoFit/>
          </a:bodyPr>
          <a:lstStyle/>
          <a:p>
            <a:pPr>
              <a:spcBef>
                <a:spcPct val="50000"/>
              </a:spcBef>
              <a:spcAft>
                <a:spcPct val="10000"/>
              </a:spcAft>
            </a:pPr>
            <a:r>
              <a:rPr lang="en-US" sz="2400" dirty="0"/>
              <a:t>Economic loss</a:t>
            </a:r>
            <a:r>
              <a:rPr lang="en-US" sz="2400" b="0" dirty="0"/>
              <a:t> </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經濟損失</a:t>
            </a:r>
            <a:r>
              <a:rPr lang="en-US" altLang="zh-TW" sz="2400" dirty="0" smtClean="0">
                <a:latin typeface="標楷體" pitchFamily="65" charset="-120"/>
                <a:ea typeface="標楷體" pitchFamily="65" charset="-120"/>
              </a:rPr>
              <a:t>)</a:t>
            </a:r>
            <a:r>
              <a:rPr lang="en-US" sz="2400" dirty="0" smtClean="0">
                <a:latin typeface="標楷體" pitchFamily="65" charset="-120"/>
                <a:ea typeface="標楷體" pitchFamily="65" charset="-120"/>
              </a:rPr>
              <a:t> </a:t>
            </a:r>
            <a:r>
              <a:rPr lang="en-US" sz="1800" b="0" dirty="0"/>
              <a:t>The situation in which a firm’s total revenue is less than its total cost, including all implicit costs.</a:t>
            </a:r>
          </a:p>
        </p:txBody>
      </p:sp>
      <p:sp>
        <p:nvSpPr>
          <p:cNvPr id="71684" name="Text Box 7"/>
          <p:cNvSpPr txBox="1">
            <a:spLocks noChangeArrowheads="1"/>
          </p:cNvSpPr>
          <p:nvPr/>
        </p:nvSpPr>
        <p:spPr bwMode="auto">
          <a:xfrm>
            <a:off x="452438" y="4381500"/>
            <a:ext cx="1484312" cy="312738"/>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a:t>Figure 12.9c-d</a:t>
            </a:r>
          </a:p>
        </p:txBody>
      </p:sp>
      <p:sp>
        <p:nvSpPr>
          <p:cNvPr id="71685" name="Text Box 8"/>
          <p:cNvSpPr txBox="1">
            <a:spLocks noChangeArrowheads="1"/>
          </p:cNvSpPr>
          <p:nvPr/>
        </p:nvSpPr>
        <p:spPr bwMode="auto">
          <a:xfrm>
            <a:off x="1943100" y="4379913"/>
            <a:ext cx="3479800" cy="307975"/>
          </a:xfrm>
          <a:prstGeom prst="rect">
            <a:avLst/>
          </a:prstGeom>
          <a:noFill/>
          <a:ln w="9525" algn="ctr">
            <a:noFill/>
            <a:miter lim="800000"/>
            <a:headEnd/>
            <a:tailEnd/>
          </a:ln>
        </p:spPr>
        <p:txBody>
          <a:bodyPr>
            <a:spAutoFit/>
          </a:bodyPr>
          <a:lstStyle/>
          <a:p>
            <a:pPr>
              <a:spcBef>
                <a:spcPct val="10000"/>
              </a:spcBef>
              <a:spcAft>
                <a:spcPct val="10000"/>
              </a:spcAft>
            </a:pPr>
            <a:r>
              <a:rPr lang="en-US"/>
              <a:t>The Effect of Exit on Economic Losses</a:t>
            </a:r>
          </a:p>
        </p:txBody>
      </p:sp>
      <p:pic>
        <p:nvPicPr>
          <p:cNvPr id="16" name="Picture 15" descr="Fig12.9_bottomPPT1cd.gif"/>
          <p:cNvPicPr>
            <a:picLocks noChangeAspect="1"/>
          </p:cNvPicPr>
          <p:nvPr/>
        </p:nvPicPr>
        <p:blipFill>
          <a:blip r:embed="rId3" cstate="print"/>
          <a:srcRect/>
          <a:stretch>
            <a:fillRect/>
          </a:stretch>
        </p:blipFill>
        <p:spPr bwMode="auto">
          <a:xfrm>
            <a:off x="685800" y="322263"/>
            <a:ext cx="7772400" cy="4000500"/>
          </a:xfrm>
          <a:prstGeom prst="rect">
            <a:avLst/>
          </a:prstGeom>
          <a:noFill/>
          <a:ln w="9525">
            <a:noFill/>
            <a:miter lim="800000"/>
            <a:headEnd/>
            <a:tailEnd/>
          </a:ln>
        </p:spPr>
      </p:pic>
      <p:pic>
        <p:nvPicPr>
          <p:cNvPr id="19" name="Picture 18" descr="Fig12.9_bottomPPT2cd.gif"/>
          <p:cNvPicPr>
            <a:picLocks noChangeAspect="1"/>
          </p:cNvPicPr>
          <p:nvPr/>
        </p:nvPicPr>
        <p:blipFill>
          <a:blip r:embed="rId4" cstate="print"/>
          <a:srcRect/>
          <a:stretch>
            <a:fillRect/>
          </a:stretch>
        </p:blipFill>
        <p:spPr bwMode="auto">
          <a:xfrm>
            <a:off x="685800" y="322263"/>
            <a:ext cx="7772400" cy="4000500"/>
          </a:xfrm>
          <a:prstGeom prst="rect">
            <a:avLst/>
          </a:prstGeom>
          <a:noFill/>
          <a:ln w="9525">
            <a:noFill/>
            <a:miter lim="800000"/>
            <a:headEnd/>
            <a:tailEnd/>
          </a:ln>
        </p:spPr>
      </p:pic>
      <p:pic>
        <p:nvPicPr>
          <p:cNvPr id="21" name="Picture 20" descr="Fig12.9_bottomPPT3cd.gif"/>
          <p:cNvPicPr>
            <a:picLocks noChangeAspect="1"/>
          </p:cNvPicPr>
          <p:nvPr/>
        </p:nvPicPr>
        <p:blipFill>
          <a:blip r:embed="rId5" cstate="print"/>
          <a:srcRect/>
          <a:stretch>
            <a:fillRect/>
          </a:stretch>
        </p:blipFill>
        <p:spPr bwMode="auto">
          <a:xfrm>
            <a:off x="685800" y="322263"/>
            <a:ext cx="7772400" cy="4000500"/>
          </a:xfrm>
          <a:prstGeom prst="rect">
            <a:avLst/>
          </a:prstGeom>
          <a:noFill/>
          <a:ln w="9525">
            <a:noFill/>
            <a:miter lim="800000"/>
            <a:headEnd/>
            <a:tailEnd/>
          </a:ln>
        </p:spPr>
      </p:pic>
      <p:pic>
        <p:nvPicPr>
          <p:cNvPr id="22" name="Picture 21" descr="Fig12.9_bottomPPT4cd.gif"/>
          <p:cNvPicPr>
            <a:picLocks noChangeAspect="1"/>
          </p:cNvPicPr>
          <p:nvPr/>
        </p:nvPicPr>
        <p:blipFill>
          <a:blip r:embed="rId6" cstate="print"/>
          <a:srcRect/>
          <a:stretch>
            <a:fillRect/>
          </a:stretch>
        </p:blipFill>
        <p:spPr bwMode="auto">
          <a:xfrm>
            <a:off x="685800" y="322263"/>
            <a:ext cx="7772400" cy="4000500"/>
          </a:xfrm>
          <a:prstGeom prst="rect">
            <a:avLst/>
          </a:prstGeom>
          <a:noFill/>
          <a:ln w="9525">
            <a:noFill/>
            <a:miter lim="800000"/>
            <a:headEnd/>
            <a:tailEnd/>
          </a:ln>
        </p:spPr>
      </p:pic>
      <p:pic>
        <p:nvPicPr>
          <p:cNvPr id="23" name="Picture 22" descr="Fig12.9_bottomPPT5cd.gif"/>
          <p:cNvPicPr>
            <a:picLocks noChangeAspect="1"/>
          </p:cNvPicPr>
          <p:nvPr/>
        </p:nvPicPr>
        <p:blipFill>
          <a:blip r:embed="rId7" cstate="print"/>
          <a:srcRect/>
          <a:stretch>
            <a:fillRect/>
          </a:stretch>
        </p:blipFill>
        <p:spPr bwMode="auto">
          <a:xfrm>
            <a:off x="685800" y="322263"/>
            <a:ext cx="7772400" cy="4000500"/>
          </a:xfrm>
          <a:prstGeom prst="rect">
            <a:avLst/>
          </a:prstGeom>
          <a:noFill/>
          <a:ln w="9525">
            <a:noFill/>
            <a:miter lim="800000"/>
            <a:headEnd/>
            <a:tailEnd/>
          </a:ln>
        </p:spPr>
      </p:pic>
      <p:pic>
        <p:nvPicPr>
          <p:cNvPr id="24" name="Picture 23" descr="Fig12.9_bottomPPT6cd.gif"/>
          <p:cNvPicPr>
            <a:picLocks noChangeAspect="1"/>
          </p:cNvPicPr>
          <p:nvPr/>
        </p:nvPicPr>
        <p:blipFill>
          <a:blip r:embed="rId8" cstate="print"/>
          <a:srcRect/>
          <a:stretch>
            <a:fillRect/>
          </a:stretch>
        </p:blipFill>
        <p:spPr bwMode="auto">
          <a:xfrm>
            <a:off x="685800" y="322263"/>
            <a:ext cx="7772400" cy="4000500"/>
          </a:xfrm>
          <a:prstGeom prst="rect">
            <a:avLst/>
          </a:prstGeom>
          <a:noFill/>
          <a:ln w="9525">
            <a:noFill/>
            <a:miter lim="800000"/>
            <a:headEnd/>
            <a:tailEnd/>
          </a:ln>
        </p:spPr>
      </p:pic>
      <p:pic>
        <p:nvPicPr>
          <p:cNvPr id="25" name="Picture 24" descr="Fig12.9_bottomPPT7cd.gif"/>
          <p:cNvPicPr>
            <a:picLocks noChangeAspect="1"/>
          </p:cNvPicPr>
          <p:nvPr/>
        </p:nvPicPr>
        <p:blipFill>
          <a:blip r:embed="rId9" cstate="print"/>
          <a:srcRect/>
          <a:stretch>
            <a:fillRect/>
          </a:stretch>
        </p:blipFill>
        <p:spPr bwMode="auto">
          <a:xfrm>
            <a:off x="685800" y="322263"/>
            <a:ext cx="7772400" cy="4000500"/>
          </a:xfrm>
          <a:prstGeom prst="rect">
            <a:avLst/>
          </a:prstGeom>
          <a:noFill/>
          <a:ln w="9525">
            <a:noFill/>
            <a:miter lim="800000"/>
            <a:headEnd/>
            <a:tailEnd/>
          </a:ln>
        </p:spPr>
      </p:pic>
      <p:pic>
        <p:nvPicPr>
          <p:cNvPr id="26" name="Picture 25" descr="Fig12.9_bottomPPT8cd.gif"/>
          <p:cNvPicPr>
            <a:picLocks noChangeAspect="1"/>
          </p:cNvPicPr>
          <p:nvPr/>
        </p:nvPicPr>
        <p:blipFill>
          <a:blip r:embed="rId10" cstate="print"/>
          <a:srcRect/>
          <a:stretch>
            <a:fillRect/>
          </a:stretch>
        </p:blipFill>
        <p:spPr bwMode="auto">
          <a:xfrm>
            <a:off x="685800" y="322263"/>
            <a:ext cx="7772400" cy="4000500"/>
          </a:xfrm>
          <a:prstGeom prst="rect">
            <a:avLst/>
          </a:prstGeom>
          <a:noFill/>
          <a:ln w="9525">
            <a:noFill/>
            <a:miter lim="800000"/>
            <a:headEnd/>
            <a:tailEnd/>
          </a:ln>
        </p:spPr>
      </p:pic>
      <p:pic>
        <p:nvPicPr>
          <p:cNvPr id="27" name="Picture 26" descr="Fig12.9_bottomPPT9cd.gif"/>
          <p:cNvPicPr>
            <a:picLocks noChangeAspect="1"/>
          </p:cNvPicPr>
          <p:nvPr/>
        </p:nvPicPr>
        <p:blipFill>
          <a:blip r:embed="rId11" cstate="print"/>
          <a:srcRect/>
          <a:stretch>
            <a:fillRect/>
          </a:stretch>
        </p:blipFill>
        <p:spPr bwMode="auto">
          <a:xfrm>
            <a:off x="685800" y="322263"/>
            <a:ext cx="7772400" cy="4000500"/>
          </a:xfrm>
          <a:prstGeom prst="rect">
            <a:avLst/>
          </a:prstGeom>
          <a:noFill/>
          <a:ln w="9525">
            <a:noFill/>
            <a:miter lim="800000"/>
            <a:headEnd/>
            <a:tailEnd/>
          </a:ln>
        </p:spPr>
      </p:pic>
      <p:pic>
        <p:nvPicPr>
          <p:cNvPr id="28" name="Picture 27" descr="Fig12.9_bottomPPT10cd.gif"/>
          <p:cNvPicPr>
            <a:picLocks noChangeAspect="1"/>
          </p:cNvPicPr>
          <p:nvPr/>
        </p:nvPicPr>
        <p:blipFill>
          <a:blip r:embed="rId12" cstate="print"/>
          <a:srcRect/>
          <a:stretch>
            <a:fillRect/>
          </a:stretch>
        </p:blipFill>
        <p:spPr bwMode="auto">
          <a:xfrm>
            <a:off x="685800" y="322263"/>
            <a:ext cx="7772400" cy="4000500"/>
          </a:xfrm>
          <a:prstGeom prst="rect">
            <a:avLst/>
          </a:prstGeom>
          <a:noFill/>
          <a:ln w="9525">
            <a:noFill/>
            <a:miter lim="800000"/>
            <a:headEnd/>
            <a:tailEnd/>
          </a:ln>
        </p:spPr>
      </p:pic>
      <p:pic>
        <p:nvPicPr>
          <p:cNvPr id="29" name="Picture 28" descr="Fig12.9_bottomPPT11cd.gif"/>
          <p:cNvPicPr>
            <a:picLocks noChangeAspect="1"/>
          </p:cNvPicPr>
          <p:nvPr/>
        </p:nvPicPr>
        <p:blipFill>
          <a:blip r:embed="rId13" cstate="print"/>
          <a:srcRect/>
          <a:stretch>
            <a:fillRect/>
          </a:stretch>
        </p:blipFill>
        <p:spPr bwMode="auto">
          <a:xfrm>
            <a:off x="685800" y="322263"/>
            <a:ext cx="7772400" cy="40005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1000"/>
                                        <p:tgtEl>
                                          <p:spTgt spid="1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1000"/>
                                        <p:tgtEl>
                                          <p:spTgt spid="21"/>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1000"/>
                                        <p:tgtEl>
                                          <p:spTgt spid="22"/>
                                        </p:tgtEl>
                                      </p:cBhvr>
                                    </p:animEffect>
                                  </p:childTnLst>
                                </p:cTn>
                              </p:par>
                            </p:childTnLst>
                          </p:cTn>
                        </p:par>
                        <p:par>
                          <p:cTn id="20" fill="hold">
                            <p:stCondLst>
                              <p:cond delay="3500"/>
                            </p:stCondLst>
                            <p:childTnLst>
                              <p:par>
                                <p:cTn id="21" presetID="22" presetClass="entr" presetSubtype="1"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1000"/>
                                        <p:tgtEl>
                                          <p:spTgt spid="23"/>
                                        </p:tgtEl>
                                      </p:cBhvr>
                                    </p:animEffect>
                                  </p:childTnLst>
                                </p:cTn>
                              </p:par>
                            </p:childTnLst>
                          </p:cTn>
                        </p:par>
                        <p:par>
                          <p:cTn id="24" fill="hold">
                            <p:stCondLst>
                              <p:cond delay="4500"/>
                            </p:stCondLst>
                            <p:childTnLst>
                              <p:par>
                                <p:cTn id="25" presetID="22" presetClass="entr" presetSubtype="1"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1000"/>
                                        <p:tgtEl>
                                          <p:spTgt spid="24"/>
                                        </p:tgtEl>
                                      </p:cBhvr>
                                    </p:animEffect>
                                  </p:childTnLst>
                                </p:cTn>
                              </p:par>
                            </p:childTnLst>
                          </p:cTn>
                        </p:par>
                        <p:par>
                          <p:cTn id="28" fill="hold">
                            <p:stCondLst>
                              <p:cond delay="5500"/>
                            </p:stCondLst>
                            <p:childTnLst>
                              <p:par>
                                <p:cTn id="29" presetID="22" presetClass="entr" presetSubtype="8"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1000"/>
                                        <p:tgtEl>
                                          <p:spTgt spid="25"/>
                                        </p:tgtEl>
                                      </p:cBhvr>
                                    </p:animEffect>
                                  </p:childTnLst>
                                </p:cTn>
                              </p:par>
                            </p:childTnLst>
                          </p:cTn>
                        </p:par>
                        <p:par>
                          <p:cTn id="32" fill="hold">
                            <p:stCondLst>
                              <p:cond delay="6500"/>
                            </p:stCondLst>
                            <p:childTnLst>
                              <p:par>
                                <p:cTn id="33" presetID="22" presetClass="entr" presetSubtype="2"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1000"/>
                                        <p:tgtEl>
                                          <p:spTgt spid="26"/>
                                        </p:tgtEl>
                                      </p:cBhvr>
                                    </p:animEffect>
                                  </p:childTnLst>
                                </p:cTn>
                              </p:par>
                            </p:childTnLst>
                          </p:cTn>
                        </p:par>
                        <p:par>
                          <p:cTn id="36" fill="hold">
                            <p:stCondLst>
                              <p:cond delay="7500"/>
                            </p:stCondLst>
                            <p:childTnLst>
                              <p:par>
                                <p:cTn id="37" presetID="22" presetClass="entr" presetSubtype="4"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1000"/>
                                        <p:tgtEl>
                                          <p:spTgt spid="27"/>
                                        </p:tgtEl>
                                      </p:cBhvr>
                                    </p:animEffect>
                                  </p:childTnLst>
                                </p:cTn>
                              </p:par>
                            </p:childTnLst>
                          </p:cTn>
                        </p:par>
                        <p:par>
                          <p:cTn id="40" fill="hold">
                            <p:stCondLst>
                              <p:cond delay="8500"/>
                            </p:stCondLst>
                            <p:childTnLst>
                              <p:par>
                                <p:cTn id="41" presetID="22" presetClass="entr" presetSubtype="8" fill="hold" grpId="0" nodeType="after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Effect transition="in" filter="wipe(left)">
                                      <p:cBhvr>
                                        <p:cTn id="43" dur="500"/>
                                        <p:tgtEl>
                                          <p:spTgt spid="1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2000"/>
                                        <p:tgtEl>
                                          <p:spTgt spid="28"/>
                                        </p:tgtEl>
                                      </p:cBhvr>
                                    </p:animEffect>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18">
                                            <p:txEl>
                                              <p:pRg st="1" end="1"/>
                                            </p:txEl>
                                          </p:spTgt>
                                        </p:tgtEl>
                                        <p:attrNameLst>
                                          <p:attrName>style.visibility</p:attrName>
                                        </p:attrNameLst>
                                      </p:cBhvr>
                                      <p:to>
                                        <p:strVal val="visible"/>
                                      </p:to>
                                    </p:set>
                                    <p:animEffect transition="in" filter="wipe(left)">
                                      <p:cBhvr>
                                        <p:cTn id="52" dur="500"/>
                                        <p:tgtEl>
                                          <p:spTgt spid="18">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up)">
                                      <p:cBhvr>
                                        <p:cTn id="57" dur="1000"/>
                                        <p:tgtEl>
                                          <p:spTgt spid="29"/>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8">
                                            <p:txEl>
                                              <p:pRg st="2" end="2"/>
                                            </p:txEl>
                                          </p:spTgt>
                                        </p:tgtEl>
                                        <p:attrNameLst>
                                          <p:attrName>style.visibility</p:attrName>
                                        </p:attrNameLst>
                                      </p:cBhvr>
                                      <p:to>
                                        <p:strVal val="visible"/>
                                      </p:to>
                                    </p:set>
                                    <p:animEffect transition="in" filter="wipe(left)">
                                      <p:cBhvr>
                                        <p:cTn id="61" dur="500"/>
                                        <p:tgtEl>
                                          <p:spTgt spid="18">
                                            <p:txEl>
                                              <p:pRg st="2" end="2"/>
                                            </p:txEl>
                                          </p:spTgt>
                                        </p:tgtEl>
                                      </p:cBhvr>
                                    </p:animEffect>
                                  </p:childTnLst>
                                </p:cTn>
                              </p:par>
                            </p:childTnLst>
                          </p:cTn>
                        </p:par>
                        <p:par>
                          <p:cTn id="62" fill="hold">
                            <p:stCondLst>
                              <p:cond delay="1500"/>
                            </p:stCondLst>
                            <p:childTnLst>
                              <p:par>
                                <p:cTn id="63" presetID="22" presetClass="entr" presetSubtype="8"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left)">
                                      <p:cBhvr>
                                        <p:cTn id="7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9257" name="Rectangle 9"/>
          <p:cNvSpPr>
            <a:spLocks noChangeArrowheads="1"/>
          </p:cNvSpPr>
          <p:nvPr/>
        </p:nvSpPr>
        <p:spPr bwMode="auto">
          <a:xfrm>
            <a:off x="441325" y="211138"/>
            <a:ext cx="7843838" cy="450850"/>
          </a:xfrm>
          <a:prstGeom prst="rect">
            <a:avLst/>
          </a:prstGeom>
          <a:noFill/>
          <a:ln w="9525">
            <a:noFill/>
            <a:miter lim="800000"/>
            <a:headEnd/>
            <a:tailEnd/>
          </a:ln>
        </p:spPr>
        <p:txBody>
          <a:bodyPr/>
          <a:lstStyle/>
          <a:p>
            <a:pPr algn="ctr">
              <a:spcBef>
                <a:spcPct val="20000"/>
              </a:spcBef>
            </a:pPr>
            <a:r>
              <a:rPr lang="en-US" sz="2800" dirty="0"/>
              <a:t>Long-Run Equilibrium in a Perfectly Competitive Market</a:t>
            </a:r>
          </a:p>
        </p:txBody>
      </p:sp>
      <p:sp>
        <p:nvSpPr>
          <p:cNvPr id="949258" name="Rectangle 10"/>
          <p:cNvSpPr>
            <a:spLocks noChangeArrowheads="1"/>
          </p:cNvSpPr>
          <p:nvPr/>
        </p:nvSpPr>
        <p:spPr bwMode="auto">
          <a:xfrm>
            <a:off x="441325" y="1616075"/>
            <a:ext cx="8243888" cy="1200329"/>
          </a:xfrm>
          <a:prstGeom prst="rect">
            <a:avLst/>
          </a:prstGeom>
          <a:noFill/>
          <a:ln w="9525" algn="ctr">
            <a:noFill/>
            <a:miter lim="800000"/>
            <a:headEnd/>
            <a:tailEnd/>
          </a:ln>
        </p:spPr>
        <p:txBody>
          <a:bodyPr>
            <a:spAutoFit/>
          </a:bodyPr>
          <a:lstStyle/>
          <a:p>
            <a:pPr>
              <a:spcBef>
                <a:spcPct val="50000"/>
              </a:spcBef>
              <a:spcAft>
                <a:spcPct val="10000"/>
              </a:spcAft>
            </a:pPr>
            <a:r>
              <a:rPr lang="en-US" sz="2400" dirty="0"/>
              <a:t>Long-run competitive equilibrium </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競爭市場長期</a:t>
            </a:r>
            <a:r>
              <a:rPr lang="zh-TW" altLang="en-US" sz="2400" dirty="0">
                <a:latin typeface="標楷體" pitchFamily="65" charset="-120"/>
                <a:ea typeface="標楷體" pitchFamily="65" charset="-120"/>
              </a:rPr>
              <a:t>均衡</a:t>
            </a:r>
            <a:r>
              <a:rPr lang="en-US" altLang="zh-TW" sz="2400" dirty="0" smtClean="0">
                <a:latin typeface="標楷體" pitchFamily="65" charset="-120"/>
                <a:ea typeface="標楷體" pitchFamily="65" charset="-120"/>
              </a:rPr>
              <a:t>)</a:t>
            </a:r>
            <a:r>
              <a:rPr lang="en-US" sz="2400" dirty="0" smtClean="0">
                <a:latin typeface="標楷體" pitchFamily="65" charset="-120"/>
                <a:ea typeface="標楷體" pitchFamily="65" charset="-120"/>
              </a:rPr>
              <a:t> </a:t>
            </a:r>
            <a:r>
              <a:rPr lang="en-US" sz="2400" b="0" dirty="0"/>
              <a:t>The situation in which the entry and exit of firms has resulted in the typical firm breaking even.</a:t>
            </a:r>
          </a:p>
        </p:txBody>
      </p:sp>
      <p:sp>
        <p:nvSpPr>
          <p:cNvPr id="2" name="TextBox 1"/>
          <p:cNvSpPr txBox="1">
            <a:spLocks noChangeArrowheads="1"/>
          </p:cNvSpPr>
          <p:nvPr/>
        </p:nvSpPr>
        <p:spPr bwMode="auto">
          <a:xfrm>
            <a:off x="441325" y="3217863"/>
            <a:ext cx="8243888" cy="2923877"/>
          </a:xfrm>
          <a:prstGeom prst="rect">
            <a:avLst/>
          </a:prstGeom>
          <a:noFill/>
          <a:ln w="9525">
            <a:noFill/>
            <a:miter lim="800000"/>
            <a:headEnd/>
            <a:tailEnd/>
          </a:ln>
        </p:spPr>
        <p:txBody>
          <a:bodyPr>
            <a:spAutoFit/>
          </a:bodyPr>
          <a:lstStyle/>
          <a:p>
            <a:r>
              <a:rPr lang="en-US" sz="2400" b="0" i="1" dirty="0"/>
              <a:t>The long-run average cost curve</a:t>
            </a:r>
            <a:r>
              <a:rPr lang="en-US" sz="2400" b="0" dirty="0"/>
              <a:t> shows the lowest cost at which a firm is able to produce a given quantity of output in the long run. </a:t>
            </a:r>
          </a:p>
          <a:p>
            <a:endParaRPr lang="en-US" sz="3600" b="0" dirty="0"/>
          </a:p>
          <a:p>
            <a:r>
              <a:rPr lang="en-US" sz="2400" b="0" dirty="0"/>
              <a:t>So, we would expect that in the long run, competition drives the market price to the minimum point on the typical firm’s long-run average cost curve.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49257"/>
                                        </p:tgtEl>
                                        <p:attrNameLst>
                                          <p:attrName>style.visibility</p:attrName>
                                        </p:attrNameLst>
                                      </p:cBhvr>
                                      <p:to>
                                        <p:strVal val="visible"/>
                                      </p:to>
                                    </p:set>
                                    <p:animEffect transition="in" filter="wipe(left)">
                                      <p:cBhvr>
                                        <p:cTn id="7" dur="500"/>
                                        <p:tgtEl>
                                          <p:spTgt spid="9492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49258"/>
                                        </p:tgtEl>
                                        <p:attrNameLst>
                                          <p:attrName>style.visibility</p:attrName>
                                        </p:attrNameLst>
                                      </p:cBhvr>
                                      <p:to>
                                        <p:strVal val="visible"/>
                                      </p:to>
                                    </p:set>
                                    <p:animEffect transition="in" filter="wipe(left)">
                                      <p:cBhvr>
                                        <p:cTn id="11" dur="500"/>
                                        <p:tgtEl>
                                          <p:spTgt spid="94925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57" grpId="0"/>
      <p:bldP spid="949258" grpId="0"/>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51325" name="Picture 29" descr="Fig11-10ab-13"/>
          <p:cNvPicPr>
            <a:picLocks noChangeAspect="1" noChangeArrowheads="1"/>
          </p:cNvPicPr>
          <p:nvPr/>
        </p:nvPicPr>
        <p:blipFill>
          <a:blip r:embed="rId3" cstate="print"/>
          <a:srcRect/>
          <a:stretch>
            <a:fillRect/>
          </a:stretch>
        </p:blipFill>
        <p:spPr bwMode="auto">
          <a:xfrm>
            <a:off x="385763" y="431800"/>
            <a:ext cx="8372475" cy="4162425"/>
          </a:xfrm>
          <a:prstGeom prst="rect">
            <a:avLst/>
          </a:prstGeom>
          <a:noFill/>
          <a:ln w="9525">
            <a:noFill/>
            <a:miter lim="800000"/>
            <a:headEnd/>
            <a:tailEnd/>
          </a:ln>
        </p:spPr>
      </p:pic>
      <p:pic>
        <p:nvPicPr>
          <p:cNvPr id="951322" name="Picture 26" descr="Fig11-10ab-10"/>
          <p:cNvPicPr>
            <a:picLocks noChangeAspect="1" noChangeArrowheads="1"/>
          </p:cNvPicPr>
          <p:nvPr/>
        </p:nvPicPr>
        <p:blipFill>
          <a:blip r:embed="rId4" cstate="print"/>
          <a:srcRect/>
          <a:stretch>
            <a:fillRect/>
          </a:stretch>
        </p:blipFill>
        <p:spPr bwMode="auto">
          <a:xfrm>
            <a:off x="385763" y="431800"/>
            <a:ext cx="8372475" cy="4162425"/>
          </a:xfrm>
          <a:prstGeom prst="rect">
            <a:avLst/>
          </a:prstGeom>
          <a:noFill/>
          <a:ln w="9525">
            <a:noFill/>
            <a:miter lim="800000"/>
            <a:headEnd/>
            <a:tailEnd/>
          </a:ln>
        </p:spPr>
      </p:pic>
      <p:pic>
        <p:nvPicPr>
          <p:cNvPr id="951319" name="Picture 23" descr="Fig11-10ab-7"/>
          <p:cNvPicPr>
            <a:picLocks noChangeAspect="1" noChangeArrowheads="1"/>
          </p:cNvPicPr>
          <p:nvPr/>
        </p:nvPicPr>
        <p:blipFill>
          <a:blip r:embed="rId5" cstate="print"/>
          <a:srcRect/>
          <a:stretch>
            <a:fillRect/>
          </a:stretch>
        </p:blipFill>
        <p:spPr bwMode="auto">
          <a:xfrm>
            <a:off x="385763" y="431800"/>
            <a:ext cx="8372475" cy="4162425"/>
          </a:xfrm>
          <a:prstGeom prst="rect">
            <a:avLst/>
          </a:prstGeom>
          <a:noFill/>
          <a:ln w="9525">
            <a:noFill/>
            <a:miter lim="800000"/>
            <a:headEnd/>
            <a:tailEnd/>
          </a:ln>
        </p:spPr>
      </p:pic>
      <p:pic>
        <p:nvPicPr>
          <p:cNvPr id="951316" name="Picture 20" descr="Fig11-10ab-4"/>
          <p:cNvPicPr>
            <a:picLocks noChangeAspect="1" noChangeArrowheads="1"/>
          </p:cNvPicPr>
          <p:nvPr/>
        </p:nvPicPr>
        <p:blipFill>
          <a:blip r:embed="rId6" cstate="print"/>
          <a:srcRect/>
          <a:stretch>
            <a:fillRect/>
          </a:stretch>
        </p:blipFill>
        <p:spPr bwMode="auto">
          <a:xfrm>
            <a:off x="385763" y="431800"/>
            <a:ext cx="8372475" cy="4162425"/>
          </a:xfrm>
          <a:prstGeom prst="rect">
            <a:avLst/>
          </a:prstGeom>
          <a:noFill/>
          <a:ln w="9525">
            <a:noFill/>
            <a:miter lim="800000"/>
            <a:headEnd/>
            <a:tailEnd/>
          </a:ln>
        </p:spPr>
      </p:pic>
      <p:sp>
        <p:nvSpPr>
          <p:cNvPr id="951306" name="Text Box 10"/>
          <p:cNvSpPr txBox="1">
            <a:spLocks noChangeArrowheads="1"/>
          </p:cNvSpPr>
          <p:nvPr/>
        </p:nvSpPr>
        <p:spPr bwMode="auto">
          <a:xfrm>
            <a:off x="452438" y="144463"/>
            <a:ext cx="1436687" cy="312737"/>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a:t>FIGURE 12.10</a:t>
            </a:r>
          </a:p>
        </p:txBody>
      </p:sp>
      <p:sp>
        <p:nvSpPr>
          <p:cNvPr id="951307" name="Text Box 11"/>
          <p:cNvSpPr txBox="1">
            <a:spLocks noChangeArrowheads="1"/>
          </p:cNvSpPr>
          <p:nvPr/>
        </p:nvSpPr>
        <p:spPr bwMode="auto">
          <a:xfrm>
            <a:off x="1889124" y="144463"/>
            <a:ext cx="7254876" cy="369332"/>
          </a:xfrm>
          <a:prstGeom prst="rect">
            <a:avLst/>
          </a:prstGeom>
          <a:noFill/>
          <a:ln w="9525" algn="ctr">
            <a:noFill/>
            <a:miter lim="800000"/>
            <a:headEnd/>
            <a:tailEnd/>
          </a:ln>
        </p:spPr>
        <p:txBody>
          <a:bodyPr wrap="square">
            <a:spAutoFit/>
          </a:bodyPr>
          <a:lstStyle/>
          <a:p>
            <a:pPr>
              <a:spcBef>
                <a:spcPct val="10000"/>
              </a:spcBef>
              <a:spcAft>
                <a:spcPct val="10000"/>
              </a:spcAft>
            </a:pPr>
            <a:r>
              <a:rPr lang="en-US" sz="1800" dirty="0"/>
              <a:t>The Long-Run Supply Curve in a Perfectly Competitive Industry</a:t>
            </a:r>
          </a:p>
        </p:txBody>
      </p:sp>
      <p:pic>
        <p:nvPicPr>
          <p:cNvPr id="951314" name="Picture 18" descr="Fig11-10ab-2"/>
          <p:cNvPicPr>
            <a:picLocks noChangeAspect="1" noChangeArrowheads="1"/>
          </p:cNvPicPr>
          <p:nvPr/>
        </p:nvPicPr>
        <p:blipFill>
          <a:blip r:embed="rId7" cstate="print"/>
          <a:srcRect/>
          <a:stretch>
            <a:fillRect/>
          </a:stretch>
        </p:blipFill>
        <p:spPr bwMode="auto">
          <a:xfrm>
            <a:off x="385763" y="431800"/>
            <a:ext cx="8372475" cy="4162425"/>
          </a:xfrm>
          <a:prstGeom prst="rect">
            <a:avLst/>
          </a:prstGeom>
          <a:noFill/>
          <a:ln w="9525">
            <a:noFill/>
            <a:miter lim="800000"/>
            <a:headEnd/>
            <a:tailEnd/>
          </a:ln>
        </p:spPr>
      </p:pic>
      <p:pic>
        <p:nvPicPr>
          <p:cNvPr id="951315" name="Picture 19" descr="Fig11-10ab-3"/>
          <p:cNvPicPr>
            <a:picLocks noChangeAspect="1" noChangeArrowheads="1"/>
          </p:cNvPicPr>
          <p:nvPr/>
        </p:nvPicPr>
        <p:blipFill>
          <a:blip r:embed="rId8" cstate="print"/>
          <a:srcRect/>
          <a:stretch>
            <a:fillRect/>
          </a:stretch>
        </p:blipFill>
        <p:spPr bwMode="auto">
          <a:xfrm>
            <a:off x="385763" y="431800"/>
            <a:ext cx="8372475" cy="4162425"/>
          </a:xfrm>
          <a:prstGeom prst="rect">
            <a:avLst/>
          </a:prstGeom>
          <a:noFill/>
          <a:ln w="9525">
            <a:noFill/>
            <a:miter lim="800000"/>
            <a:headEnd/>
            <a:tailEnd/>
          </a:ln>
        </p:spPr>
      </p:pic>
      <p:pic>
        <p:nvPicPr>
          <p:cNvPr id="951317" name="Picture 21" descr="Fig11-10ab-5"/>
          <p:cNvPicPr>
            <a:picLocks noChangeAspect="1" noChangeArrowheads="1"/>
          </p:cNvPicPr>
          <p:nvPr/>
        </p:nvPicPr>
        <p:blipFill>
          <a:blip r:embed="rId9" cstate="print"/>
          <a:srcRect/>
          <a:stretch>
            <a:fillRect/>
          </a:stretch>
        </p:blipFill>
        <p:spPr bwMode="auto">
          <a:xfrm>
            <a:off x="385763" y="431800"/>
            <a:ext cx="8372475" cy="4162425"/>
          </a:xfrm>
          <a:prstGeom prst="rect">
            <a:avLst/>
          </a:prstGeom>
          <a:noFill/>
          <a:ln w="9525">
            <a:noFill/>
            <a:miter lim="800000"/>
            <a:headEnd/>
            <a:tailEnd/>
          </a:ln>
        </p:spPr>
      </p:pic>
      <p:pic>
        <p:nvPicPr>
          <p:cNvPr id="951318" name="Picture 22" descr="Fig11-10ab-6"/>
          <p:cNvPicPr>
            <a:picLocks noChangeAspect="1" noChangeArrowheads="1"/>
          </p:cNvPicPr>
          <p:nvPr/>
        </p:nvPicPr>
        <p:blipFill>
          <a:blip r:embed="rId10" cstate="print"/>
          <a:srcRect/>
          <a:stretch>
            <a:fillRect/>
          </a:stretch>
        </p:blipFill>
        <p:spPr bwMode="auto">
          <a:xfrm>
            <a:off x="385763" y="431800"/>
            <a:ext cx="8372475" cy="4162425"/>
          </a:xfrm>
          <a:prstGeom prst="rect">
            <a:avLst/>
          </a:prstGeom>
          <a:noFill/>
          <a:ln w="9525">
            <a:noFill/>
            <a:miter lim="800000"/>
            <a:headEnd/>
            <a:tailEnd/>
          </a:ln>
        </p:spPr>
      </p:pic>
      <p:pic>
        <p:nvPicPr>
          <p:cNvPr id="951321" name="Picture 25" descr="Fig11-10ab-9"/>
          <p:cNvPicPr>
            <a:picLocks noChangeAspect="1" noChangeArrowheads="1"/>
          </p:cNvPicPr>
          <p:nvPr/>
        </p:nvPicPr>
        <p:blipFill>
          <a:blip r:embed="rId11" cstate="print"/>
          <a:srcRect/>
          <a:stretch>
            <a:fillRect/>
          </a:stretch>
        </p:blipFill>
        <p:spPr bwMode="auto">
          <a:xfrm>
            <a:off x="385763" y="431800"/>
            <a:ext cx="8372475" cy="4162425"/>
          </a:xfrm>
          <a:prstGeom prst="rect">
            <a:avLst/>
          </a:prstGeom>
          <a:noFill/>
          <a:ln w="9525">
            <a:noFill/>
            <a:miter lim="800000"/>
            <a:headEnd/>
            <a:tailEnd/>
          </a:ln>
        </p:spPr>
      </p:pic>
      <p:pic>
        <p:nvPicPr>
          <p:cNvPr id="951323" name="Picture 27" descr="Fig11-10ab-11"/>
          <p:cNvPicPr>
            <a:picLocks noChangeAspect="1" noChangeArrowheads="1"/>
          </p:cNvPicPr>
          <p:nvPr/>
        </p:nvPicPr>
        <p:blipFill>
          <a:blip r:embed="rId12" cstate="print"/>
          <a:srcRect/>
          <a:stretch>
            <a:fillRect/>
          </a:stretch>
        </p:blipFill>
        <p:spPr bwMode="auto">
          <a:xfrm>
            <a:off x="385763" y="431800"/>
            <a:ext cx="8372475" cy="4162425"/>
          </a:xfrm>
          <a:prstGeom prst="rect">
            <a:avLst/>
          </a:prstGeom>
          <a:noFill/>
          <a:ln w="9525">
            <a:noFill/>
            <a:miter lim="800000"/>
            <a:headEnd/>
            <a:tailEnd/>
          </a:ln>
        </p:spPr>
      </p:pic>
      <p:pic>
        <p:nvPicPr>
          <p:cNvPr id="951324" name="Picture 28" descr="Fig11-10ab-12"/>
          <p:cNvPicPr>
            <a:picLocks noChangeAspect="1" noChangeArrowheads="1"/>
          </p:cNvPicPr>
          <p:nvPr/>
        </p:nvPicPr>
        <p:blipFill>
          <a:blip r:embed="rId13" cstate="print"/>
          <a:srcRect/>
          <a:stretch>
            <a:fillRect/>
          </a:stretch>
        </p:blipFill>
        <p:spPr bwMode="auto">
          <a:xfrm>
            <a:off x="385763" y="431800"/>
            <a:ext cx="8372475" cy="4162425"/>
          </a:xfrm>
          <a:prstGeom prst="rect">
            <a:avLst/>
          </a:prstGeom>
          <a:noFill/>
          <a:ln w="9525">
            <a:noFill/>
            <a:miter lim="800000"/>
            <a:headEnd/>
            <a:tailEnd/>
          </a:ln>
        </p:spPr>
      </p:pic>
      <p:sp>
        <p:nvSpPr>
          <p:cNvPr id="3" name="TextBox 2"/>
          <p:cNvSpPr txBox="1">
            <a:spLocks noChangeArrowheads="1"/>
          </p:cNvSpPr>
          <p:nvPr/>
        </p:nvSpPr>
        <p:spPr bwMode="auto">
          <a:xfrm>
            <a:off x="376238" y="4514850"/>
            <a:ext cx="8548687" cy="2030413"/>
          </a:xfrm>
          <a:prstGeom prst="rect">
            <a:avLst/>
          </a:prstGeom>
          <a:noFill/>
          <a:ln w="9525">
            <a:noFill/>
            <a:miter lim="800000"/>
            <a:headEnd/>
            <a:tailEnd/>
          </a:ln>
        </p:spPr>
        <p:txBody>
          <a:bodyPr>
            <a:spAutoFit/>
          </a:bodyPr>
          <a:lstStyle/>
          <a:p>
            <a:r>
              <a:rPr lang="en-US" b="0"/>
              <a:t>Panel (a) shows that an increase in demand for carrots sold in farmers’ markets will lead to a temporary increase in price from $10 to $15 per box, as the market demand curve shifts to the right, from </a:t>
            </a:r>
            <a:r>
              <a:rPr lang="en-US" b="0" i="1"/>
              <a:t>D</a:t>
            </a:r>
            <a:r>
              <a:rPr lang="en-US" b="0" baseline="-25000"/>
              <a:t>1</a:t>
            </a:r>
            <a:r>
              <a:rPr lang="en-US" b="0"/>
              <a:t> to </a:t>
            </a:r>
            <a:r>
              <a:rPr lang="en-US" b="0" i="1"/>
              <a:t>D</a:t>
            </a:r>
            <a:r>
              <a:rPr lang="en-US" b="0" baseline="-25000"/>
              <a:t>2</a:t>
            </a:r>
            <a:r>
              <a:rPr lang="en-US" b="0"/>
              <a:t>. </a:t>
            </a:r>
          </a:p>
          <a:p>
            <a:r>
              <a:rPr lang="en-US" b="0"/>
              <a:t>The entry of new firms shifts the market supply curve to the right, from </a:t>
            </a:r>
            <a:r>
              <a:rPr lang="en-US" b="0" i="1"/>
              <a:t>S</a:t>
            </a:r>
            <a:r>
              <a:rPr lang="en-US" b="0" baseline="-25000"/>
              <a:t>1</a:t>
            </a:r>
            <a:r>
              <a:rPr lang="en-US" b="0"/>
              <a:t> to </a:t>
            </a:r>
            <a:r>
              <a:rPr lang="en-US" b="0" i="1"/>
              <a:t>S</a:t>
            </a:r>
            <a:r>
              <a:rPr lang="en-US" b="0" baseline="-25000"/>
              <a:t>2</a:t>
            </a:r>
            <a:r>
              <a:rPr lang="en-US" b="0"/>
              <a:t>, which will cause the price to fall back to its long-run level of $10. </a:t>
            </a:r>
          </a:p>
          <a:p>
            <a:r>
              <a:rPr lang="en-US" b="0"/>
              <a:t>Panel (b) shows that a decrease in demand will lead to a temporary decrease in price from $10 to $7 per box, as the market demand curve shifts to the left, from </a:t>
            </a:r>
            <a:r>
              <a:rPr lang="en-US" b="0" i="1"/>
              <a:t>D</a:t>
            </a:r>
            <a:r>
              <a:rPr lang="en-US" b="0" baseline="-25000"/>
              <a:t>1</a:t>
            </a:r>
            <a:r>
              <a:rPr lang="en-US" b="0"/>
              <a:t> to </a:t>
            </a:r>
            <a:r>
              <a:rPr lang="en-US" b="0" i="1"/>
              <a:t>D</a:t>
            </a:r>
            <a:r>
              <a:rPr lang="en-US" b="0" baseline="-25000"/>
              <a:t>2</a:t>
            </a:r>
            <a:r>
              <a:rPr lang="en-US" b="0"/>
              <a:t>. </a:t>
            </a:r>
          </a:p>
          <a:p>
            <a:r>
              <a:rPr lang="en-US" b="0"/>
              <a:t>The exit of firms shifts the market supply curve to the left, from </a:t>
            </a:r>
            <a:r>
              <a:rPr lang="en-US" b="0" i="1"/>
              <a:t>S</a:t>
            </a:r>
            <a:r>
              <a:rPr lang="en-US" b="0" baseline="-25000"/>
              <a:t>1</a:t>
            </a:r>
            <a:r>
              <a:rPr lang="en-US" b="0"/>
              <a:t> to </a:t>
            </a:r>
            <a:r>
              <a:rPr lang="en-US" b="0" i="1"/>
              <a:t>S</a:t>
            </a:r>
            <a:r>
              <a:rPr lang="en-US" b="0" baseline="-25000"/>
              <a:t>2</a:t>
            </a:r>
            <a:r>
              <a:rPr lang="en-US" b="0"/>
              <a:t>, which causes the price to rise back to its long-run level of $10. The long-run supply curve (</a:t>
            </a:r>
            <a:r>
              <a:rPr lang="en-US" b="0" i="1"/>
              <a:t>S</a:t>
            </a:r>
            <a:r>
              <a:rPr lang="en-US" b="0" baseline="-25000"/>
              <a:t>LR</a:t>
            </a:r>
            <a:r>
              <a:rPr lang="en-US" b="0"/>
              <a:t>) shows the relationship between market price and the quantity supplied in the long run. In this case, the long-run supply curve is a horizontal line.</a:t>
            </a:r>
          </a:p>
        </p:txBody>
      </p:sp>
      <p:cxnSp>
        <p:nvCxnSpPr>
          <p:cNvPr id="23" name="Straight Connector 22"/>
          <p:cNvCxnSpPr>
            <a:cxnSpLocks noChangeShapeType="1"/>
          </p:cNvCxnSpPr>
          <p:nvPr/>
        </p:nvCxnSpPr>
        <p:spPr bwMode="auto">
          <a:xfrm>
            <a:off x="438150" y="6578600"/>
            <a:ext cx="8215313" cy="0"/>
          </a:xfrm>
          <a:prstGeom prst="line">
            <a:avLst/>
          </a:prstGeom>
          <a:noFill/>
          <a:ln w="50800" algn="ctr">
            <a:solidFill>
              <a:srgbClr val="B9D3C2"/>
            </a:solidFill>
            <a:round/>
            <a:headEnd/>
            <a:tailEnd/>
          </a:ln>
        </p:spPr>
      </p:cxnSp>
      <p:pic>
        <p:nvPicPr>
          <p:cNvPr id="19" name="Picture 18" descr="Fig12-10ab-1.gif"/>
          <p:cNvPicPr>
            <a:picLocks noChangeAspect="1"/>
          </p:cNvPicPr>
          <p:nvPr/>
        </p:nvPicPr>
        <p:blipFill>
          <a:blip r:embed="rId14" cstate="print"/>
          <a:srcRect/>
          <a:stretch>
            <a:fillRect/>
          </a:stretch>
        </p:blipFill>
        <p:spPr bwMode="auto">
          <a:xfrm>
            <a:off x="385763" y="431800"/>
            <a:ext cx="8372475" cy="4162425"/>
          </a:xfrm>
          <a:prstGeom prst="rect">
            <a:avLst/>
          </a:prstGeom>
          <a:noFill/>
          <a:ln w="9525">
            <a:noFill/>
            <a:miter lim="800000"/>
            <a:headEnd/>
            <a:tailEnd/>
          </a:ln>
        </p:spPr>
      </p:pic>
      <p:pic>
        <p:nvPicPr>
          <p:cNvPr id="20" name="Picture 19" descr="Fig12-10ab-8.gif"/>
          <p:cNvPicPr>
            <a:picLocks noChangeAspect="1"/>
          </p:cNvPicPr>
          <p:nvPr/>
        </p:nvPicPr>
        <p:blipFill>
          <a:blip r:embed="rId15" cstate="print"/>
          <a:srcRect/>
          <a:stretch>
            <a:fillRect/>
          </a:stretch>
        </p:blipFill>
        <p:spPr bwMode="auto">
          <a:xfrm>
            <a:off x="385763" y="431800"/>
            <a:ext cx="8372475" cy="41624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1306"/>
                                        </p:tgtEl>
                                        <p:attrNameLst>
                                          <p:attrName>style.visibility</p:attrName>
                                        </p:attrNameLst>
                                      </p:cBhvr>
                                      <p:to>
                                        <p:strVal val="visible"/>
                                      </p:to>
                                    </p:set>
                                    <p:animEffect transition="in" filter="wipe(left)">
                                      <p:cBhvr>
                                        <p:cTn id="7" dur="500"/>
                                        <p:tgtEl>
                                          <p:spTgt spid="95130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51307"/>
                                        </p:tgtEl>
                                        <p:attrNameLst>
                                          <p:attrName>style.visibility</p:attrName>
                                        </p:attrNameLst>
                                      </p:cBhvr>
                                      <p:to>
                                        <p:strVal val="visible"/>
                                      </p:to>
                                    </p:set>
                                    <p:animEffect transition="in" filter="wipe(left)">
                                      <p:cBhvr>
                                        <p:cTn id="11" dur="500"/>
                                        <p:tgtEl>
                                          <p:spTgt spid="95130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51314"/>
                                        </p:tgtEl>
                                        <p:attrNameLst>
                                          <p:attrName>style.visibility</p:attrName>
                                        </p:attrNameLst>
                                      </p:cBhvr>
                                      <p:to>
                                        <p:strVal val="visible"/>
                                      </p:to>
                                    </p:set>
                                    <p:animEffect transition="in" filter="wipe(left)">
                                      <p:cBhvr>
                                        <p:cTn id="19" dur="1000"/>
                                        <p:tgtEl>
                                          <p:spTgt spid="951314"/>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951316"/>
                                        </p:tgtEl>
                                        <p:attrNameLst>
                                          <p:attrName>style.visibility</p:attrName>
                                        </p:attrNameLst>
                                      </p:cBhvr>
                                      <p:to>
                                        <p:strVal val="visible"/>
                                      </p:to>
                                    </p:set>
                                    <p:animEffect transition="in" filter="wipe(left)">
                                      <p:cBhvr>
                                        <p:cTn id="23" dur="1000"/>
                                        <p:tgtEl>
                                          <p:spTgt spid="951316"/>
                                        </p:tgtEl>
                                      </p:cBhvr>
                                    </p:animEffect>
                                  </p:childTnLst>
                                </p:cTn>
                              </p:par>
                            </p:childTnLst>
                          </p:cTn>
                        </p:par>
                        <p:par>
                          <p:cTn id="24" fill="hold">
                            <p:stCondLst>
                              <p:cond delay="3500"/>
                            </p:stCondLst>
                            <p:childTnLst>
                              <p:par>
                                <p:cTn id="25" presetID="22" presetClass="entr" presetSubtype="8" fill="hold" nodeType="afterEffect">
                                  <p:stCondLst>
                                    <p:cond delay="0"/>
                                  </p:stCondLst>
                                  <p:childTnLst>
                                    <p:set>
                                      <p:cBhvr>
                                        <p:cTn id="26" dur="1" fill="hold">
                                          <p:stCondLst>
                                            <p:cond delay="0"/>
                                          </p:stCondLst>
                                        </p:cTn>
                                        <p:tgtEl>
                                          <p:spTgt spid="951317"/>
                                        </p:tgtEl>
                                        <p:attrNameLst>
                                          <p:attrName>style.visibility</p:attrName>
                                        </p:attrNameLst>
                                      </p:cBhvr>
                                      <p:to>
                                        <p:strVal val="visible"/>
                                      </p:to>
                                    </p:set>
                                    <p:animEffect transition="in" filter="wipe(left)">
                                      <p:cBhvr>
                                        <p:cTn id="27" dur="1000"/>
                                        <p:tgtEl>
                                          <p:spTgt spid="951317"/>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wipe(left)">
                                      <p:cBhvr>
                                        <p:cTn id="31" dur="5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51318"/>
                                        </p:tgtEl>
                                        <p:attrNameLst>
                                          <p:attrName>style.visibility</p:attrName>
                                        </p:attrNameLst>
                                      </p:cBhvr>
                                      <p:to>
                                        <p:strVal val="visible"/>
                                      </p:to>
                                    </p:set>
                                    <p:animEffect transition="in" filter="wipe(left)">
                                      <p:cBhvr>
                                        <p:cTn id="36" dur="1000"/>
                                        <p:tgtEl>
                                          <p:spTgt spid="951318"/>
                                        </p:tgtEl>
                                      </p:cBhvr>
                                    </p:animEffect>
                                  </p:childTnLst>
                                </p:cTn>
                              </p:par>
                            </p:childTnLst>
                          </p:cTn>
                        </p:par>
                        <p:par>
                          <p:cTn id="37" fill="hold">
                            <p:stCondLst>
                              <p:cond delay="1000"/>
                            </p:stCondLst>
                            <p:childTnLst>
                              <p:par>
                                <p:cTn id="38" presetID="22" presetClass="entr" presetSubtype="1" fill="hold" nodeType="afterEffect">
                                  <p:stCondLst>
                                    <p:cond delay="0"/>
                                  </p:stCondLst>
                                  <p:childTnLst>
                                    <p:set>
                                      <p:cBhvr>
                                        <p:cTn id="39" dur="1" fill="hold">
                                          <p:stCondLst>
                                            <p:cond delay="0"/>
                                          </p:stCondLst>
                                        </p:cTn>
                                        <p:tgtEl>
                                          <p:spTgt spid="951319"/>
                                        </p:tgtEl>
                                        <p:attrNameLst>
                                          <p:attrName>style.visibility</p:attrName>
                                        </p:attrNameLst>
                                      </p:cBhvr>
                                      <p:to>
                                        <p:strVal val="visible"/>
                                      </p:to>
                                    </p:set>
                                    <p:animEffect transition="in" filter="wipe(up)">
                                      <p:cBhvr>
                                        <p:cTn id="40" dur="1000"/>
                                        <p:tgtEl>
                                          <p:spTgt spid="951319"/>
                                        </p:tgtEl>
                                      </p:cBhvr>
                                    </p:animEffect>
                                  </p:childTnLst>
                                </p:cTn>
                              </p:par>
                            </p:childTnLst>
                          </p:cTn>
                        </p:par>
                        <p:par>
                          <p:cTn id="41" fill="hold">
                            <p:stCondLst>
                              <p:cond delay="2000"/>
                            </p:stCondLst>
                            <p:childTnLst>
                              <p:par>
                                <p:cTn id="42" presetID="22" presetClass="entr" presetSubtype="8" fill="hold" nodeType="afterEffect">
                                  <p:stCondLst>
                                    <p:cond delay="0"/>
                                  </p:stCondLst>
                                  <p:childTnLst>
                                    <p:set>
                                      <p:cBhvr>
                                        <p:cTn id="43" dur="1" fill="hold">
                                          <p:stCondLst>
                                            <p:cond delay="0"/>
                                          </p:stCondLst>
                                        </p:cTn>
                                        <p:tgtEl>
                                          <p:spTgt spid="951315"/>
                                        </p:tgtEl>
                                        <p:attrNameLst>
                                          <p:attrName>style.visibility</p:attrName>
                                        </p:attrNameLst>
                                      </p:cBhvr>
                                      <p:to>
                                        <p:strVal val="visible"/>
                                      </p:to>
                                    </p:set>
                                    <p:animEffect transition="in" filter="wipe(left)">
                                      <p:cBhvr>
                                        <p:cTn id="44" dur="1000"/>
                                        <p:tgtEl>
                                          <p:spTgt spid="95131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3">
                                            <p:txEl>
                                              <p:pRg st="1" end="1"/>
                                            </p:txEl>
                                          </p:spTgt>
                                        </p:tgtEl>
                                        <p:attrNameLst>
                                          <p:attrName>style.visibility</p:attrName>
                                        </p:attrNameLst>
                                      </p:cBhvr>
                                      <p:to>
                                        <p:strVal val="visible"/>
                                      </p:to>
                                    </p:set>
                                    <p:animEffect transition="in" filter="wipe(left)">
                                      <p:cBhvr>
                                        <p:cTn id="48" dur="500"/>
                                        <p:tgtEl>
                                          <p:spTgt spid="3">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951321"/>
                                        </p:tgtEl>
                                        <p:attrNameLst>
                                          <p:attrName>style.visibility</p:attrName>
                                        </p:attrNameLst>
                                      </p:cBhvr>
                                      <p:to>
                                        <p:strVal val="visible"/>
                                      </p:to>
                                    </p:set>
                                    <p:animEffect transition="in" filter="wipe(left)">
                                      <p:cBhvr>
                                        <p:cTn id="57" dur="1000"/>
                                        <p:tgtEl>
                                          <p:spTgt spid="951321"/>
                                        </p:tgtEl>
                                      </p:cBhvr>
                                    </p:animEffect>
                                  </p:childTnLst>
                                </p:cTn>
                              </p:par>
                            </p:childTnLst>
                          </p:cTn>
                        </p:par>
                        <p:par>
                          <p:cTn id="58" fill="hold">
                            <p:stCondLst>
                              <p:cond delay="1500"/>
                            </p:stCondLst>
                            <p:childTnLst>
                              <p:par>
                                <p:cTn id="59" presetID="22" presetClass="entr" presetSubtype="1" fill="hold" nodeType="afterEffect">
                                  <p:stCondLst>
                                    <p:cond delay="0"/>
                                  </p:stCondLst>
                                  <p:childTnLst>
                                    <p:set>
                                      <p:cBhvr>
                                        <p:cTn id="60" dur="1" fill="hold">
                                          <p:stCondLst>
                                            <p:cond delay="0"/>
                                          </p:stCondLst>
                                        </p:cTn>
                                        <p:tgtEl>
                                          <p:spTgt spid="951322"/>
                                        </p:tgtEl>
                                        <p:attrNameLst>
                                          <p:attrName>style.visibility</p:attrName>
                                        </p:attrNameLst>
                                      </p:cBhvr>
                                      <p:to>
                                        <p:strVal val="visible"/>
                                      </p:to>
                                    </p:set>
                                    <p:animEffect transition="in" filter="wipe(up)">
                                      <p:cBhvr>
                                        <p:cTn id="61" dur="1000"/>
                                        <p:tgtEl>
                                          <p:spTgt spid="951322"/>
                                        </p:tgtEl>
                                      </p:cBhvr>
                                    </p:animEffect>
                                  </p:childTnLst>
                                </p:cTn>
                              </p:par>
                            </p:childTnLst>
                          </p:cTn>
                        </p:par>
                        <p:par>
                          <p:cTn id="62" fill="hold">
                            <p:stCondLst>
                              <p:cond delay="2500"/>
                            </p:stCondLst>
                            <p:childTnLst>
                              <p:par>
                                <p:cTn id="63" presetID="22" presetClass="entr" presetSubtype="8" fill="hold" nodeType="afterEffect">
                                  <p:stCondLst>
                                    <p:cond delay="0"/>
                                  </p:stCondLst>
                                  <p:childTnLst>
                                    <p:set>
                                      <p:cBhvr>
                                        <p:cTn id="64" dur="1" fill="hold">
                                          <p:stCondLst>
                                            <p:cond delay="0"/>
                                          </p:stCondLst>
                                        </p:cTn>
                                        <p:tgtEl>
                                          <p:spTgt spid="951323"/>
                                        </p:tgtEl>
                                        <p:attrNameLst>
                                          <p:attrName>style.visibility</p:attrName>
                                        </p:attrNameLst>
                                      </p:cBhvr>
                                      <p:to>
                                        <p:strVal val="visible"/>
                                      </p:to>
                                    </p:set>
                                    <p:animEffect transition="in" filter="wipe(left)">
                                      <p:cBhvr>
                                        <p:cTn id="65" dur="1000"/>
                                        <p:tgtEl>
                                          <p:spTgt spid="951323"/>
                                        </p:tgtEl>
                                      </p:cBhvr>
                                    </p:animEffect>
                                  </p:childTnLst>
                                </p:cTn>
                              </p:par>
                            </p:childTnLst>
                          </p:cTn>
                        </p:par>
                        <p:par>
                          <p:cTn id="66" fill="hold">
                            <p:stCondLst>
                              <p:cond delay="3500"/>
                            </p:stCondLst>
                            <p:childTnLst>
                              <p:par>
                                <p:cTn id="67" presetID="22" presetClass="entr" presetSubtype="8" fill="hold" grpId="0" nodeType="afterEffect">
                                  <p:stCondLst>
                                    <p:cond delay="0"/>
                                  </p:stCondLst>
                                  <p:childTnLst>
                                    <p:set>
                                      <p:cBhvr>
                                        <p:cTn id="68" dur="1" fill="hold">
                                          <p:stCondLst>
                                            <p:cond delay="0"/>
                                          </p:stCondLst>
                                        </p:cTn>
                                        <p:tgtEl>
                                          <p:spTgt spid="3">
                                            <p:txEl>
                                              <p:pRg st="2" end="2"/>
                                            </p:txEl>
                                          </p:spTgt>
                                        </p:tgtEl>
                                        <p:attrNameLst>
                                          <p:attrName>style.visibility</p:attrName>
                                        </p:attrNameLst>
                                      </p:cBhvr>
                                      <p:to>
                                        <p:strVal val="visible"/>
                                      </p:to>
                                    </p:set>
                                    <p:animEffect transition="in" filter="wipe(left)">
                                      <p:cBhvr>
                                        <p:cTn id="69" dur="500"/>
                                        <p:tgtEl>
                                          <p:spTgt spid="3">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951324"/>
                                        </p:tgtEl>
                                        <p:attrNameLst>
                                          <p:attrName>style.visibility</p:attrName>
                                        </p:attrNameLst>
                                      </p:cBhvr>
                                      <p:to>
                                        <p:strVal val="visible"/>
                                      </p:to>
                                    </p:set>
                                    <p:animEffect transition="in" filter="wipe(up)">
                                      <p:cBhvr>
                                        <p:cTn id="74" dur="1000"/>
                                        <p:tgtEl>
                                          <p:spTgt spid="951324"/>
                                        </p:tgtEl>
                                      </p:cBhvr>
                                    </p:animEffect>
                                  </p:childTnLst>
                                </p:cTn>
                              </p:par>
                            </p:childTnLst>
                          </p:cTn>
                        </p:par>
                        <p:par>
                          <p:cTn id="75" fill="hold">
                            <p:stCondLst>
                              <p:cond delay="1000"/>
                            </p:stCondLst>
                            <p:childTnLst>
                              <p:par>
                                <p:cTn id="76" presetID="22" presetClass="entr" presetSubtype="4" fill="hold" nodeType="afterEffect">
                                  <p:stCondLst>
                                    <p:cond delay="0"/>
                                  </p:stCondLst>
                                  <p:childTnLst>
                                    <p:set>
                                      <p:cBhvr>
                                        <p:cTn id="77" dur="1" fill="hold">
                                          <p:stCondLst>
                                            <p:cond delay="0"/>
                                          </p:stCondLst>
                                        </p:cTn>
                                        <p:tgtEl>
                                          <p:spTgt spid="951325"/>
                                        </p:tgtEl>
                                        <p:attrNameLst>
                                          <p:attrName>style.visibility</p:attrName>
                                        </p:attrNameLst>
                                      </p:cBhvr>
                                      <p:to>
                                        <p:strVal val="visible"/>
                                      </p:to>
                                    </p:set>
                                    <p:animEffect transition="in" filter="wipe(down)">
                                      <p:cBhvr>
                                        <p:cTn id="78" dur="1000"/>
                                        <p:tgtEl>
                                          <p:spTgt spid="951325"/>
                                        </p:tgtEl>
                                      </p:cBhvr>
                                    </p:animEffect>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3">
                                            <p:txEl>
                                              <p:pRg st="3" end="3"/>
                                            </p:txEl>
                                          </p:spTgt>
                                        </p:tgtEl>
                                        <p:attrNameLst>
                                          <p:attrName>style.visibility</p:attrName>
                                        </p:attrNameLst>
                                      </p:cBhvr>
                                      <p:to>
                                        <p:strVal val="visible"/>
                                      </p:to>
                                    </p:set>
                                    <p:animEffect transition="in" filter="wipe(left)">
                                      <p:cBhvr>
                                        <p:cTn id="82" dur="500"/>
                                        <p:tgtEl>
                                          <p:spTgt spid="3">
                                            <p:txEl>
                                              <p:pRg st="3" end="3"/>
                                            </p:txEl>
                                          </p:spTgt>
                                        </p:tgtEl>
                                      </p:cBhvr>
                                    </p:animEffect>
                                  </p:childTnLst>
                                </p:cTn>
                              </p:par>
                            </p:childTnLst>
                          </p:cTn>
                        </p:par>
                        <p:par>
                          <p:cTn id="83" fill="hold">
                            <p:stCondLst>
                              <p:cond delay="2500"/>
                            </p:stCondLst>
                            <p:childTnLst>
                              <p:par>
                                <p:cTn id="84" presetID="22" presetClass="entr" presetSubtype="8" fill="hold"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left)">
                                      <p:cBhvr>
                                        <p:cTn id="8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306" grpId="0" animBg="1"/>
      <p:bldP spid="951307" grpId="0"/>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3349" name="Rectangle 5"/>
          <p:cNvSpPr>
            <a:spLocks noChangeArrowheads="1"/>
          </p:cNvSpPr>
          <p:nvPr/>
        </p:nvSpPr>
        <p:spPr bwMode="auto">
          <a:xfrm>
            <a:off x="365124" y="393700"/>
            <a:ext cx="8702676" cy="769441"/>
          </a:xfrm>
          <a:prstGeom prst="rect">
            <a:avLst/>
          </a:prstGeom>
          <a:noFill/>
          <a:ln w="9525" algn="ctr">
            <a:noFill/>
            <a:miter lim="800000"/>
            <a:headEnd/>
            <a:tailEnd/>
          </a:ln>
        </p:spPr>
        <p:txBody>
          <a:bodyPr wrap="square">
            <a:spAutoFit/>
          </a:bodyPr>
          <a:lstStyle/>
          <a:p>
            <a:pPr>
              <a:spcBef>
                <a:spcPct val="50000"/>
              </a:spcBef>
              <a:spcAft>
                <a:spcPct val="10000"/>
              </a:spcAft>
            </a:pPr>
            <a:r>
              <a:rPr lang="en-US" sz="2400" dirty="0"/>
              <a:t>Long-run supply curve</a:t>
            </a:r>
            <a:r>
              <a:rPr lang="en-US" sz="2400" b="0" dirty="0"/>
              <a:t> </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長期供給曲線</a:t>
            </a:r>
            <a:r>
              <a:rPr lang="en-US" altLang="zh-TW" sz="2400" dirty="0" smtClean="0">
                <a:latin typeface="標楷體" pitchFamily="65" charset="-120"/>
                <a:ea typeface="標楷體" pitchFamily="65" charset="-120"/>
              </a:rPr>
              <a:t>)</a:t>
            </a:r>
            <a:r>
              <a:rPr lang="en-US" sz="2400" dirty="0" smtClean="0">
                <a:latin typeface="標楷體" pitchFamily="65" charset="-120"/>
                <a:ea typeface="標楷體" pitchFamily="65" charset="-120"/>
              </a:rPr>
              <a:t> </a:t>
            </a:r>
            <a:r>
              <a:rPr lang="en-US" sz="2000" b="0" dirty="0"/>
              <a:t>A curve that shows the relationship in the long run between market price and the quantity supplied.</a:t>
            </a:r>
          </a:p>
        </p:txBody>
      </p:sp>
      <p:sp>
        <p:nvSpPr>
          <p:cNvPr id="2" name="TextBox 1"/>
          <p:cNvSpPr txBox="1">
            <a:spLocks noChangeArrowheads="1"/>
          </p:cNvSpPr>
          <p:nvPr/>
        </p:nvSpPr>
        <p:spPr bwMode="auto">
          <a:xfrm>
            <a:off x="428625" y="1181100"/>
            <a:ext cx="8243888" cy="1323439"/>
          </a:xfrm>
          <a:prstGeom prst="rect">
            <a:avLst/>
          </a:prstGeom>
          <a:noFill/>
          <a:ln w="9525">
            <a:noFill/>
            <a:miter lim="800000"/>
            <a:headEnd/>
            <a:tailEnd/>
          </a:ln>
        </p:spPr>
        <p:txBody>
          <a:bodyPr>
            <a:spAutoFit/>
          </a:bodyPr>
          <a:lstStyle/>
          <a:p>
            <a:r>
              <a:rPr lang="en-US" sz="2000" b="0" i="1" dirty="0"/>
              <a:t>In the long run, a perfectly competitive market will supply whatever amount</a:t>
            </a:r>
          </a:p>
          <a:p>
            <a:r>
              <a:rPr lang="en-US" sz="2000" b="0" i="1" dirty="0"/>
              <a:t>of a good consumers demand at a price determined by the minimum point on the typical firm’s average total cost curve.</a:t>
            </a:r>
          </a:p>
        </p:txBody>
      </p:sp>
      <p:sp>
        <p:nvSpPr>
          <p:cNvPr id="4" name="Rectangle 8"/>
          <p:cNvSpPr>
            <a:spLocks noChangeArrowheads="1"/>
          </p:cNvSpPr>
          <p:nvPr/>
        </p:nvSpPr>
        <p:spPr bwMode="auto">
          <a:xfrm>
            <a:off x="441325" y="2906713"/>
            <a:ext cx="7940675" cy="434975"/>
          </a:xfrm>
          <a:prstGeom prst="rect">
            <a:avLst/>
          </a:prstGeom>
          <a:noFill/>
          <a:ln w="9525">
            <a:noFill/>
            <a:miter lim="800000"/>
            <a:headEnd/>
            <a:tailEnd/>
          </a:ln>
        </p:spPr>
        <p:txBody>
          <a:bodyPr/>
          <a:lstStyle/>
          <a:p>
            <a:pPr>
              <a:spcBef>
                <a:spcPct val="20000"/>
              </a:spcBef>
            </a:pPr>
            <a:r>
              <a:rPr lang="en-US" sz="2400" dirty="0"/>
              <a:t>Increasing-Cost and Decreasing-Cost Industries</a:t>
            </a:r>
          </a:p>
        </p:txBody>
      </p:sp>
      <p:sp>
        <p:nvSpPr>
          <p:cNvPr id="5" name="Rectangle 9"/>
          <p:cNvSpPr>
            <a:spLocks noChangeArrowheads="1"/>
          </p:cNvSpPr>
          <p:nvPr/>
        </p:nvSpPr>
        <p:spPr bwMode="auto">
          <a:xfrm>
            <a:off x="403225" y="3508375"/>
            <a:ext cx="8243888" cy="2800767"/>
          </a:xfrm>
          <a:prstGeom prst="rect">
            <a:avLst/>
          </a:prstGeom>
          <a:noFill/>
          <a:ln w="9525" algn="ctr">
            <a:noFill/>
            <a:miter lim="800000"/>
            <a:headEnd/>
            <a:tailEnd/>
          </a:ln>
        </p:spPr>
        <p:txBody>
          <a:bodyPr>
            <a:spAutoFit/>
          </a:bodyPr>
          <a:lstStyle/>
          <a:p>
            <a:r>
              <a:rPr lang="en-US" sz="2000" b="0" dirty="0"/>
              <a:t>Industries with horizontal long-run supply curves are called </a:t>
            </a:r>
            <a:r>
              <a:rPr lang="en-US" sz="2000" b="0" i="1" dirty="0"/>
              <a:t>constant-cost industries</a:t>
            </a:r>
            <a:r>
              <a:rPr lang="en-US" sz="2000" b="0" dirty="0"/>
              <a:t>.</a:t>
            </a:r>
          </a:p>
          <a:p>
            <a:endParaRPr lang="en-US" sz="2800" b="0" i="1" dirty="0"/>
          </a:p>
          <a:p>
            <a:r>
              <a:rPr lang="en-US" sz="2000" b="0" dirty="0"/>
              <a:t>Industries with upward-sloping long-run supply curves are called </a:t>
            </a:r>
            <a:r>
              <a:rPr lang="en-US" sz="2000" b="0" i="1" dirty="0"/>
              <a:t>increasing-cost industries</a:t>
            </a:r>
            <a:r>
              <a:rPr lang="en-US" sz="2000" b="0" dirty="0"/>
              <a:t>.</a:t>
            </a:r>
          </a:p>
          <a:p>
            <a:endParaRPr lang="en-US" sz="2800" b="0" dirty="0"/>
          </a:p>
          <a:p>
            <a:r>
              <a:rPr lang="en-US" sz="2000" b="0" dirty="0"/>
              <a:t>Industries with downward-sloping long-run supply curves are called </a:t>
            </a:r>
            <a:r>
              <a:rPr lang="en-US" sz="2000" b="0" i="1" dirty="0"/>
              <a:t>decreasing-cost industries</a:t>
            </a:r>
            <a:r>
              <a:rPr lang="en-US" sz="2000" b="0" dirty="0"/>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3349"/>
                                        </p:tgtEl>
                                        <p:attrNameLst>
                                          <p:attrName>style.visibility</p:attrName>
                                        </p:attrNameLst>
                                      </p:cBhvr>
                                      <p:to>
                                        <p:strVal val="visible"/>
                                      </p:to>
                                    </p:set>
                                    <p:animEffect transition="in" filter="wipe(left)">
                                      <p:cBhvr>
                                        <p:cTn id="7" dur="500"/>
                                        <p:tgtEl>
                                          <p:spTgt spid="9533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left)">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wipe(left)">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wipe(left)">
                                      <p:cBhvr>
                                        <p:cTn id="3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3349" grpId="0"/>
      <p:bldP spid="2" grpId="0"/>
      <p:bldP spid="4" grpId="0"/>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圖片 16" descr="未命名.png"/>
          <p:cNvPicPr>
            <a:picLocks noChangeAspect="1"/>
          </p:cNvPicPr>
          <p:nvPr/>
        </p:nvPicPr>
        <p:blipFill>
          <a:blip r:embed="rId2" cstate="print"/>
          <a:stretch>
            <a:fillRect/>
          </a:stretch>
        </p:blipFill>
        <p:spPr>
          <a:xfrm>
            <a:off x="717218" y="3217337"/>
            <a:ext cx="4030564" cy="3450163"/>
          </a:xfrm>
          <a:prstGeom prst="rect">
            <a:avLst/>
          </a:prstGeom>
        </p:spPr>
      </p:pic>
      <p:pic>
        <p:nvPicPr>
          <p:cNvPr id="18" name="圖片 17" descr="2.jpg"/>
          <p:cNvPicPr>
            <a:picLocks noChangeAspect="1"/>
          </p:cNvPicPr>
          <p:nvPr/>
        </p:nvPicPr>
        <p:blipFill>
          <a:blip r:embed="rId3" cstate="print"/>
          <a:stretch>
            <a:fillRect/>
          </a:stretch>
        </p:blipFill>
        <p:spPr>
          <a:xfrm>
            <a:off x="4870450" y="3284372"/>
            <a:ext cx="3907742" cy="3345028"/>
          </a:xfrm>
          <a:prstGeom prst="rect">
            <a:avLst/>
          </a:prstGeom>
        </p:spPr>
      </p:pic>
      <p:graphicFrame>
        <p:nvGraphicFramePr>
          <p:cNvPr id="19" name="表格 18"/>
          <p:cNvGraphicFramePr>
            <a:graphicFrameLocks noGrp="1"/>
          </p:cNvGraphicFramePr>
          <p:nvPr/>
        </p:nvGraphicFramePr>
        <p:xfrm>
          <a:off x="736604" y="2362200"/>
          <a:ext cx="7988297" cy="877564"/>
        </p:xfrm>
        <a:graphic>
          <a:graphicData uri="http://schemas.openxmlformats.org/drawingml/2006/table">
            <a:tbl>
              <a:tblPr firstRow="1" bandRow="1">
                <a:tableStyleId>{BC89EF96-8CEA-46FF-86C4-4CE0E7609802}</a:tableStyleId>
              </a:tblPr>
              <a:tblGrid>
                <a:gridCol w="1141711"/>
                <a:gridCol w="1141711"/>
                <a:gridCol w="1138031"/>
                <a:gridCol w="1141711"/>
                <a:gridCol w="1141711"/>
                <a:gridCol w="1141711"/>
                <a:gridCol w="1141711"/>
              </a:tblGrid>
              <a:tr h="495300">
                <a:tc>
                  <a:txBody>
                    <a:bodyPr/>
                    <a:lstStyle/>
                    <a:p>
                      <a:pPr algn="ctr"/>
                      <a:r>
                        <a:rPr lang="zh-TW" altLang="en-US" sz="2000" dirty="0" smtClean="0">
                          <a:solidFill>
                            <a:schemeClr val="tx1"/>
                          </a:solidFill>
                          <a:latin typeface="標楷體" pitchFamily="65" charset="-120"/>
                          <a:ea typeface="標楷體" pitchFamily="65" charset="-120"/>
                        </a:rPr>
                        <a:t>店家</a:t>
                      </a:r>
                      <a:endParaRPr lang="en-US" altLang="zh-TW" sz="2000" dirty="0" smtClean="0">
                        <a:solidFill>
                          <a:schemeClr val="tx1"/>
                        </a:solidFill>
                        <a:latin typeface="標楷體" pitchFamily="65" charset="-120"/>
                        <a:ea typeface="標楷體" pitchFamily="65" charset="-120"/>
                      </a:endParaRPr>
                    </a:p>
                  </a:txBody>
                  <a:tcPr anchor="ctr"/>
                </a:tc>
                <a:tc>
                  <a:txBody>
                    <a:bodyPr/>
                    <a:lstStyle/>
                    <a:p>
                      <a:pPr algn="ctr"/>
                      <a:r>
                        <a:rPr lang="en-US" altLang="zh-TW" sz="2000" b="1" kern="1200" dirty="0" err="1" smtClean="0">
                          <a:solidFill>
                            <a:schemeClr val="tx1"/>
                          </a:solidFill>
                          <a:latin typeface="標楷體" pitchFamily="65" charset="-120"/>
                          <a:ea typeface="標楷體" pitchFamily="65" charset="-120"/>
                          <a:cs typeface="+mn-cs"/>
                        </a:rPr>
                        <a:t>Comebuy</a:t>
                      </a:r>
                      <a:endParaRPr lang="zh-TW" altLang="en-US" sz="2000" dirty="0">
                        <a:solidFill>
                          <a:schemeClr val="tx1"/>
                        </a:solidFill>
                        <a:latin typeface="標楷體" pitchFamily="65" charset="-120"/>
                        <a:ea typeface="標楷體"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0" dirty="0" smtClean="0">
                          <a:solidFill>
                            <a:schemeClr val="tx1"/>
                          </a:solidFill>
                          <a:latin typeface="標楷體" pitchFamily="65" charset="-120"/>
                          <a:ea typeface="標楷體" pitchFamily="65" charset="-120"/>
                          <a:cs typeface="新細明體"/>
                        </a:rPr>
                        <a:t>COCO</a:t>
                      </a:r>
                      <a:endParaRPr lang="zh-TW" altLang="zh-TW" sz="2000" kern="100" dirty="0" smtClean="0">
                        <a:solidFill>
                          <a:schemeClr val="tx1"/>
                        </a:solidFill>
                        <a:latin typeface="標楷體" pitchFamily="65" charset="-120"/>
                        <a:ea typeface="標楷體" pitchFamily="65" charset="-120"/>
                        <a:cs typeface="Times New Roman"/>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0" dirty="0" err="1" smtClean="0">
                          <a:solidFill>
                            <a:schemeClr val="tx1"/>
                          </a:solidFill>
                          <a:latin typeface="標楷體" pitchFamily="65" charset="-120"/>
                          <a:ea typeface="標楷體" pitchFamily="65" charset="-120"/>
                          <a:cs typeface="新細明體"/>
                        </a:rPr>
                        <a:t>C.up</a:t>
                      </a:r>
                      <a:r>
                        <a:rPr lang="en-US" altLang="zh-TW" sz="2000" kern="0" dirty="0" smtClean="0">
                          <a:solidFill>
                            <a:schemeClr val="tx1"/>
                          </a:solidFill>
                          <a:latin typeface="標楷體" pitchFamily="65" charset="-120"/>
                          <a:ea typeface="標楷體" pitchFamily="65" charset="-120"/>
                          <a:cs typeface="新細明體"/>
                        </a:rPr>
                        <a:t> c+</a:t>
                      </a:r>
                      <a:endParaRPr lang="zh-TW" altLang="zh-TW" sz="2000" kern="100" dirty="0" smtClean="0">
                        <a:solidFill>
                          <a:schemeClr val="tx1"/>
                        </a:solidFill>
                        <a:latin typeface="標楷體" pitchFamily="65" charset="-120"/>
                        <a:ea typeface="標楷體" pitchFamily="65" charset="-120"/>
                        <a:cs typeface="Times New Roman"/>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000" kern="0" dirty="0" smtClean="0">
                          <a:solidFill>
                            <a:schemeClr val="tx1"/>
                          </a:solidFill>
                          <a:latin typeface="標楷體" pitchFamily="65" charset="-120"/>
                          <a:ea typeface="標楷體" pitchFamily="65" charset="-120"/>
                          <a:cs typeface="新細明體"/>
                        </a:rPr>
                        <a:t>有茶氏</a:t>
                      </a:r>
                      <a:endParaRPr lang="zh-TW" altLang="zh-TW" sz="2000" kern="100" dirty="0" smtClean="0">
                        <a:solidFill>
                          <a:schemeClr val="tx1"/>
                        </a:solidFill>
                        <a:latin typeface="標楷體" pitchFamily="65" charset="-120"/>
                        <a:ea typeface="標楷體" pitchFamily="65" charset="-120"/>
                        <a:cs typeface="Times New Roman"/>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000" kern="0" dirty="0" smtClean="0">
                          <a:solidFill>
                            <a:schemeClr val="tx1"/>
                          </a:solidFill>
                          <a:latin typeface="標楷體" pitchFamily="65" charset="-120"/>
                          <a:ea typeface="標楷體" pitchFamily="65" charset="-120"/>
                          <a:cs typeface="新細明體"/>
                        </a:rPr>
                        <a:t>歇腳亭</a:t>
                      </a:r>
                      <a:endParaRPr lang="zh-TW" altLang="zh-TW" sz="2000" kern="100" dirty="0" smtClean="0">
                        <a:solidFill>
                          <a:schemeClr val="tx1"/>
                        </a:solidFill>
                        <a:latin typeface="標楷體" pitchFamily="65" charset="-120"/>
                        <a:ea typeface="標楷體" pitchFamily="65" charset="-120"/>
                        <a:cs typeface="Times New Roman"/>
                      </a:endParaRPr>
                    </a:p>
                  </a:txBody>
                  <a:tcPr anchor="ctr"/>
                </a:tc>
                <a:tc>
                  <a:txBody>
                    <a:bodyPr/>
                    <a:lstStyle/>
                    <a:p>
                      <a:pPr algn="ctr"/>
                      <a:r>
                        <a:rPr lang="zh-TW" altLang="en-US" sz="2000" dirty="0" smtClean="0">
                          <a:solidFill>
                            <a:schemeClr val="tx1"/>
                          </a:solidFill>
                          <a:latin typeface="標楷體" pitchFamily="65" charset="-120"/>
                          <a:ea typeface="標楷體" pitchFamily="65" charset="-120"/>
                        </a:rPr>
                        <a:t>甘喜茶</a:t>
                      </a:r>
                      <a:endParaRPr lang="zh-TW" altLang="en-US" sz="2000" dirty="0">
                        <a:solidFill>
                          <a:schemeClr val="tx1"/>
                        </a:solidFill>
                        <a:latin typeface="標楷體" pitchFamily="65" charset="-120"/>
                        <a:ea typeface="標楷體" pitchFamily="65" charset="-120"/>
                      </a:endParaRPr>
                    </a:p>
                  </a:txBody>
                  <a:tcPr anchor="ctr"/>
                </a:tc>
              </a:tr>
              <a:tr h="382264">
                <a:tc>
                  <a:txBody>
                    <a:bodyPr/>
                    <a:lstStyle/>
                    <a:p>
                      <a:pPr algn="ctr"/>
                      <a:r>
                        <a:rPr lang="zh-TW" altLang="en-US" b="1" dirty="0" smtClean="0">
                          <a:latin typeface="標楷體" pitchFamily="65" charset="-120"/>
                          <a:ea typeface="標楷體" pitchFamily="65" charset="-120"/>
                        </a:rPr>
                        <a:t>價格</a:t>
                      </a:r>
                      <a:endParaRPr lang="en-US" altLang="zh-TW" b="1" dirty="0" smtClean="0">
                        <a:latin typeface="標楷體" pitchFamily="65" charset="-120"/>
                        <a:ea typeface="標楷體" pitchFamily="65" charset="-120"/>
                      </a:endParaRPr>
                    </a:p>
                  </a:txBody>
                  <a:tcPr/>
                </a:tc>
                <a:tc>
                  <a:txBody>
                    <a:bodyPr/>
                    <a:lstStyle/>
                    <a:p>
                      <a:pPr algn="ctr"/>
                      <a:r>
                        <a:rPr lang="en-US" altLang="zh-TW" dirty="0" smtClean="0"/>
                        <a:t>35</a:t>
                      </a:r>
                      <a:endParaRPr lang="zh-TW"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35</a:t>
                      </a:r>
                      <a:endParaRPr lang="zh-TW" alt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35</a:t>
                      </a:r>
                      <a:endParaRPr lang="zh-TW" alt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35</a:t>
                      </a:r>
                      <a:endParaRPr lang="zh-TW" alt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35</a:t>
                      </a:r>
                      <a:endParaRPr lang="zh-TW" alt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35</a:t>
                      </a:r>
                      <a:endParaRPr lang="zh-TW" altLang="en-US" dirty="0" smtClean="0"/>
                    </a:p>
                  </a:txBody>
                  <a:tcPr anchor="ctr"/>
                </a:tc>
              </a:tr>
            </a:tbl>
          </a:graphicData>
        </a:graphic>
      </p:graphicFrame>
      <p:sp>
        <p:nvSpPr>
          <p:cNvPr id="2" name="文字方塊 1"/>
          <p:cNvSpPr txBox="1"/>
          <p:nvPr/>
        </p:nvSpPr>
        <p:spPr>
          <a:xfrm>
            <a:off x="215900" y="152400"/>
            <a:ext cx="1778000" cy="523220"/>
          </a:xfrm>
          <a:prstGeom prst="rect">
            <a:avLst/>
          </a:prstGeom>
          <a:noFill/>
        </p:spPr>
        <p:txBody>
          <a:bodyPr wrap="square" rtlCol="0">
            <a:spAutoFit/>
          </a:bodyPr>
          <a:lstStyle/>
          <a:p>
            <a:r>
              <a:rPr lang="zh-TW" altLang="en-US" sz="2800" dirty="0" smtClean="0">
                <a:solidFill>
                  <a:srgbClr val="8C0051"/>
                </a:solidFill>
                <a:latin typeface="標楷體" pitchFamily="65" charset="-120"/>
                <a:ea typeface="標楷體" pitchFamily="65" charset="-120"/>
              </a:rPr>
              <a:t>新聞時事</a:t>
            </a:r>
            <a:endParaRPr lang="zh-TW" altLang="en-US" sz="2800" dirty="0">
              <a:solidFill>
                <a:srgbClr val="8C0051"/>
              </a:solidFill>
              <a:latin typeface="標楷體" pitchFamily="65" charset="-120"/>
              <a:ea typeface="標楷體" pitchFamily="65" charset="-120"/>
            </a:endParaRPr>
          </a:p>
        </p:txBody>
      </p:sp>
      <p:sp>
        <p:nvSpPr>
          <p:cNvPr id="3" name="文字方塊 2"/>
          <p:cNvSpPr txBox="1"/>
          <p:nvPr/>
        </p:nvSpPr>
        <p:spPr>
          <a:xfrm>
            <a:off x="901700" y="571501"/>
            <a:ext cx="7594600" cy="1631216"/>
          </a:xfrm>
          <a:prstGeom prst="rect">
            <a:avLst/>
          </a:prstGeom>
          <a:noFill/>
        </p:spPr>
        <p:txBody>
          <a:bodyPr wrap="square" rtlCol="0">
            <a:spAutoFit/>
          </a:bodyPr>
          <a:lstStyle/>
          <a:p>
            <a:r>
              <a:rPr lang="zh-TW" altLang="en-US" sz="2000" dirty="0" smtClean="0">
                <a:latin typeface="標楷體" pitchFamily="65" charset="-120"/>
                <a:ea typeface="標楷體" pitchFamily="65" charset="-120"/>
              </a:rPr>
              <a:t>清大夜市商圈的飲料店高達二十多家，幾乎每一家都有賣珍珠奶茶，大杯價格大多為</a:t>
            </a:r>
            <a:r>
              <a:rPr lang="en-US" altLang="zh-TW" sz="2000" dirty="0" smtClean="0">
                <a:latin typeface="標楷體" pitchFamily="65" charset="-120"/>
                <a:ea typeface="標楷體" pitchFamily="65" charset="-120"/>
              </a:rPr>
              <a:t>35</a:t>
            </a:r>
            <a:r>
              <a:rPr lang="zh-TW" altLang="en-US" sz="2000" dirty="0" smtClean="0">
                <a:latin typeface="標楷體" pitchFamily="65" charset="-120"/>
                <a:ea typeface="標楷體" pitchFamily="65" charset="-120"/>
              </a:rPr>
              <a:t>元，以下圖</a:t>
            </a:r>
            <a:r>
              <a:rPr lang="en-US" altLang="zh-TW" sz="2000" dirty="0" smtClean="0">
                <a:latin typeface="標楷體" pitchFamily="65" charset="-120"/>
                <a:ea typeface="標楷體" pitchFamily="65" charset="-120"/>
              </a:rPr>
              <a:t>1</a:t>
            </a:r>
            <a:r>
              <a:rPr lang="zh-TW" altLang="en-US" sz="2000" dirty="0" smtClean="0">
                <a:latin typeface="標楷體" pitchFamily="65" charset="-120"/>
                <a:ea typeface="標楷體" pitchFamily="65" charset="-120"/>
              </a:rPr>
              <a:t>是清大夜市珍珠奶茶的市場需求線，假設珍珠奶茶價格是</a:t>
            </a:r>
            <a:r>
              <a:rPr lang="en-US" altLang="zh-TW" sz="2000" dirty="0" smtClean="0">
                <a:latin typeface="標楷體" pitchFamily="65" charset="-120"/>
                <a:ea typeface="標楷體" pitchFamily="65" charset="-120"/>
              </a:rPr>
              <a:t>35</a:t>
            </a:r>
            <a:r>
              <a:rPr lang="zh-TW" altLang="en-US" sz="2000" dirty="0" smtClean="0">
                <a:latin typeface="標楷體" pitchFamily="65" charset="-120"/>
                <a:ea typeface="標楷體" pitchFamily="65" charset="-120"/>
              </a:rPr>
              <a:t>元，市場需求量是</a:t>
            </a:r>
            <a:r>
              <a:rPr lang="en-US" altLang="zh-TW" sz="2000" dirty="0" smtClean="0">
                <a:latin typeface="標楷體" pitchFamily="65" charset="-120"/>
                <a:ea typeface="標楷體" pitchFamily="65" charset="-120"/>
              </a:rPr>
              <a:t>8000</a:t>
            </a:r>
            <a:r>
              <a:rPr lang="zh-TW" altLang="en-US" sz="2000" dirty="0" smtClean="0">
                <a:latin typeface="標楷體" pitchFamily="65" charset="-120"/>
                <a:ea typeface="標楷體" pitchFamily="65" charset="-120"/>
              </a:rPr>
              <a:t>杯，如圖</a:t>
            </a:r>
            <a:r>
              <a:rPr lang="en-US" altLang="zh-TW" sz="2000" dirty="0" smtClean="0">
                <a:latin typeface="標楷體" pitchFamily="65" charset="-120"/>
                <a:ea typeface="標楷體" pitchFamily="65" charset="-120"/>
              </a:rPr>
              <a:t>1</a:t>
            </a:r>
            <a:r>
              <a:rPr lang="zh-TW" altLang="en-US" sz="2000" dirty="0" smtClean="0">
                <a:latin typeface="標楷體" pitchFamily="65" charset="-120"/>
                <a:ea typeface="標楷體" pitchFamily="65" charset="-120"/>
              </a:rPr>
              <a:t>中</a:t>
            </a:r>
            <a:r>
              <a:rPr lang="en-US" altLang="zh-TW" sz="2000" dirty="0" smtClean="0">
                <a:latin typeface="標楷體" pitchFamily="65" charset="-120"/>
                <a:ea typeface="標楷體" pitchFamily="65" charset="-120"/>
              </a:rPr>
              <a:t>B</a:t>
            </a:r>
            <a:r>
              <a:rPr lang="zh-TW" altLang="en-US" sz="2000" dirty="0" smtClean="0">
                <a:latin typeface="標楷體" pitchFamily="65" charset="-120"/>
                <a:ea typeface="標楷體" pitchFamily="65" charset="-120"/>
              </a:rPr>
              <a:t>點</a:t>
            </a:r>
            <a:r>
              <a:rPr lang="zh-TW" altLang="en-US" sz="2000" dirty="0" smtClean="0">
                <a:latin typeface="標楷體" pitchFamily="65" charset="-120"/>
                <a:ea typeface="標楷體" pitchFamily="65" charset="-120"/>
              </a:rPr>
              <a:t>所示</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圖</a:t>
            </a:r>
            <a:r>
              <a:rPr lang="en-US" altLang="zh-TW" sz="2000" dirty="0" smtClean="0">
                <a:latin typeface="標楷體" pitchFamily="65" charset="-120"/>
                <a:ea typeface="標楷體" pitchFamily="65" charset="-120"/>
              </a:rPr>
              <a:t>2</a:t>
            </a:r>
            <a:r>
              <a:rPr lang="zh-TW" altLang="en-US" sz="2000" dirty="0" smtClean="0">
                <a:latin typeface="標楷體" pitchFamily="65" charset="-120"/>
                <a:ea typeface="標楷體" pitchFamily="65" charset="-120"/>
              </a:rPr>
              <a:t>是甲飲料店的需求</a:t>
            </a:r>
            <a:r>
              <a:rPr lang="zh-TW" altLang="en-US" sz="2000" dirty="0" smtClean="0">
                <a:latin typeface="標楷體" pitchFamily="65" charset="-120"/>
                <a:ea typeface="標楷體" pitchFamily="65" charset="-120"/>
              </a:rPr>
              <a:t>線，為水平，若提高價格為</a:t>
            </a:r>
            <a:r>
              <a:rPr lang="en-US" altLang="zh-TW" sz="2000" dirty="0" smtClean="0">
                <a:latin typeface="標楷體" pitchFamily="65" charset="-120"/>
                <a:ea typeface="標楷體" pitchFamily="65" charset="-120"/>
              </a:rPr>
              <a:t>40</a:t>
            </a:r>
            <a:r>
              <a:rPr lang="zh-TW" altLang="en-US" sz="2000" dirty="0" smtClean="0">
                <a:latin typeface="標楷體" pitchFamily="65" charset="-120"/>
                <a:ea typeface="標楷體" pitchFamily="65" charset="-120"/>
              </a:rPr>
              <a:t>，消費者會向別家購買，甲飲料店的需求量會變成</a:t>
            </a:r>
            <a:r>
              <a:rPr lang="en-US" altLang="zh-TW" sz="2000" dirty="0" smtClean="0">
                <a:latin typeface="標楷體" pitchFamily="65" charset="-120"/>
                <a:ea typeface="標楷體" pitchFamily="65" charset="-120"/>
              </a:rPr>
              <a:t>0</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2424" y="2743200"/>
            <a:ext cx="8791575" cy="461665"/>
          </a:xfrm>
          <a:prstGeom prst="rect">
            <a:avLst/>
          </a:prstGeom>
          <a:noFill/>
          <a:ln w="9525">
            <a:noFill/>
            <a:miter lim="800000"/>
            <a:headEnd/>
            <a:tailEnd/>
          </a:ln>
        </p:spPr>
        <p:txBody>
          <a:bodyPr wrap="square">
            <a:spAutoFit/>
          </a:bodyPr>
          <a:lstStyle/>
          <a:p>
            <a:r>
              <a:rPr lang="en-US" sz="2400" b="0" dirty="0">
                <a:solidFill>
                  <a:srgbClr val="0066B3"/>
                </a:solidFill>
              </a:rPr>
              <a:t>Explain how perfect competition leads to economic efficiency.</a:t>
            </a:r>
          </a:p>
        </p:txBody>
      </p:sp>
      <p:sp>
        <p:nvSpPr>
          <p:cNvPr id="3" name="Text Box 9"/>
          <p:cNvSpPr txBox="1">
            <a:spLocks noChangeArrowheads="1"/>
          </p:cNvSpPr>
          <p:nvPr/>
        </p:nvSpPr>
        <p:spPr bwMode="auto">
          <a:xfrm>
            <a:off x="452438" y="2404547"/>
            <a:ext cx="3992562" cy="369332"/>
          </a:xfrm>
          <a:prstGeom prst="rect">
            <a:avLst/>
          </a:prstGeom>
          <a:solidFill>
            <a:srgbClr val="0066B3"/>
          </a:solidFill>
          <a:ln w="9525">
            <a:noFill/>
            <a:miter lim="800000"/>
            <a:headEnd/>
            <a:tailEnd/>
          </a:ln>
        </p:spPr>
        <p:txBody>
          <a:bodyPr wrap="square" lIns="45720" rIns="45720" anchor="ctr">
            <a:spAutoFit/>
          </a:bodyPr>
          <a:lstStyle/>
          <a:p>
            <a:r>
              <a:rPr lang="en-US" sz="1800">
                <a:solidFill>
                  <a:srgbClr val="FFFFFF"/>
                </a:solidFill>
              </a:rPr>
              <a:t>12.6 LEARNING </a:t>
            </a:r>
            <a:r>
              <a:rPr lang="en-US" sz="1800" b="0">
                <a:solidFill>
                  <a:srgbClr val="FFFFFF"/>
                </a:solidFill>
              </a:rPr>
              <a:t>OBJECTIVE</a:t>
            </a:r>
          </a:p>
        </p:txBody>
      </p:sp>
      <p:sp>
        <p:nvSpPr>
          <p:cNvPr id="4" name="TextBox 3"/>
          <p:cNvSpPr txBox="1">
            <a:spLocks noChangeArrowheads="1"/>
          </p:cNvSpPr>
          <p:nvPr/>
        </p:nvSpPr>
        <p:spPr bwMode="auto">
          <a:xfrm>
            <a:off x="469900" y="244475"/>
            <a:ext cx="7923213" cy="523220"/>
          </a:xfrm>
          <a:prstGeom prst="rect">
            <a:avLst/>
          </a:prstGeom>
          <a:noFill/>
          <a:ln w="9525">
            <a:noFill/>
            <a:miter lim="800000"/>
            <a:headEnd/>
            <a:tailEnd/>
          </a:ln>
        </p:spPr>
        <p:txBody>
          <a:bodyPr>
            <a:spAutoFit/>
          </a:bodyPr>
          <a:lstStyle/>
          <a:p>
            <a:r>
              <a:rPr lang="en-US" sz="2800" dirty="0">
                <a:solidFill>
                  <a:srgbClr val="0066B3"/>
                </a:solidFill>
              </a:rPr>
              <a:t>Perfect Competition and Efficiency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2"/>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500"/>
                                        <p:tgtEl>
                                          <p:spTgt spid="3"/>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65138" y="1933575"/>
            <a:ext cx="8243887" cy="892552"/>
          </a:xfrm>
          <a:prstGeom prst="rect">
            <a:avLst/>
          </a:prstGeom>
          <a:noFill/>
          <a:ln w="9525" algn="ctr">
            <a:noFill/>
            <a:miter lim="800000"/>
            <a:headEnd/>
            <a:tailEnd/>
          </a:ln>
        </p:spPr>
        <p:txBody>
          <a:bodyPr>
            <a:spAutoFit/>
          </a:bodyPr>
          <a:lstStyle/>
          <a:p>
            <a:pPr>
              <a:spcBef>
                <a:spcPct val="50000"/>
              </a:spcBef>
              <a:spcAft>
                <a:spcPct val="10000"/>
              </a:spcAft>
            </a:pPr>
            <a:r>
              <a:rPr lang="en-US" sz="2800" dirty="0"/>
              <a:t>Productive efficiency</a:t>
            </a:r>
            <a:r>
              <a:rPr lang="en-US" sz="2800" b="0" dirty="0"/>
              <a:t>  </a:t>
            </a:r>
            <a:r>
              <a:rPr lang="en-US" sz="2400" b="0" dirty="0"/>
              <a:t>The situation in which a good or service is produced at the lowest possible cost.</a:t>
            </a:r>
          </a:p>
        </p:txBody>
      </p:sp>
      <p:sp>
        <p:nvSpPr>
          <p:cNvPr id="6" name="Rectangle 5"/>
          <p:cNvSpPr>
            <a:spLocks noChangeArrowheads="1"/>
          </p:cNvSpPr>
          <p:nvPr/>
        </p:nvSpPr>
        <p:spPr bwMode="auto">
          <a:xfrm>
            <a:off x="452438" y="230188"/>
            <a:ext cx="8059737" cy="436562"/>
          </a:xfrm>
          <a:prstGeom prst="rect">
            <a:avLst/>
          </a:prstGeom>
          <a:noFill/>
          <a:ln w="9525">
            <a:noFill/>
            <a:miter lim="800000"/>
            <a:headEnd/>
            <a:tailEnd/>
          </a:ln>
        </p:spPr>
        <p:txBody>
          <a:bodyPr anchor="ctr"/>
          <a:lstStyle/>
          <a:p>
            <a:pPr>
              <a:spcBef>
                <a:spcPct val="20000"/>
              </a:spcBef>
            </a:pPr>
            <a:r>
              <a:rPr lang="en-US" sz="3600" dirty="0"/>
              <a:t>Productive </a:t>
            </a:r>
            <a:r>
              <a:rPr lang="en-US" sz="3600" dirty="0" smtClean="0"/>
              <a:t>Efficiency</a:t>
            </a:r>
            <a:r>
              <a:rPr lang="zh-TW" altLang="en-US" sz="3600" dirty="0" smtClean="0"/>
              <a:t>  </a:t>
            </a:r>
            <a:r>
              <a:rPr lang="zh-TW" altLang="en-US" sz="3600" dirty="0" smtClean="0">
                <a:latin typeface="標楷體" pitchFamily="65" charset="-120"/>
                <a:ea typeface="標楷體" pitchFamily="65" charset="-120"/>
              </a:rPr>
              <a:t>生產效率</a:t>
            </a:r>
            <a:endParaRPr lang="en-US" sz="3600" dirty="0">
              <a:latin typeface="標楷體" pitchFamily="65" charset="-120"/>
              <a:ea typeface="標楷體" pitchFamily="65" charset="-120"/>
            </a:endParaRPr>
          </a:p>
        </p:txBody>
      </p:sp>
      <p:sp>
        <p:nvSpPr>
          <p:cNvPr id="7" name="Rectangle 7"/>
          <p:cNvSpPr>
            <a:spLocks noChangeArrowheads="1"/>
          </p:cNvSpPr>
          <p:nvPr/>
        </p:nvSpPr>
        <p:spPr bwMode="auto">
          <a:xfrm>
            <a:off x="465138" y="723900"/>
            <a:ext cx="8243887" cy="830997"/>
          </a:xfrm>
          <a:prstGeom prst="rect">
            <a:avLst/>
          </a:prstGeom>
          <a:noFill/>
          <a:ln w="9525" algn="ctr">
            <a:noFill/>
            <a:miter lim="800000"/>
            <a:headEnd/>
            <a:tailEnd/>
          </a:ln>
        </p:spPr>
        <p:txBody>
          <a:bodyPr>
            <a:spAutoFit/>
          </a:bodyPr>
          <a:lstStyle/>
          <a:p>
            <a:r>
              <a:rPr lang="en-US" sz="2400" b="0"/>
              <a:t>The forces of competition will drive the market price to the minimum average cost of the typical firm.</a:t>
            </a:r>
          </a:p>
        </p:txBody>
      </p:sp>
      <p:sp>
        <p:nvSpPr>
          <p:cNvPr id="8" name="Rectangle 7"/>
          <p:cNvSpPr>
            <a:spLocks noChangeArrowheads="1"/>
          </p:cNvSpPr>
          <p:nvPr/>
        </p:nvSpPr>
        <p:spPr bwMode="auto">
          <a:xfrm>
            <a:off x="490538" y="2916238"/>
            <a:ext cx="8243887" cy="3416320"/>
          </a:xfrm>
          <a:prstGeom prst="rect">
            <a:avLst/>
          </a:prstGeom>
          <a:noFill/>
          <a:ln w="9525" algn="ctr">
            <a:noFill/>
            <a:miter lim="800000"/>
            <a:headEnd/>
            <a:tailEnd/>
          </a:ln>
        </p:spPr>
        <p:txBody>
          <a:bodyPr>
            <a:spAutoFit/>
          </a:bodyPr>
          <a:lstStyle/>
          <a:p>
            <a:r>
              <a:rPr lang="en-US" sz="2400" b="0" dirty="0"/>
              <a:t>As we have seen, perfect competition results in productive efficiency. </a:t>
            </a:r>
          </a:p>
          <a:p>
            <a:endParaRPr lang="en-US" sz="2400" b="0" dirty="0"/>
          </a:p>
          <a:p>
            <a:r>
              <a:rPr lang="en-US" sz="2400" b="0" dirty="0"/>
              <a:t>Managers of firms strive to earn an economic profit by reducing costs, but in a perfectly competitive market, other firms quickly copy ways of reducing costs</a:t>
            </a:r>
            <a:r>
              <a:rPr lang="en-US" sz="2400" b="0" dirty="0" smtClean="0"/>
              <a:t>.</a:t>
            </a:r>
            <a:endParaRPr lang="en-US" sz="2400" b="0" dirty="0"/>
          </a:p>
          <a:p>
            <a:endParaRPr lang="en-US" sz="2400" b="0" dirty="0"/>
          </a:p>
          <a:p>
            <a:r>
              <a:rPr lang="en-US" sz="2400" b="0" dirty="0"/>
              <a:t>Therefore, in the long run, only the consumer benefits from cost reductions.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wipe(left)">
                                      <p:cBhvr>
                                        <p:cTn id="26" dur="500"/>
                                        <p:tgtEl>
                                          <p:spTgt spid="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wipe(left)">
                                      <p:cBhvr>
                                        <p:cTn id="31"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3589" name="Rectangle 5"/>
          <p:cNvSpPr>
            <a:spLocks noChangeArrowheads="1"/>
          </p:cNvSpPr>
          <p:nvPr/>
        </p:nvSpPr>
        <p:spPr bwMode="auto">
          <a:xfrm>
            <a:off x="452438" y="236538"/>
            <a:ext cx="8059737" cy="436562"/>
          </a:xfrm>
          <a:prstGeom prst="rect">
            <a:avLst/>
          </a:prstGeom>
          <a:noFill/>
          <a:ln w="9525">
            <a:noFill/>
            <a:miter lim="800000"/>
            <a:headEnd/>
            <a:tailEnd/>
          </a:ln>
        </p:spPr>
        <p:txBody>
          <a:bodyPr/>
          <a:lstStyle/>
          <a:p>
            <a:pPr>
              <a:spcBef>
                <a:spcPct val="20000"/>
              </a:spcBef>
            </a:pPr>
            <a:r>
              <a:rPr lang="en-US" sz="3600" dirty="0" err="1"/>
              <a:t>Allocative</a:t>
            </a:r>
            <a:r>
              <a:rPr lang="en-US" sz="3600" dirty="0"/>
              <a:t> </a:t>
            </a:r>
            <a:r>
              <a:rPr lang="en-US" sz="3600" dirty="0" smtClean="0"/>
              <a:t>Efficiency</a:t>
            </a:r>
            <a:r>
              <a:rPr lang="zh-TW" altLang="en-US" sz="3600" dirty="0" smtClean="0"/>
              <a:t>  </a:t>
            </a:r>
            <a:r>
              <a:rPr lang="zh-TW" altLang="en-US" sz="3600" dirty="0" smtClean="0">
                <a:latin typeface="標楷體" pitchFamily="65" charset="-120"/>
                <a:ea typeface="標楷體" pitchFamily="65" charset="-120"/>
              </a:rPr>
              <a:t>配置效率</a:t>
            </a:r>
            <a:endParaRPr lang="en-US" sz="3600" dirty="0">
              <a:latin typeface="標楷體" pitchFamily="65" charset="-120"/>
              <a:ea typeface="標楷體" pitchFamily="65" charset="-120"/>
            </a:endParaRPr>
          </a:p>
        </p:txBody>
      </p:sp>
      <p:sp>
        <p:nvSpPr>
          <p:cNvPr id="963591" name="Rectangle 7"/>
          <p:cNvSpPr>
            <a:spLocks noChangeArrowheads="1"/>
          </p:cNvSpPr>
          <p:nvPr/>
        </p:nvSpPr>
        <p:spPr bwMode="auto">
          <a:xfrm>
            <a:off x="452438" y="895350"/>
            <a:ext cx="8424862" cy="3785652"/>
          </a:xfrm>
          <a:prstGeom prst="rect">
            <a:avLst/>
          </a:prstGeom>
          <a:noFill/>
          <a:ln w="9525" algn="ctr">
            <a:noFill/>
            <a:miter lim="800000"/>
            <a:headEnd/>
            <a:tailEnd/>
          </a:ln>
        </p:spPr>
        <p:txBody>
          <a:bodyPr wrap="square">
            <a:spAutoFit/>
          </a:bodyPr>
          <a:lstStyle/>
          <a:p>
            <a:r>
              <a:rPr lang="en-US" sz="2000" b="0" dirty="0"/>
              <a:t>We know firms will supply all those goods that provide consumers with a marginal benefit at least as great as the marginal cost of producing them because:</a:t>
            </a:r>
          </a:p>
          <a:p>
            <a:endParaRPr lang="en-US" sz="2000" b="0" dirty="0"/>
          </a:p>
          <a:p>
            <a:pPr>
              <a:buFont typeface="Arial" charset="0"/>
              <a:buAutoNum type="arabicPeriod"/>
            </a:pPr>
            <a:r>
              <a:rPr lang="en-US" sz="2000" b="0" dirty="0"/>
              <a:t> The price of a good represents the marginal benefit consumers receive from consuming the last unit of the good sold.</a:t>
            </a:r>
          </a:p>
          <a:p>
            <a:pPr>
              <a:buFont typeface="Arial" charset="0"/>
              <a:buAutoNum type="arabicPeriod"/>
            </a:pPr>
            <a:endParaRPr lang="en-US" sz="2000" b="0" dirty="0"/>
          </a:p>
          <a:p>
            <a:pPr>
              <a:buFont typeface="Arial" charset="0"/>
              <a:buAutoNum type="arabicPeriod"/>
            </a:pPr>
            <a:r>
              <a:rPr lang="en-US" sz="2000" b="0" dirty="0"/>
              <a:t> Perfectly competitive firms produce up to the point where the price of the good equals the marginal cost of producing the last unit.</a:t>
            </a:r>
          </a:p>
          <a:p>
            <a:pPr>
              <a:buFont typeface="Arial" charset="0"/>
              <a:buAutoNum type="arabicPeriod"/>
            </a:pPr>
            <a:endParaRPr lang="en-US" sz="2000" b="0" dirty="0"/>
          </a:p>
          <a:p>
            <a:pPr>
              <a:buFont typeface="Arial" charset="0"/>
              <a:buAutoNum type="arabicPeriod"/>
            </a:pPr>
            <a:r>
              <a:rPr lang="en-US" sz="2000" b="0" dirty="0"/>
              <a:t> Therefore, firms produce up to the point where the last unit provides a marginal benefit to consumers equal to the marginal cost of producing it.</a:t>
            </a:r>
          </a:p>
        </p:txBody>
      </p:sp>
      <p:sp>
        <p:nvSpPr>
          <p:cNvPr id="8" name="Rectangle 6"/>
          <p:cNvSpPr>
            <a:spLocks noChangeArrowheads="1"/>
          </p:cNvSpPr>
          <p:nvPr/>
        </p:nvSpPr>
        <p:spPr bwMode="auto">
          <a:xfrm>
            <a:off x="452438" y="4992688"/>
            <a:ext cx="8412162" cy="1384995"/>
          </a:xfrm>
          <a:prstGeom prst="rect">
            <a:avLst/>
          </a:prstGeom>
          <a:noFill/>
          <a:ln w="9525" algn="ctr">
            <a:noFill/>
            <a:miter lim="800000"/>
            <a:headEnd/>
            <a:tailEnd/>
          </a:ln>
        </p:spPr>
        <p:txBody>
          <a:bodyPr wrap="square">
            <a:spAutoFit/>
          </a:bodyPr>
          <a:lstStyle/>
          <a:p>
            <a:pPr>
              <a:spcBef>
                <a:spcPct val="50000"/>
              </a:spcBef>
              <a:spcAft>
                <a:spcPct val="10000"/>
              </a:spcAft>
            </a:pPr>
            <a:r>
              <a:rPr lang="en-US" sz="2400" dirty="0" err="1"/>
              <a:t>Allocative</a:t>
            </a:r>
            <a:r>
              <a:rPr lang="en-US" sz="2400" dirty="0"/>
              <a:t> efficiency  </a:t>
            </a:r>
            <a:r>
              <a:rPr lang="en-US" sz="2000" b="0" dirty="0"/>
              <a:t>A state of the economy in which production represents consumer preferences; in particular, every good or service is produced up to the point where the last unit provides a marginal benefit to consumers equal to the marginal</a:t>
            </a:r>
            <a:r>
              <a:rPr lang="en-US" sz="2000" dirty="0"/>
              <a:t> </a:t>
            </a:r>
            <a:r>
              <a:rPr lang="en-US" sz="2000" b="0" dirty="0"/>
              <a:t>cost of producing it.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3589"/>
                                        </p:tgtEl>
                                        <p:attrNameLst>
                                          <p:attrName>style.visibility</p:attrName>
                                        </p:attrNameLst>
                                      </p:cBhvr>
                                      <p:to>
                                        <p:strVal val="visible"/>
                                      </p:to>
                                    </p:set>
                                    <p:animEffect transition="in" filter="wipe(left)">
                                      <p:cBhvr>
                                        <p:cTn id="7" dur="500"/>
                                        <p:tgtEl>
                                          <p:spTgt spid="96358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63591">
                                            <p:txEl>
                                              <p:pRg st="0" end="0"/>
                                            </p:txEl>
                                          </p:spTgt>
                                        </p:tgtEl>
                                        <p:attrNameLst>
                                          <p:attrName>style.visibility</p:attrName>
                                        </p:attrNameLst>
                                      </p:cBhvr>
                                      <p:to>
                                        <p:strVal val="visible"/>
                                      </p:to>
                                    </p:set>
                                    <p:animEffect transition="in" filter="wipe(left)">
                                      <p:cBhvr>
                                        <p:cTn id="11" dur="500"/>
                                        <p:tgtEl>
                                          <p:spTgt spid="963591">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63591">
                                            <p:txEl>
                                              <p:pRg st="2" end="2"/>
                                            </p:txEl>
                                          </p:spTgt>
                                        </p:tgtEl>
                                        <p:attrNameLst>
                                          <p:attrName>style.visibility</p:attrName>
                                        </p:attrNameLst>
                                      </p:cBhvr>
                                      <p:to>
                                        <p:strVal val="visible"/>
                                      </p:to>
                                    </p:set>
                                    <p:animEffect transition="in" filter="wipe(left)">
                                      <p:cBhvr>
                                        <p:cTn id="15" dur="500"/>
                                        <p:tgtEl>
                                          <p:spTgt spid="96359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63591">
                                            <p:txEl>
                                              <p:pRg st="4" end="4"/>
                                            </p:txEl>
                                          </p:spTgt>
                                        </p:tgtEl>
                                        <p:attrNameLst>
                                          <p:attrName>style.visibility</p:attrName>
                                        </p:attrNameLst>
                                      </p:cBhvr>
                                      <p:to>
                                        <p:strVal val="visible"/>
                                      </p:to>
                                    </p:set>
                                    <p:animEffect transition="in" filter="wipe(left)">
                                      <p:cBhvr>
                                        <p:cTn id="20" dur="500"/>
                                        <p:tgtEl>
                                          <p:spTgt spid="963591">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63591">
                                            <p:txEl>
                                              <p:pRg st="6" end="6"/>
                                            </p:txEl>
                                          </p:spTgt>
                                        </p:tgtEl>
                                        <p:attrNameLst>
                                          <p:attrName>style.visibility</p:attrName>
                                        </p:attrNameLst>
                                      </p:cBhvr>
                                      <p:to>
                                        <p:strVal val="visible"/>
                                      </p:to>
                                    </p:set>
                                    <p:animEffect transition="in" filter="wipe(left)">
                                      <p:cBhvr>
                                        <p:cTn id="25" dur="500"/>
                                        <p:tgtEl>
                                          <p:spTgt spid="963591">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589"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39738" y="282575"/>
            <a:ext cx="8243887" cy="5847755"/>
          </a:xfrm>
          <a:prstGeom prst="rect">
            <a:avLst/>
          </a:prstGeom>
          <a:noFill/>
          <a:ln w="9525">
            <a:noFill/>
            <a:miter lim="800000"/>
            <a:headEnd/>
            <a:tailEnd/>
          </a:ln>
        </p:spPr>
        <p:txBody>
          <a:bodyPr>
            <a:spAutoFit/>
          </a:bodyPr>
          <a:lstStyle/>
          <a:p>
            <a:r>
              <a:rPr lang="en-US" sz="2200" b="0" dirty="0"/>
              <a:t>Firms in </a:t>
            </a:r>
            <a:r>
              <a:rPr lang="en-US" sz="2200" b="0" i="1" dirty="0"/>
              <a:t>perfectly competitive</a:t>
            </a:r>
            <a:r>
              <a:rPr lang="en-US" sz="2200" b="0" dirty="0"/>
              <a:t> industries are unable to control the prices of the products they sell and are unable to earn an economic profit in the long run because:</a:t>
            </a:r>
          </a:p>
          <a:p>
            <a:endParaRPr lang="en-US" sz="2200" b="0" dirty="0"/>
          </a:p>
          <a:p>
            <a:pPr>
              <a:buFontTx/>
              <a:buAutoNum type="arabicParenBoth"/>
            </a:pPr>
            <a:r>
              <a:rPr lang="en-US" sz="2200" b="0" dirty="0"/>
              <a:t> firms in these industries sell identical products, and </a:t>
            </a:r>
          </a:p>
          <a:p>
            <a:pPr>
              <a:buFontTx/>
              <a:buAutoNum type="arabicParenBoth"/>
            </a:pPr>
            <a:endParaRPr lang="en-US" sz="2200" b="0" dirty="0"/>
          </a:p>
          <a:p>
            <a:r>
              <a:rPr lang="en-US" sz="2200" b="0" dirty="0"/>
              <a:t>(2) it is easy for new firms to enter these industries.</a:t>
            </a:r>
          </a:p>
          <a:p>
            <a:endParaRPr lang="en-US" sz="2200" b="0" dirty="0"/>
          </a:p>
          <a:p>
            <a:r>
              <a:rPr lang="en-US" sz="2200" b="0" dirty="0"/>
              <a:t>Studying how perfectly competitive industries operate is the best way to understand how markets answer the fundamental economic questions discussed in Chapter 1:</a:t>
            </a:r>
          </a:p>
          <a:p>
            <a:endParaRPr lang="en-US" sz="2200" b="0" dirty="0"/>
          </a:p>
          <a:p>
            <a:pPr>
              <a:buFont typeface="Arial" charset="0"/>
              <a:buChar char="•"/>
            </a:pPr>
            <a:r>
              <a:rPr lang="en-US" sz="2200" b="0" dirty="0"/>
              <a:t>  What goods and services will be produced?</a:t>
            </a:r>
          </a:p>
          <a:p>
            <a:pPr>
              <a:buFont typeface="Arial" charset="0"/>
              <a:buChar char="•"/>
            </a:pPr>
            <a:endParaRPr lang="en-US" sz="2200" b="0" dirty="0"/>
          </a:p>
          <a:p>
            <a:pPr>
              <a:buFont typeface="Arial" charset="0"/>
              <a:buChar char="•"/>
            </a:pPr>
            <a:r>
              <a:rPr lang="en-US" sz="2200" b="0" dirty="0"/>
              <a:t>  How will the goods and services be produced?</a:t>
            </a:r>
          </a:p>
          <a:p>
            <a:pPr>
              <a:buFont typeface="Arial" charset="0"/>
              <a:buChar char="•"/>
            </a:pPr>
            <a:endParaRPr lang="en-US" sz="2200" b="0" dirty="0"/>
          </a:p>
          <a:p>
            <a:pPr>
              <a:buFont typeface="Arial" charset="0"/>
              <a:buChar char="•"/>
            </a:pPr>
            <a:r>
              <a:rPr lang="en-US" sz="2200" b="0" dirty="0"/>
              <a:t>  Who will receive the goods and services produced?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wipe(left)">
                                      <p:cBhvr>
                                        <p:cTn id="11" dur="500"/>
                                        <p:tgtEl>
                                          <p:spTgt spid="2">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wipe(left)">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wipe(left)">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wipe(left)">
                                      <p:cBhvr>
                                        <p:cTn id="25" dur="500"/>
                                        <p:tgtEl>
                                          <p:spTgt spid="2">
                                            <p:txEl>
                                              <p:pRg st="8" end="8"/>
                                            </p:tx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animEffect transition="in" filter="wipe(left)">
                                      <p:cBhvr>
                                        <p:cTn id="29" dur="500"/>
                                        <p:tgtEl>
                                          <p:spTgt spid="2">
                                            <p:txEl>
                                              <p:pRg st="10" end="10"/>
                                            </p:txEl>
                                          </p:spTgt>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animEffect transition="in" filter="wipe(left)">
                                      <p:cBhvr>
                                        <p:cTn id="33"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5613" name="Text Box 77"/>
          <p:cNvSpPr txBox="1">
            <a:spLocks noChangeArrowheads="1"/>
          </p:cNvSpPr>
          <p:nvPr/>
        </p:nvSpPr>
        <p:spPr bwMode="auto">
          <a:xfrm>
            <a:off x="452438" y="2906713"/>
            <a:ext cx="1069975" cy="314325"/>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dirty="0">
                <a:solidFill>
                  <a:srgbClr val="000000"/>
                </a:solidFill>
              </a:rPr>
              <a:t>Table 12.1</a:t>
            </a:r>
          </a:p>
        </p:txBody>
      </p:sp>
      <p:sp>
        <p:nvSpPr>
          <p:cNvPr id="705614" name="Text Box 78"/>
          <p:cNvSpPr txBox="1">
            <a:spLocks noChangeArrowheads="1"/>
          </p:cNvSpPr>
          <p:nvPr/>
        </p:nvSpPr>
        <p:spPr bwMode="auto">
          <a:xfrm>
            <a:off x="1541463" y="2898775"/>
            <a:ext cx="2784475" cy="304800"/>
          </a:xfrm>
          <a:prstGeom prst="rect">
            <a:avLst/>
          </a:prstGeom>
          <a:noFill/>
          <a:ln w="9525" algn="ctr">
            <a:noFill/>
            <a:miter lim="800000"/>
            <a:headEnd/>
            <a:tailEnd/>
          </a:ln>
        </p:spPr>
        <p:txBody>
          <a:bodyPr>
            <a:spAutoFit/>
          </a:bodyPr>
          <a:lstStyle/>
          <a:p>
            <a:pPr>
              <a:spcBef>
                <a:spcPct val="10000"/>
              </a:spcBef>
              <a:spcAft>
                <a:spcPct val="10000"/>
              </a:spcAft>
            </a:pPr>
            <a:r>
              <a:rPr lang="en-US" dirty="0">
                <a:solidFill>
                  <a:srgbClr val="000000"/>
                </a:solidFill>
              </a:rPr>
              <a:t>The Four Market Structures</a:t>
            </a:r>
          </a:p>
        </p:txBody>
      </p:sp>
      <p:graphicFrame>
        <p:nvGraphicFramePr>
          <p:cNvPr id="3" name="Table 2"/>
          <p:cNvGraphicFramePr>
            <a:graphicFrameLocks noGrp="1"/>
          </p:cNvGraphicFramePr>
          <p:nvPr/>
        </p:nvGraphicFramePr>
        <p:xfrm>
          <a:off x="-1" y="3171825"/>
          <a:ext cx="9144000" cy="3581400"/>
        </p:xfrm>
        <a:graphic>
          <a:graphicData uri="http://schemas.openxmlformats.org/drawingml/2006/table">
            <a:tbl>
              <a:tblPr firstRow="1" bandRow="1">
                <a:tableStyleId>{5C22544A-7EE6-4342-B048-85BDC9FD1C3A}</a:tableStyleId>
              </a:tblPr>
              <a:tblGrid>
                <a:gridCol w="1828800"/>
                <a:gridCol w="1828800"/>
                <a:gridCol w="1828800"/>
                <a:gridCol w="1970725"/>
                <a:gridCol w="1686875"/>
              </a:tblGrid>
              <a:tr h="370840">
                <a:tc>
                  <a:txBody>
                    <a:bodyPr/>
                    <a:lstStyle/>
                    <a:p>
                      <a:endParaRPr lang="en-US" sz="1800" b="0" dirty="0">
                        <a:solidFill>
                          <a:srgbClr val="0066B3"/>
                        </a:solidFill>
                      </a:endParaRPr>
                    </a:p>
                  </a:txBody>
                  <a:tcPr>
                    <a:noFill/>
                  </a:tcPr>
                </a:tc>
                <a:tc gridSpan="4">
                  <a:txBody>
                    <a:bodyPr/>
                    <a:lstStyle/>
                    <a:p>
                      <a:pPr algn="ctr"/>
                      <a:r>
                        <a:rPr lang="en-US" sz="1800" dirty="0" smtClean="0">
                          <a:solidFill>
                            <a:srgbClr val="0066B3"/>
                          </a:solidFill>
                        </a:rPr>
                        <a:t>Market Structure</a:t>
                      </a:r>
                      <a:endParaRPr lang="en-US" sz="1800" dirty="0">
                        <a:solidFill>
                          <a:srgbClr val="0066B3"/>
                        </a:solidFill>
                      </a:endParaRPr>
                    </a:p>
                  </a:txBody>
                  <a:tcPr anchor="ctr">
                    <a:lnB w="38100" cap="flat" cmpd="sng" algn="ctr">
                      <a:solidFill>
                        <a:srgbClr val="95B6DF"/>
                      </a:solidFill>
                      <a:prstDash val="solid"/>
                      <a:round/>
                      <a:headEnd type="none" w="med" len="med"/>
                      <a:tailEnd type="none" w="med" len="med"/>
                    </a:lnB>
                    <a:noFill/>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r>
              <a:tr h="370840">
                <a:tc>
                  <a:txBody>
                    <a:bodyPr/>
                    <a:lstStyle/>
                    <a:p>
                      <a:r>
                        <a:rPr lang="en-US" sz="1800" b="1" dirty="0" smtClean="0">
                          <a:solidFill>
                            <a:srgbClr val="0066B3"/>
                          </a:solidFill>
                        </a:rPr>
                        <a:t>Characteristic</a:t>
                      </a:r>
                      <a:endParaRPr lang="en-US" sz="1800" b="1" dirty="0">
                        <a:solidFill>
                          <a:srgbClr val="0066B3"/>
                        </a:solidFill>
                      </a:endParaRPr>
                    </a:p>
                  </a:txBody>
                  <a:tcPr anchor="b">
                    <a:lnB w="38100" cap="flat" cmpd="sng" algn="ctr">
                      <a:solidFill>
                        <a:srgbClr val="95B6DF"/>
                      </a:solidFill>
                      <a:prstDash val="solid"/>
                      <a:round/>
                      <a:headEnd type="none" w="med" len="med"/>
                      <a:tailEnd type="none" w="med" len="med"/>
                    </a:lnB>
                    <a:noFill/>
                  </a:tcPr>
                </a:tc>
                <a:tc>
                  <a:txBody>
                    <a:bodyPr/>
                    <a:lstStyle/>
                    <a:p>
                      <a:r>
                        <a:rPr lang="en-US" sz="1800" b="1" dirty="0" smtClean="0">
                          <a:solidFill>
                            <a:srgbClr val="0066B3"/>
                          </a:solidFill>
                        </a:rPr>
                        <a:t>Perfect Competition</a:t>
                      </a:r>
                      <a:endParaRPr lang="en-US" sz="1800" b="1" dirty="0">
                        <a:solidFill>
                          <a:srgbClr val="0066B3"/>
                        </a:solidFill>
                      </a:endParaRPr>
                    </a:p>
                  </a:txBody>
                  <a:tcPr anchor="b">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noFill/>
                  </a:tcPr>
                </a:tc>
                <a:tc>
                  <a:txBody>
                    <a:bodyPr/>
                    <a:lstStyle/>
                    <a:p>
                      <a:r>
                        <a:rPr lang="en-US" sz="1800" b="1" dirty="0" smtClean="0">
                          <a:solidFill>
                            <a:srgbClr val="0066B3"/>
                          </a:solidFill>
                        </a:rPr>
                        <a:t>Monopolistic</a:t>
                      </a:r>
                    </a:p>
                    <a:p>
                      <a:r>
                        <a:rPr lang="en-US" sz="1800" b="1" dirty="0" smtClean="0">
                          <a:solidFill>
                            <a:srgbClr val="0066B3"/>
                          </a:solidFill>
                        </a:rPr>
                        <a:t>Competition</a:t>
                      </a:r>
                      <a:endParaRPr lang="en-US" sz="1800" b="1" dirty="0">
                        <a:solidFill>
                          <a:srgbClr val="0066B3"/>
                        </a:solidFill>
                      </a:endParaRPr>
                    </a:p>
                  </a:txBody>
                  <a:tcPr anchor="b">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noFill/>
                  </a:tcPr>
                </a:tc>
                <a:tc>
                  <a:txBody>
                    <a:bodyPr/>
                    <a:lstStyle/>
                    <a:p>
                      <a:r>
                        <a:rPr lang="en-US" sz="1800" b="1" dirty="0" smtClean="0">
                          <a:solidFill>
                            <a:srgbClr val="0066B3"/>
                          </a:solidFill>
                        </a:rPr>
                        <a:t>Oligopoly</a:t>
                      </a:r>
                      <a:endParaRPr lang="en-US" sz="1800" b="1" dirty="0">
                        <a:solidFill>
                          <a:srgbClr val="0066B3"/>
                        </a:solidFill>
                      </a:endParaRPr>
                    </a:p>
                  </a:txBody>
                  <a:tcPr anchor="b">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noFill/>
                  </a:tcPr>
                </a:tc>
                <a:tc>
                  <a:txBody>
                    <a:bodyPr/>
                    <a:lstStyle/>
                    <a:p>
                      <a:r>
                        <a:rPr lang="en-US" sz="1800" b="1" dirty="0" smtClean="0">
                          <a:solidFill>
                            <a:srgbClr val="0066B3"/>
                          </a:solidFill>
                        </a:rPr>
                        <a:t>Monopoly</a:t>
                      </a:r>
                      <a:endParaRPr lang="en-US" sz="1800" b="1" dirty="0">
                        <a:solidFill>
                          <a:srgbClr val="0066B3"/>
                        </a:solidFill>
                      </a:endParaRPr>
                    </a:p>
                  </a:txBody>
                  <a:tcPr anchor="b">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noFill/>
                  </a:tcPr>
                </a:tc>
              </a:tr>
              <a:tr h="370840">
                <a:tc>
                  <a:txBody>
                    <a:bodyPr/>
                    <a:lstStyle/>
                    <a:p>
                      <a:r>
                        <a:rPr lang="en-US" sz="1800" dirty="0" smtClean="0"/>
                        <a:t>Number of firms</a:t>
                      </a:r>
                      <a:endParaRPr lang="en-US" sz="1800" dirty="0"/>
                    </a:p>
                  </a:txBody>
                  <a:tcPr>
                    <a:lnT w="38100" cap="flat" cmpd="sng" algn="ctr">
                      <a:solidFill>
                        <a:srgbClr val="95B6DF"/>
                      </a:solidFill>
                      <a:prstDash val="solid"/>
                      <a:round/>
                      <a:headEnd type="none" w="med" len="med"/>
                      <a:tailEnd type="none" w="med" len="med"/>
                    </a:lnT>
                    <a:noFill/>
                  </a:tcPr>
                </a:tc>
                <a:tc>
                  <a:txBody>
                    <a:bodyPr/>
                    <a:lstStyle/>
                    <a:p>
                      <a:r>
                        <a:rPr lang="en-US" sz="1800" dirty="0" smtClean="0"/>
                        <a:t>Many</a:t>
                      </a:r>
                      <a:endParaRPr lang="en-US" sz="1800" dirty="0"/>
                    </a:p>
                  </a:txBody>
                  <a:tcPr>
                    <a:lnT w="38100" cap="flat" cmpd="sng" algn="ctr">
                      <a:solidFill>
                        <a:srgbClr val="95B6DF"/>
                      </a:solidFill>
                      <a:prstDash val="solid"/>
                      <a:round/>
                      <a:headEnd type="none" w="med" len="med"/>
                      <a:tailEnd type="none" w="med" len="med"/>
                    </a:lnT>
                    <a:noFill/>
                  </a:tcPr>
                </a:tc>
                <a:tc>
                  <a:txBody>
                    <a:bodyPr/>
                    <a:lstStyle/>
                    <a:p>
                      <a:r>
                        <a:rPr lang="en-US" sz="1800" dirty="0" smtClean="0"/>
                        <a:t>Many</a:t>
                      </a:r>
                      <a:endParaRPr lang="en-US" sz="1800" dirty="0"/>
                    </a:p>
                  </a:txBody>
                  <a:tcPr>
                    <a:lnT w="38100" cap="flat" cmpd="sng" algn="ctr">
                      <a:solidFill>
                        <a:srgbClr val="95B6DF"/>
                      </a:solidFill>
                      <a:prstDash val="solid"/>
                      <a:round/>
                      <a:headEnd type="none" w="med" len="med"/>
                      <a:tailEnd type="none" w="med" len="med"/>
                    </a:lnT>
                    <a:noFill/>
                  </a:tcPr>
                </a:tc>
                <a:tc>
                  <a:txBody>
                    <a:bodyPr/>
                    <a:lstStyle/>
                    <a:p>
                      <a:r>
                        <a:rPr lang="en-US" sz="1800" dirty="0" smtClean="0"/>
                        <a:t>Few</a:t>
                      </a:r>
                      <a:endParaRPr lang="en-US" sz="1800" dirty="0"/>
                    </a:p>
                  </a:txBody>
                  <a:tcPr>
                    <a:lnT w="38100" cap="flat" cmpd="sng" algn="ctr">
                      <a:solidFill>
                        <a:srgbClr val="95B6DF"/>
                      </a:solidFill>
                      <a:prstDash val="solid"/>
                      <a:round/>
                      <a:headEnd type="none" w="med" len="med"/>
                      <a:tailEnd type="none" w="med" len="med"/>
                    </a:lnT>
                    <a:noFill/>
                  </a:tcPr>
                </a:tc>
                <a:tc>
                  <a:txBody>
                    <a:bodyPr/>
                    <a:lstStyle/>
                    <a:p>
                      <a:r>
                        <a:rPr lang="en-US" sz="1800" dirty="0" smtClean="0"/>
                        <a:t>One</a:t>
                      </a:r>
                      <a:endParaRPr lang="en-US" sz="1800" dirty="0"/>
                    </a:p>
                  </a:txBody>
                  <a:tcPr>
                    <a:lnT w="38100" cap="flat" cmpd="sng" algn="ctr">
                      <a:solidFill>
                        <a:srgbClr val="95B6DF"/>
                      </a:solidFill>
                      <a:prstDash val="solid"/>
                      <a:round/>
                      <a:headEnd type="none" w="med" len="med"/>
                      <a:tailEnd type="none" w="med" len="med"/>
                    </a:lnT>
                    <a:noFill/>
                  </a:tcPr>
                </a:tc>
              </a:tr>
              <a:tr h="370840">
                <a:tc>
                  <a:txBody>
                    <a:bodyPr/>
                    <a:lstStyle/>
                    <a:p>
                      <a:r>
                        <a:rPr lang="en-US" sz="1800" dirty="0" smtClean="0"/>
                        <a:t>Type of product</a:t>
                      </a:r>
                      <a:endParaRPr lang="en-US" sz="1800" dirty="0"/>
                    </a:p>
                  </a:txBody>
                  <a:tcPr>
                    <a:noFill/>
                  </a:tcPr>
                </a:tc>
                <a:tc>
                  <a:txBody>
                    <a:bodyPr/>
                    <a:lstStyle/>
                    <a:p>
                      <a:r>
                        <a:rPr lang="en-US" sz="1800" dirty="0" smtClean="0"/>
                        <a:t>Identical</a:t>
                      </a:r>
                      <a:endParaRPr lang="en-US" sz="1800" dirty="0"/>
                    </a:p>
                  </a:txBody>
                  <a:tcPr>
                    <a:noFill/>
                  </a:tcPr>
                </a:tc>
                <a:tc>
                  <a:txBody>
                    <a:bodyPr/>
                    <a:lstStyle/>
                    <a:p>
                      <a:r>
                        <a:rPr lang="en-US" sz="1800" dirty="0" smtClean="0"/>
                        <a:t>Differentiated</a:t>
                      </a:r>
                      <a:endParaRPr lang="en-US" sz="1800" dirty="0"/>
                    </a:p>
                  </a:txBody>
                  <a:tcPr>
                    <a:noFill/>
                  </a:tcPr>
                </a:tc>
                <a:tc>
                  <a:txBody>
                    <a:bodyPr/>
                    <a:lstStyle/>
                    <a:p>
                      <a:r>
                        <a:rPr lang="en-US" sz="1800" dirty="0" smtClean="0"/>
                        <a:t>Identical or differentiated</a:t>
                      </a:r>
                      <a:endParaRPr lang="en-US" sz="1800" dirty="0"/>
                    </a:p>
                  </a:txBody>
                  <a:tcPr>
                    <a:noFill/>
                  </a:tcPr>
                </a:tc>
                <a:tc>
                  <a:txBody>
                    <a:bodyPr/>
                    <a:lstStyle/>
                    <a:p>
                      <a:r>
                        <a:rPr lang="en-US" sz="1800" dirty="0" smtClean="0"/>
                        <a:t>Unique</a:t>
                      </a:r>
                      <a:endParaRPr lang="en-US" sz="1800" dirty="0"/>
                    </a:p>
                  </a:txBody>
                  <a:tcPr>
                    <a:noFill/>
                  </a:tcPr>
                </a:tc>
              </a:tr>
              <a:tr h="370840">
                <a:tc>
                  <a:txBody>
                    <a:bodyPr/>
                    <a:lstStyle/>
                    <a:p>
                      <a:r>
                        <a:rPr lang="en-US" sz="1800" dirty="0" smtClean="0"/>
                        <a:t>Ease of entry</a:t>
                      </a:r>
                      <a:endParaRPr lang="en-US" sz="1800" dirty="0"/>
                    </a:p>
                  </a:txBody>
                  <a:tcPr>
                    <a:noFill/>
                  </a:tcPr>
                </a:tc>
                <a:tc>
                  <a:txBody>
                    <a:bodyPr/>
                    <a:lstStyle/>
                    <a:p>
                      <a:r>
                        <a:rPr lang="en-US" sz="1800" dirty="0" smtClean="0"/>
                        <a:t>High</a:t>
                      </a:r>
                      <a:endParaRPr lang="en-US" sz="1800" dirty="0"/>
                    </a:p>
                  </a:txBody>
                  <a:tcPr>
                    <a:noFill/>
                  </a:tcPr>
                </a:tc>
                <a:tc>
                  <a:txBody>
                    <a:bodyPr/>
                    <a:lstStyle/>
                    <a:p>
                      <a:r>
                        <a:rPr lang="en-US" sz="1800" dirty="0" smtClean="0"/>
                        <a:t>High</a:t>
                      </a:r>
                      <a:endParaRPr lang="en-US" sz="1800" dirty="0"/>
                    </a:p>
                  </a:txBody>
                  <a:tcPr>
                    <a:noFill/>
                  </a:tcPr>
                </a:tc>
                <a:tc>
                  <a:txBody>
                    <a:bodyPr/>
                    <a:lstStyle/>
                    <a:p>
                      <a:r>
                        <a:rPr lang="en-US" sz="1800" dirty="0" smtClean="0"/>
                        <a:t>Low</a:t>
                      </a:r>
                      <a:endParaRPr lang="en-US" sz="1800" dirty="0"/>
                    </a:p>
                  </a:txBody>
                  <a:tcPr>
                    <a:noFill/>
                  </a:tcPr>
                </a:tc>
                <a:tc>
                  <a:txBody>
                    <a:bodyPr/>
                    <a:lstStyle/>
                    <a:p>
                      <a:r>
                        <a:rPr lang="en-US" sz="1800" dirty="0" smtClean="0"/>
                        <a:t>Entry blocked</a:t>
                      </a:r>
                      <a:endParaRPr lang="en-US" sz="1800" dirty="0"/>
                    </a:p>
                  </a:txBody>
                  <a:tcPr>
                    <a:noFill/>
                  </a:tcPr>
                </a:tc>
              </a:tr>
              <a:tr h="370840">
                <a:tc>
                  <a:txBody>
                    <a:bodyPr/>
                    <a:lstStyle/>
                    <a:p>
                      <a:r>
                        <a:rPr lang="en-US" sz="1800" dirty="0" smtClean="0"/>
                        <a:t>Examples of industries</a:t>
                      </a:r>
                      <a:endParaRPr lang="en-US" sz="1800" dirty="0"/>
                    </a:p>
                  </a:txBody>
                  <a:tcPr>
                    <a:lnB w="38100" cap="flat" cmpd="sng" algn="ctr">
                      <a:solidFill>
                        <a:srgbClr val="95B6DF"/>
                      </a:solidFill>
                      <a:prstDash val="solid"/>
                      <a:round/>
                      <a:headEnd type="none" w="med" len="med"/>
                      <a:tailEnd type="none" w="med" len="med"/>
                    </a:lnB>
                    <a:noFill/>
                  </a:tcPr>
                </a:tc>
                <a:tc>
                  <a:txBody>
                    <a:bodyPr/>
                    <a:lstStyle/>
                    <a:p>
                      <a:pPr marL="114300" indent="-114300"/>
                      <a:r>
                        <a:rPr lang="en-US" sz="1800" dirty="0" smtClean="0"/>
                        <a:t>• Growing wheat</a:t>
                      </a:r>
                    </a:p>
                    <a:p>
                      <a:pPr marL="114300" indent="-114300"/>
                      <a:r>
                        <a:rPr lang="en-US" sz="1800" dirty="0" smtClean="0"/>
                        <a:t>• Growing apples</a:t>
                      </a:r>
                      <a:endParaRPr lang="en-US" sz="1800" dirty="0"/>
                    </a:p>
                  </a:txBody>
                  <a:tcPr>
                    <a:lnB w="38100" cap="flat" cmpd="sng" algn="ctr">
                      <a:solidFill>
                        <a:srgbClr val="95B6DF"/>
                      </a:solidFill>
                      <a:prstDash val="solid"/>
                      <a:round/>
                      <a:headEnd type="none" w="med" len="med"/>
                      <a:tailEnd type="none" w="med" len="med"/>
                    </a:lnB>
                    <a:noFill/>
                  </a:tcPr>
                </a:tc>
                <a:tc>
                  <a:txBody>
                    <a:bodyPr/>
                    <a:lstStyle/>
                    <a:p>
                      <a:pPr marL="114300" indent="-114300"/>
                      <a:r>
                        <a:rPr lang="en-US" sz="1800" dirty="0" smtClean="0"/>
                        <a:t>• Clothing stores</a:t>
                      </a:r>
                    </a:p>
                    <a:p>
                      <a:r>
                        <a:rPr lang="en-US" sz="1800" dirty="0" smtClean="0"/>
                        <a:t>• Restaurants</a:t>
                      </a:r>
                      <a:endParaRPr lang="en-US" sz="1800" dirty="0"/>
                    </a:p>
                  </a:txBody>
                  <a:tcPr>
                    <a:lnB w="38100" cap="flat" cmpd="sng" algn="ctr">
                      <a:solidFill>
                        <a:srgbClr val="95B6DF"/>
                      </a:solidFill>
                      <a:prstDash val="solid"/>
                      <a:round/>
                      <a:headEnd type="none" w="med" len="med"/>
                      <a:tailEnd type="none" w="med" len="med"/>
                    </a:lnB>
                    <a:noFill/>
                  </a:tcPr>
                </a:tc>
                <a:tc>
                  <a:txBody>
                    <a:bodyPr/>
                    <a:lstStyle/>
                    <a:p>
                      <a:pPr marL="114300" indent="-114300"/>
                      <a:r>
                        <a:rPr lang="en-US" sz="1800" dirty="0" smtClean="0"/>
                        <a:t>• Manufacturing computers</a:t>
                      </a:r>
                    </a:p>
                    <a:p>
                      <a:pPr marL="114300" indent="-114300"/>
                      <a:r>
                        <a:rPr lang="en-US" sz="1800" dirty="0" smtClean="0"/>
                        <a:t>• Manufacturing automobiles</a:t>
                      </a:r>
                      <a:endParaRPr lang="en-US" sz="1800" dirty="0"/>
                    </a:p>
                  </a:txBody>
                  <a:tcPr>
                    <a:lnB w="38100" cap="flat" cmpd="sng" algn="ctr">
                      <a:solidFill>
                        <a:srgbClr val="95B6DF"/>
                      </a:solidFill>
                      <a:prstDash val="solid"/>
                      <a:round/>
                      <a:headEnd type="none" w="med" len="med"/>
                      <a:tailEnd type="none" w="med" len="med"/>
                    </a:lnB>
                    <a:noFill/>
                  </a:tcPr>
                </a:tc>
                <a:tc>
                  <a:txBody>
                    <a:bodyPr/>
                    <a:lstStyle/>
                    <a:p>
                      <a:pPr marL="114300" indent="-114300"/>
                      <a:r>
                        <a:rPr lang="en-US" sz="1800" dirty="0" smtClean="0"/>
                        <a:t>• First-class mail delivery</a:t>
                      </a:r>
                    </a:p>
                    <a:p>
                      <a:r>
                        <a:rPr lang="en-US" sz="1800" dirty="0" smtClean="0"/>
                        <a:t>• Tap water</a:t>
                      </a:r>
                      <a:endParaRPr lang="en-US" sz="1800" dirty="0"/>
                    </a:p>
                  </a:txBody>
                  <a:tcPr>
                    <a:lnB w="38100" cap="flat" cmpd="sng" algn="ctr">
                      <a:solidFill>
                        <a:srgbClr val="95B6DF"/>
                      </a:solidFill>
                      <a:prstDash val="solid"/>
                      <a:round/>
                      <a:headEnd type="none" w="med" len="med"/>
                      <a:tailEnd type="none" w="med" len="med"/>
                    </a:lnB>
                    <a:noFill/>
                  </a:tcPr>
                </a:tc>
              </a:tr>
            </a:tbl>
          </a:graphicData>
        </a:graphic>
      </p:graphicFrame>
      <p:sp>
        <p:nvSpPr>
          <p:cNvPr id="5" name="TextBox 4"/>
          <p:cNvSpPr txBox="1"/>
          <p:nvPr/>
        </p:nvSpPr>
        <p:spPr>
          <a:xfrm>
            <a:off x="266700" y="55563"/>
            <a:ext cx="8724900" cy="2923877"/>
          </a:xfrm>
          <a:prstGeom prst="rect">
            <a:avLst/>
          </a:prstGeom>
          <a:noFill/>
        </p:spPr>
        <p:txBody>
          <a:bodyPr wrap="square">
            <a:spAutoFit/>
          </a:bodyPr>
          <a:lstStyle/>
          <a:p>
            <a:pPr>
              <a:spcBef>
                <a:spcPts val="0"/>
              </a:spcBef>
              <a:spcAft>
                <a:spcPts val="0"/>
              </a:spcAft>
              <a:defRPr/>
            </a:pPr>
            <a:r>
              <a:rPr lang="en-US" sz="2400" b="0" dirty="0">
                <a:cs typeface="+mn-cs"/>
              </a:rPr>
              <a:t>Most industries, though, are not perfectly competitive. </a:t>
            </a:r>
          </a:p>
          <a:p>
            <a:pPr>
              <a:spcBef>
                <a:spcPts val="0"/>
              </a:spcBef>
              <a:spcAft>
                <a:spcPts val="0"/>
              </a:spcAft>
              <a:defRPr/>
            </a:pPr>
            <a:r>
              <a:rPr lang="en-US" sz="2400" b="0" dirty="0">
                <a:cs typeface="+mn-cs"/>
              </a:rPr>
              <a:t>In particular, any industry has three key characteristics, which economists use to classify into four market structures:</a:t>
            </a:r>
          </a:p>
          <a:p>
            <a:pPr>
              <a:spcBef>
                <a:spcPts val="0"/>
              </a:spcBef>
              <a:spcAft>
                <a:spcPts val="0"/>
              </a:spcAft>
              <a:defRPr/>
            </a:pPr>
            <a:endParaRPr lang="en-US" sz="1600" b="0" dirty="0">
              <a:cs typeface="+mn-cs"/>
            </a:endParaRPr>
          </a:p>
          <a:p>
            <a:pPr>
              <a:spcBef>
                <a:spcPts val="0"/>
              </a:spcBef>
              <a:spcAft>
                <a:spcPts val="0"/>
              </a:spcAft>
              <a:defRPr/>
            </a:pPr>
            <a:r>
              <a:rPr lang="en-US" sz="2400" dirty="0">
                <a:cs typeface="+mn-cs"/>
              </a:rPr>
              <a:t>1.  </a:t>
            </a:r>
            <a:r>
              <a:rPr lang="en-US" sz="2400" b="0" dirty="0">
                <a:cs typeface="+mn-cs"/>
              </a:rPr>
              <a:t>The number of firms in the industry</a:t>
            </a:r>
          </a:p>
          <a:p>
            <a:pPr>
              <a:spcBef>
                <a:spcPts val="0"/>
              </a:spcBef>
              <a:spcAft>
                <a:spcPts val="0"/>
              </a:spcAft>
              <a:defRPr/>
            </a:pPr>
            <a:r>
              <a:rPr lang="en-US" sz="2400" dirty="0" smtClean="0">
                <a:cs typeface="+mn-cs"/>
              </a:rPr>
              <a:t>2</a:t>
            </a:r>
            <a:r>
              <a:rPr lang="en-US" sz="2400" dirty="0">
                <a:cs typeface="+mn-cs"/>
              </a:rPr>
              <a:t>.  </a:t>
            </a:r>
            <a:r>
              <a:rPr lang="en-US" sz="2400" b="0" dirty="0">
                <a:cs typeface="+mn-cs"/>
              </a:rPr>
              <a:t>The similarity of the good or service produced by the firms in the industry</a:t>
            </a:r>
          </a:p>
          <a:p>
            <a:pPr>
              <a:spcBef>
                <a:spcPts val="0"/>
              </a:spcBef>
              <a:spcAft>
                <a:spcPts val="0"/>
              </a:spcAft>
              <a:defRPr/>
            </a:pPr>
            <a:r>
              <a:rPr lang="en-US" sz="2400" dirty="0" smtClean="0">
                <a:cs typeface="+mn-cs"/>
              </a:rPr>
              <a:t>3</a:t>
            </a:r>
            <a:r>
              <a:rPr lang="en-US" sz="2400" dirty="0">
                <a:cs typeface="+mn-cs"/>
              </a:rPr>
              <a:t>.  </a:t>
            </a:r>
            <a:r>
              <a:rPr lang="en-US" sz="2400" b="0" dirty="0">
                <a:cs typeface="+mn-cs"/>
              </a:rPr>
              <a:t>The ease with which new firms can enter the industry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ipe(left)">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wipe(left)">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05613"/>
                                        </p:tgtEl>
                                        <p:attrNameLst>
                                          <p:attrName>style.visibility</p:attrName>
                                        </p:attrNameLst>
                                      </p:cBhvr>
                                      <p:to>
                                        <p:strVal val="visible"/>
                                      </p:to>
                                    </p:set>
                                    <p:animEffect transition="in" filter="wipe(left)">
                                      <p:cBhvr>
                                        <p:cTn id="31" dur="500"/>
                                        <p:tgtEl>
                                          <p:spTgt spid="705613"/>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705614"/>
                                        </p:tgtEl>
                                        <p:attrNameLst>
                                          <p:attrName>style.visibility</p:attrName>
                                        </p:attrNameLst>
                                      </p:cBhvr>
                                      <p:to>
                                        <p:strVal val="visible"/>
                                      </p:to>
                                    </p:set>
                                    <p:animEffect transition="in" filter="wipe(left)">
                                      <p:cBhvr>
                                        <p:cTn id="35" dur="500"/>
                                        <p:tgtEl>
                                          <p:spTgt spid="705614"/>
                                        </p:tgtEl>
                                      </p:cBhvr>
                                    </p:animEffect>
                                  </p:childTnLst>
                                </p:cTn>
                              </p:par>
                            </p:childTnLst>
                          </p:cTn>
                        </p:par>
                        <p:par>
                          <p:cTn id="36" fill="hold">
                            <p:stCondLst>
                              <p:cond delay="1000"/>
                            </p:stCondLst>
                            <p:childTnLst>
                              <p:par>
                                <p:cTn id="37" presetID="22" presetClass="entr" presetSubtype="1"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up)">
                                      <p:cBhvr>
                                        <p:cTn id="3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613" grpId="0" animBg="1"/>
      <p:bldP spid="705614" grpId="0"/>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2425" y="2743200"/>
            <a:ext cx="8343900" cy="830997"/>
          </a:xfrm>
          <a:prstGeom prst="rect">
            <a:avLst/>
          </a:prstGeom>
          <a:noFill/>
          <a:ln w="9525">
            <a:noFill/>
            <a:miter lim="800000"/>
            <a:headEnd/>
            <a:tailEnd/>
          </a:ln>
        </p:spPr>
        <p:txBody>
          <a:bodyPr>
            <a:spAutoFit/>
          </a:bodyPr>
          <a:lstStyle/>
          <a:p>
            <a:r>
              <a:rPr lang="en-US" sz="2400" b="0" dirty="0">
                <a:solidFill>
                  <a:srgbClr val="0066B3"/>
                </a:solidFill>
              </a:rPr>
              <a:t>Explain what a perfectly competitive market is and why a perfect competitor faces a horizontal demand curve.</a:t>
            </a:r>
          </a:p>
        </p:txBody>
      </p:sp>
      <p:sp>
        <p:nvSpPr>
          <p:cNvPr id="3" name="Text Box 9"/>
          <p:cNvSpPr txBox="1">
            <a:spLocks noChangeArrowheads="1"/>
          </p:cNvSpPr>
          <p:nvPr/>
        </p:nvSpPr>
        <p:spPr bwMode="auto">
          <a:xfrm>
            <a:off x="452438" y="2404547"/>
            <a:ext cx="5199062" cy="369332"/>
          </a:xfrm>
          <a:prstGeom prst="rect">
            <a:avLst/>
          </a:prstGeom>
          <a:solidFill>
            <a:srgbClr val="0066B3"/>
          </a:solidFill>
          <a:ln w="9525">
            <a:noFill/>
            <a:miter lim="800000"/>
            <a:headEnd/>
            <a:tailEnd/>
          </a:ln>
        </p:spPr>
        <p:txBody>
          <a:bodyPr wrap="square" lIns="45720" rIns="45720" anchor="ctr">
            <a:spAutoFit/>
          </a:bodyPr>
          <a:lstStyle/>
          <a:p>
            <a:r>
              <a:rPr lang="en-US" sz="1800" dirty="0">
                <a:solidFill>
                  <a:srgbClr val="FFFFFF"/>
                </a:solidFill>
              </a:rPr>
              <a:t>12.1 LEARNING </a:t>
            </a:r>
            <a:r>
              <a:rPr lang="en-US" sz="1800" b="0" dirty="0">
                <a:solidFill>
                  <a:srgbClr val="FFFFFF"/>
                </a:solidFill>
              </a:rPr>
              <a:t>OBJECTIVE</a:t>
            </a:r>
          </a:p>
        </p:txBody>
      </p:sp>
      <p:sp>
        <p:nvSpPr>
          <p:cNvPr id="4" name="TextBox 3"/>
          <p:cNvSpPr txBox="1">
            <a:spLocks noChangeArrowheads="1"/>
          </p:cNvSpPr>
          <p:nvPr/>
        </p:nvSpPr>
        <p:spPr bwMode="auto">
          <a:xfrm>
            <a:off x="469900" y="244475"/>
            <a:ext cx="7923213" cy="523220"/>
          </a:xfrm>
          <a:prstGeom prst="rect">
            <a:avLst/>
          </a:prstGeom>
          <a:noFill/>
          <a:ln w="9525">
            <a:noFill/>
            <a:miter lim="800000"/>
            <a:headEnd/>
            <a:tailEnd/>
          </a:ln>
        </p:spPr>
        <p:txBody>
          <a:bodyPr>
            <a:spAutoFit/>
          </a:bodyPr>
          <a:lstStyle/>
          <a:p>
            <a:r>
              <a:rPr lang="en-US" sz="2800" dirty="0">
                <a:solidFill>
                  <a:srgbClr val="0066B3"/>
                </a:solidFill>
              </a:rPr>
              <a:t>Perfectly Competitive Markets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2"/>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500"/>
                                        <p:tgtEl>
                                          <p:spTgt spid="3"/>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6004" name="Rectangle 4"/>
          <p:cNvSpPr>
            <a:spLocks noChangeArrowheads="1"/>
          </p:cNvSpPr>
          <p:nvPr/>
        </p:nvSpPr>
        <p:spPr bwMode="auto">
          <a:xfrm>
            <a:off x="452438" y="676275"/>
            <a:ext cx="8243887" cy="1077218"/>
          </a:xfrm>
          <a:prstGeom prst="rect">
            <a:avLst/>
          </a:prstGeom>
          <a:noFill/>
          <a:ln w="9525" algn="ctr">
            <a:noFill/>
            <a:miter lim="800000"/>
            <a:headEnd/>
            <a:tailEnd/>
          </a:ln>
        </p:spPr>
        <p:txBody>
          <a:bodyPr>
            <a:spAutoFit/>
          </a:bodyPr>
          <a:lstStyle/>
          <a:p>
            <a:pPr>
              <a:spcBef>
                <a:spcPct val="20000"/>
              </a:spcBef>
              <a:spcAft>
                <a:spcPct val="50000"/>
              </a:spcAft>
            </a:pPr>
            <a:r>
              <a:rPr lang="en-US" sz="2400" dirty="0"/>
              <a:t>Perfectly competitive market </a:t>
            </a:r>
            <a:r>
              <a:rPr lang="en-US"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完全競爭市場</a:t>
            </a:r>
            <a:r>
              <a:rPr lang="en-US" sz="2400" dirty="0" smtClean="0">
                <a:latin typeface="標楷體" pitchFamily="65" charset="-120"/>
                <a:ea typeface="標楷體" pitchFamily="65" charset="-120"/>
              </a:rPr>
              <a:t>)</a:t>
            </a:r>
            <a:r>
              <a:rPr lang="en-US" sz="2000" dirty="0" smtClean="0">
                <a:latin typeface="標楷體" pitchFamily="65" charset="-120"/>
                <a:ea typeface="標楷體" pitchFamily="65" charset="-120"/>
              </a:rPr>
              <a:t> </a:t>
            </a:r>
            <a:r>
              <a:rPr lang="en-US" sz="2000" b="0" dirty="0"/>
              <a:t>A market that meets the conditions of (1) many buyers and sellers, (2) all firms selling identical products, and (3) no barriers to new firms entering the market.</a:t>
            </a:r>
          </a:p>
        </p:txBody>
      </p:sp>
      <p:sp>
        <p:nvSpPr>
          <p:cNvPr id="896006" name="Rectangle 6"/>
          <p:cNvSpPr>
            <a:spLocks noChangeArrowheads="1"/>
          </p:cNvSpPr>
          <p:nvPr/>
        </p:nvSpPr>
        <p:spPr bwMode="auto">
          <a:xfrm>
            <a:off x="452438" y="3592513"/>
            <a:ext cx="8243887" cy="769441"/>
          </a:xfrm>
          <a:prstGeom prst="rect">
            <a:avLst/>
          </a:prstGeom>
          <a:noFill/>
          <a:ln w="9525" algn="ctr">
            <a:noFill/>
            <a:miter lim="800000"/>
            <a:headEnd/>
            <a:tailEnd/>
          </a:ln>
        </p:spPr>
        <p:txBody>
          <a:bodyPr>
            <a:spAutoFit/>
          </a:bodyPr>
          <a:lstStyle/>
          <a:p>
            <a:pPr>
              <a:spcBef>
                <a:spcPct val="20000"/>
              </a:spcBef>
              <a:spcAft>
                <a:spcPct val="50000"/>
              </a:spcAft>
            </a:pPr>
            <a:r>
              <a:rPr lang="en-US" sz="2400" dirty="0"/>
              <a:t>Price taker</a:t>
            </a:r>
            <a:r>
              <a:rPr lang="en-US" sz="2400" b="0" dirty="0"/>
              <a:t> </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價格接受者</a:t>
            </a:r>
            <a:r>
              <a:rPr lang="en-US" altLang="zh-TW" sz="2400" dirty="0" smtClean="0">
                <a:latin typeface="標楷體" pitchFamily="65" charset="-120"/>
                <a:ea typeface="標楷體" pitchFamily="65" charset="-120"/>
              </a:rPr>
              <a:t>)</a:t>
            </a:r>
            <a:r>
              <a:rPr lang="en-US" sz="2400" b="0" dirty="0" smtClean="0"/>
              <a:t> </a:t>
            </a:r>
            <a:r>
              <a:rPr lang="en-US" sz="2000" b="0" dirty="0"/>
              <a:t>A buyer or seller that is unable to affect the market price.</a:t>
            </a:r>
          </a:p>
        </p:txBody>
      </p:sp>
      <p:sp>
        <p:nvSpPr>
          <p:cNvPr id="896007" name="Rectangle 7"/>
          <p:cNvSpPr>
            <a:spLocks noChangeArrowheads="1"/>
          </p:cNvSpPr>
          <p:nvPr/>
        </p:nvSpPr>
        <p:spPr bwMode="auto">
          <a:xfrm>
            <a:off x="452438" y="2390775"/>
            <a:ext cx="8231187" cy="411163"/>
          </a:xfrm>
          <a:prstGeom prst="rect">
            <a:avLst/>
          </a:prstGeom>
          <a:noFill/>
          <a:ln w="9525">
            <a:noFill/>
            <a:miter lim="800000"/>
            <a:headEnd/>
            <a:tailEnd/>
          </a:ln>
        </p:spPr>
        <p:txBody>
          <a:bodyPr/>
          <a:lstStyle/>
          <a:p>
            <a:pPr marL="342900" indent="-342900" algn="ctr">
              <a:spcBef>
                <a:spcPct val="20000"/>
              </a:spcBef>
            </a:pPr>
            <a:r>
              <a:rPr lang="en-US" sz="2400" dirty="0"/>
              <a:t>A Perfectly Competitive Firm Cannot Affect the Market </a:t>
            </a:r>
            <a:r>
              <a:rPr lang="en-US" sz="2400" dirty="0" smtClean="0"/>
              <a:t>Price</a:t>
            </a:r>
            <a:r>
              <a:rPr lang="zh-TW" altLang="en-US" sz="2400" dirty="0" smtClean="0">
                <a:latin typeface="標楷體" pitchFamily="65" charset="-120"/>
                <a:ea typeface="標楷體" pitchFamily="65" charset="-120"/>
              </a:rPr>
              <a:t>完全競爭市場廠商無法影響市場價格</a:t>
            </a:r>
            <a:endParaRPr lang="en-US" sz="2400" dirty="0">
              <a:latin typeface="標楷體" pitchFamily="65" charset="-120"/>
              <a:ea typeface="標楷體" pitchFamily="65" charset="-120"/>
            </a:endParaRPr>
          </a:p>
        </p:txBody>
      </p:sp>
      <p:sp>
        <p:nvSpPr>
          <p:cNvPr id="5" name="TextBox 4"/>
          <p:cNvSpPr txBox="1">
            <a:spLocks noChangeArrowheads="1"/>
          </p:cNvSpPr>
          <p:nvPr/>
        </p:nvSpPr>
        <p:spPr bwMode="auto">
          <a:xfrm>
            <a:off x="452438" y="4752975"/>
            <a:ext cx="8243887" cy="1323439"/>
          </a:xfrm>
          <a:prstGeom prst="rect">
            <a:avLst/>
          </a:prstGeom>
          <a:noFill/>
          <a:ln w="9525">
            <a:noFill/>
            <a:miter lim="800000"/>
            <a:headEnd/>
            <a:tailEnd/>
          </a:ln>
        </p:spPr>
        <p:txBody>
          <a:bodyPr>
            <a:spAutoFit/>
          </a:bodyPr>
          <a:lstStyle/>
          <a:p>
            <a:r>
              <a:rPr lang="en-US" sz="2000" b="0" dirty="0"/>
              <a:t>If any one wheat farmer has the best crop the farmer has ever had, or if any one wheat farmer stops growing wheat altogether, the market price of wheat will not be affected </a:t>
            </a:r>
            <a:r>
              <a:rPr lang="en-US" sz="2000" b="0" i="1" dirty="0"/>
              <a:t>because the market supply curve for wheat will not shift by enough to change the equilibrium price by even 1 cent</a:t>
            </a:r>
            <a:r>
              <a:rPr lang="en-US" sz="2000" b="0" dirty="0"/>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96004"/>
                                        </p:tgtEl>
                                        <p:attrNameLst>
                                          <p:attrName>style.visibility</p:attrName>
                                        </p:attrNameLst>
                                      </p:cBhvr>
                                      <p:to>
                                        <p:strVal val="visible"/>
                                      </p:to>
                                    </p:set>
                                    <p:animEffect transition="in" filter="wipe(left)">
                                      <p:cBhvr>
                                        <p:cTn id="7" dur="500"/>
                                        <p:tgtEl>
                                          <p:spTgt spid="8960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6007"/>
                                        </p:tgtEl>
                                        <p:attrNameLst>
                                          <p:attrName>style.visibility</p:attrName>
                                        </p:attrNameLst>
                                      </p:cBhvr>
                                      <p:to>
                                        <p:strVal val="visible"/>
                                      </p:to>
                                    </p:set>
                                    <p:animEffect transition="in" filter="wipe(left)">
                                      <p:cBhvr>
                                        <p:cTn id="12" dur="500"/>
                                        <p:tgtEl>
                                          <p:spTgt spid="89600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96006"/>
                                        </p:tgtEl>
                                        <p:attrNameLst>
                                          <p:attrName>style.visibility</p:attrName>
                                        </p:attrNameLst>
                                      </p:cBhvr>
                                      <p:to>
                                        <p:strVal val="visible"/>
                                      </p:to>
                                    </p:set>
                                    <p:animEffect transition="in" filter="wipe(left)">
                                      <p:cBhvr>
                                        <p:cTn id="16" dur="500"/>
                                        <p:tgtEl>
                                          <p:spTgt spid="89600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6004" grpId="0"/>
      <p:bldP spid="896006" grpId="0"/>
      <p:bldP spid="896007"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0103" name="Text Box 7"/>
          <p:cNvSpPr txBox="1">
            <a:spLocks noChangeArrowheads="1"/>
          </p:cNvSpPr>
          <p:nvPr/>
        </p:nvSpPr>
        <p:spPr bwMode="auto">
          <a:xfrm>
            <a:off x="414338" y="817563"/>
            <a:ext cx="3048000" cy="314325"/>
          </a:xfrm>
          <a:prstGeom prst="rect">
            <a:avLst/>
          </a:prstGeom>
          <a:solidFill>
            <a:srgbClr val="B9D2C1"/>
          </a:solidFill>
          <a:ln w="9525" algn="ctr">
            <a:noFill/>
            <a:miter lim="800000"/>
            <a:headEnd/>
            <a:tailEnd/>
          </a:ln>
        </p:spPr>
        <p:txBody>
          <a:bodyPr lIns="45720" rIns="45720">
            <a:spAutoFit/>
          </a:bodyPr>
          <a:lstStyle/>
          <a:p>
            <a:pPr marL="457200" indent="-457200">
              <a:lnSpc>
                <a:spcPct val="90000"/>
              </a:lnSpc>
              <a:spcBef>
                <a:spcPct val="10000"/>
              </a:spcBef>
              <a:spcAft>
                <a:spcPct val="10000"/>
              </a:spcAft>
            </a:pPr>
            <a:r>
              <a:rPr lang="en-US" sz="1600"/>
              <a:t>Figure 12.1</a:t>
            </a:r>
          </a:p>
        </p:txBody>
      </p:sp>
      <p:sp>
        <p:nvSpPr>
          <p:cNvPr id="900104" name="Text Box 8"/>
          <p:cNvSpPr txBox="1">
            <a:spLocks noChangeArrowheads="1"/>
          </p:cNvSpPr>
          <p:nvPr/>
        </p:nvSpPr>
        <p:spPr bwMode="auto">
          <a:xfrm>
            <a:off x="387350" y="1203325"/>
            <a:ext cx="3063875" cy="830997"/>
          </a:xfrm>
          <a:prstGeom prst="rect">
            <a:avLst/>
          </a:prstGeom>
          <a:noFill/>
          <a:ln w="9525" algn="ctr">
            <a:noFill/>
            <a:miter lim="800000"/>
            <a:headEnd/>
            <a:tailEnd/>
          </a:ln>
        </p:spPr>
        <p:txBody>
          <a:bodyPr>
            <a:spAutoFit/>
          </a:bodyPr>
          <a:lstStyle/>
          <a:p>
            <a:pPr>
              <a:spcBef>
                <a:spcPct val="10000"/>
              </a:spcBef>
              <a:spcAft>
                <a:spcPct val="10000"/>
              </a:spcAft>
            </a:pPr>
            <a:r>
              <a:rPr lang="en-US" sz="1600" dirty="0"/>
              <a:t>A Perfectly Competitive Firm Faces a Horizontal Demand Curve</a:t>
            </a:r>
          </a:p>
        </p:txBody>
      </p:sp>
      <p:sp>
        <p:nvSpPr>
          <p:cNvPr id="900112" name="Rectangle 16"/>
          <p:cNvSpPr>
            <a:spLocks noChangeArrowheads="1"/>
          </p:cNvSpPr>
          <p:nvPr/>
        </p:nvSpPr>
        <p:spPr bwMode="auto">
          <a:xfrm>
            <a:off x="76200" y="223838"/>
            <a:ext cx="8953500" cy="452437"/>
          </a:xfrm>
          <a:prstGeom prst="rect">
            <a:avLst/>
          </a:prstGeom>
          <a:noFill/>
          <a:ln w="9525">
            <a:noFill/>
            <a:miter lim="800000"/>
            <a:headEnd/>
            <a:tailEnd/>
          </a:ln>
        </p:spPr>
        <p:txBody>
          <a:bodyPr anchor="ctr"/>
          <a:lstStyle/>
          <a:p>
            <a:pPr marL="58738" indent="-58738" algn="ctr">
              <a:spcBef>
                <a:spcPct val="5000"/>
              </a:spcBef>
              <a:spcAft>
                <a:spcPct val="5000"/>
              </a:spcAft>
            </a:pPr>
            <a:r>
              <a:rPr lang="en-US" sz="2400" dirty="0"/>
              <a:t>The Demand Curve for the Output of a Perfectly Competitive </a:t>
            </a:r>
            <a:r>
              <a:rPr lang="en-US" sz="2400" dirty="0" smtClean="0"/>
              <a:t>Firm</a:t>
            </a:r>
            <a:r>
              <a:rPr lang="zh-TW" altLang="en-US" sz="2400" dirty="0" smtClean="0"/>
              <a:t> </a:t>
            </a:r>
            <a:r>
              <a:rPr lang="zh-TW" altLang="en-US" sz="2400" dirty="0" smtClean="0">
                <a:latin typeface="標楷體" pitchFamily="65" charset="-120"/>
                <a:ea typeface="標楷體" pitchFamily="65" charset="-120"/>
              </a:rPr>
              <a:t>在完全競爭市場的廠商產出面對的需求曲線</a:t>
            </a:r>
            <a:endParaRPr lang="en-US" sz="2400" dirty="0">
              <a:latin typeface="標楷體" pitchFamily="65" charset="-120"/>
              <a:ea typeface="標楷體" pitchFamily="65" charset="-120"/>
            </a:endParaRPr>
          </a:p>
        </p:txBody>
      </p:sp>
      <p:sp>
        <p:nvSpPr>
          <p:cNvPr id="12" name="TextBox 11"/>
          <p:cNvSpPr txBox="1">
            <a:spLocks noChangeArrowheads="1"/>
          </p:cNvSpPr>
          <p:nvPr/>
        </p:nvSpPr>
        <p:spPr bwMode="auto">
          <a:xfrm>
            <a:off x="374650" y="1997075"/>
            <a:ext cx="8321675" cy="4093428"/>
          </a:xfrm>
          <a:prstGeom prst="rect">
            <a:avLst/>
          </a:prstGeom>
          <a:noFill/>
          <a:ln w="9525">
            <a:noFill/>
            <a:miter lim="800000"/>
            <a:headEnd/>
            <a:tailEnd/>
          </a:ln>
        </p:spPr>
        <p:txBody>
          <a:bodyPr>
            <a:spAutoFit/>
          </a:bodyPr>
          <a:lstStyle/>
          <a:p>
            <a:r>
              <a:rPr lang="en-US" sz="2000" b="0" dirty="0"/>
              <a:t>A firm in a perfectly competitive </a:t>
            </a:r>
            <a:br>
              <a:rPr lang="en-US" sz="2000" b="0" dirty="0"/>
            </a:br>
            <a:r>
              <a:rPr lang="en-US" sz="2000" b="0" dirty="0"/>
              <a:t>market is selling exactly the same </a:t>
            </a:r>
            <a:br>
              <a:rPr lang="en-US" sz="2000" b="0" dirty="0"/>
            </a:br>
            <a:r>
              <a:rPr lang="en-US" sz="2000" b="0" dirty="0"/>
              <a:t>product as many other firms. </a:t>
            </a:r>
          </a:p>
          <a:p>
            <a:r>
              <a:rPr lang="en-US" sz="2000" b="0" dirty="0"/>
              <a:t>Therefore, it can sell as much as it </a:t>
            </a:r>
            <a:br>
              <a:rPr lang="en-US" sz="2000" b="0" dirty="0"/>
            </a:br>
            <a:r>
              <a:rPr lang="en-US" sz="2000" b="0" dirty="0"/>
              <a:t>wants at the current market price,</a:t>
            </a:r>
          </a:p>
          <a:p>
            <a:r>
              <a:rPr lang="en-US" sz="2000" b="0" dirty="0"/>
              <a:t>but it cannot sell anything at all if it </a:t>
            </a:r>
            <a:br>
              <a:rPr lang="en-US" sz="2000" b="0" dirty="0"/>
            </a:br>
            <a:r>
              <a:rPr lang="en-US" sz="2000" b="0" dirty="0"/>
              <a:t>raises the price by even 1 cent.</a:t>
            </a:r>
          </a:p>
          <a:p>
            <a:r>
              <a:rPr lang="en-US" sz="2000" b="0" dirty="0"/>
              <a:t>As a result, the demand curve for a </a:t>
            </a:r>
            <a:br>
              <a:rPr lang="en-US" sz="2000" b="0" dirty="0"/>
            </a:br>
            <a:r>
              <a:rPr lang="en-US" sz="2000" b="0" dirty="0"/>
              <a:t>perfectly competitive firm’s output </a:t>
            </a:r>
            <a:br>
              <a:rPr lang="en-US" sz="2000" b="0" dirty="0"/>
            </a:br>
            <a:r>
              <a:rPr lang="en-US" sz="2000" b="0" dirty="0"/>
              <a:t>is a horizontal line. </a:t>
            </a:r>
          </a:p>
          <a:p>
            <a:r>
              <a:rPr lang="en-US" sz="2000" b="0" dirty="0"/>
              <a:t>In the figure, whether a wheat farmer </a:t>
            </a:r>
            <a:br>
              <a:rPr lang="en-US" sz="2000" b="0" dirty="0"/>
            </a:br>
            <a:r>
              <a:rPr lang="en-US" sz="2000" b="0" dirty="0"/>
              <a:t>such as Bill Parker sells 6,000 bushels per year </a:t>
            </a:r>
          </a:p>
          <a:p>
            <a:r>
              <a:rPr lang="en-US" sz="2000" b="0" dirty="0"/>
              <a:t>or 15,000 bushels has no effect on the market price of $4.</a:t>
            </a:r>
          </a:p>
        </p:txBody>
      </p:sp>
      <p:pic>
        <p:nvPicPr>
          <p:cNvPr id="22" name="Picture 21" descr="Fig11-1_PPT_1.gif"/>
          <p:cNvPicPr>
            <a:picLocks noChangeAspect="1"/>
          </p:cNvPicPr>
          <p:nvPr/>
        </p:nvPicPr>
        <p:blipFill>
          <a:blip r:embed="rId3" cstate="print"/>
          <a:srcRect/>
          <a:stretch>
            <a:fillRect/>
          </a:stretch>
        </p:blipFill>
        <p:spPr bwMode="auto">
          <a:xfrm>
            <a:off x="4333875" y="1466850"/>
            <a:ext cx="3819525" cy="3162300"/>
          </a:xfrm>
          <a:prstGeom prst="rect">
            <a:avLst/>
          </a:prstGeom>
          <a:noFill/>
          <a:ln w="9525">
            <a:noFill/>
            <a:miter lim="800000"/>
            <a:headEnd/>
            <a:tailEnd/>
          </a:ln>
        </p:spPr>
      </p:pic>
      <p:pic>
        <p:nvPicPr>
          <p:cNvPr id="23" name="Picture 22" descr="Fig11-1_PPT_2.gif"/>
          <p:cNvPicPr>
            <a:picLocks noChangeAspect="1"/>
          </p:cNvPicPr>
          <p:nvPr/>
        </p:nvPicPr>
        <p:blipFill>
          <a:blip r:embed="rId4" cstate="print"/>
          <a:srcRect/>
          <a:stretch>
            <a:fillRect/>
          </a:stretch>
        </p:blipFill>
        <p:spPr bwMode="auto">
          <a:xfrm>
            <a:off x="4333875" y="1466850"/>
            <a:ext cx="3819525" cy="3162300"/>
          </a:xfrm>
          <a:prstGeom prst="rect">
            <a:avLst/>
          </a:prstGeom>
          <a:noFill/>
          <a:ln w="9525">
            <a:noFill/>
            <a:miter lim="800000"/>
            <a:headEnd/>
            <a:tailEnd/>
          </a:ln>
        </p:spPr>
      </p:pic>
      <p:pic>
        <p:nvPicPr>
          <p:cNvPr id="24" name="Picture 23" descr="Fig11-1_PPT_3.gif"/>
          <p:cNvPicPr>
            <a:picLocks noChangeAspect="1"/>
          </p:cNvPicPr>
          <p:nvPr/>
        </p:nvPicPr>
        <p:blipFill>
          <a:blip r:embed="rId5" cstate="print"/>
          <a:srcRect/>
          <a:stretch>
            <a:fillRect/>
          </a:stretch>
        </p:blipFill>
        <p:spPr bwMode="auto">
          <a:xfrm>
            <a:off x="4333875" y="1466850"/>
            <a:ext cx="3819525" cy="3162300"/>
          </a:xfrm>
          <a:prstGeom prst="rect">
            <a:avLst/>
          </a:prstGeom>
          <a:noFill/>
          <a:ln w="9525">
            <a:noFill/>
            <a:miter lim="800000"/>
            <a:headEnd/>
            <a:tailEnd/>
          </a:ln>
        </p:spPr>
      </p:pic>
      <p:pic>
        <p:nvPicPr>
          <p:cNvPr id="25" name="Picture 24" descr="Fig11-1_PPT_4.gif"/>
          <p:cNvPicPr>
            <a:picLocks noChangeAspect="1"/>
          </p:cNvPicPr>
          <p:nvPr/>
        </p:nvPicPr>
        <p:blipFill>
          <a:blip r:embed="rId6" cstate="print"/>
          <a:srcRect/>
          <a:stretch>
            <a:fillRect/>
          </a:stretch>
        </p:blipFill>
        <p:spPr bwMode="auto">
          <a:xfrm>
            <a:off x="4333875" y="1466850"/>
            <a:ext cx="3819525" cy="3162300"/>
          </a:xfrm>
          <a:prstGeom prst="rect">
            <a:avLst/>
          </a:prstGeom>
          <a:noFill/>
          <a:ln w="9525">
            <a:noFill/>
            <a:miter lim="800000"/>
            <a:headEnd/>
            <a:tailEnd/>
          </a:ln>
        </p:spPr>
      </p:pic>
      <p:cxnSp>
        <p:nvCxnSpPr>
          <p:cNvPr id="15" name="Straight Connector 14"/>
          <p:cNvCxnSpPr>
            <a:cxnSpLocks noChangeShapeType="1"/>
          </p:cNvCxnSpPr>
          <p:nvPr/>
        </p:nvCxnSpPr>
        <p:spPr bwMode="auto">
          <a:xfrm>
            <a:off x="387350" y="6046788"/>
            <a:ext cx="5224463" cy="0"/>
          </a:xfrm>
          <a:prstGeom prst="line">
            <a:avLst/>
          </a:prstGeom>
          <a:noFill/>
          <a:ln w="50800" algn="ctr">
            <a:solidFill>
              <a:srgbClr val="B9D3C2"/>
            </a:solidFill>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0112"/>
                                        </p:tgtEl>
                                        <p:attrNameLst>
                                          <p:attrName>style.visibility</p:attrName>
                                        </p:attrNameLst>
                                      </p:cBhvr>
                                      <p:to>
                                        <p:strVal val="visible"/>
                                      </p:to>
                                    </p:set>
                                    <p:animEffect transition="in" filter="wipe(left)">
                                      <p:cBhvr>
                                        <p:cTn id="7" dur="500"/>
                                        <p:tgtEl>
                                          <p:spTgt spid="9001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00103"/>
                                        </p:tgtEl>
                                        <p:attrNameLst>
                                          <p:attrName>style.visibility</p:attrName>
                                        </p:attrNameLst>
                                      </p:cBhvr>
                                      <p:to>
                                        <p:strVal val="visible"/>
                                      </p:to>
                                    </p:set>
                                    <p:animEffect transition="in" filter="wipe(left)">
                                      <p:cBhvr>
                                        <p:cTn id="11" dur="500"/>
                                        <p:tgtEl>
                                          <p:spTgt spid="90010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00104"/>
                                        </p:tgtEl>
                                        <p:attrNameLst>
                                          <p:attrName>style.visibility</p:attrName>
                                        </p:attrNameLst>
                                      </p:cBhvr>
                                      <p:to>
                                        <p:strVal val="visible"/>
                                      </p:to>
                                    </p:set>
                                    <p:animEffect transition="in" filter="wipe(left)">
                                      <p:cBhvr>
                                        <p:cTn id="15" dur="500"/>
                                        <p:tgtEl>
                                          <p:spTgt spid="90010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wipe(left)">
                                      <p:cBhvr>
                                        <p:cTn id="19" dur="500"/>
                                        <p:tgtEl>
                                          <p:spTgt spid="12">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wipe(left)">
                                      <p:cBhvr>
                                        <p:cTn id="27" dur="500"/>
                                        <p:tgtEl>
                                          <p:spTgt spid="12">
                                            <p:txEl>
                                              <p:pRg st="1" end="1"/>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1000"/>
                                        <p:tgtEl>
                                          <p:spTgt spid="23"/>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animEffect transition="in" filter="wipe(left)">
                                      <p:cBhvr>
                                        <p:cTn id="35" dur="500"/>
                                        <p:tgtEl>
                                          <p:spTgt spid="12">
                                            <p:txEl>
                                              <p:pRg st="2" end="2"/>
                                            </p:txEl>
                                          </p:spTgt>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2">
                                            <p:txEl>
                                              <p:pRg st="3" end="3"/>
                                            </p:txEl>
                                          </p:spTgt>
                                        </p:tgtEl>
                                        <p:attrNameLst>
                                          <p:attrName>style.visibility</p:attrName>
                                        </p:attrNameLst>
                                      </p:cBhvr>
                                      <p:to>
                                        <p:strVal val="visible"/>
                                      </p:to>
                                    </p:set>
                                    <p:animEffect transition="in" filter="wipe(left)">
                                      <p:cBhvr>
                                        <p:cTn id="39" dur="500"/>
                                        <p:tgtEl>
                                          <p:spTgt spid="12">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up)">
                                      <p:cBhvr>
                                        <p:cTn id="44" dur="1000"/>
                                        <p:tgtEl>
                                          <p:spTgt spid="24"/>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2">
                                            <p:txEl>
                                              <p:pRg st="4" end="4"/>
                                            </p:txEl>
                                          </p:spTgt>
                                        </p:tgtEl>
                                        <p:attrNameLst>
                                          <p:attrName>style.visibility</p:attrName>
                                        </p:attrNameLst>
                                      </p:cBhvr>
                                      <p:to>
                                        <p:strVal val="visible"/>
                                      </p:to>
                                    </p:set>
                                    <p:animEffect transition="in" filter="wipe(left)">
                                      <p:cBhvr>
                                        <p:cTn id="48" dur="500"/>
                                        <p:tgtEl>
                                          <p:spTgt spid="12">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up)">
                                      <p:cBhvr>
                                        <p:cTn id="53" dur="1000"/>
                                        <p:tgtEl>
                                          <p:spTgt spid="25"/>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2">
                                            <p:txEl>
                                              <p:pRg st="5" end="5"/>
                                            </p:txEl>
                                          </p:spTgt>
                                        </p:tgtEl>
                                        <p:attrNameLst>
                                          <p:attrName>style.visibility</p:attrName>
                                        </p:attrNameLst>
                                      </p:cBhvr>
                                      <p:to>
                                        <p:strVal val="visible"/>
                                      </p:to>
                                    </p:set>
                                    <p:animEffect transition="in" filter="wipe(left)">
                                      <p:cBhvr>
                                        <p:cTn id="57" dur="500"/>
                                        <p:tgtEl>
                                          <p:spTgt spid="12">
                                            <p:txEl>
                                              <p:pRg st="5" end="5"/>
                                            </p:txEl>
                                          </p:spTgt>
                                        </p:tgtEl>
                                      </p:cBhvr>
                                    </p:animEffect>
                                  </p:childTnLst>
                                </p:cTn>
                              </p:par>
                            </p:childTnLst>
                          </p:cTn>
                        </p:par>
                        <p:par>
                          <p:cTn id="58" fill="hold">
                            <p:stCondLst>
                              <p:cond delay="1500"/>
                            </p:stCondLst>
                            <p:childTnLst>
                              <p:par>
                                <p:cTn id="59" presetID="22" presetClass="entr" presetSubtype="8"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103" grpId="0" animBg="1"/>
      <p:bldP spid="900104" grpId="0"/>
      <p:bldP spid="900112" grpId="0"/>
      <p:bldP spid="12" grpId="0" uiExpand="1" build="p" bldLvl="5"/>
    </p:bld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22823</TotalTime>
  <Words>3671</Words>
  <Application>Microsoft Office PowerPoint</Application>
  <PresentationFormat>如螢幕大小 (4:3)</PresentationFormat>
  <Paragraphs>536</Paragraphs>
  <Slides>42</Slides>
  <Notes>31</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42</vt:i4>
      </vt:variant>
    </vt:vector>
  </HeadingPairs>
  <TitlesOfParts>
    <vt:vector size="44" baseType="lpstr">
      <vt:lpstr>2_Custom Design</vt:lpstr>
      <vt:lpstr>Equation</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lpstr>投影片 35</vt:lpstr>
      <vt:lpstr>投影片 36</vt:lpstr>
      <vt:lpstr>投影片 37</vt:lpstr>
      <vt:lpstr>投影片 38</vt:lpstr>
      <vt:lpstr>投影片 39</vt:lpstr>
      <vt:lpstr>投影片 40</vt:lpstr>
      <vt:lpstr>投影片 41</vt:lpstr>
      <vt:lpstr>投影片 42</vt:lpstr>
    </vt:vector>
  </TitlesOfParts>
  <Manager>David Alexander</Manager>
  <Company>Pearson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Edition</dc:title>
  <dc:subject>Economics</dc:subject>
  <dc:creator>Fernando Quijano &amp; Shelly Tefft w/Michael Brener</dc:creator>
  <cp:lastModifiedBy>user</cp:lastModifiedBy>
  <cp:revision>972</cp:revision>
  <dcterms:created xsi:type="dcterms:W3CDTF">2007-05-23T02:54:43Z</dcterms:created>
  <dcterms:modified xsi:type="dcterms:W3CDTF">2012-12-18T03:05:07Z</dcterms:modified>
</cp:coreProperties>
</file>