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256" r:id="rId2"/>
    <p:sldId id="551" r:id="rId3"/>
    <p:sldId id="571" r:id="rId4"/>
    <p:sldId id="415" r:id="rId5"/>
    <p:sldId id="557" r:id="rId6"/>
    <p:sldId id="526" r:id="rId7"/>
    <p:sldId id="527" r:id="rId8"/>
    <p:sldId id="547" r:id="rId9"/>
    <p:sldId id="560" r:id="rId10"/>
    <p:sldId id="549" r:id="rId11"/>
    <p:sldId id="561" r:id="rId12"/>
    <p:sldId id="528" r:id="rId13"/>
    <p:sldId id="564" r:id="rId14"/>
    <p:sldId id="530" r:id="rId15"/>
    <p:sldId id="535" r:id="rId16"/>
    <p:sldId id="531" r:id="rId17"/>
    <p:sldId id="567" r:id="rId18"/>
    <p:sldId id="537" r:id="rId19"/>
    <p:sldId id="538" r:id="rId20"/>
    <p:sldId id="558" r:id="rId21"/>
    <p:sldId id="539" r:id="rId22"/>
    <p:sldId id="569" r:id="rId23"/>
    <p:sldId id="540" r:id="rId24"/>
    <p:sldId id="570" r:id="rId25"/>
    <p:sldId id="543" r:id="rId26"/>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DD"/>
    <a:srgbClr val="B9D2C1"/>
    <a:srgbClr val="C7D6EE"/>
    <a:srgbClr val="0066B3"/>
    <a:srgbClr val="0064B3"/>
    <a:srgbClr val="04837E"/>
    <a:srgbClr val="B00B2D"/>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314" autoAdjust="0"/>
  </p:normalViewPr>
  <p:slideViewPr>
    <p:cSldViewPr snapToObjects="1">
      <p:cViewPr>
        <p:scale>
          <a:sx n="75" d="100"/>
          <a:sy n="75" d="100"/>
        </p:scale>
        <p:origin x="-366" y="-270"/>
      </p:cViewPr>
      <p:guideLst>
        <p:guide orient="horz" pos="432"/>
        <p:guide pos="2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0.xml"/><Relationship Id="rId3" Type="http://schemas.openxmlformats.org/officeDocument/2006/relationships/slide" Target="slides/slide7.xml"/><Relationship Id="rId7" Type="http://schemas.openxmlformats.org/officeDocument/2006/relationships/slide" Target="slides/slide12.xml"/><Relationship Id="rId12" Type="http://schemas.openxmlformats.org/officeDocument/2006/relationships/slide" Target="slides/slide19.xml"/><Relationship Id="rId2" Type="http://schemas.openxmlformats.org/officeDocument/2006/relationships/slide" Target="slides/slide6.xml"/><Relationship Id="rId16" Type="http://schemas.openxmlformats.org/officeDocument/2006/relationships/slide" Target="slides/slide25.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8.xml"/><Relationship Id="rId5" Type="http://schemas.openxmlformats.org/officeDocument/2006/relationships/slide" Target="slides/slide9.xml"/><Relationship Id="rId15" Type="http://schemas.openxmlformats.org/officeDocument/2006/relationships/slide" Target="slides/slide23.xml"/><Relationship Id="rId10" Type="http://schemas.openxmlformats.org/officeDocument/2006/relationships/slide" Target="slides/slide16.xml"/><Relationship Id="rId4" Type="http://schemas.openxmlformats.org/officeDocument/2006/relationships/slide" Target="slides/slide8.xml"/><Relationship Id="rId9" Type="http://schemas.openxmlformats.org/officeDocument/2006/relationships/slide" Target="slides/slide15.xml"/><Relationship Id="rId14"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dirty="0">
                <a:cs typeface="+mn-cs"/>
              </a:defRPr>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dirty="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dirty="0">
                <a:cs typeface="+mn-cs"/>
              </a:defRPr>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cs typeface="+mn-cs"/>
              </a:defRPr>
            </a:lvl1pPr>
          </a:lstStyle>
          <a:p>
            <a:pPr>
              <a:defRPr/>
            </a:pPr>
            <a:fld id="{BCF7A04E-E392-4BA1-8EAB-B2667E3A4B79}" type="slidenum">
              <a:rPr lang="en-US"/>
              <a:pPr>
                <a:defRPr/>
              </a:pPr>
              <a:t>‹#›</a:t>
            </a:fld>
            <a:endParaRPr lang="en-US" dirty="0"/>
          </a:p>
        </p:txBody>
      </p:sp>
    </p:spTree>
    <p:extLst>
      <p:ext uri="{BB962C8B-B14F-4D97-AF65-F5344CB8AC3E}">
        <p14:creationId xmlns:p14="http://schemas.microsoft.com/office/powerpoint/2010/main" val="2960717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10CBFB89-4010-4AF5-B92B-EA20E0486215}" type="slidenum">
              <a:rPr lang="en-US" smtClean="0">
                <a:cs typeface="Arial" charset="0"/>
              </a:rPr>
              <a:pPr/>
              <a:t>1</a:t>
            </a:fld>
            <a:endParaRPr lang="en-US" smtClean="0">
              <a:cs typeface="Arial" charset="0"/>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619B09D-C9CE-4797-8CD7-9A351ACAB4BE}" type="slidenum">
              <a:rPr lang="en-US" smtClean="0">
                <a:cs typeface="Arial" charset="0"/>
              </a:rPr>
              <a:pPr/>
              <a:t>15</a:t>
            </a:fld>
            <a:endParaRPr lang="en-US"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07C541D-D559-40F5-A259-B7DC9E1EAD1A}" type="slidenum">
              <a:rPr lang="en-US" smtClean="0">
                <a:cs typeface="Arial" charset="0"/>
              </a:rPr>
              <a:pPr/>
              <a:t>16</a:t>
            </a:fld>
            <a:endParaRPr lang="en-US"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AD45F66-B5D4-49CD-82FE-7789F489680A}" type="slidenum">
              <a:rPr lang="en-US" smtClean="0">
                <a:cs typeface="Arial" charset="0"/>
              </a:rPr>
              <a:pPr/>
              <a:t>18</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DF3E348E-61B9-41AE-82E9-F3E77DBCB20C}" type="slidenum">
              <a:rPr lang="en-US" smtClean="0">
                <a:cs typeface="Arial" charset="0"/>
              </a:rPr>
              <a:pPr/>
              <a:t>19</a:t>
            </a:fld>
            <a:endParaRPr lang="en-US"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8CD00AA4-18F5-42CE-AD1C-3D4665E64497}" type="slidenum">
              <a:rPr lang="en-US" smtClean="0">
                <a:cs typeface="Arial" charset="0"/>
              </a:rPr>
              <a:pPr/>
              <a:t>20</a:t>
            </a:fld>
            <a:endParaRPr lang="en-US" smtClean="0">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CE46621-9FC9-4D97-AB6D-E9B1723238E7}" type="slidenum">
              <a:rPr lang="en-US" smtClean="0">
                <a:cs typeface="Arial" charset="0"/>
              </a:rPr>
              <a:pPr/>
              <a:t>21</a:t>
            </a:fld>
            <a:endParaRPr lang="en-US"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396A3127-653D-497D-88D8-72C45E6F59D7}" type="slidenum">
              <a:rPr lang="en-US" smtClean="0">
                <a:cs typeface="Arial" charset="0"/>
              </a:rPr>
              <a:pPr/>
              <a:t>23</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0A5F4DD-C498-450A-B407-A0731F323D11}" type="slidenum">
              <a:rPr lang="en-US" smtClean="0">
                <a:cs typeface="Arial" charset="0"/>
              </a:rPr>
              <a:pPr/>
              <a:t>25</a:t>
            </a:fld>
            <a:endParaRPr lang="en-US" smtClean="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9820B746-B54E-444C-82FA-8D23A2B02229}" type="slidenum">
              <a:rPr lang="en-US" smtClean="0">
                <a:cs typeface="Arial" charset="0"/>
              </a:rPr>
              <a:pPr/>
              <a:t>4</a:t>
            </a:fld>
            <a:endParaRPr lang="en-US" smtClean="0">
              <a:cs typeface="Arial"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B67297C8-58DB-4BE6-848C-BDE00E778A20}" type="slidenum">
              <a:rPr lang="en-US" smtClean="0">
                <a:cs typeface="Arial" charset="0"/>
              </a:rPr>
              <a:pPr/>
              <a:t>6</a:t>
            </a:fld>
            <a:endParaRPr lang="en-US" smtClean="0">
              <a:cs typeface="Arial"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7A81305-0AEE-4215-84B6-C51D27D09737}" type="slidenum">
              <a:rPr lang="en-US" smtClean="0">
                <a:cs typeface="Arial" charset="0"/>
              </a:rPr>
              <a:pPr/>
              <a:t>7</a:t>
            </a:fld>
            <a:endParaRPr 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2D3290-D156-4A5A-BA62-42F97B9A5C09}" type="slidenum">
              <a:rPr lang="en-US" smtClean="0">
                <a:cs typeface="Arial" charset="0"/>
              </a:rPr>
              <a:pPr/>
              <a:t>8</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3E1737D-89DE-4D3C-BD04-0EAE71C65779}" type="slidenum">
              <a:rPr lang="en-US" smtClean="0">
                <a:cs typeface="Arial" charset="0"/>
              </a:rPr>
              <a:pPr/>
              <a:t>9</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0F1EDE9-F216-4E2B-956D-91A18BEA4F05}" type="slidenum">
              <a:rPr lang="en-US" smtClean="0">
                <a:cs typeface="Arial" charset="0"/>
              </a:rPr>
              <a:pPr/>
              <a:t>10</a:t>
            </a:fld>
            <a:endParaRPr lang="en-US"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B21A62B-8F58-49D1-98CC-31386EA0956D}" type="slidenum">
              <a:rPr lang="en-US" smtClean="0">
                <a:cs typeface="Arial" charset="0"/>
              </a:rPr>
              <a:pPr/>
              <a:t>12</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EAE8346-3D0F-4559-B95E-92C827AC57F9}" type="slidenum">
              <a:rPr lang="en-US" smtClean="0">
                <a:cs typeface="Arial" charset="0"/>
              </a:rPr>
              <a:pPr/>
              <a:t>14</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a:defRPr/>
            </a:pPr>
            <a:fld id="{AEFA8F9A-C84B-4C41-8974-8F49A06D5AC3}" type="slidenum">
              <a:rPr lang="en-US" sz="1200" b="0">
                <a:solidFill>
                  <a:srgbClr val="FFFFFF"/>
                </a:solidFill>
                <a:cs typeface="+mn-cs"/>
              </a:rPr>
              <a:pPr algn="r">
                <a:defRPr/>
              </a:pPr>
              <a:t>‹#›</a:t>
            </a:fld>
            <a:r>
              <a:rPr lang="en-US" sz="1200" b="0" dirty="0">
                <a:solidFill>
                  <a:srgbClr val="FFFFFF"/>
                </a:solidFill>
                <a:cs typeface="+mn-cs"/>
              </a:rPr>
              <a:t> of 24</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a:defRPr/>
            </a:pPr>
            <a:fld id="{1DB8D969-12A4-4C38-9404-F5F5723F358A}" type="slidenum">
              <a:rPr lang="en-US" sz="1200" b="0">
                <a:solidFill>
                  <a:srgbClr val="FFFFFF"/>
                </a:solidFill>
                <a:cs typeface="+mn-cs"/>
              </a:rPr>
              <a:pPr algn="r">
                <a:defRPr/>
              </a:pPr>
              <a:t>‹#›</a:t>
            </a:fld>
            <a:r>
              <a:rPr lang="en-US" sz="1200" b="0" dirty="0">
                <a:solidFill>
                  <a:srgbClr val="FFFFFF"/>
                </a:solidFill>
                <a:cs typeface="+mn-cs"/>
              </a:rPr>
              <a:t> of 24</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a:defRPr/>
            </a:pPr>
            <a:fld id="{DA284A01-834F-4EE4-8542-6541C403515D}" type="slidenum">
              <a:rPr lang="en-US" sz="1200" b="0">
                <a:solidFill>
                  <a:srgbClr val="FFFFFF"/>
                </a:solidFill>
                <a:cs typeface="+mn-cs"/>
              </a:rPr>
              <a:pPr algn="r">
                <a:defRPr/>
              </a:pPr>
              <a:t>‹#›</a:t>
            </a:fld>
            <a:r>
              <a:rPr lang="en-US" sz="1200" b="0" dirty="0">
                <a:solidFill>
                  <a:srgbClr val="FFFFFF"/>
                </a:solidFill>
                <a:cs typeface="+mn-cs"/>
              </a:rPr>
              <a:t> of 24</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b="1">
          <a:solidFill>
            <a:schemeClr val="tx1"/>
          </a:solidFill>
          <a:latin typeface="+mn-lt"/>
          <a:ea typeface="+mn-ea"/>
          <a:cs typeface="+mn-cs"/>
        </a:defRPr>
      </a:lvl1pPr>
      <a:lvl2pPr marL="742950" indent="-285750" algn="l" rtl="0" eaLnBrk="0" fontAlgn="base" hangingPunct="0">
        <a:spcBef>
          <a:spcPct val="20000"/>
        </a:spcBef>
        <a:spcAft>
          <a:spcPct val="0"/>
        </a:spcAft>
        <a:defRPr b="1">
          <a:solidFill>
            <a:schemeClr val="tx1"/>
          </a:solidFill>
          <a:latin typeface="+mn-lt"/>
        </a:defRPr>
      </a:lvl2pPr>
      <a:lvl3pPr marL="1143000" indent="-228600" algn="l" rtl="0" eaLnBrk="0" fontAlgn="base" hangingPunct="0">
        <a:spcBef>
          <a:spcPct val="20000"/>
        </a:spcBef>
        <a:spcAft>
          <a:spcPct val="0"/>
        </a:spcAft>
        <a:defRPr sz="1600" b="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gi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18" Type="http://schemas.openxmlformats.org/officeDocument/2006/relationships/image" Target="../media/image38.gif"/><Relationship Id="rId3" Type="http://schemas.openxmlformats.org/officeDocument/2006/relationships/image" Target="../media/image23.gif"/><Relationship Id="rId7" Type="http://schemas.openxmlformats.org/officeDocument/2006/relationships/image" Target="../media/image27.gif"/><Relationship Id="rId12" Type="http://schemas.openxmlformats.org/officeDocument/2006/relationships/image" Target="../media/image32.gif"/><Relationship Id="rId17" Type="http://schemas.openxmlformats.org/officeDocument/2006/relationships/image" Target="../media/image37.gif"/><Relationship Id="rId2" Type="http://schemas.openxmlformats.org/officeDocument/2006/relationships/notesSlide" Target="../notesSlides/notesSlide8.xml"/><Relationship Id="rId16" Type="http://schemas.openxmlformats.org/officeDocument/2006/relationships/image" Target="../media/image36.gif"/><Relationship Id="rId20"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26.gif"/><Relationship Id="rId11" Type="http://schemas.openxmlformats.org/officeDocument/2006/relationships/image" Target="../media/image31.gif"/><Relationship Id="rId5" Type="http://schemas.openxmlformats.org/officeDocument/2006/relationships/image" Target="../media/image25.gif"/><Relationship Id="rId15" Type="http://schemas.openxmlformats.org/officeDocument/2006/relationships/image" Target="../media/image35.gif"/><Relationship Id="rId10" Type="http://schemas.openxmlformats.org/officeDocument/2006/relationships/image" Target="../media/image30.gif"/><Relationship Id="rId19" Type="http://schemas.openxmlformats.org/officeDocument/2006/relationships/image" Target="../media/image39.gif"/><Relationship Id="rId4" Type="http://schemas.openxmlformats.org/officeDocument/2006/relationships/image" Target="../media/image24.gif"/><Relationship Id="rId9" Type="http://schemas.openxmlformats.org/officeDocument/2006/relationships/image" Target="../media/image29.gif"/><Relationship Id="rId14" Type="http://schemas.openxmlformats.org/officeDocument/2006/relationships/image" Target="../media/image3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9.xml"/><Relationship Id="rId16"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19.gif"/><Relationship Id="rId5" Type="http://schemas.openxmlformats.org/officeDocument/2006/relationships/image" Target="../media/image14.png"/><Relationship Id="rId10" Type="http://schemas.openxmlformats.org/officeDocument/2006/relationships/image" Target="../media/image10.gif"/><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iPad_DESIGN_ppt.gif"/>
          <p:cNvPicPr>
            <a:picLocks noChangeAspect="1"/>
          </p:cNvPicPr>
          <p:nvPr/>
        </p:nvPicPr>
        <p:blipFill>
          <a:blip r:embed="rId3" cstate="print"/>
          <a:srcRect/>
          <a:stretch>
            <a:fillRect/>
          </a:stretch>
        </p:blipFill>
        <p:spPr bwMode="auto">
          <a:xfrm>
            <a:off x="30163" y="0"/>
            <a:ext cx="9083675" cy="6858000"/>
          </a:xfrm>
          <a:prstGeom prst="rect">
            <a:avLst/>
          </a:prstGeom>
          <a:noFill/>
          <a:ln w="9525">
            <a:noFill/>
            <a:miter lim="800000"/>
            <a:headEnd/>
            <a:tailEnd/>
          </a:ln>
        </p:spPr>
      </p:pic>
      <p:sp>
        <p:nvSpPr>
          <p:cNvPr id="6" name="Title 1"/>
          <p:cNvSpPr txBox="1">
            <a:spLocks/>
          </p:cNvSpPr>
          <p:nvPr/>
        </p:nvSpPr>
        <p:spPr>
          <a:xfrm>
            <a:off x="2119313" y="407988"/>
            <a:ext cx="4905375" cy="1344612"/>
          </a:xfrm>
          <a:prstGeom prst="rect">
            <a:avLst/>
          </a:prstGeom>
        </p:spPr>
        <p:txBody>
          <a:bodyPr/>
          <a:lstStyle/>
          <a:p>
            <a:pPr algn="ctr" eaLnBrk="0" hangingPunct="0">
              <a:lnSpc>
                <a:spcPts val="6000"/>
              </a:lnSpc>
              <a:spcBef>
                <a:spcPct val="10000"/>
              </a:spcBef>
              <a:spcAft>
                <a:spcPct val="10000"/>
              </a:spcAft>
              <a:defRPr/>
            </a:pPr>
            <a:r>
              <a:rPr lang="en-US" sz="2000" b="0" kern="0" dirty="0">
                <a:latin typeface="Futura Md BT" pitchFamily="34" charset="0"/>
                <a:cs typeface="Arial" pitchFamily="34" charset="0"/>
              </a:rPr>
              <a:t>R. GLENN</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500" kern="0" dirty="0">
                <a:latin typeface="Futura Md BT" pitchFamily="34" charset="0"/>
                <a:ea typeface="+mj-ea"/>
                <a:cs typeface="Arial" pitchFamily="34" charset="0"/>
              </a:rPr>
              <a:t>HUBBARD</a:t>
            </a:r>
          </a:p>
        </p:txBody>
      </p:sp>
      <p:sp>
        <p:nvSpPr>
          <p:cNvPr id="7"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a:solidFill>
                  <a:srgbClr val="80C342"/>
                </a:solidFill>
                <a:latin typeface="AvantGarde-Demi"/>
              </a:rPr>
              <a:t>Economics</a:t>
            </a:r>
          </a:p>
          <a:p>
            <a:pPr algn="ctr"/>
            <a:r>
              <a:rPr lang="en-US" sz="1600" b="0">
                <a:solidFill>
                  <a:srgbClr val="939598"/>
                </a:solidFill>
                <a:latin typeface="AvantGarde-Book"/>
              </a:rPr>
              <a:t>FOURTH  EDITION</a:t>
            </a:r>
          </a:p>
        </p:txBody>
      </p:sp>
      <p:pic>
        <p:nvPicPr>
          <p:cNvPr id="8" name="Picture 7" descr="HO4e_Covers_grayline_ppt.gif"/>
          <p:cNvPicPr>
            <a:picLocks noChangeAspect="1"/>
          </p:cNvPicPr>
          <p:nvPr/>
        </p:nvPicPr>
        <p:blipFill>
          <a:blip r:embed="rId4" cstate="print"/>
          <a:srcRect/>
          <a:stretch>
            <a:fillRect/>
          </a:stretch>
        </p:blipFill>
        <p:spPr bwMode="auto">
          <a:xfrm>
            <a:off x="2928938" y="3216275"/>
            <a:ext cx="3286125" cy="2009775"/>
          </a:xfrm>
          <a:prstGeom prst="rect">
            <a:avLst/>
          </a:prstGeom>
          <a:noFill/>
          <a:ln w="9525">
            <a:noFill/>
            <a:miter lim="800000"/>
            <a:headEnd/>
            <a:tailEnd/>
          </a:ln>
        </p:spPr>
      </p:pic>
      <p:pic>
        <p:nvPicPr>
          <p:cNvPr id="9" name="Picture 8" descr="HO4e_Covers_greeneconline_ppt.gif"/>
          <p:cNvPicPr>
            <a:picLocks noChangeAspect="1"/>
          </p:cNvPicPr>
          <p:nvPr/>
        </p:nvPicPr>
        <p:blipFill>
          <a:blip r:embed="rId5" cstate="print"/>
          <a:srcRect/>
          <a:stretch>
            <a:fillRect/>
          </a:stretch>
        </p:blipFill>
        <p:spPr bwMode="auto">
          <a:xfrm>
            <a:off x="2928938" y="3216275"/>
            <a:ext cx="3286125" cy="2009775"/>
          </a:xfrm>
          <a:prstGeom prst="rect">
            <a:avLst/>
          </a:prstGeom>
          <a:noFill/>
          <a:ln w="9525">
            <a:noFill/>
            <a:miter lim="800000"/>
            <a:headEnd/>
            <a:tailEnd/>
          </a:ln>
        </p:spPr>
      </p:pic>
      <p:sp>
        <p:nvSpPr>
          <p:cNvPr id="10" name="TextBox 9"/>
          <p:cNvSpPr txBox="1"/>
          <p:nvPr/>
        </p:nvSpPr>
        <p:spPr>
          <a:xfrm>
            <a:off x="2497138" y="1612900"/>
            <a:ext cx="4149725" cy="1639888"/>
          </a:xfrm>
          <a:prstGeom prst="rect">
            <a:avLst/>
          </a:prstGeom>
          <a:noFill/>
        </p:spPr>
        <p:txBody>
          <a:bodyPr>
            <a:spAutoFit/>
          </a:bodyPr>
          <a:lstStyle/>
          <a:p>
            <a:pPr algn="ctr" eaLnBrk="0" hangingPunct="0">
              <a:lnSpc>
                <a:spcPts val="6000"/>
              </a:lnSpc>
              <a:spcBef>
                <a:spcPct val="10000"/>
              </a:spcBef>
              <a:spcAft>
                <a:spcPct val="10000"/>
              </a:spcAft>
              <a:defRPr/>
            </a:pPr>
            <a:r>
              <a:rPr lang="en-US" sz="2000" b="0" kern="0" dirty="0">
                <a:latin typeface="Futura Md BT" pitchFamily="34" charset="0"/>
                <a:cs typeface="Arial" pitchFamily="34" charset="0"/>
              </a:rPr>
              <a:t>ANTHONY PATRICK</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600" kern="0" dirty="0">
                <a:latin typeface="Futura Md BT" pitchFamily="34" charset="0"/>
                <a:cs typeface="Arial" pitchFamily="34" charset="0"/>
              </a:rPr>
              <a:t>O’BRIEN</a:t>
            </a:r>
            <a:endParaRPr lang="en-US" sz="6600" dirty="0">
              <a:latin typeface="Futura Md BT"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rev="1"/>
      <p:bldP spid="7" grpId="0"/>
      <p:bldP spid="10"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125" name="Text Box 5"/>
          <p:cNvSpPr txBox="1">
            <a:spLocks noChangeArrowheads="1"/>
          </p:cNvSpPr>
          <p:nvPr/>
        </p:nvSpPr>
        <p:spPr bwMode="auto">
          <a:xfrm>
            <a:off x="442913" y="338931"/>
            <a:ext cx="1666875" cy="312738"/>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Figure 13.3</a:t>
            </a:r>
          </a:p>
        </p:txBody>
      </p:sp>
      <p:sp>
        <p:nvSpPr>
          <p:cNvPr id="1029126" name="Text Box 6"/>
          <p:cNvSpPr txBox="1">
            <a:spLocks noChangeArrowheads="1"/>
          </p:cNvSpPr>
          <p:nvPr/>
        </p:nvSpPr>
        <p:spPr bwMode="auto">
          <a:xfrm>
            <a:off x="468313" y="711110"/>
            <a:ext cx="3124200" cy="1200329"/>
          </a:xfrm>
          <a:prstGeom prst="rect">
            <a:avLst/>
          </a:prstGeom>
          <a:noFill/>
          <a:ln w="9525" algn="ctr">
            <a:noFill/>
            <a:miter lim="800000"/>
            <a:headEnd/>
            <a:tailEnd/>
          </a:ln>
        </p:spPr>
        <p:txBody>
          <a:bodyPr>
            <a:spAutoFit/>
          </a:bodyPr>
          <a:lstStyle/>
          <a:p>
            <a:pPr>
              <a:spcBef>
                <a:spcPct val="10000"/>
              </a:spcBef>
              <a:spcAft>
                <a:spcPct val="10000"/>
              </a:spcAft>
            </a:pPr>
            <a:r>
              <a:rPr lang="en-US" sz="1800" dirty="0"/>
              <a:t>The Demand and Marginal Revenue Curves for a Monopolistically Competitive Firm</a:t>
            </a:r>
          </a:p>
        </p:txBody>
      </p:sp>
      <p:pic>
        <p:nvPicPr>
          <p:cNvPr id="1029131" name="Picture 11" descr="Fig12-3-2"/>
          <p:cNvPicPr>
            <a:picLocks noChangeAspect="1" noChangeArrowheads="1"/>
          </p:cNvPicPr>
          <p:nvPr/>
        </p:nvPicPr>
        <p:blipFill>
          <a:blip r:embed="rId3" cstate="print"/>
          <a:srcRect/>
          <a:stretch>
            <a:fillRect/>
          </a:stretch>
        </p:blipFill>
        <p:spPr bwMode="auto">
          <a:xfrm>
            <a:off x="3843338" y="1311275"/>
            <a:ext cx="4648200" cy="4895850"/>
          </a:xfrm>
          <a:prstGeom prst="rect">
            <a:avLst/>
          </a:prstGeom>
          <a:noFill/>
          <a:ln w="9525">
            <a:noFill/>
            <a:miter lim="800000"/>
            <a:headEnd/>
            <a:tailEnd/>
          </a:ln>
        </p:spPr>
      </p:pic>
      <p:pic>
        <p:nvPicPr>
          <p:cNvPr id="1029132" name="Picture 12" descr="Fig12-3-3"/>
          <p:cNvPicPr>
            <a:picLocks noChangeAspect="1" noChangeArrowheads="1"/>
          </p:cNvPicPr>
          <p:nvPr/>
        </p:nvPicPr>
        <p:blipFill>
          <a:blip r:embed="rId4" cstate="print"/>
          <a:srcRect/>
          <a:stretch>
            <a:fillRect/>
          </a:stretch>
        </p:blipFill>
        <p:spPr bwMode="auto">
          <a:xfrm>
            <a:off x="3843338" y="1311275"/>
            <a:ext cx="4648200" cy="4895850"/>
          </a:xfrm>
          <a:prstGeom prst="rect">
            <a:avLst/>
          </a:prstGeom>
          <a:noFill/>
          <a:ln w="9525">
            <a:noFill/>
            <a:miter lim="800000"/>
            <a:headEnd/>
            <a:tailEnd/>
          </a:ln>
        </p:spPr>
      </p:pic>
      <p:sp>
        <p:nvSpPr>
          <p:cNvPr id="13" name="TextBox 12"/>
          <p:cNvSpPr txBox="1">
            <a:spLocks noChangeArrowheads="1"/>
          </p:cNvSpPr>
          <p:nvPr/>
        </p:nvSpPr>
        <p:spPr bwMode="auto">
          <a:xfrm>
            <a:off x="465138" y="2012950"/>
            <a:ext cx="3282950" cy="4425827"/>
          </a:xfrm>
          <a:prstGeom prst="rect">
            <a:avLst/>
          </a:prstGeom>
          <a:noFill/>
          <a:ln w="9525">
            <a:noFill/>
            <a:miter lim="800000"/>
            <a:headEnd/>
            <a:tailEnd/>
          </a:ln>
        </p:spPr>
        <p:txBody>
          <a:bodyPr>
            <a:spAutoFit/>
          </a:bodyPr>
          <a:lstStyle/>
          <a:p>
            <a:pPr>
              <a:spcBef>
                <a:spcPct val="10000"/>
              </a:spcBef>
              <a:spcAft>
                <a:spcPct val="10000"/>
              </a:spcAft>
            </a:pPr>
            <a:r>
              <a:rPr lang="en-US" sz="1600" b="0" dirty="0"/>
              <a:t>Any firm that has the ability to affect the price of the product it sells will have a marginal revenue curve that is below its demand curve.</a:t>
            </a:r>
          </a:p>
          <a:p>
            <a:pPr>
              <a:spcBef>
                <a:spcPct val="10000"/>
              </a:spcBef>
              <a:spcAft>
                <a:spcPct val="10000"/>
              </a:spcAft>
            </a:pPr>
            <a:r>
              <a:rPr lang="en-US" sz="1600" b="0" dirty="0"/>
              <a:t>We plot the data from Table 13.1 to create the demand and marginal revenue curves. </a:t>
            </a:r>
          </a:p>
          <a:p>
            <a:pPr>
              <a:spcBef>
                <a:spcPct val="10000"/>
              </a:spcBef>
              <a:spcAft>
                <a:spcPct val="10000"/>
              </a:spcAft>
            </a:pPr>
            <a:r>
              <a:rPr lang="en-US" sz="1600" b="0" dirty="0"/>
              <a:t>After the sixth </a:t>
            </a:r>
            <a:r>
              <a:rPr lang="en-US" sz="1600" b="0" dirty="0" err="1"/>
              <a:t>caffè</a:t>
            </a:r>
            <a:r>
              <a:rPr lang="en-US" sz="1600" b="0" dirty="0"/>
              <a:t> latte, marginal revenue becomes negative because the additional revenue received from selling 1 more </a:t>
            </a:r>
            <a:r>
              <a:rPr lang="en-US" sz="1600" b="0" dirty="0" err="1"/>
              <a:t>caffè</a:t>
            </a:r>
            <a:r>
              <a:rPr lang="en-US" sz="1600" b="0" dirty="0"/>
              <a:t> latte is smaller than the revenue lost from receiving a lower price on the </a:t>
            </a:r>
            <a:r>
              <a:rPr lang="en-US" sz="1600" b="0" dirty="0" err="1"/>
              <a:t>caffè</a:t>
            </a:r>
            <a:r>
              <a:rPr lang="en-US" sz="1600" b="0" dirty="0"/>
              <a:t> lattes that could have been sold at the original price.</a:t>
            </a:r>
          </a:p>
          <a:p>
            <a:pPr>
              <a:spcBef>
                <a:spcPct val="10000"/>
              </a:spcBef>
              <a:spcAft>
                <a:spcPct val="10000"/>
              </a:spcAft>
            </a:pPr>
            <a:endParaRPr lang="en-US" sz="1600" b="0" dirty="0"/>
          </a:p>
        </p:txBody>
      </p:sp>
      <p:pic>
        <p:nvPicPr>
          <p:cNvPr id="17" name="Picture 16" descr="Fig12-3-1.gif"/>
          <p:cNvPicPr>
            <a:picLocks noChangeAspect="1"/>
          </p:cNvPicPr>
          <p:nvPr/>
        </p:nvPicPr>
        <p:blipFill>
          <a:blip r:embed="rId5" cstate="print"/>
          <a:srcRect/>
          <a:stretch>
            <a:fillRect/>
          </a:stretch>
        </p:blipFill>
        <p:spPr bwMode="auto">
          <a:xfrm>
            <a:off x="3843338" y="1311275"/>
            <a:ext cx="4648200" cy="4895850"/>
          </a:xfrm>
          <a:prstGeom prst="rect">
            <a:avLst/>
          </a:prstGeom>
          <a:noFill/>
          <a:ln w="9525">
            <a:noFill/>
            <a:miter lim="800000"/>
            <a:headEnd/>
            <a:tailEnd/>
          </a:ln>
        </p:spPr>
      </p:pic>
      <p:cxnSp>
        <p:nvCxnSpPr>
          <p:cNvPr id="18" name="Straight Connector 17"/>
          <p:cNvCxnSpPr>
            <a:cxnSpLocks noChangeShapeType="1"/>
          </p:cNvCxnSpPr>
          <p:nvPr/>
        </p:nvCxnSpPr>
        <p:spPr bwMode="auto">
          <a:xfrm>
            <a:off x="442913" y="6172200"/>
            <a:ext cx="3152775"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9125"/>
                                        </p:tgtEl>
                                        <p:attrNameLst>
                                          <p:attrName>style.visibility</p:attrName>
                                        </p:attrNameLst>
                                      </p:cBhvr>
                                      <p:to>
                                        <p:strVal val="visible"/>
                                      </p:to>
                                    </p:set>
                                    <p:animEffect transition="in" filter="wipe(left)">
                                      <p:cBhvr>
                                        <p:cTn id="7" dur="500"/>
                                        <p:tgtEl>
                                          <p:spTgt spid="10291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9126"/>
                                        </p:tgtEl>
                                        <p:attrNameLst>
                                          <p:attrName>style.visibility</p:attrName>
                                        </p:attrNameLst>
                                      </p:cBhvr>
                                      <p:to>
                                        <p:strVal val="visible"/>
                                      </p:to>
                                    </p:set>
                                    <p:animEffect transition="in" filter="wipe(left)">
                                      <p:cBhvr>
                                        <p:cTn id="11" dur="500"/>
                                        <p:tgtEl>
                                          <p:spTgt spid="10291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029131"/>
                                        </p:tgtEl>
                                        <p:attrNameLst>
                                          <p:attrName>style.visibility</p:attrName>
                                        </p:attrNameLst>
                                      </p:cBhvr>
                                      <p:to>
                                        <p:strVal val="visible"/>
                                      </p:to>
                                    </p:set>
                                    <p:animEffect transition="in" filter="wipe(up)">
                                      <p:cBhvr>
                                        <p:cTn id="23" dur="1000"/>
                                        <p:tgtEl>
                                          <p:spTgt spid="102913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29132"/>
                                        </p:tgtEl>
                                        <p:attrNameLst>
                                          <p:attrName>style.visibility</p:attrName>
                                        </p:attrNameLst>
                                      </p:cBhvr>
                                      <p:to>
                                        <p:strVal val="visible"/>
                                      </p:to>
                                    </p:set>
                                    <p:animEffect transition="in" filter="wipe(up)">
                                      <p:cBhvr>
                                        <p:cTn id="32" dur="500"/>
                                        <p:tgtEl>
                                          <p:spTgt spid="102913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wipe(left)">
                                      <p:cBhvr>
                                        <p:cTn id="36" dur="500"/>
                                        <p:tgtEl>
                                          <p:spTgt spid="13">
                                            <p:txEl>
                                              <p:pRg st="2" end="2"/>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animBg="1"/>
      <p:bldP spid="1029126" grpId="0"/>
      <p:bldP spid="1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350250" cy="830997"/>
          </a:xfrm>
          <a:prstGeom prst="rect">
            <a:avLst/>
          </a:prstGeom>
          <a:noFill/>
          <a:ln w="9525">
            <a:noFill/>
            <a:miter lim="800000"/>
            <a:headEnd/>
            <a:tailEnd/>
          </a:ln>
        </p:spPr>
        <p:txBody>
          <a:bodyPr wrap="square">
            <a:spAutoFit/>
          </a:bodyPr>
          <a:lstStyle/>
          <a:p>
            <a:pPr>
              <a:spcBef>
                <a:spcPct val="10000"/>
              </a:spcBef>
              <a:spcAft>
                <a:spcPct val="10000"/>
              </a:spcAft>
            </a:pPr>
            <a:r>
              <a:rPr lang="en-US" sz="2400" b="0" dirty="0">
                <a:solidFill>
                  <a:srgbClr val="0066B3"/>
                </a:solidFill>
              </a:rPr>
              <a:t>Explain how a monopolistically competitive firm maximizes profit in the short run.</a:t>
            </a:r>
          </a:p>
        </p:txBody>
      </p:sp>
      <p:sp>
        <p:nvSpPr>
          <p:cNvPr id="3" name="Text Box 9"/>
          <p:cNvSpPr txBox="1">
            <a:spLocks noChangeArrowheads="1"/>
          </p:cNvSpPr>
          <p:nvPr/>
        </p:nvSpPr>
        <p:spPr bwMode="auto">
          <a:xfrm>
            <a:off x="452438" y="2404547"/>
            <a:ext cx="37385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a:solidFill>
                  <a:srgbClr val="FFFFFF"/>
                </a:solidFill>
              </a:rPr>
              <a:t>13.2 LEARNING</a:t>
            </a:r>
            <a:r>
              <a:rPr lang="en-US" sz="1800" b="0">
                <a:solidFill>
                  <a:srgbClr val="FFFFFF"/>
                </a:solidFill>
              </a:rPr>
              <a:t> OBJECTIVE</a:t>
            </a:r>
            <a:endParaRPr lang="en-US" sz="1800">
              <a:solidFill>
                <a:srgbClr val="FFFFFF"/>
              </a:solidFill>
            </a:endParaRPr>
          </a:p>
        </p:txBody>
      </p:sp>
      <p:sp>
        <p:nvSpPr>
          <p:cNvPr id="4" name="TextBox 3"/>
          <p:cNvSpPr txBox="1">
            <a:spLocks noChangeArrowheads="1"/>
          </p:cNvSpPr>
          <p:nvPr/>
        </p:nvSpPr>
        <p:spPr bwMode="auto">
          <a:xfrm>
            <a:off x="447675" y="255588"/>
            <a:ext cx="8248650" cy="954107"/>
          </a:xfrm>
          <a:prstGeom prst="rect">
            <a:avLst/>
          </a:prstGeom>
          <a:noFill/>
          <a:ln w="9525">
            <a:noFill/>
            <a:miter lim="800000"/>
            <a:headEnd/>
            <a:tailEnd/>
          </a:ln>
        </p:spPr>
        <p:txBody>
          <a:bodyPr>
            <a:spAutoFit/>
          </a:bodyPr>
          <a:lstStyle/>
          <a:p>
            <a:pPr>
              <a:spcBef>
                <a:spcPct val="10000"/>
              </a:spcBef>
              <a:spcAft>
                <a:spcPct val="10000"/>
              </a:spcAft>
            </a:pPr>
            <a:r>
              <a:rPr lang="en-US" sz="2800" dirty="0">
                <a:solidFill>
                  <a:srgbClr val="0066B3"/>
                </a:solidFill>
              </a:rPr>
              <a:t>How a Monopolistically Competitive Firm Maximizes Profit in the Short 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 name="Picture 57" descr="Fig12-4_PPT_b10.gif"/>
          <p:cNvPicPr>
            <a:picLocks noChangeAspect="1"/>
          </p:cNvPicPr>
          <p:nvPr/>
        </p:nvPicPr>
        <p:blipFill>
          <a:blip r:embed="rId3" cstate="print"/>
          <a:srcRect/>
          <a:stretch>
            <a:fillRect/>
          </a:stretch>
        </p:blipFill>
        <p:spPr bwMode="auto">
          <a:xfrm>
            <a:off x="3848100" y="1247775"/>
            <a:ext cx="3867150" cy="3876675"/>
          </a:xfrm>
          <a:prstGeom prst="rect">
            <a:avLst/>
          </a:prstGeom>
          <a:noFill/>
          <a:ln w="9525">
            <a:noFill/>
            <a:miter lim="800000"/>
            <a:headEnd/>
            <a:tailEnd/>
          </a:ln>
        </p:spPr>
      </p:pic>
      <p:pic>
        <p:nvPicPr>
          <p:cNvPr id="51" name="Picture 50" descr="Fig12-4_PPT_b3.gif"/>
          <p:cNvPicPr>
            <a:picLocks noChangeAspect="1"/>
          </p:cNvPicPr>
          <p:nvPr/>
        </p:nvPicPr>
        <p:blipFill>
          <a:blip r:embed="rId4" cstate="print"/>
          <a:srcRect/>
          <a:stretch>
            <a:fillRect/>
          </a:stretch>
        </p:blipFill>
        <p:spPr bwMode="auto">
          <a:xfrm>
            <a:off x="3848100" y="1247775"/>
            <a:ext cx="3867150" cy="3876675"/>
          </a:xfrm>
          <a:prstGeom prst="rect">
            <a:avLst/>
          </a:prstGeom>
          <a:noFill/>
          <a:ln w="9525">
            <a:noFill/>
            <a:miter lim="800000"/>
            <a:headEnd/>
            <a:tailEnd/>
          </a:ln>
        </p:spPr>
      </p:pic>
      <p:pic>
        <p:nvPicPr>
          <p:cNvPr id="28" name="Picture 27" descr="Fig12-4_PPT_b8.gif"/>
          <p:cNvPicPr>
            <a:picLocks noChangeAspect="1"/>
          </p:cNvPicPr>
          <p:nvPr/>
        </p:nvPicPr>
        <p:blipFill>
          <a:blip r:embed="rId5" cstate="print"/>
          <a:srcRect/>
          <a:stretch>
            <a:fillRect/>
          </a:stretch>
        </p:blipFill>
        <p:spPr bwMode="auto">
          <a:xfrm>
            <a:off x="3848100" y="1247775"/>
            <a:ext cx="3867150" cy="3876675"/>
          </a:xfrm>
          <a:prstGeom prst="rect">
            <a:avLst/>
          </a:prstGeom>
          <a:noFill/>
          <a:ln w="9525">
            <a:noFill/>
            <a:miter lim="800000"/>
            <a:headEnd/>
            <a:tailEnd/>
          </a:ln>
        </p:spPr>
      </p:pic>
      <p:pic>
        <p:nvPicPr>
          <p:cNvPr id="52" name="Picture 51" descr="Fig12-4_PPT_b4.gif"/>
          <p:cNvPicPr>
            <a:picLocks noChangeAspect="1"/>
          </p:cNvPicPr>
          <p:nvPr/>
        </p:nvPicPr>
        <p:blipFill>
          <a:blip r:embed="rId6" cstate="print"/>
          <a:srcRect/>
          <a:stretch>
            <a:fillRect/>
          </a:stretch>
        </p:blipFill>
        <p:spPr bwMode="auto">
          <a:xfrm>
            <a:off x="3848100" y="1247775"/>
            <a:ext cx="3867150" cy="3876675"/>
          </a:xfrm>
          <a:prstGeom prst="rect">
            <a:avLst/>
          </a:prstGeom>
          <a:noFill/>
          <a:ln w="9525">
            <a:noFill/>
            <a:miter lim="800000"/>
            <a:headEnd/>
            <a:tailEnd/>
          </a:ln>
        </p:spPr>
      </p:pic>
      <p:pic>
        <p:nvPicPr>
          <p:cNvPr id="42" name="Picture 41" descr="Fig12-4_PPT_3.gif"/>
          <p:cNvPicPr>
            <a:picLocks noChangeAspect="1"/>
          </p:cNvPicPr>
          <p:nvPr/>
        </p:nvPicPr>
        <p:blipFill>
          <a:blip r:embed="rId7" cstate="print"/>
          <a:srcRect/>
          <a:stretch>
            <a:fillRect/>
          </a:stretch>
        </p:blipFill>
        <p:spPr bwMode="auto">
          <a:xfrm>
            <a:off x="-76200" y="1247775"/>
            <a:ext cx="4305300" cy="3876675"/>
          </a:xfrm>
          <a:prstGeom prst="rect">
            <a:avLst/>
          </a:prstGeom>
          <a:noFill/>
          <a:ln w="9525">
            <a:noFill/>
            <a:miter lim="800000"/>
            <a:headEnd/>
            <a:tailEnd/>
          </a:ln>
        </p:spPr>
      </p:pic>
      <p:pic>
        <p:nvPicPr>
          <p:cNvPr id="43" name="Picture 42" descr="Fig12-4_PPT_4.gif"/>
          <p:cNvPicPr>
            <a:picLocks noChangeAspect="1"/>
          </p:cNvPicPr>
          <p:nvPr/>
        </p:nvPicPr>
        <p:blipFill>
          <a:blip r:embed="rId8" cstate="print"/>
          <a:srcRect/>
          <a:stretch>
            <a:fillRect/>
          </a:stretch>
        </p:blipFill>
        <p:spPr bwMode="auto">
          <a:xfrm>
            <a:off x="-76200" y="1247775"/>
            <a:ext cx="4305300" cy="3876675"/>
          </a:xfrm>
          <a:prstGeom prst="rect">
            <a:avLst/>
          </a:prstGeom>
          <a:noFill/>
          <a:ln w="9525">
            <a:noFill/>
            <a:miter lim="800000"/>
            <a:headEnd/>
            <a:tailEnd/>
          </a:ln>
        </p:spPr>
      </p:pic>
      <p:pic>
        <p:nvPicPr>
          <p:cNvPr id="45" name="Picture 44" descr="Fig12-4_PPT_7.gif"/>
          <p:cNvPicPr>
            <a:picLocks noChangeAspect="1"/>
          </p:cNvPicPr>
          <p:nvPr/>
        </p:nvPicPr>
        <p:blipFill>
          <a:blip r:embed="rId6" cstate="print"/>
          <a:srcRect/>
          <a:stretch>
            <a:fillRect/>
          </a:stretch>
        </p:blipFill>
        <p:spPr bwMode="auto">
          <a:xfrm>
            <a:off x="361950" y="1247775"/>
            <a:ext cx="3867150" cy="3876675"/>
          </a:xfrm>
          <a:prstGeom prst="rect">
            <a:avLst/>
          </a:prstGeom>
          <a:noFill/>
          <a:ln w="9525">
            <a:noFill/>
            <a:miter lim="800000"/>
            <a:headEnd/>
            <a:tailEnd/>
          </a:ln>
        </p:spPr>
      </p:pic>
      <p:pic>
        <p:nvPicPr>
          <p:cNvPr id="25" name="Picture 24" descr="Fig12-4_PPT_1.gif"/>
          <p:cNvPicPr>
            <a:picLocks noChangeAspect="1"/>
          </p:cNvPicPr>
          <p:nvPr/>
        </p:nvPicPr>
        <p:blipFill>
          <a:blip r:embed="rId9" cstate="print"/>
          <a:srcRect/>
          <a:stretch>
            <a:fillRect/>
          </a:stretch>
        </p:blipFill>
        <p:spPr bwMode="auto">
          <a:xfrm>
            <a:off x="-76200" y="1247775"/>
            <a:ext cx="4305300" cy="3876675"/>
          </a:xfrm>
          <a:prstGeom prst="rect">
            <a:avLst/>
          </a:prstGeom>
          <a:noFill/>
          <a:ln w="9525">
            <a:noFill/>
            <a:miter lim="800000"/>
            <a:headEnd/>
            <a:tailEnd/>
          </a:ln>
        </p:spPr>
      </p:pic>
      <p:sp>
        <p:nvSpPr>
          <p:cNvPr id="984070" name="Text Box 6"/>
          <p:cNvSpPr txBox="1">
            <a:spLocks noChangeArrowheads="1"/>
          </p:cNvSpPr>
          <p:nvPr/>
        </p:nvSpPr>
        <p:spPr bwMode="auto">
          <a:xfrm>
            <a:off x="396875" y="180976"/>
            <a:ext cx="1666875" cy="312737"/>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dirty="0"/>
              <a:t>Figure 13.4</a:t>
            </a:r>
          </a:p>
        </p:txBody>
      </p:sp>
      <p:sp>
        <p:nvSpPr>
          <p:cNvPr id="984071" name="Text Box 7"/>
          <p:cNvSpPr txBox="1">
            <a:spLocks noChangeArrowheads="1"/>
          </p:cNvSpPr>
          <p:nvPr/>
        </p:nvSpPr>
        <p:spPr bwMode="auto">
          <a:xfrm>
            <a:off x="476250" y="466725"/>
            <a:ext cx="4552950" cy="646331"/>
          </a:xfrm>
          <a:prstGeom prst="rect">
            <a:avLst/>
          </a:prstGeom>
          <a:noFill/>
          <a:ln w="9525" algn="ctr">
            <a:noFill/>
            <a:miter lim="800000"/>
            <a:headEnd/>
            <a:tailEnd/>
          </a:ln>
        </p:spPr>
        <p:txBody>
          <a:bodyPr>
            <a:spAutoFit/>
          </a:bodyPr>
          <a:lstStyle/>
          <a:p>
            <a:pPr>
              <a:spcBef>
                <a:spcPct val="10000"/>
              </a:spcBef>
              <a:spcAft>
                <a:spcPct val="10000"/>
              </a:spcAft>
            </a:pPr>
            <a:r>
              <a:rPr lang="en-US" sz="1800" dirty="0"/>
              <a:t>Maximizing Profit in a </a:t>
            </a:r>
            <a:br>
              <a:rPr lang="en-US" sz="1800" dirty="0"/>
            </a:br>
            <a:r>
              <a:rPr lang="en-US" sz="1800" dirty="0"/>
              <a:t>Monopolistically Competitive Market</a:t>
            </a:r>
          </a:p>
        </p:txBody>
      </p:sp>
      <p:pic>
        <p:nvPicPr>
          <p:cNvPr id="39" name="Picture 38" descr="Fig12-4_Table.gif"/>
          <p:cNvPicPr>
            <a:picLocks noChangeAspect="1"/>
          </p:cNvPicPr>
          <p:nvPr/>
        </p:nvPicPr>
        <p:blipFill>
          <a:blip r:embed="rId10" cstate="print"/>
          <a:srcRect/>
          <a:stretch>
            <a:fillRect/>
          </a:stretch>
        </p:blipFill>
        <p:spPr bwMode="auto">
          <a:xfrm>
            <a:off x="5076825" y="57150"/>
            <a:ext cx="3990975" cy="2181225"/>
          </a:xfrm>
          <a:prstGeom prst="rect">
            <a:avLst/>
          </a:prstGeom>
          <a:noFill/>
          <a:ln w="9525">
            <a:noFill/>
            <a:miter lim="800000"/>
            <a:headEnd/>
            <a:tailEnd/>
          </a:ln>
        </p:spPr>
      </p:pic>
      <p:pic>
        <p:nvPicPr>
          <p:cNvPr id="50" name="Picture 49" descr="Fig12-4_PPT_b2.gif"/>
          <p:cNvPicPr>
            <a:picLocks noChangeAspect="1"/>
          </p:cNvPicPr>
          <p:nvPr/>
        </p:nvPicPr>
        <p:blipFill>
          <a:blip r:embed="rId11" cstate="print"/>
          <a:srcRect/>
          <a:stretch>
            <a:fillRect/>
          </a:stretch>
        </p:blipFill>
        <p:spPr bwMode="auto">
          <a:xfrm>
            <a:off x="3848100" y="1247775"/>
            <a:ext cx="3867150" cy="3876675"/>
          </a:xfrm>
          <a:prstGeom prst="rect">
            <a:avLst/>
          </a:prstGeom>
          <a:noFill/>
          <a:ln w="9525">
            <a:noFill/>
            <a:miter lim="800000"/>
            <a:headEnd/>
            <a:tailEnd/>
          </a:ln>
        </p:spPr>
      </p:pic>
      <p:pic>
        <p:nvPicPr>
          <p:cNvPr id="53" name="Picture 52" descr="Fig12-4_PPT_b5.gif"/>
          <p:cNvPicPr>
            <a:picLocks noChangeAspect="1"/>
          </p:cNvPicPr>
          <p:nvPr/>
        </p:nvPicPr>
        <p:blipFill>
          <a:blip r:embed="rId12" cstate="print"/>
          <a:srcRect/>
          <a:stretch>
            <a:fillRect/>
          </a:stretch>
        </p:blipFill>
        <p:spPr bwMode="auto">
          <a:xfrm>
            <a:off x="3848100" y="1247775"/>
            <a:ext cx="3867150" cy="3876675"/>
          </a:xfrm>
          <a:prstGeom prst="rect">
            <a:avLst/>
          </a:prstGeom>
          <a:noFill/>
          <a:ln w="9525">
            <a:noFill/>
            <a:miter lim="800000"/>
            <a:headEnd/>
            <a:tailEnd/>
          </a:ln>
        </p:spPr>
      </p:pic>
      <p:pic>
        <p:nvPicPr>
          <p:cNvPr id="54" name="Picture 53" descr="Fig12-4_PPT_b6.gif"/>
          <p:cNvPicPr>
            <a:picLocks noChangeAspect="1"/>
          </p:cNvPicPr>
          <p:nvPr/>
        </p:nvPicPr>
        <p:blipFill>
          <a:blip r:embed="rId13" cstate="print"/>
          <a:srcRect/>
          <a:stretch>
            <a:fillRect/>
          </a:stretch>
        </p:blipFill>
        <p:spPr bwMode="auto">
          <a:xfrm>
            <a:off x="3848100" y="1247775"/>
            <a:ext cx="3867150" cy="3876675"/>
          </a:xfrm>
          <a:prstGeom prst="rect">
            <a:avLst/>
          </a:prstGeom>
          <a:noFill/>
          <a:ln w="9525">
            <a:noFill/>
            <a:miter lim="800000"/>
            <a:headEnd/>
            <a:tailEnd/>
          </a:ln>
        </p:spPr>
      </p:pic>
      <p:pic>
        <p:nvPicPr>
          <p:cNvPr id="55" name="Picture 54" descr="Fig12-4_PPT_b7.gif"/>
          <p:cNvPicPr>
            <a:picLocks noChangeAspect="1"/>
          </p:cNvPicPr>
          <p:nvPr/>
        </p:nvPicPr>
        <p:blipFill>
          <a:blip r:embed="rId14" cstate="print"/>
          <a:srcRect/>
          <a:stretch>
            <a:fillRect/>
          </a:stretch>
        </p:blipFill>
        <p:spPr bwMode="auto">
          <a:xfrm>
            <a:off x="3848100" y="1247775"/>
            <a:ext cx="3867150" cy="3876675"/>
          </a:xfrm>
          <a:prstGeom prst="rect">
            <a:avLst/>
          </a:prstGeom>
          <a:noFill/>
          <a:ln w="9525">
            <a:noFill/>
            <a:miter lim="800000"/>
            <a:headEnd/>
            <a:tailEnd/>
          </a:ln>
        </p:spPr>
      </p:pic>
      <p:pic>
        <p:nvPicPr>
          <p:cNvPr id="57" name="Picture 56" descr="Fig12-4_PPT_b9.gif"/>
          <p:cNvPicPr>
            <a:picLocks noChangeAspect="1"/>
          </p:cNvPicPr>
          <p:nvPr/>
        </p:nvPicPr>
        <p:blipFill>
          <a:blip r:embed="rId15" cstate="print"/>
          <a:srcRect/>
          <a:stretch>
            <a:fillRect/>
          </a:stretch>
        </p:blipFill>
        <p:spPr bwMode="auto">
          <a:xfrm>
            <a:off x="3848100" y="1247775"/>
            <a:ext cx="3867150" cy="3876675"/>
          </a:xfrm>
          <a:prstGeom prst="rect">
            <a:avLst/>
          </a:prstGeom>
          <a:noFill/>
          <a:ln w="9525">
            <a:noFill/>
            <a:miter lim="800000"/>
            <a:headEnd/>
            <a:tailEnd/>
          </a:ln>
        </p:spPr>
      </p:pic>
      <p:pic>
        <p:nvPicPr>
          <p:cNvPr id="41" name="Picture 40" descr="Fig12-4_PPT_2.gif"/>
          <p:cNvPicPr>
            <a:picLocks noChangeAspect="1"/>
          </p:cNvPicPr>
          <p:nvPr/>
        </p:nvPicPr>
        <p:blipFill>
          <a:blip r:embed="rId16" cstate="print"/>
          <a:srcRect/>
          <a:stretch>
            <a:fillRect/>
          </a:stretch>
        </p:blipFill>
        <p:spPr bwMode="auto">
          <a:xfrm>
            <a:off x="-76200" y="1247775"/>
            <a:ext cx="4305300" cy="3876675"/>
          </a:xfrm>
          <a:prstGeom prst="rect">
            <a:avLst/>
          </a:prstGeom>
          <a:noFill/>
          <a:ln w="9525">
            <a:noFill/>
            <a:miter lim="800000"/>
            <a:headEnd/>
            <a:tailEnd/>
          </a:ln>
        </p:spPr>
      </p:pic>
      <p:pic>
        <p:nvPicPr>
          <p:cNvPr id="26" name="Picture 25" descr="Fig12-4_PPT_6.gif"/>
          <p:cNvPicPr>
            <a:picLocks noChangeAspect="1"/>
          </p:cNvPicPr>
          <p:nvPr/>
        </p:nvPicPr>
        <p:blipFill>
          <a:blip r:embed="rId17" cstate="print"/>
          <a:srcRect/>
          <a:stretch>
            <a:fillRect/>
          </a:stretch>
        </p:blipFill>
        <p:spPr bwMode="auto">
          <a:xfrm>
            <a:off x="-76200" y="1247775"/>
            <a:ext cx="4305300" cy="3876675"/>
          </a:xfrm>
          <a:prstGeom prst="rect">
            <a:avLst/>
          </a:prstGeom>
          <a:noFill/>
          <a:ln w="9525">
            <a:noFill/>
            <a:miter lim="800000"/>
            <a:headEnd/>
            <a:tailEnd/>
          </a:ln>
        </p:spPr>
      </p:pic>
      <p:pic>
        <p:nvPicPr>
          <p:cNvPr id="46" name="Picture 45" descr="Fig12-4_PPT_5.gif"/>
          <p:cNvPicPr>
            <a:picLocks noChangeAspect="1"/>
          </p:cNvPicPr>
          <p:nvPr/>
        </p:nvPicPr>
        <p:blipFill>
          <a:blip r:embed="rId18" cstate="print"/>
          <a:srcRect/>
          <a:stretch>
            <a:fillRect/>
          </a:stretch>
        </p:blipFill>
        <p:spPr bwMode="auto">
          <a:xfrm>
            <a:off x="-76200" y="1247775"/>
            <a:ext cx="4305300" cy="3876675"/>
          </a:xfrm>
          <a:prstGeom prst="rect">
            <a:avLst/>
          </a:prstGeom>
          <a:noFill/>
          <a:ln w="9525">
            <a:noFill/>
            <a:miter lim="800000"/>
            <a:headEnd/>
            <a:tailEnd/>
          </a:ln>
        </p:spPr>
      </p:pic>
      <p:pic>
        <p:nvPicPr>
          <p:cNvPr id="27" name="Picture 26" descr="Fig12-4_PPT_b1.gif"/>
          <p:cNvPicPr>
            <a:picLocks noChangeAspect="1"/>
          </p:cNvPicPr>
          <p:nvPr/>
        </p:nvPicPr>
        <p:blipFill>
          <a:blip r:embed="rId19" cstate="print"/>
          <a:srcRect/>
          <a:stretch>
            <a:fillRect/>
          </a:stretch>
        </p:blipFill>
        <p:spPr bwMode="auto">
          <a:xfrm>
            <a:off x="3848100" y="1247775"/>
            <a:ext cx="3867150" cy="3876675"/>
          </a:xfrm>
          <a:prstGeom prst="rect">
            <a:avLst/>
          </a:prstGeom>
          <a:noFill/>
          <a:ln w="9525">
            <a:noFill/>
            <a:miter lim="800000"/>
            <a:headEnd/>
            <a:tailEnd/>
          </a:ln>
        </p:spPr>
      </p:pic>
      <p:cxnSp>
        <p:nvCxnSpPr>
          <p:cNvPr id="29" name="Straight Connector 28"/>
          <p:cNvCxnSpPr>
            <a:cxnSpLocks noChangeShapeType="1"/>
          </p:cNvCxnSpPr>
          <p:nvPr/>
        </p:nvCxnSpPr>
        <p:spPr bwMode="auto">
          <a:xfrm>
            <a:off x="422275" y="6591300"/>
            <a:ext cx="8416925" cy="0"/>
          </a:xfrm>
          <a:prstGeom prst="line">
            <a:avLst/>
          </a:prstGeom>
          <a:noFill/>
          <a:ln w="50800" algn="ctr">
            <a:solidFill>
              <a:srgbClr val="B9D3C2"/>
            </a:solidFill>
            <a:round/>
            <a:headEnd/>
            <a:tailEnd/>
          </a:ln>
        </p:spPr>
      </p:cxnSp>
      <p:sp>
        <p:nvSpPr>
          <p:cNvPr id="2" name="Rectangle 1"/>
          <p:cNvSpPr>
            <a:spLocks noChangeArrowheads="1"/>
          </p:cNvSpPr>
          <p:nvPr/>
        </p:nvSpPr>
        <p:spPr bwMode="auto">
          <a:xfrm>
            <a:off x="457200" y="4999038"/>
            <a:ext cx="8562975" cy="1601787"/>
          </a:xfrm>
          <a:prstGeom prst="rect">
            <a:avLst/>
          </a:prstGeom>
          <a:noFill/>
          <a:ln w="9525">
            <a:noFill/>
            <a:miter lim="800000"/>
            <a:headEnd/>
            <a:tailEnd/>
          </a:ln>
        </p:spPr>
        <p:txBody>
          <a:bodyPr>
            <a:spAutoFit/>
          </a:bodyPr>
          <a:lstStyle/>
          <a:p>
            <a:pPr>
              <a:spcBef>
                <a:spcPct val="10000"/>
              </a:spcBef>
              <a:spcAft>
                <a:spcPct val="10000"/>
              </a:spcAft>
            </a:pPr>
            <a:r>
              <a:rPr lang="en-US" b="0"/>
              <a:t>To maximize profit, a Starbucks coffeehouse wants to sell caffè lattes up to the point where the marginal revenue from selling the last caffè latte is just equal to the marginal cost. As the table shows, this happens with the fifth caffè latte—point </a:t>
            </a:r>
            <a:r>
              <a:rPr lang="en-US" b="0" i="1"/>
              <a:t>A </a:t>
            </a:r>
            <a:r>
              <a:rPr lang="en-US" b="0"/>
              <a:t>in panel (a)—which adds $1.50 to the firm’s costs and $1.50 to its revenues. The firm then uses the demand curve to find the price that will lead consumers to buy this quantity of caffè lattes (point </a:t>
            </a:r>
            <a:r>
              <a:rPr lang="en-US" b="0" i="1"/>
              <a:t>B</a:t>
            </a:r>
            <a:r>
              <a:rPr lang="en-US" b="0"/>
              <a:t>). In panel (b), the green box represents the firm’s profits. The box has a height equal to $1.00, which is the $3.50 price minus the average total cost of $2.50, and it has a base equal to the quantity of 5 caffè lattes. So, this Starbucks’s profit equals $1 × 5 = $5.00.</a:t>
            </a:r>
            <a:endParaRPr lang="en-US"/>
          </a:p>
        </p:txBody>
      </p:sp>
      <p:sp>
        <p:nvSpPr>
          <p:cNvPr id="3" name="TextBox 2"/>
          <p:cNvSpPr txBox="1">
            <a:spLocks noRot="1" noChangeAspect="1" noMove="1" noResize="1" noEditPoints="1" noAdjustHandles="1" noChangeArrowheads="1" noChangeShapeType="1" noTextEdit="1"/>
          </p:cNvSpPr>
          <p:nvPr/>
        </p:nvSpPr>
        <p:spPr>
          <a:xfrm>
            <a:off x="1212060" y="983489"/>
            <a:ext cx="2064540" cy="329321"/>
          </a:xfrm>
          <a:prstGeom prst="rect">
            <a:avLst/>
          </a:prstGeom>
          <a:blipFill rotWithShape="1">
            <a:blip r:embed="rId20" cstate="print"/>
            <a:stretch>
              <a:fillRect/>
            </a:stretch>
          </a:blipFill>
        </p:spPr>
        <p:txBody>
          <a:bodyPr/>
          <a:lstStyle/>
          <a:p>
            <a:pPr>
              <a:spcBef>
                <a:spcPct val="10000"/>
              </a:spcBef>
              <a:spcAft>
                <a:spcPct val="10000"/>
              </a:spcAft>
              <a:defRPr/>
            </a:pPr>
            <a:r>
              <a:rPr lang="en-US">
                <a:noFill/>
                <a:cs typeface="+mn-cs"/>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4070"/>
                                        </p:tgtEl>
                                        <p:attrNameLst>
                                          <p:attrName>style.visibility</p:attrName>
                                        </p:attrNameLst>
                                      </p:cBhvr>
                                      <p:to>
                                        <p:strVal val="visible"/>
                                      </p:to>
                                    </p:set>
                                    <p:animEffect transition="in" filter="wipe(left)">
                                      <p:cBhvr>
                                        <p:cTn id="7" dur="500"/>
                                        <p:tgtEl>
                                          <p:spTgt spid="9840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4071"/>
                                        </p:tgtEl>
                                        <p:attrNameLst>
                                          <p:attrName>style.visibility</p:attrName>
                                        </p:attrNameLst>
                                      </p:cBhvr>
                                      <p:to>
                                        <p:strVal val="visible"/>
                                      </p:to>
                                    </p:set>
                                    <p:animEffect transition="in" filter="wipe(left)">
                                      <p:cBhvr>
                                        <p:cTn id="11" dur="500"/>
                                        <p:tgtEl>
                                          <p:spTgt spid="98407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1000"/>
                                        <p:tgtEl>
                                          <p:spTgt spid="41"/>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1000"/>
                                        <p:tgtEl>
                                          <p:spTgt spid="42"/>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1000"/>
                                        <p:tgtEl>
                                          <p:spTgt spid="43"/>
                                        </p:tgtEl>
                                      </p:cBhvr>
                                    </p:animEffect>
                                  </p:childTnLst>
                                </p:cTn>
                              </p:par>
                            </p:childTnLst>
                          </p:cTn>
                        </p:par>
                        <p:par>
                          <p:cTn id="36" fill="hold">
                            <p:stCondLst>
                              <p:cond delay="5500"/>
                            </p:stCondLst>
                            <p:childTnLst>
                              <p:par>
                                <p:cTn id="37" presetID="2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1000"/>
                                        <p:tgtEl>
                                          <p:spTgt spid="45"/>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1000"/>
                                        <p:tgtEl>
                                          <p:spTgt spid="46"/>
                                        </p:tgtEl>
                                      </p:cBhvr>
                                    </p:animEffect>
                                  </p:childTnLst>
                                </p:cTn>
                              </p:par>
                            </p:childTnLst>
                          </p:cTn>
                        </p:par>
                        <p:par>
                          <p:cTn id="44" fill="hold">
                            <p:stCondLst>
                              <p:cond delay="7500"/>
                            </p:stCondLst>
                            <p:childTnLst>
                              <p:par>
                                <p:cTn id="45" presetID="2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1000"/>
                                        <p:tgtEl>
                                          <p:spTgt spid="26"/>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1000"/>
                                        <p:tgtEl>
                                          <p:spTgt spid="50"/>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1000"/>
                                        <p:tgtEl>
                                          <p:spTgt spid="51"/>
                                        </p:tgtEl>
                                      </p:cBhvr>
                                    </p:animEffect>
                                  </p:childTnLst>
                                </p:cTn>
                              </p:par>
                            </p:childTnLst>
                          </p:cTn>
                        </p:par>
                        <p:par>
                          <p:cTn id="60" fill="hold">
                            <p:stCondLst>
                              <p:cond delay="11000"/>
                            </p:stCondLst>
                            <p:childTnLst>
                              <p:par>
                                <p:cTn id="61" presetID="2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1000"/>
                                        <p:tgtEl>
                                          <p:spTgt spid="52"/>
                                        </p:tgtEl>
                                      </p:cBhvr>
                                    </p:animEffect>
                                  </p:childTnLst>
                                </p:cTn>
                              </p:par>
                            </p:childTnLst>
                          </p:cTn>
                        </p:par>
                        <p:par>
                          <p:cTn id="64" fill="hold">
                            <p:stCondLst>
                              <p:cond delay="12000"/>
                            </p:stCondLst>
                            <p:childTnLst>
                              <p:par>
                                <p:cTn id="65" presetID="22" presetClass="entr" presetSubtype="8"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1000"/>
                                        <p:tgtEl>
                                          <p:spTgt spid="53"/>
                                        </p:tgtEl>
                                      </p:cBhvr>
                                    </p:animEffect>
                                  </p:childTnLst>
                                </p:cTn>
                              </p:par>
                            </p:childTnLst>
                          </p:cTn>
                        </p:par>
                        <p:par>
                          <p:cTn id="68" fill="hold">
                            <p:stCondLst>
                              <p:cond delay="13000"/>
                            </p:stCondLst>
                            <p:childTnLst>
                              <p:par>
                                <p:cTn id="69" presetID="22" presetClass="entr" presetSubtype="8"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1000"/>
                                        <p:tgtEl>
                                          <p:spTgt spid="54"/>
                                        </p:tgtEl>
                                      </p:cBhvr>
                                    </p:animEffect>
                                  </p:childTnLst>
                                </p:cTn>
                              </p:par>
                            </p:childTnLst>
                          </p:cTn>
                        </p:par>
                        <p:par>
                          <p:cTn id="72" fill="hold">
                            <p:stCondLst>
                              <p:cond delay="14000"/>
                            </p:stCondLst>
                            <p:childTnLst>
                              <p:par>
                                <p:cTn id="73" presetID="22" presetClass="entr" presetSubtype="4"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down)">
                                      <p:cBhvr>
                                        <p:cTn id="75" dur="1000"/>
                                        <p:tgtEl>
                                          <p:spTgt spid="55"/>
                                        </p:tgtEl>
                                      </p:cBhvr>
                                    </p:animEffect>
                                  </p:childTnLst>
                                </p:cTn>
                              </p:par>
                            </p:childTnLst>
                          </p:cTn>
                        </p:par>
                        <p:par>
                          <p:cTn id="76" fill="hold">
                            <p:stCondLst>
                              <p:cond delay="15000"/>
                            </p:stCondLst>
                            <p:childTnLst>
                              <p:par>
                                <p:cTn id="77" presetID="22" presetClass="entr" presetSubtype="4"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1000"/>
                                        <p:tgtEl>
                                          <p:spTgt spid="28"/>
                                        </p:tgtEl>
                                      </p:cBhvr>
                                    </p:animEffect>
                                  </p:childTnLst>
                                </p:cTn>
                              </p:par>
                            </p:childTnLst>
                          </p:cTn>
                        </p:par>
                        <p:par>
                          <p:cTn id="80" fill="hold">
                            <p:stCondLst>
                              <p:cond delay="160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1000"/>
                                        <p:tgtEl>
                                          <p:spTgt spid="57"/>
                                        </p:tgtEl>
                                      </p:cBhvr>
                                    </p:animEffect>
                                  </p:childTnLst>
                                </p:cTn>
                              </p:par>
                            </p:childTnLst>
                          </p:cTn>
                        </p:par>
                        <p:par>
                          <p:cTn id="84" fill="hold">
                            <p:stCondLst>
                              <p:cond delay="17000"/>
                            </p:stCondLst>
                            <p:childTnLst>
                              <p:par>
                                <p:cTn id="85" presetID="22" presetClass="entr" presetSubtype="2"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right)">
                                      <p:cBhvr>
                                        <p:cTn id="87" dur="1000"/>
                                        <p:tgtEl>
                                          <p:spTgt spid="58"/>
                                        </p:tgtEl>
                                      </p:cBhvr>
                                    </p:animEffect>
                                  </p:childTnLst>
                                </p:cTn>
                              </p:par>
                            </p:childTnLst>
                          </p:cTn>
                        </p:par>
                        <p:par>
                          <p:cTn id="88" fill="hold">
                            <p:stCondLst>
                              <p:cond delay="18000"/>
                            </p:stCondLst>
                            <p:childTnLst>
                              <p:par>
                                <p:cTn id="89" presetID="22" presetClass="entr" presetSubtype="8" fill="hold" grpId="0"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left)">
                                      <p:cBhvr>
                                        <p:cTn id="91" dur="500"/>
                                        <p:tgtEl>
                                          <p:spTgt spid="2"/>
                                        </p:tgtEl>
                                      </p:cBhvr>
                                    </p:animEffect>
                                  </p:childTnLst>
                                </p:cTn>
                              </p:par>
                            </p:childTnLst>
                          </p:cTn>
                        </p:par>
                        <p:par>
                          <p:cTn id="92" fill="hold">
                            <p:stCondLst>
                              <p:cond delay="18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70" grpId="0" animBg="1"/>
      <p:bldP spid="98407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493125" cy="830997"/>
          </a:xfrm>
          <a:prstGeom prst="rect">
            <a:avLst/>
          </a:prstGeom>
          <a:noFill/>
          <a:ln w="9525">
            <a:noFill/>
            <a:miter lim="800000"/>
            <a:headEnd/>
            <a:tailEnd/>
          </a:ln>
        </p:spPr>
        <p:txBody>
          <a:bodyPr>
            <a:spAutoFit/>
          </a:bodyPr>
          <a:lstStyle/>
          <a:p>
            <a:pPr>
              <a:spcBef>
                <a:spcPct val="10000"/>
              </a:spcBef>
              <a:spcAft>
                <a:spcPct val="10000"/>
              </a:spcAft>
            </a:pPr>
            <a:r>
              <a:rPr lang="en-US" sz="2400" b="0">
                <a:solidFill>
                  <a:srgbClr val="0066B3"/>
                </a:solidFill>
              </a:rPr>
              <a:t>Analyze the situation of a monopolistically competitive firm in the long run.</a:t>
            </a:r>
          </a:p>
        </p:txBody>
      </p:sp>
      <p:sp>
        <p:nvSpPr>
          <p:cNvPr id="3" name="Text Box 9"/>
          <p:cNvSpPr txBox="1">
            <a:spLocks noChangeArrowheads="1"/>
          </p:cNvSpPr>
          <p:nvPr/>
        </p:nvSpPr>
        <p:spPr bwMode="auto">
          <a:xfrm>
            <a:off x="490538" y="2404547"/>
            <a:ext cx="37004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dirty="0">
                <a:solidFill>
                  <a:srgbClr val="FFFFFF"/>
                </a:solidFill>
              </a:rPr>
              <a:t>13.3 LEARNING</a:t>
            </a:r>
            <a:r>
              <a:rPr lang="en-US" sz="1800" b="0" dirty="0">
                <a:solidFill>
                  <a:srgbClr val="FFFFFF"/>
                </a:solidFill>
              </a:rPr>
              <a:t> OBJECTIVE</a:t>
            </a:r>
            <a:endParaRPr lang="en-US" sz="1800" dirty="0">
              <a:solidFill>
                <a:srgbClr val="FFFFFF"/>
              </a:solidFill>
            </a:endParaRPr>
          </a:p>
        </p:txBody>
      </p:sp>
      <p:sp>
        <p:nvSpPr>
          <p:cNvPr id="4" name="TextBox 3"/>
          <p:cNvSpPr txBox="1">
            <a:spLocks noChangeArrowheads="1"/>
          </p:cNvSpPr>
          <p:nvPr/>
        </p:nvSpPr>
        <p:spPr bwMode="auto">
          <a:xfrm>
            <a:off x="447675" y="255588"/>
            <a:ext cx="8248650" cy="523220"/>
          </a:xfrm>
          <a:prstGeom prst="rect">
            <a:avLst/>
          </a:prstGeom>
          <a:noFill/>
          <a:ln w="9525">
            <a:noFill/>
            <a:miter lim="800000"/>
            <a:headEnd/>
            <a:tailEnd/>
          </a:ln>
        </p:spPr>
        <p:txBody>
          <a:bodyPr>
            <a:spAutoFit/>
          </a:bodyPr>
          <a:lstStyle/>
          <a:p>
            <a:pPr>
              <a:spcBef>
                <a:spcPct val="10000"/>
              </a:spcBef>
              <a:spcAft>
                <a:spcPct val="10000"/>
              </a:spcAft>
            </a:pPr>
            <a:r>
              <a:rPr lang="en-US" sz="2800" dirty="0">
                <a:solidFill>
                  <a:srgbClr val="0066B3"/>
                </a:solidFill>
              </a:rPr>
              <a:t>What Happens to Profits in the Long 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3" name="Rectangle 5"/>
          <p:cNvSpPr>
            <a:spLocks noChangeArrowheads="1"/>
          </p:cNvSpPr>
          <p:nvPr/>
        </p:nvSpPr>
        <p:spPr bwMode="auto">
          <a:xfrm>
            <a:off x="381000" y="152400"/>
            <a:ext cx="8686800" cy="381000"/>
          </a:xfrm>
          <a:prstGeom prst="rect">
            <a:avLst/>
          </a:prstGeom>
          <a:noFill/>
          <a:ln w="9525">
            <a:noFill/>
            <a:miter lim="800000"/>
            <a:headEnd/>
            <a:tailEnd/>
          </a:ln>
        </p:spPr>
        <p:txBody>
          <a:bodyPr/>
          <a:lstStyle/>
          <a:p>
            <a:pPr>
              <a:spcBef>
                <a:spcPct val="20000"/>
              </a:spcBef>
            </a:pPr>
            <a:r>
              <a:rPr lang="en-US" sz="2000" dirty="0"/>
              <a:t>How Does the Entry of New Firms Affect the Profits of Existing Firms?</a:t>
            </a:r>
          </a:p>
        </p:txBody>
      </p:sp>
      <p:sp>
        <p:nvSpPr>
          <p:cNvPr id="990214" name="Text Box 6"/>
          <p:cNvSpPr txBox="1">
            <a:spLocks noChangeArrowheads="1"/>
          </p:cNvSpPr>
          <p:nvPr/>
        </p:nvSpPr>
        <p:spPr bwMode="auto">
          <a:xfrm>
            <a:off x="457200" y="609600"/>
            <a:ext cx="1666875" cy="312738"/>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Figure 13.5</a:t>
            </a:r>
          </a:p>
        </p:txBody>
      </p:sp>
      <p:sp>
        <p:nvSpPr>
          <p:cNvPr id="990215" name="Text Box 7"/>
          <p:cNvSpPr txBox="1">
            <a:spLocks noChangeArrowheads="1"/>
          </p:cNvSpPr>
          <p:nvPr/>
        </p:nvSpPr>
        <p:spPr bwMode="auto">
          <a:xfrm>
            <a:off x="457200" y="898525"/>
            <a:ext cx="6172200"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How Entry of New Firms Eliminates Profits</a:t>
            </a:r>
          </a:p>
        </p:txBody>
      </p:sp>
      <p:sp>
        <p:nvSpPr>
          <p:cNvPr id="23" name="Rectangle 22"/>
          <p:cNvSpPr>
            <a:spLocks noChangeArrowheads="1"/>
          </p:cNvSpPr>
          <p:nvPr/>
        </p:nvSpPr>
        <p:spPr bwMode="auto">
          <a:xfrm>
            <a:off x="457200" y="5029200"/>
            <a:ext cx="8482013" cy="1619250"/>
          </a:xfrm>
          <a:prstGeom prst="rect">
            <a:avLst/>
          </a:prstGeom>
          <a:noFill/>
          <a:ln w="9525">
            <a:noFill/>
            <a:miter lim="800000"/>
            <a:headEnd/>
            <a:tailEnd/>
          </a:ln>
        </p:spPr>
        <p:txBody>
          <a:bodyPr>
            <a:spAutoFit/>
          </a:bodyPr>
          <a:lstStyle/>
          <a:p>
            <a:pPr>
              <a:spcBef>
                <a:spcPct val="10000"/>
              </a:spcBef>
              <a:spcAft>
                <a:spcPct val="10000"/>
              </a:spcAft>
            </a:pPr>
            <a:r>
              <a:rPr lang="en-US" sz="1600" b="0"/>
              <a:t>Panel (a) shows that in the short run, the local Starbucks faces the demand and marginal revenue curves labeled “Short run.” With this demand curve, Starbucks can charge a price above average total cost (point </a:t>
            </a:r>
            <a:r>
              <a:rPr lang="en-US" sz="1600" b="0" i="1"/>
              <a:t>A</a:t>
            </a:r>
            <a:r>
              <a:rPr lang="en-US" sz="1600" b="0"/>
              <a:t>) and make a profit, shown by the green rectangle. </a:t>
            </a:r>
          </a:p>
          <a:p>
            <a:pPr>
              <a:spcBef>
                <a:spcPct val="10000"/>
              </a:spcBef>
              <a:spcAft>
                <a:spcPct val="10000"/>
              </a:spcAft>
            </a:pPr>
            <a:r>
              <a:rPr lang="en-US" sz="1600" b="0"/>
              <a:t>But this profit attracts new firms to enter the market, which shifts the demand and marginal revenue curves to the curves labeled “Long run” in panel (b). Because price is now equal to average total cost (point </a:t>
            </a:r>
            <a:r>
              <a:rPr lang="en-US" sz="1600" b="0" i="1"/>
              <a:t>B</a:t>
            </a:r>
            <a:r>
              <a:rPr lang="en-US" sz="1600" b="0"/>
              <a:t>), Starbucks breaks even and no longer earns an economic profit.</a:t>
            </a:r>
          </a:p>
        </p:txBody>
      </p:sp>
      <p:pic>
        <p:nvPicPr>
          <p:cNvPr id="24" name="Picture 18" descr="Fig12-5ab-4"/>
          <p:cNvPicPr>
            <a:picLocks noChangeAspect="1" noChangeArrowheads="1"/>
          </p:cNvPicPr>
          <p:nvPr/>
        </p:nvPicPr>
        <p:blipFill>
          <a:blip r:embed="rId3" cstate="print"/>
          <a:srcRect/>
          <a:stretch>
            <a:fillRect/>
          </a:stretch>
        </p:blipFill>
        <p:spPr bwMode="auto">
          <a:xfrm>
            <a:off x="152400" y="1143000"/>
            <a:ext cx="8686800" cy="3914775"/>
          </a:xfrm>
          <a:prstGeom prst="rect">
            <a:avLst/>
          </a:prstGeom>
          <a:noFill/>
          <a:ln w="9525">
            <a:noFill/>
            <a:miter lim="800000"/>
            <a:headEnd/>
            <a:tailEnd/>
          </a:ln>
        </p:spPr>
      </p:pic>
      <p:pic>
        <p:nvPicPr>
          <p:cNvPr id="25" name="Picture 11" descr="Fig12-5ab-1"/>
          <p:cNvPicPr>
            <a:picLocks noChangeAspect="1" noChangeArrowheads="1"/>
          </p:cNvPicPr>
          <p:nvPr/>
        </p:nvPicPr>
        <p:blipFill>
          <a:blip r:embed="rId4" cstate="print"/>
          <a:srcRect/>
          <a:stretch>
            <a:fillRect/>
          </a:stretch>
        </p:blipFill>
        <p:spPr bwMode="auto">
          <a:xfrm>
            <a:off x="152400" y="1143000"/>
            <a:ext cx="8686800" cy="3914775"/>
          </a:xfrm>
          <a:prstGeom prst="rect">
            <a:avLst/>
          </a:prstGeom>
          <a:noFill/>
          <a:ln w="9525">
            <a:noFill/>
            <a:miter lim="800000"/>
            <a:headEnd/>
            <a:tailEnd/>
          </a:ln>
        </p:spPr>
      </p:pic>
      <p:pic>
        <p:nvPicPr>
          <p:cNvPr id="28" name="Picture 12" descr="Fig12-5ab-2"/>
          <p:cNvPicPr>
            <a:picLocks noChangeAspect="1" noChangeArrowheads="1"/>
          </p:cNvPicPr>
          <p:nvPr/>
        </p:nvPicPr>
        <p:blipFill>
          <a:blip r:embed="rId5" cstate="print"/>
          <a:srcRect/>
          <a:stretch>
            <a:fillRect/>
          </a:stretch>
        </p:blipFill>
        <p:spPr bwMode="auto">
          <a:xfrm>
            <a:off x="152400" y="1143000"/>
            <a:ext cx="8686800" cy="3914775"/>
          </a:xfrm>
          <a:prstGeom prst="rect">
            <a:avLst/>
          </a:prstGeom>
          <a:noFill/>
          <a:ln w="9525">
            <a:noFill/>
            <a:miter lim="800000"/>
            <a:headEnd/>
            <a:tailEnd/>
          </a:ln>
        </p:spPr>
      </p:pic>
      <p:pic>
        <p:nvPicPr>
          <p:cNvPr id="29" name="Picture 13" descr="Fig12-5ab-2a"/>
          <p:cNvPicPr>
            <a:picLocks noChangeAspect="1" noChangeArrowheads="1"/>
          </p:cNvPicPr>
          <p:nvPr/>
        </p:nvPicPr>
        <p:blipFill>
          <a:blip r:embed="rId6" cstate="print"/>
          <a:srcRect/>
          <a:stretch>
            <a:fillRect/>
          </a:stretch>
        </p:blipFill>
        <p:spPr bwMode="auto">
          <a:xfrm>
            <a:off x="152400" y="1143000"/>
            <a:ext cx="8686800" cy="3914775"/>
          </a:xfrm>
          <a:prstGeom prst="rect">
            <a:avLst/>
          </a:prstGeom>
          <a:noFill/>
          <a:ln w="9525">
            <a:noFill/>
            <a:miter lim="800000"/>
            <a:headEnd/>
            <a:tailEnd/>
          </a:ln>
        </p:spPr>
      </p:pic>
      <p:pic>
        <p:nvPicPr>
          <p:cNvPr id="30" name="Picture 14" descr="Fig12-5ab-2b"/>
          <p:cNvPicPr>
            <a:picLocks noChangeAspect="1" noChangeArrowheads="1"/>
          </p:cNvPicPr>
          <p:nvPr/>
        </p:nvPicPr>
        <p:blipFill>
          <a:blip r:embed="rId7" cstate="print"/>
          <a:srcRect/>
          <a:stretch>
            <a:fillRect/>
          </a:stretch>
        </p:blipFill>
        <p:spPr bwMode="auto">
          <a:xfrm>
            <a:off x="152400" y="1143000"/>
            <a:ext cx="8686800" cy="3914775"/>
          </a:xfrm>
          <a:prstGeom prst="rect">
            <a:avLst/>
          </a:prstGeom>
          <a:noFill/>
          <a:ln w="9525">
            <a:noFill/>
            <a:miter lim="800000"/>
            <a:headEnd/>
            <a:tailEnd/>
          </a:ln>
        </p:spPr>
      </p:pic>
      <p:pic>
        <p:nvPicPr>
          <p:cNvPr id="31" name="Picture 15" descr="Fig12-5ab-3"/>
          <p:cNvPicPr>
            <a:picLocks noChangeAspect="1" noChangeArrowheads="1"/>
          </p:cNvPicPr>
          <p:nvPr/>
        </p:nvPicPr>
        <p:blipFill>
          <a:blip r:embed="rId8" cstate="print"/>
          <a:srcRect/>
          <a:stretch>
            <a:fillRect/>
          </a:stretch>
        </p:blipFill>
        <p:spPr bwMode="auto">
          <a:xfrm>
            <a:off x="152400" y="1143000"/>
            <a:ext cx="8686800" cy="3914775"/>
          </a:xfrm>
          <a:prstGeom prst="rect">
            <a:avLst/>
          </a:prstGeom>
          <a:noFill/>
          <a:ln w="9525">
            <a:noFill/>
            <a:miter lim="800000"/>
            <a:headEnd/>
            <a:tailEnd/>
          </a:ln>
        </p:spPr>
      </p:pic>
      <p:pic>
        <p:nvPicPr>
          <p:cNvPr id="32" name="Picture 16" descr="Fig12-5ab-3a"/>
          <p:cNvPicPr>
            <a:picLocks noChangeAspect="1" noChangeArrowheads="1"/>
          </p:cNvPicPr>
          <p:nvPr/>
        </p:nvPicPr>
        <p:blipFill>
          <a:blip r:embed="rId9" cstate="print"/>
          <a:srcRect/>
          <a:stretch>
            <a:fillRect/>
          </a:stretch>
        </p:blipFill>
        <p:spPr bwMode="auto">
          <a:xfrm>
            <a:off x="152400" y="1143000"/>
            <a:ext cx="8686800" cy="3914775"/>
          </a:xfrm>
          <a:prstGeom prst="rect">
            <a:avLst/>
          </a:prstGeom>
          <a:noFill/>
          <a:ln w="9525">
            <a:noFill/>
            <a:miter lim="800000"/>
            <a:headEnd/>
            <a:tailEnd/>
          </a:ln>
        </p:spPr>
      </p:pic>
      <p:pic>
        <p:nvPicPr>
          <p:cNvPr id="33" name="Picture 19" descr="Fig12-5ab-4a"/>
          <p:cNvPicPr>
            <a:picLocks noChangeAspect="1" noChangeArrowheads="1"/>
          </p:cNvPicPr>
          <p:nvPr/>
        </p:nvPicPr>
        <p:blipFill>
          <a:blip r:embed="rId10" cstate="print"/>
          <a:srcRect/>
          <a:stretch>
            <a:fillRect/>
          </a:stretch>
        </p:blipFill>
        <p:spPr bwMode="auto">
          <a:xfrm>
            <a:off x="152400" y="1143000"/>
            <a:ext cx="8686800" cy="3914775"/>
          </a:xfrm>
          <a:prstGeom prst="rect">
            <a:avLst/>
          </a:prstGeom>
          <a:noFill/>
          <a:ln w="9525">
            <a:noFill/>
            <a:miter lim="800000"/>
            <a:headEnd/>
            <a:tailEnd/>
          </a:ln>
        </p:spPr>
      </p:pic>
      <p:pic>
        <p:nvPicPr>
          <p:cNvPr id="34" name="Picture 21" descr="Fig12-5ab-6"/>
          <p:cNvPicPr>
            <a:picLocks noChangeAspect="1" noChangeArrowheads="1"/>
          </p:cNvPicPr>
          <p:nvPr/>
        </p:nvPicPr>
        <p:blipFill>
          <a:blip r:embed="rId11" cstate="print"/>
          <a:srcRect/>
          <a:stretch>
            <a:fillRect/>
          </a:stretch>
        </p:blipFill>
        <p:spPr bwMode="auto">
          <a:xfrm>
            <a:off x="152400" y="1143000"/>
            <a:ext cx="8686800" cy="3914775"/>
          </a:xfrm>
          <a:prstGeom prst="rect">
            <a:avLst/>
          </a:prstGeom>
          <a:noFill/>
          <a:ln w="9525">
            <a:noFill/>
            <a:miter lim="800000"/>
            <a:headEnd/>
            <a:tailEnd/>
          </a:ln>
        </p:spPr>
      </p:pic>
      <p:pic>
        <p:nvPicPr>
          <p:cNvPr id="35" name="Picture 22" descr="Fig12-5ab-6a"/>
          <p:cNvPicPr>
            <a:picLocks noChangeAspect="1" noChangeArrowheads="1"/>
          </p:cNvPicPr>
          <p:nvPr/>
        </p:nvPicPr>
        <p:blipFill>
          <a:blip r:embed="rId12" cstate="print"/>
          <a:srcRect/>
          <a:stretch>
            <a:fillRect/>
          </a:stretch>
        </p:blipFill>
        <p:spPr bwMode="auto">
          <a:xfrm>
            <a:off x="152400" y="1143000"/>
            <a:ext cx="8686800" cy="3914775"/>
          </a:xfrm>
          <a:prstGeom prst="rect">
            <a:avLst/>
          </a:prstGeom>
          <a:noFill/>
          <a:ln w="9525">
            <a:noFill/>
            <a:miter lim="800000"/>
            <a:headEnd/>
            <a:tailEnd/>
          </a:ln>
        </p:spPr>
      </p:pic>
      <p:pic>
        <p:nvPicPr>
          <p:cNvPr id="36" name="Picture 23" descr="Fig12-5ab-6b"/>
          <p:cNvPicPr>
            <a:picLocks noChangeAspect="1" noChangeArrowheads="1"/>
          </p:cNvPicPr>
          <p:nvPr/>
        </p:nvPicPr>
        <p:blipFill>
          <a:blip r:embed="rId13" cstate="print"/>
          <a:srcRect/>
          <a:stretch>
            <a:fillRect/>
          </a:stretch>
        </p:blipFill>
        <p:spPr bwMode="auto">
          <a:xfrm>
            <a:off x="152400" y="1143000"/>
            <a:ext cx="8686800" cy="3914775"/>
          </a:xfrm>
          <a:prstGeom prst="rect">
            <a:avLst/>
          </a:prstGeom>
          <a:noFill/>
          <a:ln w="9525">
            <a:noFill/>
            <a:miter lim="800000"/>
            <a:headEnd/>
            <a:tailEnd/>
          </a:ln>
        </p:spPr>
      </p:pic>
      <p:pic>
        <p:nvPicPr>
          <p:cNvPr id="37" name="Picture 24" descr="Fig12-5ab-7"/>
          <p:cNvPicPr>
            <a:picLocks noChangeAspect="1" noChangeArrowheads="1"/>
          </p:cNvPicPr>
          <p:nvPr/>
        </p:nvPicPr>
        <p:blipFill>
          <a:blip r:embed="rId14" cstate="print"/>
          <a:srcRect/>
          <a:stretch>
            <a:fillRect/>
          </a:stretch>
        </p:blipFill>
        <p:spPr bwMode="auto">
          <a:xfrm>
            <a:off x="152400" y="1143000"/>
            <a:ext cx="8686800" cy="3914775"/>
          </a:xfrm>
          <a:prstGeom prst="rect">
            <a:avLst/>
          </a:prstGeom>
          <a:noFill/>
          <a:ln w="9525">
            <a:noFill/>
            <a:miter lim="800000"/>
            <a:headEnd/>
            <a:tailEnd/>
          </a:ln>
        </p:spPr>
      </p:pic>
      <p:pic>
        <p:nvPicPr>
          <p:cNvPr id="38" name="Picture 25" descr="Fig12-5ab-8"/>
          <p:cNvPicPr>
            <a:picLocks noChangeAspect="1" noChangeArrowheads="1"/>
          </p:cNvPicPr>
          <p:nvPr/>
        </p:nvPicPr>
        <p:blipFill>
          <a:blip r:embed="rId15" cstate="print"/>
          <a:srcRect/>
          <a:stretch>
            <a:fillRect/>
          </a:stretch>
        </p:blipFill>
        <p:spPr bwMode="auto">
          <a:xfrm>
            <a:off x="152400" y="1143000"/>
            <a:ext cx="8686800" cy="3914775"/>
          </a:xfrm>
          <a:prstGeom prst="rect">
            <a:avLst/>
          </a:prstGeom>
          <a:noFill/>
          <a:ln w="9525">
            <a:noFill/>
            <a:miter lim="800000"/>
            <a:headEnd/>
            <a:tailEnd/>
          </a:ln>
        </p:spPr>
      </p:pic>
      <p:pic>
        <p:nvPicPr>
          <p:cNvPr id="39" name="Picture 26" descr="Fig12-5ab-9"/>
          <p:cNvPicPr>
            <a:picLocks noChangeAspect="1" noChangeArrowheads="1"/>
          </p:cNvPicPr>
          <p:nvPr/>
        </p:nvPicPr>
        <p:blipFill>
          <a:blip r:embed="rId16" cstate="print"/>
          <a:srcRect/>
          <a:stretch>
            <a:fillRect/>
          </a:stretch>
        </p:blipFill>
        <p:spPr bwMode="auto">
          <a:xfrm>
            <a:off x="152400" y="1143000"/>
            <a:ext cx="8686800" cy="3914775"/>
          </a:xfrm>
          <a:prstGeom prst="rect">
            <a:avLst/>
          </a:prstGeom>
          <a:noFill/>
          <a:ln w="9525">
            <a:noFill/>
            <a:miter lim="800000"/>
            <a:headEnd/>
            <a:tailEnd/>
          </a:ln>
        </p:spPr>
      </p:pic>
      <p:pic>
        <p:nvPicPr>
          <p:cNvPr id="40" name="Picture 28" descr="Fig12-5ab-5"/>
          <p:cNvPicPr>
            <a:picLocks noChangeAspect="1" noChangeArrowheads="1"/>
          </p:cNvPicPr>
          <p:nvPr/>
        </p:nvPicPr>
        <p:blipFill>
          <a:blip r:embed="rId17" cstate="print"/>
          <a:srcRect/>
          <a:stretch>
            <a:fillRect/>
          </a:stretch>
        </p:blipFill>
        <p:spPr bwMode="auto">
          <a:xfrm>
            <a:off x="152400" y="1143000"/>
            <a:ext cx="8686800" cy="3914775"/>
          </a:xfrm>
          <a:prstGeom prst="rect">
            <a:avLst/>
          </a:prstGeom>
          <a:noFill/>
          <a:ln w="9525">
            <a:noFill/>
            <a:miter lim="800000"/>
            <a:headEnd/>
            <a:tailEnd/>
          </a:ln>
        </p:spPr>
      </p:pic>
      <p:cxnSp>
        <p:nvCxnSpPr>
          <p:cNvPr id="26" name="Straight Connector 25"/>
          <p:cNvCxnSpPr>
            <a:cxnSpLocks noChangeShapeType="1"/>
          </p:cNvCxnSpPr>
          <p:nvPr/>
        </p:nvCxnSpPr>
        <p:spPr bwMode="auto">
          <a:xfrm>
            <a:off x="381000" y="6650038"/>
            <a:ext cx="7953375"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0213"/>
                                        </p:tgtEl>
                                        <p:attrNameLst>
                                          <p:attrName>style.visibility</p:attrName>
                                        </p:attrNameLst>
                                      </p:cBhvr>
                                      <p:to>
                                        <p:strVal val="visible"/>
                                      </p:to>
                                    </p:set>
                                    <p:animEffect transition="in" filter="wipe(left)">
                                      <p:cBhvr>
                                        <p:cTn id="7" dur="500"/>
                                        <p:tgtEl>
                                          <p:spTgt spid="990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0214"/>
                                        </p:tgtEl>
                                        <p:attrNameLst>
                                          <p:attrName>style.visibility</p:attrName>
                                        </p:attrNameLst>
                                      </p:cBhvr>
                                      <p:to>
                                        <p:strVal val="visible"/>
                                      </p:to>
                                    </p:set>
                                    <p:animEffect transition="in" filter="wipe(left)">
                                      <p:cBhvr>
                                        <p:cTn id="11" dur="500"/>
                                        <p:tgtEl>
                                          <p:spTgt spid="9902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90215"/>
                                        </p:tgtEl>
                                        <p:attrNameLst>
                                          <p:attrName>style.visibility</p:attrName>
                                        </p:attrNameLst>
                                      </p:cBhvr>
                                      <p:to>
                                        <p:strVal val="visible"/>
                                      </p:to>
                                    </p:set>
                                    <p:animEffect transition="in" filter="wipe(left)">
                                      <p:cBhvr>
                                        <p:cTn id="15" dur="500"/>
                                        <p:tgtEl>
                                          <p:spTgt spid="9902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1000"/>
                                        <p:tgtEl>
                                          <p:spTgt spid="2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000"/>
                                        <p:tgtEl>
                                          <p:spTgt spid="30"/>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1000"/>
                                        <p:tgtEl>
                                          <p:spTgt spid="31"/>
                                        </p:tgtEl>
                                      </p:cBhvr>
                                    </p:animEffect>
                                  </p:childTnLst>
                                </p:cTn>
                              </p:par>
                              <p:par>
                                <p:cTn id="36" presetID="22" presetClass="entr" presetSubtype="8"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1000"/>
                                        <p:tgtEl>
                                          <p:spTgt spid="32"/>
                                        </p:tgtEl>
                                      </p:cBhvr>
                                    </p:animEffect>
                                  </p:childTnLst>
                                </p:cTn>
                              </p:par>
                            </p:childTnLst>
                          </p:cTn>
                        </p:par>
                        <p:par>
                          <p:cTn id="39" fill="hold">
                            <p:stCondLst>
                              <p:cond delay="6000"/>
                            </p:stCondLst>
                            <p:childTnLst>
                              <p:par>
                                <p:cTn id="40" presetID="2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2000"/>
                                        <p:tgtEl>
                                          <p:spTgt spid="24"/>
                                        </p:tgtEl>
                                      </p:cBhvr>
                                    </p:animEffect>
                                  </p:childTnLst>
                                </p:cTn>
                              </p:par>
                            </p:childTnLst>
                          </p:cTn>
                        </p:par>
                        <p:par>
                          <p:cTn id="43" fill="hold">
                            <p:stCondLst>
                              <p:cond delay="8000"/>
                            </p:stCondLst>
                            <p:childTnLst>
                              <p:par>
                                <p:cTn id="44" presetID="22" presetClass="entr" presetSubtype="1"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9000"/>
                            </p:stCondLst>
                            <p:childTnLst>
                              <p:par>
                                <p:cTn id="48" presetID="22" presetClass="entr" presetSubtype="8" fill="hold" grpId="0" nodeType="after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wipe(left)">
                                      <p:cBhvr>
                                        <p:cTn id="50" dur="500"/>
                                        <p:tgtEl>
                                          <p:spTgt spid="2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1000"/>
                                        <p:tgtEl>
                                          <p:spTgt spid="34"/>
                                        </p:tgtEl>
                                      </p:cBhvr>
                                    </p:animEffect>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childTnLst>
                          </p:cTn>
                        </p:par>
                        <p:par>
                          <p:cTn id="64" fill="hold">
                            <p:stCondLst>
                              <p:cond delay="25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1000"/>
                                        <p:tgtEl>
                                          <p:spTgt spid="36"/>
                                        </p:tgtEl>
                                      </p:cBhvr>
                                    </p:animEffect>
                                  </p:childTnLst>
                                </p:cTn>
                              </p:par>
                            </p:childTnLst>
                          </p:cTn>
                        </p:par>
                        <p:par>
                          <p:cTn id="68" fill="hold">
                            <p:stCondLst>
                              <p:cond delay="3500"/>
                            </p:stCondLst>
                            <p:childTnLst>
                              <p:par>
                                <p:cTn id="69" presetID="22" presetClass="entr" presetSubtype="4"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10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1000"/>
                                        <p:tgtEl>
                                          <p:spTgt spid="38"/>
                                        </p:tgtEl>
                                      </p:cBhvr>
                                    </p:animEffect>
                                  </p:childTnLst>
                                </p:cTn>
                              </p:par>
                            </p:childTnLst>
                          </p:cTn>
                        </p:par>
                        <p:par>
                          <p:cTn id="77" fill="hold">
                            <p:stCondLst>
                              <p:cond delay="1000"/>
                            </p:stCondLst>
                            <p:childTnLst>
                              <p:par>
                                <p:cTn id="78" presetID="22" presetClass="entr" presetSubtype="1"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up)">
                                      <p:cBhvr>
                                        <p:cTn id="80" dur="1000"/>
                                        <p:tgtEl>
                                          <p:spTgt spid="39"/>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23">
                                            <p:txEl>
                                              <p:pRg st="1" end="1"/>
                                            </p:txEl>
                                          </p:spTgt>
                                        </p:tgtEl>
                                        <p:attrNameLst>
                                          <p:attrName>style.visibility</p:attrName>
                                        </p:attrNameLst>
                                      </p:cBhvr>
                                      <p:to>
                                        <p:strVal val="visible"/>
                                      </p:to>
                                    </p:set>
                                    <p:animEffect transition="in" filter="wipe(left)">
                                      <p:cBhvr>
                                        <p:cTn id="84" dur="500"/>
                                        <p:tgtEl>
                                          <p:spTgt spid="23">
                                            <p:txEl>
                                              <p:pRg st="1" end="1"/>
                                            </p:txEl>
                                          </p:spTgt>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3" grpId="0"/>
      <p:bldP spid="990214" grpId="0" animBg="1"/>
      <p:bldP spid="990215" grpId="0"/>
      <p:bldP spid="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457200" y="3657600"/>
            <a:ext cx="8343900" cy="2957513"/>
          </a:xfrm>
          <a:prstGeom prst="rect">
            <a:avLst/>
          </a:prstGeom>
          <a:solidFill>
            <a:srgbClr val="E8E7DD"/>
          </a:solidFill>
          <a:ln w="9525" algn="ctr">
            <a:noFill/>
            <a:miter lim="800000"/>
            <a:headEnd/>
            <a:tailEnd/>
          </a:ln>
        </p:spPr>
        <p:txBody>
          <a:bodyPr/>
          <a:lstStyle/>
          <a:p>
            <a:pPr>
              <a:spcBef>
                <a:spcPct val="50000"/>
              </a:spcBef>
            </a:pPr>
            <a:r>
              <a:rPr lang="en-US" sz="2000" b="0">
                <a:solidFill>
                  <a:srgbClr val="AC0C11"/>
                </a:solidFill>
              </a:rPr>
              <a:t>Don’t Let This Happen to You</a:t>
            </a:r>
            <a:r>
              <a:rPr lang="en-US" sz="2000">
                <a:solidFill>
                  <a:srgbClr val="AC0C11"/>
                </a:solidFill>
              </a:rPr>
              <a:t/>
            </a:r>
            <a:br>
              <a:rPr lang="en-US" sz="2000">
                <a:solidFill>
                  <a:srgbClr val="AC0C11"/>
                </a:solidFill>
              </a:rPr>
            </a:br>
            <a:r>
              <a:rPr lang="en-US" sz="1600" b="0"/>
              <a:t>Don’t Confuse Zero Economic Profit with Zero Accounting Profit</a:t>
            </a:r>
          </a:p>
          <a:p>
            <a:pPr>
              <a:spcBef>
                <a:spcPct val="10000"/>
              </a:spcBef>
              <a:spcAft>
                <a:spcPct val="10000"/>
              </a:spcAft>
            </a:pPr>
            <a:r>
              <a:rPr lang="en-US" b="0"/>
              <a:t>Remember that economists count the opportunity cost of the owner’s investment in a firm as a cost.</a:t>
            </a:r>
          </a:p>
          <a:p>
            <a:pPr>
              <a:spcBef>
                <a:spcPct val="10000"/>
              </a:spcBef>
              <a:spcAft>
                <a:spcPct val="10000"/>
              </a:spcAft>
            </a:pPr>
            <a:r>
              <a:rPr lang="en-US" b="0"/>
              <a:t>Original investment = $200,000 </a:t>
            </a:r>
          </a:p>
          <a:p>
            <a:pPr>
              <a:spcBef>
                <a:spcPct val="10000"/>
              </a:spcBef>
              <a:spcAft>
                <a:spcPct val="10000"/>
              </a:spcAft>
            </a:pPr>
            <a:r>
              <a:rPr lang="en-US" b="0"/>
              <a:t>Return on similar investment = 10 percent. </a:t>
            </a:r>
          </a:p>
          <a:p>
            <a:pPr>
              <a:spcBef>
                <a:spcPct val="10000"/>
              </a:spcBef>
              <a:spcAft>
                <a:spcPct val="10000"/>
              </a:spcAft>
            </a:pPr>
            <a:r>
              <a:rPr lang="en-US" b="0"/>
              <a:t>Annual opportunity cost of investing the funds = $200,000 x 10% = $20,000. </a:t>
            </a:r>
          </a:p>
          <a:p>
            <a:pPr>
              <a:spcBef>
                <a:spcPct val="10000"/>
              </a:spcBef>
              <a:spcAft>
                <a:spcPct val="10000"/>
              </a:spcAft>
            </a:pPr>
            <a:r>
              <a:rPr lang="en-US" b="0"/>
              <a:t>In an economic sense, the $20,000 is a cost. In long-run equilibrium, we would expect that entry of new firms would keep you from earning more than 10 percent on your investment. So, you would end up breaking even and earning zero economic profit, even though you were earning an accounting profit of $20,000.</a:t>
            </a:r>
          </a:p>
        </p:txBody>
      </p:sp>
      <p:sp>
        <p:nvSpPr>
          <p:cNvPr id="17" name="Line 22"/>
          <p:cNvSpPr>
            <a:spLocks noChangeShapeType="1"/>
          </p:cNvSpPr>
          <p:nvPr/>
        </p:nvSpPr>
        <p:spPr bwMode="auto">
          <a:xfrm>
            <a:off x="1733550" y="6567488"/>
            <a:ext cx="6411913" cy="0"/>
          </a:xfrm>
          <a:prstGeom prst="line">
            <a:avLst/>
          </a:prstGeom>
          <a:noFill/>
          <a:ln w="38100">
            <a:solidFill>
              <a:srgbClr val="B00B2D"/>
            </a:solidFill>
            <a:round/>
            <a:headEnd/>
            <a:tailEnd/>
          </a:ln>
          <a:extLst/>
        </p:spPr>
        <p:txBody>
          <a:bodyPr/>
          <a:lstStyle/>
          <a:p>
            <a:pPr fontAlgn="auto">
              <a:spcBef>
                <a:spcPts val="0"/>
              </a:spcBef>
              <a:spcAft>
                <a:spcPts val="0"/>
              </a:spcAft>
              <a:defRPr/>
            </a:pPr>
            <a:endParaRPr lang="en-US" sz="1800" b="0" kern="0" dirty="0">
              <a:solidFill>
                <a:sysClr val="windowText" lastClr="000000"/>
              </a:solidFill>
              <a:cs typeface="+mn-cs"/>
            </a:endParaRPr>
          </a:p>
        </p:txBody>
      </p:sp>
      <p:grpSp>
        <p:nvGrpSpPr>
          <p:cNvPr id="18" name="Group 16"/>
          <p:cNvGrpSpPr>
            <a:grpSpLocks/>
          </p:cNvGrpSpPr>
          <p:nvPr/>
        </p:nvGrpSpPr>
        <p:grpSpPr bwMode="auto">
          <a:xfrm>
            <a:off x="466725" y="6170613"/>
            <a:ext cx="8591550" cy="373062"/>
            <a:chOff x="723900" y="6156325"/>
            <a:chExt cx="8591551" cy="373063"/>
          </a:xfrm>
        </p:grpSpPr>
        <p:sp>
          <p:nvSpPr>
            <p:cNvPr id="19" name="Rectangle 18"/>
            <p:cNvSpPr>
              <a:spLocks noChangeArrowheads="1"/>
            </p:cNvSpPr>
            <p:nvPr/>
          </p:nvSpPr>
          <p:spPr bwMode="auto">
            <a:xfrm>
              <a:off x="1793875" y="6156325"/>
              <a:ext cx="7521576" cy="373063"/>
            </a:xfrm>
            <a:prstGeom prst="rect">
              <a:avLst/>
            </a:prstGeom>
            <a:noFill/>
            <a:ln>
              <a:noFill/>
            </a:ln>
            <a:extLst/>
          </p:spPr>
          <p:txBody>
            <a:bodyPr/>
            <a:lstStyle/>
            <a:p>
              <a:pPr marL="115888" lvl="1" indent="-1588" fontAlgn="auto">
                <a:spcBef>
                  <a:spcPct val="20000"/>
                </a:spcBef>
                <a:spcAft>
                  <a:spcPts val="0"/>
                </a:spcAft>
                <a:defRPr/>
              </a:pPr>
              <a:r>
                <a:rPr lang="en-US" kern="0" dirty="0">
                  <a:solidFill>
                    <a:srgbClr val="B00B2D"/>
                  </a:solidFill>
                  <a:cs typeface="+mn-cs"/>
                </a:rPr>
                <a:t>Your Turn:</a:t>
              </a:r>
              <a:r>
                <a:rPr lang="en-US" sz="1800" kern="0" dirty="0">
                  <a:solidFill>
                    <a:srgbClr val="000000"/>
                  </a:solidFill>
                  <a:cs typeface="+mn-cs"/>
                </a:rPr>
                <a:t> </a:t>
              </a:r>
              <a:r>
                <a:rPr lang="en-US" sz="1200" b="0" kern="0" dirty="0">
                  <a:solidFill>
                    <a:srgbClr val="000000"/>
                  </a:solidFill>
                  <a:cs typeface="+mn-cs"/>
                </a:rPr>
                <a:t>Test your understanding by doing related problem 3.6 at the end of this chapter.</a:t>
              </a:r>
            </a:p>
          </p:txBody>
        </p:sp>
        <p:sp>
          <p:nvSpPr>
            <p:cNvPr id="20" name="TextBox 15"/>
            <p:cNvSpPr txBox="1">
              <a:spLocks noChangeArrowheads="1"/>
            </p:cNvSpPr>
            <p:nvPr/>
          </p:nvSpPr>
          <p:spPr bwMode="auto">
            <a:xfrm>
              <a:off x="723900" y="6175375"/>
              <a:ext cx="1266825" cy="339726"/>
            </a:xfrm>
            <a:prstGeom prst="rect">
              <a:avLst/>
            </a:prstGeom>
            <a:noFill/>
            <a:ln>
              <a:noFill/>
            </a:ln>
            <a:extLst/>
          </p:spPr>
          <p:txBody>
            <a:bodyPr wrap="non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fontAlgn="auto" hangingPunct="1">
                <a:spcBef>
                  <a:spcPts val="0"/>
                </a:spcBef>
                <a:spcAft>
                  <a:spcPts val="0"/>
                </a:spcAft>
                <a:defRPr/>
              </a:pPr>
              <a:r>
                <a:rPr lang="en-US" sz="1600" b="0" kern="0" dirty="0">
                  <a:solidFill>
                    <a:srgbClr val="00A15F"/>
                  </a:solidFill>
                  <a:cs typeface="+mn-cs"/>
                </a:rPr>
                <a:t>My</a:t>
              </a:r>
              <a:r>
                <a:rPr lang="en-US" sz="1600" b="0" kern="0" dirty="0">
                  <a:solidFill>
                    <a:srgbClr val="808285"/>
                  </a:solidFill>
                  <a:cs typeface="+mn-cs"/>
                </a:rPr>
                <a:t>Econ</a:t>
              </a:r>
              <a:r>
                <a:rPr lang="en-US" sz="1600" b="0" kern="0" dirty="0">
                  <a:solidFill>
                    <a:srgbClr val="00A15F"/>
                  </a:solidFill>
                  <a:cs typeface="+mn-cs"/>
                </a:rPr>
                <a:t>Lab</a:t>
              </a:r>
            </a:p>
          </p:txBody>
        </p:sp>
      </p:grpSp>
      <p:sp>
        <p:nvSpPr>
          <p:cNvPr id="10" name="Rectangle 5"/>
          <p:cNvSpPr>
            <a:spLocks noChangeArrowheads="1"/>
          </p:cNvSpPr>
          <p:nvPr/>
        </p:nvSpPr>
        <p:spPr bwMode="auto">
          <a:xfrm>
            <a:off x="457200" y="152400"/>
            <a:ext cx="8177213" cy="381000"/>
          </a:xfrm>
          <a:prstGeom prst="rect">
            <a:avLst/>
          </a:prstGeom>
          <a:noFill/>
          <a:ln w="9525">
            <a:noFill/>
            <a:miter lim="800000"/>
            <a:headEnd/>
            <a:tailEnd/>
          </a:ln>
        </p:spPr>
        <p:txBody>
          <a:bodyPr/>
          <a:lstStyle/>
          <a:p>
            <a:pPr>
              <a:spcBef>
                <a:spcPct val="20000"/>
              </a:spcBef>
            </a:pPr>
            <a:r>
              <a:rPr lang="en-US" sz="2400" dirty="0"/>
              <a:t>Is Zero Economic Profit Inevitable in the Long Run?</a:t>
            </a:r>
          </a:p>
        </p:txBody>
      </p:sp>
      <p:sp>
        <p:nvSpPr>
          <p:cNvPr id="2" name="Rectangle 1"/>
          <p:cNvSpPr>
            <a:spLocks noChangeArrowheads="1"/>
          </p:cNvSpPr>
          <p:nvPr/>
        </p:nvSpPr>
        <p:spPr bwMode="auto">
          <a:xfrm>
            <a:off x="457200" y="533400"/>
            <a:ext cx="8177213" cy="3231654"/>
          </a:xfrm>
          <a:prstGeom prst="rect">
            <a:avLst/>
          </a:prstGeom>
          <a:noFill/>
          <a:ln w="9525">
            <a:noFill/>
            <a:miter lim="800000"/>
            <a:headEnd/>
            <a:tailEnd/>
          </a:ln>
        </p:spPr>
        <p:txBody>
          <a:bodyPr>
            <a:spAutoFit/>
          </a:bodyPr>
          <a:lstStyle/>
          <a:p>
            <a:pPr>
              <a:spcBef>
                <a:spcPct val="10000"/>
              </a:spcBef>
              <a:spcAft>
                <a:spcPct val="10000"/>
              </a:spcAft>
            </a:pPr>
            <a:r>
              <a:rPr lang="en-US" sz="2000" b="0" dirty="0"/>
              <a:t>If a firm introduces new technology that allows it to sell a good or service at a lower cost, competing firms will eventually be able to duplicate that technology and eliminate the firm’s profits. </a:t>
            </a:r>
            <a:r>
              <a:rPr lang="en-US" sz="2000" b="0" i="1" dirty="0"/>
              <a:t>But this result holds only if the firm stands still and fails to find new ways of differentiating its product or fails to find new ways of lowering the cost of producing its product. </a:t>
            </a:r>
          </a:p>
          <a:p>
            <a:pPr>
              <a:spcBef>
                <a:spcPct val="10000"/>
              </a:spcBef>
              <a:spcAft>
                <a:spcPct val="10000"/>
              </a:spcAft>
            </a:pPr>
            <a:r>
              <a:rPr lang="en-US" sz="2000" b="0" dirty="0" smtClean="0"/>
              <a:t>To </a:t>
            </a:r>
            <a:r>
              <a:rPr lang="en-US" sz="2000" b="0" dirty="0"/>
              <a:t>stay one step ahead of its competitors, a firm has to offer consumers goods or services that they perceive to have greater </a:t>
            </a:r>
            <a:r>
              <a:rPr lang="en-US" sz="2000" b="0" i="1" dirty="0"/>
              <a:t>value </a:t>
            </a:r>
            <a:r>
              <a:rPr lang="en-US" sz="2000" b="0" dirty="0"/>
              <a:t>than those competing firms offer. Value can take the form of product differentiation, or it can take the form of a lower price.</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500"/>
                                        <p:tgtEl>
                                          <p:spTgt spid="12"/>
                                        </p:tgtEl>
                                      </p:cBhvr>
                                    </p:animEffect>
                                  </p:childTnLst>
                                </p:cTn>
                              </p:par>
                            </p:childTnLst>
                          </p:cTn>
                        </p:par>
                        <p:par>
                          <p:cTn id="24" fill="hold">
                            <p:stCondLst>
                              <p:cond delay="500"/>
                            </p:stCondLst>
                            <p:childTnLst>
                              <p:par>
                                <p:cTn id="25" presetID="1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lide(fromRight)">
                                      <p:cBhvr>
                                        <p:cTn id="27" dur="500"/>
                                        <p:tgtEl>
                                          <p:spTgt spid="18"/>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2267" name="Text Box 11"/>
          <p:cNvSpPr txBox="1">
            <a:spLocks noChangeArrowheads="1"/>
          </p:cNvSpPr>
          <p:nvPr/>
        </p:nvSpPr>
        <p:spPr bwMode="auto">
          <a:xfrm>
            <a:off x="12700" y="142875"/>
            <a:ext cx="1304925" cy="312738"/>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dirty="0"/>
              <a:t>Table 13.2</a:t>
            </a:r>
          </a:p>
        </p:txBody>
      </p:sp>
      <p:sp>
        <p:nvSpPr>
          <p:cNvPr id="992268" name="Text Box 12"/>
          <p:cNvSpPr txBox="1">
            <a:spLocks noChangeArrowheads="1"/>
          </p:cNvSpPr>
          <p:nvPr/>
        </p:nvSpPr>
        <p:spPr bwMode="auto">
          <a:xfrm>
            <a:off x="1096962" y="114578"/>
            <a:ext cx="8110538"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The Short Run and the Long Run for a Monopolistically Competitive Firm</a:t>
            </a:r>
          </a:p>
        </p:txBody>
      </p:sp>
      <p:cxnSp>
        <p:nvCxnSpPr>
          <p:cNvPr id="9" name="Straight Connector 8"/>
          <p:cNvCxnSpPr>
            <a:cxnSpLocks noChangeShapeType="1"/>
          </p:cNvCxnSpPr>
          <p:nvPr/>
        </p:nvCxnSpPr>
        <p:spPr bwMode="auto">
          <a:xfrm>
            <a:off x="838200" y="6581775"/>
            <a:ext cx="7543800" cy="0"/>
          </a:xfrm>
          <a:prstGeom prst="line">
            <a:avLst/>
          </a:prstGeom>
          <a:noFill/>
          <a:ln w="50800" algn="ctr">
            <a:solidFill>
              <a:srgbClr val="C7D6EE"/>
            </a:solidFill>
            <a:round/>
            <a:headEnd/>
            <a:tailEnd/>
          </a:ln>
        </p:spPr>
      </p:cxnSp>
      <p:grpSp>
        <p:nvGrpSpPr>
          <p:cNvPr id="35" name="Group 34"/>
          <p:cNvGrpSpPr>
            <a:grpSpLocks/>
          </p:cNvGrpSpPr>
          <p:nvPr/>
        </p:nvGrpSpPr>
        <p:grpSpPr bwMode="auto">
          <a:xfrm>
            <a:off x="2813050" y="457200"/>
            <a:ext cx="1681163" cy="446088"/>
            <a:chOff x="2378937" y="457200"/>
            <a:chExt cx="1680300" cy="445532"/>
          </a:xfrm>
        </p:grpSpPr>
        <p:sp>
          <p:nvSpPr>
            <p:cNvPr id="31777" name="Rectangle 4"/>
            <p:cNvSpPr>
              <a:spLocks noChangeArrowheads="1"/>
            </p:cNvSpPr>
            <p:nvPr/>
          </p:nvSpPr>
          <p:spPr bwMode="auto">
            <a:xfrm>
              <a:off x="2378938" y="457200"/>
              <a:ext cx="1676400" cy="76200"/>
            </a:xfrm>
            <a:prstGeom prst="rect">
              <a:avLst/>
            </a:prstGeom>
            <a:solidFill>
              <a:srgbClr val="C7D6EE"/>
            </a:solidFill>
            <a:ln w="9525" algn="ctr">
              <a:noFill/>
              <a:round/>
              <a:headEnd/>
              <a:tailEnd/>
            </a:ln>
          </p:spPr>
          <p:txBody>
            <a:bodyPr/>
            <a:lstStyle/>
            <a:p>
              <a:endParaRPr lang="en-US" sz="2800" b="0">
                <a:solidFill>
                  <a:schemeClr val="tx2"/>
                </a:solidFill>
              </a:endParaRPr>
            </a:p>
          </p:txBody>
        </p:sp>
        <p:cxnSp>
          <p:nvCxnSpPr>
            <p:cNvPr id="31778" name="Straight Connector 16"/>
            <p:cNvCxnSpPr>
              <a:cxnSpLocks noChangeShapeType="1"/>
            </p:cNvCxnSpPr>
            <p:nvPr/>
          </p:nvCxnSpPr>
          <p:spPr bwMode="auto">
            <a:xfrm>
              <a:off x="2378938" y="900111"/>
              <a:ext cx="1680299" cy="0"/>
            </a:xfrm>
            <a:prstGeom prst="line">
              <a:avLst/>
            </a:prstGeom>
            <a:noFill/>
            <a:ln w="25400" algn="ctr">
              <a:solidFill>
                <a:srgbClr val="C7D6EE"/>
              </a:solidFill>
              <a:round/>
              <a:headEnd/>
              <a:tailEnd/>
            </a:ln>
          </p:spPr>
        </p:cxnSp>
        <p:sp>
          <p:nvSpPr>
            <p:cNvPr id="31779" name="TextBox 18"/>
            <p:cNvSpPr txBox="1">
              <a:spLocks noChangeArrowheads="1"/>
            </p:cNvSpPr>
            <p:nvPr/>
          </p:nvSpPr>
          <p:spPr bwMode="auto">
            <a:xfrm>
              <a:off x="2378937" y="533400"/>
              <a:ext cx="1676401" cy="369332"/>
            </a:xfrm>
            <a:prstGeom prst="rect">
              <a:avLst/>
            </a:prstGeom>
            <a:noFill/>
            <a:ln w="9525">
              <a:noFill/>
              <a:miter lim="800000"/>
              <a:headEnd/>
              <a:tailEnd/>
            </a:ln>
          </p:spPr>
          <p:txBody>
            <a:bodyPr>
              <a:spAutoFit/>
            </a:bodyPr>
            <a:lstStyle/>
            <a:p>
              <a:pPr>
                <a:spcBef>
                  <a:spcPct val="10000"/>
                </a:spcBef>
                <a:spcAft>
                  <a:spcPct val="10000"/>
                </a:spcAft>
              </a:pPr>
              <a:r>
                <a:rPr lang="en-US" sz="900">
                  <a:solidFill>
                    <a:srgbClr val="0066B3"/>
                  </a:solidFill>
                </a:rPr>
                <a:t>Relationship between Price</a:t>
              </a:r>
              <a:br>
                <a:rPr lang="en-US" sz="900">
                  <a:solidFill>
                    <a:srgbClr val="0066B3"/>
                  </a:solidFill>
                </a:rPr>
              </a:br>
              <a:r>
                <a:rPr lang="en-US" sz="900">
                  <a:solidFill>
                    <a:srgbClr val="0066B3"/>
                  </a:solidFill>
                </a:rPr>
                <a:t>and Average Total Cost</a:t>
              </a:r>
            </a:p>
          </p:txBody>
        </p:sp>
      </p:grpSp>
      <p:grpSp>
        <p:nvGrpSpPr>
          <p:cNvPr id="36" name="Group 35"/>
          <p:cNvGrpSpPr>
            <a:grpSpLocks/>
          </p:cNvGrpSpPr>
          <p:nvPr/>
        </p:nvGrpSpPr>
        <p:grpSpPr bwMode="auto">
          <a:xfrm>
            <a:off x="4662488" y="457200"/>
            <a:ext cx="1681162" cy="438150"/>
            <a:chOff x="4228375" y="457200"/>
            <a:chExt cx="1680299" cy="438538"/>
          </a:xfrm>
        </p:grpSpPr>
        <p:sp>
          <p:nvSpPr>
            <p:cNvPr id="31774" name="Rectangle 13"/>
            <p:cNvSpPr>
              <a:spLocks noChangeArrowheads="1"/>
            </p:cNvSpPr>
            <p:nvPr/>
          </p:nvSpPr>
          <p:spPr bwMode="auto">
            <a:xfrm>
              <a:off x="4228375" y="457200"/>
              <a:ext cx="1676400" cy="76200"/>
            </a:xfrm>
            <a:prstGeom prst="rect">
              <a:avLst/>
            </a:prstGeom>
            <a:solidFill>
              <a:srgbClr val="C7D6EE"/>
            </a:solidFill>
            <a:ln w="9525" algn="ctr">
              <a:noFill/>
              <a:round/>
              <a:headEnd/>
              <a:tailEnd/>
            </a:ln>
          </p:spPr>
          <p:txBody>
            <a:bodyPr/>
            <a:lstStyle/>
            <a:p>
              <a:endParaRPr lang="en-US" sz="2800" b="0">
                <a:solidFill>
                  <a:schemeClr val="tx2"/>
                </a:solidFill>
              </a:endParaRPr>
            </a:p>
          </p:txBody>
        </p:sp>
        <p:cxnSp>
          <p:nvCxnSpPr>
            <p:cNvPr id="31775" name="Straight Connector 22"/>
            <p:cNvCxnSpPr>
              <a:cxnSpLocks noChangeShapeType="1"/>
            </p:cNvCxnSpPr>
            <p:nvPr/>
          </p:nvCxnSpPr>
          <p:spPr bwMode="auto">
            <a:xfrm>
              <a:off x="4228375" y="895738"/>
              <a:ext cx="1680299" cy="0"/>
            </a:xfrm>
            <a:prstGeom prst="line">
              <a:avLst/>
            </a:prstGeom>
            <a:noFill/>
            <a:ln w="25400" algn="ctr">
              <a:solidFill>
                <a:srgbClr val="C7D6EE"/>
              </a:solidFill>
              <a:round/>
              <a:headEnd/>
              <a:tailEnd/>
            </a:ln>
          </p:spPr>
        </p:cxnSp>
        <p:sp>
          <p:nvSpPr>
            <p:cNvPr id="31776" name="TextBox 25"/>
            <p:cNvSpPr txBox="1">
              <a:spLocks noChangeArrowheads="1"/>
            </p:cNvSpPr>
            <p:nvPr/>
          </p:nvSpPr>
          <p:spPr bwMode="auto">
            <a:xfrm>
              <a:off x="4228375" y="533400"/>
              <a:ext cx="1676400" cy="230832"/>
            </a:xfrm>
            <a:prstGeom prst="rect">
              <a:avLst/>
            </a:prstGeom>
            <a:noFill/>
            <a:ln w="9525">
              <a:noFill/>
              <a:miter lim="800000"/>
              <a:headEnd/>
              <a:tailEnd/>
            </a:ln>
          </p:spPr>
          <p:txBody>
            <a:bodyPr>
              <a:spAutoFit/>
            </a:bodyPr>
            <a:lstStyle/>
            <a:p>
              <a:pPr>
                <a:spcBef>
                  <a:spcPct val="10000"/>
                </a:spcBef>
                <a:spcAft>
                  <a:spcPct val="10000"/>
                </a:spcAft>
              </a:pPr>
              <a:r>
                <a:rPr lang="en-US" sz="900">
                  <a:solidFill>
                    <a:srgbClr val="0066B3"/>
                  </a:solidFill>
                </a:rPr>
                <a:t>Profit and Loss</a:t>
              </a:r>
            </a:p>
          </p:txBody>
        </p:sp>
      </p:grpSp>
      <p:grpSp>
        <p:nvGrpSpPr>
          <p:cNvPr id="46" name="Group 45"/>
          <p:cNvGrpSpPr>
            <a:grpSpLocks/>
          </p:cNvGrpSpPr>
          <p:nvPr/>
        </p:nvGrpSpPr>
        <p:grpSpPr bwMode="auto">
          <a:xfrm>
            <a:off x="6510338" y="457200"/>
            <a:ext cx="1682750" cy="438150"/>
            <a:chOff x="6075862" y="457200"/>
            <a:chExt cx="1682249" cy="438538"/>
          </a:xfrm>
        </p:grpSpPr>
        <p:sp>
          <p:nvSpPr>
            <p:cNvPr id="31771" name="Rectangle 14"/>
            <p:cNvSpPr>
              <a:spLocks noChangeArrowheads="1"/>
            </p:cNvSpPr>
            <p:nvPr/>
          </p:nvSpPr>
          <p:spPr bwMode="auto">
            <a:xfrm>
              <a:off x="6077812" y="457200"/>
              <a:ext cx="1676400" cy="76200"/>
            </a:xfrm>
            <a:prstGeom prst="rect">
              <a:avLst/>
            </a:prstGeom>
            <a:solidFill>
              <a:srgbClr val="C7D6EE"/>
            </a:solidFill>
            <a:ln w="9525" algn="ctr">
              <a:noFill/>
              <a:round/>
              <a:headEnd/>
              <a:tailEnd/>
            </a:ln>
          </p:spPr>
          <p:txBody>
            <a:bodyPr/>
            <a:lstStyle/>
            <a:p>
              <a:endParaRPr lang="en-US" sz="2800" b="0">
                <a:solidFill>
                  <a:schemeClr val="tx2"/>
                </a:solidFill>
              </a:endParaRPr>
            </a:p>
          </p:txBody>
        </p:sp>
        <p:cxnSp>
          <p:nvCxnSpPr>
            <p:cNvPr id="31772" name="Straight Connector 21"/>
            <p:cNvCxnSpPr>
              <a:cxnSpLocks noChangeShapeType="1"/>
            </p:cNvCxnSpPr>
            <p:nvPr/>
          </p:nvCxnSpPr>
          <p:spPr bwMode="auto">
            <a:xfrm>
              <a:off x="6077812" y="895738"/>
              <a:ext cx="1680299" cy="0"/>
            </a:xfrm>
            <a:prstGeom prst="line">
              <a:avLst/>
            </a:prstGeom>
            <a:noFill/>
            <a:ln w="25400" algn="ctr">
              <a:solidFill>
                <a:srgbClr val="C7D6EE"/>
              </a:solidFill>
              <a:round/>
              <a:headEnd/>
              <a:tailEnd/>
            </a:ln>
          </p:spPr>
        </p:cxnSp>
        <p:sp>
          <p:nvSpPr>
            <p:cNvPr id="31773" name="TextBox 26"/>
            <p:cNvSpPr txBox="1">
              <a:spLocks noChangeArrowheads="1"/>
            </p:cNvSpPr>
            <p:nvPr/>
          </p:nvSpPr>
          <p:spPr bwMode="auto">
            <a:xfrm>
              <a:off x="6075862" y="533400"/>
              <a:ext cx="1680299" cy="230832"/>
            </a:xfrm>
            <a:prstGeom prst="rect">
              <a:avLst/>
            </a:prstGeom>
            <a:noFill/>
            <a:ln w="9525">
              <a:noFill/>
              <a:miter lim="800000"/>
              <a:headEnd/>
              <a:tailEnd/>
            </a:ln>
          </p:spPr>
          <p:txBody>
            <a:bodyPr>
              <a:spAutoFit/>
            </a:bodyPr>
            <a:lstStyle/>
            <a:p>
              <a:pPr>
                <a:spcBef>
                  <a:spcPct val="10000"/>
                </a:spcBef>
                <a:spcAft>
                  <a:spcPct val="10000"/>
                </a:spcAft>
              </a:pPr>
              <a:r>
                <a:rPr lang="en-US" sz="900">
                  <a:solidFill>
                    <a:srgbClr val="0066B3"/>
                  </a:solidFill>
                </a:rPr>
                <a:t>Elasticity of Demand Curve</a:t>
              </a:r>
            </a:p>
          </p:txBody>
        </p:sp>
      </p:grpSp>
      <p:grpSp>
        <p:nvGrpSpPr>
          <p:cNvPr id="34" name="Group 33"/>
          <p:cNvGrpSpPr>
            <a:grpSpLocks/>
          </p:cNvGrpSpPr>
          <p:nvPr/>
        </p:nvGrpSpPr>
        <p:grpSpPr bwMode="auto">
          <a:xfrm>
            <a:off x="963613" y="457200"/>
            <a:ext cx="1681162" cy="446088"/>
            <a:chOff x="529501" y="457200"/>
            <a:chExt cx="1680299" cy="445532"/>
          </a:xfrm>
        </p:grpSpPr>
        <p:sp>
          <p:nvSpPr>
            <p:cNvPr id="31768" name="Rectangle 15"/>
            <p:cNvSpPr>
              <a:spLocks noChangeArrowheads="1"/>
            </p:cNvSpPr>
            <p:nvPr/>
          </p:nvSpPr>
          <p:spPr bwMode="auto">
            <a:xfrm>
              <a:off x="529501" y="457200"/>
              <a:ext cx="1676400" cy="76200"/>
            </a:xfrm>
            <a:prstGeom prst="rect">
              <a:avLst/>
            </a:prstGeom>
            <a:solidFill>
              <a:srgbClr val="C7D6EE"/>
            </a:solidFill>
            <a:ln w="9525" algn="ctr">
              <a:noFill/>
              <a:round/>
              <a:headEnd/>
              <a:tailEnd/>
            </a:ln>
          </p:spPr>
          <p:txBody>
            <a:bodyPr/>
            <a:lstStyle/>
            <a:p>
              <a:endParaRPr lang="en-US" sz="2800" b="0">
                <a:solidFill>
                  <a:schemeClr val="tx2"/>
                </a:solidFill>
              </a:endParaRPr>
            </a:p>
          </p:txBody>
        </p:sp>
        <p:cxnSp>
          <p:nvCxnSpPr>
            <p:cNvPr id="31769" name="Straight Connector 23"/>
            <p:cNvCxnSpPr>
              <a:cxnSpLocks noChangeShapeType="1"/>
            </p:cNvCxnSpPr>
            <p:nvPr/>
          </p:nvCxnSpPr>
          <p:spPr bwMode="auto">
            <a:xfrm>
              <a:off x="529501" y="895738"/>
              <a:ext cx="1680299" cy="0"/>
            </a:xfrm>
            <a:prstGeom prst="line">
              <a:avLst/>
            </a:prstGeom>
            <a:noFill/>
            <a:ln w="25400" algn="ctr">
              <a:solidFill>
                <a:srgbClr val="C7D6EE"/>
              </a:solidFill>
              <a:round/>
              <a:headEnd/>
              <a:tailEnd/>
            </a:ln>
          </p:spPr>
        </p:cxnSp>
        <p:sp>
          <p:nvSpPr>
            <p:cNvPr id="31770" name="TextBox 27"/>
            <p:cNvSpPr txBox="1">
              <a:spLocks noChangeArrowheads="1"/>
            </p:cNvSpPr>
            <p:nvPr/>
          </p:nvSpPr>
          <p:spPr bwMode="auto">
            <a:xfrm>
              <a:off x="529501" y="533400"/>
              <a:ext cx="1676400" cy="369332"/>
            </a:xfrm>
            <a:prstGeom prst="rect">
              <a:avLst/>
            </a:prstGeom>
            <a:noFill/>
            <a:ln w="9525">
              <a:noFill/>
              <a:miter lim="800000"/>
              <a:headEnd/>
              <a:tailEnd/>
            </a:ln>
          </p:spPr>
          <p:txBody>
            <a:bodyPr>
              <a:spAutoFit/>
            </a:bodyPr>
            <a:lstStyle/>
            <a:p>
              <a:pPr>
                <a:spcBef>
                  <a:spcPct val="10000"/>
                </a:spcBef>
                <a:spcAft>
                  <a:spcPct val="10000"/>
                </a:spcAft>
              </a:pPr>
              <a:r>
                <a:rPr lang="en-US" sz="900">
                  <a:solidFill>
                    <a:srgbClr val="0066B3"/>
                  </a:solidFill>
                </a:rPr>
                <a:t>Relationship between Price</a:t>
              </a:r>
              <a:br>
                <a:rPr lang="en-US" sz="900">
                  <a:solidFill>
                    <a:srgbClr val="0066B3"/>
                  </a:solidFill>
                </a:rPr>
              </a:br>
              <a:r>
                <a:rPr lang="en-US" sz="900">
                  <a:solidFill>
                    <a:srgbClr val="0066B3"/>
                  </a:solidFill>
                </a:rPr>
                <a:t>and Marginal Cost</a:t>
              </a:r>
            </a:p>
          </p:txBody>
        </p:sp>
      </p:grpSp>
      <p:cxnSp>
        <p:nvCxnSpPr>
          <p:cNvPr id="29" name="Straight Connector 28"/>
          <p:cNvCxnSpPr>
            <a:cxnSpLocks noChangeShapeType="1"/>
          </p:cNvCxnSpPr>
          <p:nvPr/>
        </p:nvCxnSpPr>
        <p:spPr bwMode="auto">
          <a:xfrm>
            <a:off x="2733675" y="457200"/>
            <a:ext cx="0" cy="6019800"/>
          </a:xfrm>
          <a:prstGeom prst="line">
            <a:avLst/>
          </a:prstGeom>
          <a:noFill/>
          <a:ln w="19050" algn="ctr">
            <a:solidFill>
              <a:srgbClr val="C7D6EE"/>
            </a:solidFill>
            <a:round/>
            <a:headEnd/>
            <a:tailEnd/>
          </a:ln>
        </p:spPr>
      </p:cxnSp>
      <p:cxnSp>
        <p:nvCxnSpPr>
          <p:cNvPr id="32" name="Straight Connector 31"/>
          <p:cNvCxnSpPr>
            <a:cxnSpLocks noChangeShapeType="1"/>
          </p:cNvCxnSpPr>
          <p:nvPr/>
        </p:nvCxnSpPr>
        <p:spPr bwMode="auto">
          <a:xfrm>
            <a:off x="4578350" y="457200"/>
            <a:ext cx="0" cy="6019800"/>
          </a:xfrm>
          <a:prstGeom prst="line">
            <a:avLst/>
          </a:prstGeom>
          <a:noFill/>
          <a:ln w="19050" algn="ctr">
            <a:solidFill>
              <a:srgbClr val="C7D6EE"/>
            </a:solidFill>
            <a:round/>
            <a:headEnd/>
            <a:tailEnd/>
          </a:ln>
        </p:spPr>
      </p:cxnSp>
      <p:cxnSp>
        <p:nvCxnSpPr>
          <p:cNvPr id="33" name="Straight Connector 32"/>
          <p:cNvCxnSpPr>
            <a:cxnSpLocks noChangeShapeType="1"/>
          </p:cNvCxnSpPr>
          <p:nvPr/>
        </p:nvCxnSpPr>
        <p:spPr bwMode="auto">
          <a:xfrm>
            <a:off x="6435725" y="457200"/>
            <a:ext cx="0" cy="6019800"/>
          </a:xfrm>
          <a:prstGeom prst="line">
            <a:avLst/>
          </a:prstGeom>
          <a:noFill/>
          <a:ln w="19050" algn="ctr">
            <a:solidFill>
              <a:srgbClr val="C7D6EE"/>
            </a:solidFill>
            <a:round/>
            <a:headEnd/>
            <a:tailEnd/>
          </a:ln>
        </p:spPr>
      </p:cxnSp>
      <p:sp>
        <p:nvSpPr>
          <p:cNvPr id="31" name="TextBox 30"/>
          <p:cNvSpPr txBox="1">
            <a:spLocks noChangeArrowheads="1"/>
          </p:cNvSpPr>
          <p:nvPr/>
        </p:nvSpPr>
        <p:spPr bwMode="auto">
          <a:xfrm>
            <a:off x="887413" y="903288"/>
            <a:ext cx="804862" cy="400050"/>
          </a:xfrm>
          <a:prstGeom prst="rect">
            <a:avLst/>
          </a:prstGeom>
          <a:noFill/>
          <a:ln w="9525">
            <a:noFill/>
            <a:miter lim="800000"/>
            <a:headEnd/>
            <a:tailEnd/>
          </a:ln>
        </p:spPr>
        <p:txBody>
          <a:bodyPr wrap="none">
            <a:spAutoFit/>
          </a:bodyPr>
          <a:lstStyle/>
          <a:p>
            <a:r>
              <a:rPr lang="en-US" sz="1000"/>
              <a:t>Short Run</a:t>
            </a:r>
          </a:p>
          <a:p>
            <a:r>
              <a:rPr lang="en-US" sz="1000" b="0" i="1"/>
              <a:t>P</a:t>
            </a:r>
            <a:r>
              <a:rPr lang="en-US" sz="1000" b="0"/>
              <a:t> &gt; </a:t>
            </a:r>
            <a:r>
              <a:rPr lang="en-US" sz="1000" b="0" i="1"/>
              <a:t>MC</a:t>
            </a:r>
          </a:p>
        </p:txBody>
      </p:sp>
      <p:sp>
        <p:nvSpPr>
          <p:cNvPr id="37" name="TextBox 36"/>
          <p:cNvSpPr txBox="1">
            <a:spLocks noChangeArrowheads="1"/>
          </p:cNvSpPr>
          <p:nvPr/>
        </p:nvSpPr>
        <p:spPr bwMode="auto">
          <a:xfrm>
            <a:off x="887413" y="4656138"/>
            <a:ext cx="784225" cy="400050"/>
          </a:xfrm>
          <a:prstGeom prst="rect">
            <a:avLst/>
          </a:prstGeom>
          <a:noFill/>
          <a:ln w="9525">
            <a:noFill/>
            <a:miter lim="800000"/>
            <a:headEnd/>
            <a:tailEnd/>
          </a:ln>
        </p:spPr>
        <p:txBody>
          <a:bodyPr wrap="none">
            <a:spAutoFit/>
          </a:bodyPr>
          <a:lstStyle/>
          <a:p>
            <a:r>
              <a:rPr lang="en-US" sz="1000"/>
              <a:t>Long Run</a:t>
            </a:r>
          </a:p>
          <a:p>
            <a:r>
              <a:rPr lang="en-US" sz="1000" b="0"/>
              <a:t>P &gt; MC</a:t>
            </a:r>
          </a:p>
        </p:txBody>
      </p:sp>
      <p:sp>
        <p:nvSpPr>
          <p:cNvPr id="38" name="TextBox 37"/>
          <p:cNvSpPr txBox="1">
            <a:spLocks noChangeArrowheads="1"/>
          </p:cNvSpPr>
          <p:nvPr/>
        </p:nvSpPr>
        <p:spPr bwMode="auto">
          <a:xfrm>
            <a:off x="2730500" y="903288"/>
            <a:ext cx="804863" cy="400050"/>
          </a:xfrm>
          <a:prstGeom prst="rect">
            <a:avLst/>
          </a:prstGeom>
          <a:noFill/>
          <a:ln w="9525">
            <a:noFill/>
            <a:miter lim="800000"/>
            <a:headEnd/>
            <a:tailEnd/>
          </a:ln>
        </p:spPr>
        <p:txBody>
          <a:bodyPr wrap="none">
            <a:spAutoFit/>
          </a:bodyPr>
          <a:lstStyle/>
          <a:p>
            <a:r>
              <a:rPr lang="en-US" sz="1000" dirty="0"/>
              <a:t>Short Run</a:t>
            </a:r>
          </a:p>
          <a:p>
            <a:r>
              <a:rPr lang="en-US" sz="1000" b="0" i="1" dirty="0"/>
              <a:t>P</a:t>
            </a:r>
            <a:r>
              <a:rPr lang="en-US" sz="1000" b="0" dirty="0"/>
              <a:t> &gt; </a:t>
            </a:r>
            <a:r>
              <a:rPr lang="en-US" sz="1000" b="0" i="1" dirty="0" smtClean="0"/>
              <a:t>AT</a:t>
            </a:r>
            <a:r>
              <a:rPr lang="en-US" sz="1000" b="0" i="1" dirty="0" smtClean="0"/>
              <a:t>C</a:t>
            </a:r>
            <a:endParaRPr lang="en-US" sz="1000" b="0" i="1" dirty="0"/>
          </a:p>
        </p:txBody>
      </p:sp>
      <p:sp>
        <p:nvSpPr>
          <p:cNvPr id="39" name="TextBox 38"/>
          <p:cNvSpPr txBox="1">
            <a:spLocks noChangeArrowheads="1"/>
          </p:cNvSpPr>
          <p:nvPr/>
        </p:nvSpPr>
        <p:spPr bwMode="auto">
          <a:xfrm>
            <a:off x="4573588" y="903288"/>
            <a:ext cx="1065212" cy="400050"/>
          </a:xfrm>
          <a:prstGeom prst="rect">
            <a:avLst/>
          </a:prstGeom>
          <a:noFill/>
          <a:ln w="9525">
            <a:noFill/>
            <a:miter lim="800000"/>
            <a:headEnd/>
            <a:tailEnd/>
          </a:ln>
        </p:spPr>
        <p:txBody>
          <a:bodyPr wrap="none">
            <a:spAutoFit/>
          </a:bodyPr>
          <a:lstStyle/>
          <a:p>
            <a:r>
              <a:rPr lang="en-US" sz="1000"/>
              <a:t>Short Run</a:t>
            </a:r>
          </a:p>
          <a:p>
            <a:r>
              <a:rPr lang="en-US" sz="1000" b="0"/>
              <a:t>Economic profit</a:t>
            </a:r>
          </a:p>
        </p:txBody>
      </p:sp>
      <p:sp>
        <p:nvSpPr>
          <p:cNvPr id="40" name="TextBox 39"/>
          <p:cNvSpPr txBox="1">
            <a:spLocks noChangeArrowheads="1"/>
          </p:cNvSpPr>
          <p:nvPr/>
        </p:nvSpPr>
        <p:spPr bwMode="auto">
          <a:xfrm>
            <a:off x="6511925" y="903288"/>
            <a:ext cx="1695450" cy="400050"/>
          </a:xfrm>
          <a:prstGeom prst="rect">
            <a:avLst/>
          </a:prstGeom>
          <a:noFill/>
          <a:ln w="9525">
            <a:noFill/>
            <a:miter lim="800000"/>
            <a:headEnd/>
            <a:tailEnd/>
          </a:ln>
        </p:spPr>
        <p:txBody>
          <a:bodyPr wrap="none">
            <a:spAutoFit/>
          </a:bodyPr>
          <a:lstStyle/>
          <a:p>
            <a:r>
              <a:rPr lang="en-US" sz="1000"/>
              <a:t>Short Run</a:t>
            </a:r>
          </a:p>
          <a:p>
            <a:r>
              <a:rPr lang="en-US" sz="1000" b="0"/>
              <a:t>Less elastic demand curve</a:t>
            </a:r>
          </a:p>
        </p:txBody>
      </p:sp>
      <p:sp>
        <p:nvSpPr>
          <p:cNvPr id="41" name="TextBox 40"/>
          <p:cNvSpPr txBox="1">
            <a:spLocks noChangeArrowheads="1"/>
          </p:cNvSpPr>
          <p:nvPr/>
        </p:nvSpPr>
        <p:spPr bwMode="auto">
          <a:xfrm>
            <a:off x="2730500" y="2895600"/>
            <a:ext cx="844550" cy="246063"/>
          </a:xfrm>
          <a:prstGeom prst="rect">
            <a:avLst/>
          </a:prstGeom>
          <a:noFill/>
          <a:ln w="9525">
            <a:noFill/>
            <a:miter lim="800000"/>
            <a:headEnd/>
            <a:tailEnd/>
          </a:ln>
        </p:spPr>
        <p:txBody>
          <a:bodyPr wrap="none">
            <a:spAutoFit/>
          </a:bodyPr>
          <a:lstStyle/>
          <a:p>
            <a:r>
              <a:rPr lang="en-US" sz="1000" b="0"/>
              <a:t>or </a:t>
            </a:r>
            <a:r>
              <a:rPr lang="en-US" sz="1000" b="0" i="1"/>
              <a:t>P</a:t>
            </a:r>
            <a:r>
              <a:rPr lang="en-US" sz="1000" b="0"/>
              <a:t> &lt; </a:t>
            </a:r>
            <a:r>
              <a:rPr lang="en-US" sz="1000" b="0" i="1"/>
              <a:t>ATC</a:t>
            </a:r>
          </a:p>
        </p:txBody>
      </p:sp>
      <p:sp>
        <p:nvSpPr>
          <p:cNvPr id="42" name="TextBox 41"/>
          <p:cNvSpPr txBox="1">
            <a:spLocks noChangeArrowheads="1"/>
          </p:cNvSpPr>
          <p:nvPr/>
        </p:nvSpPr>
        <p:spPr bwMode="auto">
          <a:xfrm>
            <a:off x="4573588" y="2895600"/>
            <a:ext cx="1157287" cy="246063"/>
          </a:xfrm>
          <a:prstGeom prst="rect">
            <a:avLst/>
          </a:prstGeom>
          <a:noFill/>
          <a:ln w="9525">
            <a:noFill/>
            <a:miter lim="800000"/>
            <a:headEnd/>
            <a:tailEnd/>
          </a:ln>
        </p:spPr>
        <p:txBody>
          <a:bodyPr wrap="none">
            <a:spAutoFit/>
          </a:bodyPr>
          <a:lstStyle/>
          <a:p>
            <a:r>
              <a:rPr lang="en-US" sz="1000" b="0"/>
              <a:t>or Economic loss</a:t>
            </a:r>
          </a:p>
        </p:txBody>
      </p:sp>
      <p:sp>
        <p:nvSpPr>
          <p:cNvPr id="43" name="TextBox 42"/>
          <p:cNvSpPr txBox="1">
            <a:spLocks noChangeArrowheads="1"/>
          </p:cNvSpPr>
          <p:nvPr/>
        </p:nvSpPr>
        <p:spPr bwMode="auto">
          <a:xfrm>
            <a:off x="2730500" y="4656138"/>
            <a:ext cx="784225" cy="400050"/>
          </a:xfrm>
          <a:prstGeom prst="rect">
            <a:avLst/>
          </a:prstGeom>
          <a:noFill/>
          <a:ln w="9525">
            <a:noFill/>
            <a:miter lim="800000"/>
            <a:headEnd/>
            <a:tailEnd/>
          </a:ln>
        </p:spPr>
        <p:txBody>
          <a:bodyPr wrap="none">
            <a:spAutoFit/>
          </a:bodyPr>
          <a:lstStyle/>
          <a:p>
            <a:r>
              <a:rPr lang="en-US" sz="1000" dirty="0"/>
              <a:t>Long Run</a:t>
            </a:r>
          </a:p>
          <a:p>
            <a:r>
              <a:rPr lang="en-US" sz="1000" b="0" i="1" dirty="0"/>
              <a:t>P</a:t>
            </a:r>
            <a:r>
              <a:rPr lang="en-US" sz="1000" b="0" dirty="0"/>
              <a:t> = </a:t>
            </a:r>
            <a:r>
              <a:rPr lang="en-US" sz="1000" b="0" i="1" dirty="0" smtClean="0"/>
              <a:t>AT</a:t>
            </a:r>
            <a:r>
              <a:rPr lang="en-US" sz="1000" b="0" i="1" dirty="0" smtClean="0"/>
              <a:t>C</a:t>
            </a:r>
            <a:endParaRPr lang="en-US" sz="1000" b="0" i="1" dirty="0"/>
          </a:p>
        </p:txBody>
      </p:sp>
      <p:sp>
        <p:nvSpPr>
          <p:cNvPr id="44" name="TextBox 43"/>
          <p:cNvSpPr txBox="1">
            <a:spLocks noChangeArrowheads="1"/>
          </p:cNvSpPr>
          <p:nvPr/>
        </p:nvSpPr>
        <p:spPr bwMode="auto">
          <a:xfrm>
            <a:off x="4573588" y="4656138"/>
            <a:ext cx="1347787" cy="400050"/>
          </a:xfrm>
          <a:prstGeom prst="rect">
            <a:avLst/>
          </a:prstGeom>
          <a:noFill/>
          <a:ln w="9525">
            <a:noFill/>
            <a:miter lim="800000"/>
            <a:headEnd/>
            <a:tailEnd/>
          </a:ln>
        </p:spPr>
        <p:txBody>
          <a:bodyPr wrap="none">
            <a:spAutoFit/>
          </a:bodyPr>
          <a:lstStyle/>
          <a:p>
            <a:r>
              <a:rPr lang="en-US" sz="1000"/>
              <a:t>Long Run</a:t>
            </a:r>
          </a:p>
          <a:p>
            <a:r>
              <a:rPr lang="en-US" sz="1000" b="0"/>
              <a:t>Zero economic profit</a:t>
            </a:r>
          </a:p>
        </p:txBody>
      </p:sp>
      <p:sp>
        <p:nvSpPr>
          <p:cNvPr id="45" name="TextBox 44"/>
          <p:cNvSpPr txBox="1">
            <a:spLocks noChangeArrowheads="1"/>
          </p:cNvSpPr>
          <p:nvPr/>
        </p:nvSpPr>
        <p:spPr bwMode="auto">
          <a:xfrm>
            <a:off x="6511925" y="4656138"/>
            <a:ext cx="1717675" cy="400050"/>
          </a:xfrm>
          <a:prstGeom prst="rect">
            <a:avLst/>
          </a:prstGeom>
          <a:noFill/>
          <a:ln w="9525">
            <a:noFill/>
            <a:miter lim="800000"/>
            <a:headEnd/>
            <a:tailEnd/>
          </a:ln>
        </p:spPr>
        <p:txBody>
          <a:bodyPr wrap="none">
            <a:spAutoFit/>
          </a:bodyPr>
          <a:lstStyle/>
          <a:p>
            <a:r>
              <a:rPr lang="en-US" sz="1000"/>
              <a:t>Long Run</a:t>
            </a:r>
          </a:p>
          <a:p>
            <a:r>
              <a:rPr lang="en-US" sz="1000" b="0"/>
              <a:t>More elastic demand curve</a:t>
            </a:r>
          </a:p>
        </p:txBody>
      </p:sp>
      <p:pic>
        <p:nvPicPr>
          <p:cNvPr id="47" name="Picture 53"/>
          <p:cNvPicPr>
            <a:picLocks noChangeAspect="1"/>
          </p:cNvPicPr>
          <p:nvPr/>
        </p:nvPicPr>
        <p:blipFill>
          <a:blip r:embed="rId3" cstate="print"/>
          <a:srcRect/>
          <a:stretch>
            <a:fillRect/>
          </a:stretch>
        </p:blipFill>
        <p:spPr bwMode="auto">
          <a:xfrm>
            <a:off x="838200" y="1257300"/>
            <a:ext cx="7315200" cy="5295900"/>
          </a:xfrm>
          <a:prstGeom prst="rect">
            <a:avLst/>
          </a:prstGeom>
          <a:noFill/>
          <a:ln w="9525">
            <a:noFill/>
            <a:miter lim="800000"/>
            <a:headEnd/>
            <a:tailEnd/>
          </a:ln>
        </p:spPr>
      </p:pic>
      <p:pic>
        <p:nvPicPr>
          <p:cNvPr id="51" name="Picture 52"/>
          <p:cNvPicPr>
            <a:picLocks noChangeAspect="1"/>
          </p:cNvPicPr>
          <p:nvPr/>
        </p:nvPicPr>
        <p:blipFill>
          <a:blip r:embed="rId4" cstate="print"/>
          <a:srcRect/>
          <a:stretch>
            <a:fillRect/>
          </a:stretch>
        </p:blipFill>
        <p:spPr bwMode="auto">
          <a:xfrm>
            <a:off x="838200" y="1257300"/>
            <a:ext cx="7315200" cy="5295900"/>
          </a:xfrm>
          <a:prstGeom prst="rect">
            <a:avLst/>
          </a:prstGeom>
          <a:noFill/>
          <a:ln w="9525">
            <a:noFill/>
            <a:miter lim="800000"/>
            <a:headEnd/>
            <a:tailEnd/>
          </a:ln>
        </p:spPr>
      </p:pic>
      <p:pic>
        <p:nvPicPr>
          <p:cNvPr id="55" name="Picture 51"/>
          <p:cNvPicPr>
            <a:picLocks noChangeAspect="1"/>
          </p:cNvPicPr>
          <p:nvPr/>
        </p:nvPicPr>
        <p:blipFill>
          <a:blip r:embed="rId5" cstate="print"/>
          <a:srcRect/>
          <a:stretch>
            <a:fillRect/>
          </a:stretch>
        </p:blipFill>
        <p:spPr bwMode="auto">
          <a:xfrm>
            <a:off x="838200" y="1257300"/>
            <a:ext cx="7315200" cy="5295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2267"/>
                                        </p:tgtEl>
                                        <p:attrNameLst>
                                          <p:attrName>style.visibility</p:attrName>
                                        </p:attrNameLst>
                                      </p:cBhvr>
                                      <p:to>
                                        <p:strVal val="visible"/>
                                      </p:to>
                                    </p:set>
                                    <p:animEffect transition="in" filter="wipe(left)">
                                      <p:cBhvr>
                                        <p:cTn id="7" dur="500"/>
                                        <p:tgtEl>
                                          <p:spTgt spid="9922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2268"/>
                                        </p:tgtEl>
                                        <p:attrNameLst>
                                          <p:attrName>style.visibility</p:attrName>
                                        </p:attrNameLst>
                                      </p:cBhvr>
                                      <p:to>
                                        <p:strVal val="visible"/>
                                      </p:to>
                                    </p:set>
                                    <p:animEffect transition="in" filter="wipe(left)">
                                      <p:cBhvr>
                                        <p:cTn id="11" dur="500"/>
                                        <p:tgtEl>
                                          <p:spTgt spid="9922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par>
                                <p:cTn id="32" presetID="22" presetClass="entr" presetSubtype="1"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par>
                                <p:cTn id="35" presetID="22" presetClass="entr" presetSubtype="1"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2500"/>
                            </p:stCondLst>
                            <p:childTnLst>
                              <p:par>
                                <p:cTn id="85" presetID="22" presetClass="entr" presetSubtype="8"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7" grpId="0" animBg="1"/>
      <p:bldP spid="992268" grpId="0"/>
      <p:bldP spid="31"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493125" cy="830997"/>
          </a:xfrm>
          <a:prstGeom prst="rect">
            <a:avLst/>
          </a:prstGeom>
          <a:noFill/>
          <a:ln w="9525">
            <a:noFill/>
            <a:miter lim="800000"/>
            <a:headEnd/>
            <a:tailEnd/>
          </a:ln>
        </p:spPr>
        <p:txBody>
          <a:bodyPr>
            <a:spAutoFit/>
          </a:bodyPr>
          <a:lstStyle/>
          <a:p>
            <a:pPr>
              <a:spcBef>
                <a:spcPct val="10000"/>
              </a:spcBef>
              <a:spcAft>
                <a:spcPct val="10000"/>
              </a:spcAft>
            </a:pPr>
            <a:r>
              <a:rPr lang="en-US" sz="2400" b="0">
                <a:solidFill>
                  <a:srgbClr val="0066B3"/>
                </a:solidFill>
              </a:rPr>
              <a:t>Compare the efficiency of monopolistic competition and perfect competition.</a:t>
            </a:r>
          </a:p>
        </p:txBody>
      </p:sp>
      <p:sp>
        <p:nvSpPr>
          <p:cNvPr id="3" name="Text Box 9"/>
          <p:cNvSpPr txBox="1">
            <a:spLocks noChangeArrowheads="1"/>
          </p:cNvSpPr>
          <p:nvPr/>
        </p:nvSpPr>
        <p:spPr bwMode="auto">
          <a:xfrm>
            <a:off x="452438" y="2404547"/>
            <a:ext cx="38147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a:solidFill>
                  <a:srgbClr val="FFFFFF"/>
                </a:solidFill>
              </a:rPr>
              <a:t>13.4 LEARNING</a:t>
            </a:r>
            <a:r>
              <a:rPr lang="en-US" sz="1800" b="0">
                <a:solidFill>
                  <a:srgbClr val="FFFFFF"/>
                </a:solidFill>
              </a:rPr>
              <a:t> OBJECTIVE</a:t>
            </a:r>
            <a:endParaRPr lang="en-US" sz="1800">
              <a:solidFill>
                <a:srgbClr val="FFFFFF"/>
              </a:solidFill>
            </a:endParaRPr>
          </a:p>
        </p:txBody>
      </p:sp>
      <p:sp>
        <p:nvSpPr>
          <p:cNvPr id="4" name="TextBox 3"/>
          <p:cNvSpPr txBox="1">
            <a:spLocks noChangeArrowheads="1"/>
          </p:cNvSpPr>
          <p:nvPr/>
        </p:nvSpPr>
        <p:spPr bwMode="auto">
          <a:xfrm>
            <a:off x="447675" y="255588"/>
            <a:ext cx="8248650" cy="954107"/>
          </a:xfrm>
          <a:prstGeom prst="rect">
            <a:avLst/>
          </a:prstGeom>
          <a:noFill/>
          <a:ln w="9525">
            <a:noFill/>
            <a:miter lim="800000"/>
            <a:headEnd/>
            <a:tailEnd/>
          </a:ln>
        </p:spPr>
        <p:txBody>
          <a:bodyPr>
            <a:spAutoFit/>
          </a:bodyPr>
          <a:lstStyle/>
          <a:p>
            <a:pPr>
              <a:spcBef>
                <a:spcPct val="10000"/>
              </a:spcBef>
              <a:spcAft>
                <a:spcPct val="10000"/>
              </a:spcAft>
            </a:pPr>
            <a:r>
              <a:rPr lang="en-US" sz="2800" dirty="0">
                <a:solidFill>
                  <a:srgbClr val="0066B3"/>
                </a:solidFill>
              </a:rPr>
              <a:t>Comparing Perfect Competition </a:t>
            </a:r>
            <a:br>
              <a:rPr lang="en-US" sz="2800" dirty="0">
                <a:solidFill>
                  <a:srgbClr val="0066B3"/>
                </a:solidFill>
              </a:rPr>
            </a:br>
            <a:r>
              <a:rPr lang="en-US" sz="2800" dirty="0">
                <a:solidFill>
                  <a:srgbClr val="0066B3"/>
                </a:solidFill>
              </a:rPr>
              <a:t>and Monopolistic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52" name="Rectangle 8"/>
          <p:cNvSpPr>
            <a:spLocks noChangeArrowheads="1"/>
          </p:cNvSpPr>
          <p:nvPr/>
        </p:nvSpPr>
        <p:spPr bwMode="auto">
          <a:xfrm>
            <a:off x="457200" y="1219200"/>
            <a:ext cx="8229600" cy="4672048"/>
          </a:xfrm>
          <a:prstGeom prst="rect">
            <a:avLst/>
          </a:prstGeom>
          <a:noFill/>
          <a:ln w="9525" algn="ctr">
            <a:noFill/>
            <a:miter lim="800000"/>
            <a:headEnd/>
            <a:tailEnd/>
          </a:ln>
          <a:effectLst/>
        </p:spPr>
        <p:txBody>
          <a:bodyPr>
            <a:spAutoFit/>
          </a:bodyPr>
          <a:lstStyle/>
          <a:p>
            <a:pPr>
              <a:spcBef>
                <a:spcPct val="50000"/>
              </a:spcBef>
              <a:spcAft>
                <a:spcPct val="10000"/>
              </a:spcAft>
              <a:defRPr/>
            </a:pPr>
            <a:r>
              <a:rPr lang="en-US" sz="2400" b="0" dirty="0">
                <a:cs typeface="+mn-cs"/>
              </a:rPr>
              <a:t>Monopolistic competition and perfect competition share the characteristic that in long-run equilibrium, firms earn zero economic profits. </a:t>
            </a:r>
          </a:p>
          <a:p>
            <a:pPr>
              <a:spcBef>
                <a:spcPct val="50000"/>
              </a:spcBef>
              <a:spcAft>
                <a:spcPct val="10000"/>
              </a:spcAft>
              <a:defRPr/>
            </a:pPr>
            <a:r>
              <a:rPr lang="en-US" sz="2400" b="0" dirty="0">
                <a:cs typeface="+mn-cs"/>
              </a:rPr>
              <a:t>However, there are two important differences between long-run equilibrium in the two markets:</a:t>
            </a:r>
          </a:p>
          <a:p>
            <a:pPr marL="231775" indent="-231775">
              <a:spcBef>
                <a:spcPct val="50000"/>
              </a:spcBef>
              <a:spcAft>
                <a:spcPct val="10000"/>
              </a:spcAft>
              <a:defRPr/>
            </a:pPr>
            <a:r>
              <a:rPr lang="en-US" sz="2400" b="0" dirty="0">
                <a:cs typeface="+mn-cs"/>
              </a:rPr>
              <a:t>•  Monopolistically competitive firms charge a price greater than marginal cost.</a:t>
            </a:r>
          </a:p>
          <a:p>
            <a:pPr marL="231775" indent="-231775">
              <a:spcBef>
                <a:spcPct val="50000"/>
              </a:spcBef>
              <a:spcAft>
                <a:spcPct val="10000"/>
              </a:spcAft>
              <a:defRPr/>
            </a:pPr>
            <a:r>
              <a:rPr lang="en-US" sz="2400" b="0" dirty="0">
                <a:cs typeface="+mn-cs"/>
              </a:rPr>
              <a:t>•  Monopolistically competitive firms do not produce at minimum average total cost.</a:t>
            </a:r>
          </a:p>
          <a:p>
            <a:pPr>
              <a:spcBef>
                <a:spcPct val="50000"/>
              </a:spcBef>
              <a:spcAft>
                <a:spcPct val="10000"/>
              </a:spcAft>
              <a:defRPr/>
            </a:pPr>
            <a:endParaRPr lang="en-US" sz="2400" b="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04552">
                                            <p:txEl>
                                              <p:pRg st="0" end="0"/>
                                            </p:txEl>
                                          </p:spTgt>
                                        </p:tgtEl>
                                        <p:attrNameLst>
                                          <p:attrName>style.visibility</p:attrName>
                                        </p:attrNameLst>
                                      </p:cBhvr>
                                      <p:to>
                                        <p:strVal val="visible"/>
                                      </p:to>
                                    </p:set>
                                    <p:animEffect transition="in" filter="wipe(left)">
                                      <p:cBhvr>
                                        <p:cTn id="7" dur="500"/>
                                        <p:tgtEl>
                                          <p:spTgt spid="10045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4552">
                                            <p:txEl>
                                              <p:pRg st="1" end="1"/>
                                            </p:txEl>
                                          </p:spTgt>
                                        </p:tgtEl>
                                        <p:attrNameLst>
                                          <p:attrName>style.visibility</p:attrName>
                                        </p:attrNameLst>
                                      </p:cBhvr>
                                      <p:to>
                                        <p:strVal val="visible"/>
                                      </p:to>
                                    </p:set>
                                    <p:animEffect transition="in" filter="wipe(left)">
                                      <p:cBhvr>
                                        <p:cTn id="12" dur="500"/>
                                        <p:tgtEl>
                                          <p:spTgt spid="100455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04552">
                                            <p:txEl>
                                              <p:pRg st="2" end="2"/>
                                            </p:txEl>
                                          </p:spTgt>
                                        </p:tgtEl>
                                        <p:attrNameLst>
                                          <p:attrName>style.visibility</p:attrName>
                                        </p:attrNameLst>
                                      </p:cBhvr>
                                      <p:to>
                                        <p:strVal val="visible"/>
                                      </p:to>
                                    </p:set>
                                    <p:animEffect transition="in" filter="wipe(left)">
                                      <p:cBhvr>
                                        <p:cTn id="16" dur="500"/>
                                        <p:tgtEl>
                                          <p:spTgt spid="100455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04552">
                                            <p:txEl>
                                              <p:pRg st="3" end="3"/>
                                            </p:txEl>
                                          </p:spTgt>
                                        </p:tgtEl>
                                        <p:attrNameLst>
                                          <p:attrName>style.visibility</p:attrName>
                                        </p:attrNameLst>
                                      </p:cBhvr>
                                      <p:to>
                                        <p:strVal val="visible"/>
                                      </p:to>
                                    </p:set>
                                    <p:animEffect transition="in" filter="wipe(left)">
                                      <p:cBhvr>
                                        <p:cTn id="21" dur="500"/>
                                        <p:tgtEl>
                                          <p:spTgt spid="10045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6597" name="Rectangle 5"/>
          <p:cNvSpPr>
            <a:spLocks noChangeArrowheads="1"/>
          </p:cNvSpPr>
          <p:nvPr/>
        </p:nvSpPr>
        <p:spPr bwMode="auto">
          <a:xfrm>
            <a:off x="457200" y="204788"/>
            <a:ext cx="7843838" cy="490537"/>
          </a:xfrm>
          <a:prstGeom prst="rect">
            <a:avLst/>
          </a:prstGeom>
          <a:noFill/>
          <a:ln w="9525">
            <a:noFill/>
            <a:miter lim="800000"/>
            <a:headEnd/>
            <a:tailEnd/>
          </a:ln>
        </p:spPr>
        <p:txBody>
          <a:bodyPr/>
          <a:lstStyle/>
          <a:p>
            <a:pPr>
              <a:spcBef>
                <a:spcPct val="20000"/>
              </a:spcBef>
            </a:pPr>
            <a:r>
              <a:rPr lang="en-US" sz="2400" dirty="0"/>
              <a:t>Excess Capacity under Monopolistic Competition</a:t>
            </a:r>
          </a:p>
        </p:txBody>
      </p:sp>
      <p:sp>
        <p:nvSpPr>
          <p:cNvPr id="19" name="TextBox 18"/>
          <p:cNvSpPr txBox="1">
            <a:spLocks noChangeArrowheads="1"/>
          </p:cNvSpPr>
          <p:nvPr/>
        </p:nvSpPr>
        <p:spPr bwMode="auto">
          <a:xfrm>
            <a:off x="463550" y="5257800"/>
            <a:ext cx="8451850" cy="923330"/>
          </a:xfrm>
          <a:prstGeom prst="rect">
            <a:avLst/>
          </a:prstGeom>
          <a:noFill/>
          <a:ln w="9525">
            <a:noFill/>
            <a:miter lim="800000"/>
            <a:headEnd/>
            <a:tailEnd/>
          </a:ln>
        </p:spPr>
        <p:txBody>
          <a:bodyPr>
            <a:spAutoFit/>
          </a:bodyPr>
          <a:lstStyle/>
          <a:p>
            <a:pPr>
              <a:spcBef>
                <a:spcPct val="10000"/>
              </a:spcBef>
              <a:spcAft>
                <a:spcPct val="10000"/>
              </a:spcAft>
            </a:pPr>
            <a:r>
              <a:rPr lang="en-US" sz="1800" b="0" dirty="0"/>
              <a:t>In panel (a), a perfectly competitive firm in long-run equilibrium produces at </a:t>
            </a:r>
            <a:r>
              <a:rPr lang="en-US" sz="1800" b="0" i="1" dirty="0"/>
              <a:t>Q</a:t>
            </a:r>
            <a:r>
              <a:rPr lang="en-US" sz="1800" b="0" baseline="-25000" dirty="0"/>
              <a:t>PC</a:t>
            </a:r>
            <a:r>
              <a:rPr lang="en-US" sz="1800" b="0" dirty="0"/>
              <a:t>, where price equals marginal cost, and average total cost is at a minimum. The perfectly competitive firm is both </a:t>
            </a:r>
            <a:r>
              <a:rPr lang="en-US" sz="1800" b="0" dirty="0" err="1"/>
              <a:t>allocatively</a:t>
            </a:r>
            <a:r>
              <a:rPr lang="en-US" sz="1800" b="0" dirty="0"/>
              <a:t> efficient and productively efficient.</a:t>
            </a:r>
          </a:p>
        </p:txBody>
      </p:sp>
      <p:sp>
        <p:nvSpPr>
          <p:cNvPr id="30" name="Text Box 6"/>
          <p:cNvSpPr txBox="1">
            <a:spLocks noChangeArrowheads="1"/>
          </p:cNvSpPr>
          <p:nvPr/>
        </p:nvSpPr>
        <p:spPr bwMode="auto">
          <a:xfrm>
            <a:off x="463550" y="790575"/>
            <a:ext cx="2127250" cy="314325"/>
          </a:xfrm>
          <a:prstGeom prst="rect">
            <a:avLst/>
          </a:prstGeom>
          <a:solidFill>
            <a:srgbClr val="B9D2C1"/>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n-US" sz="1600" dirty="0">
                <a:cs typeface="+mn-cs"/>
              </a:rPr>
              <a:t>Figure 13.6  </a:t>
            </a:r>
            <a:r>
              <a:rPr lang="en-US" dirty="0">
                <a:solidFill>
                  <a:schemeClr val="bg1">
                    <a:lumMod val="50000"/>
                  </a:schemeClr>
                </a:solidFill>
                <a:cs typeface="+mn-cs"/>
              </a:rPr>
              <a:t>(1 of 2)</a:t>
            </a:r>
            <a:endParaRPr lang="en-US" sz="1600" dirty="0">
              <a:solidFill>
                <a:schemeClr val="bg1">
                  <a:lumMod val="50000"/>
                </a:schemeClr>
              </a:solidFill>
              <a:cs typeface="+mn-cs"/>
            </a:endParaRPr>
          </a:p>
        </p:txBody>
      </p:sp>
      <p:sp>
        <p:nvSpPr>
          <p:cNvPr id="33" name="Text Box 7"/>
          <p:cNvSpPr txBox="1">
            <a:spLocks noChangeArrowheads="1"/>
          </p:cNvSpPr>
          <p:nvPr/>
        </p:nvSpPr>
        <p:spPr bwMode="auto">
          <a:xfrm>
            <a:off x="2590800" y="685800"/>
            <a:ext cx="6324600" cy="707886"/>
          </a:xfrm>
          <a:prstGeom prst="rect">
            <a:avLst/>
          </a:prstGeom>
          <a:noFill/>
          <a:ln w="9525" algn="ctr">
            <a:noFill/>
            <a:miter lim="800000"/>
            <a:headEnd/>
            <a:tailEnd/>
          </a:ln>
        </p:spPr>
        <p:txBody>
          <a:bodyPr>
            <a:spAutoFit/>
          </a:bodyPr>
          <a:lstStyle/>
          <a:p>
            <a:pPr>
              <a:spcBef>
                <a:spcPct val="10000"/>
              </a:spcBef>
              <a:spcAft>
                <a:spcPct val="10000"/>
              </a:spcAft>
            </a:pPr>
            <a:r>
              <a:rPr lang="en-US" sz="2000" dirty="0"/>
              <a:t>Comparing Long-Run Equilibrium under Perfect Competition and Monopolistic Competition</a:t>
            </a:r>
          </a:p>
        </p:txBody>
      </p:sp>
      <p:pic>
        <p:nvPicPr>
          <p:cNvPr id="34" name="Picture 11" descr="Fig12-6-1"/>
          <p:cNvPicPr>
            <a:picLocks noChangeAspect="1" noChangeArrowheads="1"/>
          </p:cNvPicPr>
          <p:nvPr/>
        </p:nvPicPr>
        <p:blipFill>
          <a:blip r:embed="rId3" cstate="print"/>
          <a:srcRect/>
          <a:stretch>
            <a:fillRect/>
          </a:stretch>
        </p:blipFill>
        <p:spPr bwMode="auto">
          <a:xfrm>
            <a:off x="438150" y="1447800"/>
            <a:ext cx="8553450" cy="3638550"/>
          </a:xfrm>
          <a:prstGeom prst="rect">
            <a:avLst/>
          </a:prstGeom>
          <a:noFill/>
          <a:ln w="9525">
            <a:noFill/>
            <a:miter lim="800000"/>
            <a:headEnd/>
            <a:tailEnd/>
          </a:ln>
        </p:spPr>
      </p:pic>
      <p:pic>
        <p:nvPicPr>
          <p:cNvPr id="35" name="Picture 12" descr="Fig12-6-2"/>
          <p:cNvPicPr>
            <a:picLocks noChangeAspect="1" noChangeArrowheads="1"/>
          </p:cNvPicPr>
          <p:nvPr/>
        </p:nvPicPr>
        <p:blipFill>
          <a:blip r:embed="rId4" cstate="print"/>
          <a:srcRect/>
          <a:stretch>
            <a:fillRect/>
          </a:stretch>
        </p:blipFill>
        <p:spPr bwMode="auto">
          <a:xfrm>
            <a:off x="438150" y="1447800"/>
            <a:ext cx="8553450" cy="3638550"/>
          </a:xfrm>
          <a:prstGeom prst="rect">
            <a:avLst/>
          </a:prstGeom>
          <a:noFill/>
          <a:ln w="9525">
            <a:noFill/>
            <a:miter lim="800000"/>
            <a:headEnd/>
            <a:tailEnd/>
          </a:ln>
        </p:spPr>
      </p:pic>
      <p:pic>
        <p:nvPicPr>
          <p:cNvPr id="36" name="Picture 13" descr="Fig12-6-3"/>
          <p:cNvPicPr>
            <a:picLocks noChangeAspect="1" noChangeArrowheads="1"/>
          </p:cNvPicPr>
          <p:nvPr/>
        </p:nvPicPr>
        <p:blipFill>
          <a:blip r:embed="rId5" cstate="print"/>
          <a:srcRect/>
          <a:stretch>
            <a:fillRect/>
          </a:stretch>
        </p:blipFill>
        <p:spPr bwMode="auto">
          <a:xfrm>
            <a:off x="438150" y="1447800"/>
            <a:ext cx="8553450" cy="3638550"/>
          </a:xfrm>
          <a:prstGeom prst="rect">
            <a:avLst/>
          </a:prstGeom>
          <a:noFill/>
          <a:ln w="9525">
            <a:noFill/>
            <a:miter lim="800000"/>
            <a:headEnd/>
            <a:tailEnd/>
          </a:ln>
        </p:spPr>
      </p:pic>
      <p:pic>
        <p:nvPicPr>
          <p:cNvPr id="37" name="Picture 14" descr="Fig12-6-4"/>
          <p:cNvPicPr>
            <a:picLocks noChangeAspect="1" noChangeArrowheads="1"/>
          </p:cNvPicPr>
          <p:nvPr/>
        </p:nvPicPr>
        <p:blipFill>
          <a:blip r:embed="rId6" cstate="print"/>
          <a:srcRect/>
          <a:stretch>
            <a:fillRect/>
          </a:stretch>
        </p:blipFill>
        <p:spPr bwMode="auto">
          <a:xfrm>
            <a:off x="438150" y="1447800"/>
            <a:ext cx="8553450" cy="3638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6597"/>
                                        </p:tgtEl>
                                        <p:attrNameLst>
                                          <p:attrName>style.visibility</p:attrName>
                                        </p:attrNameLst>
                                      </p:cBhvr>
                                      <p:to>
                                        <p:strVal val="visible"/>
                                      </p:to>
                                    </p:set>
                                    <p:animEffect transition="in" filter="wipe(left)">
                                      <p:cBhvr>
                                        <p:cTn id="7" dur="500"/>
                                        <p:tgtEl>
                                          <p:spTgt spid="100659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1000"/>
                                        <p:tgtEl>
                                          <p:spTgt spid="35"/>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1000"/>
                                        <p:tgtEl>
                                          <p:spTgt spid="37"/>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7" grpId="0"/>
      <p:bldP spid="19" grpId="0"/>
      <p:bldP spid="30"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2171700" cy="1695450"/>
          </a:xfrm>
          <a:prstGeom prst="rect">
            <a:avLst/>
          </a:prstGeom>
          <a:solidFill>
            <a:srgbClr val="00847D"/>
          </a:solidFill>
          <a:ln w="25400" cap="flat" cmpd="sng" algn="ctr">
            <a:noFill/>
            <a:prstDash val="solid"/>
          </a:ln>
          <a:effectLst/>
        </p:spPr>
        <p:txBody>
          <a:bodyPr anchor="ctr"/>
          <a:lstStyle/>
          <a:p>
            <a:pPr algn="ctr" fontAlgn="auto">
              <a:spcBef>
                <a:spcPts val="0"/>
              </a:spcBef>
              <a:spcAft>
                <a:spcPts val="0"/>
              </a:spcAft>
              <a:defRPr/>
            </a:pPr>
            <a:endParaRPr lang="en-US" sz="1800" b="0" kern="0" dirty="0">
              <a:solidFill>
                <a:srgbClr val="FFFFFF"/>
              </a:solidFill>
              <a:latin typeface="Arial"/>
              <a:cs typeface="+mn-cs"/>
            </a:endParaRPr>
          </a:p>
        </p:txBody>
      </p:sp>
      <p:pic>
        <p:nvPicPr>
          <p:cNvPr id="16" name="Picture 4"/>
          <p:cNvPicPr>
            <a:picLocks noChangeAspect="1" noChangeArrowheads="1"/>
          </p:cNvPicPr>
          <p:nvPr/>
        </p:nvPicPr>
        <p:blipFill>
          <a:blip r:embed="rId2" cstate="print"/>
          <a:srcRect/>
          <a:stretch>
            <a:fillRect/>
          </a:stretch>
        </p:blipFill>
        <p:spPr bwMode="auto">
          <a:xfrm>
            <a:off x="2171700" y="0"/>
            <a:ext cx="6972300" cy="681038"/>
          </a:xfrm>
          <a:prstGeom prst="rect">
            <a:avLst/>
          </a:prstGeom>
          <a:noFill/>
          <a:ln w="9525">
            <a:noFill/>
            <a:miter lim="800000"/>
            <a:headEnd/>
            <a:tailEnd/>
          </a:ln>
        </p:spPr>
      </p:pic>
      <p:sp>
        <p:nvSpPr>
          <p:cNvPr id="17" name="TextBox 16"/>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pPr>
              <a:spcBef>
                <a:spcPct val="10000"/>
              </a:spcBef>
              <a:spcAft>
                <a:spcPct val="10000"/>
              </a:spcAft>
            </a:pPr>
            <a:r>
              <a:rPr lang="en-US" sz="1600">
                <a:solidFill>
                  <a:srgbClr val="6EBC94"/>
                </a:solidFill>
              </a:rPr>
              <a:t>CHAPTER</a:t>
            </a:r>
          </a:p>
        </p:txBody>
      </p:sp>
      <p:sp>
        <p:nvSpPr>
          <p:cNvPr id="18" name="TextBox 17"/>
          <p:cNvSpPr txBox="1">
            <a:spLocks noChangeArrowheads="1"/>
          </p:cNvSpPr>
          <p:nvPr/>
        </p:nvSpPr>
        <p:spPr bwMode="auto">
          <a:xfrm>
            <a:off x="460375" y="334963"/>
            <a:ext cx="1711325" cy="1570037"/>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ctr" eaLnBrk="1" fontAlgn="auto" hangingPunct="1">
              <a:spcBef>
                <a:spcPts val="0"/>
              </a:spcBef>
              <a:spcAft>
                <a:spcPts val="0"/>
              </a:spcAft>
              <a:defRPr/>
            </a:pPr>
            <a:r>
              <a:rPr lang="en-US" sz="9600" kern="0" dirty="0" smtClean="0">
                <a:solidFill>
                  <a:srgbClr val="FFFFFF"/>
                </a:solidFill>
                <a:latin typeface="AvantGarde-Book" pitchFamily="2" charset="0"/>
              </a:rPr>
              <a:t>13</a:t>
            </a:r>
          </a:p>
        </p:txBody>
      </p:sp>
      <p:sp>
        <p:nvSpPr>
          <p:cNvPr id="19" name="TextBox 18"/>
          <p:cNvSpPr txBox="1"/>
          <p:nvPr/>
        </p:nvSpPr>
        <p:spPr>
          <a:xfrm>
            <a:off x="436563" y="2824163"/>
            <a:ext cx="5559425" cy="676275"/>
          </a:xfrm>
          <a:prstGeom prst="rect">
            <a:avLst/>
          </a:prstGeom>
          <a:noFill/>
        </p:spPr>
        <p:txBody>
          <a:bodyPr/>
          <a:lstStyle/>
          <a:p>
            <a:pPr fontAlgn="auto">
              <a:spcBef>
                <a:spcPts val="0"/>
              </a:spcBef>
              <a:spcAft>
                <a:spcPts val="0"/>
              </a:spcAft>
              <a:defRPr/>
            </a:pPr>
            <a:r>
              <a:rPr lang="en-US" sz="2400" kern="0" dirty="0">
                <a:solidFill>
                  <a:srgbClr val="0066B3"/>
                </a:solidFill>
                <a:latin typeface="Arial" pitchFamily="34" charset="0"/>
                <a:cs typeface="Arial" pitchFamily="34" charset="0"/>
              </a:rPr>
              <a:t>Chapter Outline </a:t>
            </a:r>
            <a:r>
              <a:rPr lang="en-US" sz="2400" b="0" kern="0" dirty="0">
                <a:solidFill>
                  <a:sysClr val="windowText" lastClr="000000"/>
                </a:solidFill>
                <a:latin typeface="Arial" pitchFamily="34" charset="0"/>
                <a:cs typeface="Arial" pitchFamily="34" charset="0"/>
              </a:rPr>
              <a:t>and</a:t>
            </a:r>
          </a:p>
          <a:p>
            <a:pPr marL="166688" indent="-166688" fontAlgn="auto">
              <a:spcBef>
                <a:spcPts val="0"/>
              </a:spcBef>
              <a:spcAft>
                <a:spcPts val="0"/>
              </a:spcAft>
              <a:defRPr/>
            </a:pPr>
            <a:r>
              <a:rPr lang="en-US" sz="2400" b="0" kern="0" dirty="0">
                <a:solidFill>
                  <a:srgbClr val="0066B3"/>
                </a:solidFill>
                <a:latin typeface="Arial" pitchFamily="34" charset="0"/>
                <a:cs typeface="Arial" pitchFamily="34" charset="0"/>
              </a:rPr>
              <a:t>  </a:t>
            </a:r>
            <a:r>
              <a:rPr lang="en-US" sz="2400" kern="0" dirty="0">
                <a:solidFill>
                  <a:srgbClr val="0066B3"/>
                </a:solidFill>
                <a:latin typeface="Arial" pitchFamily="34" charset="0"/>
                <a:cs typeface="Arial" pitchFamily="34" charset="0"/>
              </a:rPr>
              <a:t>Learning Objectives</a:t>
            </a:r>
            <a:endParaRPr lang="en-US" sz="2400" kern="0" dirty="0">
              <a:solidFill>
                <a:srgbClr val="0066B3"/>
              </a:solidFill>
              <a:cs typeface="+mn-cs"/>
            </a:endParaRPr>
          </a:p>
        </p:txBody>
      </p:sp>
      <p:cxnSp>
        <p:nvCxnSpPr>
          <p:cNvPr id="20" name="Straight Connector 19"/>
          <p:cNvCxnSpPr>
            <a:cxnSpLocks noChangeShapeType="1"/>
          </p:cNvCxnSpPr>
          <p:nvPr/>
        </p:nvCxnSpPr>
        <p:spPr bwMode="auto">
          <a:xfrm>
            <a:off x="460375" y="3581400"/>
            <a:ext cx="5187950" cy="0"/>
          </a:xfrm>
          <a:prstGeom prst="line">
            <a:avLst/>
          </a:prstGeom>
          <a:noFill/>
          <a:ln w="9525" algn="ctr">
            <a:solidFill>
              <a:srgbClr val="231F20"/>
            </a:solidFill>
            <a:round/>
            <a:headEnd/>
            <a:tailEnd/>
          </a:ln>
        </p:spPr>
      </p:cxnSp>
      <p:graphicFrame>
        <p:nvGraphicFramePr>
          <p:cNvPr id="21" name="Group 499"/>
          <p:cNvGraphicFramePr>
            <a:graphicFrameLocks noGrp="1"/>
          </p:cNvGraphicFramePr>
          <p:nvPr>
            <p:extLst>
              <p:ext uri="{D42A27DB-BD31-4B8C-83A1-F6EECF244321}">
                <p14:modId xmlns:p14="http://schemas.microsoft.com/office/powerpoint/2010/main" val="193401684"/>
              </p:ext>
            </p:extLst>
          </p:nvPr>
        </p:nvGraphicFramePr>
        <p:xfrm>
          <a:off x="593725" y="3657600"/>
          <a:ext cx="4817268" cy="2677251"/>
        </p:xfrm>
        <a:graphic>
          <a:graphicData uri="http://schemas.openxmlformats.org/drawingml/2006/table">
            <a:tbl>
              <a:tblPr/>
              <a:tblGrid>
                <a:gridCol w="676961"/>
                <a:gridCol w="4140307"/>
              </a:tblGrid>
              <a:tr h="554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13.1</a:t>
                      </a:r>
                    </a:p>
                  </a:txBody>
                  <a:tcPr marL="0" marR="0" marT="91402" marB="0"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Demand and Marginal Revenue for a Firm in a Monopolistically Competitive Market</a:t>
                      </a:r>
                    </a:p>
                  </a:txBody>
                  <a:tcPr marL="0" marR="0" marT="91402" marB="0" horzOverflow="overflow">
                    <a:lnL>
                      <a:noFill/>
                    </a:lnL>
                    <a:lnR cap="flat">
                      <a:noFill/>
                    </a:lnR>
                    <a:lnT cap="flat">
                      <a:noFill/>
                    </a:lnT>
                    <a:lnB>
                      <a:noFill/>
                    </a:lnB>
                    <a:lnTlToBr>
                      <a:noFill/>
                    </a:lnTlToBr>
                    <a:lnBlToTr>
                      <a:noFill/>
                    </a:lnBlToTr>
                    <a:noFill/>
                  </a:tcPr>
                </a:tc>
              </a:tr>
              <a:tr h="554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13.2</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How a Monopolistically Competitive Firm Maximizes Profit in the Short Run</a:t>
                      </a:r>
                    </a:p>
                  </a:txBody>
                  <a:tcPr marL="0" marR="0" marT="91402" marB="0" horzOverflow="overflow">
                    <a:lnL>
                      <a:noFill/>
                    </a:lnL>
                    <a:lnR cap="flat">
                      <a:noFill/>
                    </a:lnR>
                    <a:lnT>
                      <a:noFill/>
                    </a:lnT>
                    <a:lnB>
                      <a:noFill/>
                    </a:lnB>
                    <a:lnTlToBr>
                      <a:noFill/>
                    </a:lnTlToBr>
                    <a:lnBlToTr>
                      <a:noFill/>
                    </a:lnBlToTr>
                    <a:noFill/>
                  </a:tcPr>
                </a:tc>
              </a:tr>
              <a:tr h="3223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13.3</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What Happens to Profits in the Long Run?</a:t>
                      </a:r>
                    </a:p>
                  </a:txBody>
                  <a:tcPr marL="0" marR="0" marT="91402" marB="0" horzOverflow="overflow">
                    <a:lnL>
                      <a:noFill/>
                    </a:lnL>
                    <a:lnR cap="flat">
                      <a:noFill/>
                    </a:lnR>
                    <a:lnT>
                      <a:noFill/>
                    </a:lnT>
                    <a:lnB>
                      <a:noFill/>
                    </a:lnB>
                    <a:lnTlToBr>
                      <a:noFill/>
                    </a:lnTlToBr>
                    <a:lnBlToTr>
                      <a:noFill/>
                    </a:lnBlToTr>
                    <a:noFill/>
                  </a:tcPr>
                </a:tc>
              </a:tr>
              <a:tr h="554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13.4</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Comparing Monopolistic Competition and Perfect Competition</a:t>
                      </a:r>
                    </a:p>
                  </a:txBody>
                  <a:tcPr marL="0" marR="0" marT="91402" marB="0" horzOverflow="overflow">
                    <a:lnL>
                      <a:noFill/>
                    </a:lnL>
                    <a:lnR cap="flat">
                      <a:noFill/>
                    </a:lnR>
                    <a:lnT>
                      <a:noFill/>
                    </a:lnT>
                    <a:lnB>
                      <a:noFill/>
                    </a:lnB>
                    <a:lnTlToBr>
                      <a:noFill/>
                    </a:lnTlToBr>
                    <a:lnBlToTr>
                      <a:noFill/>
                    </a:lnBlToTr>
                    <a:noFill/>
                  </a:tcPr>
                </a:tc>
              </a:tr>
              <a:tr h="3223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13.5</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How Marketing Differentiates Products</a:t>
                      </a:r>
                    </a:p>
                  </a:txBody>
                  <a:tcPr marL="0" marR="0" marT="91402" marB="0" horzOverflow="overflow">
                    <a:lnL>
                      <a:noFill/>
                    </a:lnL>
                    <a:lnR cap="flat">
                      <a:noFill/>
                    </a:lnR>
                    <a:lnT>
                      <a:noFill/>
                    </a:lnT>
                    <a:lnB w="12700" cmpd="sng">
                      <a:noFill/>
                      <a:prstDash val="solid"/>
                    </a:lnB>
                    <a:lnTlToBr>
                      <a:noFill/>
                    </a:lnTlToBr>
                    <a:lnBlToTr>
                      <a:noFill/>
                    </a:lnBlToTr>
                    <a:noFill/>
                  </a:tcPr>
                </a:tc>
              </a:tr>
              <a:tr h="3223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13.6</a:t>
                      </a:r>
                    </a:p>
                  </a:txBody>
                  <a:tcPr marL="0" marR="0" marT="91402" marB="0" horzOverflow="overflow">
                    <a:lnL cap="flat">
                      <a:noFill/>
                    </a:lnL>
                    <a:lnR cap="flat">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What Makes a Firm Successful?</a:t>
                      </a:r>
                    </a:p>
                  </a:txBody>
                  <a:tcPr marL="0" marR="0" marT="91402"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23" name="TextBox 22"/>
          <p:cNvSpPr txBox="1">
            <a:spLocks noChangeArrowheads="1"/>
          </p:cNvSpPr>
          <p:nvPr/>
        </p:nvSpPr>
        <p:spPr bwMode="auto">
          <a:xfrm>
            <a:off x="2171700" y="395407"/>
            <a:ext cx="7312025" cy="1661993"/>
          </a:xfrm>
          <a:prstGeom prst="rect">
            <a:avLst/>
          </a:prstGeom>
          <a:noFill/>
          <a:ln w="9525">
            <a:noFill/>
            <a:miter lim="800000"/>
            <a:headEnd/>
            <a:tailEnd/>
          </a:ln>
        </p:spPr>
        <p:txBody>
          <a:bodyPr>
            <a:spAutoFit/>
          </a:bodyPr>
          <a:lstStyle/>
          <a:p>
            <a:pPr>
              <a:lnSpc>
                <a:spcPct val="85000"/>
              </a:lnSpc>
              <a:spcBef>
                <a:spcPct val="10000"/>
              </a:spcBef>
              <a:spcAft>
                <a:spcPct val="10000"/>
              </a:spcAft>
            </a:pPr>
            <a:r>
              <a:rPr lang="en-US" sz="6000" dirty="0">
                <a:solidFill>
                  <a:schemeClr val="tx2"/>
                </a:solidFill>
              </a:rPr>
              <a:t>Monopolistic Competition:</a:t>
            </a:r>
            <a:endParaRPr lang="en-US" sz="4000" dirty="0">
              <a:solidFill>
                <a:schemeClr val="tx2"/>
              </a:solidFill>
            </a:endParaRPr>
          </a:p>
        </p:txBody>
      </p:sp>
      <p:sp>
        <p:nvSpPr>
          <p:cNvPr id="24" name="Text Box 5"/>
          <p:cNvSpPr txBox="1">
            <a:spLocks noChangeArrowheads="1"/>
          </p:cNvSpPr>
          <p:nvPr/>
        </p:nvSpPr>
        <p:spPr bwMode="auto">
          <a:xfrm>
            <a:off x="2168525" y="1752600"/>
            <a:ext cx="6670675" cy="1033463"/>
          </a:xfrm>
          <a:prstGeom prst="rect">
            <a:avLst/>
          </a:prstGeom>
          <a:noFill/>
          <a:ln w="9525">
            <a:noFill/>
            <a:miter lim="800000"/>
            <a:headEnd/>
            <a:tailEnd/>
          </a:ln>
        </p:spPr>
        <p:txBody>
          <a:bodyPr/>
          <a:lstStyle/>
          <a:p>
            <a:r>
              <a:rPr lang="en-US" sz="3600" b="0" dirty="0"/>
              <a:t>The Competitive Model</a:t>
            </a:r>
            <a:br>
              <a:rPr lang="en-US" sz="3600" b="0" dirty="0"/>
            </a:br>
            <a:r>
              <a:rPr lang="en-US" sz="3600" b="0" dirty="0"/>
              <a:t>in a More Realistic Setting</a:t>
            </a:r>
          </a:p>
        </p:txBody>
      </p:sp>
      <p:pic>
        <p:nvPicPr>
          <p:cNvPr id="1026" name="Picture 2"/>
          <p:cNvPicPr>
            <a:picLocks noChangeAspect="1" noChangeArrowheads="1"/>
          </p:cNvPicPr>
          <p:nvPr/>
        </p:nvPicPr>
        <p:blipFill>
          <a:blip r:embed="rId3" cstate="print"/>
          <a:srcRect/>
          <a:stretch>
            <a:fillRect/>
          </a:stretch>
        </p:blipFill>
        <p:spPr bwMode="auto">
          <a:xfrm>
            <a:off x="5648325" y="3262313"/>
            <a:ext cx="2733675" cy="332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3" grpId="0"/>
      <p:bldP spid="2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5"/>
          <p:cNvSpPr>
            <a:spLocks noChangeArrowheads="1"/>
          </p:cNvSpPr>
          <p:nvPr/>
        </p:nvSpPr>
        <p:spPr bwMode="auto">
          <a:xfrm>
            <a:off x="457200" y="204788"/>
            <a:ext cx="8839200" cy="490537"/>
          </a:xfrm>
          <a:prstGeom prst="rect">
            <a:avLst/>
          </a:prstGeom>
          <a:noFill/>
          <a:ln w="9525">
            <a:noFill/>
            <a:miter lim="800000"/>
            <a:headEnd/>
            <a:tailEnd/>
          </a:ln>
        </p:spPr>
        <p:txBody>
          <a:bodyPr/>
          <a:lstStyle/>
          <a:p>
            <a:pPr>
              <a:spcBef>
                <a:spcPct val="20000"/>
              </a:spcBef>
            </a:pPr>
            <a:r>
              <a:rPr lang="en-US" sz="2400"/>
              <a:t>Excess Capacity under Monopolistic Competition</a:t>
            </a:r>
          </a:p>
        </p:txBody>
      </p:sp>
      <p:sp>
        <p:nvSpPr>
          <p:cNvPr id="1006598" name="Text Box 6"/>
          <p:cNvSpPr txBox="1">
            <a:spLocks noChangeArrowheads="1"/>
          </p:cNvSpPr>
          <p:nvPr/>
        </p:nvSpPr>
        <p:spPr bwMode="auto">
          <a:xfrm>
            <a:off x="463550" y="790575"/>
            <a:ext cx="2127250" cy="314325"/>
          </a:xfrm>
          <a:prstGeom prst="rect">
            <a:avLst/>
          </a:prstGeom>
          <a:solidFill>
            <a:srgbClr val="B9D2C1"/>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n-US" sz="1600" dirty="0">
                <a:cs typeface="+mn-cs"/>
              </a:rPr>
              <a:t>Figure 13.6  </a:t>
            </a:r>
            <a:r>
              <a:rPr lang="en-US" dirty="0">
                <a:solidFill>
                  <a:schemeClr val="bg1">
                    <a:lumMod val="50000"/>
                  </a:schemeClr>
                </a:solidFill>
                <a:cs typeface="+mn-cs"/>
              </a:rPr>
              <a:t>(2 of 2)</a:t>
            </a:r>
            <a:endParaRPr lang="en-US" sz="1600" dirty="0">
              <a:solidFill>
                <a:schemeClr val="bg1">
                  <a:lumMod val="50000"/>
                </a:schemeClr>
              </a:solidFill>
              <a:cs typeface="+mn-cs"/>
            </a:endParaRPr>
          </a:p>
        </p:txBody>
      </p:sp>
      <p:sp>
        <p:nvSpPr>
          <p:cNvPr id="38915" name="Text Box 7"/>
          <p:cNvSpPr txBox="1">
            <a:spLocks noChangeArrowheads="1"/>
          </p:cNvSpPr>
          <p:nvPr/>
        </p:nvSpPr>
        <p:spPr bwMode="auto">
          <a:xfrm>
            <a:off x="2590800" y="762000"/>
            <a:ext cx="6324600" cy="584200"/>
          </a:xfrm>
          <a:prstGeom prst="rect">
            <a:avLst/>
          </a:prstGeom>
          <a:noFill/>
          <a:ln w="9525" algn="ctr">
            <a:noFill/>
            <a:miter lim="800000"/>
            <a:headEnd/>
            <a:tailEnd/>
          </a:ln>
        </p:spPr>
        <p:txBody>
          <a:bodyPr>
            <a:spAutoFit/>
          </a:bodyPr>
          <a:lstStyle/>
          <a:p>
            <a:pPr>
              <a:spcBef>
                <a:spcPct val="10000"/>
              </a:spcBef>
              <a:spcAft>
                <a:spcPct val="10000"/>
              </a:spcAft>
            </a:pPr>
            <a:r>
              <a:rPr lang="en-US" sz="1600"/>
              <a:t>Comparing Long-Run Equilibrium under Perfect Competition and Monopolistic Competition</a:t>
            </a:r>
          </a:p>
        </p:txBody>
      </p:sp>
      <p:sp>
        <p:nvSpPr>
          <p:cNvPr id="19" name="TextBox 18"/>
          <p:cNvSpPr txBox="1">
            <a:spLocks noChangeArrowheads="1"/>
          </p:cNvSpPr>
          <p:nvPr/>
        </p:nvSpPr>
        <p:spPr bwMode="auto">
          <a:xfrm>
            <a:off x="381000" y="4953000"/>
            <a:ext cx="8451850" cy="1754326"/>
          </a:xfrm>
          <a:prstGeom prst="rect">
            <a:avLst/>
          </a:prstGeom>
          <a:noFill/>
          <a:ln w="9525">
            <a:noFill/>
            <a:miter lim="800000"/>
            <a:headEnd/>
            <a:tailEnd/>
          </a:ln>
        </p:spPr>
        <p:txBody>
          <a:bodyPr>
            <a:spAutoFit/>
          </a:bodyPr>
          <a:lstStyle/>
          <a:p>
            <a:pPr>
              <a:spcBef>
                <a:spcPct val="10000"/>
              </a:spcBef>
              <a:spcAft>
                <a:spcPct val="10000"/>
              </a:spcAft>
            </a:pPr>
            <a:r>
              <a:rPr lang="en-US" sz="1800" b="0" dirty="0"/>
              <a:t>In panel (b), a monopolistically competitive firm produces at </a:t>
            </a:r>
            <a:r>
              <a:rPr lang="en-US" sz="1800" b="0" i="1" dirty="0"/>
              <a:t>Q</a:t>
            </a:r>
            <a:r>
              <a:rPr lang="en-US" sz="1800" b="0" baseline="-25000" dirty="0"/>
              <a:t>MC</a:t>
            </a:r>
            <a:r>
              <a:rPr lang="en-US" sz="1800" b="0" dirty="0"/>
              <a:t>, where price is greater than marginal cost, and average total cost is not at a minimum. As a result, the monopolistically competitive firm is neither </a:t>
            </a:r>
            <a:r>
              <a:rPr lang="en-US" sz="1800" b="0" dirty="0" err="1"/>
              <a:t>allocatively</a:t>
            </a:r>
            <a:r>
              <a:rPr lang="en-US" sz="1800" b="0" dirty="0"/>
              <a:t> efficient nor productively efficient. The monopolistically competitive firm has excess capacity equal to the difference between its profit-maximizing level of output and the productively efficient level of output.</a:t>
            </a:r>
            <a:endParaRPr lang="en-US" sz="1600" b="0" dirty="0"/>
          </a:p>
        </p:txBody>
      </p:sp>
      <p:pic>
        <p:nvPicPr>
          <p:cNvPr id="38917" name="Picture 11" descr="Fig12-6-1"/>
          <p:cNvPicPr>
            <a:picLocks noChangeAspect="1" noChangeArrowheads="1"/>
          </p:cNvPicPr>
          <p:nvPr/>
        </p:nvPicPr>
        <p:blipFill>
          <a:blip r:embed="rId3" cstate="print"/>
          <a:srcRect/>
          <a:stretch>
            <a:fillRect/>
          </a:stretch>
        </p:blipFill>
        <p:spPr bwMode="auto">
          <a:xfrm>
            <a:off x="438150" y="1447800"/>
            <a:ext cx="8553450" cy="3638550"/>
          </a:xfrm>
          <a:prstGeom prst="rect">
            <a:avLst/>
          </a:prstGeom>
          <a:noFill/>
          <a:ln w="9525">
            <a:noFill/>
            <a:miter lim="800000"/>
            <a:headEnd/>
            <a:tailEnd/>
          </a:ln>
        </p:spPr>
      </p:pic>
      <p:pic>
        <p:nvPicPr>
          <p:cNvPr id="38918" name="Picture 12" descr="Fig12-6-2"/>
          <p:cNvPicPr>
            <a:picLocks noChangeAspect="1" noChangeArrowheads="1"/>
          </p:cNvPicPr>
          <p:nvPr/>
        </p:nvPicPr>
        <p:blipFill>
          <a:blip r:embed="rId4" cstate="print"/>
          <a:srcRect/>
          <a:stretch>
            <a:fillRect/>
          </a:stretch>
        </p:blipFill>
        <p:spPr bwMode="auto">
          <a:xfrm>
            <a:off x="438150" y="1447800"/>
            <a:ext cx="8553450" cy="3638550"/>
          </a:xfrm>
          <a:prstGeom prst="rect">
            <a:avLst/>
          </a:prstGeom>
          <a:noFill/>
          <a:ln w="9525">
            <a:noFill/>
            <a:miter lim="800000"/>
            <a:headEnd/>
            <a:tailEnd/>
          </a:ln>
        </p:spPr>
      </p:pic>
      <p:pic>
        <p:nvPicPr>
          <p:cNvPr id="38919" name="Picture 13" descr="Fig12-6-3"/>
          <p:cNvPicPr>
            <a:picLocks noChangeAspect="1" noChangeArrowheads="1"/>
          </p:cNvPicPr>
          <p:nvPr/>
        </p:nvPicPr>
        <p:blipFill>
          <a:blip r:embed="rId5" cstate="print"/>
          <a:srcRect/>
          <a:stretch>
            <a:fillRect/>
          </a:stretch>
        </p:blipFill>
        <p:spPr bwMode="auto">
          <a:xfrm>
            <a:off x="438150" y="1447800"/>
            <a:ext cx="8553450" cy="3638550"/>
          </a:xfrm>
          <a:prstGeom prst="rect">
            <a:avLst/>
          </a:prstGeom>
          <a:noFill/>
          <a:ln w="9525">
            <a:noFill/>
            <a:miter lim="800000"/>
            <a:headEnd/>
            <a:tailEnd/>
          </a:ln>
        </p:spPr>
      </p:pic>
      <p:pic>
        <p:nvPicPr>
          <p:cNvPr id="38920" name="Picture 14" descr="Fig12-6-4"/>
          <p:cNvPicPr>
            <a:picLocks noChangeAspect="1" noChangeArrowheads="1"/>
          </p:cNvPicPr>
          <p:nvPr/>
        </p:nvPicPr>
        <p:blipFill>
          <a:blip r:embed="rId6" cstate="print"/>
          <a:srcRect/>
          <a:stretch>
            <a:fillRect/>
          </a:stretch>
        </p:blipFill>
        <p:spPr bwMode="auto">
          <a:xfrm>
            <a:off x="438150" y="1447800"/>
            <a:ext cx="8553450" cy="3638550"/>
          </a:xfrm>
          <a:prstGeom prst="rect">
            <a:avLst/>
          </a:prstGeom>
          <a:noFill/>
          <a:ln w="9525">
            <a:noFill/>
            <a:miter lim="800000"/>
            <a:headEnd/>
            <a:tailEnd/>
          </a:ln>
        </p:spPr>
      </p:pic>
      <p:pic>
        <p:nvPicPr>
          <p:cNvPr id="24" name="Picture 15" descr="Fig12-6-5"/>
          <p:cNvPicPr>
            <a:picLocks noChangeAspect="1" noChangeArrowheads="1"/>
          </p:cNvPicPr>
          <p:nvPr/>
        </p:nvPicPr>
        <p:blipFill>
          <a:blip r:embed="rId7" cstate="print"/>
          <a:srcRect/>
          <a:stretch>
            <a:fillRect/>
          </a:stretch>
        </p:blipFill>
        <p:spPr bwMode="auto">
          <a:xfrm>
            <a:off x="438150" y="1447800"/>
            <a:ext cx="8553450" cy="3638550"/>
          </a:xfrm>
          <a:prstGeom prst="rect">
            <a:avLst/>
          </a:prstGeom>
          <a:noFill/>
          <a:ln w="9525">
            <a:noFill/>
            <a:miter lim="800000"/>
            <a:headEnd/>
            <a:tailEnd/>
          </a:ln>
        </p:spPr>
      </p:pic>
      <p:pic>
        <p:nvPicPr>
          <p:cNvPr id="25" name="Picture 16" descr="Fig12-6-6"/>
          <p:cNvPicPr>
            <a:picLocks noChangeAspect="1" noChangeArrowheads="1"/>
          </p:cNvPicPr>
          <p:nvPr/>
        </p:nvPicPr>
        <p:blipFill>
          <a:blip r:embed="rId8" cstate="print"/>
          <a:srcRect/>
          <a:stretch>
            <a:fillRect/>
          </a:stretch>
        </p:blipFill>
        <p:spPr bwMode="auto">
          <a:xfrm>
            <a:off x="438150" y="1447800"/>
            <a:ext cx="8553450" cy="3638550"/>
          </a:xfrm>
          <a:prstGeom prst="rect">
            <a:avLst/>
          </a:prstGeom>
          <a:noFill/>
          <a:ln w="9525">
            <a:noFill/>
            <a:miter lim="800000"/>
            <a:headEnd/>
            <a:tailEnd/>
          </a:ln>
        </p:spPr>
      </p:pic>
      <p:pic>
        <p:nvPicPr>
          <p:cNvPr id="26" name="Picture 17" descr="Fig12-6-6a"/>
          <p:cNvPicPr>
            <a:picLocks noChangeAspect="1" noChangeArrowheads="1"/>
          </p:cNvPicPr>
          <p:nvPr/>
        </p:nvPicPr>
        <p:blipFill>
          <a:blip r:embed="rId9" cstate="print"/>
          <a:srcRect/>
          <a:stretch>
            <a:fillRect/>
          </a:stretch>
        </p:blipFill>
        <p:spPr bwMode="auto">
          <a:xfrm>
            <a:off x="438150" y="1447800"/>
            <a:ext cx="8553450" cy="3638550"/>
          </a:xfrm>
          <a:prstGeom prst="rect">
            <a:avLst/>
          </a:prstGeom>
          <a:noFill/>
          <a:ln w="9525">
            <a:noFill/>
            <a:miter lim="800000"/>
            <a:headEnd/>
            <a:tailEnd/>
          </a:ln>
        </p:spPr>
      </p:pic>
      <p:pic>
        <p:nvPicPr>
          <p:cNvPr id="27" name="Picture 18" descr="Fig12-6-6b"/>
          <p:cNvPicPr>
            <a:picLocks noChangeAspect="1" noChangeArrowheads="1"/>
          </p:cNvPicPr>
          <p:nvPr/>
        </p:nvPicPr>
        <p:blipFill>
          <a:blip r:embed="rId10" cstate="print"/>
          <a:srcRect/>
          <a:stretch>
            <a:fillRect/>
          </a:stretch>
        </p:blipFill>
        <p:spPr bwMode="auto">
          <a:xfrm>
            <a:off x="438150" y="1447800"/>
            <a:ext cx="8553450" cy="3638550"/>
          </a:xfrm>
          <a:prstGeom prst="rect">
            <a:avLst/>
          </a:prstGeom>
          <a:noFill/>
          <a:ln w="9525">
            <a:noFill/>
            <a:miter lim="800000"/>
            <a:headEnd/>
            <a:tailEnd/>
          </a:ln>
        </p:spPr>
      </p:pic>
      <p:pic>
        <p:nvPicPr>
          <p:cNvPr id="28" name="Picture 19" descr="Fig12-6-7"/>
          <p:cNvPicPr>
            <a:picLocks noChangeAspect="1" noChangeArrowheads="1"/>
          </p:cNvPicPr>
          <p:nvPr/>
        </p:nvPicPr>
        <p:blipFill>
          <a:blip r:embed="rId11" cstate="print"/>
          <a:srcRect/>
          <a:stretch>
            <a:fillRect/>
          </a:stretch>
        </p:blipFill>
        <p:spPr bwMode="auto">
          <a:xfrm>
            <a:off x="438150" y="1447800"/>
            <a:ext cx="8553450" cy="3638550"/>
          </a:xfrm>
          <a:prstGeom prst="rect">
            <a:avLst/>
          </a:prstGeom>
          <a:noFill/>
          <a:ln w="9525">
            <a:noFill/>
            <a:miter lim="800000"/>
            <a:headEnd/>
            <a:tailEnd/>
          </a:ln>
        </p:spPr>
      </p:pic>
      <p:pic>
        <p:nvPicPr>
          <p:cNvPr id="29" name="Picture 20" descr="Fig12-6-8"/>
          <p:cNvPicPr>
            <a:picLocks noChangeAspect="1" noChangeArrowheads="1"/>
          </p:cNvPicPr>
          <p:nvPr/>
        </p:nvPicPr>
        <p:blipFill>
          <a:blip r:embed="rId12" cstate="print"/>
          <a:srcRect/>
          <a:stretch>
            <a:fillRect/>
          </a:stretch>
        </p:blipFill>
        <p:spPr bwMode="auto">
          <a:xfrm>
            <a:off x="438150" y="1447800"/>
            <a:ext cx="8553450" cy="3638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000"/>
                                        <p:tgtEl>
                                          <p:spTgt spid="2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1000"/>
                                        <p:tgtEl>
                                          <p:spTgt spid="2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1000"/>
                                        <p:tgtEl>
                                          <p:spTgt spid="29"/>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3" name="Rectangle 3"/>
          <p:cNvSpPr>
            <a:spLocks noChangeArrowheads="1"/>
          </p:cNvSpPr>
          <p:nvPr/>
        </p:nvSpPr>
        <p:spPr bwMode="auto">
          <a:xfrm>
            <a:off x="495300" y="1125473"/>
            <a:ext cx="8229600" cy="2511457"/>
          </a:xfrm>
          <a:prstGeom prst="rect">
            <a:avLst/>
          </a:prstGeom>
          <a:noFill/>
          <a:ln w="9525" algn="ctr">
            <a:noFill/>
            <a:miter lim="800000"/>
            <a:headEnd/>
            <a:tailEnd/>
          </a:ln>
        </p:spPr>
        <p:txBody>
          <a:bodyPr>
            <a:spAutoFit/>
          </a:bodyPr>
          <a:lstStyle/>
          <a:p>
            <a:pPr>
              <a:spcBef>
                <a:spcPct val="10000"/>
              </a:spcBef>
              <a:spcAft>
                <a:spcPct val="10000"/>
              </a:spcAft>
            </a:pPr>
            <a:r>
              <a:rPr lang="en-US" sz="1800" b="0" dirty="0"/>
              <a:t>In Chapter 12, we discussed productive efficiency and </a:t>
            </a:r>
            <a:r>
              <a:rPr lang="en-US" sz="1800" b="0" dirty="0" err="1"/>
              <a:t>allocative</a:t>
            </a:r>
            <a:r>
              <a:rPr lang="en-US" sz="1800" b="0" dirty="0"/>
              <a:t> efficiency. </a:t>
            </a:r>
            <a:r>
              <a:rPr lang="en-US" sz="1800" b="0" i="1" dirty="0"/>
              <a:t>Productive efficiency </a:t>
            </a:r>
            <a:r>
              <a:rPr lang="en-US" sz="1800" b="0" dirty="0"/>
              <a:t>refers to the situation where a good is produced at the lowest possible cost. </a:t>
            </a:r>
            <a:r>
              <a:rPr lang="en-US" sz="1800" b="0" i="1" dirty="0" err="1"/>
              <a:t>Allocative</a:t>
            </a:r>
            <a:r>
              <a:rPr lang="en-US" sz="1800" b="0" i="1" dirty="0"/>
              <a:t> efficiency </a:t>
            </a:r>
            <a:r>
              <a:rPr lang="en-US" sz="1800" b="0" dirty="0"/>
              <a:t>refers to the situation where every good or service is produced up to the point where the last unit provides a marginal benefit to consumers equal to the marginal cost of producing it.</a:t>
            </a:r>
          </a:p>
          <a:p>
            <a:pPr>
              <a:spcBef>
                <a:spcPct val="10000"/>
              </a:spcBef>
              <a:spcAft>
                <a:spcPct val="10000"/>
              </a:spcAft>
            </a:pPr>
            <a:endParaRPr lang="en-US" sz="800" b="0" dirty="0"/>
          </a:p>
          <a:p>
            <a:pPr>
              <a:spcBef>
                <a:spcPct val="10000"/>
              </a:spcBef>
              <a:spcAft>
                <a:spcPct val="10000"/>
              </a:spcAft>
            </a:pPr>
            <a:r>
              <a:rPr lang="en-US" sz="1800" b="0" dirty="0"/>
              <a:t>Economists have debated whether monopolistically competitive markets being neither productively nor </a:t>
            </a:r>
            <a:r>
              <a:rPr lang="en-US" sz="1800" b="0" dirty="0" err="1"/>
              <a:t>allocatively</a:t>
            </a:r>
            <a:r>
              <a:rPr lang="en-US" sz="1800" b="0" dirty="0"/>
              <a:t> efficient results in a significant loss of well-being to society in these markets compared with perfectly competitive markets.</a:t>
            </a:r>
          </a:p>
        </p:txBody>
      </p:sp>
      <p:sp>
        <p:nvSpPr>
          <p:cNvPr id="1008648" name="Rectangle 8"/>
          <p:cNvSpPr>
            <a:spLocks noChangeArrowheads="1"/>
          </p:cNvSpPr>
          <p:nvPr/>
        </p:nvSpPr>
        <p:spPr bwMode="auto">
          <a:xfrm>
            <a:off x="457200" y="3619500"/>
            <a:ext cx="8458200" cy="479425"/>
          </a:xfrm>
          <a:prstGeom prst="rect">
            <a:avLst/>
          </a:prstGeom>
          <a:noFill/>
          <a:ln w="9525">
            <a:noFill/>
            <a:miter lim="800000"/>
            <a:headEnd/>
            <a:tailEnd/>
          </a:ln>
        </p:spPr>
        <p:txBody>
          <a:bodyPr/>
          <a:lstStyle/>
          <a:p>
            <a:pPr>
              <a:spcBef>
                <a:spcPct val="20000"/>
              </a:spcBef>
            </a:pPr>
            <a:r>
              <a:rPr lang="en-US" sz="2400" dirty="0"/>
              <a:t>How Consumers Benefit from Monopolistic Competition</a:t>
            </a:r>
          </a:p>
        </p:txBody>
      </p:sp>
      <p:sp>
        <p:nvSpPr>
          <p:cNvPr id="1008649" name="Rectangle 9"/>
          <p:cNvSpPr>
            <a:spLocks noChangeArrowheads="1"/>
          </p:cNvSpPr>
          <p:nvPr/>
        </p:nvSpPr>
        <p:spPr bwMode="auto">
          <a:xfrm>
            <a:off x="457200" y="4098925"/>
            <a:ext cx="8229600" cy="2235200"/>
          </a:xfrm>
          <a:prstGeom prst="rect">
            <a:avLst/>
          </a:prstGeom>
          <a:noFill/>
          <a:ln w="9525" algn="ctr">
            <a:noFill/>
            <a:miter lim="800000"/>
            <a:headEnd/>
            <a:tailEnd/>
          </a:ln>
        </p:spPr>
        <p:txBody>
          <a:bodyPr>
            <a:spAutoFit/>
          </a:bodyPr>
          <a:lstStyle/>
          <a:p>
            <a:pPr>
              <a:spcBef>
                <a:spcPct val="10000"/>
              </a:spcBef>
              <a:spcAft>
                <a:spcPct val="10000"/>
              </a:spcAft>
            </a:pPr>
            <a:r>
              <a:rPr lang="en-US" sz="1800" b="0" dirty="0"/>
              <a:t>The perfectly competitive firm is selling a good or service identical to those being sold by its competitors. A key point to remember is that </a:t>
            </a:r>
            <a:r>
              <a:rPr lang="en-US" sz="1800" b="0" i="1" dirty="0"/>
              <a:t>firms differentiate their products to appeal to consumers</a:t>
            </a:r>
            <a:r>
              <a:rPr lang="en-US" sz="1800" b="0" dirty="0"/>
              <a:t>.</a:t>
            </a:r>
          </a:p>
          <a:p>
            <a:pPr>
              <a:spcBef>
                <a:spcPct val="10000"/>
              </a:spcBef>
              <a:spcAft>
                <a:spcPct val="10000"/>
              </a:spcAft>
            </a:pPr>
            <a:endParaRPr lang="en-US" sz="800" b="0" dirty="0"/>
          </a:p>
          <a:p>
            <a:pPr>
              <a:spcBef>
                <a:spcPct val="10000"/>
              </a:spcBef>
              <a:spcAft>
                <a:spcPct val="10000"/>
              </a:spcAft>
            </a:pPr>
            <a:r>
              <a:rPr lang="en-US" sz="1800" b="0" dirty="0"/>
              <a:t>The success of these product differentiation strategies indicates that some consumers find these products preferable to the alternatives. Consumers, therefore, are better off than they would have been had these companies not differentiated their products.</a:t>
            </a:r>
          </a:p>
        </p:txBody>
      </p:sp>
      <p:sp>
        <p:nvSpPr>
          <p:cNvPr id="1008650" name="Rectangle 10"/>
          <p:cNvSpPr>
            <a:spLocks noChangeArrowheads="1"/>
          </p:cNvSpPr>
          <p:nvPr/>
        </p:nvSpPr>
        <p:spPr bwMode="auto">
          <a:xfrm>
            <a:off x="495300" y="304800"/>
            <a:ext cx="8305800" cy="457200"/>
          </a:xfrm>
          <a:prstGeom prst="rect">
            <a:avLst/>
          </a:prstGeom>
          <a:noFill/>
          <a:ln w="9525">
            <a:noFill/>
            <a:miter lim="800000"/>
            <a:headEnd/>
            <a:tailEnd/>
          </a:ln>
        </p:spPr>
        <p:txBody>
          <a:bodyPr/>
          <a:lstStyle/>
          <a:p>
            <a:pPr algn="ctr">
              <a:spcBef>
                <a:spcPct val="20000"/>
              </a:spcBef>
            </a:pPr>
            <a:r>
              <a:rPr lang="en-US" sz="2400" dirty="0"/>
              <a:t>Is Monopolistic Competition Inefficient</a:t>
            </a:r>
            <a:r>
              <a:rPr lang="en-US" sz="2400" dirty="0" smtClean="0"/>
              <a:t>? </a:t>
            </a:r>
          </a:p>
          <a:p>
            <a:pPr algn="ctr">
              <a:spcBef>
                <a:spcPct val="20000"/>
              </a:spcBef>
            </a:pPr>
            <a:r>
              <a:rPr lang="zh-TW" altLang="en-US" sz="2400" dirty="0" smtClean="0">
                <a:latin typeface="標楷體" pitchFamily="65" charset="-120"/>
                <a:ea typeface="標楷體" pitchFamily="65" charset="-120"/>
              </a:rPr>
              <a:t>獨占性競爭是不效率的嗎</a:t>
            </a:r>
            <a:r>
              <a:rPr lang="en-US" altLang="zh-TW" sz="2400" dirty="0" smtClean="0">
                <a:latin typeface="標楷體" pitchFamily="65" charset="-120"/>
                <a:ea typeface="標楷體" pitchFamily="65" charset="-120"/>
              </a:rPr>
              <a:t>?</a:t>
            </a:r>
            <a:endParaRPr lang="en-US" sz="2400" dirty="0">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8650"/>
                                        </p:tgtEl>
                                        <p:attrNameLst>
                                          <p:attrName>style.visibility</p:attrName>
                                        </p:attrNameLst>
                                      </p:cBhvr>
                                      <p:to>
                                        <p:strVal val="visible"/>
                                      </p:to>
                                    </p:set>
                                    <p:animEffect transition="in" filter="wipe(left)">
                                      <p:cBhvr>
                                        <p:cTn id="7" dur="500"/>
                                        <p:tgtEl>
                                          <p:spTgt spid="10086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8643">
                                            <p:txEl>
                                              <p:pRg st="0" end="0"/>
                                            </p:txEl>
                                          </p:spTgt>
                                        </p:tgtEl>
                                        <p:attrNameLst>
                                          <p:attrName>style.visibility</p:attrName>
                                        </p:attrNameLst>
                                      </p:cBhvr>
                                      <p:to>
                                        <p:strVal val="visible"/>
                                      </p:to>
                                    </p:set>
                                    <p:animEffect transition="in" filter="wipe(left)">
                                      <p:cBhvr>
                                        <p:cTn id="11" dur="500"/>
                                        <p:tgtEl>
                                          <p:spTgt spid="10086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8643">
                                            <p:txEl>
                                              <p:pRg st="2" end="2"/>
                                            </p:txEl>
                                          </p:spTgt>
                                        </p:tgtEl>
                                        <p:attrNameLst>
                                          <p:attrName>style.visibility</p:attrName>
                                        </p:attrNameLst>
                                      </p:cBhvr>
                                      <p:to>
                                        <p:strVal val="visible"/>
                                      </p:to>
                                    </p:set>
                                    <p:animEffect transition="in" filter="wipe(left)">
                                      <p:cBhvr>
                                        <p:cTn id="16" dur="500"/>
                                        <p:tgtEl>
                                          <p:spTgt spid="10086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08648"/>
                                        </p:tgtEl>
                                        <p:attrNameLst>
                                          <p:attrName>style.visibility</p:attrName>
                                        </p:attrNameLst>
                                      </p:cBhvr>
                                      <p:to>
                                        <p:strVal val="visible"/>
                                      </p:to>
                                    </p:set>
                                    <p:animEffect transition="in" filter="wipe(left)">
                                      <p:cBhvr>
                                        <p:cTn id="21" dur="500"/>
                                        <p:tgtEl>
                                          <p:spTgt spid="100864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08649">
                                            <p:txEl>
                                              <p:pRg st="0" end="0"/>
                                            </p:txEl>
                                          </p:spTgt>
                                        </p:tgtEl>
                                        <p:attrNameLst>
                                          <p:attrName>style.visibility</p:attrName>
                                        </p:attrNameLst>
                                      </p:cBhvr>
                                      <p:to>
                                        <p:strVal val="visible"/>
                                      </p:to>
                                    </p:set>
                                    <p:animEffect transition="in" filter="wipe(left)">
                                      <p:cBhvr>
                                        <p:cTn id="25" dur="500"/>
                                        <p:tgtEl>
                                          <p:spTgt spid="100864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08649">
                                            <p:txEl>
                                              <p:pRg st="2" end="2"/>
                                            </p:txEl>
                                          </p:spTgt>
                                        </p:tgtEl>
                                        <p:attrNameLst>
                                          <p:attrName>style.visibility</p:attrName>
                                        </p:attrNameLst>
                                      </p:cBhvr>
                                      <p:to>
                                        <p:strVal val="visible"/>
                                      </p:to>
                                    </p:set>
                                    <p:animEffect transition="in" filter="wipe(left)">
                                      <p:cBhvr>
                                        <p:cTn id="30" dur="500"/>
                                        <p:tgtEl>
                                          <p:spTgt spid="10086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build="p"/>
      <p:bldP spid="1008648" grpId="0"/>
      <p:bldP spid="1008649" grpId="0" build="p"/>
      <p:bldP spid="100865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493125" cy="830997"/>
          </a:xfrm>
          <a:prstGeom prst="rect">
            <a:avLst/>
          </a:prstGeom>
          <a:noFill/>
          <a:ln w="9525">
            <a:noFill/>
            <a:miter lim="800000"/>
            <a:headEnd/>
            <a:tailEnd/>
          </a:ln>
        </p:spPr>
        <p:txBody>
          <a:bodyPr>
            <a:spAutoFit/>
          </a:bodyPr>
          <a:lstStyle/>
          <a:p>
            <a:pPr>
              <a:spcBef>
                <a:spcPct val="10000"/>
              </a:spcBef>
              <a:spcAft>
                <a:spcPct val="10000"/>
              </a:spcAft>
            </a:pPr>
            <a:r>
              <a:rPr lang="en-US" sz="2400" b="0" dirty="0">
                <a:solidFill>
                  <a:srgbClr val="0066B3"/>
                </a:solidFill>
              </a:rPr>
              <a:t>Define marketing and explain how firms use marketing to differentiate their products.</a:t>
            </a:r>
          </a:p>
        </p:txBody>
      </p:sp>
      <p:sp>
        <p:nvSpPr>
          <p:cNvPr id="3" name="Text Box 9"/>
          <p:cNvSpPr txBox="1">
            <a:spLocks noChangeArrowheads="1"/>
          </p:cNvSpPr>
          <p:nvPr/>
        </p:nvSpPr>
        <p:spPr bwMode="auto">
          <a:xfrm>
            <a:off x="452438" y="2404547"/>
            <a:ext cx="34337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a:solidFill>
                  <a:srgbClr val="FFFFFF"/>
                </a:solidFill>
              </a:rPr>
              <a:t>13.5 LEARNING</a:t>
            </a:r>
            <a:r>
              <a:rPr lang="en-US" sz="1800" b="0">
                <a:solidFill>
                  <a:srgbClr val="FFFFFF"/>
                </a:solidFill>
              </a:rPr>
              <a:t> OBJECTIVE</a:t>
            </a:r>
            <a:endParaRPr lang="en-US" sz="1800">
              <a:solidFill>
                <a:srgbClr val="FFFFFF"/>
              </a:solidFill>
            </a:endParaRPr>
          </a:p>
        </p:txBody>
      </p:sp>
      <p:sp>
        <p:nvSpPr>
          <p:cNvPr id="4" name="TextBox 3"/>
          <p:cNvSpPr txBox="1">
            <a:spLocks noChangeArrowheads="1"/>
          </p:cNvSpPr>
          <p:nvPr/>
        </p:nvSpPr>
        <p:spPr bwMode="auto">
          <a:xfrm>
            <a:off x="447675" y="255588"/>
            <a:ext cx="8248650" cy="523220"/>
          </a:xfrm>
          <a:prstGeom prst="rect">
            <a:avLst/>
          </a:prstGeom>
          <a:noFill/>
          <a:ln w="9525">
            <a:noFill/>
            <a:miter lim="800000"/>
            <a:headEnd/>
            <a:tailEnd/>
          </a:ln>
        </p:spPr>
        <p:txBody>
          <a:bodyPr>
            <a:spAutoFit/>
          </a:bodyPr>
          <a:lstStyle/>
          <a:p>
            <a:pPr>
              <a:spcBef>
                <a:spcPct val="10000"/>
              </a:spcBef>
              <a:spcAft>
                <a:spcPct val="10000"/>
              </a:spcAft>
            </a:pPr>
            <a:r>
              <a:rPr lang="en-US" sz="2800">
                <a:solidFill>
                  <a:srgbClr val="0066B3"/>
                </a:solidFill>
              </a:rPr>
              <a:t>How Marketing Differentiates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0696" name="Rectangle 8"/>
          <p:cNvSpPr>
            <a:spLocks noChangeArrowheads="1"/>
          </p:cNvSpPr>
          <p:nvPr/>
        </p:nvSpPr>
        <p:spPr bwMode="auto">
          <a:xfrm>
            <a:off x="457200" y="681038"/>
            <a:ext cx="8229600" cy="5620000"/>
          </a:xfrm>
          <a:prstGeom prst="rect">
            <a:avLst/>
          </a:prstGeom>
          <a:noFill/>
          <a:ln w="9525" algn="ctr">
            <a:noFill/>
            <a:miter lim="800000"/>
            <a:headEnd/>
            <a:tailEnd/>
          </a:ln>
        </p:spPr>
        <p:txBody>
          <a:bodyPr>
            <a:spAutoFit/>
          </a:bodyPr>
          <a:lstStyle/>
          <a:p>
            <a:pPr>
              <a:spcBef>
                <a:spcPct val="50000"/>
              </a:spcBef>
              <a:spcAft>
                <a:spcPct val="10000"/>
              </a:spcAft>
            </a:pPr>
            <a:r>
              <a:rPr lang="en-US" sz="2400" dirty="0"/>
              <a:t>Marketing</a:t>
            </a:r>
            <a:r>
              <a:rPr lang="en-US" sz="2400" b="0" dirty="0"/>
              <a:t> </a:t>
            </a:r>
            <a:r>
              <a:rPr 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行銷</a:t>
            </a:r>
            <a:r>
              <a:rPr lang="en-US" sz="2400" dirty="0" smtClean="0">
                <a:latin typeface="標楷體" pitchFamily="65" charset="-120"/>
                <a:ea typeface="標楷體" pitchFamily="65" charset="-120"/>
              </a:rPr>
              <a:t>)</a:t>
            </a:r>
            <a:r>
              <a:rPr lang="en-US" sz="2400" b="0" dirty="0" smtClean="0"/>
              <a:t> </a:t>
            </a:r>
            <a:r>
              <a:rPr lang="en-US" sz="2000" b="0" dirty="0"/>
              <a:t>All the activities necessary for a firm to sell a product to a consumer.</a:t>
            </a:r>
          </a:p>
          <a:p>
            <a:pPr>
              <a:spcBef>
                <a:spcPct val="50000"/>
              </a:spcBef>
              <a:spcAft>
                <a:spcPct val="10000"/>
              </a:spcAft>
            </a:pPr>
            <a:r>
              <a:rPr lang="en-US" sz="2400" dirty="0"/>
              <a:t>Brand management</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品牌管理</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000" b="0" dirty="0"/>
              <a:t>The actions of a firm intended to maintain the differentiation of a product over time.</a:t>
            </a:r>
            <a:endParaRPr lang="en-US" sz="1800" b="0" dirty="0"/>
          </a:p>
          <a:p>
            <a:pPr>
              <a:spcBef>
                <a:spcPct val="50000"/>
              </a:spcBef>
              <a:spcAft>
                <a:spcPct val="10000"/>
              </a:spcAft>
            </a:pPr>
            <a:r>
              <a:rPr lang="en-US" sz="2400" dirty="0" smtClean="0"/>
              <a:t>Advertising</a:t>
            </a:r>
            <a:r>
              <a:rPr lang="zh-TW" altLang="en-US" sz="2400" dirty="0" smtClean="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廣告</a:t>
            </a:r>
            <a:r>
              <a:rPr lang="en-US" altLang="zh-TW" sz="2400" dirty="0" smtClean="0">
                <a:latin typeface="標楷體" pitchFamily="65" charset="-120"/>
                <a:ea typeface="標楷體" pitchFamily="65" charset="-120"/>
              </a:rPr>
              <a:t>)</a:t>
            </a:r>
            <a:endParaRPr lang="en-US" sz="2400" dirty="0">
              <a:latin typeface="標楷體" pitchFamily="65" charset="-120"/>
              <a:ea typeface="標楷體" pitchFamily="65" charset="-120"/>
            </a:endParaRPr>
          </a:p>
          <a:p>
            <a:pPr>
              <a:spcBef>
                <a:spcPct val="50000"/>
              </a:spcBef>
              <a:spcAft>
                <a:spcPct val="10000"/>
              </a:spcAft>
            </a:pPr>
            <a:r>
              <a:rPr lang="en-US" sz="2000" b="0" dirty="0"/>
              <a:t>If the increase in revenue that results from advertising is greater than the increase in costs, the firm’s profits will rise.</a:t>
            </a:r>
          </a:p>
          <a:p>
            <a:pPr>
              <a:spcBef>
                <a:spcPct val="50000"/>
              </a:spcBef>
              <a:spcAft>
                <a:spcPct val="10000"/>
              </a:spcAft>
            </a:pPr>
            <a:r>
              <a:rPr lang="en-US" sz="2400" dirty="0"/>
              <a:t>Defending a Brand </a:t>
            </a:r>
            <a:r>
              <a:rPr lang="en-US" sz="2400" dirty="0" smtClean="0"/>
              <a:t>Name</a:t>
            </a:r>
            <a:r>
              <a:rPr lang="zh-TW" altLang="en-US" sz="2400" dirty="0" smtClean="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保護品牌</a:t>
            </a:r>
            <a:r>
              <a:rPr lang="en-US" altLang="zh-TW" sz="2400" dirty="0" smtClean="0">
                <a:latin typeface="標楷體" pitchFamily="65" charset="-120"/>
                <a:ea typeface="標楷體" pitchFamily="65" charset="-120"/>
              </a:rPr>
              <a:t>)</a:t>
            </a:r>
            <a:endParaRPr lang="en-US" sz="2400" dirty="0">
              <a:latin typeface="標楷體" pitchFamily="65" charset="-120"/>
              <a:ea typeface="標楷體" pitchFamily="65" charset="-120"/>
            </a:endParaRPr>
          </a:p>
          <a:p>
            <a:pPr>
              <a:spcBef>
                <a:spcPct val="50000"/>
              </a:spcBef>
              <a:spcAft>
                <a:spcPct val="10000"/>
              </a:spcAft>
            </a:pPr>
            <a:r>
              <a:rPr lang="en-US" sz="2000" b="0" dirty="0"/>
              <a:t>A firm can apply for a </a:t>
            </a:r>
            <a:r>
              <a:rPr lang="en-US" sz="2000" b="0" i="1" dirty="0"/>
              <a:t>trademark</a:t>
            </a:r>
            <a:r>
              <a:rPr lang="en-US" sz="2000" b="0" dirty="0"/>
              <a:t>, which grants legal protection against other firms using its product’s name.</a:t>
            </a:r>
          </a:p>
          <a:p>
            <a:pPr>
              <a:spcBef>
                <a:spcPct val="50000"/>
              </a:spcBef>
              <a:spcAft>
                <a:spcPct val="10000"/>
              </a:spcAft>
            </a:pPr>
            <a:r>
              <a:rPr lang="en-US" sz="2000" b="0" dirty="0"/>
              <a:t>Legally enforcing trademarks can be difficult. U.S. firms often find it difficult to enforce their trademarks in the courts of some foreign countries,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0696">
                                            <p:txEl>
                                              <p:pRg st="0" end="0"/>
                                            </p:txEl>
                                          </p:spTgt>
                                        </p:tgtEl>
                                        <p:attrNameLst>
                                          <p:attrName>style.visibility</p:attrName>
                                        </p:attrNameLst>
                                      </p:cBhvr>
                                      <p:to>
                                        <p:strVal val="visible"/>
                                      </p:to>
                                    </p:set>
                                    <p:animEffect transition="in" filter="wipe(left)">
                                      <p:cBhvr>
                                        <p:cTn id="7" dur="500"/>
                                        <p:tgtEl>
                                          <p:spTgt spid="10106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0696">
                                            <p:txEl>
                                              <p:pRg st="1" end="1"/>
                                            </p:txEl>
                                          </p:spTgt>
                                        </p:tgtEl>
                                        <p:attrNameLst>
                                          <p:attrName>style.visibility</p:attrName>
                                        </p:attrNameLst>
                                      </p:cBhvr>
                                      <p:to>
                                        <p:strVal val="visible"/>
                                      </p:to>
                                    </p:set>
                                    <p:animEffect transition="in" filter="wipe(left)">
                                      <p:cBhvr>
                                        <p:cTn id="12" dur="500"/>
                                        <p:tgtEl>
                                          <p:spTgt spid="10106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0696">
                                            <p:txEl>
                                              <p:pRg st="2" end="2"/>
                                            </p:txEl>
                                          </p:spTgt>
                                        </p:tgtEl>
                                        <p:attrNameLst>
                                          <p:attrName>style.visibility</p:attrName>
                                        </p:attrNameLst>
                                      </p:cBhvr>
                                      <p:to>
                                        <p:strVal val="visible"/>
                                      </p:to>
                                    </p:set>
                                    <p:animEffect transition="in" filter="wipe(left)">
                                      <p:cBhvr>
                                        <p:cTn id="17" dur="500"/>
                                        <p:tgtEl>
                                          <p:spTgt spid="1010696">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10696">
                                            <p:txEl>
                                              <p:pRg st="3" end="3"/>
                                            </p:txEl>
                                          </p:spTgt>
                                        </p:tgtEl>
                                        <p:attrNameLst>
                                          <p:attrName>style.visibility</p:attrName>
                                        </p:attrNameLst>
                                      </p:cBhvr>
                                      <p:to>
                                        <p:strVal val="visible"/>
                                      </p:to>
                                    </p:set>
                                    <p:animEffect transition="in" filter="wipe(left)">
                                      <p:cBhvr>
                                        <p:cTn id="21" dur="500"/>
                                        <p:tgtEl>
                                          <p:spTgt spid="101069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10696">
                                            <p:txEl>
                                              <p:pRg st="4" end="4"/>
                                            </p:txEl>
                                          </p:spTgt>
                                        </p:tgtEl>
                                        <p:attrNameLst>
                                          <p:attrName>style.visibility</p:attrName>
                                        </p:attrNameLst>
                                      </p:cBhvr>
                                      <p:to>
                                        <p:strVal val="visible"/>
                                      </p:to>
                                    </p:set>
                                    <p:animEffect transition="in" filter="wipe(left)">
                                      <p:cBhvr>
                                        <p:cTn id="26" dur="500"/>
                                        <p:tgtEl>
                                          <p:spTgt spid="1010696">
                                            <p:txEl>
                                              <p:pRg st="4" end="4"/>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10696">
                                            <p:txEl>
                                              <p:pRg st="5" end="5"/>
                                            </p:txEl>
                                          </p:spTgt>
                                        </p:tgtEl>
                                        <p:attrNameLst>
                                          <p:attrName>style.visibility</p:attrName>
                                        </p:attrNameLst>
                                      </p:cBhvr>
                                      <p:to>
                                        <p:strVal val="visible"/>
                                      </p:to>
                                    </p:set>
                                    <p:animEffect transition="in" filter="wipe(left)">
                                      <p:cBhvr>
                                        <p:cTn id="30" dur="500"/>
                                        <p:tgtEl>
                                          <p:spTgt spid="101069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10696">
                                            <p:txEl>
                                              <p:pRg st="6" end="6"/>
                                            </p:txEl>
                                          </p:spTgt>
                                        </p:tgtEl>
                                        <p:attrNameLst>
                                          <p:attrName>style.visibility</p:attrName>
                                        </p:attrNameLst>
                                      </p:cBhvr>
                                      <p:to>
                                        <p:strVal val="visible"/>
                                      </p:to>
                                    </p:set>
                                    <p:animEffect transition="in" filter="wipe(left)">
                                      <p:cBhvr>
                                        <p:cTn id="35" dur="500"/>
                                        <p:tgtEl>
                                          <p:spTgt spid="10106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493125" cy="461665"/>
          </a:xfrm>
          <a:prstGeom prst="rect">
            <a:avLst/>
          </a:prstGeom>
          <a:noFill/>
          <a:ln w="9525">
            <a:noFill/>
            <a:miter lim="800000"/>
            <a:headEnd/>
            <a:tailEnd/>
          </a:ln>
        </p:spPr>
        <p:txBody>
          <a:bodyPr>
            <a:spAutoFit/>
          </a:bodyPr>
          <a:lstStyle/>
          <a:p>
            <a:pPr>
              <a:spcBef>
                <a:spcPct val="10000"/>
              </a:spcBef>
              <a:spcAft>
                <a:spcPct val="10000"/>
              </a:spcAft>
            </a:pPr>
            <a:r>
              <a:rPr lang="en-US" sz="2400" b="0">
                <a:solidFill>
                  <a:srgbClr val="0066B3"/>
                </a:solidFill>
              </a:rPr>
              <a:t>Identify the key factors that determine a firm’s success.</a:t>
            </a:r>
          </a:p>
        </p:txBody>
      </p:sp>
      <p:sp>
        <p:nvSpPr>
          <p:cNvPr id="3" name="Text Box 9"/>
          <p:cNvSpPr txBox="1">
            <a:spLocks noChangeArrowheads="1"/>
          </p:cNvSpPr>
          <p:nvPr/>
        </p:nvSpPr>
        <p:spPr bwMode="auto">
          <a:xfrm>
            <a:off x="452438" y="2404547"/>
            <a:ext cx="35099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a:solidFill>
                  <a:srgbClr val="FFFFFF"/>
                </a:solidFill>
              </a:rPr>
              <a:t>13.6 LEARNING</a:t>
            </a:r>
            <a:r>
              <a:rPr lang="en-US" sz="1800" b="0">
                <a:solidFill>
                  <a:srgbClr val="FFFFFF"/>
                </a:solidFill>
              </a:rPr>
              <a:t> OBJECTIVE</a:t>
            </a:r>
            <a:endParaRPr lang="en-US" sz="1800">
              <a:solidFill>
                <a:srgbClr val="FFFFFF"/>
              </a:solidFill>
            </a:endParaRPr>
          </a:p>
        </p:txBody>
      </p:sp>
      <p:sp>
        <p:nvSpPr>
          <p:cNvPr id="4" name="TextBox 3"/>
          <p:cNvSpPr txBox="1">
            <a:spLocks noChangeArrowheads="1"/>
          </p:cNvSpPr>
          <p:nvPr/>
        </p:nvSpPr>
        <p:spPr bwMode="auto">
          <a:xfrm>
            <a:off x="447675" y="255588"/>
            <a:ext cx="8248650" cy="523220"/>
          </a:xfrm>
          <a:prstGeom prst="rect">
            <a:avLst/>
          </a:prstGeom>
          <a:noFill/>
          <a:ln w="9525">
            <a:noFill/>
            <a:miter lim="800000"/>
            <a:headEnd/>
            <a:tailEnd/>
          </a:ln>
        </p:spPr>
        <p:txBody>
          <a:bodyPr>
            <a:spAutoFit/>
          </a:bodyPr>
          <a:lstStyle/>
          <a:p>
            <a:pPr>
              <a:spcBef>
                <a:spcPct val="10000"/>
              </a:spcBef>
              <a:spcAft>
                <a:spcPct val="10000"/>
              </a:spcAft>
            </a:pPr>
            <a:r>
              <a:rPr lang="en-US" sz="2800">
                <a:solidFill>
                  <a:srgbClr val="0066B3"/>
                </a:solidFill>
              </a:rPr>
              <a:t>What Makes a Firm Successful?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7" name="Text Box 5"/>
          <p:cNvSpPr txBox="1">
            <a:spLocks noChangeArrowheads="1"/>
          </p:cNvSpPr>
          <p:nvPr/>
        </p:nvSpPr>
        <p:spPr bwMode="auto">
          <a:xfrm>
            <a:off x="454025" y="2595563"/>
            <a:ext cx="1666875" cy="312737"/>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Figure 13.7</a:t>
            </a:r>
          </a:p>
        </p:txBody>
      </p:sp>
      <p:sp>
        <p:nvSpPr>
          <p:cNvPr id="1016838" name="Text Box 6"/>
          <p:cNvSpPr txBox="1">
            <a:spLocks noChangeArrowheads="1"/>
          </p:cNvSpPr>
          <p:nvPr/>
        </p:nvSpPr>
        <p:spPr bwMode="auto">
          <a:xfrm>
            <a:off x="152400" y="2940050"/>
            <a:ext cx="3886199"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What Makes a </a:t>
            </a:r>
            <a:r>
              <a:rPr lang="en-US" sz="1800" dirty="0" smtClean="0"/>
              <a:t>Firm</a:t>
            </a:r>
            <a:r>
              <a:rPr lang="zh-TW" altLang="en-US" sz="1800" dirty="0" smtClean="0"/>
              <a:t> </a:t>
            </a:r>
            <a:r>
              <a:rPr lang="en-US" sz="1800" dirty="0" smtClean="0"/>
              <a:t>Successful</a:t>
            </a:r>
            <a:r>
              <a:rPr lang="en-US" sz="1800" dirty="0"/>
              <a:t>?</a:t>
            </a:r>
          </a:p>
        </p:txBody>
      </p:sp>
      <p:pic>
        <p:nvPicPr>
          <p:cNvPr id="1016844" name="Picture 12" descr="Fig12-7"/>
          <p:cNvPicPr>
            <a:picLocks noChangeAspect="1" noChangeArrowheads="1"/>
          </p:cNvPicPr>
          <p:nvPr/>
        </p:nvPicPr>
        <p:blipFill>
          <a:blip r:embed="rId3" cstate="print"/>
          <a:srcRect/>
          <a:stretch>
            <a:fillRect/>
          </a:stretch>
        </p:blipFill>
        <p:spPr bwMode="auto">
          <a:xfrm>
            <a:off x="3733801" y="2598608"/>
            <a:ext cx="5257800" cy="3192592"/>
          </a:xfrm>
          <a:prstGeom prst="rect">
            <a:avLst/>
          </a:prstGeom>
          <a:noFill/>
          <a:ln w="9525">
            <a:noFill/>
            <a:miter lim="800000"/>
            <a:headEnd/>
            <a:tailEnd/>
          </a:ln>
        </p:spPr>
      </p:pic>
      <p:sp>
        <p:nvSpPr>
          <p:cNvPr id="9" name="Rectangle 8"/>
          <p:cNvSpPr>
            <a:spLocks noChangeArrowheads="1"/>
          </p:cNvSpPr>
          <p:nvPr/>
        </p:nvSpPr>
        <p:spPr bwMode="auto">
          <a:xfrm>
            <a:off x="482600" y="3335338"/>
            <a:ext cx="3251200" cy="2308324"/>
          </a:xfrm>
          <a:prstGeom prst="rect">
            <a:avLst/>
          </a:prstGeom>
          <a:noFill/>
          <a:ln w="9525">
            <a:noFill/>
            <a:miter lim="800000"/>
            <a:headEnd/>
            <a:tailEnd/>
          </a:ln>
        </p:spPr>
        <p:txBody>
          <a:bodyPr wrap="square">
            <a:spAutoFit/>
          </a:bodyPr>
          <a:lstStyle/>
          <a:p>
            <a:pPr>
              <a:spcBef>
                <a:spcPct val="10000"/>
              </a:spcBef>
              <a:spcAft>
                <a:spcPct val="10000"/>
              </a:spcAft>
            </a:pPr>
            <a:r>
              <a:rPr lang="en-US" sz="1800" b="0" dirty="0"/>
              <a:t>The factors under a firm’s control—the ability to differentiate its product and the ability to produce it at lower cost—combine with the factors beyond its control to determine the firm’s profitability.</a:t>
            </a:r>
          </a:p>
        </p:txBody>
      </p:sp>
      <p:cxnSp>
        <p:nvCxnSpPr>
          <p:cNvPr id="10" name="Straight Connector 9"/>
          <p:cNvCxnSpPr>
            <a:cxnSpLocks noChangeShapeType="1"/>
          </p:cNvCxnSpPr>
          <p:nvPr/>
        </p:nvCxnSpPr>
        <p:spPr bwMode="auto">
          <a:xfrm>
            <a:off x="428625" y="5791200"/>
            <a:ext cx="2917825" cy="0"/>
          </a:xfrm>
          <a:prstGeom prst="line">
            <a:avLst/>
          </a:prstGeom>
          <a:noFill/>
          <a:ln w="50800" algn="ctr">
            <a:solidFill>
              <a:srgbClr val="B9D3C2"/>
            </a:solidFill>
            <a:round/>
            <a:headEnd/>
            <a:tailEnd/>
          </a:ln>
        </p:spPr>
      </p:cxnSp>
      <p:sp>
        <p:nvSpPr>
          <p:cNvPr id="8" name="Rectangle 8"/>
          <p:cNvSpPr>
            <a:spLocks noChangeArrowheads="1"/>
          </p:cNvSpPr>
          <p:nvPr/>
        </p:nvSpPr>
        <p:spPr bwMode="auto">
          <a:xfrm>
            <a:off x="482600" y="191846"/>
            <a:ext cx="8229600" cy="2326791"/>
          </a:xfrm>
          <a:prstGeom prst="rect">
            <a:avLst/>
          </a:prstGeom>
          <a:noFill/>
          <a:ln w="9525" algn="ctr">
            <a:noFill/>
            <a:miter lim="800000"/>
            <a:headEnd/>
            <a:tailEnd/>
          </a:ln>
        </p:spPr>
        <p:txBody>
          <a:bodyPr>
            <a:spAutoFit/>
          </a:bodyPr>
          <a:lstStyle/>
          <a:p>
            <a:pPr>
              <a:spcBef>
                <a:spcPct val="50000"/>
              </a:spcBef>
              <a:spcAft>
                <a:spcPct val="10000"/>
              </a:spcAft>
            </a:pPr>
            <a:r>
              <a:rPr lang="en-US" sz="2200" b="0"/>
              <a:t>A firm’s ability to differentiate its product and to produce it at a lower average cost than competing firms creates </a:t>
            </a:r>
            <a:r>
              <a:rPr lang="en-US" sz="2200" b="0" i="1"/>
              <a:t>value</a:t>
            </a:r>
            <a:r>
              <a:rPr lang="en-US" sz="2200" b="0"/>
              <a:t> for its customers.</a:t>
            </a:r>
          </a:p>
          <a:p>
            <a:pPr>
              <a:spcBef>
                <a:spcPct val="50000"/>
              </a:spcBef>
              <a:spcAft>
                <a:spcPct val="10000"/>
              </a:spcAft>
            </a:pPr>
            <a:r>
              <a:rPr lang="en-US" sz="2200" b="0"/>
              <a:t>Some factors that affect a firm’s profitability are not directly under the firm’s control. Certain factors will affect all the firms in a market.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6837"/>
                                        </p:tgtEl>
                                        <p:attrNameLst>
                                          <p:attrName>style.visibility</p:attrName>
                                        </p:attrNameLst>
                                      </p:cBhvr>
                                      <p:to>
                                        <p:strVal val="visible"/>
                                      </p:to>
                                    </p:set>
                                    <p:animEffect transition="in" filter="wipe(left)">
                                      <p:cBhvr>
                                        <p:cTn id="17" dur="500"/>
                                        <p:tgtEl>
                                          <p:spTgt spid="101683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16838"/>
                                        </p:tgtEl>
                                        <p:attrNameLst>
                                          <p:attrName>style.visibility</p:attrName>
                                        </p:attrNameLst>
                                      </p:cBhvr>
                                      <p:to>
                                        <p:strVal val="visible"/>
                                      </p:to>
                                    </p:set>
                                    <p:animEffect transition="in" filter="wipe(left)">
                                      <p:cBhvr>
                                        <p:cTn id="21" dur="500"/>
                                        <p:tgtEl>
                                          <p:spTgt spid="101683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16844"/>
                                        </p:tgtEl>
                                        <p:attrNameLst>
                                          <p:attrName>style.visibility</p:attrName>
                                        </p:attrNameLst>
                                      </p:cBhvr>
                                      <p:to>
                                        <p:strVal val="visible"/>
                                      </p:to>
                                    </p:set>
                                    <p:animEffect transition="in" filter="wipe(left)">
                                      <p:cBhvr>
                                        <p:cTn id="25" dur="1000"/>
                                        <p:tgtEl>
                                          <p:spTgt spid="101684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animBg="1"/>
      <p:bldP spid="1016838" grpId="0"/>
      <p:bldP spid="9"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4800" y="380999"/>
            <a:ext cx="1828800"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新聞時事</a:t>
            </a:r>
            <a:endParaRPr lang="zh-TW" altLang="en-US" sz="3200" dirty="0">
              <a:latin typeface="標楷體" pitchFamily="65" charset="-120"/>
              <a:ea typeface="標楷體" pitchFamily="65" charset="-120"/>
            </a:endParaRPr>
          </a:p>
        </p:txBody>
      </p:sp>
      <p:sp>
        <p:nvSpPr>
          <p:cNvPr id="4" name="文字方塊 3"/>
          <p:cNvSpPr txBox="1"/>
          <p:nvPr/>
        </p:nvSpPr>
        <p:spPr>
          <a:xfrm>
            <a:off x="2667000" y="1447800"/>
            <a:ext cx="4343400" cy="523220"/>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台灣知名咖啡店價錢比較</a:t>
            </a:r>
            <a:endParaRPr lang="en-US" altLang="zh-TW" sz="2800" dirty="0" smtClean="0">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928193422"/>
              </p:ext>
            </p:extLst>
          </p:nvPr>
        </p:nvGraphicFramePr>
        <p:xfrm>
          <a:off x="2133600" y="2149228"/>
          <a:ext cx="5638800" cy="2877740"/>
        </p:xfrm>
        <a:graphic>
          <a:graphicData uri="http://schemas.openxmlformats.org/drawingml/2006/table">
            <a:tbl>
              <a:tblPr firstRow="1" firstCol="1">
                <a:tableStyleId>{08FB837D-C827-4EFA-A057-4D05807E0F7C}</a:tableStyleId>
              </a:tblPr>
              <a:tblGrid>
                <a:gridCol w="1409700"/>
                <a:gridCol w="1409700"/>
                <a:gridCol w="1409700"/>
                <a:gridCol w="1409700"/>
              </a:tblGrid>
              <a:tr h="575548">
                <a:tc>
                  <a:txBody>
                    <a:bodyPr/>
                    <a:lstStyle/>
                    <a:p>
                      <a:pPr algn="ctr" fontAlgn="ctr"/>
                      <a:r>
                        <a:rPr lang="zh-TW" altLang="en-US" sz="2400" u="none" strike="noStrike" dirty="0">
                          <a:effectLst/>
                          <a:latin typeface="標楷體" pitchFamily="65" charset="-120"/>
                          <a:ea typeface="標楷體" pitchFamily="65" charset="-120"/>
                        </a:rPr>
                        <a:t>品牌</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美式咖啡</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a:effectLst/>
                          <a:latin typeface="標楷體" pitchFamily="65" charset="-120"/>
                          <a:ea typeface="標楷體" pitchFamily="65" charset="-120"/>
                        </a:rPr>
                        <a:t>卡布奇諾</a:t>
                      </a:r>
                      <a:endParaRPr lang="zh-TW" altLang="en-US"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a:effectLst/>
                          <a:latin typeface="標楷體" pitchFamily="65" charset="-120"/>
                          <a:ea typeface="標楷體" pitchFamily="65" charset="-120"/>
                        </a:rPr>
                        <a:t>拿鐵</a:t>
                      </a:r>
                      <a:endParaRPr lang="zh-TW" altLang="en-US" sz="2400" b="0" i="0" u="none" strike="noStrike">
                        <a:solidFill>
                          <a:srgbClr val="000000"/>
                        </a:solidFill>
                        <a:effectLst/>
                        <a:latin typeface="標楷體" pitchFamily="65" charset="-120"/>
                        <a:ea typeface="標楷體" pitchFamily="65" charset="-120"/>
                      </a:endParaRPr>
                    </a:p>
                  </a:txBody>
                  <a:tcPr marL="9525" marR="9525" marT="9525" marB="0" anchor="ctr"/>
                </a:tc>
              </a:tr>
              <a:tr h="575548">
                <a:tc>
                  <a:txBody>
                    <a:bodyPr/>
                    <a:lstStyle/>
                    <a:p>
                      <a:pPr algn="ctr" fontAlgn="ctr"/>
                      <a:r>
                        <a:rPr lang="zh-TW" altLang="en-US" sz="2400" u="none" strike="noStrike" dirty="0">
                          <a:effectLst/>
                          <a:latin typeface="標楷體" pitchFamily="65" charset="-120"/>
                          <a:ea typeface="標楷體" pitchFamily="65" charset="-120"/>
                        </a:rPr>
                        <a:t>星巴克</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115</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135</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135</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r>
              <a:tr h="575548">
                <a:tc>
                  <a:txBody>
                    <a:bodyPr/>
                    <a:lstStyle/>
                    <a:p>
                      <a:pPr algn="ctr" fontAlgn="ctr"/>
                      <a:r>
                        <a:rPr lang="zh-TW" altLang="en-US" sz="2400" u="none" strike="noStrike">
                          <a:effectLst/>
                          <a:latin typeface="標楷體" pitchFamily="65" charset="-120"/>
                          <a:ea typeface="標楷體" pitchFamily="65" charset="-120"/>
                        </a:rPr>
                        <a:t>丹堤</a:t>
                      </a:r>
                      <a:endParaRPr lang="zh-TW" altLang="en-US"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70</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90</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90</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r>
              <a:tr h="575548">
                <a:tc>
                  <a:txBody>
                    <a:bodyPr/>
                    <a:lstStyle/>
                    <a:p>
                      <a:pPr algn="ctr" fontAlgn="ctr"/>
                      <a:r>
                        <a:rPr lang="zh-TW" altLang="en-US" sz="2400" u="none" strike="noStrike">
                          <a:effectLst/>
                          <a:latin typeface="標楷體" pitchFamily="65" charset="-120"/>
                          <a:ea typeface="標楷體" pitchFamily="65" charset="-120"/>
                        </a:rPr>
                        <a:t>客喜康</a:t>
                      </a:r>
                      <a:endParaRPr lang="zh-TW" altLang="en-US"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100</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130</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130</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r>
              <a:tr h="575548">
                <a:tc>
                  <a:txBody>
                    <a:bodyPr/>
                    <a:lstStyle/>
                    <a:p>
                      <a:pPr algn="ctr" fontAlgn="ctr"/>
                      <a:r>
                        <a:rPr lang="zh-TW" altLang="en-US" sz="2400" u="none" strike="noStrike">
                          <a:effectLst/>
                          <a:latin typeface="標楷體" pitchFamily="65" charset="-120"/>
                          <a:ea typeface="標楷體" pitchFamily="65" charset="-120"/>
                        </a:rPr>
                        <a:t>怡客</a:t>
                      </a:r>
                      <a:endParaRPr lang="zh-TW" altLang="en-US"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65</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80</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90</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r>
            </a:tbl>
          </a:graphicData>
        </a:graphic>
      </p:graphicFrame>
    </p:spTree>
    <p:extLst>
      <p:ext uri="{BB962C8B-B14F-4D97-AF65-F5344CB8AC3E}">
        <p14:creationId xmlns:p14="http://schemas.microsoft.com/office/powerpoint/2010/main" val="217795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1905000"/>
            <a:ext cx="8239125" cy="1815882"/>
          </a:xfrm>
          <a:prstGeom prst="rect">
            <a:avLst/>
          </a:prstGeom>
          <a:noFill/>
          <a:ln w="9525">
            <a:noFill/>
            <a:miter lim="800000"/>
            <a:headEnd/>
            <a:tailEnd/>
          </a:ln>
        </p:spPr>
        <p:txBody>
          <a:bodyPr>
            <a:spAutoFit/>
          </a:bodyPr>
          <a:lstStyle/>
          <a:p>
            <a:pPr>
              <a:spcBef>
                <a:spcPct val="50000"/>
              </a:spcBef>
              <a:spcAft>
                <a:spcPct val="10000"/>
              </a:spcAft>
            </a:pPr>
            <a:r>
              <a:rPr lang="en-US" sz="2800" dirty="0"/>
              <a:t>Monopolistic competition</a:t>
            </a:r>
            <a:r>
              <a:rPr lang="en-US" sz="2800" b="0" dirty="0"/>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獨占性競爭</a:t>
            </a:r>
            <a:r>
              <a:rPr lang="en-US" altLang="zh-TW" sz="2800" dirty="0" smtClean="0">
                <a:latin typeface="標楷體" pitchFamily="65" charset="-120"/>
                <a:ea typeface="標楷體" pitchFamily="65" charset="-120"/>
              </a:rPr>
              <a:t>)</a:t>
            </a:r>
            <a:r>
              <a:rPr lang="en-US" sz="2800" dirty="0" smtClean="0">
                <a:latin typeface="標楷體" pitchFamily="65" charset="-120"/>
                <a:ea typeface="標楷體" pitchFamily="65" charset="-120"/>
              </a:rPr>
              <a:t> </a:t>
            </a:r>
            <a:r>
              <a:rPr lang="en-US" sz="2800" b="0" dirty="0"/>
              <a:t>A market structure in which barriers to entry are low and many firms compete by selling similar, but not identical, products.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350250" cy="1274195"/>
          </a:xfrm>
          <a:prstGeom prst="rect">
            <a:avLst/>
          </a:prstGeom>
          <a:noFill/>
          <a:ln w="9525">
            <a:noFill/>
            <a:miter lim="800000"/>
            <a:headEnd/>
            <a:tailEnd/>
          </a:ln>
        </p:spPr>
        <p:txBody>
          <a:bodyPr>
            <a:spAutoFit/>
          </a:bodyPr>
          <a:lstStyle/>
          <a:p>
            <a:pPr>
              <a:spcBef>
                <a:spcPct val="10000"/>
              </a:spcBef>
              <a:spcAft>
                <a:spcPct val="10000"/>
              </a:spcAft>
            </a:pPr>
            <a:r>
              <a:rPr lang="en-US" sz="2400" b="0">
                <a:solidFill>
                  <a:srgbClr val="0066B3"/>
                </a:solidFill>
              </a:rPr>
              <a:t>Explain why a monopolistically competitive firm has downward-sloping demand</a:t>
            </a:r>
          </a:p>
          <a:p>
            <a:pPr>
              <a:spcBef>
                <a:spcPct val="10000"/>
              </a:spcBef>
              <a:spcAft>
                <a:spcPct val="10000"/>
              </a:spcAft>
            </a:pPr>
            <a:r>
              <a:rPr lang="en-US" sz="2400" b="0">
                <a:solidFill>
                  <a:srgbClr val="0066B3"/>
                </a:solidFill>
              </a:rPr>
              <a:t>and marginal revenue curves.</a:t>
            </a:r>
          </a:p>
        </p:txBody>
      </p:sp>
      <p:sp>
        <p:nvSpPr>
          <p:cNvPr id="3" name="Text Box 9"/>
          <p:cNvSpPr txBox="1">
            <a:spLocks noChangeArrowheads="1"/>
          </p:cNvSpPr>
          <p:nvPr/>
        </p:nvSpPr>
        <p:spPr bwMode="auto">
          <a:xfrm>
            <a:off x="452438" y="2404547"/>
            <a:ext cx="4500562" cy="369332"/>
          </a:xfrm>
          <a:prstGeom prst="rect">
            <a:avLst/>
          </a:prstGeom>
          <a:solidFill>
            <a:srgbClr val="0066B3"/>
          </a:solidFill>
          <a:ln w="9525">
            <a:noFill/>
            <a:miter lim="800000"/>
            <a:headEnd/>
            <a:tailEnd/>
          </a:ln>
        </p:spPr>
        <p:txBody>
          <a:bodyPr wrap="square" lIns="45720" rIns="45720" anchor="ctr">
            <a:spAutoFit/>
          </a:bodyPr>
          <a:lstStyle/>
          <a:p>
            <a:pPr>
              <a:spcBef>
                <a:spcPct val="10000"/>
              </a:spcBef>
              <a:spcAft>
                <a:spcPct val="10000"/>
              </a:spcAft>
            </a:pPr>
            <a:r>
              <a:rPr lang="en-US" sz="1800" dirty="0">
                <a:solidFill>
                  <a:srgbClr val="FFFFFF"/>
                </a:solidFill>
              </a:rPr>
              <a:t>13.1 LEARNING</a:t>
            </a:r>
            <a:r>
              <a:rPr lang="en-US" sz="1800" b="0" dirty="0">
                <a:solidFill>
                  <a:srgbClr val="FFFFFF"/>
                </a:solidFill>
              </a:rPr>
              <a:t> OBJECTIVE</a:t>
            </a:r>
            <a:endParaRPr lang="en-US" sz="1800" dirty="0">
              <a:solidFill>
                <a:srgbClr val="FFFFFF"/>
              </a:solidFill>
            </a:endParaRPr>
          </a:p>
        </p:txBody>
      </p:sp>
      <p:sp>
        <p:nvSpPr>
          <p:cNvPr id="4" name="TextBox 3"/>
          <p:cNvSpPr txBox="1">
            <a:spLocks noChangeArrowheads="1"/>
          </p:cNvSpPr>
          <p:nvPr/>
        </p:nvSpPr>
        <p:spPr bwMode="auto">
          <a:xfrm>
            <a:off x="447675" y="255588"/>
            <a:ext cx="8248650" cy="954107"/>
          </a:xfrm>
          <a:prstGeom prst="rect">
            <a:avLst/>
          </a:prstGeom>
          <a:noFill/>
          <a:ln w="9525">
            <a:noFill/>
            <a:miter lim="800000"/>
            <a:headEnd/>
            <a:tailEnd/>
          </a:ln>
        </p:spPr>
        <p:txBody>
          <a:bodyPr>
            <a:spAutoFit/>
          </a:bodyPr>
          <a:lstStyle/>
          <a:p>
            <a:pPr>
              <a:spcBef>
                <a:spcPct val="10000"/>
              </a:spcBef>
              <a:spcAft>
                <a:spcPct val="10000"/>
              </a:spcAft>
            </a:pPr>
            <a:r>
              <a:rPr lang="en-US" sz="2800" dirty="0">
                <a:solidFill>
                  <a:srgbClr val="0066B3"/>
                </a:solidFill>
              </a:rPr>
              <a:t>Demand and Marginal Revenue for a Firm in a Monopolistically Competitive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8949" name="Rectangle 5"/>
          <p:cNvSpPr>
            <a:spLocks noChangeArrowheads="1"/>
          </p:cNvSpPr>
          <p:nvPr/>
        </p:nvSpPr>
        <p:spPr bwMode="auto">
          <a:xfrm>
            <a:off x="228601" y="152400"/>
            <a:ext cx="8915400" cy="533400"/>
          </a:xfrm>
          <a:prstGeom prst="rect">
            <a:avLst/>
          </a:prstGeom>
          <a:noFill/>
          <a:ln w="9525">
            <a:noFill/>
            <a:miter lim="800000"/>
            <a:headEnd/>
            <a:tailEnd/>
          </a:ln>
        </p:spPr>
        <p:txBody>
          <a:bodyPr/>
          <a:lstStyle/>
          <a:p>
            <a:pPr marL="342900" indent="-342900">
              <a:spcBef>
                <a:spcPct val="20000"/>
              </a:spcBef>
            </a:pPr>
            <a:r>
              <a:rPr lang="en-US" sz="2400" dirty="0"/>
              <a:t>The Demand Curve for a Monopolistically Competitive Firm</a:t>
            </a:r>
          </a:p>
        </p:txBody>
      </p:sp>
      <p:sp>
        <p:nvSpPr>
          <p:cNvPr id="978950" name="Text Box 6"/>
          <p:cNvSpPr txBox="1">
            <a:spLocks noChangeArrowheads="1"/>
          </p:cNvSpPr>
          <p:nvPr/>
        </p:nvSpPr>
        <p:spPr bwMode="auto">
          <a:xfrm>
            <a:off x="457200" y="906463"/>
            <a:ext cx="2486025" cy="312737"/>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Figure 13.1</a:t>
            </a:r>
          </a:p>
        </p:txBody>
      </p:sp>
      <p:sp>
        <p:nvSpPr>
          <p:cNvPr id="18" name="Text Box 8"/>
          <p:cNvSpPr txBox="1">
            <a:spLocks noChangeArrowheads="1"/>
          </p:cNvSpPr>
          <p:nvPr/>
        </p:nvSpPr>
        <p:spPr bwMode="auto">
          <a:xfrm>
            <a:off x="457200" y="1212850"/>
            <a:ext cx="2743200" cy="923330"/>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The Downward-Sloping Demand for </a:t>
            </a:r>
            <a:r>
              <a:rPr lang="en-US" sz="1800" dirty="0" err="1"/>
              <a:t>Caffè</a:t>
            </a:r>
            <a:r>
              <a:rPr lang="en-US" sz="1800" dirty="0"/>
              <a:t> Lattes at a Starbucks</a:t>
            </a:r>
          </a:p>
        </p:txBody>
      </p:sp>
      <p:pic>
        <p:nvPicPr>
          <p:cNvPr id="20" name="Picture 13" descr="Fig12-1-4"/>
          <p:cNvPicPr>
            <a:picLocks noChangeAspect="1" noChangeArrowheads="1"/>
          </p:cNvPicPr>
          <p:nvPr/>
        </p:nvPicPr>
        <p:blipFill>
          <a:blip r:embed="rId3" cstate="print"/>
          <a:srcRect/>
          <a:stretch>
            <a:fillRect/>
          </a:stretch>
        </p:blipFill>
        <p:spPr bwMode="auto">
          <a:xfrm>
            <a:off x="3200400" y="1219200"/>
            <a:ext cx="5743575" cy="4133850"/>
          </a:xfrm>
          <a:prstGeom prst="rect">
            <a:avLst/>
          </a:prstGeom>
          <a:noFill/>
          <a:ln w="9525">
            <a:noFill/>
            <a:miter lim="800000"/>
            <a:headEnd/>
            <a:tailEnd/>
          </a:ln>
        </p:spPr>
      </p:pic>
      <p:pic>
        <p:nvPicPr>
          <p:cNvPr id="22" name="Picture 11" descr="Fig12-1-2"/>
          <p:cNvPicPr>
            <a:picLocks noChangeAspect="1" noChangeArrowheads="1"/>
          </p:cNvPicPr>
          <p:nvPr/>
        </p:nvPicPr>
        <p:blipFill>
          <a:blip r:embed="rId4" cstate="print"/>
          <a:srcRect/>
          <a:stretch>
            <a:fillRect/>
          </a:stretch>
        </p:blipFill>
        <p:spPr bwMode="auto">
          <a:xfrm>
            <a:off x="3200400" y="1219200"/>
            <a:ext cx="5743575" cy="4133850"/>
          </a:xfrm>
          <a:prstGeom prst="rect">
            <a:avLst/>
          </a:prstGeom>
          <a:noFill/>
          <a:ln w="9525">
            <a:noFill/>
            <a:miter lim="800000"/>
            <a:headEnd/>
            <a:tailEnd/>
          </a:ln>
        </p:spPr>
      </p:pic>
      <p:pic>
        <p:nvPicPr>
          <p:cNvPr id="23" name="Picture 12" descr="Fig12-1-3"/>
          <p:cNvPicPr>
            <a:picLocks noChangeAspect="1" noChangeArrowheads="1"/>
          </p:cNvPicPr>
          <p:nvPr/>
        </p:nvPicPr>
        <p:blipFill>
          <a:blip r:embed="rId5" cstate="print"/>
          <a:srcRect/>
          <a:stretch>
            <a:fillRect/>
          </a:stretch>
        </p:blipFill>
        <p:spPr bwMode="auto">
          <a:xfrm>
            <a:off x="3200400" y="1219200"/>
            <a:ext cx="5743575" cy="4133850"/>
          </a:xfrm>
          <a:prstGeom prst="rect">
            <a:avLst/>
          </a:prstGeom>
          <a:noFill/>
          <a:ln w="9525">
            <a:noFill/>
            <a:miter lim="800000"/>
            <a:headEnd/>
            <a:tailEnd/>
          </a:ln>
        </p:spPr>
      </p:pic>
      <p:pic>
        <p:nvPicPr>
          <p:cNvPr id="24" name="Picture 14" descr="Fig12-1-5"/>
          <p:cNvPicPr>
            <a:picLocks noChangeAspect="1" noChangeArrowheads="1"/>
          </p:cNvPicPr>
          <p:nvPr/>
        </p:nvPicPr>
        <p:blipFill>
          <a:blip r:embed="rId6" cstate="print"/>
          <a:srcRect/>
          <a:stretch>
            <a:fillRect/>
          </a:stretch>
        </p:blipFill>
        <p:spPr bwMode="auto">
          <a:xfrm>
            <a:off x="3200400" y="1219200"/>
            <a:ext cx="5743575" cy="4133850"/>
          </a:xfrm>
          <a:prstGeom prst="rect">
            <a:avLst/>
          </a:prstGeom>
          <a:noFill/>
          <a:ln w="9525">
            <a:noFill/>
            <a:miter lim="800000"/>
            <a:headEnd/>
            <a:tailEnd/>
          </a:ln>
        </p:spPr>
      </p:pic>
      <p:sp>
        <p:nvSpPr>
          <p:cNvPr id="15" name="TextBox 14"/>
          <p:cNvSpPr txBox="1">
            <a:spLocks noChangeArrowheads="1"/>
          </p:cNvSpPr>
          <p:nvPr/>
        </p:nvSpPr>
        <p:spPr bwMode="auto">
          <a:xfrm>
            <a:off x="228601" y="2043113"/>
            <a:ext cx="3276599" cy="3740150"/>
          </a:xfrm>
          <a:prstGeom prst="rect">
            <a:avLst/>
          </a:prstGeom>
          <a:noFill/>
          <a:ln w="9525">
            <a:noFill/>
            <a:miter lim="800000"/>
            <a:headEnd/>
            <a:tailEnd/>
          </a:ln>
        </p:spPr>
        <p:txBody>
          <a:bodyPr/>
          <a:lstStyle/>
          <a:p>
            <a:pPr>
              <a:spcBef>
                <a:spcPct val="10000"/>
              </a:spcBef>
              <a:spcAft>
                <a:spcPct val="10000"/>
              </a:spcAft>
            </a:pPr>
            <a:r>
              <a:rPr lang="en-US" sz="1800" b="0" dirty="0"/>
              <a:t>If a Starbucks increases the price of </a:t>
            </a:r>
            <a:r>
              <a:rPr lang="en-US" sz="1800" b="0" dirty="0" err="1"/>
              <a:t>caffè</a:t>
            </a:r>
            <a:r>
              <a:rPr lang="en-US" sz="1800" b="0" dirty="0"/>
              <a:t> lattes, it will lose some, but not all, of its customers. </a:t>
            </a:r>
          </a:p>
          <a:p>
            <a:pPr>
              <a:spcBef>
                <a:spcPct val="10000"/>
              </a:spcBef>
              <a:spcAft>
                <a:spcPct val="10000"/>
              </a:spcAft>
            </a:pPr>
            <a:r>
              <a:rPr lang="en-US" sz="1800" b="0" dirty="0"/>
              <a:t>In this case, raising the price from $3.00 to $3.25 reduces the quantity of </a:t>
            </a:r>
            <a:r>
              <a:rPr lang="en-US" sz="1800" b="0" dirty="0" err="1"/>
              <a:t>caffè</a:t>
            </a:r>
            <a:r>
              <a:rPr lang="en-US" sz="1800" b="0" dirty="0"/>
              <a:t> lattes sold from 3,000 to 2,400. </a:t>
            </a:r>
          </a:p>
          <a:p>
            <a:pPr>
              <a:spcBef>
                <a:spcPct val="10000"/>
              </a:spcBef>
              <a:spcAft>
                <a:spcPct val="10000"/>
              </a:spcAft>
            </a:pPr>
            <a:r>
              <a:rPr lang="en-US" sz="1800" b="0" dirty="0"/>
              <a:t>Therefore, unlike a perfect competitor, a Starbucks store faces a downward-sloping demand curve.</a:t>
            </a:r>
          </a:p>
        </p:txBody>
      </p:sp>
      <p:pic>
        <p:nvPicPr>
          <p:cNvPr id="16" name="Picture 15" descr="Fig12-1-1.gif"/>
          <p:cNvPicPr>
            <a:picLocks noChangeAspect="1"/>
          </p:cNvPicPr>
          <p:nvPr/>
        </p:nvPicPr>
        <p:blipFill>
          <a:blip r:embed="rId7" cstate="print"/>
          <a:srcRect/>
          <a:stretch>
            <a:fillRect/>
          </a:stretch>
        </p:blipFill>
        <p:spPr bwMode="auto">
          <a:xfrm>
            <a:off x="3200400" y="1219200"/>
            <a:ext cx="5743575" cy="4133850"/>
          </a:xfrm>
          <a:prstGeom prst="rect">
            <a:avLst/>
          </a:prstGeom>
          <a:noFill/>
          <a:ln w="9525">
            <a:noFill/>
            <a:miter lim="800000"/>
            <a:headEnd/>
            <a:tailEnd/>
          </a:ln>
        </p:spPr>
      </p:pic>
      <p:cxnSp>
        <p:nvCxnSpPr>
          <p:cNvPr id="21" name="Straight Connector 20"/>
          <p:cNvCxnSpPr>
            <a:cxnSpLocks noChangeShapeType="1"/>
          </p:cNvCxnSpPr>
          <p:nvPr/>
        </p:nvCxnSpPr>
        <p:spPr bwMode="auto">
          <a:xfrm>
            <a:off x="428625" y="6019800"/>
            <a:ext cx="2514600"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8949"/>
                                        </p:tgtEl>
                                        <p:attrNameLst>
                                          <p:attrName>style.visibility</p:attrName>
                                        </p:attrNameLst>
                                      </p:cBhvr>
                                      <p:to>
                                        <p:strVal val="visible"/>
                                      </p:to>
                                    </p:set>
                                    <p:animEffect transition="in" filter="wipe(left)">
                                      <p:cBhvr>
                                        <p:cTn id="7" dur="500"/>
                                        <p:tgtEl>
                                          <p:spTgt spid="9789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8950"/>
                                        </p:tgtEl>
                                        <p:attrNameLst>
                                          <p:attrName>style.visibility</p:attrName>
                                        </p:attrNameLst>
                                      </p:cBhvr>
                                      <p:to>
                                        <p:strVal val="visible"/>
                                      </p:to>
                                    </p:set>
                                    <p:animEffect transition="in" filter="wipe(left)">
                                      <p:cBhvr>
                                        <p:cTn id="11" dur="500"/>
                                        <p:tgtEl>
                                          <p:spTgt spid="9789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750"/>
                                        <p:tgtEl>
                                          <p:spTgt spid="22"/>
                                        </p:tgtEl>
                                      </p:cBhvr>
                                    </p:animEffect>
                                  </p:childTnLst>
                                </p:cTn>
                              </p:par>
                            </p:childTnLst>
                          </p:cTn>
                        </p:par>
                        <p:par>
                          <p:cTn id="24" fill="hold">
                            <p:stCondLst>
                              <p:cond delay="325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par>
                          <p:cTn id="28" fill="hold">
                            <p:stCondLst>
                              <p:cond delay="4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750"/>
                                        <p:tgtEl>
                                          <p:spTgt spid="20"/>
                                        </p:tgtEl>
                                      </p:cBhvr>
                                    </p:animEffect>
                                  </p:childTnLst>
                                </p:cTn>
                              </p:par>
                            </p:childTnLst>
                          </p:cTn>
                        </p:par>
                        <p:par>
                          <p:cTn id="32" fill="hold">
                            <p:stCondLst>
                              <p:cond delay="475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750"/>
                                        <p:tgtEl>
                                          <p:spTgt spid="24"/>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left)">
                                      <p:cBhvr>
                                        <p:cTn id="44" dur="500"/>
                                        <p:tgtEl>
                                          <p:spTgt spid="15">
                                            <p:txEl>
                                              <p:pRg st="1" end="1"/>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xEl>
                                              <p:pRg st="2" end="2"/>
                                            </p:txEl>
                                          </p:spTgt>
                                        </p:tgtEl>
                                        <p:attrNameLst>
                                          <p:attrName>style.visibility</p:attrName>
                                        </p:attrNameLst>
                                      </p:cBhvr>
                                      <p:to>
                                        <p:strVal val="visible"/>
                                      </p:to>
                                    </p:set>
                                    <p:animEffect transition="in" filter="wipe(left)">
                                      <p:cBhvr>
                                        <p:cTn id="48" dur="500"/>
                                        <p:tgtEl>
                                          <p:spTgt spid="15">
                                            <p:txEl>
                                              <p:pRg st="2" end="2"/>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9" grpId="0"/>
      <p:bldP spid="978950" grpId="0" animBg="1"/>
      <p:bldP spid="18" grpId="0"/>
      <p:bldP spid="15"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7" name="Rectangle 5"/>
          <p:cNvSpPr>
            <a:spLocks noChangeArrowheads="1"/>
          </p:cNvSpPr>
          <p:nvPr/>
        </p:nvSpPr>
        <p:spPr bwMode="auto">
          <a:xfrm>
            <a:off x="457200" y="228600"/>
            <a:ext cx="8382000" cy="652463"/>
          </a:xfrm>
          <a:prstGeom prst="rect">
            <a:avLst/>
          </a:prstGeom>
          <a:noFill/>
          <a:ln w="9525">
            <a:noFill/>
            <a:miter lim="800000"/>
            <a:headEnd/>
            <a:tailEnd/>
          </a:ln>
        </p:spPr>
        <p:txBody>
          <a:bodyPr/>
          <a:lstStyle/>
          <a:p>
            <a:pPr>
              <a:spcBef>
                <a:spcPct val="20000"/>
              </a:spcBef>
            </a:pPr>
            <a:r>
              <a:rPr lang="en-US" sz="2400" dirty="0"/>
              <a:t>Marginal Revenue for a Firm with a Downward-Sloping Demand Curve</a:t>
            </a:r>
          </a:p>
        </p:txBody>
      </p:sp>
      <p:sp>
        <p:nvSpPr>
          <p:cNvPr id="981001" name="Text Box 9"/>
          <p:cNvSpPr txBox="1">
            <a:spLocks noChangeArrowheads="1"/>
          </p:cNvSpPr>
          <p:nvPr/>
        </p:nvSpPr>
        <p:spPr bwMode="auto">
          <a:xfrm>
            <a:off x="463550" y="990600"/>
            <a:ext cx="2819400" cy="312738"/>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Table 13.1</a:t>
            </a:r>
          </a:p>
        </p:txBody>
      </p:sp>
      <p:graphicFrame>
        <p:nvGraphicFramePr>
          <p:cNvPr id="981069" name="Group 77"/>
          <p:cNvGraphicFramePr>
            <a:graphicFrameLocks noGrp="1"/>
          </p:cNvGraphicFramePr>
          <p:nvPr>
            <p:ph idx="4294967295"/>
            <p:extLst>
              <p:ext uri="{D42A27DB-BD31-4B8C-83A1-F6EECF244321}">
                <p14:modId xmlns:p14="http://schemas.microsoft.com/office/powerpoint/2010/main" val="3187125830"/>
              </p:ext>
            </p:extLst>
          </p:nvPr>
        </p:nvGraphicFramePr>
        <p:xfrm>
          <a:off x="463420" y="1524000"/>
          <a:ext cx="7885113" cy="4482793"/>
        </p:xfrm>
        <a:graphic>
          <a:graphicData uri="http://schemas.openxmlformats.org/drawingml/2006/table">
            <a:tbl>
              <a:tblPr/>
              <a:tblGrid>
                <a:gridCol w="1757363"/>
                <a:gridCol w="463550"/>
                <a:gridCol w="1068387"/>
                <a:gridCol w="1531938"/>
                <a:gridCol w="1411287"/>
                <a:gridCol w="1652588"/>
              </a:tblGrid>
              <a:tr h="110491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4B3"/>
                          </a:solidFill>
                          <a:effectLst/>
                          <a:latin typeface="Arial" charset="0"/>
                        </a:rPr>
                        <a:t/>
                      </a:r>
                      <a:br>
                        <a:rPr kumimoji="0" lang="en-US" sz="1400" b="1" i="0" u="none" strike="noStrike" cap="none" normalizeH="0" baseline="0" dirty="0" smtClean="0">
                          <a:ln>
                            <a:noFill/>
                          </a:ln>
                          <a:solidFill>
                            <a:srgbClr val="0064B3"/>
                          </a:solidFill>
                          <a:effectLst/>
                          <a:latin typeface="Arial" charset="0"/>
                        </a:rPr>
                      </a:br>
                      <a:r>
                        <a:rPr kumimoji="0" lang="en-US" sz="1400" b="1" i="0" u="none" strike="noStrike" cap="none" normalizeH="0" baseline="0" dirty="0" smtClean="0">
                          <a:ln>
                            <a:noFill/>
                          </a:ln>
                          <a:solidFill>
                            <a:srgbClr val="0064B3"/>
                          </a:solidFill>
                          <a:effectLst/>
                          <a:latin typeface="Arial" charset="0"/>
                        </a:rPr>
                        <a:t>CAFF</a:t>
                      </a:r>
                      <a:r>
                        <a:rPr kumimoji="0" lang="en-US" sz="1400" b="1" i="0" u="none" strike="noStrike" cap="none" normalizeH="0" baseline="0" dirty="0" smtClean="0">
                          <a:ln>
                            <a:noFill/>
                          </a:ln>
                          <a:solidFill>
                            <a:srgbClr val="0064B3"/>
                          </a:solidFill>
                          <a:effectLst/>
                          <a:latin typeface="Arial" charset="0"/>
                          <a:cs typeface="Arial" charset="0"/>
                        </a:rPr>
                        <a:t>È</a:t>
                      </a:r>
                      <a:r>
                        <a:rPr kumimoji="0" lang="en-US" sz="1400" b="1" i="0" u="none" strike="noStrike" cap="none" normalizeH="0" baseline="0" dirty="0" smtClean="0">
                          <a:ln>
                            <a:noFill/>
                          </a:ln>
                          <a:solidFill>
                            <a:srgbClr val="0064B3"/>
                          </a:solidFill>
                          <a:effectLst/>
                          <a:latin typeface="Arial" charset="0"/>
                        </a:rPr>
                        <a:t> LATTES SOLD PER WEEK (</a:t>
                      </a:r>
                      <a:r>
                        <a:rPr kumimoji="0" lang="en-US" sz="1400" b="1" i="1" u="none" strike="noStrike" cap="none" normalizeH="0" baseline="0" dirty="0" smtClean="0">
                          <a:ln>
                            <a:noFill/>
                          </a:ln>
                          <a:solidFill>
                            <a:srgbClr val="0064B3"/>
                          </a:solidFill>
                          <a:effectLst/>
                          <a:latin typeface="Arial" charset="0"/>
                        </a:rPr>
                        <a:t>Q</a:t>
                      </a:r>
                      <a:r>
                        <a:rPr kumimoji="0" lang="en-US" sz="1400" b="1" i="0" u="none" strike="noStrike" cap="none" normalizeH="0" baseline="0" dirty="0" smtClean="0">
                          <a:ln>
                            <a:noFill/>
                          </a:ln>
                          <a:solidFill>
                            <a:srgbClr val="0064B3"/>
                          </a:solidFill>
                          <a:effectLst/>
                          <a:latin typeface="Arial" charset="0"/>
                        </a:rPr>
                        <a:t>)</a:t>
                      </a:r>
                    </a:p>
                  </a:txBody>
                  <a:tcPr horzOverflow="overflow">
                    <a:lnL cap="flat">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4B3"/>
                          </a:solidFill>
                          <a:effectLst/>
                          <a:latin typeface="Arial" charset="0"/>
                        </a:rPr>
                        <a:t/>
                      </a:r>
                      <a:br>
                        <a:rPr kumimoji="0" lang="en-US" sz="1400" b="1" i="0" u="none" strike="noStrike" cap="none" normalizeH="0" baseline="0" dirty="0" smtClean="0">
                          <a:ln>
                            <a:noFill/>
                          </a:ln>
                          <a:solidFill>
                            <a:srgbClr val="0064B3"/>
                          </a:solidFill>
                          <a:effectLst/>
                          <a:latin typeface="Arial" charset="0"/>
                        </a:rPr>
                      </a:br>
                      <a:r>
                        <a:rPr kumimoji="0" lang="en-US" sz="1400" b="1" i="0" u="none" strike="noStrike" cap="none" normalizeH="0" baseline="0" dirty="0" smtClean="0">
                          <a:ln>
                            <a:noFill/>
                          </a:ln>
                          <a:solidFill>
                            <a:srgbClr val="0064B3"/>
                          </a:solidFill>
                          <a:effectLst/>
                          <a:latin typeface="Arial" charset="0"/>
                        </a:rPr>
                        <a:t>PRICE (</a:t>
                      </a:r>
                      <a:r>
                        <a:rPr kumimoji="0" lang="en-US" sz="1400" b="1" i="1" u="none" strike="noStrike" cap="none" normalizeH="0" baseline="0" dirty="0" smtClean="0">
                          <a:ln>
                            <a:noFill/>
                          </a:ln>
                          <a:solidFill>
                            <a:srgbClr val="0064B3"/>
                          </a:solidFill>
                          <a:effectLst/>
                          <a:latin typeface="Arial" charset="0"/>
                        </a:rPr>
                        <a:t>P</a:t>
                      </a:r>
                      <a:r>
                        <a:rPr kumimoji="0" lang="en-US" sz="1400" b="1" i="0" u="none" strike="noStrike" cap="none" normalizeH="0" baseline="0" dirty="0" smtClean="0">
                          <a:ln>
                            <a:noFill/>
                          </a:ln>
                          <a:solidFill>
                            <a:srgbClr val="0064B3"/>
                          </a:solidFill>
                          <a:effectLst/>
                          <a:latin typeface="Arial" charset="0"/>
                        </a:rPr>
                        <a:t>)</a:t>
                      </a:r>
                    </a:p>
                  </a:txBody>
                  <a:tcPr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endParaRPr lang="en-US" sz="1800"/>
                    </a:p>
                  </a:txBody>
                  <a:tcPr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blipFill rotWithShape="1">
                      <a:blip r:embed="rId3"/>
                      <a:stretch>
                        <a:fillRect l="-215139" t="-613" r="-200398" b="-294479"/>
                      </a:stretch>
                    </a:blipFill>
                  </a:tcPr>
                </a:tc>
                <a:tc>
                  <a:txBody>
                    <a:bodyPr/>
                    <a:lstStyle/>
                    <a:p>
                      <a:endParaRPr lang="en-US" sz="1800"/>
                    </a:p>
                  </a:txBody>
                  <a:tcPr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blipFill rotWithShape="1">
                      <a:blip r:embed="rId3"/>
                      <a:stretch>
                        <a:fillRect l="-340948" t="-613" r="-116810" b="-294479"/>
                      </a:stretch>
                    </a:blipFill>
                  </a:tcPr>
                </a:tc>
                <a:tc>
                  <a:txBody>
                    <a:bodyPr/>
                    <a:lstStyle/>
                    <a:p>
                      <a:endParaRPr lang="en-US" sz="1800"/>
                    </a:p>
                  </a:txBody>
                  <a:tcPr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blipFill rotWithShape="1">
                      <a:blip r:embed="rId3"/>
                      <a:stretch>
                        <a:fillRect l="-377491" t="-613" b="-294479"/>
                      </a:stretch>
                    </a:blipFill>
                  </a:tcPr>
                </a:tc>
              </a:tr>
              <a:tr h="337787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a:t>
                      </a:r>
                    </a:p>
                  </a:txBody>
                  <a:tcPr marR="594360" horzOverflow="overflow">
                    <a:lnL cap="flat">
                      <a:noFill/>
                    </a:lnL>
                    <a:lnR>
                      <a:noFill/>
                    </a:lnR>
                    <a:lnT w="28575" cap="flat" cmpd="sng" algn="ctr">
                      <a:solidFill>
                        <a:srgbClr val="95B6DF"/>
                      </a:solidFill>
                      <a:prstDash val="solid"/>
                      <a:round/>
                      <a:headEnd type="none" w="med" len="med"/>
                      <a:tailEnd type="none" w="med" len="med"/>
                    </a:lnT>
                    <a:lnB w="28575"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a:t>
                      </a:r>
                    </a:p>
                  </a:txBody>
                  <a:tcPr marR="274320" horzOverflow="overflow">
                    <a:lnL>
                      <a:noFill/>
                    </a:lnL>
                    <a:lnR>
                      <a:noFill/>
                    </a:lnR>
                    <a:lnT w="28575" cap="flat" cmpd="sng" algn="ctr">
                      <a:solidFill>
                        <a:srgbClr val="95B6DF"/>
                      </a:solidFill>
                      <a:prstDash val="solid"/>
                      <a:round/>
                      <a:headEnd type="none" w="med" len="med"/>
                      <a:tailEnd type="none" w="med" len="med"/>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16.00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17.50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18.00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17.50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16.00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10.00</a:t>
                      </a:r>
                    </a:p>
                  </a:txBody>
                  <a:tcPr marR="502920" horzOverflow="overflow">
                    <a:lnL>
                      <a:noFill/>
                    </a:lnL>
                    <a:lnR>
                      <a:noFill/>
                    </a:lnR>
                    <a:lnT w="28575" cap="flat" cmpd="sng" algn="ctr">
                      <a:solidFill>
                        <a:srgbClr val="95B6DF"/>
                      </a:solidFill>
                      <a:prstDash val="solid"/>
                      <a:round/>
                      <a:headEnd type="none" w="med" len="med"/>
                      <a:tailEnd type="none" w="med" len="med"/>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a:t>
                      </a:r>
                    </a:p>
                  </a:txBody>
                  <a:tcPr marR="457200" horzOverflow="overflow">
                    <a:lnL>
                      <a:noFill/>
                    </a:lnL>
                    <a:lnR>
                      <a:noFill/>
                    </a:lnR>
                    <a:lnT w="28575" cap="flat" cmpd="sng" algn="ctr">
                      <a:solidFill>
                        <a:srgbClr val="95B6DF"/>
                      </a:solidFill>
                      <a:prstDash val="solid"/>
                      <a:round/>
                      <a:headEnd type="none" w="med" len="med"/>
                      <a:tailEnd type="none" w="med" len="med"/>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baseline="0" dirty="0" smtClean="0">
                          <a:ln>
                            <a:noFill/>
                          </a:ln>
                          <a:solidFill>
                            <a:schemeClr val="tx1"/>
                          </a:solidFill>
                          <a:effectLst/>
                          <a:latin typeface="Arial" charset="0"/>
                        </a:rPr>
                        <a:t>0.50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baseline="0" dirty="0" smtClean="0">
                          <a:ln>
                            <a:noFill/>
                          </a:ln>
                          <a:solidFill>
                            <a:schemeClr val="tx1"/>
                          </a:solidFill>
                          <a:effectLst/>
                          <a:latin typeface="Arial" charset="0"/>
                        </a:rPr>
                        <a:t>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baseline="0" dirty="0" smtClean="0">
                          <a:ln>
                            <a:noFill/>
                          </a:ln>
                          <a:solidFill>
                            <a:schemeClr val="tx1"/>
                          </a:solidFill>
                          <a:effectLst/>
                          <a:latin typeface="Arial" charset="0"/>
                        </a:rPr>
                        <a:t>2.50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baseline="0" dirty="0" smtClean="0">
                          <a:ln>
                            <a:noFill/>
                          </a:ln>
                          <a:solidFill>
                            <a:schemeClr val="tx1"/>
                          </a:solidFill>
                          <a:effectLst/>
                          <a:latin typeface="Arial" charset="0"/>
                        </a:rPr>
                        <a:t>3.50</a:t>
                      </a:r>
                    </a:p>
                  </a:txBody>
                  <a:tcPr marR="640080" horzOverflow="overflow">
                    <a:lnL>
                      <a:noFill/>
                    </a:lnL>
                    <a:lnR cap="flat">
                      <a:noFill/>
                    </a:lnR>
                    <a:lnT w="28575" cap="flat" cmpd="sng" algn="ctr">
                      <a:solidFill>
                        <a:srgbClr val="95B6DF"/>
                      </a:solidFill>
                      <a:prstDash val="solid"/>
                      <a:round/>
                      <a:headEnd type="none" w="med" len="med"/>
                      <a:tailEnd type="none" w="med" len="med"/>
                    </a:lnT>
                    <a:lnB w="28575"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31" name="Text Box 8"/>
          <p:cNvSpPr txBox="1">
            <a:spLocks noChangeArrowheads="1"/>
          </p:cNvSpPr>
          <p:nvPr/>
        </p:nvSpPr>
        <p:spPr bwMode="auto">
          <a:xfrm>
            <a:off x="463550" y="1214735"/>
            <a:ext cx="8216900" cy="461665"/>
          </a:xfrm>
          <a:prstGeom prst="rect">
            <a:avLst/>
          </a:prstGeom>
          <a:noFill/>
          <a:ln w="9525" algn="ctr">
            <a:noFill/>
            <a:miter lim="800000"/>
            <a:headEnd/>
            <a:tailEnd/>
          </a:ln>
        </p:spPr>
        <p:txBody>
          <a:bodyPr>
            <a:spAutoFit/>
          </a:bodyPr>
          <a:lstStyle/>
          <a:p>
            <a:pPr>
              <a:spcBef>
                <a:spcPct val="10000"/>
              </a:spcBef>
              <a:spcAft>
                <a:spcPct val="10000"/>
              </a:spcAft>
            </a:pPr>
            <a:r>
              <a:rPr lang="en-US" sz="2400" dirty="0"/>
              <a:t>Demand and Marginal Revenue at a Starbucks</a:t>
            </a:r>
          </a:p>
        </p:txBody>
      </p:sp>
      <p:sp>
        <p:nvSpPr>
          <p:cNvPr id="15365" name="Rectangle 1"/>
          <p:cNvSpPr>
            <a:spLocks noChangeArrowheads="1"/>
          </p:cNvSpPr>
          <p:nvPr/>
        </p:nvSpPr>
        <p:spPr bwMode="auto">
          <a:xfrm>
            <a:off x="457200" y="5562600"/>
            <a:ext cx="8223250" cy="1077913"/>
          </a:xfrm>
          <a:prstGeom prst="rect">
            <a:avLst/>
          </a:prstGeom>
          <a:noFill/>
          <a:ln w="9525">
            <a:noFill/>
            <a:miter lim="800000"/>
            <a:headEnd/>
            <a:tailEnd/>
          </a:ln>
        </p:spPr>
        <p:txBody>
          <a:bodyPr>
            <a:spAutoFit/>
          </a:bodyPr>
          <a:lstStyle/>
          <a:p>
            <a:pPr>
              <a:spcBef>
                <a:spcPct val="10000"/>
              </a:spcBef>
              <a:spcAft>
                <a:spcPct val="10000"/>
              </a:spcAft>
            </a:pPr>
            <a:r>
              <a:rPr lang="en-US" sz="1600" b="0"/>
              <a:t>The fourth column shows the firm’s revenue per unit, or its </a:t>
            </a:r>
            <a:r>
              <a:rPr lang="en-US" sz="1600" b="0" i="1"/>
              <a:t>average revenue</a:t>
            </a:r>
            <a:r>
              <a:rPr lang="en-US" sz="1600" b="0"/>
              <a:t>. Average revenue is equal to total revenue divided by quantity. Because total revenue equals price multiplied by quantity, dividing by quantity leaves just price. Therefore, </a:t>
            </a:r>
            <a:r>
              <a:rPr lang="en-US" sz="1600" b="0" i="1"/>
              <a:t>average revenue is always equal to price</a:t>
            </a:r>
            <a:r>
              <a:rPr lang="en-US" sz="1600" b="0"/>
              <a:t>.</a:t>
            </a:r>
            <a:endParaRPr lang="en-US" sz="16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0997"/>
                                        </p:tgtEl>
                                        <p:attrNameLst>
                                          <p:attrName>style.visibility</p:attrName>
                                        </p:attrNameLst>
                                      </p:cBhvr>
                                      <p:to>
                                        <p:strVal val="visible"/>
                                      </p:to>
                                    </p:set>
                                    <p:animEffect transition="in" filter="wipe(left)">
                                      <p:cBhvr>
                                        <p:cTn id="7" dur="500"/>
                                        <p:tgtEl>
                                          <p:spTgt spid="9809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1001"/>
                                        </p:tgtEl>
                                        <p:attrNameLst>
                                          <p:attrName>style.visibility</p:attrName>
                                        </p:attrNameLst>
                                      </p:cBhvr>
                                      <p:to>
                                        <p:strVal val="visible"/>
                                      </p:to>
                                    </p:set>
                                    <p:animEffect transition="in" filter="wipe(left)">
                                      <p:cBhvr>
                                        <p:cTn id="11" dur="500"/>
                                        <p:tgtEl>
                                          <p:spTgt spid="98100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81069"/>
                                        </p:tgtEl>
                                        <p:attrNameLst>
                                          <p:attrName>style.visibility</p:attrName>
                                        </p:attrNameLst>
                                      </p:cBhvr>
                                      <p:to>
                                        <p:strVal val="visible"/>
                                      </p:to>
                                    </p:set>
                                    <p:animEffect transition="in" filter="blinds(horizontal)">
                                      <p:cBhvr>
                                        <p:cTn id="19" dur="500"/>
                                        <p:tgtEl>
                                          <p:spTgt spid="98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p:bldP spid="981001"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058" name="Text Box 34"/>
          <p:cNvSpPr txBox="1">
            <a:spLocks noChangeArrowheads="1"/>
          </p:cNvSpPr>
          <p:nvPr/>
        </p:nvSpPr>
        <p:spPr bwMode="auto">
          <a:xfrm>
            <a:off x="449263" y="1828800"/>
            <a:ext cx="2922587" cy="312738"/>
          </a:xfrm>
          <a:prstGeom prst="rect">
            <a:avLst/>
          </a:prstGeom>
          <a:solidFill>
            <a:srgbClr val="B9D2C1"/>
          </a:solidFill>
          <a:ln w="9525" algn="ctr">
            <a:noFill/>
            <a:miter lim="800000"/>
            <a:headEnd/>
            <a:tailEnd/>
          </a:ln>
        </p:spPr>
        <p:txBody>
          <a:bodyPr>
            <a:spAutoFit/>
          </a:bodyPr>
          <a:lstStyle/>
          <a:p>
            <a:pPr marL="457200" indent="-457200">
              <a:lnSpc>
                <a:spcPct val="90000"/>
              </a:lnSpc>
              <a:spcBef>
                <a:spcPct val="10000"/>
              </a:spcBef>
              <a:spcAft>
                <a:spcPct val="10000"/>
              </a:spcAft>
            </a:pPr>
            <a:r>
              <a:rPr lang="en-US" sz="1600"/>
              <a:t>Figure 13.2</a:t>
            </a:r>
          </a:p>
        </p:txBody>
      </p:sp>
      <p:sp>
        <p:nvSpPr>
          <p:cNvPr id="1025059" name="Text Box 35"/>
          <p:cNvSpPr txBox="1">
            <a:spLocks noChangeArrowheads="1"/>
          </p:cNvSpPr>
          <p:nvPr/>
        </p:nvSpPr>
        <p:spPr bwMode="auto">
          <a:xfrm>
            <a:off x="449263" y="2135188"/>
            <a:ext cx="2922587" cy="584775"/>
          </a:xfrm>
          <a:prstGeom prst="rect">
            <a:avLst/>
          </a:prstGeom>
          <a:noFill/>
          <a:ln w="9525" algn="ctr">
            <a:noFill/>
            <a:miter lim="800000"/>
            <a:headEnd/>
            <a:tailEnd/>
          </a:ln>
        </p:spPr>
        <p:txBody>
          <a:bodyPr>
            <a:spAutoFit/>
          </a:bodyPr>
          <a:lstStyle/>
          <a:p>
            <a:pPr>
              <a:spcBef>
                <a:spcPct val="10000"/>
              </a:spcBef>
              <a:spcAft>
                <a:spcPct val="10000"/>
              </a:spcAft>
            </a:pPr>
            <a:r>
              <a:rPr lang="en-US" sz="1600" dirty="0"/>
              <a:t>How a Price Cut Affects a Firm’s Revenue</a:t>
            </a:r>
          </a:p>
        </p:txBody>
      </p:sp>
      <p:sp>
        <p:nvSpPr>
          <p:cNvPr id="27" name="TextBox 26"/>
          <p:cNvSpPr txBox="1">
            <a:spLocks noChangeArrowheads="1"/>
          </p:cNvSpPr>
          <p:nvPr/>
        </p:nvSpPr>
        <p:spPr bwMode="auto">
          <a:xfrm>
            <a:off x="457200" y="2660650"/>
            <a:ext cx="3048000" cy="3884613"/>
          </a:xfrm>
          <a:prstGeom prst="rect">
            <a:avLst/>
          </a:prstGeom>
          <a:noFill/>
          <a:ln w="9525">
            <a:noFill/>
            <a:miter lim="800000"/>
            <a:headEnd/>
            <a:tailEnd/>
          </a:ln>
        </p:spPr>
        <p:txBody>
          <a:bodyPr>
            <a:spAutoFit/>
          </a:bodyPr>
          <a:lstStyle/>
          <a:p>
            <a:pPr>
              <a:spcBef>
                <a:spcPct val="10000"/>
              </a:spcBef>
              <a:spcAft>
                <a:spcPct val="10000"/>
              </a:spcAft>
            </a:pPr>
            <a:r>
              <a:rPr lang="en-US" sz="1600" b="0"/>
              <a:t>If the local Starbucks reduces the price of a caffè latte from $3.50 to $3.00, the number of caffè lattes it sells per week will increase from 5 to 6. </a:t>
            </a:r>
          </a:p>
          <a:p>
            <a:pPr>
              <a:spcBef>
                <a:spcPct val="10000"/>
              </a:spcBef>
              <a:spcAft>
                <a:spcPct val="10000"/>
              </a:spcAft>
            </a:pPr>
            <a:r>
              <a:rPr lang="en-US" sz="1600" b="0"/>
              <a:t>Its marginal revenue from selling the sixth caffè latte will be $0.50, which is equal to the $3.00 additional revenue from selling 1 more caffè latte (the area of the green box)</a:t>
            </a:r>
          </a:p>
          <a:p>
            <a:pPr>
              <a:spcBef>
                <a:spcPct val="10000"/>
              </a:spcBef>
              <a:spcAft>
                <a:spcPct val="10000"/>
              </a:spcAft>
            </a:pPr>
            <a:r>
              <a:rPr lang="en-US" sz="1600" b="0"/>
              <a:t>minus the $2.50 loss in revenue from selling the first 5 caffè lattes for $0.50 less each (the area of the red box).</a:t>
            </a:r>
          </a:p>
        </p:txBody>
      </p:sp>
      <p:pic>
        <p:nvPicPr>
          <p:cNvPr id="29" name="Picture 44" descr="Fig12-2-7"/>
          <p:cNvPicPr>
            <a:picLocks noChangeAspect="1" noChangeArrowheads="1"/>
          </p:cNvPicPr>
          <p:nvPr/>
        </p:nvPicPr>
        <p:blipFill>
          <a:blip r:embed="rId3" cstate="print"/>
          <a:srcRect/>
          <a:stretch>
            <a:fillRect/>
          </a:stretch>
        </p:blipFill>
        <p:spPr bwMode="auto">
          <a:xfrm>
            <a:off x="3429000" y="2333625"/>
            <a:ext cx="5686425" cy="4086225"/>
          </a:xfrm>
          <a:prstGeom prst="rect">
            <a:avLst/>
          </a:prstGeom>
          <a:noFill/>
          <a:ln w="9525">
            <a:noFill/>
            <a:miter lim="800000"/>
            <a:headEnd/>
            <a:tailEnd/>
          </a:ln>
        </p:spPr>
      </p:pic>
      <p:pic>
        <p:nvPicPr>
          <p:cNvPr id="30" name="Picture 42" descr="Fig12-2-6"/>
          <p:cNvPicPr>
            <a:picLocks noChangeAspect="1" noChangeArrowheads="1"/>
          </p:cNvPicPr>
          <p:nvPr/>
        </p:nvPicPr>
        <p:blipFill>
          <a:blip r:embed="rId4" cstate="print"/>
          <a:srcRect/>
          <a:stretch>
            <a:fillRect/>
          </a:stretch>
        </p:blipFill>
        <p:spPr bwMode="auto">
          <a:xfrm>
            <a:off x="3429000" y="2333625"/>
            <a:ext cx="5686425" cy="4086225"/>
          </a:xfrm>
          <a:prstGeom prst="rect">
            <a:avLst/>
          </a:prstGeom>
          <a:noFill/>
          <a:ln w="9525">
            <a:noFill/>
            <a:miter lim="800000"/>
            <a:headEnd/>
            <a:tailEnd/>
          </a:ln>
        </p:spPr>
      </p:pic>
      <p:pic>
        <p:nvPicPr>
          <p:cNvPr id="31" name="Picture 40" descr="Fig12-2-4"/>
          <p:cNvPicPr>
            <a:picLocks noChangeAspect="1" noChangeArrowheads="1"/>
          </p:cNvPicPr>
          <p:nvPr/>
        </p:nvPicPr>
        <p:blipFill>
          <a:blip r:embed="rId5" cstate="print"/>
          <a:srcRect/>
          <a:stretch>
            <a:fillRect/>
          </a:stretch>
        </p:blipFill>
        <p:spPr bwMode="auto">
          <a:xfrm>
            <a:off x="3429000" y="2333625"/>
            <a:ext cx="5686425" cy="4086225"/>
          </a:xfrm>
          <a:prstGeom prst="rect">
            <a:avLst/>
          </a:prstGeom>
          <a:noFill/>
          <a:ln w="9525">
            <a:noFill/>
            <a:miter lim="800000"/>
            <a:headEnd/>
            <a:tailEnd/>
          </a:ln>
        </p:spPr>
      </p:pic>
      <p:pic>
        <p:nvPicPr>
          <p:cNvPr id="33" name="Picture 38" descr="Fig12-2-2"/>
          <p:cNvPicPr>
            <a:picLocks noChangeAspect="1" noChangeArrowheads="1"/>
          </p:cNvPicPr>
          <p:nvPr/>
        </p:nvPicPr>
        <p:blipFill>
          <a:blip r:embed="rId6" cstate="print"/>
          <a:srcRect/>
          <a:stretch>
            <a:fillRect/>
          </a:stretch>
        </p:blipFill>
        <p:spPr bwMode="auto">
          <a:xfrm>
            <a:off x="3429000" y="2333625"/>
            <a:ext cx="5686425" cy="4086225"/>
          </a:xfrm>
          <a:prstGeom prst="rect">
            <a:avLst/>
          </a:prstGeom>
          <a:noFill/>
          <a:ln w="9525">
            <a:noFill/>
            <a:miter lim="800000"/>
            <a:headEnd/>
            <a:tailEnd/>
          </a:ln>
        </p:spPr>
      </p:pic>
      <p:pic>
        <p:nvPicPr>
          <p:cNvPr id="34" name="Picture 39" descr="Fig12-2-3"/>
          <p:cNvPicPr>
            <a:picLocks noChangeAspect="1" noChangeArrowheads="1"/>
          </p:cNvPicPr>
          <p:nvPr/>
        </p:nvPicPr>
        <p:blipFill>
          <a:blip r:embed="rId7" cstate="print"/>
          <a:srcRect/>
          <a:stretch>
            <a:fillRect/>
          </a:stretch>
        </p:blipFill>
        <p:spPr bwMode="auto">
          <a:xfrm>
            <a:off x="3429000" y="2333625"/>
            <a:ext cx="5686425" cy="4086225"/>
          </a:xfrm>
          <a:prstGeom prst="rect">
            <a:avLst/>
          </a:prstGeom>
          <a:noFill/>
          <a:ln w="9525">
            <a:noFill/>
            <a:miter lim="800000"/>
            <a:headEnd/>
            <a:tailEnd/>
          </a:ln>
        </p:spPr>
      </p:pic>
      <p:pic>
        <p:nvPicPr>
          <p:cNvPr id="35" name="Picture 41" descr="Fig12-2-5"/>
          <p:cNvPicPr>
            <a:picLocks noChangeAspect="1" noChangeArrowheads="1"/>
          </p:cNvPicPr>
          <p:nvPr/>
        </p:nvPicPr>
        <p:blipFill>
          <a:blip r:embed="rId8" cstate="print"/>
          <a:srcRect/>
          <a:stretch>
            <a:fillRect/>
          </a:stretch>
        </p:blipFill>
        <p:spPr bwMode="auto">
          <a:xfrm>
            <a:off x="3429000" y="2333625"/>
            <a:ext cx="5686425" cy="4086225"/>
          </a:xfrm>
          <a:prstGeom prst="rect">
            <a:avLst/>
          </a:prstGeom>
          <a:noFill/>
          <a:ln w="9525">
            <a:noFill/>
            <a:miter lim="800000"/>
            <a:headEnd/>
            <a:tailEnd/>
          </a:ln>
        </p:spPr>
      </p:pic>
      <p:pic>
        <p:nvPicPr>
          <p:cNvPr id="37" name="Picture 45" descr="Fig12-2-7a"/>
          <p:cNvPicPr>
            <a:picLocks noChangeAspect="1" noChangeArrowheads="1"/>
          </p:cNvPicPr>
          <p:nvPr/>
        </p:nvPicPr>
        <p:blipFill>
          <a:blip r:embed="rId9" cstate="print"/>
          <a:srcRect/>
          <a:stretch>
            <a:fillRect/>
          </a:stretch>
        </p:blipFill>
        <p:spPr bwMode="auto">
          <a:xfrm>
            <a:off x="3429000" y="2333625"/>
            <a:ext cx="5686425" cy="4086225"/>
          </a:xfrm>
          <a:prstGeom prst="rect">
            <a:avLst/>
          </a:prstGeom>
          <a:noFill/>
          <a:ln w="9525">
            <a:noFill/>
            <a:miter lim="800000"/>
            <a:headEnd/>
            <a:tailEnd/>
          </a:ln>
        </p:spPr>
      </p:pic>
      <p:pic>
        <p:nvPicPr>
          <p:cNvPr id="18" name="Picture 17" descr="Fig12-1-1.gif"/>
          <p:cNvPicPr>
            <a:picLocks noChangeAspect="1"/>
          </p:cNvPicPr>
          <p:nvPr/>
        </p:nvPicPr>
        <p:blipFill>
          <a:blip r:embed="rId10" cstate="print"/>
          <a:srcRect/>
          <a:stretch>
            <a:fillRect/>
          </a:stretch>
        </p:blipFill>
        <p:spPr bwMode="auto">
          <a:xfrm>
            <a:off x="3371850" y="2333625"/>
            <a:ext cx="5743575" cy="4133850"/>
          </a:xfrm>
          <a:prstGeom prst="rect">
            <a:avLst/>
          </a:prstGeom>
          <a:noFill/>
          <a:ln w="9525">
            <a:noFill/>
            <a:miter lim="800000"/>
            <a:headEnd/>
            <a:tailEnd/>
          </a:ln>
        </p:spPr>
      </p:pic>
      <p:pic>
        <p:nvPicPr>
          <p:cNvPr id="19" name="Picture 18" descr="Fig12-2-6a.gif"/>
          <p:cNvPicPr>
            <a:picLocks noChangeAspect="1"/>
          </p:cNvPicPr>
          <p:nvPr/>
        </p:nvPicPr>
        <p:blipFill>
          <a:blip r:embed="rId11" cstate="print"/>
          <a:srcRect/>
          <a:stretch>
            <a:fillRect/>
          </a:stretch>
        </p:blipFill>
        <p:spPr bwMode="auto">
          <a:xfrm>
            <a:off x="3228975" y="2247900"/>
            <a:ext cx="5991225" cy="4305300"/>
          </a:xfrm>
          <a:prstGeom prst="rect">
            <a:avLst/>
          </a:prstGeom>
          <a:noFill/>
          <a:ln w="9525">
            <a:noFill/>
            <a:miter lim="800000"/>
            <a:headEnd/>
            <a:tailEnd/>
          </a:ln>
        </p:spPr>
      </p:pic>
      <p:cxnSp>
        <p:nvCxnSpPr>
          <p:cNvPr id="20" name="Straight Connector 19"/>
          <p:cNvCxnSpPr>
            <a:cxnSpLocks noChangeShapeType="1"/>
          </p:cNvCxnSpPr>
          <p:nvPr/>
        </p:nvCxnSpPr>
        <p:spPr bwMode="auto">
          <a:xfrm>
            <a:off x="428625" y="6553200"/>
            <a:ext cx="2943225" cy="0"/>
          </a:xfrm>
          <a:prstGeom prst="line">
            <a:avLst/>
          </a:prstGeom>
          <a:noFill/>
          <a:ln w="50800" algn="ctr">
            <a:solidFill>
              <a:srgbClr val="B9D3C2"/>
            </a:solidFill>
            <a:round/>
            <a:headEnd/>
            <a:tailEnd/>
          </a:ln>
        </p:spPr>
      </p:cxnSp>
      <p:sp>
        <p:nvSpPr>
          <p:cNvPr id="2" name="Rectangle 1"/>
          <p:cNvSpPr/>
          <p:nvPr/>
        </p:nvSpPr>
        <p:spPr>
          <a:xfrm>
            <a:off x="415925" y="304800"/>
            <a:ext cx="8728075" cy="1588127"/>
          </a:xfrm>
          <a:prstGeom prst="rect">
            <a:avLst/>
          </a:prstGeom>
        </p:spPr>
        <p:txBody>
          <a:bodyPr wrap="square">
            <a:spAutoFit/>
          </a:bodyPr>
          <a:lstStyle/>
          <a:p>
            <a:pPr>
              <a:spcBef>
                <a:spcPct val="10000"/>
              </a:spcBef>
              <a:spcAft>
                <a:spcPct val="10000"/>
              </a:spcAft>
              <a:defRPr/>
            </a:pPr>
            <a:r>
              <a:rPr lang="en-US" sz="1800" b="0" dirty="0">
                <a:cs typeface="+mn-cs"/>
              </a:rPr>
              <a:t>When the firm cuts the price by $0.50, one good thing and one bad thing happen:</a:t>
            </a:r>
          </a:p>
          <a:p>
            <a:pPr marL="112713" indent="-112713">
              <a:spcBef>
                <a:spcPct val="10000"/>
              </a:spcBef>
              <a:spcAft>
                <a:spcPct val="10000"/>
              </a:spcAft>
              <a:defRPr/>
            </a:pPr>
            <a:r>
              <a:rPr lang="en-US" sz="1800" dirty="0">
                <a:cs typeface="+mn-cs"/>
              </a:rPr>
              <a:t>• </a:t>
            </a:r>
            <a:r>
              <a:rPr lang="en-US" sz="1800" i="1" dirty="0">
                <a:cs typeface="+mn-cs"/>
              </a:rPr>
              <a:t>The good thing</a:t>
            </a:r>
            <a:r>
              <a:rPr lang="en-US" sz="1800" i="1" dirty="0" smtClean="0">
                <a:cs typeface="+mn-cs"/>
              </a:rPr>
              <a:t>. </a:t>
            </a:r>
            <a:r>
              <a:rPr lang="en-US" sz="1800" dirty="0" smtClean="0">
                <a:latin typeface="標楷體" pitchFamily="65" charset="-120"/>
                <a:ea typeface="標楷體" pitchFamily="65" charset="-120"/>
                <a:cs typeface="+mn-cs"/>
              </a:rPr>
              <a:t>(</a:t>
            </a:r>
            <a:r>
              <a:rPr lang="zh-TW" altLang="en-US" sz="1800" dirty="0" smtClean="0">
                <a:latin typeface="標楷體" pitchFamily="65" charset="-120"/>
                <a:ea typeface="標楷體" pitchFamily="65" charset="-120"/>
                <a:cs typeface="+mn-cs"/>
              </a:rPr>
              <a:t>好事情</a:t>
            </a:r>
            <a:r>
              <a:rPr lang="en-US" sz="1800" dirty="0" smtClean="0">
                <a:latin typeface="標楷體" pitchFamily="65" charset="-120"/>
                <a:ea typeface="標楷體" pitchFamily="65" charset="-120"/>
                <a:cs typeface="+mn-cs"/>
              </a:rPr>
              <a:t>)</a:t>
            </a:r>
            <a:r>
              <a:rPr lang="en-US" sz="1800" b="0" dirty="0" smtClean="0">
                <a:cs typeface="+mn-cs"/>
              </a:rPr>
              <a:t>It </a:t>
            </a:r>
            <a:r>
              <a:rPr lang="en-US" sz="1800" b="0" dirty="0">
                <a:cs typeface="+mn-cs"/>
              </a:rPr>
              <a:t>sells 1 more caffè latte; we can call this the </a:t>
            </a:r>
            <a:r>
              <a:rPr lang="en-US" sz="1800" b="0" i="1" dirty="0">
                <a:cs typeface="+mn-cs"/>
              </a:rPr>
              <a:t>output effect</a:t>
            </a:r>
            <a:r>
              <a:rPr lang="en-US" sz="1800" b="0" dirty="0">
                <a:cs typeface="+mn-cs"/>
              </a:rPr>
              <a:t>.</a:t>
            </a:r>
          </a:p>
          <a:p>
            <a:pPr marL="112713" indent="-112713">
              <a:spcBef>
                <a:spcPct val="10000"/>
              </a:spcBef>
              <a:spcAft>
                <a:spcPct val="10000"/>
              </a:spcAft>
              <a:defRPr/>
            </a:pPr>
            <a:r>
              <a:rPr lang="en-US" sz="1800" dirty="0">
                <a:cs typeface="+mn-cs"/>
              </a:rPr>
              <a:t>• </a:t>
            </a:r>
            <a:r>
              <a:rPr lang="en-US" sz="1800" i="1" dirty="0">
                <a:cs typeface="+mn-cs"/>
              </a:rPr>
              <a:t>The bad thing</a:t>
            </a:r>
            <a:r>
              <a:rPr lang="en-US" sz="1800" dirty="0" smtClean="0">
                <a:latin typeface="標楷體" pitchFamily="65" charset="-120"/>
                <a:ea typeface="標楷體" pitchFamily="65" charset="-120"/>
                <a:cs typeface="+mn-cs"/>
              </a:rPr>
              <a:t>.</a:t>
            </a:r>
            <a:r>
              <a:rPr lang="en-US" altLang="zh-TW" sz="1800" dirty="0" smtClean="0">
                <a:latin typeface="標楷體" pitchFamily="65" charset="-120"/>
                <a:ea typeface="標楷體" pitchFamily="65" charset="-120"/>
                <a:cs typeface="+mn-cs"/>
              </a:rPr>
              <a:t>(</a:t>
            </a:r>
            <a:r>
              <a:rPr lang="zh-TW" altLang="en-US" sz="1800" dirty="0" smtClean="0">
                <a:latin typeface="標楷體" pitchFamily="65" charset="-120"/>
                <a:ea typeface="標楷體" pitchFamily="65" charset="-120"/>
                <a:cs typeface="+mn-cs"/>
              </a:rPr>
              <a:t>壞事情</a:t>
            </a:r>
            <a:r>
              <a:rPr lang="en-US" altLang="zh-TW" sz="1800" dirty="0" smtClean="0">
                <a:latin typeface="標楷體" pitchFamily="65" charset="-120"/>
                <a:ea typeface="標楷體" pitchFamily="65" charset="-120"/>
                <a:cs typeface="+mn-cs"/>
              </a:rPr>
              <a:t>)</a:t>
            </a:r>
            <a:r>
              <a:rPr lang="en-US" sz="1800" b="0" dirty="0" smtClean="0">
                <a:cs typeface="+mn-cs"/>
              </a:rPr>
              <a:t>It </a:t>
            </a:r>
            <a:r>
              <a:rPr lang="en-US" sz="1800" b="0" dirty="0">
                <a:cs typeface="+mn-cs"/>
              </a:rPr>
              <a:t>receives $0.50 less for each caffè latte that it could have sold at the higher price; we can call this the </a:t>
            </a:r>
            <a:r>
              <a:rPr lang="en-US" sz="1800" b="0" i="1" dirty="0">
                <a:cs typeface="+mn-cs"/>
              </a:rPr>
              <a:t>price effect</a:t>
            </a:r>
            <a:r>
              <a:rPr lang="en-US" sz="1800" b="0" dirty="0">
                <a:cs typeface="+mn-cs"/>
              </a:rPr>
              <a:t>.</a:t>
            </a:r>
            <a:endParaRPr lang="en-US" sz="18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5058"/>
                                        </p:tgtEl>
                                        <p:attrNameLst>
                                          <p:attrName>style.visibility</p:attrName>
                                        </p:attrNameLst>
                                      </p:cBhvr>
                                      <p:to>
                                        <p:strVal val="visible"/>
                                      </p:to>
                                    </p:set>
                                    <p:animEffect transition="in" filter="wipe(left)">
                                      <p:cBhvr>
                                        <p:cTn id="21" dur="500"/>
                                        <p:tgtEl>
                                          <p:spTgt spid="102505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25059"/>
                                        </p:tgtEl>
                                        <p:attrNameLst>
                                          <p:attrName>style.visibility</p:attrName>
                                        </p:attrNameLst>
                                      </p:cBhvr>
                                      <p:to>
                                        <p:strVal val="visible"/>
                                      </p:to>
                                    </p:set>
                                    <p:animEffect transition="in" filter="wipe(left)">
                                      <p:cBhvr>
                                        <p:cTn id="25" dur="500"/>
                                        <p:tgtEl>
                                          <p:spTgt spid="1025059"/>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1000"/>
                                        <p:tgtEl>
                                          <p:spTgt spid="33"/>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1000"/>
                                        <p:tgtEl>
                                          <p:spTgt spid="3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1000"/>
                                        <p:tgtEl>
                                          <p:spTgt spid="31"/>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1000"/>
                                        <p:tgtEl>
                                          <p:spTgt spid="35"/>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1000"/>
                                        <p:tgtEl>
                                          <p:spTgt spid="29"/>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up)">
                                      <p:cBhvr>
                                        <p:cTn id="58" dur="1000"/>
                                        <p:tgtEl>
                                          <p:spTgt spid="37"/>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27">
                                            <p:txEl>
                                              <p:pRg st="1" end="1"/>
                                            </p:txEl>
                                          </p:spTgt>
                                        </p:tgtEl>
                                        <p:attrNameLst>
                                          <p:attrName>style.visibility</p:attrName>
                                        </p:attrNameLst>
                                      </p:cBhvr>
                                      <p:to>
                                        <p:strVal val="visible"/>
                                      </p:to>
                                    </p:set>
                                    <p:animEffect transition="in" filter="wipe(left)">
                                      <p:cBhvr>
                                        <p:cTn id="62" dur="500"/>
                                        <p:tgtEl>
                                          <p:spTgt spid="2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1000"/>
                                        <p:tgtEl>
                                          <p:spTgt spid="30"/>
                                        </p:tgtEl>
                                      </p:cBhvr>
                                    </p:animEffect>
                                  </p:childTnLst>
                                </p:cTn>
                              </p:par>
                            </p:childTnLst>
                          </p:cTn>
                        </p:par>
                        <p:par>
                          <p:cTn id="68" fill="hold">
                            <p:stCondLst>
                              <p:cond delay="1000"/>
                            </p:stCondLst>
                            <p:childTnLst>
                              <p:par>
                                <p:cTn id="69" presetID="22" presetClass="entr" presetSubtype="1"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1000"/>
                                        <p:tgtEl>
                                          <p:spTgt spid="19"/>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27">
                                            <p:txEl>
                                              <p:pRg st="2" end="2"/>
                                            </p:txEl>
                                          </p:spTgt>
                                        </p:tgtEl>
                                        <p:attrNameLst>
                                          <p:attrName>style.visibility</p:attrName>
                                        </p:attrNameLst>
                                      </p:cBhvr>
                                      <p:to>
                                        <p:strVal val="visible"/>
                                      </p:to>
                                    </p:set>
                                    <p:animEffect transition="in" filter="wipe(left)">
                                      <p:cBhvr>
                                        <p:cTn id="75" dur="500"/>
                                        <p:tgtEl>
                                          <p:spTgt spid="27">
                                            <p:txEl>
                                              <p:pRg st="2" end="2"/>
                                            </p:txEl>
                                          </p:spTgt>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58" grpId="0" animBg="1"/>
      <p:bldP spid="1025059" grpId="0"/>
      <p:bldP spid="27" grpId="0" uiExpand="1" build="p" bldLvl="5"/>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7988" y="1219200"/>
            <a:ext cx="8278812" cy="3564053"/>
          </a:xfrm>
          <a:prstGeom prst="rect">
            <a:avLst/>
          </a:prstGeom>
          <a:noFill/>
          <a:ln w="9525">
            <a:noFill/>
            <a:miter lim="800000"/>
            <a:headEnd/>
            <a:tailEnd/>
          </a:ln>
        </p:spPr>
        <p:txBody>
          <a:bodyPr>
            <a:spAutoFit/>
          </a:bodyPr>
          <a:lstStyle/>
          <a:p>
            <a:pPr>
              <a:spcBef>
                <a:spcPct val="10000"/>
              </a:spcBef>
              <a:spcAft>
                <a:spcPct val="10000"/>
              </a:spcAft>
            </a:pPr>
            <a:r>
              <a:rPr lang="en-US" sz="2400" b="0" dirty="0"/>
              <a:t>There is an important general point: </a:t>
            </a:r>
            <a:r>
              <a:rPr lang="en-US" sz="2400" b="0" i="1" dirty="0"/>
              <a:t>Every firm that has the ability to affect the price of the good or service it sells will have a marginal revenue curve that is below its demand curve</a:t>
            </a:r>
            <a:r>
              <a:rPr lang="en-US" sz="2400" b="0" dirty="0"/>
              <a:t>. </a:t>
            </a:r>
          </a:p>
          <a:p>
            <a:pPr>
              <a:spcBef>
                <a:spcPct val="10000"/>
              </a:spcBef>
              <a:spcAft>
                <a:spcPct val="10000"/>
              </a:spcAft>
            </a:pPr>
            <a:endParaRPr lang="en-US" sz="2400" b="0" dirty="0"/>
          </a:p>
          <a:p>
            <a:pPr>
              <a:spcBef>
                <a:spcPct val="10000"/>
              </a:spcBef>
              <a:spcAft>
                <a:spcPct val="10000"/>
              </a:spcAft>
            </a:pPr>
            <a:r>
              <a:rPr lang="en-US" sz="2400" b="0" dirty="0"/>
              <a:t>Only firms in perfectly competitive markets, which can sell as many units as they want at the market price, have marginal revenue curves that are the same as their demand curves.</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19795</TotalTime>
  <Words>2024</Words>
  <Application>Microsoft Office PowerPoint</Application>
  <PresentationFormat>如螢幕大小 (4:3)</PresentationFormat>
  <Paragraphs>241</Paragraphs>
  <Slides>25</Slides>
  <Notes>17</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2_Custom Design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Prentice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dc:creator>
  <cp:lastModifiedBy>mtyu</cp:lastModifiedBy>
  <cp:revision>1119</cp:revision>
  <dcterms:created xsi:type="dcterms:W3CDTF">2007-05-23T02:54:43Z</dcterms:created>
  <dcterms:modified xsi:type="dcterms:W3CDTF">2013-01-02T02:12:58Z</dcterms:modified>
</cp:coreProperties>
</file>