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harts/chart1.xml" ContentType="application/vnd.openxmlformats-officedocument.drawingml.char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1" r:id="rId1"/>
  </p:sldMasterIdLst>
  <p:notesMasterIdLst>
    <p:notesMasterId r:id="rId24"/>
  </p:notesMasterIdLst>
  <p:handoutMasterIdLst>
    <p:handoutMasterId r:id="rId25"/>
  </p:handoutMasterIdLst>
  <p:sldIdLst>
    <p:sldId id="256" r:id="rId2"/>
    <p:sldId id="394" r:id="rId3"/>
    <p:sldId id="467" r:id="rId4"/>
    <p:sldId id="466" r:id="rId5"/>
    <p:sldId id="460" r:id="rId6"/>
    <p:sldId id="428" r:id="rId7"/>
    <p:sldId id="465" r:id="rId8"/>
    <p:sldId id="433" r:id="rId9"/>
    <p:sldId id="434" r:id="rId10"/>
    <p:sldId id="436" r:id="rId11"/>
    <p:sldId id="458" r:id="rId12"/>
    <p:sldId id="437" r:id="rId13"/>
    <p:sldId id="439" r:id="rId14"/>
    <p:sldId id="440" r:id="rId15"/>
    <p:sldId id="443" r:id="rId16"/>
    <p:sldId id="446" r:id="rId17"/>
    <p:sldId id="464" r:id="rId18"/>
    <p:sldId id="447" r:id="rId19"/>
    <p:sldId id="448" r:id="rId20"/>
    <p:sldId id="449" r:id="rId21"/>
    <p:sldId id="450" r:id="rId22"/>
    <p:sldId id="454" r:id="rId23"/>
  </p:sldIdLst>
  <p:sldSz cx="9144000" cy="6858000" type="screen4x3"/>
  <p:notesSz cx="6858000" cy="9144000"/>
  <p:defaultTextStyle>
    <a:defPPr>
      <a:defRPr lang="en-US"/>
    </a:defPPr>
    <a:lvl1pPr algn="l" rtl="0" fontAlgn="base">
      <a:spcBef>
        <a:spcPct val="0"/>
      </a:spcBef>
      <a:spcAft>
        <a:spcPct val="0"/>
      </a:spcAft>
      <a:defRPr sz="2800" kern="1200">
        <a:solidFill>
          <a:schemeClr val="tx2"/>
        </a:solidFill>
        <a:latin typeface="Arial" charset="0"/>
        <a:ea typeface="+mn-ea"/>
        <a:cs typeface="Arial" charset="0"/>
      </a:defRPr>
    </a:lvl1pPr>
    <a:lvl2pPr marL="457200" algn="l" rtl="0" fontAlgn="base">
      <a:spcBef>
        <a:spcPct val="0"/>
      </a:spcBef>
      <a:spcAft>
        <a:spcPct val="0"/>
      </a:spcAft>
      <a:defRPr sz="2800" kern="1200">
        <a:solidFill>
          <a:schemeClr val="tx2"/>
        </a:solidFill>
        <a:latin typeface="Arial" charset="0"/>
        <a:ea typeface="+mn-ea"/>
        <a:cs typeface="Arial" charset="0"/>
      </a:defRPr>
    </a:lvl2pPr>
    <a:lvl3pPr marL="914400" algn="l" rtl="0" fontAlgn="base">
      <a:spcBef>
        <a:spcPct val="0"/>
      </a:spcBef>
      <a:spcAft>
        <a:spcPct val="0"/>
      </a:spcAft>
      <a:defRPr sz="2800" kern="1200">
        <a:solidFill>
          <a:schemeClr val="tx2"/>
        </a:solidFill>
        <a:latin typeface="Arial" charset="0"/>
        <a:ea typeface="+mn-ea"/>
        <a:cs typeface="Arial" charset="0"/>
      </a:defRPr>
    </a:lvl3pPr>
    <a:lvl4pPr marL="1371600" algn="l" rtl="0" fontAlgn="base">
      <a:spcBef>
        <a:spcPct val="0"/>
      </a:spcBef>
      <a:spcAft>
        <a:spcPct val="0"/>
      </a:spcAft>
      <a:defRPr sz="2800" kern="1200">
        <a:solidFill>
          <a:schemeClr val="tx2"/>
        </a:solidFill>
        <a:latin typeface="Arial" charset="0"/>
        <a:ea typeface="+mn-ea"/>
        <a:cs typeface="Arial" charset="0"/>
      </a:defRPr>
    </a:lvl4pPr>
    <a:lvl5pPr marL="1828800" algn="l" rtl="0" fontAlgn="base">
      <a:spcBef>
        <a:spcPct val="0"/>
      </a:spcBef>
      <a:spcAft>
        <a:spcPct val="0"/>
      </a:spcAft>
      <a:defRPr sz="2800" kern="1200">
        <a:solidFill>
          <a:schemeClr val="tx2"/>
        </a:solidFill>
        <a:latin typeface="Arial" charset="0"/>
        <a:ea typeface="+mn-ea"/>
        <a:cs typeface="Arial" charset="0"/>
      </a:defRPr>
    </a:lvl5pPr>
    <a:lvl6pPr marL="2286000" algn="l" defTabSz="914400" rtl="0" eaLnBrk="1" latinLnBrk="0" hangingPunct="1">
      <a:defRPr sz="2800" kern="1200">
        <a:solidFill>
          <a:schemeClr val="tx2"/>
        </a:solidFill>
        <a:latin typeface="Arial" charset="0"/>
        <a:ea typeface="+mn-ea"/>
        <a:cs typeface="Arial" charset="0"/>
      </a:defRPr>
    </a:lvl6pPr>
    <a:lvl7pPr marL="2743200" algn="l" defTabSz="914400" rtl="0" eaLnBrk="1" latinLnBrk="0" hangingPunct="1">
      <a:defRPr sz="2800" kern="1200">
        <a:solidFill>
          <a:schemeClr val="tx2"/>
        </a:solidFill>
        <a:latin typeface="Arial" charset="0"/>
        <a:ea typeface="+mn-ea"/>
        <a:cs typeface="Arial" charset="0"/>
      </a:defRPr>
    </a:lvl7pPr>
    <a:lvl8pPr marL="3200400" algn="l" defTabSz="914400" rtl="0" eaLnBrk="1" latinLnBrk="0" hangingPunct="1">
      <a:defRPr sz="2800" kern="1200">
        <a:solidFill>
          <a:schemeClr val="tx2"/>
        </a:solidFill>
        <a:latin typeface="Arial" charset="0"/>
        <a:ea typeface="+mn-ea"/>
        <a:cs typeface="Arial" charset="0"/>
      </a:defRPr>
    </a:lvl8pPr>
    <a:lvl9pPr marL="3657600" algn="l" defTabSz="914400" rtl="0" eaLnBrk="1" latinLnBrk="0" hangingPunct="1">
      <a:defRPr sz="2800" kern="1200">
        <a:solidFill>
          <a:schemeClr val="tx2"/>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64B3"/>
    <a:srgbClr val="333333"/>
    <a:srgbClr val="97D2FF"/>
    <a:srgbClr val="0066B3"/>
    <a:srgbClr val="9BD4FF"/>
    <a:srgbClr val="B00B2D"/>
    <a:srgbClr val="B10B2D"/>
    <a:srgbClr val="A7A9A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等深淺樣式 2 - 輔色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3971" autoAdjust="0"/>
    <p:restoredTop sz="96558" autoAdjust="0"/>
  </p:normalViewPr>
  <p:slideViewPr>
    <p:cSldViewPr snapToGrid="0">
      <p:cViewPr>
        <p:scale>
          <a:sx n="75" d="100"/>
          <a:sy n="75" d="100"/>
        </p:scale>
        <p:origin x="-420" y="-72"/>
      </p:cViewPr>
      <p:guideLst>
        <p:guide orient="horz" pos="429"/>
        <p:guide pos="287"/>
      </p:guideLst>
    </p:cSldViewPr>
  </p:slideViewPr>
  <p:outlineViewPr>
    <p:cViewPr>
      <p:scale>
        <a:sx n="33" d="100"/>
        <a:sy n="33" d="100"/>
      </p:scale>
      <p:origin x="0" y="0"/>
    </p:cViewPr>
    <p:sldLst>
      <p:sld r:id="rId1" collapse="1"/>
      <p:sld r:id="rId2" collapse="1"/>
      <p:sld r:id="rId3" collapse="1"/>
      <p:sld r:id="rId4" collapse="1"/>
      <p:sld r:id="rId5" collapse="1"/>
      <p:sld r:id="rId6" collapse="1"/>
      <p:sld r:id="rId7" collapse="1"/>
      <p:sld r:id="rId8" collapse="1"/>
      <p:sld r:id="rId9" collapse="1"/>
      <p:sld r:id="rId10" collapse="1"/>
      <p:sld r:id="rId11" collapse="1"/>
      <p:sld r:id="rId12" collapse="1"/>
      <p:sld r:id="rId13" collapse="1"/>
      <p:sld r:id="rId14" collapse="1"/>
      <p:sld r:id="rId15" collapse="1"/>
      <p:sld r:id="rId16" collapse="1"/>
      <p:sld r:id="rId17" collapse="1"/>
    </p:sldLst>
  </p:outlineViewPr>
  <p:notesTextViewPr>
    <p:cViewPr>
      <p:scale>
        <a:sx n="100" d="100"/>
        <a:sy n="100" d="100"/>
      </p:scale>
      <p:origin x="0" y="0"/>
    </p:cViewPr>
  </p:notesTextViewPr>
  <p:sorterViewPr>
    <p:cViewPr>
      <p:scale>
        <a:sx n="66" d="100"/>
        <a:sy n="66" d="100"/>
      </p:scale>
      <p:origin x="0" y="0"/>
    </p:cViewPr>
  </p:sorterViewPr>
  <p:notesViewPr>
    <p:cSldViewPr snapToGrid="0">
      <p:cViewPr varScale="1">
        <p:scale>
          <a:sx n="61" d="100"/>
          <a:sy n="61" d="100"/>
        </p:scale>
        <p:origin x="-2466" y="-78"/>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_rels/viewProps.xml.rels><?xml version="1.0" encoding="UTF-8" standalone="yes"?>
<Relationships xmlns="http://schemas.openxmlformats.org/package/2006/relationships"><Relationship Id="rId8" Type="http://schemas.openxmlformats.org/officeDocument/2006/relationships/slide" Target="slides/slide13.xml"/><Relationship Id="rId13" Type="http://schemas.openxmlformats.org/officeDocument/2006/relationships/slide" Target="slides/slide18.xml"/><Relationship Id="rId3" Type="http://schemas.openxmlformats.org/officeDocument/2006/relationships/slide" Target="slides/slide8.xml"/><Relationship Id="rId7" Type="http://schemas.openxmlformats.org/officeDocument/2006/relationships/slide" Target="slides/slide12.xml"/><Relationship Id="rId12" Type="http://schemas.openxmlformats.org/officeDocument/2006/relationships/slide" Target="slides/slide17.xml"/><Relationship Id="rId17" Type="http://schemas.openxmlformats.org/officeDocument/2006/relationships/slide" Target="slides/slide22.xml"/><Relationship Id="rId2" Type="http://schemas.openxmlformats.org/officeDocument/2006/relationships/slide" Target="slides/slide6.xml"/><Relationship Id="rId16" Type="http://schemas.openxmlformats.org/officeDocument/2006/relationships/slide" Target="slides/slide21.xml"/><Relationship Id="rId1" Type="http://schemas.openxmlformats.org/officeDocument/2006/relationships/slide" Target="slides/slide5.xml"/><Relationship Id="rId6" Type="http://schemas.openxmlformats.org/officeDocument/2006/relationships/slide" Target="slides/slide11.xml"/><Relationship Id="rId11" Type="http://schemas.openxmlformats.org/officeDocument/2006/relationships/slide" Target="slides/slide16.xml"/><Relationship Id="rId5" Type="http://schemas.openxmlformats.org/officeDocument/2006/relationships/slide" Target="slides/slide10.xml"/><Relationship Id="rId15" Type="http://schemas.openxmlformats.org/officeDocument/2006/relationships/slide" Target="slides/slide20.xml"/><Relationship Id="rId10" Type="http://schemas.openxmlformats.org/officeDocument/2006/relationships/slide" Target="slides/slide15.xml"/><Relationship Id="rId4" Type="http://schemas.openxmlformats.org/officeDocument/2006/relationships/slide" Target="slides/slide9.xml"/><Relationship Id="rId9" Type="http://schemas.openxmlformats.org/officeDocument/2006/relationships/slide" Target="slides/slide14.xml"/><Relationship Id="rId14" Type="http://schemas.openxmlformats.org/officeDocument/2006/relationships/slide" Target="slides/slide19.xml"/></Relationships>
</file>

<file path=ppt/charts/_rels/chart1.xml.rels><?xml version="1.0" encoding="UTF-8" standalone="yes"?>
<Relationships xmlns="http://schemas.openxmlformats.org/package/2006/relationships"><Relationship Id="rId1" Type="http://schemas.openxmlformats.org/officeDocument/2006/relationships/oleObject" Target="http://win.dgbas.gov.tw/fies/doc/result/100/a11/Index.xls"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zh-TW"/>
  <c:roundedCorners val="0"/>
  <mc:AlternateContent xmlns:mc="http://schemas.openxmlformats.org/markup-compatibility/2006">
    <mc:Choice xmlns:c14="http://schemas.microsoft.com/office/drawing/2007/8/2/chart" Requires="c14">
      <c14:style val="122"/>
    </mc:Choice>
    <mc:Fallback>
      <c:style val="22"/>
    </mc:Fallback>
  </mc:AlternateContent>
  <c:chart>
    <c:title>
      <c:tx>
        <c:rich>
          <a:bodyPr/>
          <a:lstStyle/>
          <a:p>
            <a:pPr>
              <a:defRPr>
                <a:latin typeface="標楷體" pitchFamily="65" charset="-120"/>
                <a:ea typeface="標楷體" pitchFamily="65" charset="-120"/>
              </a:defRPr>
            </a:pPr>
            <a:r>
              <a:rPr lang="zh-TW">
                <a:latin typeface="標楷體" pitchFamily="65" charset="-120"/>
                <a:ea typeface="標楷體" pitchFamily="65" charset="-120"/>
              </a:rPr>
              <a:t>醫療保健</a:t>
            </a:r>
          </a:p>
        </c:rich>
      </c:tx>
      <c:layout/>
      <c:overlay val="0"/>
    </c:title>
    <c:autoTitleDeleted val="0"/>
    <c:plotArea>
      <c:layout/>
      <c:lineChart>
        <c:grouping val="standard"/>
        <c:varyColors val="0"/>
        <c:ser>
          <c:idx val="0"/>
          <c:order val="0"/>
          <c:cat>
            <c:numRef>
              <c:f>工作表1!$A$3:$A$7</c:f>
              <c:numCache>
                <c:formatCode>General</c:formatCode>
                <c:ptCount val="5"/>
                <c:pt idx="0">
                  <c:v>2007</c:v>
                </c:pt>
                <c:pt idx="1">
                  <c:v>2008</c:v>
                </c:pt>
                <c:pt idx="2">
                  <c:v>2009</c:v>
                </c:pt>
                <c:pt idx="3">
                  <c:v>2010</c:v>
                </c:pt>
                <c:pt idx="4">
                  <c:v>2011</c:v>
                </c:pt>
              </c:numCache>
            </c:numRef>
          </c:cat>
          <c:val>
            <c:numRef>
              <c:f>工作表1!$G$3:$G$7</c:f>
              <c:numCache>
                <c:formatCode>General</c:formatCode>
                <c:ptCount val="5"/>
                <c:pt idx="0">
                  <c:v>14.1</c:v>
                </c:pt>
                <c:pt idx="1">
                  <c:v>14.4</c:v>
                </c:pt>
                <c:pt idx="2">
                  <c:v>14.5</c:v>
                </c:pt>
                <c:pt idx="3">
                  <c:v>14.4</c:v>
                </c:pt>
                <c:pt idx="4">
                  <c:v>14.6</c:v>
                </c:pt>
              </c:numCache>
            </c:numRef>
          </c:val>
          <c:smooth val="1"/>
        </c:ser>
        <c:dLbls>
          <c:showLegendKey val="0"/>
          <c:showVal val="0"/>
          <c:showCatName val="0"/>
          <c:showSerName val="0"/>
          <c:showPercent val="0"/>
          <c:showBubbleSize val="0"/>
        </c:dLbls>
        <c:marker val="1"/>
        <c:smooth val="0"/>
        <c:axId val="87149184"/>
        <c:axId val="87899136"/>
      </c:lineChart>
      <c:catAx>
        <c:axId val="87149184"/>
        <c:scaling>
          <c:orientation val="minMax"/>
        </c:scaling>
        <c:delete val="0"/>
        <c:axPos val="b"/>
        <c:title>
          <c:tx>
            <c:rich>
              <a:bodyPr/>
              <a:lstStyle/>
              <a:p>
                <a:pPr>
                  <a:defRPr>
                    <a:latin typeface="標楷體" pitchFamily="65" charset="-120"/>
                    <a:ea typeface="標楷體" pitchFamily="65" charset="-120"/>
                  </a:defRPr>
                </a:pPr>
                <a:r>
                  <a:rPr lang="zh-TW">
                    <a:latin typeface="標楷體" pitchFamily="65" charset="-120"/>
                    <a:ea typeface="標楷體" pitchFamily="65" charset="-120"/>
                  </a:rPr>
                  <a:t>年度</a:t>
                </a:r>
              </a:p>
            </c:rich>
          </c:tx>
          <c:layout>
            <c:manualLayout>
              <c:xMode val="edge"/>
              <c:yMode val="edge"/>
              <c:x val="0.51444024854036108"/>
              <c:y val="0.87916376306620203"/>
            </c:manualLayout>
          </c:layout>
          <c:overlay val="0"/>
        </c:title>
        <c:numFmt formatCode="General" sourceLinked="1"/>
        <c:majorTickMark val="none"/>
        <c:minorTickMark val="none"/>
        <c:tickLblPos val="nextTo"/>
        <c:crossAx val="87899136"/>
        <c:crosses val="autoZero"/>
        <c:auto val="1"/>
        <c:lblAlgn val="ctr"/>
        <c:lblOffset val="100"/>
        <c:noMultiLvlLbl val="0"/>
      </c:catAx>
      <c:valAx>
        <c:axId val="87899136"/>
        <c:scaling>
          <c:orientation val="minMax"/>
        </c:scaling>
        <c:delete val="0"/>
        <c:axPos val="l"/>
        <c:majorGridlines/>
        <c:numFmt formatCode="General" sourceLinked="1"/>
        <c:majorTickMark val="none"/>
        <c:minorTickMark val="none"/>
        <c:tickLblPos val="nextTo"/>
        <c:crossAx val="87149184"/>
        <c:crosses val="autoZero"/>
        <c:crossBetween val="between"/>
      </c:valAx>
    </c:plotArea>
    <c:plotVisOnly val="1"/>
    <c:dispBlanksAs val="gap"/>
    <c:showDLblsOverMax val="0"/>
  </c:chart>
  <c:externalData r:id="rId1">
    <c:autoUpdate val="0"/>
  </c:externalData>
</c:chartSpac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97346"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solidFill>
                  <a:schemeClr val="tx1"/>
                </a:solidFill>
                <a:latin typeface="Arial" charset="0"/>
                <a:cs typeface="+mn-cs"/>
              </a:defRPr>
            </a:lvl1pPr>
          </a:lstStyle>
          <a:p>
            <a:pPr>
              <a:defRPr/>
            </a:pPr>
            <a:endParaRPr lang="en-US"/>
          </a:p>
        </p:txBody>
      </p:sp>
      <p:sp>
        <p:nvSpPr>
          <p:cNvPr id="697347" name="Rectangle 3"/>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solidFill>
                  <a:schemeClr val="tx1"/>
                </a:solidFill>
                <a:latin typeface="Arial" charset="0"/>
                <a:cs typeface="+mn-cs"/>
              </a:defRPr>
            </a:lvl1pPr>
          </a:lstStyle>
          <a:p>
            <a:pPr>
              <a:defRPr/>
            </a:pPr>
            <a:endParaRPr lang="en-US"/>
          </a:p>
        </p:txBody>
      </p:sp>
      <p:sp>
        <p:nvSpPr>
          <p:cNvPr id="697348" name="Rectangle 4"/>
          <p:cNvSpPr>
            <a:spLocks noGrp="1" noChangeArrowheads="1"/>
          </p:cNvSpPr>
          <p:nvPr>
            <p:ph type="ftr" sz="quarter" idx="2"/>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solidFill>
                  <a:schemeClr val="tx1"/>
                </a:solidFill>
                <a:latin typeface="Arial" charset="0"/>
                <a:cs typeface="+mn-cs"/>
              </a:defRPr>
            </a:lvl1pPr>
          </a:lstStyle>
          <a:p>
            <a:pPr>
              <a:defRPr/>
            </a:pPr>
            <a:endParaRPr lang="en-US"/>
          </a:p>
        </p:txBody>
      </p:sp>
      <p:sp>
        <p:nvSpPr>
          <p:cNvPr id="697349" name="Rectangle 5"/>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solidFill>
                  <a:schemeClr val="tx1"/>
                </a:solidFill>
                <a:latin typeface="Arial" charset="0"/>
                <a:cs typeface="+mn-cs"/>
              </a:defRPr>
            </a:lvl1pPr>
          </a:lstStyle>
          <a:p>
            <a:pPr>
              <a:defRPr/>
            </a:pPr>
            <a:fld id="{4B1D07DD-2D5D-4DA2-A47D-B50CA6B8C2DE}" type="slidenum">
              <a:rPr lang="en-US"/>
              <a:pPr>
                <a:defRPr/>
              </a:pPr>
              <a:t>‹#›</a:t>
            </a:fld>
            <a:endParaRPr lang="en-US"/>
          </a:p>
        </p:txBody>
      </p:sp>
    </p:spTree>
    <p:extLst>
      <p:ext uri="{BB962C8B-B14F-4D97-AF65-F5344CB8AC3E}">
        <p14:creationId xmlns:p14="http://schemas.microsoft.com/office/powerpoint/2010/main" val="205651554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07586"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solidFill>
                  <a:schemeClr val="tx1"/>
                </a:solidFill>
                <a:latin typeface="Arial" charset="0"/>
                <a:cs typeface="+mn-cs"/>
              </a:defRPr>
            </a:lvl1pPr>
          </a:lstStyle>
          <a:p>
            <a:pPr>
              <a:defRPr/>
            </a:pPr>
            <a:endParaRPr lang="en-US"/>
          </a:p>
        </p:txBody>
      </p:sp>
      <p:sp>
        <p:nvSpPr>
          <p:cNvPr id="707587"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solidFill>
                  <a:schemeClr val="tx1"/>
                </a:solidFill>
                <a:latin typeface="Arial" charset="0"/>
                <a:cs typeface="+mn-cs"/>
              </a:defRPr>
            </a:lvl1pPr>
          </a:lstStyle>
          <a:p>
            <a:pPr>
              <a:defRPr/>
            </a:pPr>
            <a:endParaRPr lang="en-US"/>
          </a:p>
        </p:txBody>
      </p:sp>
      <p:sp>
        <p:nvSpPr>
          <p:cNvPr id="5124"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707589"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707590"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solidFill>
                  <a:schemeClr val="tx1"/>
                </a:solidFill>
                <a:latin typeface="Arial" charset="0"/>
                <a:cs typeface="+mn-cs"/>
              </a:defRPr>
            </a:lvl1pPr>
          </a:lstStyle>
          <a:p>
            <a:pPr>
              <a:defRPr/>
            </a:pPr>
            <a:endParaRPr lang="en-US"/>
          </a:p>
        </p:txBody>
      </p:sp>
      <p:sp>
        <p:nvSpPr>
          <p:cNvPr id="707591"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solidFill>
                  <a:schemeClr val="tx1"/>
                </a:solidFill>
                <a:latin typeface="Arial" charset="0"/>
                <a:cs typeface="+mn-cs"/>
              </a:defRPr>
            </a:lvl1pPr>
          </a:lstStyle>
          <a:p>
            <a:pPr>
              <a:defRPr/>
            </a:pPr>
            <a:fld id="{0F46205D-38F0-44F7-85DE-138B5437DE31}" type="slidenum">
              <a:rPr lang="en-US"/>
              <a:pPr>
                <a:defRPr/>
              </a:pPr>
              <a:t>‹#›</a:t>
            </a:fld>
            <a:endParaRPr lang="en-US"/>
          </a:p>
        </p:txBody>
      </p:sp>
    </p:spTree>
    <p:extLst>
      <p:ext uri="{BB962C8B-B14F-4D97-AF65-F5344CB8AC3E}">
        <p14:creationId xmlns:p14="http://schemas.microsoft.com/office/powerpoint/2010/main" val="241239551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9" name="Rectangle 2"/>
          <p:cNvSpPr>
            <a:spLocks noGrp="1" noRot="1" noChangeAspect="1" noChangeArrowheads="1" noTextEdit="1"/>
          </p:cNvSpPr>
          <p:nvPr>
            <p:ph type="sldImg"/>
          </p:nvPr>
        </p:nvSpPr>
        <p:spPr>
          <a:ln/>
        </p:spPr>
      </p:sp>
      <p:sp>
        <p:nvSpPr>
          <p:cNvPr id="12290"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Rectangle 2"/>
          <p:cNvSpPr>
            <a:spLocks noGrp="1" noRot="1" noChangeAspect="1" noChangeArrowheads="1" noTextEdit="1"/>
          </p:cNvSpPr>
          <p:nvPr>
            <p:ph type="sldImg"/>
          </p:nvPr>
        </p:nvSpPr>
        <p:spPr>
          <a:ln/>
        </p:spPr>
      </p:sp>
      <p:sp>
        <p:nvSpPr>
          <p:cNvPr id="30722"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Rectangle 2"/>
          <p:cNvSpPr>
            <a:spLocks noGrp="1" noRot="1" noChangeAspect="1" noChangeArrowheads="1" noTextEdit="1"/>
          </p:cNvSpPr>
          <p:nvPr>
            <p:ph type="sldImg"/>
          </p:nvPr>
        </p:nvSpPr>
        <p:spPr>
          <a:ln/>
        </p:spPr>
      </p:sp>
      <p:sp>
        <p:nvSpPr>
          <p:cNvPr id="32770"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Rectangle 2"/>
          <p:cNvSpPr>
            <a:spLocks noGrp="1" noRot="1" noChangeAspect="1" noChangeArrowheads="1" noTextEdit="1"/>
          </p:cNvSpPr>
          <p:nvPr>
            <p:ph type="sldImg"/>
          </p:nvPr>
        </p:nvSpPr>
        <p:spPr>
          <a:ln/>
        </p:spPr>
      </p:sp>
      <p:sp>
        <p:nvSpPr>
          <p:cNvPr id="34818"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5" name="Rectangle 2"/>
          <p:cNvSpPr>
            <a:spLocks noGrp="1" noRot="1" noChangeAspect="1" noChangeArrowheads="1" noTextEdit="1"/>
          </p:cNvSpPr>
          <p:nvPr>
            <p:ph type="sldImg"/>
          </p:nvPr>
        </p:nvSpPr>
        <p:spPr>
          <a:ln/>
        </p:spPr>
      </p:sp>
      <p:sp>
        <p:nvSpPr>
          <p:cNvPr id="36866"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Rectangle 2"/>
          <p:cNvSpPr>
            <a:spLocks noGrp="1" noRot="1" noChangeAspect="1" noChangeArrowheads="1" noTextEdit="1"/>
          </p:cNvSpPr>
          <p:nvPr>
            <p:ph type="sldImg"/>
          </p:nvPr>
        </p:nvSpPr>
        <p:spPr>
          <a:ln/>
        </p:spPr>
      </p:sp>
      <p:sp>
        <p:nvSpPr>
          <p:cNvPr id="38914"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Rectangle 2"/>
          <p:cNvSpPr>
            <a:spLocks noGrp="1" noRot="1" noChangeAspect="1" noChangeArrowheads="1" noTextEdit="1"/>
          </p:cNvSpPr>
          <p:nvPr>
            <p:ph type="sldImg"/>
          </p:nvPr>
        </p:nvSpPr>
        <p:spPr>
          <a:ln/>
        </p:spPr>
      </p:sp>
      <p:sp>
        <p:nvSpPr>
          <p:cNvPr id="14338"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Rectangle 2"/>
          <p:cNvSpPr>
            <a:spLocks noGrp="1" noRot="1" noChangeAspect="1" noChangeArrowheads="1" noTextEdit="1"/>
          </p:cNvSpPr>
          <p:nvPr>
            <p:ph type="sldImg"/>
          </p:nvPr>
        </p:nvSpPr>
        <p:spPr>
          <a:ln/>
        </p:spPr>
      </p:sp>
      <p:sp>
        <p:nvSpPr>
          <p:cNvPr id="16386"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2"/>
          <p:cNvSpPr>
            <a:spLocks noGrp="1" noRot="1" noChangeAspect="1" noChangeArrowheads="1" noTextEdit="1"/>
          </p:cNvSpPr>
          <p:nvPr>
            <p:ph type="sldImg"/>
          </p:nvPr>
        </p:nvSpPr>
        <p:spPr>
          <a:ln/>
        </p:spPr>
      </p:sp>
      <p:sp>
        <p:nvSpPr>
          <p:cNvPr id="18434"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Rectangle 2"/>
          <p:cNvSpPr>
            <a:spLocks noGrp="1" noRot="1" noChangeAspect="1" noChangeArrowheads="1" noTextEdit="1"/>
          </p:cNvSpPr>
          <p:nvPr>
            <p:ph type="sldImg"/>
          </p:nvPr>
        </p:nvSpPr>
        <p:spPr>
          <a:ln/>
        </p:spPr>
      </p:sp>
      <p:sp>
        <p:nvSpPr>
          <p:cNvPr id="20482"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Rectangle 2"/>
          <p:cNvSpPr>
            <a:spLocks noGrp="1" noRot="1" noChangeAspect="1" noChangeArrowheads="1" noTextEdit="1"/>
          </p:cNvSpPr>
          <p:nvPr>
            <p:ph type="sldImg"/>
          </p:nvPr>
        </p:nvSpPr>
        <p:spPr>
          <a:ln/>
        </p:spPr>
      </p:sp>
      <p:sp>
        <p:nvSpPr>
          <p:cNvPr id="22530"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Rectangle 2"/>
          <p:cNvSpPr>
            <a:spLocks noGrp="1" noRot="1" noChangeAspect="1" noChangeArrowheads="1" noTextEdit="1"/>
          </p:cNvSpPr>
          <p:nvPr>
            <p:ph type="sldImg"/>
          </p:nvPr>
        </p:nvSpPr>
        <p:spPr>
          <a:ln/>
        </p:spPr>
      </p:sp>
      <p:sp>
        <p:nvSpPr>
          <p:cNvPr id="24578"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Rectangle 2"/>
          <p:cNvSpPr>
            <a:spLocks noGrp="1" noRot="1" noChangeAspect="1" noChangeArrowheads="1" noTextEdit="1"/>
          </p:cNvSpPr>
          <p:nvPr>
            <p:ph type="sldImg"/>
          </p:nvPr>
        </p:nvSpPr>
        <p:spPr>
          <a:ln/>
        </p:spPr>
      </p:sp>
      <p:sp>
        <p:nvSpPr>
          <p:cNvPr id="26626"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Rectangle 2"/>
          <p:cNvSpPr>
            <a:spLocks noGrp="1" noRot="1" noChangeAspect="1" noChangeArrowheads="1" noTextEdit="1"/>
          </p:cNvSpPr>
          <p:nvPr>
            <p:ph type="sldImg"/>
          </p:nvPr>
        </p:nvSpPr>
        <p:spPr>
          <a:ln/>
        </p:spPr>
      </p:sp>
      <p:sp>
        <p:nvSpPr>
          <p:cNvPr id="28674"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Rectangle 4"/>
          <p:cNvSpPr>
            <a:spLocks noChangeArrowheads="1"/>
          </p:cNvSpPr>
          <p:nvPr userDrawn="1"/>
        </p:nvSpPr>
        <p:spPr bwMode="auto">
          <a:xfrm>
            <a:off x="8386763" y="6630988"/>
            <a:ext cx="762000" cy="228600"/>
          </a:xfrm>
          <a:prstGeom prst="rect">
            <a:avLst/>
          </a:prstGeom>
          <a:gradFill rotWithShape="1">
            <a:gsLst>
              <a:gs pos="0">
                <a:srgbClr val="B9D2C1"/>
              </a:gs>
              <a:gs pos="100000">
                <a:srgbClr val="00837D"/>
              </a:gs>
            </a:gsLst>
            <a:lin ang="5400000" scaled="1"/>
          </a:gradFill>
          <a:ln w="9525">
            <a:noFill/>
            <a:miter lim="800000"/>
            <a:headEnd/>
            <a:tailEnd/>
          </a:ln>
          <a:effectLst/>
        </p:spPr>
        <p:txBody>
          <a:bodyPr anchor="ctr" anchorCtr="1"/>
          <a:lstStyle/>
          <a:p>
            <a:pPr algn="r">
              <a:defRPr/>
            </a:pPr>
            <a:fld id="{AEEDE87C-6D05-46B0-8439-8E988C8F1BB6}" type="slidenum">
              <a:rPr lang="en-US" sz="1200">
                <a:solidFill>
                  <a:schemeClr val="bg1"/>
                </a:solidFill>
                <a:cs typeface="+mn-cs"/>
              </a:rPr>
              <a:pPr algn="r">
                <a:defRPr/>
              </a:pPr>
              <a:t>‹#›</a:t>
            </a:fld>
            <a:r>
              <a:rPr lang="en-US" sz="1200" dirty="0">
                <a:solidFill>
                  <a:schemeClr val="bg1"/>
                </a:solidFill>
                <a:cs typeface="+mn-cs"/>
              </a:rPr>
              <a:t> of 19</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ChangeArrowheads="1"/>
          </p:cNvSpPr>
          <p:nvPr userDrawn="1"/>
        </p:nvSpPr>
        <p:spPr bwMode="auto">
          <a:xfrm>
            <a:off x="8386763" y="6630988"/>
            <a:ext cx="762000" cy="228600"/>
          </a:xfrm>
          <a:prstGeom prst="rect">
            <a:avLst/>
          </a:prstGeom>
          <a:gradFill rotWithShape="1">
            <a:gsLst>
              <a:gs pos="0">
                <a:srgbClr val="B9D2C1"/>
              </a:gs>
              <a:gs pos="100000">
                <a:srgbClr val="00837D"/>
              </a:gs>
            </a:gsLst>
            <a:lin ang="5400000" scaled="1"/>
          </a:gradFill>
          <a:ln w="9525">
            <a:noFill/>
            <a:miter lim="800000"/>
            <a:headEnd/>
            <a:tailEnd/>
          </a:ln>
          <a:effectLst/>
        </p:spPr>
        <p:txBody>
          <a:bodyPr anchor="ctr" anchorCtr="1"/>
          <a:lstStyle/>
          <a:p>
            <a:pPr algn="r">
              <a:defRPr/>
            </a:pPr>
            <a:fld id="{C9F5E4DD-9AF7-45FE-89C7-0DD72FABBA49}" type="slidenum">
              <a:rPr lang="en-US" sz="1200">
                <a:solidFill>
                  <a:schemeClr val="bg1"/>
                </a:solidFill>
                <a:cs typeface="+mn-cs"/>
              </a:rPr>
              <a:pPr algn="r">
                <a:defRPr/>
              </a:pPr>
              <a:t>‹#›</a:t>
            </a:fld>
            <a:r>
              <a:rPr lang="en-US" sz="1200" dirty="0">
                <a:solidFill>
                  <a:schemeClr val="bg1"/>
                </a:solidFill>
                <a:cs typeface="+mn-cs"/>
              </a:rPr>
              <a:t> of 19</a:t>
            </a:r>
          </a:p>
        </p:txBody>
      </p:sp>
      <p:sp>
        <p:nvSpPr>
          <p:cNvPr id="3" name="Rectangle 5"/>
          <p:cNvSpPr>
            <a:spLocks noChangeArrowheads="1"/>
          </p:cNvSpPr>
          <p:nvPr userDrawn="1"/>
        </p:nvSpPr>
        <p:spPr bwMode="auto">
          <a:xfrm>
            <a:off x="0" y="6623050"/>
            <a:ext cx="8420100" cy="234950"/>
          </a:xfrm>
          <a:prstGeom prst="rect">
            <a:avLst/>
          </a:prstGeom>
          <a:noFill/>
          <a:ln w="9525">
            <a:noFill/>
            <a:miter lim="800000"/>
            <a:headEnd/>
            <a:tailEnd/>
          </a:ln>
          <a:effectLst/>
        </p:spPr>
        <p:txBody>
          <a:bodyPr anchor="ctr"/>
          <a:lstStyle/>
          <a:p>
            <a:pPr eaLnBrk="0" hangingPunct="0"/>
            <a:r>
              <a:rPr lang="en-US" sz="900">
                <a:solidFill>
                  <a:schemeClr val="bg2"/>
                </a:solidFill>
              </a:rPr>
              <a:t>© 2013 Pearson Education, Inc. Publishing as Prentice Hall</a:t>
            </a: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54" r:id="rId1"/>
    <p:sldLayoutId id="2147483655" r:id="rId2"/>
    <p:sldLayoutId id="2147483656" r:id="rId3"/>
  </p:sldLayoutIdLst>
  <p:timing>
    <p:tnLst>
      <p:par>
        <p:cTn id="1" dur="indefinite" restart="never" nodeType="tmRoot"/>
      </p:par>
    </p:tnLst>
  </p:timing>
  <p:txStyles>
    <p:titleStyle>
      <a:lvl1pPr algn="l" rtl="0" eaLnBrk="0" fontAlgn="base" hangingPunct="0">
        <a:spcBef>
          <a:spcPct val="0"/>
        </a:spcBef>
        <a:spcAft>
          <a:spcPct val="0"/>
        </a:spcAft>
        <a:defRPr sz="2400" b="1">
          <a:solidFill>
            <a:srgbClr val="194F8B"/>
          </a:solidFill>
          <a:latin typeface="+mj-lt"/>
          <a:ea typeface="+mj-ea"/>
          <a:cs typeface="+mj-cs"/>
        </a:defRPr>
      </a:lvl1pPr>
      <a:lvl2pPr algn="l" rtl="0" eaLnBrk="0" fontAlgn="base" hangingPunct="0">
        <a:spcBef>
          <a:spcPct val="0"/>
        </a:spcBef>
        <a:spcAft>
          <a:spcPct val="0"/>
        </a:spcAft>
        <a:defRPr sz="2400" b="1">
          <a:solidFill>
            <a:srgbClr val="194F8B"/>
          </a:solidFill>
          <a:latin typeface="Arial" charset="0"/>
        </a:defRPr>
      </a:lvl2pPr>
      <a:lvl3pPr algn="l" rtl="0" eaLnBrk="0" fontAlgn="base" hangingPunct="0">
        <a:spcBef>
          <a:spcPct val="0"/>
        </a:spcBef>
        <a:spcAft>
          <a:spcPct val="0"/>
        </a:spcAft>
        <a:defRPr sz="2400" b="1">
          <a:solidFill>
            <a:srgbClr val="194F8B"/>
          </a:solidFill>
          <a:latin typeface="Arial" charset="0"/>
        </a:defRPr>
      </a:lvl3pPr>
      <a:lvl4pPr algn="l" rtl="0" eaLnBrk="0" fontAlgn="base" hangingPunct="0">
        <a:spcBef>
          <a:spcPct val="0"/>
        </a:spcBef>
        <a:spcAft>
          <a:spcPct val="0"/>
        </a:spcAft>
        <a:defRPr sz="2400" b="1">
          <a:solidFill>
            <a:srgbClr val="194F8B"/>
          </a:solidFill>
          <a:latin typeface="Arial" charset="0"/>
        </a:defRPr>
      </a:lvl4pPr>
      <a:lvl5pPr algn="l" rtl="0" eaLnBrk="0" fontAlgn="base" hangingPunct="0">
        <a:spcBef>
          <a:spcPct val="0"/>
        </a:spcBef>
        <a:spcAft>
          <a:spcPct val="0"/>
        </a:spcAft>
        <a:defRPr sz="2400" b="1">
          <a:solidFill>
            <a:srgbClr val="194F8B"/>
          </a:solidFill>
          <a:latin typeface="Arial" charset="0"/>
        </a:defRPr>
      </a:lvl5pPr>
      <a:lvl6pPr marL="457200" algn="l" rtl="0" fontAlgn="base">
        <a:spcBef>
          <a:spcPct val="0"/>
        </a:spcBef>
        <a:spcAft>
          <a:spcPct val="0"/>
        </a:spcAft>
        <a:defRPr sz="2400" b="1">
          <a:solidFill>
            <a:srgbClr val="194F8B"/>
          </a:solidFill>
          <a:latin typeface="Arial" charset="0"/>
        </a:defRPr>
      </a:lvl6pPr>
      <a:lvl7pPr marL="914400" algn="l" rtl="0" fontAlgn="base">
        <a:spcBef>
          <a:spcPct val="0"/>
        </a:spcBef>
        <a:spcAft>
          <a:spcPct val="0"/>
        </a:spcAft>
        <a:defRPr sz="2400" b="1">
          <a:solidFill>
            <a:srgbClr val="194F8B"/>
          </a:solidFill>
          <a:latin typeface="Arial" charset="0"/>
        </a:defRPr>
      </a:lvl7pPr>
      <a:lvl8pPr marL="1371600" algn="l" rtl="0" fontAlgn="base">
        <a:spcBef>
          <a:spcPct val="0"/>
        </a:spcBef>
        <a:spcAft>
          <a:spcPct val="0"/>
        </a:spcAft>
        <a:defRPr sz="2400" b="1">
          <a:solidFill>
            <a:srgbClr val="194F8B"/>
          </a:solidFill>
          <a:latin typeface="Arial" charset="0"/>
        </a:defRPr>
      </a:lvl8pPr>
      <a:lvl9pPr marL="1828800" algn="l" rtl="0" fontAlgn="base">
        <a:spcBef>
          <a:spcPct val="0"/>
        </a:spcBef>
        <a:spcAft>
          <a:spcPct val="0"/>
        </a:spcAft>
        <a:defRPr sz="2400" b="1">
          <a:solidFill>
            <a:srgbClr val="194F8B"/>
          </a:solidFill>
          <a:latin typeface="Arial" charset="0"/>
        </a:defRPr>
      </a:lvl9pPr>
    </p:titleStyle>
    <p:bodyStyle>
      <a:lvl1pPr marL="342900" indent="-342900" algn="l" rtl="0" eaLnBrk="0" fontAlgn="base" hangingPunct="0">
        <a:spcBef>
          <a:spcPct val="20000"/>
        </a:spcBef>
        <a:spcAft>
          <a:spcPct val="0"/>
        </a:spcAft>
        <a:defRPr sz="2000" i="1">
          <a:solidFill>
            <a:schemeClr val="tx1"/>
          </a:solidFill>
          <a:latin typeface="+mn-lt"/>
          <a:ea typeface="+mn-ea"/>
          <a:cs typeface="+mn-cs"/>
        </a:defRPr>
      </a:lvl1pPr>
      <a:lvl2pPr marL="742950" indent="-285750" algn="l" rtl="0" eaLnBrk="0" fontAlgn="base" hangingPunct="0">
        <a:spcBef>
          <a:spcPct val="20000"/>
        </a:spcBef>
        <a:spcAft>
          <a:spcPct val="0"/>
        </a:spcAft>
        <a:defRPr i="1">
          <a:solidFill>
            <a:schemeClr val="tx1"/>
          </a:solidFill>
          <a:latin typeface="+mn-lt"/>
        </a:defRPr>
      </a:lvl2pPr>
      <a:lvl3pPr marL="1143000" indent="-228600" algn="l" rtl="0" eaLnBrk="0" fontAlgn="base" hangingPunct="0">
        <a:spcBef>
          <a:spcPct val="20000"/>
        </a:spcBef>
        <a:spcAft>
          <a:spcPct val="0"/>
        </a:spcAft>
        <a:defRPr sz="1600" i="1">
          <a:solidFill>
            <a:schemeClr val="tx1"/>
          </a:solidFill>
          <a:latin typeface="+mn-lt"/>
        </a:defRPr>
      </a:lvl3pPr>
      <a:lvl4pPr marL="1600200" indent="-228600" algn="l" rtl="0" eaLnBrk="0" fontAlgn="base" hangingPunct="0">
        <a:spcBef>
          <a:spcPct val="20000"/>
        </a:spcBef>
        <a:spcAft>
          <a:spcPct val="0"/>
        </a:spcAft>
        <a:defRPr sz="1600">
          <a:solidFill>
            <a:schemeClr val="tx1"/>
          </a:solidFill>
          <a:latin typeface="+mn-lt"/>
        </a:defRPr>
      </a:lvl4pPr>
      <a:lvl5pPr marL="2057400" indent="-228600" algn="l" rtl="0" eaLnBrk="0" fontAlgn="base" hangingPunct="0">
        <a:spcBef>
          <a:spcPct val="20000"/>
        </a:spcBef>
        <a:spcAft>
          <a:spcPct val="0"/>
        </a:spcAft>
        <a:defRPr sz="1600">
          <a:solidFill>
            <a:schemeClr val="tx1"/>
          </a:solidFill>
          <a:latin typeface="+mn-lt"/>
        </a:defRPr>
      </a:lvl5pPr>
      <a:lvl6pPr marL="2514600" indent="-228600" algn="l" rtl="0" fontAlgn="base">
        <a:spcBef>
          <a:spcPct val="20000"/>
        </a:spcBef>
        <a:spcAft>
          <a:spcPct val="0"/>
        </a:spcAft>
        <a:defRPr sz="1600">
          <a:solidFill>
            <a:schemeClr val="tx1"/>
          </a:solidFill>
          <a:latin typeface="+mn-lt"/>
        </a:defRPr>
      </a:lvl6pPr>
      <a:lvl7pPr marL="2971800" indent="-228600" algn="l" rtl="0" fontAlgn="base">
        <a:spcBef>
          <a:spcPct val="20000"/>
        </a:spcBef>
        <a:spcAft>
          <a:spcPct val="0"/>
        </a:spcAft>
        <a:defRPr sz="1600">
          <a:solidFill>
            <a:schemeClr val="tx1"/>
          </a:solidFill>
          <a:latin typeface="+mn-lt"/>
        </a:defRPr>
      </a:lvl7pPr>
      <a:lvl8pPr marL="3429000" indent="-228600" algn="l" rtl="0" fontAlgn="base">
        <a:spcBef>
          <a:spcPct val="20000"/>
        </a:spcBef>
        <a:spcAft>
          <a:spcPct val="0"/>
        </a:spcAft>
        <a:defRPr sz="1600">
          <a:solidFill>
            <a:schemeClr val="tx1"/>
          </a:solidFill>
          <a:latin typeface="+mn-lt"/>
        </a:defRPr>
      </a:lvl8pPr>
      <a:lvl9pPr marL="3886200" indent="-228600" algn="l" rtl="0" fontAlgn="base">
        <a:spcBef>
          <a:spcPct val="20000"/>
        </a:spcBef>
        <a:spcAft>
          <a:spcPct val="0"/>
        </a:spcAft>
        <a:defRPr sz="16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3" Type="http://schemas.openxmlformats.org/officeDocument/2006/relationships/image" Target="../media/image36.png"/><Relationship Id="rId7" Type="http://schemas.openxmlformats.org/officeDocument/2006/relationships/image" Target="../media/image40.png"/><Relationship Id="rId2" Type="http://schemas.openxmlformats.org/officeDocument/2006/relationships/notesSlide" Target="../notesSlides/notesSlide4.xml"/><Relationship Id="rId1" Type="http://schemas.openxmlformats.org/officeDocument/2006/relationships/slideLayout" Target="../slideLayouts/slideLayout3.xml"/><Relationship Id="rId6" Type="http://schemas.openxmlformats.org/officeDocument/2006/relationships/image" Target="../media/image39.png"/><Relationship Id="rId5" Type="http://schemas.openxmlformats.org/officeDocument/2006/relationships/image" Target="../media/image38.png"/><Relationship Id="rId4" Type="http://schemas.openxmlformats.org/officeDocument/2006/relationships/image" Target="../media/image37.png"/></Relationships>
</file>

<file path=ppt/slides/_rels/slide12.xml.rels><?xml version="1.0" encoding="UTF-8" standalone="yes"?>
<Relationships xmlns="http://schemas.openxmlformats.org/package/2006/relationships"><Relationship Id="rId8" Type="http://schemas.openxmlformats.org/officeDocument/2006/relationships/image" Target="../media/image46.png"/><Relationship Id="rId13" Type="http://schemas.openxmlformats.org/officeDocument/2006/relationships/image" Target="../media/image51.png"/><Relationship Id="rId18" Type="http://schemas.openxmlformats.org/officeDocument/2006/relationships/image" Target="../media/image56.png"/><Relationship Id="rId3" Type="http://schemas.openxmlformats.org/officeDocument/2006/relationships/image" Target="../media/image41.png"/><Relationship Id="rId7" Type="http://schemas.openxmlformats.org/officeDocument/2006/relationships/image" Target="../media/image45.png"/><Relationship Id="rId12" Type="http://schemas.openxmlformats.org/officeDocument/2006/relationships/image" Target="../media/image50.png"/><Relationship Id="rId17" Type="http://schemas.openxmlformats.org/officeDocument/2006/relationships/image" Target="../media/image55.png"/><Relationship Id="rId2" Type="http://schemas.openxmlformats.org/officeDocument/2006/relationships/notesSlide" Target="../notesSlides/notesSlide5.xml"/><Relationship Id="rId16" Type="http://schemas.openxmlformats.org/officeDocument/2006/relationships/image" Target="../media/image54.png"/><Relationship Id="rId1" Type="http://schemas.openxmlformats.org/officeDocument/2006/relationships/slideLayout" Target="../slideLayouts/slideLayout3.xml"/><Relationship Id="rId6" Type="http://schemas.openxmlformats.org/officeDocument/2006/relationships/image" Target="../media/image44.png"/><Relationship Id="rId11" Type="http://schemas.openxmlformats.org/officeDocument/2006/relationships/image" Target="../media/image49.png"/><Relationship Id="rId5" Type="http://schemas.openxmlformats.org/officeDocument/2006/relationships/image" Target="../media/image43.png"/><Relationship Id="rId15" Type="http://schemas.openxmlformats.org/officeDocument/2006/relationships/image" Target="../media/image53.png"/><Relationship Id="rId10" Type="http://schemas.openxmlformats.org/officeDocument/2006/relationships/image" Target="../media/image48.png"/><Relationship Id="rId4" Type="http://schemas.openxmlformats.org/officeDocument/2006/relationships/image" Target="../media/image42.png"/><Relationship Id="rId9" Type="http://schemas.openxmlformats.org/officeDocument/2006/relationships/image" Target="../media/image47.png"/><Relationship Id="rId14" Type="http://schemas.openxmlformats.org/officeDocument/2006/relationships/image" Target="../media/image52.png"/></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8" Type="http://schemas.openxmlformats.org/officeDocument/2006/relationships/image" Target="../media/image62.png"/><Relationship Id="rId3" Type="http://schemas.openxmlformats.org/officeDocument/2006/relationships/image" Target="../media/image57.png"/><Relationship Id="rId7" Type="http://schemas.openxmlformats.org/officeDocument/2006/relationships/image" Target="../media/image61.png"/><Relationship Id="rId2" Type="http://schemas.openxmlformats.org/officeDocument/2006/relationships/notesSlide" Target="../notesSlides/notesSlide13.xml"/><Relationship Id="rId1" Type="http://schemas.openxmlformats.org/officeDocument/2006/relationships/slideLayout" Target="../slideLayouts/slideLayout3.xml"/><Relationship Id="rId6" Type="http://schemas.openxmlformats.org/officeDocument/2006/relationships/image" Target="../media/image60.png"/><Relationship Id="rId5" Type="http://schemas.openxmlformats.org/officeDocument/2006/relationships/image" Target="../media/image59.png"/><Relationship Id="rId4" Type="http://schemas.openxmlformats.org/officeDocument/2006/relationships/image" Target="../media/image58.png"/></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8" Type="http://schemas.openxmlformats.org/officeDocument/2006/relationships/image" Target="../media/image12.png"/><Relationship Id="rId13" Type="http://schemas.openxmlformats.org/officeDocument/2006/relationships/image" Target="../media/image17.png"/><Relationship Id="rId3" Type="http://schemas.openxmlformats.org/officeDocument/2006/relationships/image" Target="../media/image7.png"/><Relationship Id="rId7" Type="http://schemas.openxmlformats.org/officeDocument/2006/relationships/image" Target="../media/image11.png"/><Relationship Id="rId12" Type="http://schemas.openxmlformats.org/officeDocument/2006/relationships/image" Target="../media/image16.png"/><Relationship Id="rId2" Type="http://schemas.openxmlformats.org/officeDocument/2006/relationships/image" Target="../media/image6.png"/><Relationship Id="rId1" Type="http://schemas.openxmlformats.org/officeDocument/2006/relationships/slideLayout" Target="../slideLayouts/slideLayout3.xml"/><Relationship Id="rId6" Type="http://schemas.openxmlformats.org/officeDocument/2006/relationships/image" Target="../media/image10.png"/><Relationship Id="rId11" Type="http://schemas.openxmlformats.org/officeDocument/2006/relationships/image" Target="../media/image15.png"/><Relationship Id="rId5" Type="http://schemas.openxmlformats.org/officeDocument/2006/relationships/image" Target="../media/image9.png"/><Relationship Id="rId10" Type="http://schemas.openxmlformats.org/officeDocument/2006/relationships/image" Target="../media/image14.png"/><Relationship Id="rId4" Type="http://schemas.openxmlformats.org/officeDocument/2006/relationships/image" Target="../media/image8.png"/><Relationship Id="rId9" Type="http://schemas.openxmlformats.org/officeDocument/2006/relationships/image" Target="../media/image13.png"/><Relationship Id="rId14" Type="http://schemas.openxmlformats.org/officeDocument/2006/relationships/image" Target="../media/image18.png"/></Relationships>
</file>

<file path=ppt/slides/_rels/slide7.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8" Type="http://schemas.openxmlformats.org/officeDocument/2006/relationships/image" Target="../media/image24.png"/><Relationship Id="rId3" Type="http://schemas.openxmlformats.org/officeDocument/2006/relationships/image" Target="../media/image19.png"/><Relationship Id="rId7" Type="http://schemas.openxmlformats.org/officeDocument/2006/relationships/image" Target="../media/image23.png"/><Relationship Id="rId2" Type="http://schemas.openxmlformats.org/officeDocument/2006/relationships/notesSlide" Target="../notesSlides/notesSlide1.xml"/><Relationship Id="rId1" Type="http://schemas.openxmlformats.org/officeDocument/2006/relationships/slideLayout" Target="../slideLayouts/slideLayout3.xml"/><Relationship Id="rId6" Type="http://schemas.openxmlformats.org/officeDocument/2006/relationships/image" Target="../media/image22.png"/><Relationship Id="rId11" Type="http://schemas.openxmlformats.org/officeDocument/2006/relationships/image" Target="../media/image27.png"/><Relationship Id="rId5" Type="http://schemas.openxmlformats.org/officeDocument/2006/relationships/image" Target="../media/image21.png"/><Relationship Id="rId10" Type="http://schemas.openxmlformats.org/officeDocument/2006/relationships/image" Target="../media/image26.png"/><Relationship Id="rId4" Type="http://schemas.openxmlformats.org/officeDocument/2006/relationships/image" Target="../media/image20.png"/><Relationship Id="rId9" Type="http://schemas.openxmlformats.org/officeDocument/2006/relationships/image" Target="../media/image25.png"/></Relationships>
</file>

<file path=ppt/slides/_rels/slide9.xml.rels><?xml version="1.0" encoding="UTF-8" standalone="yes"?>
<Relationships xmlns="http://schemas.openxmlformats.org/package/2006/relationships"><Relationship Id="rId8" Type="http://schemas.openxmlformats.org/officeDocument/2006/relationships/image" Target="../media/image33.png"/><Relationship Id="rId3" Type="http://schemas.openxmlformats.org/officeDocument/2006/relationships/image" Target="../media/image28.png"/><Relationship Id="rId7" Type="http://schemas.openxmlformats.org/officeDocument/2006/relationships/image" Target="../media/image32.png"/><Relationship Id="rId2" Type="http://schemas.openxmlformats.org/officeDocument/2006/relationships/notesSlide" Target="../notesSlides/notesSlide2.xml"/><Relationship Id="rId1" Type="http://schemas.openxmlformats.org/officeDocument/2006/relationships/slideLayout" Target="../slideLayouts/slideLayout3.xml"/><Relationship Id="rId6" Type="http://schemas.openxmlformats.org/officeDocument/2006/relationships/image" Target="../media/image31.png"/><Relationship Id="rId5" Type="http://schemas.openxmlformats.org/officeDocument/2006/relationships/image" Target="../media/image30.png"/><Relationship Id="rId10" Type="http://schemas.openxmlformats.org/officeDocument/2006/relationships/image" Target="../media/image35.png"/><Relationship Id="rId4" Type="http://schemas.openxmlformats.org/officeDocument/2006/relationships/image" Target="../media/image29.png"/><Relationship Id="rId9" Type="http://schemas.openxmlformats.org/officeDocument/2006/relationships/image" Target="../media/image34.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itle 1"/>
          <p:cNvSpPr txBox="1">
            <a:spLocks/>
          </p:cNvSpPr>
          <p:nvPr/>
        </p:nvSpPr>
        <p:spPr>
          <a:xfrm>
            <a:off x="2119313" y="407988"/>
            <a:ext cx="4905375" cy="1344612"/>
          </a:xfrm>
          <a:prstGeom prst="rect">
            <a:avLst/>
          </a:prstGeom>
        </p:spPr>
        <p:txBody>
          <a:bodyPr/>
          <a:lstStyle/>
          <a:p>
            <a:pPr algn="ctr" eaLnBrk="0" hangingPunct="0">
              <a:lnSpc>
                <a:spcPts val="6000"/>
              </a:lnSpc>
              <a:defRPr/>
            </a:pPr>
            <a:r>
              <a:rPr lang="en-US" sz="2000" kern="0" dirty="0">
                <a:solidFill>
                  <a:schemeClr val="tx1"/>
                </a:solidFill>
                <a:latin typeface="Futura Md BT" pitchFamily="34" charset="0"/>
                <a:cs typeface="Arial" pitchFamily="34" charset="0"/>
              </a:rPr>
              <a:t>R. GLENN</a:t>
            </a:r>
            <a:r>
              <a:rPr lang="en-US" sz="2000" b="1" kern="0" dirty="0">
                <a:solidFill>
                  <a:schemeClr val="tx1"/>
                </a:solidFill>
                <a:latin typeface="Arial" pitchFamily="34" charset="0"/>
                <a:cs typeface="Arial" pitchFamily="34" charset="0"/>
              </a:rPr>
              <a:t/>
            </a:r>
            <a:br>
              <a:rPr lang="en-US" sz="2000" b="1" kern="0" dirty="0">
                <a:solidFill>
                  <a:schemeClr val="tx1"/>
                </a:solidFill>
                <a:latin typeface="Arial" pitchFamily="34" charset="0"/>
                <a:cs typeface="Arial" pitchFamily="34" charset="0"/>
              </a:rPr>
            </a:br>
            <a:r>
              <a:rPr lang="en-US" sz="6500" b="1" kern="0" dirty="0">
                <a:solidFill>
                  <a:schemeClr val="tx1"/>
                </a:solidFill>
                <a:latin typeface="Futura Md BT" pitchFamily="34" charset="0"/>
                <a:ea typeface="+mj-ea"/>
                <a:cs typeface="Arial" pitchFamily="34" charset="0"/>
              </a:rPr>
              <a:t>HUBBARD</a:t>
            </a:r>
          </a:p>
        </p:txBody>
      </p:sp>
      <p:sp>
        <p:nvSpPr>
          <p:cNvPr id="13" name="Title 1"/>
          <p:cNvSpPr txBox="1">
            <a:spLocks/>
          </p:cNvSpPr>
          <p:nvPr/>
        </p:nvSpPr>
        <p:spPr bwMode="auto">
          <a:xfrm>
            <a:off x="2514600" y="5253038"/>
            <a:ext cx="4114800" cy="901700"/>
          </a:xfrm>
          <a:prstGeom prst="rect">
            <a:avLst/>
          </a:prstGeom>
          <a:noFill/>
          <a:ln w="9525">
            <a:noFill/>
            <a:miter lim="800000"/>
            <a:headEnd/>
            <a:tailEnd/>
          </a:ln>
        </p:spPr>
        <p:txBody>
          <a:bodyPr/>
          <a:lstStyle/>
          <a:p>
            <a:pPr algn="ctr"/>
            <a:r>
              <a:rPr lang="en-US" sz="4200" b="1">
                <a:solidFill>
                  <a:srgbClr val="80C342"/>
                </a:solidFill>
                <a:latin typeface="AvantGarde-Demi"/>
              </a:rPr>
              <a:t>Economics</a:t>
            </a:r>
          </a:p>
          <a:p>
            <a:pPr algn="ctr"/>
            <a:r>
              <a:rPr lang="en-US" sz="1600">
                <a:solidFill>
                  <a:srgbClr val="939598"/>
                </a:solidFill>
                <a:latin typeface="AvantGarde-Book"/>
              </a:rPr>
              <a:t>FOURTH  EDITION</a:t>
            </a:r>
          </a:p>
        </p:txBody>
      </p:sp>
      <p:pic>
        <p:nvPicPr>
          <p:cNvPr id="14" name="Picture 13" descr="HO4e_Covers_grayline_ppt.gif"/>
          <p:cNvPicPr>
            <a:picLocks noChangeAspect="1"/>
          </p:cNvPicPr>
          <p:nvPr/>
        </p:nvPicPr>
        <p:blipFill>
          <a:blip r:embed="rId2" cstate="print"/>
          <a:srcRect/>
          <a:stretch>
            <a:fillRect/>
          </a:stretch>
        </p:blipFill>
        <p:spPr bwMode="auto">
          <a:xfrm>
            <a:off x="2928938" y="3216275"/>
            <a:ext cx="3286125" cy="2009775"/>
          </a:xfrm>
          <a:prstGeom prst="rect">
            <a:avLst/>
          </a:prstGeom>
          <a:noFill/>
          <a:ln w="9525">
            <a:noFill/>
            <a:miter lim="800000"/>
            <a:headEnd/>
            <a:tailEnd/>
          </a:ln>
        </p:spPr>
      </p:pic>
      <p:pic>
        <p:nvPicPr>
          <p:cNvPr id="15" name="Picture 14" descr="HO4e_Covers_greeneconline_ppt.gif"/>
          <p:cNvPicPr>
            <a:picLocks noChangeAspect="1"/>
          </p:cNvPicPr>
          <p:nvPr/>
        </p:nvPicPr>
        <p:blipFill>
          <a:blip r:embed="rId3" cstate="print"/>
          <a:srcRect/>
          <a:stretch>
            <a:fillRect/>
          </a:stretch>
        </p:blipFill>
        <p:spPr bwMode="auto">
          <a:xfrm>
            <a:off x="2928938" y="3216275"/>
            <a:ext cx="3286125" cy="2009775"/>
          </a:xfrm>
          <a:prstGeom prst="rect">
            <a:avLst/>
          </a:prstGeom>
          <a:noFill/>
          <a:ln w="9525">
            <a:noFill/>
            <a:miter lim="800000"/>
            <a:headEnd/>
            <a:tailEnd/>
          </a:ln>
        </p:spPr>
      </p:pic>
      <p:sp>
        <p:nvSpPr>
          <p:cNvPr id="16" name="TextBox 15"/>
          <p:cNvSpPr txBox="1"/>
          <p:nvPr/>
        </p:nvSpPr>
        <p:spPr>
          <a:xfrm>
            <a:off x="2497138" y="1612900"/>
            <a:ext cx="4149725" cy="1639888"/>
          </a:xfrm>
          <a:prstGeom prst="rect">
            <a:avLst/>
          </a:prstGeom>
          <a:noFill/>
        </p:spPr>
        <p:txBody>
          <a:bodyPr>
            <a:spAutoFit/>
          </a:bodyPr>
          <a:lstStyle/>
          <a:p>
            <a:pPr algn="ctr" eaLnBrk="0" hangingPunct="0">
              <a:lnSpc>
                <a:spcPts val="6000"/>
              </a:lnSpc>
              <a:defRPr/>
            </a:pPr>
            <a:r>
              <a:rPr lang="en-US" sz="2000" kern="0" dirty="0">
                <a:solidFill>
                  <a:schemeClr val="tx1"/>
                </a:solidFill>
                <a:latin typeface="Futura Md BT" pitchFamily="34" charset="0"/>
                <a:cs typeface="Arial" pitchFamily="34" charset="0"/>
              </a:rPr>
              <a:t>ANTHONY PATRICK</a:t>
            </a:r>
            <a:r>
              <a:rPr lang="en-US" sz="2000" b="1" kern="0" dirty="0">
                <a:solidFill>
                  <a:schemeClr val="tx1"/>
                </a:solidFill>
                <a:latin typeface="Arial" pitchFamily="34" charset="0"/>
                <a:cs typeface="Arial" pitchFamily="34" charset="0"/>
              </a:rPr>
              <a:t/>
            </a:r>
            <a:br>
              <a:rPr lang="en-US" sz="2000" b="1" kern="0" dirty="0">
                <a:solidFill>
                  <a:schemeClr val="tx1"/>
                </a:solidFill>
                <a:latin typeface="Arial" pitchFamily="34" charset="0"/>
                <a:cs typeface="Arial" pitchFamily="34" charset="0"/>
              </a:rPr>
            </a:br>
            <a:r>
              <a:rPr lang="en-US" sz="6600" b="1" kern="0" dirty="0">
                <a:solidFill>
                  <a:schemeClr val="tx1"/>
                </a:solidFill>
                <a:latin typeface="Futura Md BT" pitchFamily="34" charset="0"/>
                <a:cs typeface="Arial" pitchFamily="34" charset="0"/>
              </a:rPr>
              <a:t>O’BRIEN</a:t>
            </a:r>
            <a:endParaRPr lang="en-US" sz="6600" dirty="0">
              <a:latin typeface="Futura Md BT" pitchFamily="34" charset="0"/>
              <a:cs typeface="+mn-cs"/>
            </a:endParaRPr>
          </a:p>
        </p:txBody>
      </p:sp>
      <p:pic>
        <p:nvPicPr>
          <p:cNvPr id="7174" name="Picture 16" descr="iPad_DESIGN_ppt.gif"/>
          <p:cNvPicPr>
            <a:picLocks noChangeAspect="1"/>
          </p:cNvPicPr>
          <p:nvPr/>
        </p:nvPicPr>
        <p:blipFill>
          <a:blip r:embed="rId4" cstate="print"/>
          <a:srcRect/>
          <a:stretch>
            <a:fillRect/>
          </a:stretch>
        </p:blipFill>
        <p:spPr bwMode="auto">
          <a:xfrm>
            <a:off x="30163" y="0"/>
            <a:ext cx="9083675" cy="685800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7" presetClass="entr" presetSubtype="0" fill="hold" grpId="0" nodeType="afterEffect">
                                  <p:stCondLst>
                                    <p:cond delay="0"/>
                                  </p:stCondLst>
                                  <p:iterate type="lt">
                                    <p:tmPct val="50000"/>
                                  </p:iterate>
                                  <p:childTnLst>
                                    <p:set>
                                      <p:cBhvr>
                                        <p:cTn id="6" dur="1" fill="hold">
                                          <p:stCondLst>
                                            <p:cond delay="0"/>
                                          </p:stCondLst>
                                        </p:cTn>
                                        <p:tgtEl>
                                          <p:spTgt spid="12"/>
                                        </p:tgtEl>
                                        <p:attrNameLst>
                                          <p:attrName>style.visibility</p:attrName>
                                        </p:attrNameLst>
                                      </p:cBhvr>
                                      <p:to>
                                        <p:strVal val="visible"/>
                                      </p:to>
                                    </p:set>
                                    <p:anim calcmode="discrete" valueType="clr">
                                      <p:cBhvr override="childStyle">
                                        <p:cTn id="7" dur="80"/>
                                        <p:tgtEl>
                                          <p:spTgt spid="12"/>
                                        </p:tgtEl>
                                        <p:attrNameLst>
                                          <p:attrName>style.color</p:attrName>
                                        </p:attrNameLst>
                                      </p:cBhvr>
                                      <p:tavLst>
                                        <p:tav tm="0">
                                          <p:val>
                                            <p:clrVal>
                                              <a:schemeClr val="bg2"/>
                                            </p:clrVal>
                                          </p:val>
                                        </p:tav>
                                        <p:tav tm="50000">
                                          <p:val>
                                            <p:clrVal>
                                              <a:schemeClr val="folHlink"/>
                                            </p:clrVal>
                                          </p:val>
                                        </p:tav>
                                      </p:tavLst>
                                    </p:anim>
                                    <p:anim calcmode="discrete" valueType="clr">
                                      <p:cBhvr>
                                        <p:cTn id="8" dur="80"/>
                                        <p:tgtEl>
                                          <p:spTgt spid="12"/>
                                        </p:tgtEl>
                                        <p:attrNameLst>
                                          <p:attrName>fillcolor</p:attrName>
                                        </p:attrNameLst>
                                      </p:cBhvr>
                                      <p:tavLst>
                                        <p:tav tm="0">
                                          <p:val>
                                            <p:clrVal>
                                              <a:schemeClr val="accent2"/>
                                            </p:clrVal>
                                          </p:val>
                                        </p:tav>
                                        <p:tav tm="50000">
                                          <p:val>
                                            <p:clrVal>
                                              <a:schemeClr val="hlink"/>
                                            </p:clrVal>
                                          </p:val>
                                        </p:tav>
                                      </p:tavLst>
                                    </p:anim>
                                    <p:set>
                                      <p:cBhvr>
                                        <p:cTn id="9" dur="80"/>
                                        <p:tgtEl>
                                          <p:spTgt spid="12"/>
                                        </p:tgtEl>
                                        <p:attrNameLst>
                                          <p:attrName>fill.type</p:attrName>
                                        </p:attrNameLst>
                                      </p:cBhvr>
                                      <p:to>
                                        <p:strVal val="solid"/>
                                      </p:to>
                                    </p:set>
                                  </p:childTnLst>
                                </p:cTn>
                              </p:par>
                              <p:par>
                                <p:cTn id="10" presetID="27" presetClass="entr" presetSubtype="0" fill="hold" grpId="0" nodeType="withEffect">
                                  <p:stCondLst>
                                    <p:cond delay="0"/>
                                  </p:stCondLst>
                                  <p:iterate type="lt">
                                    <p:tmPct val="50000"/>
                                  </p:iterate>
                                  <p:childTnLst>
                                    <p:set>
                                      <p:cBhvr>
                                        <p:cTn id="11" dur="1" fill="hold">
                                          <p:stCondLst>
                                            <p:cond delay="0"/>
                                          </p:stCondLst>
                                        </p:cTn>
                                        <p:tgtEl>
                                          <p:spTgt spid="16"/>
                                        </p:tgtEl>
                                        <p:attrNameLst>
                                          <p:attrName>style.visibility</p:attrName>
                                        </p:attrNameLst>
                                      </p:cBhvr>
                                      <p:to>
                                        <p:strVal val="visible"/>
                                      </p:to>
                                    </p:set>
                                    <p:anim calcmode="discrete" valueType="clr">
                                      <p:cBhvr override="childStyle">
                                        <p:cTn id="12" dur="80"/>
                                        <p:tgtEl>
                                          <p:spTgt spid="16"/>
                                        </p:tgtEl>
                                        <p:attrNameLst>
                                          <p:attrName>style.color</p:attrName>
                                        </p:attrNameLst>
                                      </p:cBhvr>
                                      <p:tavLst>
                                        <p:tav tm="0">
                                          <p:val>
                                            <p:clrVal>
                                              <a:schemeClr val="bg2"/>
                                            </p:clrVal>
                                          </p:val>
                                        </p:tav>
                                        <p:tav tm="50000">
                                          <p:val>
                                            <p:clrVal>
                                              <a:schemeClr val="folHlink"/>
                                            </p:clrVal>
                                          </p:val>
                                        </p:tav>
                                      </p:tavLst>
                                    </p:anim>
                                    <p:anim calcmode="discrete" valueType="clr">
                                      <p:cBhvr>
                                        <p:cTn id="13" dur="80"/>
                                        <p:tgtEl>
                                          <p:spTgt spid="16"/>
                                        </p:tgtEl>
                                        <p:attrNameLst>
                                          <p:attrName>fillcolor</p:attrName>
                                        </p:attrNameLst>
                                      </p:cBhvr>
                                      <p:tavLst>
                                        <p:tav tm="0">
                                          <p:val>
                                            <p:clrVal>
                                              <a:schemeClr val="accent2"/>
                                            </p:clrVal>
                                          </p:val>
                                        </p:tav>
                                        <p:tav tm="50000">
                                          <p:val>
                                            <p:clrVal>
                                              <a:schemeClr val="hlink"/>
                                            </p:clrVal>
                                          </p:val>
                                        </p:tav>
                                      </p:tavLst>
                                    </p:anim>
                                    <p:set>
                                      <p:cBhvr>
                                        <p:cTn id="14" dur="80"/>
                                        <p:tgtEl>
                                          <p:spTgt spid="16"/>
                                        </p:tgtEl>
                                        <p:attrNameLst>
                                          <p:attrName>fill.type</p:attrName>
                                        </p:attrNameLst>
                                      </p:cBhvr>
                                      <p:to>
                                        <p:strVal val="solid"/>
                                      </p:to>
                                    </p:set>
                                  </p:childTnLst>
                                </p:cTn>
                              </p:par>
                            </p:childTnLst>
                          </p:cTn>
                        </p:par>
                        <p:par>
                          <p:cTn id="15" fill="hold" nodeType="afterGroup">
                            <p:stCondLst>
                              <p:cond delay="880"/>
                            </p:stCondLst>
                            <p:childTnLst>
                              <p:par>
                                <p:cTn id="16" presetID="22" presetClass="entr" presetSubtype="8" fill="hold" nodeType="afterEffect">
                                  <p:stCondLst>
                                    <p:cond delay="0"/>
                                  </p:stCondLst>
                                  <p:childTnLst>
                                    <p:set>
                                      <p:cBhvr>
                                        <p:cTn id="17" dur="1" fill="hold">
                                          <p:stCondLst>
                                            <p:cond delay="0"/>
                                          </p:stCondLst>
                                        </p:cTn>
                                        <p:tgtEl>
                                          <p:spTgt spid="14"/>
                                        </p:tgtEl>
                                        <p:attrNameLst>
                                          <p:attrName>style.visibility</p:attrName>
                                        </p:attrNameLst>
                                      </p:cBhvr>
                                      <p:to>
                                        <p:strVal val="visible"/>
                                      </p:to>
                                    </p:set>
                                    <p:animEffect transition="in" filter="wipe(left)">
                                      <p:cBhvr>
                                        <p:cTn id="18" dur="500"/>
                                        <p:tgtEl>
                                          <p:spTgt spid="14"/>
                                        </p:tgtEl>
                                      </p:cBhvr>
                                    </p:animEffect>
                                  </p:childTnLst>
                                </p:cTn>
                              </p:par>
                            </p:childTnLst>
                          </p:cTn>
                        </p:par>
                        <p:par>
                          <p:cTn id="19" fill="hold" nodeType="afterGroup">
                            <p:stCondLst>
                              <p:cond delay="1380"/>
                            </p:stCondLst>
                            <p:childTnLst>
                              <p:par>
                                <p:cTn id="20" presetID="22" presetClass="entr" presetSubtype="8" fill="hold" nodeType="afterEffect">
                                  <p:stCondLst>
                                    <p:cond delay="0"/>
                                  </p:stCondLst>
                                  <p:childTnLst>
                                    <p:set>
                                      <p:cBhvr>
                                        <p:cTn id="21" dur="1" fill="hold">
                                          <p:stCondLst>
                                            <p:cond delay="0"/>
                                          </p:stCondLst>
                                        </p:cTn>
                                        <p:tgtEl>
                                          <p:spTgt spid="15"/>
                                        </p:tgtEl>
                                        <p:attrNameLst>
                                          <p:attrName>style.visibility</p:attrName>
                                        </p:attrNameLst>
                                      </p:cBhvr>
                                      <p:to>
                                        <p:strVal val="visible"/>
                                      </p:to>
                                    </p:set>
                                    <p:animEffect transition="in" filter="wipe(left)">
                                      <p:cBhvr>
                                        <p:cTn id="22" dur="500"/>
                                        <p:tgtEl>
                                          <p:spTgt spid="15"/>
                                        </p:tgtEl>
                                      </p:cBhvr>
                                    </p:animEffect>
                                  </p:childTnLst>
                                </p:cTn>
                              </p:par>
                            </p:childTnLst>
                          </p:cTn>
                        </p:par>
                        <p:par>
                          <p:cTn id="23" fill="hold" nodeType="afterGroup">
                            <p:stCondLst>
                              <p:cond delay="1880"/>
                            </p:stCondLst>
                            <p:childTnLst>
                              <p:par>
                                <p:cTn id="24" presetID="41" presetClass="entr" presetSubtype="0" fill="hold" grpId="0" nodeType="afterEffect">
                                  <p:stCondLst>
                                    <p:cond delay="0"/>
                                  </p:stCondLst>
                                  <p:iterate type="lt">
                                    <p:tmPct val="10000"/>
                                  </p:iterate>
                                  <p:childTnLst>
                                    <p:set>
                                      <p:cBhvr>
                                        <p:cTn id="25" dur="1" fill="hold">
                                          <p:stCondLst>
                                            <p:cond delay="0"/>
                                          </p:stCondLst>
                                        </p:cTn>
                                        <p:tgtEl>
                                          <p:spTgt spid="13"/>
                                        </p:tgtEl>
                                        <p:attrNameLst>
                                          <p:attrName>style.visibility</p:attrName>
                                        </p:attrNameLst>
                                      </p:cBhvr>
                                      <p:to>
                                        <p:strVal val="visible"/>
                                      </p:to>
                                    </p:set>
                                    <p:anim calcmode="lin" valueType="num">
                                      <p:cBhvr>
                                        <p:cTn id="26" dur="500" fill="hold"/>
                                        <p:tgtEl>
                                          <p:spTgt spid="13"/>
                                        </p:tgtEl>
                                        <p:attrNameLst>
                                          <p:attrName>ppt_x</p:attrName>
                                        </p:attrNameLst>
                                      </p:cBhvr>
                                      <p:tavLst>
                                        <p:tav tm="0">
                                          <p:val>
                                            <p:strVal val="#ppt_x"/>
                                          </p:val>
                                        </p:tav>
                                        <p:tav tm="50000">
                                          <p:val>
                                            <p:strVal val="#ppt_x+.1"/>
                                          </p:val>
                                        </p:tav>
                                        <p:tav tm="100000">
                                          <p:val>
                                            <p:strVal val="#ppt_x"/>
                                          </p:val>
                                        </p:tav>
                                      </p:tavLst>
                                    </p:anim>
                                    <p:anim calcmode="lin" valueType="num">
                                      <p:cBhvr>
                                        <p:cTn id="27" dur="500" fill="hold"/>
                                        <p:tgtEl>
                                          <p:spTgt spid="13"/>
                                        </p:tgtEl>
                                        <p:attrNameLst>
                                          <p:attrName>ppt_y</p:attrName>
                                        </p:attrNameLst>
                                      </p:cBhvr>
                                      <p:tavLst>
                                        <p:tav tm="0">
                                          <p:val>
                                            <p:strVal val="#ppt_y"/>
                                          </p:val>
                                        </p:tav>
                                        <p:tav tm="100000">
                                          <p:val>
                                            <p:strVal val="#ppt_y"/>
                                          </p:val>
                                        </p:tav>
                                      </p:tavLst>
                                    </p:anim>
                                    <p:anim calcmode="lin" valueType="num">
                                      <p:cBhvr>
                                        <p:cTn id="28" dur="500" fill="hold"/>
                                        <p:tgtEl>
                                          <p:spTgt spid="13"/>
                                        </p:tgtEl>
                                        <p:attrNameLst>
                                          <p:attrName>ppt_h</p:attrName>
                                        </p:attrNameLst>
                                      </p:cBhvr>
                                      <p:tavLst>
                                        <p:tav tm="0">
                                          <p:val>
                                            <p:strVal val="#ppt_h/10"/>
                                          </p:val>
                                        </p:tav>
                                        <p:tav tm="50000">
                                          <p:val>
                                            <p:strVal val="#ppt_h+.01"/>
                                          </p:val>
                                        </p:tav>
                                        <p:tav tm="100000">
                                          <p:val>
                                            <p:strVal val="#ppt_h"/>
                                          </p:val>
                                        </p:tav>
                                      </p:tavLst>
                                    </p:anim>
                                    <p:anim calcmode="lin" valueType="num">
                                      <p:cBhvr>
                                        <p:cTn id="29" dur="500" fill="hold"/>
                                        <p:tgtEl>
                                          <p:spTgt spid="13"/>
                                        </p:tgtEl>
                                        <p:attrNameLst>
                                          <p:attrName>ppt_w</p:attrName>
                                        </p:attrNameLst>
                                      </p:cBhvr>
                                      <p:tavLst>
                                        <p:tav tm="0">
                                          <p:val>
                                            <p:strVal val="#ppt_w/10"/>
                                          </p:val>
                                        </p:tav>
                                        <p:tav tm="50000">
                                          <p:val>
                                            <p:strVal val="#ppt_w+.01"/>
                                          </p:val>
                                        </p:tav>
                                        <p:tav tm="100000">
                                          <p:val>
                                            <p:strVal val="#ppt_w"/>
                                          </p:val>
                                        </p:tav>
                                      </p:tavLst>
                                    </p:anim>
                                    <p:animEffect transition="in" filter="fade">
                                      <p:cBhvr>
                                        <p:cTn id="30" dur="500" tmFilter="0,0; .5, 1; 1, 1"/>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rev="1"/>
      <p:bldP spid="13" grpId="0"/>
      <p:bldP spid="16" grpId="0" rev="1"/>
    </p:bldLst>
  </p:timing>
</p:sld>
</file>

<file path=ppt/slides/slide1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36610" name="Rectangle 2"/>
          <p:cNvSpPr>
            <a:spLocks noGrp="1" noChangeArrowheads="1"/>
          </p:cNvSpPr>
          <p:nvPr>
            <p:ph type="title" idx="4294967295"/>
          </p:nvPr>
        </p:nvSpPr>
        <p:spPr bwMode="auto">
          <a:xfrm>
            <a:off x="447675" y="223838"/>
            <a:ext cx="5351463" cy="447675"/>
          </a:xfrm>
          <a:prstGeom prst="rect">
            <a:avLst/>
          </a:prstGeom>
          <a:noFill/>
          <a:ln>
            <a:miter lim="800000"/>
            <a:headEnd/>
            <a:tailEnd/>
          </a:ln>
        </p:spPr>
        <p:txBody>
          <a:bodyPr/>
          <a:lstStyle/>
          <a:p>
            <a:pPr eaLnBrk="1" hangingPunct="1"/>
            <a:r>
              <a:rPr lang="en-US" dirty="0" smtClean="0">
                <a:solidFill>
                  <a:srgbClr val="0064B3"/>
                </a:solidFill>
              </a:rPr>
              <a:t>Comparative Advantage and Trade</a:t>
            </a:r>
          </a:p>
        </p:txBody>
      </p:sp>
      <p:sp>
        <p:nvSpPr>
          <p:cNvPr id="6" name="TextBox 5"/>
          <p:cNvSpPr txBox="1">
            <a:spLocks noChangeArrowheads="1"/>
          </p:cNvSpPr>
          <p:nvPr/>
        </p:nvSpPr>
        <p:spPr bwMode="auto">
          <a:xfrm>
            <a:off x="342900" y="2743200"/>
            <a:ext cx="8315325" cy="369888"/>
          </a:xfrm>
          <a:prstGeom prst="rect">
            <a:avLst/>
          </a:prstGeom>
          <a:noFill/>
          <a:ln w="9525">
            <a:noFill/>
            <a:miter lim="800000"/>
            <a:headEnd/>
            <a:tailEnd/>
          </a:ln>
        </p:spPr>
        <p:txBody>
          <a:bodyPr>
            <a:spAutoFit/>
          </a:bodyPr>
          <a:lstStyle/>
          <a:p>
            <a:r>
              <a:rPr lang="en-US" sz="1800">
                <a:solidFill>
                  <a:srgbClr val="0066B3"/>
                </a:solidFill>
              </a:rPr>
              <a:t>Understand comparative advantage and explain how it is the basis for trade.</a:t>
            </a:r>
          </a:p>
        </p:txBody>
      </p:sp>
      <p:sp>
        <p:nvSpPr>
          <p:cNvPr id="7" name="Text Box 9"/>
          <p:cNvSpPr txBox="1">
            <a:spLocks noChangeArrowheads="1"/>
          </p:cNvSpPr>
          <p:nvPr/>
        </p:nvSpPr>
        <p:spPr bwMode="auto">
          <a:xfrm>
            <a:off x="452438" y="2404546"/>
            <a:ext cx="3814762" cy="369332"/>
          </a:xfrm>
          <a:prstGeom prst="rect">
            <a:avLst/>
          </a:prstGeom>
          <a:solidFill>
            <a:srgbClr val="0066B3"/>
          </a:solidFill>
          <a:ln w="9525">
            <a:noFill/>
            <a:miter lim="800000"/>
            <a:headEnd/>
            <a:tailEnd/>
          </a:ln>
        </p:spPr>
        <p:txBody>
          <a:bodyPr wrap="square" lIns="45720" rIns="45720" anchor="ctr">
            <a:spAutoFit/>
          </a:bodyPr>
          <a:lstStyle/>
          <a:p>
            <a:r>
              <a:rPr lang="en-US" sz="1800" b="1">
                <a:solidFill>
                  <a:schemeClr val="bg1"/>
                </a:solidFill>
              </a:rPr>
              <a:t>2.2 LEARNING</a:t>
            </a:r>
            <a:r>
              <a:rPr lang="en-US" sz="1800">
                <a:solidFill>
                  <a:schemeClr val="bg1"/>
                </a:solidFill>
              </a:rPr>
              <a:t> OBJECTIVE</a:t>
            </a:r>
            <a:endParaRPr lang="en-US" sz="1800" b="1">
              <a:solidFill>
                <a:schemeClr val="bg1"/>
              </a:solidFill>
            </a:endParaRPr>
          </a:p>
        </p:txBody>
      </p:sp>
    </p:spTree>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836610"/>
                                        </p:tgtEl>
                                        <p:attrNameLst>
                                          <p:attrName>style.visibility</p:attrName>
                                        </p:attrNameLst>
                                      </p:cBhvr>
                                      <p:to>
                                        <p:strVal val="visible"/>
                                      </p:to>
                                    </p:set>
                                    <p:animEffect transition="in" filter="wipe(left)">
                                      <p:cBhvr>
                                        <p:cTn id="7" dur="500"/>
                                        <p:tgtEl>
                                          <p:spTgt spid="836610"/>
                                        </p:tgtEl>
                                      </p:cBhvr>
                                    </p:animEffect>
                                  </p:childTnLst>
                                </p:cTn>
                              </p:par>
                            </p:childTnLst>
                          </p:cTn>
                        </p:par>
                        <p:par>
                          <p:cTn id="8" fill="hold" nodeType="afterGroup">
                            <p:stCondLst>
                              <p:cond delay="500"/>
                            </p:stCondLst>
                            <p:childTnLst>
                              <p:par>
                                <p:cTn id="9" presetID="29" presetClass="entr" presetSubtype="0" fill="hold" grpId="0" nodeType="afterEffect">
                                  <p:stCondLst>
                                    <p:cond delay="0"/>
                                  </p:stCondLst>
                                  <p:childTnLst>
                                    <p:set>
                                      <p:cBhvr>
                                        <p:cTn id="10" dur="1" fill="hold">
                                          <p:stCondLst>
                                            <p:cond delay="0"/>
                                          </p:stCondLst>
                                        </p:cTn>
                                        <p:tgtEl>
                                          <p:spTgt spid="7"/>
                                        </p:tgtEl>
                                        <p:attrNameLst>
                                          <p:attrName>style.visibility</p:attrName>
                                        </p:attrNameLst>
                                      </p:cBhvr>
                                      <p:to>
                                        <p:strVal val="visible"/>
                                      </p:to>
                                    </p:set>
                                    <p:anim calcmode="lin" valueType="num">
                                      <p:cBhvr>
                                        <p:cTn id="11" dur="500" fill="hold"/>
                                        <p:tgtEl>
                                          <p:spTgt spid="7"/>
                                        </p:tgtEl>
                                        <p:attrNameLst>
                                          <p:attrName>ppt_x</p:attrName>
                                        </p:attrNameLst>
                                      </p:cBhvr>
                                      <p:tavLst>
                                        <p:tav tm="0">
                                          <p:val>
                                            <p:strVal val="#ppt_x-.2"/>
                                          </p:val>
                                        </p:tav>
                                        <p:tav tm="100000">
                                          <p:val>
                                            <p:strVal val="#ppt_x"/>
                                          </p:val>
                                        </p:tav>
                                      </p:tavLst>
                                    </p:anim>
                                    <p:anim calcmode="lin" valueType="num">
                                      <p:cBhvr>
                                        <p:cTn id="12" dur="500" fill="hold"/>
                                        <p:tgtEl>
                                          <p:spTgt spid="7"/>
                                        </p:tgtEl>
                                        <p:attrNameLst>
                                          <p:attrName>ppt_y</p:attrName>
                                        </p:attrNameLst>
                                      </p:cBhvr>
                                      <p:tavLst>
                                        <p:tav tm="0">
                                          <p:val>
                                            <p:strVal val="#ppt_y"/>
                                          </p:val>
                                        </p:tav>
                                        <p:tav tm="100000">
                                          <p:val>
                                            <p:strVal val="#ppt_y"/>
                                          </p:val>
                                        </p:tav>
                                      </p:tavLst>
                                    </p:anim>
                                    <p:animEffect transition="in" filter="wipe(right)" prLst="gradientSize: 0.1">
                                      <p:cBhvr>
                                        <p:cTn id="13" dur="500"/>
                                        <p:tgtEl>
                                          <p:spTgt spid="7"/>
                                        </p:tgtEl>
                                      </p:cBhvr>
                                    </p:animEffect>
                                  </p:childTnLst>
                                </p:cTn>
                              </p:par>
                            </p:childTnLst>
                          </p:cTn>
                        </p:par>
                        <p:par>
                          <p:cTn id="14" fill="hold" nodeType="afterGroup">
                            <p:stCondLst>
                              <p:cond delay="1000"/>
                            </p:stCondLst>
                            <p:childTnLst>
                              <p:par>
                                <p:cTn id="15" presetID="22" presetClass="entr" presetSubtype="8" fill="hold" grpId="0" nodeType="after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wipe(left)">
                                      <p:cBhvr>
                                        <p:cTn id="1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36610" grpId="0" animBg="1"/>
      <p:bldP spid="6" grpId="0"/>
      <p:bldP spid="7" grpId="0" animBg="1"/>
    </p:bldLst>
  </p:timing>
</p:sld>
</file>

<file path=ppt/slides/slide1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36613" name="Text Box 5"/>
          <p:cNvSpPr txBox="1">
            <a:spLocks noChangeArrowheads="1"/>
          </p:cNvSpPr>
          <p:nvPr/>
        </p:nvSpPr>
        <p:spPr bwMode="auto">
          <a:xfrm>
            <a:off x="455613" y="204788"/>
            <a:ext cx="8077200" cy="830997"/>
          </a:xfrm>
          <a:prstGeom prst="rect">
            <a:avLst/>
          </a:prstGeom>
          <a:noFill/>
          <a:ln w="9525">
            <a:noFill/>
            <a:miter lim="800000"/>
            <a:headEnd/>
            <a:tailEnd/>
          </a:ln>
        </p:spPr>
        <p:txBody>
          <a:bodyPr>
            <a:spAutoFit/>
          </a:bodyPr>
          <a:lstStyle/>
          <a:p>
            <a:r>
              <a:rPr lang="en-US" sz="2400" b="1" dirty="0" smtClean="0">
                <a:solidFill>
                  <a:schemeClr val="tx1"/>
                </a:solidFill>
              </a:rPr>
              <a:t>Specialization</a:t>
            </a:r>
            <a:r>
              <a:rPr lang="zh-TW" altLang="en-US" sz="2400" b="1" dirty="0" smtClean="0">
                <a:solidFill>
                  <a:schemeClr val="tx1"/>
                </a:solidFill>
              </a:rPr>
              <a:t> </a:t>
            </a:r>
            <a:r>
              <a:rPr lang="en-US" altLang="zh-TW" sz="2400" b="1" dirty="0" smtClean="0">
                <a:solidFill>
                  <a:schemeClr val="tx1"/>
                </a:solidFill>
              </a:rPr>
              <a:t>(</a:t>
            </a:r>
            <a:r>
              <a:rPr lang="zh-TW" altLang="en-US" sz="2400" b="1" dirty="0" smtClean="0">
                <a:solidFill>
                  <a:schemeClr val="tx1"/>
                </a:solidFill>
                <a:latin typeface="標楷體" pitchFamily="65" charset="-120"/>
                <a:ea typeface="標楷體" pitchFamily="65" charset="-120"/>
              </a:rPr>
              <a:t>專業化</a:t>
            </a:r>
            <a:r>
              <a:rPr lang="en-US" altLang="zh-TW" sz="2400" b="1" dirty="0" smtClean="0">
                <a:solidFill>
                  <a:schemeClr val="tx1"/>
                </a:solidFill>
              </a:rPr>
              <a:t>)</a:t>
            </a:r>
            <a:r>
              <a:rPr lang="en-US" sz="2400" b="1" dirty="0" smtClean="0">
                <a:solidFill>
                  <a:schemeClr val="tx1"/>
                </a:solidFill>
              </a:rPr>
              <a:t> </a:t>
            </a:r>
            <a:r>
              <a:rPr lang="en-US" sz="2400" b="1" dirty="0">
                <a:solidFill>
                  <a:schemeClr val="tx1"/>
                </a:solidFill>
              </a:rPr>
              <a:t>and Gains from </a:t>
            </a:r>
            <a:r>
              <a:rPr lang="en-US" sz="2400" b="1" dirty="0" smtClean="0">
                <a:solidFill>
                  <a:schemeClr val="tx1"/>
                </a:solidFill>
              </a:rPr>
              <a:t>Trade</a:t>
            </a:r>
            <a:r>
              <a:rPr lang="zh-TW" altLang="en-US" sz="2400" b="1" dirty="0" smtClean="0">
                <a:solidFill>
                  <a:schemeClr val="tx1"/>
                </a:solidFill>
              </a:rPr>
              <a:t> </a:t>
            </a:r>
            <a:r>
              <a:rPr lang="en-US" altLang="zh-TW" sz="2400" b="1" dirty="0" smtClean="0">
                <a:solidFill>
                  <a:schemeClr val="tx1"/>
                </a:solidFill>
              </a:rPr>
              <a:t>(</a:t>
            </a:r>
            <a:r>
              <a:rPr lang="zh-TW" altLang="en-US" sz="2400" b="1" dirty="0" smtClean="0">
                <a:solidFill>
                  <a:schemeClr val="tx1"/>
                </a:solidFill>
                <a:latin typeface="標楷體" pitchFamily="65" charset="-120"/>
                <a:ea typeface="標楷體" pitchFamily="65" charset="-120"/>
              </a:rPr>
              <a:t>交易利得</a:t>
            </a:r>
            <a:r>
              <a:rPr lang="en-US" altLang="zh-TW" sz="2400" b="1" dirty="0" smtClean="0">
                <a:solidFill>
                  <a:schemeClr val="tx1"/>
                </a:solidFill>
              </a:rPr>
              <a:t>)</a:t>
            </a:r>
            <a:endParaRPr lang="en-US" sz="2400" b="1" dirty="0">
              <a:solidFill>
                <a:schemeClr val="tx1"/>
              </a:solidFill>
            </a:endParaRPr>
          </a:p>
        </p:txBody>
      </p:sp>
      <p:sp>
        <p:nvSpPr>
          <p:cNvPr id="836615" name="Text Box 7"/>
          <p:cNvSpPr txBox="1">
            <a:spLocks noChangeArrowheads="1"/>
          </p:cNvSpPr>
          <p:nvPr/>
        </p:nvSpPr>
        <p:spPr bwMode="auto">
          <a:xfrm>
            <a:off x="1522413" y="4337050"/>
            <a:ext cx="6259512" cy="307975"/>
          </a:xfrm>
          <a:prstGeom prst="rect">
            <a:avLst/>
          </a:prstGeom>
          <a:noFill/>
          <a:ln w="9525">
            <a:noFill/>
            <a:miter lim="800000"/>
            <a:headEnd/>
            <a:tailEnd/>
          </a:ln>
        </p:spPr>
        <p:txBody>
          <a:bodyPr>
            <a:spAutoFit/>
          </a:bodyPr>
          <a:lstStyle/>
          <a:p>
            <a:pPr>
              <a:spcBef>
                <a:spcPct val="10000"/>
              </a:spcBef>
              <a:spcAft>
                <a:spcPct val="10000"/>
              </a:spcAft>
            </a:pPr>
            <a:r>
              <a:rPr lang="en-US" sz="1400" b="1">
                <a:solidFill>
                  <a:schemeClr val="tx1"/>
                </a:solidFill>
              </a:rPr>
              <a:t>Production Possibilities for You and Your Neighbor, without  Trade </a:t>
            </a:r>
          </a:p>
        </p:txBody>
      </p:sp>
      <p:sp>
        <p:nvSpPr>
          <p:cNvPr id="836616" name="Text Box 8"/>
          <p:cNvSpPr txBox="1">
            <a:spLocks noChangeArrowheads="1"/>
          </p:cNvSpPr>
          <p:nvPr/>
        </p:nvSpPr>
        <p:spPr bwMode="auto">
          <a:xfrm>
            <a:off x="455613" y="4313238"/>
            <a:ext cx="1062037" cy="338137"/>
          </a:xfrm>
          <a:prstGeom prst="rect">
            <a:avLst/>
          </a:prstGeom>
          <a:solidFill>
            <a:srgbClr val="B9D2C1"/>
          </a:solidFill>
          <a:ln w="9525">
            <a:noFill/>
            <a:miter lim="800000"/>
            <a:headEnd/>
            <a:tailEnd/>
          </a:ln>
        </p:spPr>
        <p:txBody>
          <a:bodyPr wrap="none" lIns="45720" rIns="45720">
            <a:spAutoFit/>
          </a:bodyPr>
          <a:lstStyle/>
          <a:p>
            <a:pPr>
              <a:spcBef>
                <a:spcPct val="10000"/>
              </a:spcBef>
              <a:spcAft>
                <a:spcPct val="10000"/>
              </a:spcAft>
            </a:pPr>
            <a:r>
              <a:rPr lang="en-US" sz="1600" b="1">
                <a:solidFill>
                  <a:schemeClr val="tx1"/>
                </a:solidFill>
              </a:rPr>
              <a:t>Figure 2.4</a:t>
            </a:r>
          </a:p>
        </p:txBody>
      </p:sp>
      <p:sp>
        <p:nvSpPr>
          <p:cNvPr id="836617" name="Text Box 9"/>
          <p:cNvSpPr txBox="1">
            <a:spLocks noChangeArrowheads="1"/>
          </p:cNvSpPr>
          <p:nvPr/>
        </p:nvSpPr>
        <p:spPr bwMode="auto">
          <a:xfrm>
            <a:off x="369888" y="4659313"/>
            <a:ext cx="8326437" cy="1803400"/>
          </a:xfrm>
          <a:prstGeom prst="rect">
            <a:avLst/>
          </a:prstGeom>
          <a:noFill/>
          <a:ln w="9525">
            <a:noFill/>
            <a:miter lim="800000"/>
            <a:headEnd/>
            <a:tailEnd/>
          </a:ln>
        </p:spPr>
        <p:txBody>
          <a:bodyPr>
            <a:spAutoFit/>
          </a:bodyPr>
          <a:lstStyle/>
          <a:p>
            <a:r>
              <a:rPr lang="en-US" sz="1600"/>
              <a:t>The table shows how many pounds of apples and how many pounds of cherries you and your neighbor can each pick in one week. </a:t>
            </a:r>
          </a:p>
          <a:p>
            <a:r>
              <a:rPr lang="en-US" sz="1600"/>
              <a:t>Panel (a) shows your </a:t>
            </a:r>
            <a:r>
              <a:rPr lang="en-US" sz="1600" i="1"/>
              <a:t>PPF</a:t>
            </a:r>
            <a:r>
              <a:rPr lang="en-US" sz="1600"/>
              <a:t>. If you devote all your time to picking apples and none of your time to picking cherries, you can pick 20 pounds. If you devote all your time to picking cherries, you can pick 20 pounds.</a:t>
            </a:r>
          </a:p>
          <a:p>
            <a:r>
              <a:rPr lang="en-US" sz="1600"/>
              <a:t>Panel (b) shows that if your neighbor devotes all her time to picking apples, she can pick 30 pounds. If she devotes all her time to picking cherries, she can pick 60 pounds.  </a:t>
            </a:r>
          </a:p>
        </p:txBody>
      </p:sp>
      <p:pic>
        <p:nvPicPr>
          <p:cNvPr id="17" name="Picture 16" descr="fig2-4ab_PPT_1.gif"/>
          <p:cNvPicPr>
            <a:picLocks noChangeAspect="1"/>
          </p:cNvPicPr>
          <p:nvPr/>
        </p:nvPicPr>
        <p:blipFill>
          <a:blip r:embed="rId3" cstate="print"/>
          <a:srcRect/>
          <a:stretch>
            <a:fillRect/>
          </a:stretch>
        </p:blipFill>
        <p:spPr bwMode="auto">
          <a:xfrm>
            <a:off x="4695825" y="595313"/>
            <a:ext cx="4362450" cy="1400175"/>
          </a:xfrm>
          <a:prstGeom prst="rect">
            <a:avLst/>
          </a:prstGeom>
          <a:noFill/>
          <a:ln w="9525">
            <a:noFill/>
            <a:miter lim="800000"/>
            <a:headEnd/>
            <a:tailEnd/>
          </a:ln>
        </p:spPr>
      </p:pic>
      <p:pic>
        <p:nvPicPr>
          <p:cNvPr id="18" name="Picture 17" descr="fig2-4ab_PPT_2.gif"/>
          <p:cNvPicPr>
            <a:picLocks noChangeAspect="1"/>
          </p:cNvPicPr>
          <p:nvPr/>
        </p:nvPicPr>
        <p:blipFill>
          <a:blip r:embed="rId4" cstate="print"/>
          <a:srcRect/>
          <a:stretch>
            <a:fillRect/>
          </a:stretch>
        </p:blipFill>
        <p:spPr bwMode="auto">
          <a:xfrm>
            <a:off x="71438" y="1716088"/>
            <a:ext cx="3943350" cy="2543175"/>
          </a:xfrm>
          <a:prstGeom prst="rect">
            <a:avLst/>
          </a:prstGeom>
          <a:noFill/>
          <a:ln w="9525">
            <a:noFill/>
            <a:miter lim="800000"/>
            <a:headEnd/>
            <a:tailEnd/>
          </a:ln>
        </p:spPr>
      </p:pic>
      <p:pic>
        <p:nvPicPr>
          <p:cNvPr id="19" name="Picture 18" descr="fig2-4ab_PPT_3.gif"/>
          <p:cNvPicPr>
            <a:picLocks noChangeAspect="1"/>
          </p:cNvPicPr>
          <p:nvPr/>
        </p:nvPicPr>
        <p:blipFill>
          <a:blip r:embed="rId5" cstate="print"/>
          <a:srcRect/>
          <a:stretch>
            <a:fillRect/>
          </a:stretch>
        </p:blipFill>
        <p:spPr bwMode="auto">
          <a:xfrm>
            <a:off x="71438" y="1716088"/>
            <a:ext cx="3943350" cy="2543175"/>
          </a:xfrm>
          <a:prstGeom prst="rect">
            <a:avLst/>
          </a:prstGeom>
          <a:noFill/>
          <a:ln w="9525">
            <a:noFill/>
            <a:miter lim="800000"/>
            <a:headEnd/>
            <a:tailEnd/>
          </a:ln>
        </p:spPr>
      </p:pic>
      <p:pic>
        <p:nvPicPr>
          <p:cNvPr id="20" name="Picture 19" descr="fig2-4ab_PPT_4.gif"/>
          <p:cNvPicPr>
            <a:picLocks noChangeAspect="1"/>
          </p:cNvPicPr>
          <p:nvPr/>
        </p:nvPicPr>
        <p:blipFill>
          <a:blip r:embed="rId6" cstate="print"/>
          <a:srcRect/>
          <a:stretch>
            <a:fillRect/>
          </a:stretch>
        </p:blipFill>
        <p:spPr bwMode="auto">
          <a:xfrm>
            <a:off x="3987800" y="1716088"/>
            <a:ext cx="4295775" cy="2543175"/>
          </a:xfrm>
          <a:prstGeom prst="rect">
            <a:avLst/>
          </a:prstGeom>
          <a:noFill/>
          <a:ln w="9525">
            <a:noFill/>
            <a:miter lim="800000"/>
            <a:headEnd/>
            <a:tailEnd/>
          </a:ln>
        </p:spPr>
      </p:pic>
      <p:pic>
        <p:nvPicPr>
          <p:cNvPr id="21" name="Picture 20" descr="fig2-4ab_PPT_5.gif"/>
          <p:cNvPicPr>
            <a:picLocks noChangeAspect="1"/>
          </p:cNvPicPr>
          <p:nvPr/>
        </p:nvPicPr>
        <p:blipFill>
          <a:blip r:embed="rId7" cstate="print"/>
          <a:srcRect/>
          <a:stretch>
            <a:fillRect/>
          </a:stretch>
        </p:blipFill>
        <p:spPr bwMode="auto">
          <a:xfrm>
            <a:off x="3987800" y="1716088"/>
            <a:ext cx="4295775" cy="2543175"/>
          </a:xfrm>
          <a:prstGeom prst="rect">
            <a:avLst/>
          </a:prstGeom>
          <a:noFill/>
          <a:ln w="9525">
            <a:noFill/>
            <a:miter lim="800000"/>
            <a:headEnd/>
            <a:tailEnd/>
          </a:ln>
        </p:spPr>
      </p:pic>
      <p:cxnSp>
        <p:nvCxnSpPr>
          <p:cNvPr id="15" name="Straight Connector 14"/>
          <p:cNvCxnSpPr>
            <a:cxnSpLocks noChangeShapeType="1"/>
          </p:cNvCxnSpPr>
          <p:nvPr/>
        </p:nvCxnSpPr>
        <p:spPr bwMode="auto">
          <a:xfrm>
            <a:off x="438150" y="6534150"/>
            <a:ext cx="8001000" cy="0"/>
          </a:xfrm>
          <a:prstGeom prst="line">
            <a:avLst/>
          </a:prstGeom>
          <a:noFill/>
          <a:ln w="50800" algn="ctr">
            <a:solidFill>
              <a:srgbClr val="B9D3C2"/>
            </a:solidFill>
            <a:round/>
            <a:headEnd/>
            <a:tailEnd/>
          </a:ln>
        </p:spPr>
      </p:cxnSp>
    </p:spTree>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836613"/>
                                        </p:tgtEl>
                                        <p:attrNameLst>
                                          <p:attrName>style.visibility</p:attrName>
                                        </p:attrNameLst>
                                      </p:cBhvr>
                                      <p:to>
                                        <p:strVal val="visible"/>
                                      </p:to>
                                    </p:set>
                                    <p:animEffect transition="in" filter="wipe(left)">
                                      <p:cBhvr>
                                        <p:cTn id="7" dur="500"/>
                                        <p:tgtEl>
                                          <p:spTgt spid="836613"/>
                                        </p:tgtEl>
                                      </p:cBhvr>
                                    </p:animEffect>
                                  </p:childTnLst>
                                </p:cTn>
                              </p:par>
                            </p:childTnLst>
                          </p:cTn>
                        </p:par>
                        <p:par>
                          <p:cTn id="8" fill="hold" nodeType="afterGroup">
                            <p:stCondLst>
                              <p:cond delay="500"/>
                            </p:stCondLst>
                            <p:childTnLst>
                              <p:par>
                                <p:cTn id="9" presetID="22" presetClass="entr" presetSubtype="8" fill="hold" grpId="0" nodeType="afterEffect">
                                  <p:stCondLst>
                                    <p:cond delay="0"/>
                                  </p:stCondLst>
                                  <p:childTnLst>
                                    <p:set>
                                      <p:cBhvr>
                                        <p:cTn id="10" dur="1" fill="hold">
                                          <p:stCondLst>
                                            <p:cond delay="0"/>
                                          </p:stCondLst>
                                        </p:cTn>
                                        <p:tgtEl>
                                          <p:spTgt spid="836616"/>
                                        </p:tgtEl>
                                        <p:attrNameLst>
                                          <p:attrName>style.visibility</p:attrName>
                                        </p:attrNameLst>
                                      </p:cBhvr>
                                      <p:to>
                                        <p:strVal val="visible"/>
                                      </p:to>
                                    </p:set>
                                    <p:animEffect transition="in" filter="wipe(left)">
                                      <p:cBhvr>
                                        <p:cTn id="11" dur="500"/>
                                        <p:tgtEl>
                                          <p:spTgt spid="836616"/>
                                        </p:tgtEl>
                                      </p:cBhvr>
                                    </p:animEffect>
                                  </p:childTnLst>
                                </p:cTn>
                              </p:par>
                            </p:childTnLst>
                          </p:cTn>
                        </p:par>
                        <p:par>
                          <p:cTn id="12" fill="hold" nodeType="afterGroup">
                            <p:stCondLst>
                              <p:cond delay="1000"/>
                            </p:stCondLst>
                            <p:childTnLst>
                              <p:par>
                                <p:cTn id="13" presetID="22" presetClass="entr" presetSubtype="8" fill="hold" grpId="0" nodeType="afterEffect">
                                  <p:stCondLst>
                                    <p:cond delay="0"/>
                                  </p:stCondLst>
                                  <p:childTnLst>
                                    <p:set>
                                      <p:cBhvr>
                                        <p:cTn id="14" dur="1" fill="hold">
                                          <p:stCondLst>
                                            <p:cond delay="0"/>
                                          </p:stCondLst>
                                        </p:cTn>
                                        <p:tgtEl>
                                          <p:spTgt spid="836615"/>
                                        </p:tgtEl>
                                        <p:attrNameLst>
                                          <p:attrName>style.visibility</p:attrName>
                                        </p:attrNameLst>
                                      </p:cBhvr>
                                      <p:to>
                                        <p:strVal val="visible"/>
                                      </p:to>
                                    </p:set>
                                    <p:animEffect transition="in" filter="wipe(left)">
                                      <p:cBhvr>
                                        <p:cTn id="15" dur="500"/>
                                        <p:tgtEl>
                                          <p:spTgt spid="836615"/>
                                        </p:tgtEl>
                                      </p:cBhvr>
                                    </p:animEffect>
                                  </p:childTnLst>
                                </p:cTn>
                              </p:par>
                            </p:childTnLst>
                          </p:cTn>
                        </p:par>
                        <p:par>
                          <p:cTn id="16" fill="hold" nodeType="afterGroup">
                            <p:stCondLst>
                              <p:cond delay="1500"/>
                            </p:stCondLst>
                            <p:childTnLst>
                              <p:par>
                                <p:cTn id="17" presetID="22" presetClass="entr" presetSubtype="1" fill="hold" nodeType="afterEffect">
                                  <p:stCondLst>
                                    <p:cond delay="0"/>
                                  </p:stCondLst>
                                  <p:childTnLst>
                                    <p:set>
                                      <p:cBhvr>
                                        <p:cTn id="18" dur="1" fill="hold">
                                          <p:stCondLst>
                                            <p:cond delay="0"/>
                                          </p:stCondLst>
                                        </p:cTn>
                                        <p:tgtEl>
                                          <p:spTgt spid="17"/>
                                        </p:tgtEl>
                                        <p:attrNameLst>
                                          <p:attrName>style.visibility</p:attrName>
                                        </p:attrNameLst>
                                      </p:cBhvr>
                                      <p:to>
                                        <p:strVal val="visible"/>
                                      </p:to>
                                    </p:set>
                                    <p:animEffect transition="in" filter="wipe(up)">
                                      <p:cBhvr>
                                        <p:cTn id="19" dur="1000"/>
                                        <p:tgtEl>
                                          <p:spTgt spid="17"/>
                                        </p:tgtEl>
                                      </p:cBhvr>
                                    </p:animEffect>
                                  </p:childTnLst>
                                </p:cTn>
                              </p:par>
                            </p:childTnLst>
                          </p:cTn>
                        </p:par>
                        <p:par>
                          <p:cTn id="20" fill="hold" nodeType="afterGroup">
                            <p:stCondLst>
                              <p:cond delay="2500"/>
                            </p:stCondLst>
                            <p:childTnLst>
                              <p:par>
                                <p:cTn id="21" presetID="22" presetClass="entr" presetSubtype="8" fill="hold" grpId="0" nodeType="afterEffect">
                                  <p:stCondLst>
                                    <p:cond delay="0"/>
                                  </p:stCondLst>
                                  <p:childTnLst>
                                    <p:set>
                                      <p:cBhvr>
                                        <p:cTn id="22" dur="1" fill="hold">
                                          <p:stCondLst>
                                            <p:cond delay="0"/>
                                          </p:stCondLst>
                                        </p:cTn>
                                        <p:tgtEl>
                                          <p:spTgt spid="836617">
                                            <p:txEl>
                                              <p:pRg st="0" end="0"/>
                                            </p:txEl>
                                          </p:spTgt>
                                        </p:tgtEl>
                                        <p:attrNameLst>
                                          <p:attrName>style.visibility</p:attrName>
                                        </p:attrNameLst>
                                      </p:cBhvr>
                                      <p:to>
                                        <p:strVal val="visible"/>
                                      </p:to>
                                    </p:set>
                                    <p:animEffect transition="in" filter="wipe(left)">
                                      <p:cBhvr>
                                        <p:cTn id="23" dur="500"/>
                                        <p:tgtEl>
                                          <p:spTgt spid="836617">
                                            <p:txEl>
                                              <p:pRg st="0" end="0"/>
                                            </p:txEl>
                                          </p:spTgt>
                                        </p:tgtEl>
                                      </p:cBhvr>
                                    </p:animEffect>
                                  </p:childTnLst>
                                </p:cTn>
                              </p:par>
                            </p:childTnLst>
                          </p:cTn>
                        </p:par>
                      </p:childTnLst>
                    </p:cTn>
                  </p:par>
                  <p:par>
                    <p:cTn id="24" fill="hold" nodeType="clickPar">
                      <p:stCondLst>
                        <p:cond delay="indefinite"/>
                      </p:stCondLst>
                      <p:childTnLst>
                        <p:par>
                          <p:cTn id="25" fill="hold" nodeType="withGroup">
                            <p:stCondLst>
                              <p:cond delay="0"/>
                            </p:stCondLst>
                            <p:childTnLst>
                              <p:par>
                                <p:cTn id="26" presetID="22" presetClass="entr" presetSubtype="8" fill="hold" nodeType="clickEffect">
                                  <p:stCondLst>
                                    <p:cond delay="0"/>
                                  </p:stCondLst>
                                  <p:childTnLst>
                                    <p:set>
                                      <p:cBhvr>
                                        <p:cTn id="27" dur="1" fill="hold">
                                          <p:stCondLst>
                                            <p:cond delay="0"/>
                                          </p:stCondLst>
                                        </p:cTn>
                                        <p:tgtEl>
                                          <p:spTgt spid="18"/>
                                        </p:tgtEl>
                                        <p:attrNameLst>
                                          <p:attrName>style.visibility</p:attrName>
                                        </p:attrNameLst>
                                      </p:cBhvr>
                                      <p:to>
                                        <p:strVal val="visible"/>
                                      </p:to>
                                    </p:set>
                                    <p:animEffect transition="in" filter="wipe(left)">
                                      <p:cBhvr>
                                        <p:cTn id="28" dur="500"/>
                                        <p:tgtEl>
                                          <p:spTgt spid="18"/>
                                        </p:tgtEl>
                                      </p:cBhvr>
                                    </p:animEffect>
                                  </p:childTnLst>
                                </p:cTn>
                              </p:par>
                            </p:childTnLst>
                          </p:cTn>
                        </p:par>
                        <p:par>
                          <p:cTn id="29" fill="hold" nodeType="afterGroup">
                            <p:stCondLst>
                              <p:cond delay="500"/>
                            </p:stCondLst>
                            <p:childTnLst>
                              <p:par>
                                <p:cTn id="30" presetID="22" presetClass="entr" presetSubtype="8" fill="hold" nodeType="afterEffect">
                                  <p:stCondLst>
                                    <p:cond delay="0"/>
                                  </p:stCondLst>
                                  <p:childTnLst>
                                    <p:set>
                                      <p:cBhvr>
                                        <p:cTn id="31" dur="1" fill="hold">
                                          <p:stCondLst>
                                            <p:cond delay="0"/>
                                          </p:stCondLst>
                                        </p:cTn>
                                        <p:tgtEl>
                                          <p:spTgt spid="19"/>
                                        </p:tgtEl>
                                        <p:attrNameLst>
                                          <p:attrName>style.visibility</p:attrName>
                                        </p:attrNameLst>
                                      </p:cBhvr>
                                      <p:to>
                                        <p:strVal val="visible"/>
                                      </p:to>
                                    </p:set>
                                    <p:animEffect transition="in" filter="wipe(left)">
                                      <p:cBhvr>
                                        <p:cTn id="32" dur="1000"/>
                                        <p:tgtEl>
                                          <p:spTgt spid="19"/>
                                        </p:tgtEl>
                                      </p:cBhvr>
                                    </p:animEffect>
                                  </p:childTnLst>
                                </p:cTn>
                              </p:par>
                            </p:childTnLst>
                          </p:cTn>
                        </p:par>
                        <p:par>
                          <p:cTn id="33" fill="hold" nodeType="afterGroup">
                            <p:stCondLst>
                              <p:cond delay="1500"/>
                            </p:stCondLst>
                            <p:childTnLst>
                              <p:par>
                                <p:cTn id="34" presetID="22" presetClass="entr" presetSubtype="8" fill="hold" grpId="0" nodeType="afterEffect">
                                  <p:stCondLst>
                                    <p:cond delay="0"/>
                                  </p:stCondLst>
                                  <p:childTnLst>
                                    <p:set>
                                      <p:cBhvr>
                                        <p:cTn id="35" dur="1" fill="hold">
                                          <p:stCondLst>
                                            <p:cond delay="0"/>
                                          </p:stCondLst>
                                        </p:cTn>
                                        <p:tgtEl>
                                          <p:spTgt spid="836617">
                                            <p:txEl>
                                              <p:pRg st="1" end="1"/>
                                            </p:txEl>
                                          </p:spTgt>
                                        </p:tgtEl>
                                        <p:attrNameLst>
                                          <p:attrName>style.visibility</p:attrName>
                                        </p:attrNameLst>
                                      </p:cBhvr>
                                      <p:to>
                                        <p:strVal val="visible"/>
                                      </p:to>
                                    </p:set>
                                    <p:animEffect transition="in" filter="wipe(left)">
                                      <p:cBhvr>
                                        <p:cTn id="36" dur="500"/>
                                        <p:tgtEl>
                                          <p:spTgt spid="836617">
                                            <p:txEl>
                                              <p:pRg st="1" end="1"/>
                                            </p:txEl>
                                          </p:spTgt>
                                        </p:tgtEl>
                                      </p:cBhvr>
                                    </p:animEffect>
                                  </p:childTnLst>
                                </p:cTn>
                              </p:par>
                            </p:childTnLst>
                          </p:cTn>
                        </p:par>
                      </p:childTnLst>
                    </p:cTn>
                  </p:par>
                  <p:par>
                    <p:cTn id="37" fill="hold" nodeType="clickPar">
                      <p:stCondLst>
                        <p:cond delay="indefinite"/>
                      </p:stCondLst>
                      <p:childTnLst>
                        <p:par>
                          <p:cTn id="38" fill="hold" nodeType="withGroup">
                            <p:stCondLst>
                              <p:cond delay="0"/>
                            </p:stCondLst>
                            <p:childTnLst>
                              <p:par>
                                <p:cTn id="39" presetID="22" presetClass="entr" presetSubtype="8" fill="hold" nodeType="clickEffect">
                                  <p:stCondLst>
                                    <p:cond delay="0"/>
                                  </p:stCondLst>
                                  <p:childTnLst>
                                    <p:set>
                                      <p:cBhvr>
                                        <p:cTn id="40" dur="1" fill="hold">
                                          <p:stCondLst>
                                            <p:cond delay="0"/>
                                          </p:stCondLst>
                                        </p:cTn>
                                        <p:tgtEl>
                                          <p:spTgt spid="20"/>
                                        </p:tgtEl>
                                        <p:attrNameLst>
                                          <p:attrName>style.visibility</p:attrName>
                                        </p:attrNameLst>
                                      </p:cBhvr>
                                      <p:to>
                                        <p:strVal val="visible"/>
                                      </p:to>
                                    </p:set>
                                    <p:animEffect transition="in" filter="wipe(left)">
                                      <p:cBhvr>
                                        <p:cTn id="41" dur="500"/>
                                        <p:tgtEl>
                                          <p:spTgt spid="20"/>
                                        </p:tgtEl>
                                      </p:cBhvr>
                                    </p:animEffect>
                                  </p:childTnLst>
                                </p:cTn>
                              </p:par>
                            </p:childTnLst>
                          </p:cTn>
                        </p:par>
                        <p:par>
                          <p:cTn id="42" fill="hold" nodeType="afterGroup">
                            <p:stCondLst>
                              <p:cond delay="500"/>
                            </p:stCondLst>
                            <p:childTnLst>
                              <p:par>
                                <p:cTn id="43" presetID="22" presetClass="entr" presetSubtype="8" fill="hold" nodeType="afterEffect">
                                  <p:stCondLst>
                                    <p:cond delay="0"/>
                                  </p:stCondLst>
                                  <p:childTnLst>
                                    <p:set>
                                      <p:cBhvr>
                                        <p:cTn id="44" dur="1" fill="hold">
                                          <p:stCondLst>
                                            <p:cond delay="0"/>
                                          </p:stCondLst>
                                        </p:cTn>
                                        <p:tgtEl>
                                          <p:spTgt spid="21"/>
                                        </p:tgtEl>
                                        <p:attrNameLst>
                                          <p:attrName>style.visibility</p:attrName>
                                        </p:attrNameLst>
                                      </p:cBhvr>
                                      <p:to>
                                        <p:strVal val="visible"/>
                                      </p:to>
                                    </p:set>
                                    <p:animEffect transition="in" filter="wipe(left)">
                                      <p:cBhvr>
                                        <p:cTn id="45" dur="1000"/>
                                        <p:tgtEl>
                                          <p:spTgt spid="21"/>
                                        </p:tgtEl>
                                      </p:cBhvr>
                                    </p:animEffect>
                                  </p:childTnLst>
                                </p:cTn>
                              </p:par>
                            </p:childTnLst>
                          </p:cTn>
                        </p:par>
                        <p:par>
                          <p:cTn id="46" fill="hold" nodeType="afterGroup">
                            <p:stCondLst>
                              <p:cond delay="1500"/>
                            </p:stCondLst>
                            <p:childTnLst>
                              <p:par>
                                <p:cTn id="47" presetID="22" presetClass="entr" presetSubtype="8" fill="hold" grpId="0" nodeType="afterEffect">
                                  <p:stCondLst>
                                    <p:cond delay="0"/>
                                  </p:stCondLst>
                                  <p:childTnLst>
                                    <p:set>
                                      <p:cBhvr>
                                        <p:cTn id="48" dur="1" fill="hold">
                                          <p:stCondLst>
                                            <p:cond delay="0"/>
                                          </p:stCondLst>
                                        </p:cTn>
                                        <p:tgtEl>
                                          <p:spTgt spid="836617">
                                            <p:txEl>
                                              <p:pRg st="2" end="2"/>
                                            </p:txEl>
                                          </p:spTgt>
                                        </p:tgtEl>
                                        <p:attrNameLst>
                                          <p:attrName>style.visibility</p:attrName>
                                        </p:attrNameLst>
                                      </p:cBhvr>
                                      <p:to>
                                        <p:strVal val="visible"/>
                                      </p:to>
                                    </p:set>
                                    <p:animEffect transition="in" filter="wipe(left)">
                                      <p:cBhvr>
                                        <p:cTn id="49" dur="500"/>
                                        <p:tgtEl>
                                          <p:spTgt spid="836617">
                                            <p:txEl>
                                              <p:pRg st="2" end="2"/>
                                            </p:txEl>
                                          </p:spTgt>
                                        </p:tgtEl>
                                      </p:cBhvr>
                                    </p:animEffect>
                                  </p:childTnLst>
                                </p:cTn>
                              </p:par>
                            </p:childTnLst>
                          </p:cTn>
                        </p:par>
                        <p:par>
                          <p:cTn id="50" fill="hold" nodeType="afterGroup">
                            <p:stCondLst>
                              <p:cond delay="2000"/>
                            </p:stCondLst>
                            <p:childTnLst>
                              <p:par>
                                <p:cTn id="51" presetID="22" presetClass="entr" presetSubtype="8" fill="hold" nodeType="afterEffect">
                                  <p:stCondLst>
                                    <p:cond delay="0"/>
                                  </p:stCondLst>
                                  <p:childTnLst>
                                    <p:set>
                                      <p:cBhvr>
                                        <p:cTn id="52" dur="1" fill="hold">
                                          <p:stCondLst>
                                            <p:cond delay="0"/>
                                          </p:stCondLst>
                                        </p:cTn>
                                        <p:tgtEl>
                                          <p:spTgt spid="15"/>
                                        </p:tgtEl>
                                        <p:attrNameLst>
                                          <p:attrName>style.visibility</p:attrName>
                                        </p:attrNameLst>
                                      </p:cBhvr>
                                      <p:to>
                                        <p:strVal val="visible"/>
                                      </p:to>
                                    </p:set>
                                    <p:animEffect transition="in" filter="wipe(left)">
                                      <p:cBhvr>
                                        <p:cTn id="53" dur="5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36613" grpId="0"/>
      <p:bldP spid="836615" grpId="0"/>
      <p:bldP spid="836616" grpId="0" animBg="1"/>
      <p:bldP spid="836617" grpId="0" build="p"/>
    </p:bldLst>
  </p:timing>
</p:sld>
</file>

<file path=ppt/slides/slide1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pic>
        <p:nvPicPr>
          <p:cNvPr id="837677" name="Picture 45" descr="Fig02_5_PPT_8"/>
          <p:cNvPicPr>
            <a:picLocks noChangeAspect="1" noChangeArrowheads="1"/>
          </p:cNvPicPr>
          <p:nvPr/>
        </p:nvPicPr>
        <p:blipFill>
          <a:blip r:embed="rId3" cstate="print"/>
          <a:srcRect/>
          <a:stretch>
            <a:fillRect/>
          </a:stretch>
        </p:blipFill>
        <p:spPr bwMode="auto">
          <a:xfrm>
            <a:off x="4367213" y="792163"/>
            <a:ext cx="4295775" cy="2809875"/>
          </a:xfrm>
          <a:prstGeom prst="rect">
            <a:avLst/>
          </a:prstGeom>
          <a:noFill/>
          <a:ln w="9525">
            <a:noFill/>
            <a:miter lim="800000"/>
            <a:headEnd/>
            <a:tailEnd/>
          </a:ln>
        </p:spPr>
      </p:pic>
      <p:pic>
        <p:nvPicPr>
          <p:cNvPr id="837684" name="Picture 52" descr="Fig02_5_PPT_14"/>
          <p:cNvPicPr>
            <a:picLocks noChangeAspect="1" noChangeArrowheads="1"/>
          </p:cNvPicPr>
          <p:nvPr/>
        </p:nvPicPr>
        <p:blipFill>
          <a:blip r:embed="rId4" cstate="print"/>
          <a:srcRect/>
          <a:stretch>
            <a:fillRect/>
          </a:stretch>
        </p:blipFill>
        <p:spPr bwMode="auto">
          <a:xfrm>
            <a:off x="4367213" y="792163"/>
            <a:ext cx="4295775" cy="2809875"/>
          </a:xfrm>
          <a:prstGeom prst="rect">
            <a:avLst/>
          </a:prstGeom>
          <a:noFill/>
          <a:ln w="9525">
            <a:noFill/>
            <a:miter lim="800000"/>
            <a:headEnd/>
            <a:tailEnd/>
          </a:ln>
        </p:spPr>
      </p:pic>
      <p:pic>
        <p:nvPicPr>
          <p:cNvPr id="837685" name="Picture 53" descr="Fig02_5_PPT_15"/>
          <p:cNvPicPr>
            <a:picLocks noChangeAspect="1" noChangeArrowheads="1"/>
          </p:cNvPicPr>
          <p:nvPr/>
        </p:nvPicPr>
        <p:blipFill>
          <a:blip r:embed="rId5" cstate="print"/>
          <a:srcRect/>
          <a:stretch>
            <a:fillRect/>
          </a:stretch>
        </p:blipFill>
        <p:spPr bwMode="auto">
          <a:xfrm>
            <a:off x="446088" y="792163"/>
            <a:ext cx="3943350" cy="2809875"/>
          </a:xfrm>
          <a:prstGeom prst="rect">
            <a:avLst/>
          </a:prstGeom>
          <a:noFill/>
          <a:ln w="9525">
            <a:noFill/>
            <a:miter lim="800000"/>
            <a:headEnd/>
            <a:tailEnd/>
          </a:ln>
        </p:spPr>
      </p:pic>
      <p:pic>
        <p:nvPicPr>
          <p:cNvPr id="837680" name="Picture 48" descr="Fig02_5_PPT_11"/>
          <p:cNvPicPr>
            <a:picLocks noChangeAspect="1" noChangeArrowheads="1"/>
          </p:cNvPicPr>
          <p:nvPr/>
        </p:nvPicPr>
        <p:blipFill>
          <a:blip r:embed="rId6" cstate="print"/>
          <a:srcRect/>
          <a:stretch>
            <a:fillRect/>
          </a:stretch>
        </p:blipFill>
        <p:spPr bwMode="auto">
          <a:xfrm>
            <a:off x="446088" y="792163"/>
            <a:ext cx="3943350" cy="2809875"/>
          </a:xfrm>
          <a:prstGeom prst="rect">
            <a:avLst/>
          </a:prstGeom>
          <a:noFill/>
          <a:ln w="9525">
            <a:noFill/>
            <a:miter lim="800000"/>
            <a:headEnd/>
            <a:tailEnd/>
          </a:ln>
        </p:spPr>
      </p:pic>
      <p:pic>
        <p:nvPicPr>
          <p:cNvPr id="837675" name="Picture 43" descr="Fig02_5_PPT_6"/>
          <p:cNvPicPr>
            <a:picLocks noChangeAspect="1" noChangeArrowheads="1"/>
          </p:cNvPicPr>
          <p:nvPr/>
        </p:nvPicPr>
        <p:blipFill>
          <a:blip r:embed="rId7" cstate="print"/>
          <a:srcRect/>
          <a:stretch>
            <a:fillRect/>
          </a:stretch>
        </p:blipFill>
        <p:spPr bwMode="auto">
          <a:xfrm>
            <a:off x="446088" y="792163"/>
            <a:ext cx="3943350" cy="2809875"/>
          </a:xfrm>
          <a:prstGeom prst="rect">
            <a:avLst/>
          </a:prstGeom>
          <a:noFill/>
          <a:ln w="9525">
            <a:noFill/>
            <a:miter lim="800000"/>
            <a:headEnd/>
            <a:tailEnd/>
          </a:ln>
        </p:spPr>
      </p:pic>
      <p:pic>
        <p:nvPicPr>
          <p:cNvPr id="837681" name="Picture 49" descr="Fig02_5_PPT_12"/>
          <p:cNvPicPr>
            <a:picLocks noChangeAspect="1" noChangeArrowheads="1"/>
          </p:cNvPicPr>
          <p:nvPr/>
        </p:nvPicPr>
        <p:blipFill>
          <a:blip r:embed="rId7" cstate="print"/>
          <a:srcRect/>
          <a:stretch>
            <a:fillRect/>
          </a:stretch>
        </p:blipFill>
        <p:spPr bwMode="auto">
          <a:xfrm>
            <a:off x="446088" y="792163"/>
            <a:ext cx="3943350" cy="2809875"/>
          </a:xfrm>
          <a:prstGeom prst="rect">
            <a:avLst/>
          </a:prstGeom>
          <a:noFill/>
          <a:ln w="9525">
            <a:noFill/>
            <a:miter lim="800000"/>
            <a:headEnd/>
            <a:tailEnd/>
          </a:ln>
        </p:spPr>
      </p:pic>
      <p:sp>
        <p:nvSpPr>
          <p:cNvPr id="837639" name="Text Box 7"/>
          <p:cNvSpPr txBox="1">
            <a:spLocks noChangeArrowheads="1"/>
          </p:cNvSpPr>
          <p:nvPr/>
        </p:nvSpPr>
        <p:spPr bwMode="auto">
          <a:xfrm>
            <a:off x="1522413" y="3641725"/>
            <a:ext cx="1735137" cy="307975"/>
          </a:xfrm>
          <a:prstGeom prst="rect">
            <a:avLst/>
          </a:prstGeom>
          <a:noFill/>
          <a:ln w="9525">
            <a:noFill/>
            <a:miter lim="800000"/>
            <a:headEnd/>
            <a:tailEnd/>
          </a:ln>
        </p:spPr>
        <p:txBody>
          <a:bodyPr>
            <a:spAutoFit/>
          </a:bodyPr>
          <a:lstStyle/>
          <a:p>
            <a:pPr>
              <a:spcBef>
                <a:spcPct val="10000"/>
              </a:spcBef>
              <a:spcAft>
                <a:spcPct val="10000"/>
              </a:spcAft>
            </a:pPr>
            <a:r>
              <a:rPr lang="en-US" sz="1400" b="1">
                <a:solidFill>
                  <a:schemeClr val="tx1"/>
                </a:solidFill>
              </a:rPr>
              <a:t>Gains from Trade</a:t>
            </a:r>
          </a:p>
        </p:txBody>
      </p:sp>
      <p:sp>
        <p:nvSpPr>
          <p:cNvPr id="837640" name="Text Box 8"/>
          <p:cNvSpPr txBox="1">
            <a:spLocks noChangeArrowheads="1"/>
          </p:cNvSpPr>
          <p:nvPr/>
        </p:nvSpPr>
        <p:spPr bwMode="auto">
          <a:xfrm>
            <a:off x="455613" y="3617913"/>
            <a:ext cx="1062037" cy="338137"/>
          </a:xfrm>
          <a:prstGeom prst="rect">
            <a:avLst/>
          </a:prstGeom>
          <a:solidFill>
            <a:srgbClr val="B9D2C1"/>
          </a:solidFill>
          <a:ln w="9525">
            <a:noFill/>
            <a:miter lim="800000"/>
            <a:headEnd/>
            <a:tailEnd/>
          </a:ln>
        </p:spPr>
        <p:txBody>
          <a:bodyPr wrap="none" lIns="45720" rIns="45720">
            <a:spAutoFit/>
          </a:bodyPr>
          <a:lstStyle/>
          <a:p>
            <a:pPr>
              <a:spcBef>
                <a:spcPct val="10000"/>
              </a:spcBef>
              <a:spcAft>
                <a:spcPct val="10000"/>
              </a:spcAft>
            </a:pPr>
            <a:r>
              <a:rPr lang="en-US" sz="1600" b="1">
                <a:solidFill>
                  <a:schemeClr val="tx1"/>
                </a:solidFill>
              </a:rPr>
              <a:t>Figure 2.5</a:t>
            </a:r>
          </a:p>
        </p:txBody>
      </p:sp>
      <p:sp>
        <p:nvSpPr>
          <p:cNvPr id="837641" name="Text Box 9"/>
          <p:cNvSpPr txBox="1">
            <a:spLocks noChangeArrowheads="1"/>
          </p:cNvSpPr>
          <p:nvPr/>
        </p:nvSpPr>
        <p:spPr bwMode="auto">
          <a:xfrm>
            <a:off x="360363" y="3962400"/>
            <a:ext cx="8335962" cy="2554288"/>
          </a:xfrm>
          <a:prstGeom prst="rect">
            <a:avLst/>
          </a:prstGeom>
          <a:noFill/>
          <a:ln w="9525">
            <a:noFill/>
            <a:miter lim="800000"/>
            <a:headEnd/>
            <a:tailEnd/>
          </a:ln>
        </p:spPr>
        <p:txBody>
          <a:bodyPr>
            <a:spAutoFit/>
          </a:bodyPr>
          <a:lstStyle/>
          <a:p>
            <a:r>
              <a:rPr lang="en-US" sz="1600"/>
              <a:t>When you don’t trade with your neighbor, you pick and consume 8 pounds of apples and 12 pounds of cherries per week—point </a:t>
            </a:r>
            <a:r>
              <a:rPr lang="en-US" sz="1600" i="1"/>
              <a:t>A</a:t>
            </a:r>
            <a:r>
              <a:rPr lang="en-US" sz="1600"/>
              <a:t> in panel (a). </a:t>
            </a:r>
          </a:p>
          <a:p>
            <a:r>
              <a:rPr lang="en-US" sz="1600"/>
              <a:t>When your neighbor doesn’t trade with you, she picks and consumes 9 pounds of apples and 42 pounds of cherries per week—point </a:t>
            </a:r>
            <a:r>
              <a:rPr lang="en-US" sz="1600" i="1"/>
              <a:t>C</a:t>
            </a:r>
            <a:r>
              <a:rPr lang="en-US" sz="1600"/>
              <a:t> in panel (b). </a:t>
            </a:r>
          </a:p>
          <a:p>
            <a:r>
              <a:rPr lang="en-US" sz="1600"/>
              <a:t>If you specialize in picking apples, you can pick 20 pounds. If your neighbor specializes in picking cherries, she can pick 60 pounds. </a:t>
            </a:r>
          </a:p>
          <a:p>
            <a:r>
              <a:rPr lang="en-US" sz="1600"/>
              <a:t>If you trade 10 pounds of your apples for 15 pounds of your neighbor’s cherries, you will be able to consume 10 pounds of apples and 15 pounds of cherries— point </a:t>
            </a:r>
            <a:r>
              <a:rPr lang="en-US" sz="1600" i="1"/>
              <a:t>B</a:t>
            </a:r>
            <a:r>
              <a:rPr lang="en-US" sz="1600"/>
              <a:t> in panel (a). </a:t>
            </a:r>
          </a:p>
          <a:p>
            <a:r>
              <a:rPr lang="en-US" sz="1600"/>
              <a:t>Your neighbor can now consume 10 pounds of apples and 45 pounds of cherries—point </a:t>
            </a:r>
            <a:r>
              <a:rPr lang="en-US" sz="1600" i="1"/>
              <a:t>D</a:t>
            </a:r>
            <a:r>
              <a:rPr lang="en-US" sz="1600"/>
              <a:t> in panel (b). You and your neighbor are both better off as a result of trade.</a:t>
            </a:r>
          </a:p>
        </p:txBody>
      </p:sp>
      <p:pic>
        <p:nvPicPr>
          <p:cNvPr id="837669" name="Picture 37" descr="Fig02_5_PPT_1"/>
          <p:cNvPicPr>
            <a:picLocks noChangeAspect="1" noChangeArrowheads="1"/>
          </p:cNvPicPr>
          <p:nvPr/>
        </p:nvPicPr>
        <p:blipFill>
          <a:blip r:embed="rId8" cstate="print"/>
          <a:srcRect/>
          <a:stretch>
            <a:fillRect/>
          </a:stretch>
        </p:blipFill>
        <p:spPr bwMode="auto">
          <a:xfrm>
            <a:off x="446088" y="792163"/>
            <a:ext cx="3943350" cy="2809875"/>
          </a:xfrm>
          <a:prstGeom prst="rect">
            <a:avLst/>
          </a:prstGeom>
          <a:noFill/>
          <a:ln w="9525">
            <a:noFill/>
            <a:miter lim="800000"/>
            <a:headEnd/>
            <a:tailEnd/>
          </a:ln>
        </p:spPr>
      </p:pic>
      <p:pic>
        <p:nvPicPr>
          <p:cNvPr id="837670" name="Picture 38" descr="Fig02_5_PPT_2"/>
          <p:cNvPicPr>
            <a:picLocks noChangeAspect="1" noChangeArrowheads="1"/>
          </p:cNvPicPr>
          <p:nvPr/>
        </p:nvPicPr>
        <p:blipFill>
          <a:blip r:embed="rId9" cstate="print"/>
          <a:srcRect/>
          <a:stretch>
            <a:fillRect/>
          </a:stretch>
        </p:blipFill>
        <p:spPr bwMode="auto">
          <a:xfrm>
            <a:off x="446088" y="792163"/>
            <a:ext cx="3943350" cy="2809875"/>
          </a:xfrm>
          <a:prstGeom prst="rect">
            <a:avLst/>
          </a:prstGeom>
          <a:noFill/>
          <a:ln w="9525">
            <a:noFill/>
            <a:miter lim="800000"/>
            <a:headEnd/>
            <a:tailEnd/>
          </a:ln>
        </p:spPr>
      </p:pic>
      <p:pic>
        <p:nvPicPr>
          <p:cNvPr id="837672" name="Picture 40" descr="Fig02_5_PPT_3"/>
          <p:cNvPicPr>
            <a:picLocks noChangeAspect="1" noChangeArrowheads="1"/>
          </p:cNvPicPr>
          <p:nvPr/>
        </p:nvPicPr>
        <p:blipFill>
          <a:blip r:embed="rId10" cstate="print"/>
          <a:srcRect/>
          <a:stretch>
            <a:fillRect/>
          </a:stretch>
        </p:blipFill>
        <p:spPr bwMode="auto">
          <a:xfrm>
            <a:off x="4367213" y="792163"/>
            <a:ext cx="4295775" cy="2809875"/>
          </a:xfrm>
          <a:prstGeom prst="rect">
            <a:avLst/>
          </a:prstGeom>
          <a:noFill/>
          <a:ln w="9525">
            <a:noFill/>
            <a:miter lim="800000"/>
            <a:headEnd/>
            <a:tailEnd/>
          </a:ln>
        </p:spPr>
      </p:pic>
      <p:pic>
        <p:nvPicPr>
          <p:cNvPr id="837673" name="Picture 41" descr="Fig02_5_PPT_4"/>
          <p:cNvPicPr>
            <a:picLocks noChangeAspect="1" noChangeArrowheads="1"/>
          </p:cNvPicPr>
          <p:nvPr/>
        </p:nvPicPr>
        <p:blipFill>
          <a:blip r:embed="rId11" cstate="print"/>
          <a:srcRect/>
          <a:stretch>
            <a:fillRect/>
          </a:stretch>
        </p:blipFill>
        <p:spPr bwMode="auto">
          <a:xfrm>
            <a:off x="4367213" y="792163"/>
            <a:ext cx="4295775" cy="2809875"/>
          </a:xfrm>
          <a:prstGeom prst="rect">
            <a:avLst/>
          </a:prstGeom>
          <a:noFill/>
          <a:ln w="9525">
            <a:noFill/>
            <a:miter lim="800000"/>
            <a:headEnd/>
            <a:tailEnd/>
          </a:ln>
        </p:spPr>
      </p:pic>
      <p:pic>
        <p:nvPicPr>
          <p:cNvPr id="837674" name="Picture 42" descr="Fig02_5_PPT_5"/>
          <p:cNvPicPr>
            <a:picLocks noChangeAspect="1" noChangeArrowheads="1"/>
          </p:cNvPicPr>
          <p:nvPr/>
        </p:nvPicPr>
        <p:blipFill>
          <a:blip r:embed="rId12" cstate="print"/>
          <a:srcRect/>
          <a:stretch>
            <a:fillRect/>
          </a:stretch>
        </p:blipFill>
        <p:spPr bwMode="auto">
          <a:xfrm>
            <a:off x="446088" y="792163"/>
            <a:ext cx="3943350" cy="2809875"/>
          </a:xfrm>
          <a:prstGeom prst="rect">
            <a:avLst/>
          </a:prstGeom>
          <a:noFill/>
          <a:ln w="9525">
            <a:noFill/>
            <a:miter lim="800000"/>
            <a:headEnd/>
            <a:tailEnd/>
          </a:ln>
        </p:spPr>
      </p:pic>
      <p:pic>
        <p:nvPicPr>
          <p:cNvPr id="837676" name="Picture 44" descr="Fig02_5_PPT_7"/>
          <p:cNvPicPr>
            <a:picLocks noChangeAspect="1" noChangeArrowheads="1"/>
          </p:cNvPicPr>
          <p:nvPr/>
        </p:nvPicPr>
        <p:blipFill>
          <a:blip r:embed="rId13" cstate="print"/>
          <a:srcRect/>
          <a:stretch>
            <a:fillRect/>
          </a:stretch>
        </p:blipFill>
        <p:spPr bwMode="auto">
          <a:xfrm>
            <a:off x="4367213" y="792163"/>
            <a:ext cx="4295775" cy="2809875"/>
          </a:xfrm>
          <a:prstGeom prst="rect">
            <a:avLst/>
          </a:prstGeom>
          <a:noFill/>
          <a:ln w="9525">
            <a:noFill/>
            <a:miter lim="800000"/>
            <a:headEnd/>
            <a:tailEnd/>
          </a:ln>
        </p:spPr>
      </p:pic>
      <p:pic>
        <p:nvPicPr>
          <p:cNvPr id="837678" name="Picture 46" descr="Fig02_5_PPT_9"/>
          <p:cNvPicPr>
            <a:picLocks noChangeAspect="1" noChangeArrowheads="1"/>
          </p:cNvPicPr>
          <p:nvPr/>
        </p:nvPicPr>
        <p:blipFill>
          <a:blip r:embed="rId14" cstate="print"/>
          <a:srcRect/>
          <a:stretch>
            <a:fillRect/>
          </a:stretch>
        </p:blipFill>
        <p:spPr bwMode="auto">
          <a:xfrm>
            <a:off x="446088" y="792163"/>
            <a:ext cx="3943350" cy="2809875"/>
          </a:xfrm>
          <a:prstGeom prst="rect">
            <a:avLst/>
          </a:prstGeom>
          <a:noFill/>
          <a:ln w="9525">
            <a:noFill/>
            <a:miter lim="800000"/>
            <a:headEnd/>
            <a:tailEnd/>
          </a:ln>
        </p:spPr>
      </p:pic>
      <p:pic>
        <p:nvPicPr>
          <p:cNvPr id="837679" name="Picture 47" descr="Fig02_5_PPT_10"/>
          <p:cNvPicPr>
            <a:picLocks noChangeAspect="1" noChangeArrowheads="1"/>
          </p:cNvPicPr>
          <p:nvPr/>
        </p:nvPicPr>
        <p:blipFill>
          <a:blip r:embed="rId15" cstate="print"/>
          <a:srcRect/>
          <a:stretch>
            <a:fillRect/>
          </a:stretch>
        </p:blipFill>
        <p:spPr bwMode="auto">
          <a:xfrm>
            <a:off x="4367213" y="792163"/>
            <a:ext cx="4295775" cy="2809875"/>
          </a:xfrm>
          <a:prstGeom prst="rect">
            <a:avLst/>
          </a:prstGeom>
          <a:noFill/>
          <a:ln w="9525">
            <a:noFill/>
            <a:miter lim="800000"/>
            <a:headEnd/>
            <a:tailEnd/>
          </a:ln>
        </p:spPr>
      </p:pic>
      <p:pic>
        <p:nvPicPr>
          <p:cNvPr id="837683" name="Picture 51" descr="Fig02_5_PPT_13"/>
          <p:cNvPicPr>
            <a:picLocks noChangeAspect="1" noChangeArrowheads="1"/>
          </p:cNvPicPr>
          <p:nvPr/>
        </p:nvPicPr>
        <p:blipFill>
          <a:blip r:embed="rId16" cstate="print"/>
          <a:srcRect/>
          <a:stretch>
            <a:fillRect/>
          </a:stretch>
        </p:blipFill>
        <p:spPr bwMode="auto">
          <a:xfrm>
            <a:off x="4367213" y="792163"/>
            <a:ext cx="4295775" cy="2809875"/>
          </a:xfrm>
          <a:prstGeom prst="rect">
            <a:avLst/>
          </a:prstGeom>
          <a:noFill/>
          <a:ln w="9525">
            <a:noFill/>
            <a:miter lim="800000"/>
            <a:headEnd/>
            <a:tailEnd/>
          </a:ln>
        </p:spPr>
      </p:pic>
      <p:pic>
        <p:nvPicPr>
          <p:cNvPr id="24" name="Picture 23" descr="Fig02_5_PPT_16.gif"/>
          <p:cNvPicPr>
            <a:picLocks noChangeAspect="1"/>
          </p:cNvPicPr>
          <p:nvPr/>
        </p:nvPicPr>
        <p:blipFill>
          <a:blip r:embed="rId17" cstate="print"/>
          <a:srcRect/>
          <a:stretch>
            <a:fillRect/>
          </a:stretch>
        </p:blipFill>
        <p:spPr bwMode="auto">
          <a:xfrm>
            <a:off x="446088" y="792163"/>
            <a:ext cx="3943350" cy="2809875"/>
          </a:xfrm>
          <a:prstGeom prst="rect">
            <a:avLst/>
          </a:prstGeom>
          <a:noFill/>
          <a:ln w="9525">
            <a:noFill/>
            <a:miter lim="800000"/>
            <a:headEnd/>
            <a:tailEnd/>
          </a:ln>
        </p:spPr>
      </p:pic>
      <p:pic>
        <p:nvPicPr>
          <p:cNvPr id="25" name="Picture 24" descr="Fig02_5_PPT_17.gif"/>
          <p:cNvPicPr>
            <a:picLocks noChangeAspect="1"/>
          </p:cNvPicPr>
          <p:nvPr/>
        </p:nvPicPr>
        <p:blipFill>
          <a:blip r:embed="rId18" cstate="print"/>
          <a:srcRect/>
          <a:stretch>
            <a:fillRect/>
          </a:stretch>
        </p:blipFill>
        <p:spPr bwMode="auto">
          <a:xfrm>
            <a:off x="4367213" y="792163"/>
            <a:ext cx="4295775" cy="2809875"/>
          </a:xfrm>
          <a:prstGeom prst="rect">
            <a:avLst/>
          </a:prstGeom>
          <a:noFill/>
          <a:ln w="9525">
            <a:noFill/>
            <a:miter lim="800000"/>
            <a:headEnd/>
            <a:tailEnd/>
          </a:ln>
        </p:spPr>
      </p:pic>
      <p:cxnSp>
        <p:nvCxnSpPr>
          <p:cNvPr id="26" name="Straight Connector 25"/>
          <p:cNvCxnSpPr>
            <a:cxnSpLocks noChangeShapeType="1"/>
          </p:cNvCxnSpPr>
          <p:nvPr/>
        </p:nvCxnSpPr>
        <p:spPr bwMode="auto">
          <a:xfrm>
            <a:off x="438150" y="6562725"/>
            <a:ext cx="8086725" cy="0"/>
          </a:xfrm>
          <a:prstGeom prst="line">
            <a:avLst/>
          </a:prstGeom>
          <a:noFill/>
          <a:ln w="50800" algn="ctr">
            <a:solidFill>
              <a:srgbClr val="B9D3C2"/>
            </a:solidFill>
            <a:round/>
            <a:headEnd/>
            <a:tailEnd/>
          </a:ln>
        </p:spPr>
      </p:cxnSp>
      <p:sp>
        <p:nvSpPr>
          <p:cNvPr id="23" name="Text Box 10"/>
          <p:cNvSpPr txBox="1">
            <a:spLocks noChangeArrowheads="1"/>
          </p:cNvSpPr>
          <p:nvPr/>
        </p:nvSpPr>
        <p:spPr bwMode="auto">
          <a:xfrm>
            <a:off x="455613" y="301625"/>
            <a:ext cx="6961187" cy="400110"/>
          </a:xfrm>
          <a:prstGeom prst="rect">
            <a:avLst/>
          </a:prstGeom>
          <a:noFill/>
          <a:ln w="9525">
            <a:noFill/>
            <a:miter lim="800000"/>
            <a:headEnd/>
            <a:tailEnd/>
          </a:ln>
        </p:spPr>
        <p:txBody>
          <a:bodyPr wrap="square">
            <a:spAutoFit/>
          </a:bodyPr>
          <a:lstStyle/>
          <a:p>
            <a:pPr>
              <a:spcBef>
                <a:spcPct val="10000"/>
              </a:spcBef>
              <a:spcAft>
                <a:spcPct val="10000"/>
              </a:spcAft>
            </a:pPr>
            <a:r>
              <a:rPr lang="en-US" sz="2000" b="1" dirty="0">
                <a:solidFill>
                  <a:schemeClr val="tx1"/>
                </a:solidFill>
              </a:rPr>
              <a:t>Trade </a:t>
            </a:r>
            <a:r>
              <a:rPr lang="en-US" altLang="zh-TW" sz="2000" b="1" dirty="0" smtClean="0">
                <a:solidFill>
                  <a:schemeClr val="tx1"/>
                </a:solidFill>
              </a:rPr>
              <a:t>(</a:t>
            </a:r>
            <a:r>
              <a:rPr lang="zh-TW" altLang="en-US" sz="2000" b="1" dirty="0" smtClean="0">
                <a:solidFill>
                  <a:schemeClr val="tx1"/>
                </a:solidFill>
                <a:latin typeface="標楷體" pitchFamily="65" charset="-120"/>
                <a:ea typeface="標楷體" pitchFamily="65" charset="-120"/>
              </a:rPr>
              <a:t>交易</a:t>
            </a:r>
            <a:r>
              <a:rPr lang="en-US" altLang="zh-TW" sz="2000" b="1" dirty="0" smtClean="0">
                <a:solidFill>
                  <a:schemeClr val="tx1"/>
                </a:solidFill>
              </a:rPr>
              <a:t>)</a:t>
            </a:r>
            <a:r>
              <a:rPr lang="en-US" sz="2000" b="1" dirty="0" smtClean="0">
                <a:solidFill>
                  <a:schemeClr val="tx1"/>
                </a:solidFill>
              </a:rPr>
              <a:t> </a:t>
            </a:r>
            <a:r>
              <a:rPr lang="en-US" sz="2000" dirty="0">
                <a:solidFill>
                  <a:schemeClr val="tx1"/>
                </a:solidFill>
              </a:rPr>
              <a:t>The act of buying and selling.</a:t>
            </a:r>
          </a:p>
        </p:txBody>
      </p:sp>
    </p:spTree>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23">
                                            <p:txEl>
                                              <p:pRg st="0" end="0"/>
                                            </p:txEl>
                                          </p:spTgt>
                                        </p:tgtEl>
                                        <p:attrNameLst>
                                          <p:attrName>style.visibility</p:attrName>
                                        </p:attrNameLst>
                                      </p:cBhvr>
                                      <p:to>
                                        <p:strVal val="visible"/>
                                      </p:to>
                                    </p:set>
                                    <p:animEffect transition="in" filter="wipe(left)">
                                      <p:cBhvr>
                                        <p:cTn id="7" dur="500"/>
                                        <p:tgtEl>
                                          <p:spTgt spid="23">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837640"/>
                                        </p:tgtEl>
                                        <p:attrNameLst>
                                          <p:attrName>style.visibility</p:attrName>
                                        </p:attrNameLst>
                                      </p:cBhvr>
                                      <p:to>
                                        <p:strVal val="visible"/>
                                      </p:to>
                                    </p:set>
                                    <p:animEffect transition="in" filter="wipe(left)">
                                      <p:cBhvr>
                                        <p:cTn id="12" dur="500"/>
                                        <p:tgtEl>
                                          <p:spTgt spid="837640"/>
                                        </p:tgtEl>
                                      </p:cBhvr>
                                    </p:animEffect>
                                  </p:childTnLst>
                                </p:cTn>
                              </p:par>
                            </p:childTnLst>
                          </p:cTn>
                        </p:par>
                        <p:par>
                          <p:cTn id="13" fill="hold" nodeType="afterGroup">
                            <p:stCondLst>
                              <p:cond delay="500"/>
                            </p:stCondLst>
                            <p:childTnLst>
                              <p:par>
                                <p:cTn id="14" presetID="22" presetClass="entr" presetSubtype="8" fill="hold" grpId="0" nodeType="afterEffect">
                                  <p:stCondLst>
                                    <p:cond delay="0"/>
                                  </p:stCondLst>
                                  <p:childTnLst>
                                    <p:set>
                                      <p:cBhvr>
                                        <p:cTn id="15" dur="1" fill="hold">
                                          <p:stCondLst>
                                            <p:cond delay="0"/>
                                          </p:stCondLst>
                                        </p:cTn>
                                        <p:tgtEl>
                                          <p:spTgt spid="837639"/>
                                        </p:tgtEl>
                                        <p:attrNameLst>
                                          <p:attrName>style.visibility</p:attrName>
                                        </p:attrNameLst>
                                      </p:cBhvr>
                                      <p:to>
                                        <p:strVal val="visible"/>
                                      </p:to>
                                    </p:set>
                                    <p:animEffect transition="in" filter="wipe(left)">
                                      <p:cBhvr>
                                        <p:cTn id="16" dur="500"/>
                                        <p:tgtEl>
                                          <p:spTgt spid="837639"/>
                                        </p:tgtEl>
                                      </p:cBhvr>
                                    </p:animEffect>
                                  </p:childTnLst>
                                </p:cTn>
                              </p:par>
                            </p:childTnLst>
                          </p:cTn>
                        </p:par>
                        <p:par>
                          <p:cTn id="17" fill="hold" nodeType="afterGroup">
                            <p:stCondLst>
                              <p:cond delay="1000"/>
                            </p:stCondLst>
                            <p:childTnLst>
                              <p:par>
                                <p:cTn id="18" presetID="22" presetClass="entr" presetSubtype="8" fill="hold" nodeType="afterEffect">
                                  <p:stCondLst>
                                    <p:cond delay="0"/>
                                  </p:stCondLst>
                                  <p:childTnLst>
                                    <p:set>
                                      <p:cBhvr>
                                        <p:cTn id="19" dur="1" fill="hold">
                                          <p:stCondLst>
                                            <p:cond delay="0"/>
                                          </p:stCondLst>
                                        </p:cTn>
                                        <p:tgtEl>
                                          <p:spTgt spid="837669"/>
                                        </p:tgtEl>
                                        <p:attrNameLst>
                                          <p:attrName>style.visibility</p:attrName>
                                        </p:attrNameLst>
                                      </p:cBhvr>
                                      <p:to>
                                        <p:strVal val="visible"/>
                                      </p:to>
                                    </p:set>
                                    <p:animEffect transition="in" filter="wipe(left)">
                                      <p:cBhvr>
                                        <p:cTn id="20" dur="500"/>
                                        <p:tgtEl>
                                          <p:spTgt spid="837669"/>
                                        </p:tgtEl>
                                      </p:cBhvr>
                                    </p:animEffect>
                                  </p:childTnLst>
                                </p:cTn>
                              </p:par>
                            </p:childTnLst>
                          </p:cTn>
                        </p:par>
                        <p:par>
                          <p:cTn id="21" fill="hold" nodeType="afterGroup">
                            <p:stCondLst>
                              <p:cond delay="1500"/>
                            </p:stCondLst>
                            <p:childTnLst>
                              <p:par>
                                <p:cTn id="22" presetID="22" presetClass="entr" presetSubtype="8" fill="hold" nodeType="afterEffect">
                                  <p:stCondLst>
                                    <p:cond delay="0"/>
                                  </p:stCondLst>
                                  <p:childTnLst>
                                    <p:set>
                                      <p:cBhvr>
                                        <p:cTn id="23" dur="1" fill="hold">
                                          <p:stCondLst>
                                            <p:cond delay="0"/>
                                          </p:stCondLst>
                                        </p:cTn>
                                        <p:tgtEl>
                                          <p:spTgt spid="837670"/>
                                        </p:tgtEl>
                                        <p:attrNameLst>
                                          <p:attrName>style.visibility</p:attrName>
                                        </p:attrNameLst>
                                      </p:cBhvr>
                                      <p:to>
                                        <p:strVal val="visible"/>
                                      </p:to>
                                    </p:set>
                                    <p:animEffect transition="in" filter="wipe(left)">
                                      <p:cBhvr>
                                        <p:cTn id="24" dur="1000"/>
                                        <p:tgtEl>
                                          <p:spTgt spid="837670"/>
                                        </p:tgtEl>
                                      </p:cBhvr>
                                    </p:animEffect>
                                  </p:childTnLst>
                                </p:cTn>
                              </p:par>
                            </p:childTnLst>
                          </p:cTn>
                        </p:par>
                        <p:par>
                          <p:cTn id="25" fill="hold" nodeType="afterGroup">
                            <p:stCondLst>
                              <p:cond delay="2500"/>
                            </p:stCondLst>
                            <p:childTnLst>
                              <p:par>
                                <p:cTn id="26" presetID="22" presetClass="entr" presetSubtype="8" fill="hold" nodeType="afterEffect">
                                  <p:stCondLst>
                                    <p:cond delay="0"/>
                                  </p:stCondLst>
                                  <p:childTnLst>
                                    <p:set>
                                      <p:cBhvr>
                                        <p:cTn id="27" dur="1" fill="hold">
                                          <p:stCondLst>
                                            <p:cond delay="0"/>
                                          </p:stCondLst>
                                        </p:cTn>
                                        <p:tgtEl>
                                          <p:spTgt spid="837674"/>
                                        </p:tgtEl>
                                        <p:attrNameLst>
                                          <p:attrName>style.visibility</p:attrName>
                                        </p:attrNameLst>
                                      </p:cBhvr>
                                      <p:to>
                                        <p:strVal val="visible"/>
                                      </p:to>
                                    </p:set>
                                    <p:animEffect transition="in" filter="wipe(left)">
                                      <p:cBhvr>
                                        <p:cTn id="28" dur="1000"/>
                                        <p:tgtEl>
                                          <p:spTgt spid="837674"/>
                                        </p:tgtEl>
                                      </p:cBhvr>
                                    </p:animEffect>
                                  </p:childTnLst>
                                </p:cTn>
                              </p:par>
                            </p:childTnLst>
                          </p:cTn>
                        </p:par>
                        <p:par>
                          <p:cTn id="29" fill="hold" nodeType="afterGroup">
                            <p:stCondLst>
                              <p:cond delay="3500"/>
                            </p:stCondLst>
                            <p:childTnLst>
                              <p:par>
                                <p:cTn id="30" presetID="22" presetClass="entr" presetSubtype="1" fill="hold" nodeType="afterEffect">
                                  <p:stCondLst>
                                    <p:cond delay="0"/>
                                  </p:stCondLst>
                                  <p:childTnLst>
                                    <p:set>
                                      <p:cBhvr>
                                        <p:cTn id="31" dur="1" fill="hold">
                                          <p:stCondLst>
                                            <p:cond delay="0"/>
                                          </p:stCondLst>
                                        </p:cTn>
                                        <p:tgtEl>
                                          <p:spTgt spid="837675"/>
                                        </p:tgtEl>
                                        <p:attrNameLst>
                                          <p:attrName>style.visibility</p:attrName>
                                        </p:attrNameLst>
                                      </p:cBhvr>
                                      <p:to>
                                        <p:strVal val="visible"/>
                                      </p:to>
                                    </p:set>
                                    <p:animEffect transition="in" filter="wipe(up)">
                                      <p:cBhvr>
                                        <p:cTn id="32" dur="1000"/>
                                        <p:tgtEl>
                                          <p:spTgt spid="837675"/>
                                        </p:tgtEl>
                                      </p:cBhvr>
                                    </p:animEffect>
                                  </p:childTnLst>
                                </p:cTn>
                              </p:par>
                            </p:childTnLst>
                          </p:cTn>
                        </p:par>
                        <p:par>
                          <p:cTn id="33" fill="hold" nodeType="afterGroup">
                            <p:stCondLst>
                              <p:cond delay="4500"/>
                            </p:stCondLst>
                            <p:childTnLst>
                              <p:par>
                                <p:cTn id="34" presetID="22" presetClass="entr" presetSubtype="8" fill="hold" grpId="0" nodeType="afterEffect">
                                  <p:stCondLst>
                                    <p:cond delay="0"/>
                                  </p:stCondLst>
                                  <p:childTnLst>
                                    <p:set>
                                      <p:cBhvr>
                                        <p:cTn id="35" dur="1" fill="hold">
                                          <p:stCondLst>
                                            <p:cond delay="0"/>
                                          </p:stCondLst>
                                        </p:cTn>
                                        <p:tgtEl>
                                          <p:spTgt spid="837641">
                                            <p:txEl>
                                              <p:pRg st="0" end="0"/>
                                            </p:txEl>
                                          </p:spTgt>
                                        </p:tgtEl>
                                        <p:attrNameLst>
                                          <p:attrName>style.visibility</p:attrName>
                                        </p:attrNameLst>
                                      </p:cBhvr>
                                      <p:to>
                                        <p:strVal val="visible"/>
                                      </p:to>
                                    </p:set>
                                    <p:animEffect transition="in" filter="wipe(left)">
                                      <p:cBhvr>
                                        <p:cTn id="36" dur="500"/>
                                        <p:tgtEl>
                                          <p:spTgt spid="837641">
                                            <p:txEl>
                                              <p:pRg st="0" end="0"/>
                                            </p:txEl>
                                          </p:spTgt>
                                        </p:tgtEl>
                                      </p:cBhvr>
                                    </p:animEffect>
                                  </p:childTnLst>
                                </p:cTn>
                              </p:par>
                            </p:childTnLst>
                          </p:cTn>
                        </p:par>
                      </p:childTnLst>
                    </p:cTn>
                  </p:par>
                  <p:par>
                    <p:cTn id="37" fill="hold" nodeType="clickPar">
                      <p:stCondLst>
                        <p:cond delay="indefinite"/>
                      </p:stCondLst>
                      <p:childTnLst>
                        <p:par>
                          <p:cTn id="38" fill="hold" nodeType="withGroup">
                            <p:stCondLst>
                              <p:cond delay="0"/>
                            </p:stCondLst>
                            <p:childTnLst>
                              <p:par>
                                <p:cTn id="39" presetID="22" presetClass="entr" presetSubtype="8" fill="hold" nodeType="clickEffect">
                                  <p:stCondLst>
                                    <p:cond delay="0"/>
                                  </p:stCondLst>
                                  <p:childTnLst>
                                    <p:set>
                                      <p:cBhvr>
                                        <p:cTn id="40" dur="1" fill="hold">
                                          <p:stCondLst>
                                            <p:cond delay="0"/>
                                          </p:stCondLst>
                                        </p:cTn>
                                        <p:tgtEl>
                                          <p:spTgt spid="837672"/>
                                        </p:tgtEl>
                                        <p:attrNameLst>
                                          <p:attrName>style.visibility</p:attrName>
                                        </p:attrNameLst>
                                      </p:cBhvr>
                                      <p:to>
                                        <p:strVal val="visible"/>
                                      </p:to>
                                    </p:set>
                                    <p:animEffect transition="in" filter="wipe(left)">
                                      <p:cBhvr>
                                        <p:cTn id="41" dur="1000"/>
                                        <p:tgtEl>
                                          <p:spTgt spid="837672"/>
                                        </p:tgtEl>
                                      </p:cBhvr>
                                    </p:animEffect>
                                  </p:childTnLst>
                                </p:cTn>
                              </p:par>
                            </p:childTnLst>
                          </p:cTn>
                        </p:par>
                        <p:par>
                          <p:cTn id="42" fill="hold" nodeType="afterGroup">
                            <p:stCondLst>
                              <p:cond delay="1000"/>
                            </p:stCondLst>
                            <p:childTnLst>
                              <p:par>
                                <p:cTn id="43" presetID="22" presetClass="entr" presetSubtype="8" fill="hold" nodeType="afterEffect">
                                  <p:stCondLst>
                                    <p:cond delay="0"/>
                                  </p:stCondLst>
                                  <p:childTnLst>
                                    <p:set>
                                      <p:cBhvr>
                                        <p:cTn id="44" dur="1" fill="hold">
                                          <p:stCondLst>
                                            <p:cond delay="0"/>
                                          </p:stCondLst>
                                        </p:cTn>
                                        <p:tgtEl>
                                          <p:spTgt spid="837673"/>
                                        </p:tgtEl>
                                        <p:attrNameLst>
                                          <p:attrName>style.visibility</p:attrName>
                                        </p:attrNameLst>
                                      </p:cBhvr>
                                      <p:to>
                                        <p:strVal val="visible"/>
                                      </p:to>
                                    </p:set>
                                    <p:animEffect transition="in" filter="wipe(left)">
                                      <p:cBhvr>
                                        <p:cTn id="45" dur="1000"/>
                                        <p:tgtEl>
                                          <p:spTgt spid="837673"/>
                                        </p:tgtEl>
                                      </p:cBhvr>
                                    </p:animEffect>
                                  </p:childTnLst>
                                </p:cTn>
                              </p:par>
                            </p:childTnLst>
                          </p:cTn>
                        </p:par>
                        <p:par>
                          <p:cTn id="46" fill="hold" nodeType="afterGroup">
                            <p:stCondLst>
                              <p:cond delay="2000"/>
                            </p:stCondLst>
                            <p:childTnLst>
                              <p:par>
                                <p:cTn id="47" presetID="22" presetClass="entr" presetSubtype="8" fill="hold" nodeType="afterEffect">
                                  <p:stCondLst>
                                    <p:cond delay="0"/>
                                  </p:stCondLst>
                                  <p:childTnLst>
                                    <p:set>
                                      <p:cBhvr>
                                        <p:cTn id="48" dur="1" fill="hold">
                                          <p:stCondLst>
                                            <p:cond delay="0"/>
                                          </p:stCondLst>
                                        </p:cTn>
                                        <p:tgtEl>
                                          <p:spTgt spid="837676"/>
                                        </p:tgtEl>
                                        <p:attrNameLst>
                                          <p:attrName>style.visibility</p:attrName>
                                        </p:attrNameLst>
                                      </p:cBhvr>
                                      <p:to>
                                        <p:strVal val="visible"/>
                                      </p:to>
                                    </p:set>
                                    <p:animEffect transition="in" filter="wipe(left)">
                                      <p:cBhvr>
                                        <p:cTn id="49" dur="1000"/>
                                        <p:tgtEl>
                                          <p:spTgt spid="837676"/>
                                        </p:tgtEl>
                                      </p:cBhvr>
                                    </p:animEffect>
                                  </p:childTnLst>
                                </p:cTn>
                              </p:par>
                            </p:childTnLst>
                          </p:cTn>
                        </p:par>
                        <p:par>
                          <p:cTn id="50" fill="hold" nodeType="afterGroup">
                            <p:stCondLst>
                              <p:cond delay="3000"/>
                            </p:stCondLst>
                            <p:childTnLst>
                              <p:par>
                                <p:cTn id="51" presetID="22" presetClass="entr" presetSubtype="1" fill="hold" nodeType="afterEffect">
                                  <p:stCondLst>
                                    <p:cond delay="0"/>
                                  </p:stCondLst>
                                  <p:childTnLst>
                                    <p:set>
                                      <p:cBhvr>
                                        <p:cTn id="52" dur="1" fill="hold">
                                          <p:stCondLst>
                                            <p:cond delay="0"/>
                                          </p:stCondLst>
                                        </p:cTn>
                                        <p:tgtEl>
                                          <p:spTgt spid="837677"/>
                                        </p:tgtEl>
                                        <p:attrNameLst>
                                          <p:attrName>style.visibility</p:attrName>
                                        </p:attrNameLst>
                                      </p:cBhvr>
                                      <p:to>
                                        <p:strVal val="visible"/>
                                      </p:to>
                                    </p:set>
                                    <p:animEffect transition="in" filter="wipe(up)">
                                      <p:cBhvr>
                                        <p:cTn id="53" dur="1000"/>
                                        <p:tgtEl>
                                          <p:spTgt spid="837677"/>
                                        </p:tgtEl>
                                      </p:cBhvr>
                                    </p:animEffect>
                                  </p:childTnLst>
                                </p:cTn>
                              </p:par>
                            </p:childTnLst>
                          </p:cTn>
                        </p:par>
                        <p:par>
                          <p:cTn id="54" fill="hold" nodeType="afterGroup">
                            <p:stCondLst>
                              <p:cond delay="4000"/>
                            </p:stCondLst>
                            <p:childTnLst>
                              <p:par>
                                <p:cTn id="55" presetID="22" presetClass="entr" presetSubtype="8" fill="hold" grpId="0" nodeType="afterEffect">
                                  <p:stCondLst>
                                    <p:cond delay="0"/>
                                  </p:stCondLst>
                                  <p:childTnLst>
                                    <p:set>
                                      <p:cBhvr>
                                        <p:cTn id="56" dur="1" fill="hold">
                                          <p:stCondLst>
                                            <p:cond delay="0"/>
                                          </p:stCondLst>
                                        </p:cTn>
                                        <p:tgtEl>
                                          <p:spTgt spid="837641">
                                            <p:txEl>
                                              <p:pRg st="1" end="1"/>
                                            </p:txEl>
                                          </p:spTgt>
                                        </p:tgtEl>
                                        <p:attrNameLst>
                                          <p:attrName>style.visibility</p:attrName>
                                        </p:attrNameLst>
                                      </p:cBhvr>
                                      <p:to>
                                        <p:strVal val="visible"/>
                                      </p:to>
                                    </p:set>
                                    <p:animEffect transition="in" filter="wipe(left)">
                                      <p:cBhvr>
                                        <p:cTn id="57" dur="500"/>
                                        <p:tgtEl>
                                          <p:spTgt spid="837641">
                                            <p:txEl>
                                              <p:pRg st="1" end="1"/>
                                            </p:txEl>
                                          </p:spTgt>
                                        </p:tgtEl>
                                      </p:cBhvr>
                                    </p:animEffect>
                                  </p:childTnLst>
                                </p:cTn>
                              </p:par>
                            </p:childTnLst>
                          </p:cTn>
                        </p:par>
                      </p:childTnLst>
                    </p:cTn>
                  </p:par>
                  <p:par>
                    <p:cTn id="58" fill="hold" nodeType="clickPar">
                      <p:stCondLst>
                        <p:cond delay="indefinite"/>
                      </p:stCondLst>
                      <p:childTnLst>
                        <p:par>
                          <p:cTn id="59" fill="hold" nodeType="withGroup">
                            <p:stCondLst>
                              <p:cond delay="0"/>
                            </p:stCondLst>
                            <p:childTnLst>
                              <p:par>
                                <p:cTn id="60" presetID="22" presetClass="entr" presetSubtype="8" fill="hold" nodeType="clickEffect">
                                  <p:stCondLst>
                                    <p:cond delay="0"/>
                                  </p:stCondLst>
                                  <p:childTnLst>
                                    <p:set>
                                      <p:cBhvr>
                                        <p:cTn id="61" dur="1" fill="hold">
                                          <p:stCondLst>
                                            <p:cond delay="0"/>
                                          </p:stCondLst>
                                        </p:cTn>
                                        <p:tgtEl>
                                          <p:spTgt spid="24"/>
                                        </p:tgtEl>
                                        <p:attrNameLst>
                                          <p:attrName>style.visibility</p:attrName>
                                        </p:attrNameLst>
                                      </p:cBhvr>
                                      <p:to>
                                        <p:strVal val="visible"/>
                                      </p:to>
                                    </p:set>
                                    <p:animEffect transition="in" filter="wipe(left)">
                                      <p:cBhvr>
                                        <p:cTn id="62" dur="1000"/>
                                        <p:tgtEl>
                                          <p:spTgt spid="24"/>
                                        </p:tgtEl>
                                      </p:cBhvr>
                                    </p:animEffect>
                                  </p:childTnLst>
                                </p:cTn>
                              </p:par>
                            </p:childTnLst>
                          </p:cTn>
                        </p:par>
                        <p:par>
                          <p:cTn id="63" fill="hold" nodeType="afterGroup">
                            <p:stCondLst>
                              <p:cond delay="1000"/>
                            </p:stCondLst>
                            <p:childTnLst>
                              <p:par>
                                <p:cTn id="64" presetID="22" presetClass="entr" presetSubtype="1" fill="hold" nodeType="afterEffect">
                                  <p:stCondLst>
                                    <p:cond delay="0"/>
                                  </p:stCondLst>
                                  <p:childTnLst>
                                    <p:set>
                                      <p:cBhvr>
                                        <p:cTn id="65" dur="1" fill="hold">
                                          <p:stCondLst>
                                            <p:cond delay="0"/>
                                          </p:stCondLst>
                                        </p:cTn>
                                        <p:tgtEl>
                                          <p:spTgt spid="837678"/>
                                        </p:tgtEl>
                                        <p:attrNameLst>
                                          <p:attrName>style.visibility</p:attrName>
                                        </p:attrNameLst>
                                      </p:cBhvr>
                                      <p:to>
                                        <p:strVal val="visible"/>
                                      </p:to>
                                    </p:set>
                                    <p:animEffect transition="in" filter="wipe(up)">
                                      <p:cBhvr>
                                        <p:cTn id="66" dur="1000"/>
                                        <p:tgtEl>
                                          <p:spTgt spid="837678"/>
                                        </p:tgtEl>
                                      </p:cBhvr>
                                    </p:animEffect>
                                  </p:childTnLst>
                                </p:cTn>
                              </p:par>
                            </p:childTnLst>
                          </p:cTn>
                        </p:par>
                        <p:par>
                          <p:cTn id="67" fill="hold" nodeType="afterGroup">
                            <p:stCondLst>
                              <p:cond delay="2000"/>
                            </p:stCondLst>
                            <p:childTnLst>
                              <p:par>
                                <p:cTn id="68" presetID="22" presetClass="entr" presetSubtype="8" fill="hold" nodeType="afterEffect">
                                  <p:stCondLst>
                                    <p:cond delay="0"/>
                                  </p:stCondLst>
                                  <p:childTnLst>
                                    <p:set>
                                      <p:cBhvr>
                                        <p:cTn id="69" dur="1" fill="hold">
                                          <p:stCondLst>
                                            <p:cond delay="0"/>
                                          </p:stCondLst>
                                        </p:cTn>
                                        <p:tgtEl>
                                          <p:spTgt spid="25"/>
                                        </p:tgtEl>
                                        <p:attrNameLst>
                                          <p:attrName>style.visibility</p:attrName>
                                        </p:attrNameLst>
                                      </p:cBhvr>
                                      <p:to>
                                        <p:strVal val="visible"/>
                                      </p:to>
                                    </p:set>
                                    <p:animEffect transition="in" filter="wipe(left)">
                                      <p:cBhvr>
                                        <p:cTn id="70" dur="1000"/>
                                        <p:tgtEl>
                                          <p:spTgt spid="25"/>
                                        </p:tgtEl>
                                      </p:cBhvr>
                                    </p:animEffect>
                                  </p:childTnLst>
                                </p:cTn>
                              </p:par>
                            </p:childTnLst>
                          </p:cTn>
                        </p:par>
                        <p:par>
                          <p:cTn id="71" fill="hold" nodeType="afterGroup">
                            <p:stCondLst>
                              <p:cond delay="3000"/>
                            </p:stCondLst>
                            <p:childTnLst>
                              <p:par>
                                <p:cTn id="72" presetID="22" presetClass="entr" presetSubtype="1" fill="hold" nodeType="afterEffect">
                                  <p:stCondLst>
                                    <p:cond delay="0"/>
                                  </p:stCondLst>
                                  <p:childTnLst>
                                    <p:set>
                                      <p:cBhvr>
                                        <p:cTn id="73" dur="1" fill="hold">
                                          <p:stCondLst>
                                            <p:cond delay="0"/>
                                          </p:stCondLst>
                                        </p:cTn>
                                        <p:tgtEl>
                                          <p:spTgt spid="837679"/>
                                        </p:tgtEl>
                                        <p:attrNameLst>
                                          <p:attrName>style.visibility</p:attrName>
                                        </p:attrNameLst>
                                      </p:cBhvr>
                                      <p:to>
                                        <p:strVal val="visible"/>
                                      </p:to>
                                    </p:set>
                                    <p:animEffect transition="in" filter="wipe(up)">
                                      <p:cBhvr>
                                        <p:cTn id="74" dur="1000"/>
                                        <p:tgtEl>
                                          <p:spTgt spid="837679"/>
                                        </p:tgtEl>
                                      </p:cBhvr>
                                    </p:animEffect>
                                  </p:childTnLst>
                                </p:cTn>
                              </p:par>
                            </p:childTnLst>
                          </p:cTn>
                        </p:par>
                        <p:par>
                          <p:cTn id="75" fill="hold" nodeType="afterGroup">
                            <p:stCondLst>
                              <p:cond delay="4000"/>
                            </p:stCondLst>
                            <p:childTnLst>
                              <p:par>
                                <p:cTn id="76" presetID="22" presetClass="entr" presetSubtype="8" fill="hold" grpId="0" nodeType="afterEffect">
                                  <p:stCondLst>
                                    <p:cond delay="0"/>
                                  </p:stCondLst>
                                  <p:childTnLst>
                                    <p:set>
                                      <p:cBhvr>
                                        <p:cTn id="77" dur="1" fill="hold">
                                          <p:stCondLst>
                                            <p:cond delay="0"/>
                                          </p:stCondLst>
                                        </p:cTn>
                                        <p:tgtEl>
                                          <p:spTgt spid="837641">
                                            <p:txEl>
                                              <p:pRg st="2" end="2"/>
                                            </p:txEl>
                                          </p:spTgt>
                                        </p:tgtEl>
                                        <p:attrNameLst>
                                          <p:attrName>style.visibility</p:attrName>
                                        </p:attrNameLst>
                                      </p:cBhvr>
                                      <p:to>
                                        <p:strVal val="visible"/>
                                      </p:to>
                                    </p:set>
                                    <p:animEffect transition="in" filter="wipe(left)">
                                      <p:cBhvr>
                                        <p:cTn id="78" dur="500"/>
                                        <p:tgtEl>
                                          <p:spTgt spid="837641">
                                            <p:txEl>
                                              <p:pRg st="2" end="2"/>
                                            </p:txEl>
                                          </p:spTgt>
                                        </p:tgtEl>
                                      </p:cBhvr>
                                    </p:animEffect>
                                  </p:childTnLst>
                                </p:cTn>
                              </p:par>
                            </p:childTnLst>
                          </p:cTn>
                        </p:par>
                      </p:childTnLst>
                    </p:cTn>
                  </p:par>
                  <p:par>
                    <p:cTn id="79" fill="hold" nodeType="clickPar">
                      <p:stCondLst>
                        <p:cond delay="indefinite"/>
                      </p:stCondLst>
                      <p:childTnLst>
                        <p:par>
                          <p:cTn id="80" fill="hold" nodeType="withGroup">
                            <p:stCondLst>
                              <p:cond delay="0"/>
                            </p:stCondLst>
                            <p:childTnLst>
                              <p:par>
                                <p:cTn id="81" presetID="22" presetClass="entr" presetSubtype="8" fill="hold" nodeType="clickEffect">
                                  <p:stCondLst>
                                    <p:cond delay="0"/>
                                  </p:stCondLst>
                                  <p:childTnLst>
                                    <p:set>
                                      <p:cBhvr>
                                        <p:cTn id="82" dur="1" fill="hold">
                                          <p:stCondLst>
                                            <p:cond delay="0"/>
                                          </p:stCondLst>
                                        </p:cTn>
                                        <p:tgtEl>
                                          <p:spTgt spid="837680"/>
                                        </p:tgtEl>
                                        <p:attrNameLst>
                                          <p:attrName>style.visibility</p:attrName>
                                        </p:attrNameLst>
                                      </p:cBhvr>
                                      <p:to>
                                        <p:strVal val="visible"/>
                                      </p:to>
                                    </p:set>
                                    <p:animEffect transition="in" filter="wipe(left)">
                                      <p:cBhvr>
                                        <p:cTn id="83" dur="1000"/>
                                        <p:tgtEl>
                                          <p:spTgt spid="837680"/>
                                        </p:tgtEl>
                                      </p:cBhvr>
                                    </p:animEffect>
                                  </p:childTnLst>
                                </p:cTn>
                              </p:par>
                            </p:childTnLst>
                          </p:cTn>
                        </p:par>
                        <p:par>
                          <p:cTn id="84" fill="hold" nodeType="afterGroup">
                            <p:stCondLst>
                              <p:cond delay="1000"/>
                            </p:stCondLst>
                            <p:childTnLst>
                              <p:par>
                                <p:cTn id="85" presetID="22" presetClass="entr" presetSubtype="8" fill="hold" nodeType="afterEffect">
                                  <p:stCondLst>
                                    <p:cond delay="0"/>
                                  </p:stCondLst>
                                  <p:childTnLst>
                                    <p:set>
                                      <p:cBhvr>
                                        <p:cTn id="86" dur="1" fill="hold">
                                          <p:stCondLst>
                                            <p:cond delay="0"/>
                                          </p:stCondLst>
                                        </p:cTn>
                                        <p:tgtEl>
                                          <p:spTgt spid="837681"/>
                                        </p:tgtEl>
                                        <p:attrNameLst>
                                          <p:attrName>style.visibility</p:attrName>
                                        </p:attrNameLst>
                                      </p:cBhvr>
                                      <p:to>
                                        <p:strVal val="visible"/>
                                      </p:to>
                                    </p:set>
                                    <p:animEffect transition="in" filter="wipe(left)">
                                      <p:cBhvr>
                                        <p:cTn id="87" dur="1000"/>
                                        <p:tgtEl>
                                          <p:spTgt spid="837681"/>
                                        </p:tgtEl>
                                      </p:cBhvr>
                                    </p:animEffect>
                                  </p:childTnLst>
                                </p:cTn>
                              </p:par>
                            </p:childTnLst>
                          </p:cTn>
                        </p:par>
                        <p:par>
                          <p:cTn id="88" fill="hold" nodeType="afterGroup">
                            <p:stCondLst>
                              <p:cond delay="2000"/>
                            </p:stCondLst>
                            <p:childTnLst>
                              <p:par>
                                <p:cTn id="89" presetID="22" presetClass="entr" presetSubtype="2" fill="hold" nodeType="afterEffect">
                                  <p:stCondLst>
                                    <p:cond delay="0"/>
                                  </p:stCondLst>
                                  <p:childTnLst>
                                    <p:set>
                                      <p:cBhvr>
                                        <p:cTn id="90" dur="1" fill="hold">
                                          <p:stCondLst>
                                            <p:cond delay="0"/>
                                          </p:stCondLst>
                                        </p:cTn>
                                        <p:tgtEl>
                                          <p:spTgt spid="837685"/>
                                        </p:tgtEl>
                                        <p:attrNameLst>
                                          <p:attrName>style.visibility</p:attrName>
                                        </p:attrNameLst>
                                      </p:cBhvr>
                                      <p:to>
                                        <p:strVal val="visible"/>
                                      </p:to>
                                    </p:set>
                                    <p:animEffect transition="in" filter="wipe(right)">
                                      <p:cBhvr>
                                        <p:cTn id="91" dur="1000"/>
                                        <p:tgtEl>
                                          <p:spTgt spid="837685"/>
                                        </p:tgtEl>
                                      </p:cBhvr>
                                    </p:animEffect>
                                  </p:childTnLst>
                                </p:cTn>
                              </p:par>
                            </p:childTnLst>
                          </p:cTn>
                        </p:par>
                        <p:par>
                          <p:cTn id="92" fill="hold" nodeType="afterGroup">
                            <p:stCondLst>
                              <p:cond delay="3000"/>
                            </p:stCondLst>
                            <p:childTnLst>
                              <p:par>
                                <p:cTn id="93" presetID="22" presetClass="entr" presetSubtype="8" fill="hold" grpId="0" nodeType="afterEffect">
                                  <p:stCondLst>
                                    <p:cond delay="0"/>
                                  </p:stCondLst>
                                  <p:childTnLst>
                                    <p:set>
                                      <p:cBhvr>
                                        <p:cTn id="94" dur="1" fill="hold">
                                          <p:stCondLst>
                                            <p:cond delay="0"/>
                                          </p:stCondLst>
                                        </p:cTn>
                                        <p:tgtEl>
                                          <p:spTgt spid="837641">
                                            <p:txEl>
                                              <p:pRg st="3" end="3"/>
                                            </p:txEl>
                                          </p:spTgt>
                                        </p:tgtEl>
                                        <p:attrNameLst>
                                          <p:attrName>style.visibility</p:attrName>
                                        </p:attrNameLst>
                                      </p:cBhvr>
                                      <p:to>
                                        <p:strVal val="visible"/>
                                      </p:to>
                                    </p:set>
                                    <p:animEffect transition="in" filter="wipe(left)">
                                      <p:cBhvr>
                                        <p:cTn id="95" dur="500"/>
                                        <p:tgtEl>
                                          <p:spTgt spid="837641">
                                            <p:txEl>
                                              <p:pRg st="3" end="3"/>
                                            </p:txEl>
                                          </p:spTgt>
                                        </p:tgtEl>
                                      </p:cBhvr>
                                    </p:animEffect>
                                  </p:childTnLst>
                                </p:cTn>
                              </p:par>
                            </p:childTnLst>
                          </p:cTn>
                        </p:par>
                      </p:childTnLst>
                    </p:cTn>
                  </p:par>
                  <p:par>
                    <p:cTn id="96" fill="hold" nodeType="clickPar">
                      <p:stCondLst>
                        <p:cond delay="indefinite"/>
                      </p:stCondLst>
                      <p:childTnLst>
                        <p:par>
                          <p:cTn id="97" fill="hold" nodeType="withGroup">
                            <p:stCondLst>
                              <p:cond delay="0"/>
                            </p:stCondLst>
                            <p:childTnLst>
                              <p:par>
                                <p:cTn id="98" presetID="22" presetClass="entr" presetSubtype="8" fill="hold" nodeType="clickEffect">
                                  <p:stCondLst>
                                    <p:cond delay="0"/>
                                  </p:stCondLst>
                                  <p:childTnLst>
                                    <p:set>
                                      <p:cBhvr>
                                        <p:cTn id="99" dur="1" fill="hold">
                                          <p:stCondLst>
                                            <p:cond delay="0"/>
                                          </p:stCondLst>
                                        </p:cTn>
                                        <p:tgtEl>
                                          <p:spTgt spid="837683"/>
                                        </p:tgtEl>
                                        <p:attrNameLst>
                                          <p:attrName>style.visibility</p:attrName>
                                        </p:attrNameLst>
                                      </p:cBhvr>
                                      <p:to>
                                        <p:strVal val="visible"/>
                                      </p:to>
                                    </p:set>
                                    <p:animEffect transition="in" filter="wipe(left)">
                                      <p:cBhvr>
                                        <p:cTn id="100" dur="1000"/>
                                        <p:tgtEl>
                                          <p:spTgt spid="837683"/>
                                        </p:tgtEl>
                                      </p:cBhvr>
                                    </p:animEffect>
                                  </p:childTnLst>
                                </p:cTn>
                              </p:par>
                            </p:childTnLst>
                          </p:cTn>
                        </p:par>
                        <p:par>
                          <p:cTn id="101" fill="hold" nodeType="afterGroup">
                            <p:stCondLst>
                              <p:cond delay="1000"/>
                            </p:stCondLst>
                            <p:childTnLst>
                              <p:par>
                                <p:cTn id="102" presetID="22" presetClass="entr" presetSubtype="1" fill="hold" nodeType="afterEffect">
                                  <p:stCondLst>
                                    <p:cond delay="0"/>
                                  </p:stCondLst>
                                  <p:childTnLst>
                                    <p:set>
                                      <p:cBhvr>
                                        <p:cTn id="103" dur="1" fill="hold">
                                          <p:stCondLst>
                                            <p:cond delay="0"/>
                                          </p:stCondLst>
                                        </p:cTn>
                                        <p:tgtEl>
                                          <p:spTgt spid="837684"/>
                                        </p:tgtEl>
                                        <p:attrNameLst>
                                          <p:attrName>style.visibility</p:attrName>
                                        </p:attrNameLst>
                                      </p:cBhvr>
                                      <p:to>
                                        <p:strVal val="visible"/>
                                      </p:to>
                                    </p:set>
                                    <p:animEffect transition="in" filter="wipe(up)">
                                      <p:cBhvr>
                                        <p:cTn id="104" dur="1000"/>
                                        <p:tgtEl>
                                          <p:spTgt spid="837684"/>
                                        </p:tgtEl>
                                      </p:cBhvr>
                                    </p:animEffect>
                                  </p:childTnLst>
                                </p:cTn>
                              </p:par>
                            </p:childTnLst>
                          </p:cTn>
                        </p:par>
                        <p:par>
                          <p:cTn id="105" fill="hold" nodeType="afterGroup">
                            <p:stCondLst>
                              <p:cond delay="2000"/>
                            </p:stCondLst>
                            <p:childTnLst>
                              <p:par>
                                <p:cTn id="106" presetID="22" presetClass="entr" presetSubtype="8" fill="hold" grpId="0" nodeType="afterEffect">
                                  <p:stCondLst>
                                    <p:cond delay="0"/>
                                  </p:stCondLst>
                                  <p:childTnLst>
                                    <p:set>
                                      <p:cBhvr>
                                        <p:cTn id="107" dur="1" fill="hold">
                                          <p:stCondLst>
                                            <p:cond delay="0"/>
                                          </p:stCondLst>
                                        </p:cTn>
                                        <p:tgtEl>
                                          <p:spTgt spid="837641">
                                            <p:txEl>
                                              <p:pRg st="4" end="4"/>
                                            </p:txEl>
                                          </p:spTgt>
                                        </p:tgtEl>
                                        <p:attrNameLst>
                                          <p:attrName>style.visibility</p:attrName>
                                        </p:attrNameLst>
                                      </p:cBhvr>
                                      <p:to>
                                        <p:strVal val="visible"/>
                                      </p:to>
                                    </p:set>
                                    <p:animEffect transition="in" filter="wipe(left)">
                                      <p:cBhvr>
                                        <p:cTn id="108" dur="500"/>
                                        <p:tgtEl>
                                          <p:spTgt spid="837641">
                                            <p:txEl>
                                              <p:pRg st="4" end="4"/>
                                            </p:txEl>
                                          </p:spTgt>
                                        </p:tgtEl>
                                      </p:cBhvr>
                                    </p:animEffect>
                                  </p:childTnLst>
                                </p:cTn>
                              </p:par>
                            </p:childTnLst>
                          </p:cTn>
                        </p:par>
                        <p:par>
                          <p:cTn id="109" fill="hold" nodeType="afterGroup">
                            <p:stCondLst>
                              <p:cond delay="2500"/>
                            </p:stCondLst>
                            <p:childTnLst>
                              <p:par>
                                <p:cTn id="110" presetID="22" presetClass="entr" presetSubtype="8" fill="hold" nodeType="afterEffect">
                                  <p:stCondLst>
                                    <p:cond delay="0"/>
                                  </p:stCondLst>
                                  <p:childTnLst>
                                    <p:set>
                                      <p:cBhvr>
                                        <p:cTn id="111" dur="1" fill="hold">
                                          <p:stCondLst>
                                            <p:cond delay="0"/>
                                          </p:stCondLst>
                                        </p:cTn>
                                        <p:tgtEl>
                                          <p:spTgt spid="26"/>
                                        </p:tgtEl>
                                        <p:attrNameLst>
                                          <p:attrName>style.visibility</p:attrName>
                                        </p:attrNameLst>
                                      </p:cBhvr>
                                      <p:to>
                                        <p:strVal val="visible"/>
                                      </p:to>
                                    </p:set>
                                    <p:animEffect transition="in" filter="wipe(left)">
                                      <p:cBhvr>
                                        <p:cTn id="112" dur="500"/>
                                        <p:tgtEl>
                                          <p:spTgt spid="2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37639" grpId="0"/>
      <p:bldP spid="837640" grpId="0" animBg="1"/>
      <p:bldP spid="837641" grpId="0" build="p"/>
      <p:bldP spid="23" grpId="0" build="p" autoUpdateAnimBg="0" advAuto="0"/>
    </p:bldLst>
  </p:timing>
</p:sld>
</file>

<file path=ppt/slides/slide1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39690" name="Text Box 10"/>
          <p:cNvSpPr txBox="1">
            <a:spLocks noChangeArrowheads="1"/>
          </p:cNvSpPr>
          <p:nvPr/>
        </p:nvSpPr>
        <p:spPr bwMode="auto">
          <a:xfrm>
            <a:off x="379413" y="1022350"/>
            <a:ext cx="3221037" cy="307975"/>
          </a:xfrm>
          <a:prstGeom prst="rect">
            <a:avLst/>
          </a:prstGeom>
          <a:noFill/>
          <a:ln w="9525">
            <a:noFill/>
            <a:miter lim="800000"/>
            <a:headEnd/>
            <a:tailEnd/>
          </a:ln>
        </p:spPr>
        <p:txBody>
          <a:bodyPr>
            <a:spAutoFit/>
          </a:bodyPr>
          <a:lstStyle/>
          <a:p>
            <a:pPr>
              <a:spcBef>
                <a:spcPct val="10000"/>
              </a:spcBef>
              <a:spcAft>
                <a:spcPct val="10000"/>
              </a:spcAft>
            </a:pPr>
            <a:r>
              <a:rPr lang="en-US" sz="1400" b="1">
                <a:solidFill>
                  <a:schemeClr val="tx1"/>
                </a:solidFill>
              </a:rPr>
              <a:t>A Summary of the Gains from Trade</a:t>
            </a:r>
          </a:p>
        </p:txBody>
      </p:sp>
      <p:sp>
        <p:nvSpPr>
          <p:cNvPr id="839691" name="Text Box 11"/>
          <p:cNvSpPr txBox="1">
            <a:spLocks noChangeArrowheads="1"/>
          </p:cNvSpPr>
          <p:nvPr/>
        </p:nvSpPr>
        <p:spPr bwMode="auto">
          <a:xfrm>
            <a:off x="455613" y="681038"/>
            <a:ext cx="3090862" cy="338137"/>
          </a:xfrm>
          <a:prstGeom prst="rect">
            <a:avLst/>
          </a:prstGeom>
          <a:solidFill>
            <a:srgbClr val="B9D2C1"/>
          </a:solidFill>
          <a:ln w="9525">
            <a:noFill/>
            <a:miter lim="800000"/>
            <a:headEnd/>
            <a:tailEnd/>
          </a:ln>
        </p:spPr>
        <p:txBody>
          <a:bodyPr lIns="45720" rIns="45720">
            <a:spAutoFit/>
          </a:bodyPr>
          <a:lstStyle/>
          <a:p>
            <a:pPr>
              <a:spcBef>
                <a:spcPct val="10000"/>
              </a:spcBef>
              <a:spcAft>
                <a:spcPct val="10000"/>
              </a:spcAft>
            </a:pPr>
            <a:r>
              <a:rPr lang="en-US" sz="1600" b="1">
                <a:solidFill>
                  <a:schemeClr val="tx1"/>
                </a:solidFill>
              </a:rPr>
              <a:t>Table 2.1</a:t>
            </a:r>
          </a:p>
        </p:txBody>
      </p:sp>
      <p:graphicFrame>
        <p:nvGraphicFramePr>
          <p:cNvPr id="839804" name="Group 124"/>
          <p:cNvGraphicFramePr>
            <a:graphicFrameLocks noGrp="1"/>
          </p:cNvGraphicFramePr>
          <p:nvPr/>
        </p:nvGraphicFramePr>
        <p:xfrm>
          <a:off x="474663" y="1385888"/>
          <a:ext cx="8229600" cy="2579850"/>
        </p:xfrm>
        <a:graphic>
          <a:graphicData uri="http://schemas.openxmlformats.org/drawingml/2006/table">
            <a:tbl>
              <a:tblPr/>
              <a:tblGrid>
                <a:gridCol w="2787244"/>
                <a:gridCol w="1363310"/>
                <a:gridCol w="1364864"/>
                <a:gridCol w="1378854"/>
                <a:gridCol w="1335328"/>
              </a:tblGrid>
              <a:tr h="36571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800" b="0" i="1" u="none" strike="noStrike" cap="none" normalizeH="0" baseline="0" dirty="0" smtClean="0">
                        <a:ln>
                          <a:noFill/>
                        </a:ln>
                        <a:solidFill>
                          <a:srgbClr val="003399"/>
                        </a:solidFill>
                        <a:effectLst/>
                        <a:latin typeface="Arial" charset="0"/>
                      </a:endParaRPr>
                    </a:p>
                  </a:txBody>
                  <a:tcPr marR="0" marT="45714" marB="45714" horzOverflow="overflow">
                    <a:lnL cap="flat">
                      <a:noFill/>
                    </a:lnL>
                    <a:lnR>
                      <a:noFill/>
                    </a:lnR>
                    <a:lnT cap="flat">
                      <a:noFill/>
                    </a:lnT>
                    <a:lnB>
                      <a:noFill/>
                    </a:lnB>
                    <a:lnTlToBr>
                      <a:noFill/>
                    </a:lnTlToBr>
                    <a:lnBlToTr>
                      <a:noFill/>
                    </a:lnBlToTr>
                    <a:noFill/>
                  </a:tcPr>
                </a:tc>
                <a:tc grid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400" b="1" i="0" u="none" strike="noStrike" cap="none" normalizeH="0" baseline="0" dirty="0" smtClean="0">
                          <a:ln>
                            <a:noFill/>
                          </a:ln>
                          <a:solidFill>
                            <a:srgbClr val="0064B3"/>
                          </a:solidFill>
                          <a:effectLst/>
                          <a:latin typeface="Arial" charset="0"/>
                        </a:rPr>
                        <a:t>You</a:t>
                      </a:r>
                    </a:p>
                  </a:txBody>
                  <a:tcPr marR="0" marT="45714" marB="45714" horzOverflow="overflow">
                    <a:lnL>
                      <a:noFill/>
                    </a:lnL>
                    <a:lnR>
                      <a:noFill/>
                    </a:lnR>
                    <a:lnT cap="flat">
                      <a:noFill/>
                    </a:lnT>
                    <a:lnB w="28575" cap="flat" cmpd="sng" algn="ctr">
                      <a:solidFill>
                        <a:srgbClr val="95B6DF"/>
                      </a:solidFill>
                      <a:prstDash val="solid"/>
                      <a:round/>
                      <a:headEnd type="none" w="med" len="med"/>
                      <a:tailEnd type="none" w="med" len="med"/>
                    </a:lnB>
                    <a:lnTlToBr>
                      <a:noFill/>
                    </a:lnTlToBr>
                    <a:lnBlToTr>
                      <a:noFill/>
                    </a:lnBlToTr>
                    <a:noFill/>
                  </a:tcPr>
                </a:tc>
                <a:tc hMerge="1">
                  <a:txBody>
                    <a:bodyPr/>
                    <a:lstStyle/>
                    <a:p>
                      <a:endParaRPr lang="en-US"/>
                    </a:p>
                  </a:txBody>
                  <a:tcPr/>
                </a:tc>
                <a:tc grid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400" b="1" i="0" u="none" strike="noStrike" cap="none" normalizeH="0" baseline="0" dirty="0" smtClean="0">
                          <a:ln>
                            <a:noFill/>
                          </a:ln>
                          <a:solidFill>
                            <a:srgbClr val="0064B3"/>
                          </a:solidFill>
                          <a:effectLst/>
                          <a:latin typeface="Arial" charset="0"/>
                        </a:rPr>
                        <a:t>Your Neighbor</a:t>
                      </a:r>
                    </a:p>
                  </a:txBody>
                  <a:tcPr marR="0" marT="45714" marB="45714" horzOverflow="overflow">
                    <a:lnL>
                      <a:noFill/>
                    </a:lnL>
                    <a:lnR cap="flat">
                      <a:noFill/>
                    </a:lnR>
                    <a:lnT cap="flat">
                      <a:noFill/>
                    </a:lnT>
                    <a:lnB w="28575" cap="flat" cmpd="sng" algn="ctr">
                      <a:solidFill>
                        <a:srgbClr val="95B6DF"/>
                      </a:solidFill>
                      <a:prstDash val="solid"/>
                      <a:round/>
                      <a:headEnd type="none" w="med" len="med"/>
                      <a:tailEnd type="none" w="med" len="med"/>
                    </a:lnB>
                    <a:lnTlToBr>
                      <a:noFill/>
                    </a:lnTlToBr>
                    <a:lnBlToTr>
                      <a:noFill/>
                    </a:lnBlToTr>
                    <a:noFill/>
                  </a:tcPr>
                </a:tc>
                <a:tc hMerge="1">
                  <a:txBody>
                    <a:bodyPr/>
                    <a:lstStyle/>
                    <a:p>
                      <a:endParaRPr lang="en-US"/>
                    </a:p>
                  </a:txBody>
                  <a:tcPr/>
                </a:tc>
              </a:tr>
              <a:tr h="518096">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800" b="0" i="1" u="none" strike="noStrike" cap="none" normalizeH="0" baseline="0" dirty="0" smtClean="0">
                        <a:ln>
                          <a:noFill/>
                        </a:ln>
                        <a:solidFill>
                          <a:schemeClr val="tx1"/>
                        </a:solidFill>
                        <a:effectLst/>
                        <a:latin typeface="Arial" charset="0"/>
                      </a:endParaRPr>
                    </a:p>
                  </a:txBody>
                  <a:tcPr marR="0" marT="45714" marB="45714" horzOverflow="overflow">
                    <a:lnL cap="flat">
                      <a:noFill/>
                    </a:lnL>
                    <a:lnR>
                      <a:noFill/>
                    </a:lnR>
                    <a:lnT>
                      <a:noFill/>
                    </a:lnT>
                    <a:lnB w="28575" cap="flat" cmpd="sng" algn="ctr">
                      <a:solidFill>
                        <a:srgbClr val="95B6DF"/>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400" b="1" i="0" u="none" strike="noStrike" cap="none" normalizeH="0" baseline="0" dirty="0" smtClean="0">
                          <a:ln>
                            <a:noFill/>
                          </a:ln>
                          <a:solidFill>
                            <a:srgbClr val="0064B3"/>
                          </a:solidFill>
                          <a:effectLst/>
                          <a:latin typeface="Arial" charset="0"/>
                        </a:rPr>
                        <a:t>Apples</a:t>
                      </a:r>
                      <a:br>
                        <a:rPr kumimoji="0" lang="en-US" sz="1400" b="1" i="0" u="none" strike="noStrike" cap="none" normalizeH="0" baseline="0" dirty="0" smtClean="0">
                          <a:ln>
                            <a:noFill/>
                          </a:ln>
                          <a:solidFill>
                            <a:srgbClr val="0064B3"/>
                          </a:solidFill>
                          <a:effectLst/>
                          <a:latin typeface="Arial" charset="0"/>
                        </a:rPr>
                      </a:br>
                      <a:r>
                        <a:rPr kumimoji="0" lang="en-US" sz="1400" b="1" i="0" u="none" strike="noStrike" cap="none" normalizeH="0" baseline="0" dirty="0" smtClean="0">
                          <a:ln>
                            <a:noFill/>
                          </a:ln>
                          <a:solidFill>
                            <a:srgbClr val="0064B3"/>
                          </a:solidFill>
                          <a:effectLst/>
                          <a:latin typeface="Arial" charset="0"/>
                        </a:rPr>
                        <a:t>(in pounds)</a:t>
                      </a:r>
                    </a:p>
                  </a:txBody>
                  <a:tcPr marR="0" marT="45714" marB="45714" horzOverflow="overflow">
                    <a:lnL>
                      <a:noFill/>
                    </a:lnL>
                    <a:lnR>
                      <a:noFill/>
                    </a:lnR>
                    <a:lnT w="28575" cap="flat" cmpd="sng" algn="ctr">
                      <a:solidFill>
                        <a:srgbClr val="95B6DF"/>
                      </a:solidFill>
                      <a:prstDash val="solid"/>
                      <a:round/>
                      <a:headEnd type="none" w="med" len="med"/>
                      <a:tailEnd type="none" w="med" len="med"/>
                    </a:lnT>
                    <a:lnB w="28575" cap="flat" cmpd="sng" algn="ctr">
                      <a:solidFill>
                        <a:srgbClr val="95B6DF"/>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400" b="1" i="0" u="none" strike="noStrike" cap="none" normalizeH="0" baseline="0" dirty="0" smtClean="0">
                          <a:ln>
                            <a:noFill/>
                          </a:ln>
                          <a:solidFill>
                            <a:srgbClr val="0064B3"/>
                          </a:solidFill>
                          <a:effectLst/>
                          <a:latin typeface="Arial" charset="0"/>
                        </a:rPr>
                        <a:t>Cherries</a:t>
                      </a:r>
                      <a:br>
                        <a:rPr kumimoji="0" lang="en-US" sz="1400" b="1" i="0" u="none" strike="noStrike" cap="none" normalizeH="0" baseline="0" dirty="0" smtClean="0">
                          <a:ln>
                            <a:noFill/>
                          </a:ln>
                          <a:solidFill>
                            <a:srgbClr val="0064B3"/>
                          </a:solidFill>
                          <a:effectLst/>
                          <a:latin typeface="Arial" charset="0"/>
                        </a:rPr>
                      </a:br>
                      <a:r>
                        <a:rPr kumimoji="0" lang="en-US" sz="1400" b="1" i="0" u="none" strike="noStrike" cap="none" normalizeH="0" baseline="0" dirty="0" smtClean="0">
                          <a:ln>
                            <a:noFill/>
                          </a:ln>
                          <a:solidFill>
                            <a:srgbClr val="0064B3"/>
                          </a:solidFill>
                          <a:effectLst/>
                          <a:latin typeface="Arial" charset="0"/>
                        </a:rPr>
                        <a:t>(in pounds)</a:t>
                      </a:r>
                    </a:p>
                  </a:txBody>
                  <a:tcPr marR="0" marT="45714" marB="45714" horzOverflow="overflow">
                    <a:lnL>
                      <a:noFill/>
                    </a:lnL>
                    <a:lnR>
                      <a:noFill/>
                    </a:lnR>
                    <a:lnT w="28575" cap="flat" cmpd="sng" algn="ctr">
                      <a:solidFill>
                        <a:srgbClr val="95B6DF"/>
                      </a:solidFill>
                      <a:prstDash val="solid"/>
                      <a:round/>
                      <a:headEnd type="none" w="med" len="med"/>
                      <a:tailEnd type="none" w="med" len="med"/>
                    </a:lnT>
                    <a:lnB w="28575" cap="flat" cmpd="sng" algn="ctr">
                      <a:solidFill>
                        <a:srgbClr val="95B6DF"/>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400" b="1" i="0" u="none" strike="noStrike" cap="none" normalizeH="0" baseline="0" dirty="0" smtClean="0">
                          <a:ln>
                            <a:noFill/>
                          </a:ln>
                          <a:solidFill>
                            <a:srgbClr val="0064B3"/>
                          </a:solidFill>
                          <a:effectLst/>
                          <a:latin typeface="Arial" charset="0"/>
                        </a:rPr>
                        <a:t>Apples</a:t>
                      </a:r>
                      <a:br>
                        <a:rPr kumimoji="0" lang="en-US" sz="1400" b="1" i="0" u="none" strike="noStrike" cap="none" normalizeH="0" baseline="0" dirty="0" smtClean="0">
                          <a:ln>
                            <a:noFill/>
                          </a:ln>
                          <a:solidFill>
                            <a:srgbClr val="0064B3"/>
                          </a:solidFill>
                          <a:effectLst/>
                          <a:latin typeface="Arial" charset="0"/>
                        </a:rPr>
                      </a:br>
                      <a:r>
                        <a:rPr kumimoji="0" lang="en-US" sz="1400" b="1" i="0" u="none" strike="noStrike" cap="none" normalizeH="0" baseline="0" dirty="0" smtClean="0">
                          <a:ln>
                            <a:noFill/>
                          </a:ln>
                          <a:solidFill>
                            <a:srgbClr val="0064B3"/>
                          </a:solidFill>
                          <a:effectLst/>
                          <a:latin typeface="Arial" charset="0"/>
                        </a:rPr>
                        <a:t>(in pounds)</a:t>
                      </a:r>
                    </a:p>
                  </a:txBody>
                  <a:tcPr marR="0" marT="45714" marB="45714" horzOverflow="overflow">
                    <a:lnL>
                      <a:noFill/>
                    </a:lnL>
                    <a:lnR>
                      <a:noFill/>
                    </a:lnR>
                    <a:lnT w="28575" cap="flat" cmpd="sng" algn="ctr">
                      <a:solidFill>
                        <a:srgbClr val="95B6DF"/>
                      </a:solidFill>
                      <a:prstDash val="solid"/>
                      <a:round/>
                      <a:headEnd type="none" w="med" len="med"/>
                      <a:tailEnd type="none" w="med" len="med"/>
                    </a:lnT>
                    <a:lnB w="28575" cap="flat" cmpd="sng" algn="ctr">
                      <a:solidFill>
                        <a:srgbClr val="95B6DF"/>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400" b="1" i="0" u="none" strike="noStrike" cap="none" normalizeH="0" baseline="0" dirty="0" smtClean="0">
                          <a:ln>
                            <a:noFill/>
                          </a:ln>
                          <a:solidFill>
                            <a:srgbClr val="0064B3"/>
                          </a:solidFill>
                          <a:effectLst/>
                          <a:latin typeface="Arial" charset="0"/>
                        </a:rPr>
                        <a:t>Cherries</a:t>
                      </a:r>
                      <a:br>
                        <a:rPr kumimoji="0" lang="en-US" sz="1400" b="1" i="0" u="none" strike="noStrike" cap="none" normalizeH="0" baseline="0" dirty="0" smtClean="0">
                          <a:ln>
                            <a:noFill/>
                          </a:ln>
                          <a:solidFill>
                            <a:srgbClr val="0064B3"/>
                          </a:solidFill>
                          <a:effectLst/>
                          <a:latin typeface="Arial" charset="0"/>
                        </a:rPr>
                      </a:br>
                      <a:r>
                        <a:rPr kumimoji="0" lang="en-US" sz="1400" b="1" i="0" u="none" strike="noStrike" cap="none" normalizeH="0" baseline="0" dirty="0" smtClean="0">
                          <a:ln>
                            <a:noFill/>
                          </a:ln>
                          <a:solidFill>
                            <a:srgbClr val="0064B3"/>
                          </a:solidFill>
                          <a:effectLst/>
                          <a:latin typeface="Arial" charset="0"/>
                        </a:rPr>
                        <a:t>(in pounds)</a:t>
                      </a:r>
                    </a:p>
                  </a:txBody>
                  <a:tcPr marR="0" marT="45714" marB="45714" horzOverflow="overflow">
                    <a:lnL>
                      <a:noFill/>
                    </a:lnL>
                    <a:lnR cap="flat">
                      <a:noFill/>
                    </a:lnR>
                    <a:lnT w="28575" cap="flat" cmpd="sng" algn="ctr">
                      <a:solidFill>
                        <a:srgbClr val="95B6DF"/>
                      </a:solidFill>
                      <a:prstDash val="solid"/>
                      <a:round/>
                      <a:headEnd type="none" w="med" len="med"/>
                      <a:tailEnd type="none" w="med" len="med"/>
                    </a:lnT>
                    <a:lnB w="28575" cap="flat" cmpd="sng" algn="ctr">
                      <a:solidFill>
                        <a:srgbClr val="95B6DF"/>
                      </a:solidFill>
                      <a:prstDash val="solid"/>
                      <a:round/>
                      <a:headEnd type="none" w="med" len="med"/>
                      <a:tailEnd type="none" w="med" len="med"/>
                    </a:lnB>
                    <a:lnTlToBr>
                      <a:noFill/>
                    </a:lnTlToBr>
                    <a:lnBlToTr>
                      <a:noFill/>
                    </a:lnBlToTr>
                    <a:noFill/>
                  </a:tcPr>
                </a:tc>
              </a:tr>
              <a:tr h="53016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400" b="0" i="0" u="none" strike="noStrike" cap="none" normalizeH="0" baseline="0" dirty="0" smtClean="0">
                          <a:ln>
                            <a:noFill/>
                          </a:ln>
                          <a:solidFill>
                            <a:schemeClr val="tx1"/>
                          </a:solidFill>
                          <a:effectLst/>
                          <a:latin typeface="Arial" charset="0"/>
                        </a:rPr>
                        <a:t>Production </a:t>
                      </a:r>
                      <a:r>
                        <a:rPr kumimoji="0" lang="en-US" sz="1400" b="0" i="1" u="none" strike="noStrike" cap="none" normalizeH="0" baseline="0" dirty="0" smtClean="0">
                          <a:ln>
                            <a:noFill/>
                          </a:ln>
                          <a:solidFill>
                            <a:schemeClr val="tx1"/>
                          </a:solidFill>
                          <a:effectLst/>
                          <a:latin typeface="Arial" charset="0"/>
                        </a:rPr>
                        <a:t>and</a:t>
                      </a:r>
                      <a:r>
                        <a:rPr kumimoji="0" lang="en-US" sz="1400" b="0" i="0" u="none" strike="noStrike" cap="none" normalizeH="0" baseline="0" dirty="0" smtClean="0">
                          <a:ln>
                            <a:noFill/>
                          </a:ln>
                          <a:solidFill>
                            <a:schemeClr val="tx1"/>
                          </a:solidFill>
                          <a:effectLst/>
                          <a:latin typeface="Arial" charset="0"/>
                        </a:rPr>
                        <a:t> consumption </a:t>
                      </a:r>
                      <a:r>
                        <a:rPr kumimoji="0" lang="en-US" sz="1400" b="0" i="1" u="none" strike="noStrike" cap="none" normalizeH="0" baseline="0" dirty="0" smtClean="0">
                          <a:ln>
                            <a:noFill/>
                          </a:ln>
                          <a:solidFill>
                            <a:schemeClr val="tx1"/>
                          </a:solidFill>
                          <a:effectLst/>
                          <a:latin typeface="Arial" charset="0"/>
                        </a:rPr>
                        <a:t>without</a:t>
                      </a:r>
                      <a:r>
                        <a:rPr kumimoji="0" lang="en-US" sz="1400" b="0" i="0" u="none" strike="noStrike" cap="none" normalizeH="0" baseline="0" dirty="0" smtClean="0">
                          <a:ln>
                            <a:noFill/>
                          </a:ln>
                          <a:solidFill>
                            <a:schemeClr val="tx1"/>
                          </a:solidFill>
                          <a:effectLst/>
                          <a:latin typeface="Arial" charset="0"/>
                        </a:rPr>
                        <a:t> trade</a:t>
                      </a:r>
                    </a:p>
                  </a:txBody>
                  <a:tcPr marR="0" marT="45714" marB="45714" horzOverflow="overflow">
                    <a:lnL cap="flat">
                      <a:noFill/>
                    </a:lnL>
                    <a:lnR>
                      <a:noFill/>
                    </a:lnR>
                    <a:lnT w="28575" cap="flat" cmpd="sng" algn="ctr">
                      <a:solidFill>
                        <a:srgbClr val="95B6DF"/>
                      </a:solidFill>
                      <a:prstDash val="solid"/>
                      <a:round/>
                      <a:headEnd type="none" w="med" len="med"/>
                      <a:tailEnd type="none" w="med" len="med"/>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0" lang="en-US" sz="1400" b="0" i="0" u="none" strike="noStrike" cap="none" normalizeH="0" baseline="0" dirty="0" smtClean="0">
                          <a:ln>
                            <a:noFill/>
                          </a:ln>
                          <a:solidFill>
                            <a:schemeClr val="tx1"/>
                          </a:solidFill>
                          <a:effectLst/>
                          <a:latin typeface="Arial" charset="0"/>
                        </a:rPr>
                        <a:t/>
                      </a:r>
                      <a:br>
                        <a:rPr kumimoji="0" lang="en-US" sz="1400" b="0" i="0" u="none" strike="noStrike" cap="none" normalizeH="0" baseline="0" dirty="0" smtClean="0">
                          <a:ln>
                            <a:noFill/>
                          </a:ln>
                          <a:solidFill>
                            <a:schemeClr val="tx1"/>
                          </a:solidFill>
                          <a:effectLst/>
                          <a:latin typeface="Arial" charset="0"/>
                        </a:rPr>
                      </a:br>
                      <a:r>
                        <a:rPr kumimoji="0" lang="en-US" sz="1400" b="0" i="0" u="none" strike="noStrike" cap="none" normalizeH="0" baseline="0" dirty="0" smtClean="0">
                          <a:ln>
                            <a:noFill/>
                          </a:ln>
                          <a:solidFill>
                            <a:schemeClr val="tx1"/>
                          </a:solidFill>
                          <a:effectLst/>
                          <a:latin typeface="Arial" charset="0"/>
                        </a:rPr>
                        <a:t>8</a:t>
                      </a:r>
                    </a:p>
                  </a:txBody>
                  <a:tcPr marR="502920" marT="45714" marB="45714" horzOverflow="overflow">
                    <a:lnL>
                      <a:noFill/>
                    </a:lnL>
                    <a:lnR>
                      <a:noFill/>
                    </a:lnR>
                    <a:lnT w="28575" cap="flat" cmpd="sng" algn="ctr">
                      <a:solidFill>
                        <a:srgbClr val="95B6DF"/>
                      </a:solidFill>
                      <a:prstDash val="solid"/>
                      <a:round/>
                      <a:headEnd type="none" w="med" len="med"/>
                      <a:tailEnd type="none" w="med" len="med"/>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0" lang="en-US" sz="1400" b="0" i="0" u="none" strike="noStrike" cap="none" normalizeH="0" baseline="0" smtClean="0">
                          <a:ln>
                            <a:noFill/>
                          </a:ln>
                          <a:solidFill>
                            <a:schemeClr val="tx1"/>
                          </a:solidFill>
                          <a:effectLst/>
                          <a:latin typeface="Arial" charset="0"/>
                        </a:rPr>
                        <a:t/>
                      </a:r>
                      <a:br>
                        <a:rPr kumimoji="0" lang="en-US" sz="1400" b="0" i="0" u="none" strike="noStrike" cap="none" normalizeH="0" baseline="0" smtClean="0">
                          <a:ln>
                            <a:noFill/>
                          </a:ln>
                          <a:solidFill>
                            <a:schemeClr val="tx1"/>
                          </a:solidFill>
                          <a:effectLst/>
                          <a:latin typeface="Arial" charset="0"/>
                        </a:rPr>
                      </a:br>
                      <a:r>
                        <a:rPr kumimoji="0" lang="en-US" sz="1400" b="0" i="0" u="none" strike="noStrike" cap="none" normalizeH="0" baseline="0" smtClean="0">
                          <a:ln>
                            <a:noFill/>
                          </a:ln>
                          <a:solidFill>
                            <a:schemeClr val="tx1"/>
                          </a:solidFill>
                          <a:effectLst/>
                          <a:latin typeface="Arial" charset="0"/>
                        </a:rPr>
                        <a:t>12</a:t>
                      </a:r>
                    </a:p>
                  </a:txBody>
                  <a:tcPr marR="502920" marT="45714" marB="45714" horzOverflow="overflow">
                    <a:lnL>
                      <a:noFill/>
                    </a:lnL>
                    <a:lnR>
                      <a:noFill/>
                    </a:lnR>
                    <a:lnT w="28575" cap="flat" cmpd="sng" algn="ctr">
                      <a:solidFill>
                        <a:srgbClr val="95B6DF"/>
                      </a:solidFill>
                      <a:prstDash val="solid"/>
                      <a:round/>
                      <a:headEnd type="none" w="med" len="med"/>
                      <a:tailEnd type="none" w="med" len="med"/>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0" lang="en-US" sz="1400" b="0" i="0" u="none" strike="noStrike" cap="none" normalizeH="0" baseline="0" smtClean="0">
                          <a:ln>
                            <a:noFill/>
                          </a:ln>
                          <a:solidFill>
                            <a:schemeClr val="tx1"/>
                          </a:solidFill>
                          <a:effectLst/>
                          <a:latin typeface="Arial" charset="0"/>
                        </a:rPr>
                        <a:t/>
                      </a:r>
                      <a:br>
                        <a:rPr kumimoji="0" lang="en-US" sz="1400" b="0" i="0" u="none" strike="noStrike" cap="none" normalizeH="0" baseline="0" smtClean="0">
                          <a:ln>
                            <a:noFill/>
                          </a:ln>
                          <a:solidFill>
                            <a:schemeClr val="tx1"/>
                          </a:solidFill>
                          <a:effectLst/>
                          <a:latin typeface="Arial" charset="0"/>
                        </a:rPr>
                      </a:br>
                      <a:r>
                        <a:rPr kumimoji="0" lang="en-US" sz="1400" b="0" i="0" u="none" strike="noStrike" cap="none" normalizeH="0" baseline="0" smtClean="0">
                          <a:ln>
                            <a:noFill/>
                          </a:ln>
                          <a:solidFill>
                            <a:schemeClr val="tx1"/>
                          </a:solidFill>
                          <a:effectLst/>
                          <a:latin typeface="Arial" charset="0"/>
                        </a:rPr>
                        <a:t>9</a:t>
                      </a:r>
                    </a:p>
                  </a:txBody>
                  <a:tcPr marR="502920" marT="45714" marB="45714" horzOverflow="overflow">
                    <a:lnL>
                      <a:noFill/>
                    </a:lnL>
                    <a:lnR>
                      <a:noFill/>
                    </a:lnR>
                    <a:lnT w="28575" cap="flat" cmpd="sng" algn="ctr">
                      <a:solidFill>
                        <a:srgbClr val="95B6DF"/>
                      </a:solidFill>
                      <a:prstDash val="solid"/>
                      <a:round/>
                      <a:headEnd type="none" w="med" len="med"/>
                      <a:tailEnd type="none" w="med" len="med"/>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0" lang="en-US" sz="1400" b="0" i="0" u="none" strike="noStrike" cap="none" normalizeH="0" baseline="0" smtClean="0">
                          <a:ln>
                            <a:noFill/>
                          </a:ln>
                          <a:solidFill>
                            <a:schemeClr val="tx1"/>
                          </a:solidFill>
                          <a:effectLst/>
                          <a:latin typeface="Arial" charset="0"/>
                        </a:rPr>
                        <a:t/>
                      </a:r>
                      <a:br>
                        <a:rPr kumimoji="0" lang="en-US" sz="1400" b="0" i="0" u="none" strike="noStrike" cap="none" normalizeH="0" baseline="0" smtClean="0">
                          <a:ln>
                            <a:noFill/>
                          </a:ln>
                          <a:solidFill>
                            <a:schemeClr val="tx1"/>
                          </a:solidFill>
                          <a:effectLst/>
                          <a:latin typeface="Arial" charset="0"/>
                        </a:rPr>
                      </a:br>
                      <a:r>
                        <a:rPr kumimoji="0" lang="en-US" sz="1400" b="0" i="0" u="none" strike="noStrike" cap="none" normalizeH="0" baseline="0" smtClean="0">
                          <a:ln>
                            <a:noFill/>
                          </a:ln>
                          <a:solidFill>
                            <a:schemeClr val="tx1"/>
                          </a:solidFill>
                          <a:effectLst/>
                          <a:latin typeface="Arial" charset="0"/>
                        </a:rPr>
                        <a:t>42</a:t>
                      </a:r>
                    </a:p>
                  </a:txBody>
                  <a:tcPr marR="502920" marT="45714" marB="45714" horzOverflow="overflow">
                    <a:lnL>
                      <a:noFill/>
                    </a:lnL>
                    <a:lnR cap="flat">
                      <a:noFill/>
                    </a:lnR>
                    <a:lnT w="28575" cap="flat" cmpd="sng" algn="ctr">
                      <a:solidFill>
                        <a:srgbClr val="95B6DF"/>
                      </a:solidFill>
                      <a:prstDash val="solid"/>
                      <a:round/>
                      <a:headEnd type="none" w="med" len="med"/>
                      <a:tailEnd type="none" w="med" len="med"/>
                    </a:lnT>
                    <a:lnB>
                      <a:noFill/>
                    </a:lnB>
                    <a:lnTlToBr>
                      <a:noFill/>
                    </a:lnTlToBr>
                    <a:lnBlToTr>
                      <a:noFill/>
                    </a:lnBlToTr>
                    <a:noFill/>
                  </a:tcPr>
                </a:tc>
              </a:tr>
              <a:tr h="304762">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400" b="0" i="0" u="none" strike="noStrike" cap="none" normalizeH="0" baseline="0" dirty="0" smtClean="0">
                          <a:ln>
                            <a:noFill/>
                          </a:ln>
                          <a:solidFill>
                            <a:schemeClr val="tx1"/>
                          </a:solidFill>
                          <a:effectLst/>
                          <a:latin typeface="Arial" charset="0"/>
                        </a:rPr>
                        <a:t>Production </a:t>
                      </a:r>
                      <a:r>
                        <a:rPr kumimoji="0" lang="en-US" sz="1400" b="0" i="1" u="none" strike="noStrike" cap="none" normalizeH="0" baseline="0" dirty="0" smtClean="0">
                          <a:ln>
                            <a:noFill/>
                          </a:ln>
                          <a:solidFill>
                            <a:schemeClr val="tx1"/>
                          </a:solidFill>
                          <a:effectLst/>
                          <a:latin typeface="Arial" charset="0"/>
                        </a:rPr>
                        <a:t>with</a:t>
                      </a:r>
                      <a:r>
                        <a:rPr kumimoji="0" lang="en-US" sz="1400" b="0" i="0" u="none" strike="noStrike" cap="none" normalizeH="0" baseline="0" dirty="0" smtClean="0">
                          <a:ln>
                            <a:noFill/>
                          </a:ln>
                          <a:solidFill>
                            <a:schemeClr val="tx1"/>
                          </a:solidFill>
                          <a:effectLst/>
                          <a:latin typeface="Arial" charset="0"/>
                        </a:rPr>
                        <a:t> trade</a:t>
                      </a:r>
                    </a:p>
                  </a:txBody>
                  <a:tcPr marR="0" marT="45714" marB="45714" horzOverflow="overflow">
                    <a:lnL cap="flat">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0" lang="en-US" sz="1400" b="0" i="0" u="none" strike="noStrike" cap="none" normalizeH="0" baseline="0" dirty="0" smtClean="0">
                          <a:ln>
                            <a:noFill/>
                          </a:ln>
                          <a:solidFill>
                            <a:schemeClr val="tx1"/>
                          </a:solidFill>
                          <a:effectLst/>
                          <a:latin typeface="Arial" charset="0"/>
                        </a:rPr>
                        <a:t>20</a:t>
                      </a:r>
                    </a:p>
                  </a:txBody>
                  <a:tcPr marR="502920" marT="45714" marB="45714"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0" lang="en-US" sz="1400" b="0" i="0" u="none" strike="noStrike" cap="none" normalizeH="0" baseline="0" smtClean="0">
                          <a:ln>
                            <a:noFill/>
                          </a:ln>
                          <a:solidFill>
                            <a:schemeClr val="tx1"/>
                          </a:solidFill>
                          <a:effectLst/>
                          <a:latin typeface="Arial" charset="0"/>
                        </a:rPr>
                        <a:t>0</a:t>
                      </a:r>
                    </a:p>
                  </a:txBody>
                  <a:tcPr marR="502920" marT="45714" marB="45714"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0" lang="en-US" sz="1400" b="0" i="0" u="none" strike="noStrike" cap="none" normalizeH="0" baseline="0" smtClean="0">
                          <a:ln>
                            <a:noFill/>
                          </a:ln>
                          <a:solidFill>
                            <a:schemeClr val="tx1"/>
                          </a:solidFill>
                          <a:effectLst/>
                          <a:latin typeface="Arial" charset="0"/>
                        </a:rPr>
                        <a:t>0</a:t>
                      </a:r>
                    </a:p>
                  </a:txBody>
                  <a:tcPr marR="502920" marT="45714" marB="45714"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0" lang="en-US" sz="1400" b="0" i="0" u="none" strike="noStrike" cap="none" normalizeH="0" baseline="0" smtClean="0">
                          <a:ln>
                            <a:noFill/>
                          </a:ln>
                          <a:solidFill>
                            <a:schemeClr val="tx1"/>
                          </a:solidFill>
                          <a:effectLst/>
                          <a:latin typeface="Arial" charset="0"/>
                        </a:rPr>
                        <a:t>60</a:t>
                      </a:r>
                    </a:p>
                  </a:txBody>
                  <a:tcPr marR="502920" marT="45714" marB="45714" horzOverflow="overflow">
                    <a:lnL>
                      <a:noFill/>
                    </a:lnL>
                    <a:lnR cap="flat">
                      <a:noFill/>
                    </a:lnR>
                    <a:lnT>
                      <a:noFill/>
                    </a:lnT>
                    <a:lnB>
                      <a:noFill/>
                    </a:lnB>
                    <a:lnTlToBr>
                      <a:noFill/>
                    </a:lnTlToBr>
                    <a:lnBlToTr>
                      <a:noFill/>
                    </a:lnBlToTr>
                    <a:noFill/>
                  </a:tcPr>
                </a:tc>
              </a:tr>
              <a:tr h="34285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400" b="0" i="0" u="none" strike="noStrike" cap="none" normalizeH="0" baseline="0" dirty="0" smtClean="0">
                          <a:ln>
                            <a:noFill/>
                          </a:ln>
                          <a:solidFill>
                            <a:schemeClr val="tx1"/>
                          </a:solidFill>
                          <a:effectLst/>
                          <a:latin typeface="Arial" charset="0"/>
                        </a:rPr>
                        <a:t>Consumption </a:t>
                      </a:r>
                      <a:r>
                        <a:rPr kumimoji="0" lang="en-US" sz="1400" b="0" i="1" u="none" strike="noStrike" cap="none" normalizeH="0" baseline="0" dirty="0" smtClean="0">
                          <a:ln>
                            <a:noFill/>
                          </a:ln>
                          <a:solidFill>
                            <a:schemeClr val="tx1"/>
                          </a:solidFill>
                          <a:effectLst/>
                          <a:latin typeface="Arial" charset="0"/>
                        </a:rPr>
                        <a:t>with</a:t>
                      </a:r>
                      <a:r>
                        <a:rPr kumimoji="0" lang="en-US" sz="1400" b="0" i="0" u="none" strike="noStrike" cap="none" normalizeH="0" baseline="0" dirty="0" smtClean="0">
                          <a:ln>
                            <a:noFill/>
                          </a:ln>
                          <a:solidFill>
                            <a:schemeClr val="tx1"/>
                          </a:solidFill>
                          <a:effectLst/>
                          <a:latin typeface="Arial" charset="0"/>
                        </a:rPr>
                        <a:t> trade</a:t>
                      </a:r>
                    </a:p>
                  </a:txBody>
                  <a:tcPr marR="0" marT="45714" marB="45714" horzOverflow="overflow">
                    <a:lnL cap="flat">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0" lang="en-US" sz="1400" b="0" i="0" u="none" strike="noStrike" cap="none" normalizeH="0" baseline="0" dirty="0" smtClean="0">
                          <a:ln>
                            <a:noFill/>
                          </a:ln>
                          <a:solidFill>
                            <a:schemeClr val="tx1"/>
                          </a:solidFill>
                          <a:effectLst/>
                          <a:latin typeface="Arial" charset="0"/>
                        </a:rPr>
                        <a:t>10</a:t>
                      </a:r>
                    </a:p>
                  </a:txBody>
                  <a:tcPr marR="502920" marT="45714" marB="45714"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0" lang="en-US" sz="1400" b="0" i="0" u="none" strike="noStrike" cap="none" normalizeH="0" baseline="0" smtClean="0">
                          <a:ln>
                            <a:noFill/>
                          </a:ln>
                          <a:solidFill>
                            <a:schemeClr val="tx1"/>
                          </a:solidFill>
                          <a:effectLst/>
                          <a:latin typeface="Arial" charset="0"/>
                        </a:rPr>
                        <a:t>15</a:t>
                      </a:r>
                    </a:p>
                  </a:txBody>
                  <a:tcPr marR="502920" marT="45714" marB="45714"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0" lang="en-US" sz="1400" b="0" i="0" u="none" strike="noStrike" cap="none" normalizeH="0" baseline="0" dirty="0" smtClean="0">
                          <a:ln>
                            <a:noFill/>
                          </a:ln>
                          <a:solidFill>
                            <a:schemeClr val="tx1"/>
                          </a:solidFill>
                          <a:effectLst/>
                          <a:latin typeface="Arial" charset="0"/>
                        </a:rPr>
                        <a:t>10</a:t>
                      </a:r>
                    </a:p>
                  </a:txBody>
                  <a:tcPr marR="502920" marT="45714" marB="45714"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0" lang="en-US" sz="1400" b="0" i="0" u="none" strike="noStrike" cap="none" normalizeH="0" baseline="0" smtClean="0">
                          <a:ln>
                            <a:noFill/>
                          </a:ln>
                          <a:solidFill>
                            <a:schemeClr val="tx1"/>
                          </a:solidFill>
                          <a:effectLst/>
                          <a:latin typeface="Arial" charset="0"/>
                        </a:rPr>
                        <a:t>45</a:t>
                      </a:r>
                    </a:p>
                  </a:txBody>
                  <a:tcPr marR="502920" marT="45714" marB="45714" horzOverflow="overflow">
                    <a:lnL>
                      <a:noFill/>
                    </a:lnL>
                    <a:lnR cap="flat">
                      <a:noFill/>
                    </a:lnR>
                    <a:lnT>
                      <a:noFill/>
                    </a:lnT>
                    <a:lnB>
                      <a:noFill/>
                    </a:lnB>
                    <a:lnTlToBr>
                      <a:noFill/>
                    </a:lnTlToBr>
                    <a:lnBlToTr>
                      <a:noFill/>
                    </a:lnBlToTr>
                    <a:noFill/>
                  </a:tcPr>
                </a:tc>
              </a:tr>
              <a:tr h="518096">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400" b="0" i="0" u="none" strike="noStrike" cap="none" normalizeH="0" baseline="0" dirty="0" smtClean="0">
                          <a:ln>
                            <a:noFill/>
                          </a:ln>
                          <a:solidFill>
                            <a:schemeClr val="tx1"/>
                          </a:solidFill>
                          <a:effectLst/>
                          <a:latin typeface="Arial" charset="0"/>
                        </a:rPr>
                        <a:t>Gains from trade (increased consumption)</a:t>
                      </a:r>
                    </a:p>
                  </a:txBody>
                  <a:tcPr marR="0" marT="45714" marB="45714" horzOverflow="overflow">
                    <a:lnL cap="flat">
                      <a:noFill/>
                    </a:lnL>
                    <a:lnR>
                      <a:noFill/>
                    </a:lnR>
                    <a:lnT>
                      <a:noFill/>
                    </a:lnT>
                    <a:lnB w="28575" cap="flat" cmpd="sng" algn="ctr">
                      <a:solidFill>
                        <a:srgbClr val="95B6DF"/>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0" lang="en-US" sz="1400" b="0" i="0" u="none" strike="noStrike" cap="none" normalizeH="0" baseline="0" dirty="0" smtClean="0">
                          <a:ln>
                            <a:noFill/>
                          </a:ln>
                          <a:solidFill>
                            <a:schemeClr val="tx1"/>
                          </a:solidFill>
                          <a:effectLst/>
                          <a:latin typeface="Arial" charset="0"/>
                        </a:rPr>
                        <a:t/>
                      </a:r>
                      <a:br>
                        <a:rPr kumimoji="0" lang="en-US" sz="1400" b="0" i="0" u="none" strike="noStrike" cap="none" normalizeH="0" baseline="0" dirty="0" smtClean="0">
                          <a:ln>
                            <a:noFill/>
                          </a:ln>
                          <a:solidFill>
                            <a:schemeClr val="tx1"/>
                          </a:solidFill>
                          <a:effectLst/>
                          <a:latin typeface="Arial" charset="0"/>
                        </a:rPr>
                      </a:br>
                      <a:r>
                        <a:rPr kumimoji="0" lang="en-US" sz="1400" b="0" i="0" u="none" strike="noStrike" cap="none" normalizeH="0" baseline="0" dirty="0" smtClean="0">
                          <a:ln>
                            <a:noFill/>
                          </a:ln>
                          <a:solidFill>
                            <a:schemeClr val="tx1"/>
                          </a:solidFill>
                          <a:effectLst/>
                          <a:latin typeface="Arial" charset="0"/>
                        </a:rPr>
                        <a:t>2</a:t>
                      </a:r>
                    </a:p>
                  </a:txBody>
                  <a:tcPr marR="502920" marT="45714" marB="45714" horzOverflow="overflow">
                    <a:lnL>
                      <a:noFill/>
                    </a:lnL>
                    <a:lnR>
                      <a:noFill/>
                    </a:lnR>
                    <a:lnT>
                      <a:noFill/>
                    </a:lnT>
                    <a:lnB w="28575" cap="flat" cmpd="sng" algn="ctr">
                      <a:solidFill>
                        <a:srgbClr val="95B6DF"/>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0" lang="en-US" sz="1400" b="0" i="0" u="none" strike="noStrike" cap="none" normalizeH="0" baseline="0" smtClean="0">
                          <a:ln>
                            <a:noFill/>
                          </a:ln>
                          <a:solidFill>
                            <a:schemeClr val="tx1"/>
                          </a:solidFill>
                          <a:effectLst/>
                          <a:latin typeface="Arial" charset="0"/>
                        </a:rPr>
                        <a:t/>
                      </a:r>
                      <a:br>
                        <a:rPr kumimoji="0" lang="en-US" sz="1400" b="0" i="0" u="none" strike="noStrike" cap="none" normalizeH="0" baseline="0" smtClean="0">
                          <a:ln>
                            <a:noFill/>
                          </a:ln>
                          <a:solidFill>
                            <a:schemeClr val="tx1"/>
                          </a:solidFill>
                          <a:effectLst/>
                          <a:latin typeface="Arial" charset="0"/>
                        </a:rPr>
                      </a:br>
                      <a:r>
                        <a:rPr kumimoji="0" lang="en-US" sz="1400" b="0" i="0" u="none" strike="noStrike" cap="none" normalizeH="0" baseline="0" smtClean="0">
                          <a:ln>
                            <a:noFill/>
                          </a:ln>
                          <a:solidFill>
                            <a:schemeClr val="tx1"/>
                          </a:solidFill>
                          <a:effectLst/>
                          <a:latin typeface="Arial" charset="0"/>
                        </a:rPr>
                        <a:t>3</a:t>
                      </a:r>
                    </a:p>
                  </a:txBody>
                  <a:tcPr marR="502920" marT="45714" marB="45714" horzOverflow="overflow">
                    <a:lnL>
                      <a:noFill/>
                    </a:lnL>
                    <a:lnR>
                      <a:noFill/>
                    </a:lnR>
                    <a:lnT>
                      <a:noFill/>
                    </a:lnT>
                    <a:lnB w="28575" cap="flat" cmpd="sng" algn="ctr">
                      <a:solidFill>
                        <a:srgbClr val="95B6DF"/>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0" lang="en-US" sz="1400" b="0" i="0" u="none" strike="noStrike" cap="none" normalizeH="0" baseline="0" smtClean="0">
                          <a:ln>
                            <a:noFill/>
                          </a:ln>
                          <a:solidFill>
                            <a:schemeClr val="tx1"/>
                          </a:solidFill>
                          <a:effectLst/>
                          <a:latin typeface="Arial" charset="0"/>
                        </a:rPr>
                        <a:t/>
                      </a:r>
                      <a:br>
                        <a:rPr kumimoji="0" lang="en-US" sz="1400" b="0" i="0" u="none" strike="noStrike" cap="none" normalizeH="0" baseline="0" smtClean="0">
                          <a:ln>
                            <a:noFill/>
                          </a:ln>
                          <a:solidFill>
                            <a:schemeClr val="tx1"/>
                          </a:solidFill>
                          <a:effectLst/>
                          <a:latin typeface="Arial" charset="0"/>
                        </a:rPr>
                      </a:br>
                      <a:r>
                        <a:rPr kumimoji="0" lang="en-US" sz="1400" b="0" i="0" u="none" strike="noStrike" cap="none" normalizeH="0" baseline="0" smtClean="0">
                          <a:ln>
                            <a:noFill/>
                          </a:ln>
                          <a:solidFill>
                            <a:schemeClr val="tx1"/>
                          </a:solidFill>
                          <a:effectLst/>
                          <a:latin typeface="Arial" charset="0"/>
                        </a:rPr>
                        <a:t>1</a:t>
                      </a:r>
                    </a:p>
                  </a:txBody>
                  <a:tcPr marR="502920" marT="45714" marB="45714" horzOverflow="overflow">
                    <a:lnL>
                      <a:noFill/>
                    </a:lnL>
                    <a:lnR>
                      <a:noFill/>
                    </a:lnR>
                    <a:lnT>
                      <a:noFill/>
                    </a:lnT>
                    <a:lnB w="28575" cap="flat" cmpd="sng" algn="ctr">
                      <a:solidFill>
                        <a:srgbClr val="95B6DF"/>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0" lang="en-US" sz="1400" b="0" i="0" u="none" strike="noStrike" cap="none" normalizeH="0" baseline="0" dirty="0" smtClean="0">
                          <a:ln>
                            <a:noFill/>
                          </a:ln>
                          <a:solidFill>
                            <a:schemeClr val="tx1"/>
                          </a:solidFill>
                          <a:effectLst/>
                          <a:latin typeface="Arial" charset="0"/>
                        </a:rPr>
                        <a:t/>
                      </a:r>
                      <a:br>
                        <a:rPr kumimoji="0" lang="en-US" sz="1400" b="0" i="0" u="none" strike="noStrike" cap="none" normalizeH="0" baseline="0" dirty="0" smtClean="0">
                          <a:ln>
                            <a:noFill/>
                          </a:ln>
                          <a:solidFill>
                            <a:schemeClr val="tx1"/>
                          </a:solidFill>
                          <a:effectLst/>
                          <a:latin typeface="Arial" charset="0"/>
                        </a:rPr>
                      </a:br>
                      <a:r>
                        <a:rPr kumimoji="0" lang="en-US" sz="1400" b="0" i="0" u="none" strike="noStrike" cap="none" normalizeH="0" baseline="0" dirty="0" smtClean="0">
                          <a:ln>
                            <a:noFill/>
                          </a:ln>
                          <a:solidFill>
                            <a:schemeClr val="tx1"/>
                          </a:solidFill>
                          <a:effectLst/>
                          <a:latin typeface="Arial" charset="0"/>
                        </a:rPr>
                        <a:t>3</a:t>
                      </a:r>
                    </a:p>
                  </a:txBody>
                  <a:tcPr marR="502920" marT="45714" marB="45714" horzOverflow="overflow">
                    <a:lnL>
                      <a:noFill/>
                    </a:lnL>
                    <a:lnR cap="flat">
                      <a:noFill/>
                    </a:lnR>
                    <a:lnT>
                      <a:noFill/>
                    </a:lnT>
                    <a:lnB w="28575" cap="flat" cmpd="sng" algn="ctr">
                      <a:solidFill>
                        <a:srgbClr val="95B6DF"/>
                      </a:solidFill>
                      <a:prstDash val="solid"/>
                      <a:round/>
                      <a:headEnd type="none" w="med" len="med"/>
                      <a:tailEnd type="none" w="med" len="med"/>
                    </a:lnB>
                    <a:lnTlToBr>
                      <a:noFill/>
                    </a:lnTlToBr>
                    <a:lnBlToTr>
                      <a:noFill/>
                    </a:lnBlToTr>
                    <a:noFill/>
                  </a:tcPr>
                </a:tc>
              </a:tr>
            </a:tbl>
          </a:graphicData>
        </a:graphic>
      </p:graphicFrame>
    </p:spTree>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839691"/>
                                        </p:tgtEl>
                                        <p:attrNameLst>
                                          <p:attrName>style.visibility</p:attrName>
                                        </p:attrNameLst>
                                      </p:cBhvr>
                                      <p:to>
                                        <p:strVal val="visible"/>
                                      </p:to>
                                    </p:set>
                                    <p:animEffect transition="in" filter="wipe(left)">
                                      <p:cBhvr>
                                        <p:cTn id="7" dur="500"/>
                                        <p:tgtEl>
                                          <p:spTgt spid="839691"/>
                                        </p:tgtEl>
                                      </p:cBhvr>
                                    </p:animEffect>
                                  </p:childTnLst>
                                </p:cTn>
                              </p:par>
                            </p:childTnLst>
                          </p:cTn>
                        </p:par>
                        <p:par>
                          <p:cTn id="8" fill="hold" nodeType="afterGroup">
                            <p:stCondLst>
                              <p:cond delay="500"/>
                            </p:stCondLst>
                            <p:childTnLst>
                              <p:par>
                                <p:cTn id="9" presetID="22" presetClass="entr" presetSubtype="8" fill="hold" grpId="0" nodeType="afterEffect">
                                  <p:stCondLst>
                                    <p:cond delay="0"/>
                                  </p:stCondLst>
                                  <p:childTnLst>
                                    <p:set>
                                      <p:cBhvr>
                                        <p:cTn id="10" dur="1" fill="hold">
                                          <p:stCondLst>
                                            <p:cond delay="0"/>
                                          </p:stCondLst>
                                        </p:cTn>
                                        <p:tgtEl>
                                          <p:spTgt spid="839690"/>
                                        </p:tgtEl>
                                        <p:attrNameLst>
                                          <p:attrName>style.visibility</p:attrName>
                                        </p:attrNameLst>
                                      </p:cBhvr>
                                      <p:to>
                                        <p:strVal val="visible"/>
                                      </p:to>
                                    </p:set>
                                    <p:animEffect transition="in" filter="wipe(left)">
                                      <p:cBhvr>
                                        <p:cTn id="11" dur="500"/>
                                        <p:tgtEl>
                                          <p:spTgt spid="839690"/>
                                        </p:tgtEl>
                                      </p:cBhvr>
                                    </p:animEffect>
                                  </p:childTnLst>
                                </p:cTn>
                              </p:par>
                            </p:childTnLst>
                          </p:cTn>
                        </p:par>
                        <p:par>
                          <p:cTn id="12" fill="hold" nodeType="afterGroup">
                            <p:stCondLst>
                              <p:cond delay="1000"/>
                            </p:stCondLst>
                            <p:childTnLst>
                              <p:par>
                                <p:cTn id="13" presetID="22" presetClass="entr" presetSubtype="1" fill="hold" nodeType="afterEffect">
                                  <p:stCondLst>
                                    <p:cond delay="0"/>
                                  </p:stCondLst>
                                  <p:childTnLst>
                                    <p:set>
                                      <p:cBhvr>
                                        <p:cTn id="14" dur="1" fill="hold">
                                          <p:stCondLst>
                                            <p:cond delay="0"/>
                                          </p:stCondLst>
                                        </p:cTn>
                                        <p:tgtEl>
                                          <p:spTgt spid="839804"/>
                                        </p:tgtEl>
                                        <p:attrNameLst>
                                          <p:attrName>style.visibility</p:attrName>
                                        </p:attrNameLst>
                                      </p:cBhvr>
                                      <p:to>
                                        <p:strVal val="visible"/>
                                      </p:to>
                                    </p:set>
                                    <p:animEffect transition="in" filter="wipe(up)">
                                      <p:cBhvr>
                                        <p:cTn id="15" dur="1000"/>
                                        <p:tgtEl>
                                          <p:spTgt spid="83980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39690" grpId="0"/>
      <p:bldP spid="839691" grpId="0" animBg="1"/>
    </p:bldLst>
  </p:timing>
</p:sld>
</file>

<file path=ppt/slides/slide1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40709" name="Text Box 5"/>
          <p:cNvSpPr txBox="1">
            <a:spLocks noChangeArrowheads="1"/>
          </p:cNvSpPr>
          <p:nvPr/>
        </p:nvSpPr>
        <p:spPr bwMode="auto">
          <a:xfrm>
            <a:off x="455613" y="273050"/>
            <a:ext cx="8251825" cy="707886"/>
          </a:xfrm>
          <a:prstGeom prst="rect">
            <a:avLst/>
          </a:prstGeom>
          <a:noFill/>
          <a:ln w="9525">
            <a:noFill/>
            <a:miter lim="800000"/>
            <a:headEnd/>
            <a:tailEnd/>
          </a:ln>
        </p:spPr>
        <p:txBody>
          <a:bodyPr>
            <a:spAutoFit/>
          </a:bodyPr>
          <a:lstStyle/>
          <a:p>
            <a:r>
              <a:rPr lang="en-US" sz="2000" b="1" dirty="0">
                <a:solidFill>
                  <a:schemeClr val="tx1"/>
                </a:solidFill>
              </a:rPr>
              <a:t>Absolute </a:t>
            </a:r>
            <a:r>
              <a:rPr lang="en-US" sz="2000" b="1" dirty="0" smtClean="0">
                <a:solidFill>
                  <a:schemeClr val="tx1"/>
                </a:solidFill>
              </a:rPr>
              <a:t>Advantage</a:t>
            </a:r>
            <a:r>
              <a:rPr lang="en-US" altLang="zh-TW" sz="2000" b="1" dirty="0" smtClean="0">
                <a:solidFill>
                  <a:schemeClr val="tx1"/>
                </a:solidFill>
              </a:rPr>
              <a:t>(</a:t>
            </a:r>
            <a:r>
              <a:rPr lang="zh-TW" altLang="en-US" sz="2000" b="1" dirty="0" smtClean="0">
                <a:solidFill>
                  <a:schemeClr val="tx1"/>
                </a:solidFill>
                <a:latin typeface="標楷體" pitchFamily="65" charset="-120"/>
                <a:ea typeface="標楷體" pitchFamily="65" charset="-120"/>
              </a:rPr>
              <a:t>絕對利益</a:t>
            </a:r>
            <a:r>
              <a:rPr lang="en-US" altLang="zh-TW" sz="2000" b="1" dirty="0" smtClean="0">
                <a:solidFill>
                  <a:schemeClr val="tx1"/>
                </a:solidFill>
              </a:rPr>
              <a:t>)</a:t>
            </a:r>
            <a:r>
              <a:rPr lang="en-US" sz="2000" b="1" dirty="0" smtClean="0">
                <a:solidFill>
                  <a:schemeClr val="tx1"/>
                </a:solidFill>
              </a:rPr>
              <a:t> </a:t>
            </a:r>
            <a:r>
              <a:rPr lang="en-US" sz="2000" b="1" dirty="0">
                <a:solidFill>
                  <a:schemeClr val="tx1"/>
                </a:solidFill>
              </a:rPr>
              <a:t>versus Comparative </a:t>
            </a:r>
            <a:r>
              <a:rPr lang="en-US" sz="2000" b="1" dirty="0" smtClean="0">
                <a:solidFill>
                  <a:schemeClr val="tx1"/>
                </a:solidFill>
              </a:rPr>
              <a:t>Advantage</a:t>
            </a:r>
            <a:r>
              <a:rPr lang="en-US" altLang="zh-TW" sz="2000" b="1" dirty="0" smtClean="0">
                <a:solidFill>
                  <a:schemeClr val="tx1"/>
                </a:solidFill>
              </a:rPr>
              <a:t>(</a:t>
            </a:r>
            <a:r>
              <a:rPr lang="zh-TW" altLang="en-US" sz="2000" b="1" dirty="0" smtClean="0">
                <a:solidFill>
                  <a:schemeClr val="tx1"/>
                </a:solidFill>
                <a:latin typeface="標楷體" pitchFamily="65" charset="-120"/>
                <a:ea typeface="標楷體" pitchFamily="65" charset="-120"/>
              </a:rPr>
              <a:t>比較利益</a:t>
            </a:r>
            <a:r>
              <a:rPr lang="en-US" altLang="zh-TW" sz="2000" b="1" dirty="0" smtClean="0">
                <a:solidFill>
                  <a:schemeClr val="tx1"/>
                </a:solidFill>
              </a:rPr>
              <a:t>)</a:t>
            </a:r>
            <a:endParaRPr lang="en-US" sz="2000" b="1" dirty="0">
              <a:solidFill>
                <a:schemeClr val="tx1"/>
              </a:solidFill>
            </a:endParaRPr>
          </a:p>
        </p:txBody>
      </p:sp>
      <p:sp>
        <p:nvSpPr>
          <p:cNvPr id="840712" name="Text Box 8"/>
          <p:cNvSpPr txBox="1">
            <a:spLocks noChangeArrowheads="1"/>
          </p:cNvSpPr>
          <p:nvPr/>
        </p:nvSpPr>
        <p:spPr bwMode="auto">
          <a:xfrm>
            <a:off x="454025" y="833438"/>
            <a:ext cx="8242300" cy="923925"/>
          </a:xfrm>
          <a:prstGeom prst="rect">
            <a:avLst/>
          </a:prstGeom>
          <a:noFill/>
          <a:ln w="9525">
            <a:noFill/>
            <a:miter lim="800000"/>
            <a:headEnd/>
            <a:tailEnd/>
          </a:ln>
        </p:spPr>
        <p:txBody>
          <a:bodyPr>
            <a:spAutoFit/>
          </a:bodyPr>
          <a:lstStyle/>
          <a:p>
            <a:pPr>
              <a:spcBef>
                <a:spcPct val="10000"/>
              </a:spcBef>
              <a:spcAft>
                <a:spcPct val="10000"/>
              </a:spcAft>
            </a:pPr>
            <a:r>
              <a:rPr lang="en-US" sz="1800" b="1">
                <a:solidFill>
                  <a:schemeClr val="tx1"/>
                </a:solidFill>
              </a:rPr>
              <a:t>Absolute advantage  </a:t>
            </a:r>
            <a:r>
              <a:rPr lang="en-US" sz="1800">
                <a:solidFill>
                  <a:schemeClr val="tx1"/>
                </a:solidFill>
              </a:rPr>
              <a:t>The ability of an individual, a firm, or a country to produce more of a good or service than competitors, using the same amount of resources. </a:t>
            </a:r>
          </a:p>
        </p:txBody>
      </p:sp>
      <p:sp>
        <p:nvSpPr>
          <p:cNvPr id="7" name="Text Box 8"/>
          <p:cNvSpPr txBox="1">
            <a:spLocks noChangeArrowheads="1"/>
          </p:cNvSpPr>
          <p:nvPr/>
        </p:nvSpPr>
        <p:spPr bwMode="auto">
          <a:xfrm>
            <a:off x="455613" y="4325938"/>
            <a:ext cx="8240712" cy="646112"/>
          </a:xfrm>
          <a:prstGeom prst="rect">
            <a:avLst/>
          </a:prstGeom>
          <a:noFill/>
          <a:ln w="9525">
            <a:noFill/>
            <a:miter lim="800000"/>
            <a:headEnd/>
            <a:tailEnd/>
          </a:ln>
        </p:spPr>
        <p:txBody>
          <a:bodyPr>
            <a:spAutoFit/>
          </a:bodyPr>
          <a:lstStyle/>
          <a:p>
            <a:pPr>
              <a:spcBef>
                <a:spcPct val="10000"/>
              </a:spcBef>
              <a:spcAft>
                <a:spcPct val="10000"/>
              </a:spcAft>
            </a:pPr>
            <a:r>
              <a:rPr lang="en-US" sz="1800" b="1">
                <a:solidFill>
                  <a:schemeClr val="tx1"/>
                </a:solidFill>
              </a:rPr>
              <a:t>Comparative advantage  </a:t>
            </a:r>
            <a:r>
              <a:rPr lang="en-US" sz="1800">
                <a:solidFill>
                  <a:schemeClr val="tx1"/>
                </a:solidFill>
              </a:rPr>
              <a:t>The ability of an individual, a firm, or a country to produce a good or service at a lower opportunity cost than competitors. </a:t>
            </a:r>
          </a:p>
        </p:txBody>
      </p:sp>
      <p:sp>
        <p:nvSpPr>
          <p:cNvPr id="8" name="Text Box 7"/>
          <p:cNvSpPr txBox="1">
            <a:spLocks noChangeArrowheads="1"/>
          </p:cNvSpPr>
          <p:nvPr/>
        </p:nvSpPr>
        <p:spPr bwMode="auto">
          <a:xfrm>
            <a:off x="811213" y="2287588"/>
            <a:ext cx="4478337" cy="307975"/>
          </a:xfrm>
          <a:prstGeom prst="rect">
            <a:avLst/>
          </a:prstGeom>
          <a:noFill/>
          <a:ln w="9525">
            <a:noFill/>
            <a:miter lim="800000"/>
            <a:headEnd/>
            <a:tailEnd/>
          </a:ln>
        </p:spPr>
        <p:txBody>
          <a:bodyPr>
            <a:spAutoFit/>
          </a:bodyPr>
          <a:lstStyle/>
          <a:p>
            <a:pPr>
              <a:spcBef>
                <a:spcPct val="10000"/>
              </a:spcBef>
              <a:spcAft>
                <a:spcPct val="10000"/>
              </a:spcAft>
            </a:pPr>
            <a:r>
              <a:rPr lang="en-US" sz="1400" b="1">
                <a:solidFill>
                  <a:schemeClr val="tx1"/>
                </a:solidFill>
              </a:rPr>
              <a:t>Opportunity Costs of Picking Apples and Cherries</a:t>
            </a:r>
          </a:p>
        </p:txBody>
      </p:sp>
      <p:sp>
        <p:nvSpPr>
          <p:cNvPr id="9" name="Text Box 8"/>
          <p:cNvSpPr txBox="1">
            <a:spLocks noChangeArrowheads="1"/>
          </p:cNvSpPr>
          <p:nvPr/>
        </p:nvSpPr>
        <p:spPr bwMode="auto">
          <a:xfrm>
            <a:off x="912813" y="1946275"/>
            <a:ext cx="4259262" cy="338138"/>
          </a:xfrm>
          <a:prstGeom prst="rect">
            <a:avLst/>
          </a:prstGeom>
          <a:solidFill>
            <a:srgbClr val="B9D2C1"/>
          </a:solidFill>
          <a:ln w="9525">
            <a:noFill/>
            <a:miter lim="800000"/>
            <a:headEnd/>
            <a:tailEnd/>
          </a:ln>
        </p:spPr>
        <p:txBody>
          <a:bodyPr lIns="45720" rIns="45720">
            <a:spAutoFit/>
          </a:bodyPr>
          <a:lstStyle/>
          <a:p>
            <a:pPr>
              <a:spcBef>
                <a:spcPct val="10000"/>
              </a:spcBef>
              <a:spcAft>
                <a:spcPct val="10000"/>
              </a:spcAft>
            </a:pPr>
            <a:r>
              <a:rPr lang="en-US" sz="1600" b="1">
                <a:solidFill>
                  <a:schemeClr val="tx1"/>
                </a:solidFill>
              </a:rPr>
              <a:t>Table 2.2</a:t>
            </a:r>
          </a:p>
        </p:txBody>
      </p:sp>
      <p:graphicFrame>
        <p:nvGraphicFramePr>
          <p:cNvPr id="10" name="Group 37"/>
          <p:cNvGraphicFramePr>
            <a:graphicFrameLocks noGrp="1"/>
          </p:cNvGraphicFramePr>
          <p:nvPr/>
        </p:nvGraphicFramePr>
        <p:xfrm>
          <a:off x="914400" y="2803525"/>
          <a:ext cx="7315200" cy="1273339"/>
        </p:xfrm>
        <a:graphic>
          <a:graphicData uri="http://schemas.openxmlformats.org/drawingml/2006/table">
            <a:tbl>
              <a:tblPr/>
              <a:tblGrid>
                <a:gridCol w="1696077"/>
                <a:gridCol w="2851316"/>
                <a:gridCol w="2767807"/>
              </a:tblGrid>
              <a:tr h="560636">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300" b="0" i="1" u="none" strike="noStrike" cap="none" normalizeH="0" baseline="0" dirty="0" smtClean="0">
                        <a:ln>
                          <a:noFill/>
                        </a:ln>
                        <a:solidFill>
                          <a:schemeClr val="tx1"/>
                        </a:solidFill>
                        <a:effectLst/>
                        <a:latin typeface="Arial" charset="0"/>
                      </a:endParaRPr>
                    </a:p>
                  </a:txBody>
                  <a:tcPr marL="0" marR="0" marT="45704" marB="45704" horzOverflow="overflow">
                    <a:lnL cap="flat">
                      <a:noFill/>
                    </a:lnL>
                    <a:lnR>
                      <a:noFill/>
                    </a:lnR>
                    <a:lnT cap="flat">
                      <a:noFill/>
                    </a:lnT>
                    <a:lnB w="28575" cap="flat" cmpd="sng" algn="ctr">
                      <a:solidFill>
                        <a:srgbClr val="95B6DF"/>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400" b="1" i="0" u="none" strike="noStrike" cap="none" normalizeH="0" baseline="0" dirty="0" smtClean="0">
                          <a:ln>
                            <a:noFill/>
                          </a:ln>
                          <a:solidFill>
                            <a:srgbClr val="0064B3"/>
                          </a:solidFill>
                          <a:effectLst/>
                          <a:latin typeface="Arial" charset="0"/>
                        </a:rPr>
                        <a:t>Opportunity Cost of Picking </a:t>
                      </a:r>
                    </a:p>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400" b="1" i="0" u="none" strike="noStrike" cap="none" normalizeH="0" baseline="0" dirty="0" smtClean="0">
                          <a:ln>
                            <a:noFill/>
                          </a:ln>
                          <a:solidFill>
                            <a:srgbClr val="0064B3"/>
                          </a:solidFill>
                          <a:effectLst/>
                          <a:latin typeface="Arial" charset="0"/>
                        </a:rPr>
                        <a:t>1 Pound of Apples</a:t>
                      </a:r>
                    </a:p>
                  </a:txBody>
                  <a:tcPr marL="0" marR="0" marT="45704" marB="45704" horzOverflow="overflow">
                    <a:lnL>
                      <a:noFill/>
                    </a:lnL>
                    <a:lnR>
                      <a:noFill/>
                    </a:lnR>
                    <a:lnT cap="flat">
                      <a:noFill/>
                    </a:lnT>
                    <a:lnB w="28575" cap="flat" cmpd="sng" algn="ctr">
                      <a:solidFill>
                        <a:srgbClr val="95B6DF"/>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400" b="1" i="0" u="none" strike="noStrike" cap="none" normalizeH="0" baseline="0" dirty="0" smtClean="0">
                          <a:ln>
                            <a:noFill/>
                          </a:ln>
                          <a:solidFill>
                            <a:srgbClr val="0064B3"/>
                          </a:solidFill>
                          <a:effectLst/>
                          <a:latin typeface="Arial" charset="0"/>
                        </a:rPr>
                        <a:t>Opportunity Cost of Picking </a:t>
                      </a:r>
                    </a:p>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400" b="1" i="0" u="none" strike="noStrike" cap="none" normalizeH="0" baseline="0" dirty="0" smtClean="0">
                          <a:ln>
                            <a:noFill/>
                          </a:ln>
                          <a:solidFill>
                            <a:srgbClr val="0064B3"/>
                          </a:solidFill>
                          <a:effectLst/>
                          <a:latin typeface="Arial" charset="0"/>
                        </a:rPr>
                        <a:t>1 Pound of Cherries</a:t>
                      </a:r>
                    </a:p>
                  </a:txBody>
                  <a:tcPr marL="0" marR="0" marT="45704" marB="45704" horzOverflow="overflow">
                    <a:lnL>
                      <a:noFill/>
                    </a:lnL>
                    <a:lnR cap="flat">
                      <a:noFill/>
                    </a:lnR>
                    <a:lnT cap="flat">
                      <a:noFill/>
                    </a:lnT>
                    <a:lnB w="28575" cap="flat" cmpd="sng" algn="ctr">
                      <a:solidFill>
                        <a:srgbClr val="95B6DF"/>
                      </a:solidFill>
                      <a:prstDash val="solid"/>
                      <a:round/>
                      <a:headEnd type="none" w="med" len="med"/>
                      <a:tailEnd type="none" w="med" len="med"/>
                    </a:lnB>
                    <a:lnTlToBr>
                      <a:noFill/>
                    </a:lnTlToBr>
                    <a:lnBlToTr>
                      <a:noFill/>
                    </a:lnBlToTr>
                    <a:noFill/>
                  </a:tcPr>
                </a:tc>
              </a:tr>
              <a:tr h="377693">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400" b="1" i="0" u="none" strike="noStrike" cap="none" normalizeH="0" baseline="0" dirty="0" smtClean="0">
                          <a:ln>
                            <a:noFill/>
                          </a:ln>
                          <a:solidFill>
                            <a:srgbClr val="0064B3"/>
                          </a:solidFill>
                          <a:effectLst/>
                          <a:latin typeface="Arial" charset="0"/>
                        </a:rPr>
                        <a:t>You</a:t>
                      </a:r>
                    </a:p>
                  </a:txBody>
                  <a:tcPr marL="0" marR="0" marT="45704" marB="45704" horzOverflow="overflow">
                    <a:lnL cap="flat">
                      <a:noFill/>
                    </a:lnL>
                    <a:lnR>
                      <a:noFill/>
                    </a:lnR>
                    <a:lnT w="28575" cap="flat" cmpd="sng" algn="ctr">
                      <a:solidFill>
                        <a:srgbClr val="95B6DF"/>
                      </a:solidFill>
                      <a:prstDash val="solid"/>
                      <a:round/>
                      <a:headEnd type="none" w="med" len="med"/>
                      <a:tailEnd type="none" w="med" len="med"/>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400" b="0" i="0" u="none" strike="noStrike" cap="none" normalizeH="0" baseline="0" dirty="0" smtClean="0">
                          <a:ln>
                            <a:noFill/>
                          </a:ln>
                          <a:solidFill>
                            <a:schemeClr val="tx1"/>
                          </a:solidFill>
                          <a:effectLst/>
                          <a:latin typeface="Arial" charset="0"/>
                        </a:rPr>
                        <a:t>1 pound of cherries</a:t>
                      </a:r>
                    </a:p>
                  </a:txBody>
                  <a:tcPr marR="0" marT="45704" marB="45704" horzOverflow="overflow">
                    <a:lnL>
                      <a:noFill/>
                    </a:lnL>
                    <a:lnR>
                      <a:noFill/>
                    </a:lnR>
                    <a:lnT w="28575" cap="flat" cmpd="sng" algn="ctr">
                      <a:solidFill>
                        <a:srgbClr val="95B6DF"/>
                      </a:solidFill>
                      <a:prstDash val="solid"/>
                      <a:round/>
                      <a:headEnd type="none" w="med" len="med"/>
                      <a:tailEnd type="none" w="med" len="med"/>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400" b="0" i="0" u="none" strike="noStrike" cap="none" normalizeH="0" baseline="0" smtClean="0">
                          <a:ln>
                            <a:noFill/>
                          </a:ln>
                          <a:solidFill>
                            <a:schemeClr val="tx1"/>
                          </a:solidFill>
                          <a:effectLst/>
                          <a:latin typeface="Arial" charset="0"/>
                        </a:rPr>
                        <a:t>1 pound of apples</a:t>
                      </a:r>
                    </a:p>
                  </a:txBody>
                  <a:tcPr marR="0" marT="45704" marB="45704" horzOverflow="overflow">
                    <a:lnL>
                      <a:noFill/>
                    </a:lnL>
                    <a:lnR cap="flat">
                      <a:noFill/>
                    </a:lnR>
                    <a:lnT w="28575" cap="flat" cmpd="sng" algn="ctr">
                      <a:solidFill>
                        <a:srgbClr val="95B6DF"/>
                      </a:solidFill>
                      <a:prstDash val="solid"/>
                      <a:round/>
                      <a:headEnd type="none" w="med" len="med"/>
                      <a:tailEnd type="none" w="med" len="med"/>
                    </a:lnT>
                    <a:lnB>
                      <a:noFill/>
                    </a:lnB>
                    <a:lnTlToBr>
                      <a:noFill/>
                    </a:lnTlToBr>
                    <a:lnBlToTr>
                      <a:noFill/>
                    </a:lnBlToTr>
                    <a:noFill/>
                  </a:tcPr>
                </a:tc>
              </a:tr>
              <a:tr h="334846">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400" b="1" i="0" u="none" strike="noStrike" cap="none" normalizeH="0" baseline="0" dirty="0" smtClean="0">
                          <a:ln>
                            <a:noFill/>
                          </a:ln>
                          <a:solidFill>
                            <a:srgbClr val="0064B3"/>
                          </a:solidFill>
                          <a:effectLst/>
                          <a:latin typeface="Arial" charset="0"/>
                        </a:rPr>
                        <a:t>Your Neighbor</a:t>
                      </a:r>
                    </a:p>
                  </a:txBody>
                  <a:tcPr marL="0" marR="0" marT="45704" marB="45704" horzOverflow="overflow">
                    <a:lnL cap="flat">
                      <a:noFill/>
                    </a:lnL>
                    <a:lnR>
                      <a:noFill/>
                    </a:lnR>
                    <a:lnT>
                      <a:noFill/>
                    </a:lnT>
                    <a:lnB w="28575" cap="flat" cmpd="sng" algn="ctr">
                      <a:solidFill>
                        <a:srgbClr val="95B6DF"/>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400" b="0" i="0" u="none" strike="noStrike" cap="none" normalizeH="0" baseline="0" dirty="0" smtClean="0">
                          <a:ln>
                            <a:noFill/>
                          </a:ln>
                          <a:solidFill>
                            <a:schemeClr val="tx1"/>
                          </a:solidFill>
                          <a:effectLst/>
                          <a:latin typeface="Arial" charset="0"/>
                        </a:rPr>
                        <a:t>2 pounds of cherries</a:t>
                      </a:r>
                    </a:p>
                  </a:txBody>
                  <a:tcPr marR="0" marT="45704" marB="45704" horzOverflow="overflow">
                    <a:lnL>
                      <a:noFill/>
                    </a:lnL>
                    <a:lnR>
                      <a:noFill/>
                    </a:lnR>
                    <a:lnT>
                      <a:noFill/>
                    </a:lnT>
                    <a:lnB w="28575" cap="flat" cmpd="sng" algn="ctr">
                      <a:solidFill>
                        <a:srgbClr val="95B6DF"/>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400" b="0" i="0" u="none" strike="noStrike" cap="none" normalizeH="0" baseline="0" dirty="0" smtClean="0">
                          <a:ln>
                            <a:noFill/>
                          </a:ln>
                          <a:solidFill>
                            <a:schemeClr val="tx1"/>
                          </a:solidFill>
                          <a:effectLst/>
                          <a:latin typeface="Arial" charset="0"/>
                        </a:rPr>
                        <a:t>0.5 pound of apples</a:t>
                      </a:r>
                    </a:p>
                  </a:txBody>
                  <a:tcPr marR="0" marT="45704" marB="45704" horzOverflow="overflow">
                    <a:lnL>
                      <a:noFill/>
                    </a:lnL>
                    <a:lnR cap="flat">
                      <a:noFill/>
                    </a:lnR>
                    <a:lnT>
                      <a:noFill/>
                    </a:lnT>
                    <a:lnB w="28575" cap="flat" cmpd="sng" algn="ctr">
                      <a:solidFill>
                        <a:srgbClr val="95B6DF"/>
                      </a:solidFill>
                      <a:prstDash val="solid"/>
                      <a:round/>
                      <a:headEnd type="none" w="med" len="med"/>
                      <a:tailEnd type="none" w="med" len="med"/>
                    </a:lnB>
                    <a:lnTlToBr>
                      <a:noFill/>
                    </a:lnTlToBr>
                    <a:lnBlToTr>
                      <a:noFill/>
                    </a:lnBlToTr>
                    <a:noFill/>
                  </a:tcPr>
                </a:tc>
              </a:tr>
            </a:tbl>
          </a:graphicData>
        </a:graphic>
      </p:graphicFrame>
      <p:sp>
        <p:nvSpPr>
          <p:cNvPr id="11" name="Text Box 7"/>
          <p:cNvSpPr txBox="1">
            <a:spLocks noChangeArrowheads="1"/>
          </p:cNvSpPr>
          <p:nvPr/>
        </p:nvSpPr>
        <p:spPr bwMode="auto">
          <a:xfrm>
            <a:off x="457200" y="5180013"/>
            <a:ext cx="8121650" cy="1331912"/>
          </a:xfrm>
          <a:prstGeom prst="rect">
            <a:avLst/>
          </a:prstGeom>
          <a:solidFill>
            <a:schemeClr val="bg2">
              <a:alpha val="14902"/>
            </a:schemeClr>
          </a:solidFill>
          <a:ln w="9525">
            <a:noFill/>
            <a:miter lim="800000"/>
            <a:headEnd/>
            <a:tailEnd/>
          </a:ln>
        </p:spPr>
        <p:txBody>
          <a:bodyPr/>
          <a:lstStyle/>
          <a:p>
            <a:r>
              <a:rPr lang="en-US" sz="1800">
                <a:solidFill>
                  <a:srgbClr val="B10B2D"/>
                </a:solidFill>
              </a:rPr>
              <a:t>Don’t Let This Happen to You</a:t>
            </a:r>
          </a:p>
          <a:p>
            <a:r>
              <a:rPr lang="en-US" sz="1600">
                <a:solidFill>
                  <a:schemeClr val="tx1"/>
                </a:solidFill>
              </a:rPr>
              <a:t>Don’t Confuse Absolute Advantage and Comparative Advantage</a:t>
            </a:r>
          </a:p>
          <a:p>
            <a:r>
              <a:rPr lang="en-US" sz="1400">
                <a:solidFill>
                  <a:schemeClr val="tx1"/>
                </a:solidFill>
              </a:rPr>
              <a:t>Make sure you know the definitions. </a:t>
            </a:r>
          </a:p>
          <a:p>
            <a:r>
              <a:rPr lang="en-US" sz="1400">
                <a:solidFill>
                  <a:schemeClr val="tx1"/>
                </a:solidFill>
              </a:rPr>
              <a:t>Keep in mind it is possible to have one without the other.</a:t>
            </a:r>
          </a:p>
        </p:txBody>
      </p:sp>
      <p:sp>
        <p:nvSpPr>
          <p:cNvPr id="19" name="Rectangle 18"/>
          <p:cNvSpPr>
            <a:spLocks noChangeArrowheads="1"/>
          </p:cNvSpPr>
          <p:nvPr/>
        </p:nvSpPr>
        <p:spPr bwMode="auto">
          <a:xfrm>
            <a:off x="455613" y="5191125"/>
            <a:ext cx="8126412" cy="1323975"/>
          </a:xfrm>
          <a:prstGeom prst="rect">
            <a:avLst/>
          </a:prstGeom>
          <a:noFill/>
          <a:ln w="9525" algn="ctr">
            <a:solidFill>
              <a:schemeClr val="bg2"/>
            </a:solidFill>
            <a:round/>
            <a:headEnd/>
            <a:tailEnd/>
          </a:ln>
        </p:spPr>
        <p:txBody>
          <a:bodyPr/>
          <a:lstStyle/>
          <a:p>
            <a:endParaRPr lang="en-US"/>
          </a:p>
        </p:txBody>
      </p:sp>
      <p:grpSp>
        <p:nvGrpSpPr>
          <p:cNvPr id="2" name="Group 13"/>
          <p:cNvGrpSpPr>
            <a:grpSpLocks/>
          </p:cNvGrpSpPr>
          <p:nvPr/>
        </p:nvGrpSpPr>
        <p:grpSpPr bwMode="auto">
          <a:xfrm>
            <a:off x="457200" y="6137275"/>
            <a:ext cx="8239125" cy="373063"/>
            <a:chOff x="752475" y="5918200"/>
            <a:chExt cx="8239125" cy="373479"/>
          </a:xfrm>
        </p:grpSpPr>
        <p:sp>
          <p:nvSpPr>
            <p:cNvPr id="23573" name="Rectangle 14"/>
            <p:cNvSpPr>
              <a:spLocks noChangeArrowheads="1"/>
            </p:cNvSpPr>
            <p:nvPr/>
          </p:nvSpPr>
          <p:spPr bwMode="auto">
            <a:xfrm>
              <a:off x="1878013" y="5918200"/>
              <a:ext cx="7113587" cy="373063"/>
            </a:xfrm>
            <a:prstGeom prst="rect">
              <a:avLst/>
            </a:prstGeom>
            <a:noFill/>
            <a:ln w="9525">
              <a:noFill/>
              <a:miter lim="800000"/>
              <a:headEnd/>
              <a:tailEnd/>
            </a:ln>
          </p:spPr>
          <p:txBody>
            <a:bodyPr/>
            <a:lstStyle/>
            <a:p>
              <a:pPr marL="115888" lvl="1" indent="-1588">
                <a:spcBef>
                  <a:spcPct val="20000"/>
                </a:spcBef>
              </a:pPr>
              <a:r>
                <a:rPr lang="en-US" sz="1400" b="1">
                  <a:solidFill>
                    <a:srgbClr val="B10B2D"/>
                  </a:solidFill>
                </a:rPr>
                <a:t>Your Turn:</a:t>
              </a:r>
              <a:r>
                <a:rPr lang="en-US" sz="1800" b="1">
                  <a:solidFill>
                    <a:schemeClr val="tx1"/>
                  </a:solidFill>
                </a:rPr>
                <a:t> </a:t>
              </a:r>
              <a:r>
                <a:rPr lang="en-US" sz="1200" b="1">
                  <a:solidFill>
                    <a:schemeClr val="tx1"/>
                  </a:solidFill>
                </a:rPr>
                <a:t>Test your understanding by doing related problem 2.5 at the end of this chapter.</a:t>
              </a:r>
            </a:p>
          </p:txBody>
        </p:sp>
        <p:sp>
          <p:nvSpPr>
            <p:cNvPr id="23574" name="TextBox 28"/>
            <p:cNvSpPr txBox="1">
              <a:spLocks noChangeArrowheads="1"/>
            </p:cNvSpPr>
            <p:nvPr/>
          </p:nvSpPr>
          <p:spPr bwMode="auto">
            <a:xfrm>
              <a:off x="752475" y="5953125"/>
              <a:ext cx="1319979" cy="338554"/>
            </a:xfrm>
            <a:prstGeom prst="rect">
              <a:avLst/>
            </a:prstGeom>
            <a:noFill/>
            <a:ln w="9525">
              <a:noFill/>
              <a:miter lim="800000"/>
              <a:headEnd/>
              <a:tailEnd/>
            </a:ln>
          </p:spPr>
          <p:txBody>
            <a:bodyPr wrap="none">
              <a:spAutoFit/>
            </a:bodyPr>
            <a:lstStyle/>
            <a:p>
              <a:r>
                <a:rPr lang="en-US" sz="1600">
                  <a:solidFill>
                    <a:srgbClr val="00A15F"/>
                  </a:solidFill>
                </a:rPr>
                <a:t>My</a:t>
              </a:r>
              <a:r>
                <a:rPr lang="en-US" sz="1600">
                  <a:solidFill>
                    <a:srgbClr val="808285"/>
                  </a:solidFill>
                </a:rPr>
                <a:t>Econ</a:t>
              </a:r>
              <a:r>
                <a:rPr lang="en-US" sz="1600">
                  <a:solidFill>
                    <a:srgbClr val="00A15F"/>
                  </a:solidFill>
                </a:rPr>
                <a:t>Lab</a:t>
              </a:r>
            </a:p>
          </p:txBody>
        </p:sp>
      </p:grpSp>
    </p:spTree>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840709"/>
                                        </p:tgtEl>
                                        <p:attrNameLst>
                                          <p:attrName>style.visibility</p:attrName>
                                        </p:attrNameLst>
                                      </p:cBhvr>
                                      <p:to>
                                        <p:strVal val="visible"/>
                                      </p:to>
                                    </p:set>
                                    <p:animEffect transition="in" filter="wipe(left)">
                                      <p:cBhvr>
                                        <p:cTn id="7" dur="500"/>
                                        <p:tgtEl>
                                          <p:spTgt spid="840709"/>
                                        </p:tgtEl>
                                      </p:cBhvr>
                                    </p:animEffect>
                                  </p:childTnLst>
                                </p:cTn>
                              </p:par>
                            </p:childTnLst>
                          </p:cTn>
                        </p:par>
                        <p:par>
                          <p:cTn id="8" fill="hold" nodeType="afterGroup">
                            <p:stCondLst>
                              <p:cond delay="500"/>
                            </p:stCondLst>
                            <p:childTnLst>
                              <p:par>
                                <p:cTn id="9" presetID="22" presetClass="entr" presetSubtype="8" fill="hold" grpId="0" nodeType="afterEffect">
                                  <p:stCondLst>
                                    <p:cond delay="0"/>
                                  </p:stCondLst>
                                  <p:childTnLst>
                                    <p:set>
                                      <p:cBhvr>
                                        <p:cTn id="10" dur="1" fill="hold">
                                          <p:stCondLst>
                                            <p:cond delay="0"/>
                                          </p:stCondLst>
                                        </p:cTn>
                                        <p:tgtEl>
                                          <p:spTgt spid="840712">
                                            <p:txEl>
                                              <p:pRg st="0" end="0"/>
                                            </p:txEl>
                                          </p:spTgt>
                                        </p:tgtEl>
                                        <p:attrNameLst>
                                          <p:attrName>style.visibility</p:attrName>
                                        </p:attrNameLst>
                                      </p:cBhvr>
                                      <p:to>
                                        <p:strVal val="visible"/>
                                      </p:to>
                                    </p:set>
                                    <p:animEffect transition="in" filter="wipe(left)">
                                      <p:cBhvr>
                                        <p:cTn id="11" dur="500"/>
                                        <p:tgtEl>
                                          <p:spTgt spid="840712">
                                            <p:txEl>
                                              <p:pRg st="0" end="0"/>
                                            </p:txEl>
                                          </p:spTgt>
                                        </p:tgtEl>
                                      </p:cBhvr>
                                    </p:animEffect>
                                  </p:childTnLst>
                                </p:cTn>
                              </p:par>
                            </p:childTnLst>
                          </p:cTn>
                        </p:par>
                      </p:childTnLst>
                    </p:cTn>
                  </p:par>
                  <p:par>
                    <p:cTn id="12" fill="hold" nodeType="clickPar">
                      <p:stCondLst>
                        <p:cond delay="indefinite"/>
                      </p:stCondLst>
                      <p:childTnLst>
                        <p:par>
                          <p:cTn id="13" fill="hold" nodeType="withGroup">
                            <p:stCondLst>
                              <p:cond delay="0"/>
                            </p:stCondLst>
                            <p:childTnLst>
                              <p:par>
                                <p:cTn id="14" presetID="22" presetClass="entr" presetSubtype="8" fill="hold" grpId="0" nodeType="clickEffect">
                                  <p:stCondLst>
                                    <p:cond delay="0"/>
                                  </p:stCondLst>
                                  <p:childTnLst>
                                    <p:set>
                                      <p:cBhvr>
                                        <p:cTn id="15" dur="1" fill="hold">
                                          <p:stCondLst>
                                            <p:cond delay="0"/>
                                          </p:stCondLst>
                                        </p:cTn>
                                        <p:tgtEl>
                                          <p:spTgt spid="9"/>
                                        </p:tgtEl>
                                        <p:attrNameLst>
                                          <p:attrName>style.visibility</p:attrName>
                                        </p:attrNameLst>
                                      </p:cBhvr>
                                      <p:to>
                                        <p:strVal val="visible"/>
                                      </p:to>
                                    </p:set>
                                    <p:animEffect transition="in" filter="wipe(left)">
                                      <p:cBhvr>
                                        <p:cTn id="16" dur="500"/>
                                        <p:tgtEl>
                                          <p:spTgt spid="9"/>
                                        </p:tgtEl>
                                      </p:cBhvr>
                                    </p:animEffect>
                                  </p:childTnLst>
                                </p:cTn>
                              </p:par>
                            </p:childTnLst>
                          </p:cTn>
                        </p:par>
                        <p:par>
                          <p:cTn id="17" fill="hold" nodeType="afterGroup">
                            <p:stCondLst>
                              <p:cond delay="500"/>
                            </p:stCondLst>
                            <p:childTnLst>
                              <p:par>
                                <p:cTn id="18" presetID="22" presetClass="entr" presetSubtype="8" fill="hold" grpId="0" nodeType="afterEffect">
                                  <p:stCondLst>
                                    <p:cond delay="0"/>
                                  </p:stCondLst>
                                  <p:childTnLst>
                                    <p:set>
                                      <p:cBhvr>
                                        <p:cTn id="19" dur="1" fill="hold">
                                          <p:stCondLst>
                                            <p:cond delay="0"/>
                                          </p:stCondLst>
                                        </p:cTn>
                                        <p:tgtEl>
                                          <p:spTgt spid="8"/>
                                        </p:tgtEl>
                                        <p:attrNameLst>
                                          <p:attrName>style.visibility</p:attrName>
                                        </p:attrNameLst>
                                      </p:cBhvr>
                                      <p:to>
                                        <p:strVal val="visible"/>
                                      </p:to>
                                    </p:set>
                                    <p:animEffect transition="in" filter="wipe(left)">
                                      <p:cBhvr>
                                        <p:cTn id="20" dur="500"/>
                                        <p:tgtEl>
                                          <p:spTgt spid="8"/>
                                        </p:tgtEl>
                                      </p:cBhvr>
                                    </p:animEffect>
                                  </p:childTnLst>
                                </p:cTn>
                              </p:par>
                            </p:childTnLst>
                          </p:cTn>
                        </p:par>
                        <p:par>
                          <p:cTn id="21" fill="hold" nodeType="afterGroup">
                            <p:stCondLst>
                              <p:cond delay="1000"/>
                            </p:stCondLst>
                            <p:childTnLst>
                              <p:par>
                                <p:cTn id="22" presetID="22" presetClass="entr" presetSubtype="1" fill="hold" nodeType="afterEffect">
                                  <p:stCondLst>
                                    <p:cond delay="0"/>
                                  </p:stCondLst>
                                  <p:childTnLst>
                                    <p:set>
                                      <p:cBhvr>
                                        <p:cTn id="23" dur="1" fill="hold">
                                          <p:stCondLst>
                                            <p:cond delay="0"/>
                                          </p:stCondLst>
                                        </p:cTn>
                                        <p:tgtEl>
                                          <p:spTgt spid="10"/>
                                        </p:tgtEl>
                                        <p:attrNameLst>
                                          <p:attrName>style.visibility</p:attrName>
                                        </p:attrNameLst>
                                      </p:cBhvr>
                                      <p:to>
                                        <p:strVal val="visible"/>
                                      </p:to>
                                    </p:set>
                                    <p:animEffect transition="in" filter="wipe(up)">
                                      <p:cBhvr>
                                        <p:cTn id="24" dur="1000"/>
                                        <p:tgtEl>
                                          <p:spTgt spid="10"/>
                                        </p:tgtEl>
                                      </p:cBhvr>
                                    </p:animEffect>
                                  </p:childTnLst>
                                </p:cTn>
                              </p:par>
                            </p:childTnLst>
                          </p:cTn>
                        </p:par>
                      </p:childTnLst>
                    </p:cTn>
                  </p:par>
                  <p:par>
                    <p:cTn id="25" fill="hold" nodeType="clickPar">
                      <p:stCondLst>
                        <p:cond delay="indefinite"/>
                      </p:stCondLst>
                      <p:childTnLst>
                        <p:par>
                          <p:cTn id="26" fill="hold" nodeType="withGroup">
                            <p:stCondLst>
                              <p:cond delay="0"/>
                            </p:stCondLst>
                            <p:childTnLst>
                              <p:par>
                                <p:cTn id="27" presetID="22" presetClass="entr" presetSubtype="8" fill="hold" grpId="0" nodeType="clickEffect">
                                  <p:stCondLst>
                                    <p:cond delay="0"/>
                                  </p:stCondLst>
                                  <p:childTnLst>
                                    <p:set>
                                      <p:cBhvr>
                                        <p:cTn id="28" dur="1" fill="hold">
                                          <p:stCondLst>
                                            <p:cond delay="0"/>
                                          </p:stCondLst>
                                        </p:cTn>
                                        <p:tgtEl>
                                          <p:spTgt spid="7">
                                            <p:txEl>
                                              <p:pRg st="0" end="0"/>
                                            </p:txEl>
                                          </p:spTgt>
                                        </p:tgtEl>
                                        <p:attrNameLst>
                                          <p:attrName>style.visibility</p:attrName>
                                        </p:attrNameLst>
                                      </p:cBhvr>
                                      <p:to>
                                        <p:strVal val="visible"/>
                                      </p:to>
                                    </p:set>
                                    <p:animEffect transition="in" filter="wipe(left)">
                                      <p:cBhvr>
                                        <p:cTn id="29" dur="500"/>
                                        <p:tgtEl>
                                          <p:spTgt spid="7">
                                            <p:txEl>
                                              <p:pRg st="0" end="0"/>
                                            </p:txEl>
                                          </p:spTgt>
                                        </p:tgtEl>
                                      </p:cBhvr>
                                    </p:animEffect>
                                  </p:childTnLst>
                                </p:cTn>
                              </p:par>
                            </p:childTnLst>
                          </p:cTn>
                        </p:par>
                      </p:childTnLst>
                    </p:cTn>
                  </p:par>
                  <p:par>
                    <p:cTn id="30" fill="hold" nodeType="clickPar">
                      <p:stCondLst>
                        <p:cond delay="indefinite"/>
                      </p:stCondLst>
                      <p:childTnLst>
                        <p:par>
                          <p:cTn id="31" fill="hold" nodeType="withGroup">
                            <p:stCondLst>
                              <p:cond delay="0"/>
                            </p:stCondLst>
                            <p:childTnLst>
                              <p:par>
                                <p:cTn id="32" presetID="10" presetClass="entr" presetSubtype="0" fill="hold" grpId="0" nodeType="clickEffect">
                                  <p:stCondLst>
                                    <p:cond delay="0"/>
                                  </p:stCondLst>
                                  <p:childTnLst>
                                    <p:set>
                                      <p:cBhvr>
                                        <p:cTn id="33" dur="1" fill="hold">
                                          <p:stCondLst>
                                            <p:cond delay="0"/>
                                          </p:stCondLst>
                                        </p:cTn>
                                        <p:tgtEl>
                                          <p:spTgt spid="11">
                                            <p:bg/>
                                          </p:spTgt>
                                        </p:tgtEl>
                                        <p:attrNameLst>
                                          <p:attrName>style.visibility</p:attrName>
                                        </p:attrNameLst>
                                      </p:cBhvr>
                                      <p:to>
                                        <p:strVal val="visible"/>
                                      </p:to>
                                    </p:set>
                                    <p:animEffect transition="in" filter="fade">
                                      <p:cBhvr>
                                        <p:cTn id="34" dur="500"/>
                                        <p:tgtEl>
                                          <p:spTgt spid="11">
                                            <p:bg/>
                                          </p:spTgt>
                                        </p:tgtEl>
                                      </p:cBhvr>
                                    </p:animEffect>
                                  </p:childTnLst>
                                </p:cTn>
                              </p:par>
                              <p:par>
                                <p:cTn id="35" presetID="10" presetClass="entr" presetSubtype="0" fill="hold" grpId="0" nodeType="withEffect">
                                  <p:stCondLst>
                                    <p:cond delay="0"/>
                                  </p:stCondLst>
                                  <p:childTnLst>
                                    <p:set>
                                      <p:cBhvr>
                                        <p:cTn id="36" dur="1" fill="hold">
                                          <p:stCondLst>
                                            <p:cond delay="0"/>
                                          </p:stCondLst>
                                        </p:cTn>
                                        <p:tgtEl>
                                          <p:spTgt spid="19"/>
                                        </p:tgtEl>
                                        <p:attrNameLst>
                                          <p:attrName>style.visibility</p:attrName>
                                        </p:attrNameLst>
                                      </p:cBhvr>
                                      <p:to>
                                        <p:strVal val="visible"/>
                                      </p:to>
                                    </p:set>
                                    <p:animEffect transition="in" filter="fade">
                                      <p:cBhvr>
                                        <p:cTn id="37" dur="500"/>
                                        <p:tgtEl>
                                          <p:spTgt spid="19"/>
                                        </p:tgtEl>
                                      </p:cBhvr>
                                    </p:animEffect>
                                  </p:childTnLst>
                                </p:cTn>
                              </p:par>
                              <p:par>
                                <p:cTn id="38" presetID="29" presetClass="entr" presetSubtype="0" fill="hold" grpId="0" nodeType="withEffect">
                                  <p:stCondLst>
                                    <p:cond delay="0"/>
                                  </p:stCondLst>
                                  <p:childTnLst>
                                    <p:set>
                                      <p:cBhvr>
                                        <p:cTn id="39" dur="1" fill="hold">
                                          <p:stCondLst>
                                            <p:cond delay="0"/>
                                          </p:stCondLst>
                                        </p:cTn>
                                        <p:tgtEl>
                                          <p:spTgt spid="11">
                                            <p:txEl>
                                              <p:pRg st="0" end="0"/>
                                            </p:txEl>
                                          </p:spTgt>
                                        </p:tgtEl>
                                        <p:attrNameLst>
                                          <p:attrName>style.visibility</p:attrName>
                                        </p:attrNameLst>
                                      </p:cBhvr>
                                      <p:to>
                                        <p:strVal val="visible"/>
                                      </p:to>
                                    </p:set>
                                    <p:anim calcmode="lin" valueType="num">
                                      <p:cBhvr>
                                        <p:cTn id="40" dur="500" fill="hold"/>
                                        <p:tgtEl>
                                          <p:spTgt spid="11">
                                            <p:txEl>
                                              <p:pRg st="0" end="0"/>
                                            </p:txEl>
                                          </p:spTgt>
                                        </p:tgtEl>
                                        <p:attrNameLst>
                                          <p:attrName>ppt_x</p:attrName>
                                        </p:attrNameLst>
                                      </p:cBhvr>
                                      <p:tavLst>
                                        <p:tav tm="0">
                                          <p:val>
                                            <p:strVal val="#ppt_x-.2"/>
                                          </p:val>
                                        </p:tav>
                                        <p:tav tm="100000">
                                          <p:val>
                                            <p:strVal val="#ppt_x"/>
                                          </p:val>
                                        </p:tav>
                                      </p:tavLst>
                                    </p:anim>
                                    <p:anim calcmode="lin" valueType="num">
                                      <p:cBhvr>
                                        <p:cTn id="41" dur="500" fill="hold"/>
                                        <p:tgtEl>
                                          <p:spTgt spid="11">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42" dur="500"/>
                                        <p:tgtEl>
                                          <p:spTgt spid="11">
                                            <p:txEl>
                                              <p:pRg st="0" end="0"/>
                                            </p:txEl>
                                          </p:spTgt>
                                        </p:tgtEl>
                                      </p:cBhvr>
                                    </p:animEffect>
                                  </p:childTnLst>
                                </p:cTn>
                              </p:par>
                            </p:childTnLst>
                          </p:cTn>
                        </p:par>
                        <p:par>
                          <p:cTn id="43" fill="hold" nodeType="afterGroup">
                            <p:stCondLst>
                              <p:cond delay="500"/>
                            </p:stCondLst>
                            <p:childTnLst>
                              <p:par>
                                <p:cTn id="44" presetID="22" presetClass="entr" presetSubtype="8" fill="hold" grpId="0" nodeType="afterEffect">
                                  <p:stCondLst>
                                    <p:cond delay="0"/>
                                  </p:stCondLst>
                                  <p:childTnLst>
                                    <p:set>
                                      <p:cBhvr>
                                        <p:cTn id="45" dur="1" fill="hold">
                                          <p:stCondLst>
                                            <p:cond delay="0"/>
                                          </p:stCondLst>
                                        </p:cTn>
                                        <p:tgtEl>
                                          <p:spTgt spid="11">
                                            <p:txEl>
                                              <p:pRg st="1" end="1"/>
                                            </p:txEl>
                                          </p:spTgt>
                                        </p:tgtEl>
                                        <p:attrNameLst>
                                          <p:attrName>style.visibility</p:attrName>
                                        </p:attrNameLst>
                                      </p:cBhvr>
                                      <p:to>
                                        <p:strVal val="visible"/>
                                      </p:to>
                                    </p:set>
                                    <p:animEffect transition="in" filter="wipe(left)">
                                      <p:cBhvr>
                                        <p:cTn id="46" dur="1000"/>
                                        <p:tgtEl>
                                          <p:spTgt spid="11">
                                            <p:txEl>
                                              <p:pRg st="1" end="1"/>
                                            </p:txEl>
                                          </p:spTgt>
                                        </p:tgtEl>
                                      </p:cBhvr>
                                    </p:animEffect>
                                  </p:childTnLst>
                                </p:cTn>
                              </p:par>
                            </p:childTnLst>
                          </p:cTn>
                        </p:par>
                        <p:par>
                          <p:cTn id="47" fill="hold" nodeType="afterGroup">
                            <p:stCondLst>
                              <p:cond delay="1500"/>
                            </p:stCondLst>
                            <p:childTnLst>
                              <p:par>
                                <p:cTn id="48" presetID="22" presetClass="entr" presetSubtype="8" fill="hold" grpId="0" nodeType="afterEffect">
                                  <p:stCondLst>
                                    <p:cond delay="0"/>
                                  </p:stCondLst>
                                  <p:childTnLst>
                                    <p:set>
                                      <p:cBhvr>
                                        <p:cTn id="49" dur="1" fill="hold">
                                          <p:stCondLst>
                                            <p:cond delay="0"/>
                                          </p:stCondLst>
                                        </p:cTn>
                                        <p:tgtEl>
                                          <p:spTgt spid="11">
                                            <p:txEl>
                                              <p:pRg st="2" end="2"/>
                                            </p:txEl>
                                          </p:spTgt>
                                        </p:tgtEl>
                                        <p:attrNameLst>
                                          <p:attrName>style.visibility</p:attrName>
                                        </p:attrNameLst>
                                      </p:cBhvr>
                                      <p:to>
                                        <p:strVal val="visible"/>
                                      </p:to>
                                    </p:set>
                                    <p:animEffect transition="in" filter="wipe(left)">
                                      <p:cBhvr>
                                        <p:cTn id="50" dur="500"/>
                                        <p:tgtEl>
                                          <p:spTgt spid="11">
                                            <p:txEl>
                                              <p:pRg st="2" end="2"/>
                                            </p:txEl>
                                          </p:spTgt>
                                        </p:tgtEl>
                                      </p:cBhvr>
                                    </p:animEffect>
                                  </p:childTnLst>
                                </p:cTn>
                              </p:par>
                            </p:childTnLst>
                          </p:cTn>
                        </p:par>
                        <p:par>
                          <p:cTn id="51" fill="hold" nodeType="afterGroup">
                            <p:stCondLst>
                              <p:cond delay="2000"/>
                            </p:stCondLst>
                            <p:childTnLst>
                              <p:par>
                                <p:cTn id="52" presetID="22" presetClass="entr" presetSubtype="8" fill="hold" grpId="0" nodeType="afterEffect">
                                  <p:stCondLst>
                                    <p:cond delay="0"/>
                                  </p:stCondLst>
                                  <p:childTnLst>
                                    <p:set>
                                      <p:cBhvr>
                                        <p:cTn id="53" dur="1" fill="hold">
                                          <p:stCondLst>
                                            <p:cond delay="0"/>
                                          </p:stCondLst>
                                        </p:cTn>
                                        <p:tgtEl>
                                          <p:spTgt spid="11">
                                            <p:txEl>
                                              <p:pRg st="3" end="3"/>
                                            </p:txEl>
                                          </p:spTgt>
                                        </p:tgtEl>
                                        <p:attrNameLst>
                                          <p:attrName>style.visibility</p:attrName>
                                        </p:attrNameLst>
                                      </p:cBhvr>
                                      <p:to>
                                        <p:strVal val="visible"/>
                                      </p:to>
                                    </p:set>
                                    <p:animEffect transition="in" filter="wipe(left)">
                                      <p:cBhvr>
                                        <p:cTn id="54" dur="500"/>
                                        <p:tgtEl>
                                          <p:spTgt spid="11">
                                            <p:txEl>
                                              <p:pRg st="3" end="3"/>
                                            </p:txEl>
                                          </p:spTgt>
                                        </p:tgtEl>
                                      </p:cBhvr>
                                    </p:animEffect>
                                  </p:childTnLst>
                                </p:cTn>
                              </p:par>
                            </p:childTnLst>
                          </p:cTn>
                        </p:par>
                        <p:par>
                          <p:cTn id="55" fill="hold" nodeType="afterGroup">
                            <p:stCondLst>
                              <p:cond delay="2500"/>
                            </p:stCondLst>
                            <p:childTnLst>
                              <p:par>
                                <p:cTn id="56" presetID="12" presetClass="entr" presetSubtype="2" fill="hold" nodeType="afterEffect">
                                  <p:stCondLst>
                                    <p:cond delay="0"/>
                                  </p:stCondLst>
                                  <p:childTnLst>
                                    <p:set>
                                      <p:cBhvr>
                                        <p:cTn id="57" dur="1" fill="hold">
                                          <p:stCondLst>
                                            <p:cond delay="0"/>
                                          </p:stCondLst>
                                        </p:cTn>
                                        <p:tgtEl>
                                          <p:spTgt spid="2"/>
                                        </p:tgtEl>
                                        <p:attrNameLst>
                                          <p:attrName>style.visibility</p:attrName>
                                        </p:attrNameLst>
                                      </p:cBhvr>
                                      <p:to>
                                        <p:strVal val="visible"/>
                                      </p:to>
                                    </p:set>
                                    <p:animEffect transition="in" filter="slide(fromRight)">
                                      <p:cBhvr>
                                        <p:cTn id="58"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40709" grpId="0"/>
      <p:bldP spid="840712" grpId="0" build="p" autoUpdateAnimBg="0" advAuto="0"/>
      <p:bldP spid="7" grpId="0" build="p" autoUpdateAnimBg="0" advAuto="0"/>
      <p:bldP spid="8" grpId="0"/>
      <p:bldP spid="9" grpId="0" animBg="1"/>
      <p:bldP spid="11" grpId="0" build="p" animBg="1"/>
      <p:bldP spid="19" grpId="0" animBg="1"/>
    </p:bldLst>
  </p:timing>
</p:sld>
</file>

<file path=ppt/slides/slide1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43781" name="Text Box 5"/>
          <p:cNvSpPr txBox="1">
            <a:spLocks noChangeArrowheads="1"/>
          </p:cNvSpPr>
          <p:nvPr/>
        </p:nvSpPr>
        <p:spPr bwMode="auto">
          <a:xfrm>
            <a:off x="265113" y="271463"/>
            <a:ext cx="8561387" cy="400110"/>
          </a:xfrm>
          <a:prstGeom prst="rect">
            <a:avLst/>
          </a:prstGeom>
          <a:noFill/>
          <a:ln w="9525">
            <a:noFill/>
            <a:miter lim="800000"/>
            <a:headEnd/>
            <a:tailEnd/>
          </a:ln>
        </p:spPr>
        <p:txBody>
          <a:bodyPr wrap="square">
            <a:spAutoFit/>
          </a:bodyPr>
          <a:lstStyle/>
          <a:p>
            <a:r>
              <a:rPr lang="en-US" sz="2000" b="1" dirty="0">
                <a:solidFill>
                  <a:schemeClr val="tx1"/>
                </a:solidFill>
              </a:rPr>
              <a:t>Comparative Advantage </a:t>
            </a:r>
            <a:r>
              <a:rPr lang="en-US" altLang="zh-TW" sz="2000" b="1" dirty="0" smtClean="0">
                <a:solidFill>
                  <a:schemeClr val="tx1"/>
                </a:solidFill>
              </a:rPr>
              <a:t>(</a:t>
            </a:r>
            <a:r>
              <a:rPr lang="zh-TW" altLang="en-US" sz="2000" b="1" dirty="0" smtClean="0">
                <a:solidFill>
                  <a:schemeClr val="tx1"/>
                </a:solidFill>
                <a:latin typeface="標楷體" pitchFamily="65" charset="-120"/>
                <a:ea typeface="標楷體" pitchFamily="65" charset="-120"/>
              </a:rPr>
              <a:t>比較利益</a:t>
            </a:r>
            <a:r>
              <a:rPr lang="en-US" altLang="zh-TW" sz="2000" b="1" dirty="0" smtClean="0">
                <a:solidFill>
                  <a:schemeClr val="tx1"/>
                </a:solidFill>
              </a:rPr>
              <a:t>)</a:t>
            </a:r>
            <a:r>
              <a:rPr lang="en-US" sz="2000" b="1" dirty="0" smtClean="0">
                <a:solidFill>
                  <a:schemeClr val="tx1"/>
                </a:solidFill>
              </a:rPr>
              <a:t>and </a:t>
            </a:r>
            <a:r>
              <a:rPr lang="en-US" sz="2000" b="1" dirty="0">
                <a:solidFill>
                  <a:schemeClr val="tx1"/>
                </a:solidFill>
              </a:rPr>
              <a:t>the Gains from </a:t>
            </a:r>
            <a:r>
              <a:rPr lang="en-US" sz="2000" b="1" dirty="0" smtClean="0">
                <a:solidFill>
                  <a:schemeClr val="tx1"/>
                </a:solidFill>
              </a:rPr>
              <a:t>Trade</a:t>
            </a:r>
            <a:r>
              <a:rPr lang="en-US" altLang="zh-TW" sz="2000" b="1" dirty="0" smtClean="0">
                <a:solidFill>
                  <a:schemeClr val="tx1"/>
                </a:solidFill>
              </a:rPr>
              <a:t>(</a:t>
            </a:r>
            <a:r>
              <a:rPr lang="zh-TW" altLang="en-US" sz="2000" b="1" dirty="0">
                <a:solidFill>
                  <a:schemeClr val="tx1"/>
                </a:solidFill>
                <a:latin typeface="標楷體" pitchFamily="65" charset="-120"/>
                <a:ea typeface="標楷體" pitchFamily="65" charset="-120"/>
              </a:rPr>
              <a:t>交換</a:t>
            </a:r>
            <a:r>
              <a:rPr lang="zh-TW" altLang="en-US" sz="2000" b="1" dirty="0" smtClean="0">
                <a:solidFill>
                  <a:schemeClr val="tx1"/>
                </a:solidFill>
                <a:latin typeface="標楷體" pitchFamily="65" charset="-120"/>
                <a:ea typeface="標楷體" pitchFamily="65" charset="-120"/>
              </a:rPr>
              <a:t>利得</a:t>
            </a:r>
            <a:r>
              <a:rPr lang="en-US" altLang="zh-TW" sz="2000" b="1" dirty="0" smtClean="0">
                <a:solidFill>
                  <a:schemeClr val="tx1"/>
                </a:solidFill>
              </a:rPr>
              <a:t>)</a:t>
            </a:r>
            <a:endParaRPr lang="en-US" sz="2000" b="1" dirty="0">
              <a:solidFill>
                <a:schemeClr val="tx1"/>
              </a:solidFill>
            </a:endParaRPr>
          </a:p>
        </p:txBody>
      </p:sp>
      <p:sp>
        <p:nvSpPr>
          <p:cNvPr id="843782" name="Text Box 6"/>
          <p:cNvSpPr txBox="1">
            <a:spLocks noChangeArrowheads="1"/>
          </p:cNvSpPr>
          <p:nvPr/>
        </p:nvSpPr>
        <p:spPr bwMode="auto">
          <a:xfrm>
            <a:off x="455613" y="1004888"/>
            <a:ext cx="8240712" cy="2062103"/>
          </a:xfrm>
          <a:prstGeom prst="rect">
            <a:avLst/>
          </a:prstGeom>
          <a:noFill/>
          <a:ln w="9525">
            <a:noFill/>
            <a:miter lim="800000"/>
            <a:headEnd/>
            <a:tailEnd/>
          </a:ln>
        </p:spPr>
        <p:txBody>
          <a:bodyPr>
            <a:spAutoFit/>
          </a:bodyPr>
          <a:lstStyle/>
          <a:p>
            <a:pPr>
              <a:spcBef>
                <a:spcPct val="10000"/>
              </a:spcBef>
              <a:spcAft>
                <a:spcPct val="10000"/>
              </a:spcAft>
            </a:pPr>
            <a:r>
              <a:rPr lang="en-US" sz="2000" i="1" dirty="0">
                <a:solidFill>
                  <a:schemeClr val="tx1"/>
                </a:solidFill>
              </a:rPr>
              <a:t>The basis for trade is comparative advantage, not absolute advantage.</a:t>
            </a:r>
          </a:p>
          <a:p>
            <a:pPr>
              <a:spcBef>
                <a:spcPct val="10000"/>
              </a:spcBef>
              <a:spcAft>
                <a:spcPct val="10000"/>
              </a:spcAft>
            </a:pPr>
            <a:endParaRPr lang="en-US" sz="2000" dirty="0">
              <a:solidFill>
                <a:schemeClr val="tx1"/>
              </a:solidFill>
            </a:endParaRPr>
          </a:p>
          <a:p>
            <a:pPr>
              <a:spcBef>
                <a:spcPct val="10000"/>
              </a:spcBef>
              <a:spcAft>
                <a:spcPct val="10000"/>
              </a:spcAft>
            </a:pPr>
            <a:r>
              <a:rPr lang="en-US" sz="2000" dirty="0">
                <a:solidFill>
                  <a:schemeClr val="tx1"/>
                </a:solidFill>
              </a:rPr>
              <a:t>Individuals, firms, and countries are better off if they specialize in producing goods and services for which they have a comparative advantage and obtain the other goods and services they need by trading.  </a:t>
            </a:r>
          </a:p>
        </p:txBody>
      </p:sp>
    </p:spTree>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843781"/>
                                        </p:tgtEl>
                                        <p:attrNameLst>
                                          <p:attrName>style.visibility</p:attrName>
                                        </p:attrNameLst>
                                      </p:cBhvr>
                                      <p:to>
                                        <p:strVal val="visible"/>
                                      </p:to>
                                    </p:set>
                                    <p:animEffect transition="in" filter="wipe(left)">
                                      <p:cBhvr>
                                        <p:cTn id="7" dur="500"/>
                                        <p:tgtEl>
                                          <p:spTgt spid="843781"/>
                                        </p:tgtEl>
                                      </p:cBhvr>
                                    </p:animEffect>
                                  </p:childTnLst>
                                </p:cTn>
                              </p:par>
                            </p:childTnLst>
                          </p:cTn>
                        </p:par>
                        <p:par>
                          <p:cTn id="8" fill="hold" nodeType="afterGroup">
                            <p:stCondLst>
                              <p:cond delay="500"/>
                            </p:stCondLst>
                            <p:childTnLst>
                              <p:par>
                                <p:cTn id="9" presetID="22" presetClass="entr" presetSubtype="8" fill="hold" grpId="0" nodeType="afterEffect">
                                  <p:stCondLst>
                                    <p:cond delay="0"/>
                                  </p:stCondLst>
                                  <p:childTnLst>
                                    <p:set>
                                      <p:cBhvr>
                                        <p:cTn id="10" dur="1" fill="hold">
                                          <p:stCondLst>
                                            <p:cond delay="0"/>
                                          </p:stCondLst>
                                        </p:cTn>
                                        <p:tgtEl>
                                          <p:spTgt spid="843782">
                                            <p:txEl>
                                              <p:pRg st="0" end="0"/>
                                            </p:txEl>
                                          </p:spTgt>
                                        </p:tgtEl>
                                        <p:attrNameLst>
                                          <p:attrName>style.visibility</p:attrName>
                                        </p:attrNameLst>
                                      </p:cBhvr>
                                      <p:to>
                                        <p:strVal val="visible"/>
                                      </p:to>
                                    </p:set>
                                    <p:animEffect transition="in" filter="wipe(left)">
                                      <p:cBhvr>
                                        <p:cTn id="11" dur="500"/>
                                        <p:tgtEl>
                                          <p:spTgt spid="843782">
                                            <p:txEl>
                                              <p:pRg st="0" end="0"/>
                                            </p:txEl>
                                          </p:spTgt>
                                        </p:tgtEl>
                                      </p:cBhvr>
                                    </p:animEffect>
                                  </p:childTnLst>
                                </p:cTn>
                              </p:par>
                            </p:childTnLst>
                          </p:cTn>
                        </p:par>
                      </p:childTnLst>
                    </p:cTn>
                  </p:par>
                  <p:par>
                    <p:cTn id="12" fill="hold" nodeType="clickPar">
                      <p:stCondLst>
                        <p:cond delay="indefinite"/>
                      </p:stCondLst>
                      <p:childTnLst>
                        <p:par>
                          <p:cTn id="13" fill="hold" nodeType="withGroup">
                            <p:stCondLst>
                              <p:cond delay="0"/>
                            </p:stCondLst>
                            <p:childTnLst>
                              <p:par>
                                <p:cTn id="14" presetID="22" presetClass="entr" presetSubtype="8" fill="hold" grpId="0" nodeType="clickEffect">
                                  <p:stCondLst>
                                    <p:cond delay="0"/>
                                  </p:stCondLst>
                                  <p:childTnLst>
                                    <p:set>
                                      <p:cBhvr>
                                        <p:cTn id="15" dur="1" fill="hold">
                                          <p:stCondLst>
                                            <p:cond delay="0"/>
                                          </p:stCondLst>
                                        </p:cTn>
                                        <p:tgtEl>
                                          <p:spTgt spid="843782">
                                            <p:txEl>
                                              <p:pRg st="2" end="2"/>
                                            </p:txEl>
                                          </p:spTgt>
                                        </p:tgtEl>
                                        <p:attrNameLst>
                                          <p:attrName>style.visibility</p:attrName>
                                        </p:attrNameLst>
                                      </p:cBhvr>
                                      <p:to>
                                        <p:strVal val="visible"/>
                                      </p:to>
                                    </p:set>
                                    <p:animEffect transition="in" filter="wipe(left)">
                                      <p:cBhvr>
                                        <p:cTn id="16" dur="500"/>
                                        <p:tgtEl>
                                          <p:spTgt spid="843782">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43781" grpId="0"/>
      <p:bldP spid="843782" grpId="0" build="p" autoUpdateAnimBg="0" advAuto="0"/>
    </p:bldLst>
  </p:timing>
</p:sld>
</file>

<file path=ppt/slides/slide1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46850" name="Rectangle 2"/>
          <p:cNvSpPr>
            <a:spLocks noGrp="1" noChangeArrowheads="1"/>
          </p:cNvSpPr>
          <p:nvPr>
            <p:ph type="title" idx="4294967295"/>
          </p:nvPr>
        </p:nvSpPr>
        <p:spPr bwMode="auto">
          <a:xfrm>
            <a:off x="447675" y="157163"/>
            <a:ext cx="5526088" cy="514350"/>
          </a:xfrm>
          <a:prstGeom prst="rect">
            <a:avLst/>
          </a:prstGeom>
          <a:noFill/>
          <a:ln>
            <a:miter lim="800000"/>
            <a:headEnd/>
            <a:tailEnd/>
          </a:ln>
        </p:spPr>
        <p:txBody>
          <a:bodyPr/>
          <a:lstStyle/>
          <a:p>
            <a:pPr eaLnBrk="1" hangingPunct="1"/>
            <a:r>
              <a:rPr lang="en-US" dirty="0" smtClean="0">
                <a:solidFill>
                  <a:srgbClr val="0064B3"/>
                </a:solidFill>
              </a:rPr>
              <a:t>The Market System</a:t>
            </a:r>
          </a:p>
        </p:txBody>
      </p:sp>
      <p:sp>
        <p:nvSpPr>
          <p:cNvPr id="6" name="TextBox 5"/>
          <p:cNvSpPr txBox="1">
            <a:spLocks noChangeArrowheads="1"/>
          </p:cNvSpPr>
          <p:nvPr/>
        </p:nvSpPr>
        <p:spPr bwMode="auto">
          <a:xfrm>
            <a:off x="342900" y="2743200"/>
            <a:ext cx="8315325" cy="369888"/>
          </a:xfrm>
          <a:prstGeom prst="rect">
            <a:avLst/>
          </a:prstGeom>
          <a:noFill/>
          <a:ln w="9525">
            <a:noFill/>
            <a:miter lim="800000"/>
            <a:headEnd/>
            <a:tailEnd/>
          </a:ln>
        </p:spPr>
        <p:txBody>
          <a:bodyPr>
            <a:spAutoFit/>
          </a:bodyPr>
          <a:lstStyle/>
          <a:p>
            <a:r>
              <a:rPr lang="en-US" sz="1800">
                <a:solidFill>
                  <a:srgbClr val="0066B3"/>
                </a:solidFill>
              </a:rPr>
              <a:t>Explain the basic idea of how a market system works.</a:t>
            </a:r>
          </a:p>
        </p:txBody>
      </p:sp>
      <p:sp>
        <p:nvSpPr>
          <p:cNvPr id="7" name="Text Box 9"/>
          <p:cNvSpPr txBox="1">
            <a:spLocks noChangeArrowheads="1"/>
          </p:cNvSpPr>
          <p:nvPr/>
        </p:nvSpPr>
        <p:spPr bwMode="auto">
          <a:xfrm>
            <a:off x="452438" y="2404546"/>
            <a:ext cx="4048124" cy="369332"/>
          </a:xfrm>
          <a:prstGeom prst="rect">
            <a:avLst/>
          </a:prstGeom>
          <a:solidFill>
            <a:srgbClr val="0066B3"/>
          </a:solidFill>
          <a:ln w="9525">
            <a:noFill/>
            <a:miter lim="800000"/>
            <a:headEnd/>
            <a:tailEnd/>
          </a:ln>
        </p:spPr>
        <p:txBody>
          <a:bodyPr wrap="square" lIns="45720" rIns="45720" anchor="ctr">
            <a:spAutoFit/>
          </a:bodyPr>
          <a:lstStyle/>
          <a:p>
            <a:r>
              <a:rPr lang="en-US" sz="1800" b="1" dirty="0">
                <a:solidFill>
                  <a:schemeClr val="bg1"/>
                </a:solidFill>
              </a:rPr>
              <a:t>2.3 LEARNING</a:t>
            </a:r>
            <a:r>
              <a:rPr lang="en-US" sz="1800" dirty="0">
                <a:solidFill>
                  <a:schemeClr val="bg1"/>
                </a:solidFill>
              </a:rPr>
              <a:t> OBJECTIVE</a:t>
            </a:r>
            <a:endParaRPr lang="en-US" sz="1800" b="1" dirty="0">
              <a:solidFill>
                <a:schemeClr val="bg1"/>
              </a:solidFill>
            </a:endParaRPr>
          </a:p>
        </p:txBody>
      </p:sp>
    </p:spTree>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846850"/>
                                        </p:tgtEl>
                                        <p:attrNameLst>
                                          <p:attrName>style.visibility</p:attrName>
                                        </p:attrNameLst>
                                      </p:cBhvr>
                                      <p:to>
                                        <p:strVal val="visible"/>
                                      </p:to>
                                    </p:set>
                                    <p:animEffect transition="in" filter="wipe(left)">
                                      <p:cBhvr>
                                        <p:cTn id="7" dur="500"/>
                                        <p:tgtEl>
                                          <p:spTgt spid="846850"/>
                                        </p:tgtEl>
                                      </p:cBhvr>
                                    </p:animEffect>
                                  </p:childTnLst>
                                </p:cTn>
                              </p:par>
                            </p:childTnLst>
                          </p:cTn>
                        </p:par>
                        <p:par>
                          <p:cTn id="8" fill="hold" nodeType="afterGroup">
                            <p:stCondLst>
                              <p:cond delay="500"/>
                            </p:stCondLst>
                            <p:childTnLst>
                              <p:par>
                                <p:cTn id="9" presetID="29" presetClass="entr" presetSubtype="0" fill="hold" grpId="0" nodeType="afterEffect">
                                  <p:stCondLst>
                                    <p:cond delay="0"/>
                                  </p:stCondLst>
                                  <p:childTnLst>
                                    <p:set>
                                      <p:cBhvr>
                                        <p:cTn id="10" dur="1" fill="hold">
                                          <p:stCondLst>
                                            <p:cond delay="0"/>
                                          </p:stCondLst>
                                        </p:cTn>
                                        <p:tgtEl>
                                          <p:spTgt spid="7"/>
                                        </p:tgtEl>
                                        <p:attrNameLst>
                                          <p:attrName>style.visibility</p:attrName>
                                        </p:attrNameLst>
                                      </p:cBhvr>
                                      <p:to>
                                        <p:strVal val="visible"/>
                                      </p:to>
                                    </p:set>
                                    <p:anim calcmode="lin" valueType="num">
                                      <p:cBhvr>
                                        <p:cTn id="11" dur="500" fill="hold"/>
                                        <p:tgtEl>
                                          <p:spTgt spid="7"/>
                                        </p:tgtEl>
                                        <p:attrNameLst>
                                          <p:attrName>ppt_x</p:attrName>
                                        </p:attrNameLst>
                                      </p:cBhvr>
                                      <p:tavLst>
                                        <p:tav tm="0">
                                          <p:val>
                                            <p:strVal val="#ppt_x-.2"/>
                                          </p:val>
                                        </p:tav>
                                        <p:tav tm="100000">
                                          <p:val>
                                            <p:strVal val="#ppt_x"/>
                                          </p:val>
                                        </p:tav>
                                      </p:tavLst>
                                    </p:anim>
                                    <p:anim calcmode="lin" valueType="num">
                                      <p:cBhvr>
                                        <p:cTn id="12" dur="500" fill="hold"/>
                                        <p:tgtEl>
                                          <p:spTgt spid="7"/>
                                        </p:tgtEl>
                                        <p:attrNameLst>
                                          <p:attrName>ppt_y</p:attrName>
                                        </p:attrNameLst>
                                      </p:cBhvr>
                                      <p:tavLst>
                                        <p:tav tm="0">
                                          <p:val>
                                            <p:strVal val="#ppt_y"/>
                                          </p:val>
                                        </p:tav>
                                        <p:tav tm="100000">
                                          <p:val>
                                            <p:strVal val="#ppt_y"/>
                                          </p:val>
                                        </p:tav>
                                      </p:tavLst>
                                    </p:anim>
                                    <p:animEffect transition="in" filter="wipe(right)" prLst="gradientSize: 0.1">
                                      <p:cBhvr>
                                        <p:cTn id="13" dur="500"/>
                                        <p:tgtEl>
                                          <p:spTgt spid="7"/>
                                        </p:tgtEl>
                                      </p:cBhvr>
                                    </p:animEffect>
                                  </p:childTnLst>
                                </p:cTn>
                              </p:par>
                            </p:childTnLst>
                          </p:cTn>
                        </p:par>
                        <p:par>
                          <p:cTn id="14" fill="hold" nodeType="afterGroup">
                            <p:stCondLst>
                              <p:cond delay="1000"/>
                            </p:stCondLst>
                            <p:childTnLst>
                              <p:par>
                                <p:cTn id="15" presetID="22" presetClass="entr" presetSubtype="8" fill="hold" grpId="0" nodeType="after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wipe(left)">
                                      <p:cBhvr>
                                        <p:cTn id="1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46850" grpId="0" animBg="1"/>
      <p:bldP spid="6" grpId="0"/>
      <p:bldP spid="7" grpId="0" animBg="1"/>
    </p:bldLst>
  </p:timing>
</p:sld>
</file>

<file path=ppt/slides/slide1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46860" name="Text Box 12"/>
          <p:cNvSpPr txBox="1">
            <a:spLocks noChangeArrowheads="1"/>
          </p:cNvSpPr>
          <p:nvPr/>
        </p:nvSpPr>
        <p:spPr bwMode="auto">
          <a:xfrm>
            <a:off x="455613" y="517525"/>
            <a:ext cx="8269287" cy="6063198"/>
          </a:xfrm>
          <a:prstGeom prst="rect">
            <a:avLst/>
          </a:prstGeom>
          <a:noFill/>
          <a:ln w="9525">
            <a:noFill/>
            <a:miter lim="800000"/>
            <a:headEnd/>
            <a:tailEnd/>
          </a:ln>
        </p:spPr>
        <p:txBody>
          <a:bodyPr wrap="square">
            <a:spAutoFit/>
          </a:bodyPr>
          <a:lstStyle/>
          <a:p>
            <a:pPr>
              <a:spcBef>
                <a:spcPct val="10000"/>
              </a:spcBef>
              <a:spcAft>
                <a:spcPct val="10000"/>
              </a:spcAft>
            </a:pPr>
            <a:r>
              <a:rPr lang="en-US" sz="2000" b="1" dirty="0">
                <a:solidFill>
                  <a:schemeClr val="tx1"/>
                </a:solidFill>
              </a:rPr>
              <a:t>Market </a:t>
            </a:r>
            <a:r>
              <a:rPr lang="en-US" altLang="zh-TW" sz="2000" b="1" dirty="0" smtClean="0">
                <a:solidFill>
                  <a:schemeClr val="tx1"/>
                </a:solidFill>
              </a:rPr>
              <a:t>(</a:t>
            </a:r>
            <a:r>
              <a:rPr lang="zh-TW" altLang="en-US" sz="2000" b="1" dirty="0" smtClean="0">
                <a:solidFill>
                  <a:schemeClr val="tx1"/>
                </a:solidFill>
              </a:rPr>
              <a:t>市場</a:t>
            </a:r>
            <a:r>
              <a:rPr lang="en-US" altLang="zh-TW" sz="2000" b="1" dirty="0" smtClean="0">
                <a:solidFill>
                  <a:schemeClr val="tx1"/>
                </a:solidFill>
              </a:rPr>
              <a:t>)</a:t>
            </a:r>
            <a:r>
              <a:rPr lang="en-US" sz="2000" b="1" dirty="0" smtClean="0">
                <a:solidFill>
                  <a:schemeClr val="tx1"/>
                </a:solidFill>
              </a:rPr>
              <a:t> </a:t>
            </a:r>
            <a:r>
              <a:rPr lang="en-US" sz="2000" dirty="0">
                <a:solidFill>
                  <a:schemeClr val="tx1"/>
                </a:solidFill>
              </a:rPr>
              <a:t>A group of buyers and sellers of a good or service and the institution or arrangement by which they come together to trade.</a:t>
            </a:r>
          </a:p>
          <a:p>
            <a:pPr>
              <a:spcBef>
                <a:spcPct val="10000"/>
              </a:spcBef>
              <a:spcAft>
                <a:spcPct val="10000"/>
              </a:spcAft>
            </a:pPr>
            <a:endParaRPr lang="en-US" sz="2000" dirty="0">
              <a:solidFill>
                <a:schemeClr val="tx1"/>
              </a:solidFill>
            </a:endParaRPr>
          </a:p>
          <a:p>
            <a:pPr>
              <a:spcBef>
                <a:spcPct val="10000"/>
              </a:spcBef>
              <a:spcAft>
                <a:spcPct val="10000"/>
              </a:spcAft>
            </a:pPr>
            <a:endParaRPr lang="en-US" sz="2000" dirty="0">
              <a:solidFill>
                <a:schemeClr val="tx1"/>
              </a:solidFill>
            </a:endParaRPr>
          </a:p>
          <a:p>
            <a:pPr>
              <a:spcBef>
                <a:spcPct val="10000"/>
              </a:spcBef>
              <a:spcAft>
                <a:spcPct val="10000"/>
              </a:spcAft>
            </a:pPr>
            <a:endParaRPr lang="en-US" sz="2000" dirty="0">
              <a:solidFill>
                <a:schemeClr val="tx1"/>
              </a:solidFill>
            </a:endParaRPr>
          </a:p>
          <a:p>
            <a:pPr>
              <a:spcBef>
                <a:spcPct val="10000"/>
              </a:spcBef>
              <a:spcAft>
                <a:spcPct val="10000"/>
              </a:spcAft>
            </a:pPr>
            <a:r>
              <a:rPr lang="en-US" sz="2000" b="1" dirty="0">
                <a:solidFill>
                  <a:schemeClr val="tx1"/>
                </a:solidFill>
              </a:rPr>
              <a:t>Product market</a:t>
            </a:r>
            <a:r>
              <a:rPr lang="en-US" sz="2000" dirty="0">
                <a:solidFill>
                  <a:schemeClr val="tx1"/>
                </a:solidFill>
              </a:rPr>
              <a:t> </a:t>
            </a:r>
            <a:r>
              <a:rPr lang="en-US" altLang="zh-TW" sz="2000" b="1" dirty="0" smtClean="0">
                <a:solidFill>
                  <a:schemeClr val="tx1"/>
                </a:solidFill>
              </a:rPr>
              <a:t>(</a:t>
            </a:r>
            <a:r>
              <a:rPr lang="zh-TW" altLang="en-US" sz="2000" b="1" dirty="0" smtClean="0">
                <a:solidFill>
                  <a:schemeClr val="tx1"/>
                </a:solidFill>
              </a:rPr>
              <a:t>產品市場</a:t>
            </a:r>
            <a:r>
              <a:rPr lang="en-US" altLang="zh-TW" sz="2000" b="1" dirty="0" smtClean="0">
                <a:solidFill>
                  <a:schemeClr val="tx1"/>
                </a:solidFill>
              </a:rPr>
              <a:t>)</a:t>
            </a:r>
            <a:r>
              <a:rPr lang="en-US" sz="2000" b="1" dirty="0" smtClean="0">
                <a:solidFill>
                  <a:schemeClr val="tx1"/>
                </a:solidFill>
              </a:rPr>
              <a:t> </a:t>
            </a:r>
            <a:r>
              <a:rPr lang="en-US" sz="2000" dirty="0">
                <a:solidFill>
                  <a:schemeClr val="tx1"/>
                </a:solidFill>
              </a:rPr>
              <a:t>A market for goods—such as computers—or services—such as medical treatment.</a:t>
            </a:r>
          </a:p>
          <a:p>
            <a:pPr>
              <a:spcBef>
                <a:spcPct val="10000"/>
              </a:spcBef>
              <a:spcAft>
                <a:spcPct val="10000"/>
              </a:spcAft>
            </a:pPr>
            <a:endParaRPr lang="en-US" sz="2000" dirty="0">
              <a:solidFill>
                <a:schemeClr val="tx1"/>
              </a:solidFill>
            </a:endParaRPr>
          </a:p>
          <a:p>
            <a:pPr>
              <a:spcBef>
                <a:spcPct val="10000"/>
              </a:spcBef>
              <a:spcAft>
                <a:spcPct val="10000"/>
              </a:spcAft>
            </a:pPr>
            <a:endParaRPr lang="en-US" sz="2000" dirty="0">
              <a:solidFill>
                <a:schemeClr val="tx1"/>
              </a:solidFill>
            </a:endParaRPr>
          </a:p>
          <a:p>
            <a:pPr>
              <a:spcBef>
                <a:spcPct val="10000"/>
              </a:spcBef>
              <a:spcAft>
                <a:spcPct val="10000"/>
              </a:spcAft>
            </a:pPr>
            <a:endParaRPr lang="en-US" sz="2000" dirty="0">
              <a:solidFill>
                <a:schemeClr val="tx1"/>
              </a:solidFill>
            </a:endParaRPr>
          </a:p>
          <a:p>
            <a:pPr>
              <a:spcBef>
                <a:spcPct val="10000"/>
              </a:spcBef>
              <a:spcAft>
                <a:spcPct val="10000"/>
              </a:spcAft>
            </a:pPr>
            <a:r>
              <a:rPr lang="en-US" sz="2000" b="1" dirty="0">
                <a:solidFill>
                  <a:schemeClr val="tx1"/>
                </a:solidFill>
              </a:rPr>
              <a:t>Factor market </a:t>
            </a:r>
            <a:r>
              <a:rPr lang="en-US" altLang="zh-TW" sz="2000" b="1" dirty="0" smtClean="0">
                <a:solidFill>
                  <a:schemeClr val="tx1"/>
                </a:solidFill>
              </a:rPr>
              <a:t>(</a:t>
            </a:r>
            <a:r>
              <a:rPr lang="zh-TW" altLang="en-US" sz="2000" b="1" dirty="0" smtClean="0">
                <a:solidFill>
                  <a:schemeClr val="tx1"/>
                </a:solidFill>
              </a:rPr>
              <a:t>要素市場</a:t>
            </a:r>
            <a:r>
              <a:rPr lang="en-US" altLang="zh-TW" sz="2000" b="1" dirty="0" smtClean="0">
                <a:solidFill>
                  <a:schemeClr val="tx1"/>
                </a:solidFill>
              </a:rPr>
              <a:t>)</a:t>
            </a:r>
            <a:r>
              <a:rPr lang="en-US" sz="2000" b="1" dirty="0" smtClean="0">
                <a:solidFill>
                  <a:schemeClr val="tx1"/>
                </a:solidFill>
              </a:rPr>
              <a:t> </a:t>
            </a:r>
            <a:r>
              <a:rPr lang="en-US" sz="2000" dirty="0">
                <a:solidFill>
                  <a:schemeClr val="tx1"/>
                </a:solidFill>
              </a:rPr>
              <a:t>A market for the factors of production, such as labor, capital, natural resources, and entrepreneurial ability.</a:t>
            </a:r>
          </a:p>
          <a:p>
            <a:pPr>
              <a:spcBef>
                <a:spcPct val="10000"/>
              </a:spcBef>
              <a:spcAft>
                <a:spcPct val="10000"/>
              </a:spcAft>
            </a:pPr>
            <a:r>
              <a:rPr lang="en-US" sz="2000" dirty="0">
                <a:solidFill>
                  <a:schemeClr val="tx1"/>
                </a:solidFill>
              </a:rPr>
              <a:t> </a:t>
            </a:r>
          </a:p>
          <a:p>
            <a:pPr>
              <a:spcBef>
                <a:spcPct val="10000"/>
              </a:spcBef>
              <a:spcAft>
                <a:spcPct val="10000"/>
              </a:spcAft>
            </a:pPr>
            <a:endParaRPr lang="en-US" sz="2000" dirty="0">
              <a:solidFill>
                <a:schemeClr val="tx1"/>
              </a:solidFill>
            </a:endParaRPr>
          </a:p>
          <a:p>
            <a:pPr>
              <a:spcBef>
                <a:spcPct val="10000"/>
              </a:spcBef>
              <a:spcAft>
                <a:spcPct val="10000"/>
              </a:spcAft>
            </a:pPr>
            <a:endParaRPr lang="en-US" sz="2000" dirty="0">
              <a:solidFill>
                <a:schemeClr val="tx1"/>
              </a:solidFill>
            </a:endParaRPr>
          </a:p>
          <a:p>
            <a:pPr>
              <a:spcBef>
                <a:spcPct val="10000"/>
              </a:spcBef>
              <a:spcAft>
                <a:spcPct val="10000"/>
              </a:spcAft>
            </a:pPr>
            <a:r>
              <a:rPr lang="en-US" sz="2000" b="1" dirty="0">
                <a:solidFill>
                  <a:schemeClr val="tx1"/>
                </a:solidFill>
              </a:rPr>
              <a:t>Factors of production</a:t>
            </a:r>
            <a:r>
              <a:rPr lang="en-US" sz="2000" dirty="0">
                <a:solidFill>
                  <a:schemeClr val="tx1"/>
                </a:solidFill>
              </a:rPr>
              <a:t> </a:t>
            </a:r>
            <a:r>
              <a:rPr lang="en-US" altLang="zh-TW" sz="2000" b="1" dirty="0" smtClean="0">
                <a:solidFill>
                  <a:schemeClr val="tx1"/>
                </a:solidFill>
              </a:rPr>
              <a:t>(</a:t>
            </a:r>
            <a:r>
              <a:rPr lang="zh-TW" altLang="en-US" sz="2000" b="1" dirty="0" smtClean="0">
                <a:solidFill>
                  <a:schemeClr val="tx1"/>
                </a:solidFill>
              </a:rPr>
              <a:t>生產要素</a:t>
            </a:r>
            <a:r>
              <a:rPr lang="en-US" altLang="zh-TW" sz="2000" b="1" dirty="0" smtClean="0">
                <a:solidFill>
                  <a:schemeClr val="tx1"/>
                </a:solidFill>
              </a:rPr>
              <a:t>)</a:t>
            </a:r>
            <a:r>
              <a:rPr lang="en-US" sz="2000" b="1" dirty="0" smtClean="0">
                <a:solidFill>
                  <a:schemeClr val="tx1"/>
                </a:solidFill>
              </a:rPr>
              <a:t> </a:t>
            </a:r>
            <a:r>
              <a:rPr lang="en-US" sz="2000" dirty="0">
                <a:solidFill>
                  <a:schemeClr val="tx1"/>
                </a:solidFill>
              </a:rPr>
              <a:t>The inputs used to make goods and services.</a:t>
            </a:r>
          </a:p>
        </p:txBody>
      </p:sp>
    </p:spTree>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846860">
                                            <p:txEl>
                                              <p:pRg st="0" end="0"/>
                                            </p:txEl>
                                          </p:spTgt>
                                        </p:tgtEl>
                                        <p:attrNameLst>
                                          <p:attrName>style.visibility</p:attrName>
                                        </p:attrNameLst>
                                      </p:cBhvr>
                                      <p:to>
                                        <p:strVal val="visible"/>
                                      </p:to>
                                    </p:set>
                                    <p:animEffect transition="in" filter="wipe(left)">
                                      <p:cBhvr>
                                        <p:cTn id="7" dur="500"/>
                                        <p:tgtEl>
                                          <p:spTgt spid="846860">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846860">
                                            <p:txEl>
                                              <p:pRg st="4" end="4"/>
                                            </p:txEl>
                                          </p:spTgt>
                                        </p:tgtEl>
                                        <p:attrNameLst>
                                          <p:attrName>style.visibility</p:attrName>
                                        </p:attrNameLst>
                                      </p:cBhvr>
                                      <p:to>
                                        <p:strVal val="visible"/>
                                      </p:to>
                                    </p:set>
                                    <p:animEffect transition="in" filter="wipe(left)">
                                      <p:cBhvr>
                                        <p:cTn id="12" dur="500"/>
                                        <p:tgtEl>
                                          <p:spTgt spid="846860">
                                            <p:txEl>
                                              <p:pRg st="4" end="4"/>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846860">
                                            <p:txEl>
                                              <p:pRg st="8" end="8"/>
                                            </p:txEl>
                                          </p:spTgt>
                                        </p:tgtEl>
                                        <p:attrNameLst>
                                          <p:attrName>style.visibility</p:attrName>
                                        </p:attrNameLst>
                                      </p:cBhvr>
                                      <p:to>
                                        <p:strVal val="visible"/>
                                      </p:to>
                                    </p:set>
                                    <p:animEffect transition="in" filter="wipe(left)">
                                      <p:cBhvr>
                                        <p:cTn id="17" dur="500"/>
                                        <p:tgtEl>
                                          <p:spTgt spid="846860">
                                            <p:txEl>
                                              <p:pRg st="8" end="8"/>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846860">
                                            <p:txEl>
                                              <p:pRg st="12" end="12"/>
                                            </p:txEl>
                                          </p:spTgt>
                                        </p:tgtEl>
                                        <p:attrNameLst>
                                          <p:attrName>style.visibility</p:attrName>
                                        </p:attrNameLst>
                                      </p:cBhvr>
                                      <p:to>
                                        <p:strVal val="visible"/>
                                      </p:to>
                                    </p:set>
                                    <p:animEffect transition="in" filter="wipe(left)">
                                      <p:cBhvr>
                                        <p:cTn id="22" dur="500"/>
                                        <p:tgtEl>
                                          <p:spTgt spid="846860">
                                            <p:txEl>
                                              <p:pRg st="12" end="1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46860" grpId="0" build="p" autoUpdateAnimBg="0" advAuto="0"/>
    </p:bldLst>
  </p:timing>
</p:sld>
</file>

<file path=ppt/slides/slide1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47877" name="Text Box 5"/>
          <p:cNvSpPr txBox="1">
            <a:spLocks noChangeArrowheads="1"/>
          </p:cNvSpPr>
          <p:nvPr/>
        </p:nvSpPr>
        <p:spPr bwMode="auto">
          <a:xfrm>
            <a:off x="455613" y="681038"/>
            <a:ext cx="8240712" cy="4955203"/>
          </a:xfrm>
          <a:prstGeom prst="rect">
            <a:avLst/>
          </a:prstGeom>
          <a:noFill/>
          <a:ln w="9525">
            <a:noFill/>
            <a:miter lim="800000"/>
            <a:headEnd/>
            <a:tailEnd/>
          </a:ln>
        </p:spPr>
        <p:txBody>
          <a:bodyPr>
            <a:spAutoFit/>
          </a:bodyPr>
          <a:lstStyle/>
          <a:p>
            <a:pPr marL="346075" indent="-346075">
              <a:spcBef>
                <a:spcPct val="5000"/>
              </a:spcBef>
              <a:spcAft>
                <a:spcPct val="5000"/>
              </a:spcAft>
            </a:pPr>
            <a:r>
              <a:rPr lang="en-US" sz="2000" dirty="0">
                <a:solidFill>
                  <a:schemeClr val="tx1"/>
                </a:solidFill>
              </a:rPr>
              <a:t>Factors of production are divided into four broad categories:</a:t>
            </a:r>
          </a:p>
          <a:p>
            <a:pPr marL="346075" indent="-346075">
              <a:spcBef>
                <a:spcPct val="5000"/>
              </a:spcBef>
              <a:spcAft>
                <a:spcPct val="5000"/>
              </a:spcAft>
            </a:pPr>
            <a:endParaRPr lang="en-US" sz="2000" dirty="0">
              <a:solidFill>
                <a:schemeClr val="tx1"/>
              </a:solidFill>
            </a:endParaRPr>
          </a:p>
          <a:p>
            <a:pPr marL="346075" indent="-346075">
              <a:spcBef>
                <a:spcPct val="5000"/>
              </a:spcBef>
              <a:spcAft>
                <a:spcPct val="5000"/>
              </a:spcAft>
              <a:buFontTx/>
              <a:buChar char="•"/>
            </a:pPr>
            <a:r>
              <a:rPr lang="en-US" sz="2000" i="1" dirty="0">
                <a:solidFill>
                  <a:schemeClr val="tx1"/>
                </a:solidFill>
              </a:rPr>
              <a:t>Labor</a:t>
            </a:r>
            <a:r>
              <a:rPr lang="en-US" sz="2000" dirty="0">
                <a:solidFill>
                  <a:schemeClr val="tx1"/>
                </a:solidFill>
              </a:rPr>
              <a:t> includes all types of work, from the part-time labor of teenagers working at McDonald’s to the work of senior managers in large corporations.</a:t>
            </a:r>
          </a:p>
          <a:p>
            <a:pPr marL="346075" indent="-346075">
              <a:spcBef>
                <a:spcPct val="5000"/>
              </a:spcBef>
              <a:spcAft>
                <a:spcPct val="5000"/>
              </a:spcAft>
              <a:buFontTx/>
              <a:buChar char="•"/>
            </a:pPr>
            <a:endParaRPr lang="en-US" sz="2000" dirty="0">
              <a:solidFill>
                <a:schemeClr val="tx1"/>
              </a:solidFill>
            </a:endParaRPr>
          </a:p>
          <a:p>
            <a:pPr marL="346075" indent="-346075">
              <a:spcBef>
                <a:spcPct val="5000"/>
              </a:spcBef>
              <a:spcAft>
                <a:spcPct val="5000"/>
              </a:spcAft>
              <a:buFontTx/>
              <a:buChar char="•"/>
            </a:pPr>
            <a:r>
              <a:rPr lang="en-US" sz="2000" i="1" dirty="0">
                <a:solidFill>
                  <a:schemeClr val="tx1"/>
                </a:solidFill>
              </a:rPr>
              <a:t>Capital </a:t>
            </a:r>
            <a:r>
              <a:rPr lang="en-US" sz="2000" dirty="0">
                <a:solidFill>
                  <a:schemeClr val="tx1"/>
                </a:solidFill>
              </a:rPr>
              <a:t>refers to physical capital, such as computers and machine tools, that is used to produce other goods.</a:t>
            </a:r>
          </a:p>
          <a:p>
            <a:pPr marL="346075" indent="-346075">
              <a:spcBef>
                <a:spcPct val="5000"/>
              </a:spcBef>
              <a:spcAft>
                <a:spcPct val="5000"/>
              </a:spcAft>
              <a:buFontTx/>
              <a:buChar char="•"/>
            </a:pPr>
            <a:endParaRPr lang="en-US" sz="2000" dirty="0">
              <a:solidFill>
                <a:schemeClr val="tx1"/>
              </a:solidFill>
            </a:endParaRPr>
          </a:p>
          <a:p>
            <a:pPr marL="346075" indent="-346075">
              <a:spcBef>
                <a:spcPct val="5000"/>
              </a:spcBef>
              <a:spcAft>
                <a:spcPct val="5000"/>
              </a:spcAft>
              <a:buFontTx/>
              <a:buChar char="•"/>
            </a:pPr>
            <a:r>
              <a:rPr lang="en-US" sz="2000" i="1" dirty="0">
                <a:solidFill>
                  <a:schemeClr val="tx1"/>
                </a:solidFill>
              </a:rPr>
              <a:t>Natural resources</a:t>
            </a:r>
            <a:r>
              <a:rPr lang="en-US" sz="2000" dirty="0">
                <a:solidFill>
                  <a:schemeClr val="tx1"/>
                </a:solidFill>
              </a:rPr>
              <a:t> include land, water, oil, iron ore, and other raw materials (or “gifts of nature”) that are used in producing goods.</a:t>
            </a:r>
          </a:p>
          <a:p>
            <a:pPr marL="346075" indent="-346075">
              <a:spcBef>
                <a:spcPct val="5000"/>
              </a:spcBef>
              <a:spcAft>
                <a:spcPct val="5000"/>
              </a:spcAft>
              <a:buFontTx/>
              <a:buChar char="•"/>
            </a:pPr>
            <a:endParaRPr lang="en-US" sz="2000" dirty="0">
              <a:solidFill>
                <a:schemeClr val="tx1"/>
              </a:solidFill>
            </a:endParaRPr>
          </a:p>
          <a:p>
            <a:pPr marL="346075" indent="-346075">
              <a:spcBef>
                <a:spcPct val="5000"/>
              </a:spcBef>
              <a:spcAft>
                <a:spcPct val="5000"/>
              </a:spcAft>
              <a:buFontTx/>
              <a:buChar char="•"/>
            </a:pPr>
            <a:r>
              <a:rPr lang="en-US" sz="2000" dirty="0">
                <a:solidFill>
                  <a:schemeClr val="tx1"/>
                </a:solidFill>
              </a:rPr>
              <a:t>An </a:t>
            </a:r>
            <a:r>
              <a:rPr lang="en-US" sz="2000" i="1" dirty="0">
                <a:solidFill>
                  <a:schemeClr val="tx1"/>
                </a:solidFill>
              </a:rPr>
              <a:t>entrepreneur</a:t>
            </a:r>
            <a:r>
              <a:rPr lang="en-US" sz="2000" dirty="0">
                <a:solidFill>
                  <a:schemeClr val="tx1"/>
                </a:solidFill>
              </a:rPr>
              <a:t> is someone who operates a business. </a:t>
            </a:r>
            <a:r>
              <a:rPr lang="en-US" sz="2000" i="1" dirty="0">
                <a:solidFill>
                  <a:schemeClr val="tx1"/>
                </a:solidFill>
              </a:rPr>
              <a:t>Entrepreneurial ability</a:t>
            </a:r>
            <a:r>
              <a:rPr lang="en-US" sz="2000" dirty="0">
                <a:solidFill>
                  <a:schemeClr val="tx1"/>
                </a:solidFill>
              </a:rPr>
              <a:t> is the ability to bring together the other factors of production to successfully produce and sell goods and services.</a:t>
            </a:r>
          </a:p>
        </p:txBody>
      </p:sp>
    </p:spTree>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847877">
                                            <p:txEl>
                                              <p:pRg st="0" end="0"/>
                                            </p:txEl>
                                          </p:spTgt>
                                        </p:tgtEl>
                                        <p:attrNameLst>
                                          <p:attrName>style.visibility</p:attrName>
                                        </p:attrNameLst>
                                      </p:cBhvr>
                                      <p:to>
                                        <p:strVal val="visible"/>
                                      </p:to>
                                    </p:set>
                                    <p:animEffect transition="in" filter="wipe(left)">
                                      <p:cBhvr>
                                        <p:cTn id="7" dur="500"/>
                                        <p:tgtEl>
                                          <p:spTgt spid="847877">
                                            <p:txEl>
                                              <p:pRg st="0" end="0"/>
                                            </p:txEl>
                                          </p:spTgt>
                                        </p:tgtEl>
                                      </p:cBhvr>
                                    </p:animEffect>
                                  </p:childTnLst>
                                </p:cTn>
                              </p:par>
                            </p:childTnLst>
                          </p:cTn>
                        </p:par>
                        <p:par>
                          <p:cTn id="8" fill="hold" nodeType="afterGroup">
                            <p:stCondLst>
                              <p:cond delay="500"/>
                            </p:stCondLst>
                            <p:childTnLst>
                              <p:par>
                                <p:cTn id="9" presetID="22" presetClass="entr" presetSubtype="8" fill="hold" grpId="0" nodeType="afterEffect">
                                  <p:stCondLst>
                                    <p:cond delay="0"/>
                                  </p:stCondLst>
                                  <p:childTnLst>
                                    <p:set>
                                      <p:cBhvr>
                                        <p:cTn id="10" dur="1" fill="hold">
                                          <p:stCondLst>
                                            <p:cond delay="0"/>
                                          </p:stCondLst>
                                        </p:cTn>
                                        <p:tgtEl>
                                          <p:spTgt spid="847877">
                                            <p:txEl>
                                              <p:pRg st="2" end="2"/>
                                            </p:txEl>
                                          </p:spTgt>
                                        </p:tgtEl>
                                        <p:attrNameLst>
                                          <p:attrName>style.visibility</p:attrName>
                                        </p:attrNameLst>
                                      </p:cBhvr>
                                      <p:to>
                                        <p:strVal val="visible"/>
                                      </p:to>
                                    </p:set>
                                    <p:animEffect transition="in" filter="wipe(left)">
                                      <p:cBhvr>
                                        <p:cTn id="11" dur="500"/>
                                        <p:tgtEl>
                                          <p:spTgt spid="847877">
                                            <p:txEl>
                                              <p:pRg st="2" end="2"/>
                                            </p:txEl>
                                          </p:spTgt>
                                        </p:tgtEl>
                                      </p:cBhvr>
                                    </p:animEffect>
                                  </p:childTnLst>
                                </p:cTn>
                              </p:par>
                            </p:childTnLst>
                          </p:cTn>
                        </p:par>
                      </p:childTnLst>
                    </p:cTn>
                  </p:par>
                  <p:par>
                    <p:cTn id="12" fill="hold" nodeType="clickPar">
                      <p:stCondLst>
                        <p:cond delay="indefinite"/>
                      </p:stCondLst>
                      <p:childTnLst>
                        <p:par>
                          <p:cTn id="13" fill="hold" nodeType="withGroup">
                            <p:stCondLst>
                              <p:cond delay="0"/>
                            </p:stCondLst>
                            <p:childTnLst>
                              <p:par>
                                <p:cTn id="14" presetID="22" presetClass="entr" presetSubtype="8" fill="hold" grpId="0" nodeType="clickEffect">
                                  <p:stCondLst>
                                    <p:cond delay="0"/>
                                  </p:stCondLst>
                                  <p:childTnLst>
                                    <p:set>
                                      <p:cBhvr>
                                        <p:cTn id="15" dur="1" fill="hold">
                                          <p:stCondLst>
                                            <p:cond delay="0"/>
                                          </p:stCondLst>
                                        </p:cTn>
                                        <p:tgtEl>
                                          <p:spTgt spid="847877">
                                            <p:txEl>
                                              <p:pRg st="4" end="4"/>
                                            </p:txEl>
                                          </p:spTgt>
                                        </p:tgtEl>
                                        <p:attrNameLst>
                                          <p:attrName>style.visibility</p:attrName>
                                        </p:attrNameLst>
                                      </p:cBhvr>
                                      <p:to>
                                        <p:strVal val="visible"/>
                                      </p:to>
                                    </p:set>
                                    <p:animEffect transition="in" filter="wipe(left)">
                                      <p:cBhvr>
                                        <p:cTn id="16" dur="500"/>
                                        <p:tgtEl>
                                          <p:spTgt spid="847877">
                                            <p:txEl>
                                              <p:pRg st="4" end="4"/>
                                            </p:txEl>
                                          </p:spTgt>
                                        </p:tgtEl>
                                      </p:cBhvr>
                                    </p:animEffect>
                                  </p:childTnLst>
                                </p:cTn>
                              </p:par>
                            </p:childTnLst>
                          </p:cTn>
                        </p:par>
                      </p:childTnLst>
                    </p:cTn>
                  </p:par>
                  <p:par>
                    <p:cTn id="17" fill="hold" nodeType="clickPar">
                      <p:stCondLst>
                        <p:cond delay="indefinite"/>
                      </p:stCondLst>
                      <p:childTnLst>
                        <p:par>
                          <p:cTn id="18" fill="hold" nodeType="withGroup">
                            <p:stCondLst>
                              <p:cond delay="0"/>
                            </p:stCondLst>
                            <p:childTnLst>
                              <p:par>
                                <p:cTn id="19" presetID="22" presetClass="entr" presetSubtype="8" fill="hold" grpId="0" nodeType="clickEffect">
                                  <p:stCondLst>
                                    <p:cond delay="0"/>
                                  </p:stCondLst>
                                  <p:childTnLst>
                                    <p:set>
                                      <p:cBhvr>
                                        <p:cTn id="20" dur="1" fill="hold">
                                          <p:stCondLst>
                                            <p:cond delay="0"/>
                                          </p:stCondLst>
                                        </p:cTn>
                                        <p:tgtEl>
                                          <p:spTgt spid="847877">
                                            <p:txEl>
                                              <p:pRg st="6" end="6"/>
                                            </p:txEl>
                                          </p:spTgt>
                                        </p:tgtEl>
                                        <p:attrNameLst>
                                          <p:attrName>style.visibility</p:attrName>
                                        </p:attrNameLst>
                                      </p:cBhvr>
                                      <p:to>
                                        <p:strVal val="visible"/>
                                      </p:to>
                                    </p:set>
                                    <p:animEffect transition="in" filter="wipe(left)">
                                      <p:cBhvr>
                                        <p:cTn id="21" dur="500"/>
                                        <p:tgtEl>
                                          <p:spTgt spid="847877">
                                            <p:txEl>
                                              <p:pRg st="6" end="6"/>
                                            </p:txEl>
                                          </p:spTgt>
                                        </p:tgtEl>
                                      </p:cBhvr>
                                    </p:animEffect>
                                  </p:childTnLst>
                                </p:cTn>
                              </p:par>
                            </p:childTnLst>
                          </p:cTn>
                        </p:par>
                      </p:childTnLst>
                    </p:cTn>
                  </p:par>
                  <p:par>
                    <p:cTn id="22" fill="hold" nodeType="clickPar">
                      <p:stCondLst>
                        <p:cond delay="indefinite"/>
                      </p:stCondLst>
                      <p:childTnLst>
                        <p:par>
                          <p:cTn id="23" fill="hold" nodeType="withGroup">
                            <p:stCondLst>
                              <p:cond delay="0"/>
                            </p:stCondLst>
                            <p:childTnLst>
                              <p:par>
                                <p:cTn id="24" presetID="22" presetClass="entr" presetSubtype="8" fill="hold" grpId="0" nodeType="clickEffect">
                                  <p:stCondLst>
                                    <p:cond delay="0"/>
                                  </p:stCondLst>
                                  <p:childTnLst>
                                    <p:set>
                                      <p:cBhvr>
                                        <p:cTn id="25" dur="1" fill="hold">
                                          <p:stCondLst>
                                            <p:cond delay="0"/>
                                          </p:stCondLst>
                                        </p:cTn>
                                        <p:tgtEl>
                                          <p:spTgt spid="847877">
                                            <p:txEl>
                                              <p:pRg st="8" end="8"/>
                                            </p:txEl>
                                          </p:spTgt>
                                        </p:tgtEl>
                                        <p:attrNameLst>
                                          <p:attrName>style.visibility</p:attrName>
                                        </p:attrNameLst>
                                      </p:cBhvr>
                                      <p:to>
                                        <p:strVal val="visible"/>
                                      </p:to>
                                    </p:set>
                                    <p:animEffect transition="in" filter="wipe(left)">
                                      <p:cBhvr>
                                        <p:cTn id="26" dur="500"/>
                                        <p:tgtEl>
                                          <p:spTgt spid="847877">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47877" grpId="0" build="p" autoUpdateAnimBg="0" advAuto="0"/>
    </p:bldLst>
  </p:timing>
</p:sld>
</file>

<file path=ppt/slides/slide1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48901" name="Text Box 5"/>
          <p:cNvSpPr txBox="1">
            <a:spLocks noChangeArrowheads="1"/>
          </p:cNvSpPr>
          <p:nvPr/>
        </p:nvSpPr>
        <p:spPr bwMode="auto">
          <a:xfrm>
            <a:off x="455613" y="1062038"/>
            <a:ext cx="7148512" cy="1579562"/>
          </a:xfrm>
          <a:prstGeom prst="rect">
            <a:avLst/>
          </a:prstGeom>
          <a:noFill/>
          <a:ln w="9525">
            <a:noFill/>
            <a:miter lim="800000"/>
            <a:headEnd/>
            <a:tailEnd/>
          </a:ln>
        </p:spPr>
        <p:txBody>
          <a:bodyPr>
            <a:spAutoFit/>
          </a:bodyPr>
          <a:lstStyle/>
          <a:p>
            <a:pPr marL="346075" indent="-346075">
              <a:spcBef>
                <a:spcPct val="5000"/>
              </a:spcBef>
              <a:spcAft>
                <a:spcPct val="5000"/>
              </a:spcAft>
            </a:pPr>
            <a:r>
              <a:rPr lang="en-US" sz="1800">
                <a:solidFill>
                  <a:schemeClr val="tx1"/>
                </a:solidFill>
              </a:rPr>
              <a:t>Two key groups participate in markets:</a:t>
            </a:r>
          </a:p>
          <a:p>
            <a:pPr marL="346075" indent="-346075">
              <a:spcBef>
                <a:spcPct val="5000"/>
              </a:spcBef>
              <a:spcAft>
                <a:spcPct val="5000"/>
              </a:spcAft>
            </a:pPr>
            <a:endParaRPr lang="en-US" sz="1800">
              <a:solidFill>
                <a:schemeClr val="tx1"/>
              </a:solidFill>
            </a:endParaRPr>
          </a:p>
          <a:p>
            <a:pPr marL="346075" indent="-346075">
              <a:spcBef>
                <a:spcPct val="5000"/>
              </a:spcBef>
              <a:spcAft>
                <a:spcPct val="5000"/>
              </a:spcAft>
            </a:pPr>
            <a:r>
              <a:rPr lang="en-US" sz="1800">
                <a:solidFill>
                  <a:schemeClr val="tx1"/>
                </a:solidFill>
              </a:rPr>
              <a:t>•	A</a:t>
            </a:r>
            <a:r>
              <a:rPr lang="en-US" sz="1800" i="1">
                <a:solidFill>
                  <a:schemeClr val="tx1"/>
                </a:solidFill>
              </a:rPr>
              <a:t> household</a:t>
            </a:r>
            <a:r>
              <a:rPr lang="en-US" sz="1800">
                <a:solidFill>
                  <a:schemeClr val="tx1"/>
                </a:solidFill>
              </a:rPr>
              <a:t> consists of all the individuals in a home.</a:t>
            </a:r>
          </a:p>
          <a:p>
            <a:pPr marL="346075" indent="-346075">
              <a:spcBef>
                <a:spcPct val="5000"/>
              </a:spcBef>
              <a:spcAft>
                <a:spcPct val="5000"/>
              </a:spcAft>
            </a:pPr>
            <a:endParaRPr lang="en-US" sz="1800">
              <a:solidFill>
                <a:schemeClr val="tx1"/>
              </a:solidFill>
            </a:endParaRPr>
          </a:p>
          <a:p>
            <a:pPr marL="346075" indent="-346075">
              <a:spcBef>
                <a:spcPct val="5000"/>
              </a:spcBef>
              <a:spcAft>
                <a:spcPct val="5000"/>
              </a:spcAft>
              <a:buFontTx/>
              <a:buChar char="•"/>
            </a:pPr>
            <a:r>
              <a:rPr lang="en-US" sz="1800" i="1">
                <a:solidFill>
                  <a:schemeClr val="tx1"/>
                </a:solidFill>
              </a:rPr>
              <a:t>Firms</a:t>
            </a:r>
            <a:r>
              <a:rPr lang="en-US" sz="1800">
                <a:solidFill>
                  <a:schemeClr val="tx1"/>
                </a:solidFill>
              </a:rPr>
              <a:t> are suppliers of goods and services. </a:t>
            </a:r>
          </a:p>
        </p:txBody>
      </p:sp>
      <p:sp>
        <p:nvSpPr>
          <p:cNvPr id="848902" name="Text Box 6"/>
          <p:cNvSpPr txBox="1">
            <a:spLocks noChangeArrowheads="1"/>
          </p:cNvSpPr>
          <p:nvPr/>
        </p:nvSpPr>
        <p:spPr bwMode="auto">
          <a:xfrm>
            <a:off x="455613" y="271463"/>
            <a:ext cx="8251825" cy="400050"/>
          </a:xfrm>
          <a:prstGeom prst="rect">
            <a:avLst/>
          </a:prstGeom>
          <a:noFill/>
          <a:ln w="9525">
            <a:noFill/>
            <a:miter lim="800000"/>
            <a:headEnd/>
            <a:tailEnd/>
          </a:ln>
        </p:spPr>
        <p:txBody>
          <a:bodyPr>
            <a:spAutoFit/>
          </a:bodyPr>
          <a:lstStyle/>
          <a:p>
            <a:r>
              <a:rPr lang="en-US" sz="2000" b="1" dirty="0">
                <a:solidFill>
                  <a:schemeClr val="tx1"/>
                </a:solidFill>
              </a:rPr>
              <a:t>The Circular Flow of </a:t>
            </a:r>
            <a:r>
              <a:rPr lang="en-US" sz="2000" b="1" dirty="0" smtClean="0">
                <a:solidFill>
                  <a:schemeClr val="tx1"/>
                </a:solidFill>
              </a:rPr>
              <a:t>Income</a:t>
            </a:r>
            <a:r>
              <a:rPr lang="zh-TW" altLang="en-US" sz="2000" b="1" dirty="0" smtClean="0">
                <a:solidFill>
                  <a:schemeClr val="tx1"/>
                </a:solidFill>
              </a:rPr>
              <a:t> </a:t>
            </a:r>
            <a:r>
              <a:rPr lang="en-US" altLang="zh-TW" sz="2000" b="1" dirty="0" smtClean="0">
                <a:solidFill>
                  <a:schemeClr val="tx1"/>
                </a:solidFill>
              </a:rPr>
              <a:t>(</a:t>
            </a:r>
            <a:r>
              <a:rPr lang="zh-TW" altLang="en-US" sz="2000" b="1" dirty="0" smtClean="0">
                <a:solidFill>
                  <a:schemeClr val="tx1"/>
                </a:solidFill>
                <a:latin typeface="標楷體" pitchFamily="65" charset="-120"/>
                <a:ea typeface="標楷體" pitchFamily="65" charset="-120"/>
              </a:rPr>
              <a:t>所得循環流動</a:t>
            </a:r>
            <a:r>
              <a:rPr lang="en-US" altLang="zh-TW" sz="2000" b="1" dirty="0" smtClean="0">
                <a:solidFill>
                  <a:schemeClr val="tx1"/>
                </a:solidFill>
              </a:rPr>
              <a:t>)</a:t>
            </a:r>
            <a:endParaRPr lang="en-US" sz="2000" b="1" dirty="0">
              <a:solidFill>
                <a:schemeClr val="tx1"/>
              </a:solidFill>
            </a:endParaRPr>
          </a:p>
        </p:txBody>
      </p:sp>
      <p:sp>
        <p:nvSpPr>
          <p:cNvPr id="848903" name="Text Box 7"/>
          <p:cNvSpPr txBox="1">
            <a:spLocks noChangeArrowheads="1"/>
          </p:cNvSpPr>
          <p:nvPr/>
        </p:nvSpPr>
        <p:spPr bwMode="auto">
          <a:xfrm>
            <a:off x="455613" y="3057525"/>
            <a:ext cx="8126412" cy="646113"/>
          </a:xfrm>
          <a:prstGeom prst="rect">
            <a:avLst/>
          </a:prstGeom>
          <a:noFill/>
          <a:ln w="9525">
            <a:noFill/>
            <a:miter lim="800000"/>
            <a:headEnd/>
            <a:tailEnd/>
          </a:ln>
        </p:spPr>
        <p:txBody>
          <a:bodyPr>
            <a:spAutoFit/>
          </a:bodyPr>
          <a:lstStyle/>
          <a:p>
            <a:pPr>
              <a:spcBef>
                <a:spcPct val="10000"/>
              </a:spcBef>
              <a:spcAft>
                <a:spcPct val="10000"/>
              </a:spcAft>
            </a:pPr>
            <a:r>
              <a:rPr lang="en-US" sz="1800" b="1" dirty="0">
                <a:solidFill>
                  <a:schemeClr val="tx1"/>
                </a:solidFill>
              </a:rPr>
              <a:t>Circular-flow diagram </a:t>
            </a:r>
            <a:r>
              <a:rPr lang="en-US" altLang="zh-TW" sz="1800" b="1" dirty="0" smtClean="0">
                <a:solidFill>
                  <a:schemeClr val="tx1"/>
                </a:solidFill>
              </a:rPr>
              <a:t>(</a:t>
            </a:r>
            <a:r>
              <a:rPr lang="zh-TW" altLang="en-US" sz="1800" b="1" dirty="0" smtClean="0">
                <a:solidFill>
                  <a:schemeClr val="tx1"/>
                </a:solidFill>
              </a:rPr>
              <a:t>循環流動圖表</a:t>
            </a:r>
            <a:r>
              <a:rPr lang="en-US" altLang="zh-TW" sz="1800" b="1" dirty="0" smtClean="0">
                <a:solidFill>
                  <a:schemeClr val="tx1"/>
                </a:solidFill>
              </a:rPr>
              <a:t>)</a:t>
            </a:r>
            <a:r>
              <a:rPr lang="en-US" sz="1800" b="1" dirty="0" smtClean="0">
                <a:solidFill>
                  <a:schemeClr val="tx1"/>
                </a:solidFill>
              </a:rPr>
              <a:t> </a:t>
            </a:r>
            <a:r>
              <a:rPr lang="en-US" sz="1800" dirty="0">
                <a:solidFill>
                  <a:schemeClr val="tx1"/>
                </a:solidFill>
              </a:rPr>
              <a:t>A model that illustrates how participants in markets are linked. </a:t>
            </a:r>
          </a:p>
        </p:txBody>
      </p:sp>
    </p:spTree>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848902"/>
                                        </p:tgtEl>
                                        <p:attrNameLst>
                                          <p:attrName>style.visibility</p:attrName>
                                        </p:attrNameLst>
                                      </p:cBhvr>
                                      <p:to>
                                        <p:strVal val="visible"/>
                                      </p:to>
                                    </p:set>
                                    <p:animEffect transition="in" filter="wipe(left)">
                                      <p:cBhvr>
                                        <p:cTn id="7" dur="500"/>
                                        <p:tgtEl>
                                          <p:spTgt spid="848902"/>
                                        </p:tgtEl>
                                      </p:cBhvr>
                                    </p:animEffect>
                                  </p:childTnLst>
                                </p:cTn>
                              </p:par>
                            </p:childTnLst>
                          </p:cTn>
                        </p:par>
                        <p:par>
                          <p:cTn id="8" fill="hold" nodeType="afterGroup">
                            <p:stCondLst>
                              <p:cond delay="500"/>
                            </p:stCondLst>
                            <p:childTnLst>
                              <p:par>
                                <p:cTn id="9" presetID="22" presetClass="entr" presetSubtype="8" fill="hold" grpId="0" nodeType="afterEffect">
                                  <p:stCondLst>
                                    <p:cond delay="0"/>
                                  </p:stCondLst>
                                  <p:childTnLst>
                                    <p:set>
                                      <p:cBhvr>
                                        <p:cTn id="10" dur="1" fill="hold">
                                          <p:stCondLst>
                                            <p:cond delay="0"/>
                                          </p:stCondLst>
                                        </p:cTn>
                                        <p:tgtEl>
                                          <p:spTgt spid="848901">
                                            <p:txEl>
                                              <p:pRg st="0" end="0"/>
                                            </p:txEl>
                                          </p:spTgt>
                                        </p:tgtEl>
                                        <p:attrNameLst>
                                          <p:attrName>style.visibility</p:attrName>
                                        </p:attrNameLst>
                                      </p:cBhvr>
                                      <p:to>
                                        <p:strVal val="visible"/>
                                      </p:to>
                                    </p:set>
                                    <p:animEffect transition="in" filter="wipe(left)">
                                      <p:cBhvr>
                                        <p:cTn id="11" dur="500"/>
                                        <p:tgtEl>
                                          <p:spTgt spid="848901">
                                            <p:txEl>
                                              <p:pRg st="0" end="0"/>
                                            </p:txEl>
                                          </p:spTgt>
                                        </p:tgtEl>
                                      </p:cBhvr>
                                    </p:animEffect>
                                  </p:childTnLst>
                                </p:cTn>
                              </p:par>
                            </p:childTnLst>
                          </p:cTn>
                        </p:par>
                      </p:childTnLst>
                    </p:cTn>
                  </p:par>
                  <p:par>
                    <p:cTn id="12" fill="hold" nodeType="clickPar">
                      <p:stCondLst>
                        <p:cond delay="indefinite"/>
                      </p:stCondLst>
                      <p:childTnLst>
                        <p:par>
                          <p:cTn id="13" fill="hold" nodeType="withGroup">
                            <p:stCondLst>
                              <p:cond delay="0"/>
                            </p:stCondLst>
                            <p:childTnLst>
                              <p:par>
                                <p:cTn id="14" presetID="22" presetClass="entr" presetSubtype="8" fill="hold" grpId="0" nodeType="clickEffect">
                                  <p:stCondLst>
                                    <p:cond delay="0"/>
                                  </p:stCondLst>
                                  <p:childTnLst>
                                    <p:set>
                                      <p:cBhvr>
                                        <p:cTn id="15" dur="1" fill="hold">
                                          <p:stCondLst>
                                            <p:cond delay="0"/>
                                          </p:stCondLst>
                                        </p:cTn>
                                        <p:tgtEl>
                                          <p:spTgt spid="848901">
                                            <p:txEl>
                                              <p:pRg st="2" end="2"/>
                                            </p:txEl>
                                          </p:spTgt>
                                        </p:tgtEl>
                                        <p:attrNameLst>
                                          <p:attrName>style.visibility</p:attrName>
                                        </p:attrNameLst>
                                      </p:cBhvr>
                                      <p:to>
                                        <p:strVal val="visible"/>
                                      </p:to>
                                    </p:set>
                                    <p:animEffect transition="in" filter="wipe(left)">
                                      <p:cBhvr>
                                        <p:cTn id="16" dur="500"/>
                                        <p:tgtEl>
                                          <p:spTgt spid="848901">
                                            <p:txEl>
                                              <p:pRg st="2" end="2"/>
                                            </p:txEl>
                                          </p:spTgt>
                                        </p:tgtEl>
                                      </p:cBhvr>
                                    </p:animEffect>
                                  </p:childTnLst>
                                </p:cTn>
                              </p:par>
                            </p:childTnLst>
                          </p:cTn>
                        </p:par>
                        <p:par>
                          <p:cTn id="17" fill="hold" nodeType="afterGroup">
                            <p:stCondLst>
                              <p:cond delay="500"/>
                            </p:stCondLst>
                            <p:childTnLst>
                              <p:par>
                                <p:cTn id="18" presetID="22" presetClass="entr" presetSubtype="8" fill="hold" grpId="0" nodeType="afterEffect">
                                  <p:stCondLst>
                                    <p:cond delay="0"/>
                                  </p:stCondLst>
                                  <p:childTnLst>
                                    <p:set>
                                      <p:cBhvr>
                                        <p:cTn id="19" dur="1" fill="hold">
                                          <p:stCondLst>
                                            <p:cond delay="0"/>
                                          </p:stCondLst>
                                        </p:cTn>
                                        <p:tgtEl>
                                          <p:spTgt spid="848901">
                                            <p:txEl>
                                              <p:pRg st="4" end="4"/>
                                            </p:txEl>
                                          </p:spTgt>
                                        </p:tgtEl>
                                        <p:attrNameLst>
                                          <p:attrName>style.visibility</p:attrName>
                                        </p:attrNameLst>
                                      </p:cBhvr>
                                      <p:to>
                                        <p:strVal val="visible"/>
                                      </p:to>
                                    </p:set>
                                    <p:animEffect transition="in" filter="wipe(left)">
                                      <p:cBhvr>
                                        <p:cTn id="20" dur="500"/>
                                        <p:tgtEl>
                                          <p:spTgt spid="848901">
                                            <p:txEl>
                                              <p:pRg st="4" end="4"/>
                                            </p:txEl>
                                          </p:spTgt>
                                        </p:tgtEl>
                                      </p:cBhvr>
                                    </p:animEffect>
                                  </p:childTnLst>
                                </p:cTn>
                              </p:par>
                            </p:childTnLst>
                          </p:cTn>
                        </p:par>
                      </p:childTnLst>
                    </p:cTn>
                  </p:par>
                  <p:par>
                    <p:cTn id="21" fill="hold" nodeType="clickPar">
                      <p:stCondLst>
                        <p:cond delay="indefinite"/>
                      </p:stCondLst>
                      <p:childTnLst>
                        <p:par>
                          <p:cTn id="22" fill="hold" nodeType="withGroup">
                            <p:stCondLst>
                              <p:cond delay="0"/>
                            </p:stCondLst>
                            <p:childTnLst>
                              <p:par>
                                <p:cTn id="23" presetID="22" presetClass="entr" presetSubtype="8" fill="hold" grpId="0" nodeType="clickEffect">
                                  <p:stCondLst>
                                    <p:cond delay="0"/>
                                  </p:stCondLst>
                                  <p:childTnLst>
                                    <p:set>
                                      <p:cBhvr>
                                        <p:cTn id="24" dur="1" fill="hold">
                                          <p:stCondLst>
                                            <p:cond delay="0"/>
                                          </p:stCondLst>
                                        </p:cTn>
                                        <p:tgtEl>
                                          <p:spTgt spid="848903">
                                            <p:txEl>
                                              <p:pRg st="0" end="0"/>
                                            </p:txEl>
                                          </p:spTgt>
                                        </p:tgtEl>
                                        <p:attrNameLst>
                                          <p:attrName>style.visibility</p:attrName>
                                        </p:attrNameLst>
                                      </p:cBhvr>
                                      <p:to>
                                        <p:strVal val="visible"/>
                                      </p:to>
                                    </p:set>
                                    <p:animEffect transition="in" filter="wipe(left)">
                                      <p:cBhvr>
                                        <p:cTn id="25" dur="500"/>
                                        <p:tgtEl>
                                          <p:spTgt spid="84890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48901" grpId="0" build="p" autoUpdateAnimBg="0" advAuto="0"/>
      <p:bldP spid="848902" grpId="0"/>
      <p:bldP spid="848903" grpId="0" build="p" autoUpdateAnimBg="0" advAuto="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2229" name="Text Box 5"/>
          <p:cNvSpPr txBox="1">
            <a:spLocks noChangeArrowheads="1"/>
          </p:cNvSpPr>
          <p:nvPr/>
        </p:nvSpPr>
        <p:spPr bwMode="auto">
          <a:xfrm>
            <a:off x="1681163" y="681038"/>
            <a:ext cx="7462837" cy="1077912"/>
          </a:xfrm>
          <a:prstGeom prst="rect">
            <a:avLst/>
          </a:prstGeom>
          <a:noFill/>
          <a:ln w="9525">
            <a:noFill/>
            <a:miter lim="800000"/>
            <a:headEnd/>
            <a:tailEnd/>
          </a:ln>
        </p:spPr>
        <p:txBody>
          <a:bodyPr>
            <a:spAutoFit/>
          </a:bodyPr>
          <a:lstStyle/>
          <a:p>
            <a:pPr>
              <a:spcBef>
                <a:spcPct val="50000"/>
              </a:spcBef>
            </a:pPr>
            <a:r>
              <a:rPr lang="en-US" sz="3200" b="1">
                <a:solidFill>
                  <a:schemeClr val="tx1"/>
                </a:solidFill>
              </a:rPr>
              <a:t>Trade-offs, Comparative Advantage, and the Market System </a:t>
            </a:r>
          </a:p>
        </p:txBody>
      </p:sp>
      <p:sp>
        <p:nvSpPr>
          <p:cNvPr id="11" name="Rectangle 10"/>
          <p:cNvSpPr/>
          <p:nvPr/>
        </p:nvSpPr>
        <p:spPr>
          <a:xfrm>
            <a:off x="0" y="0"/>
            <a:ext cx="1695450" cy="1695450"/>
          </a:xfrm>
          <a:prstGeom prst="rect">
            <a:avLst/>
          </a:prstGeom>
          <a:solidFill>
            <a:srgbClr val="00847D"/>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pic>
        <p:nvPicPr>
          <p:cNvPr id="13" name="Picture 4"/>
          <p:cNvPicPr>
            <a:picLocks noChangeAspect="1" noChangeArrowheads="1"/>
          </p:cNvPicPr>
          <p:nvPr/>
        </p:nvPicPr>
        <p:blipFill>
          <a:blip r:embed="rId2" cstate="print"/>
          <a:srcRect/>
          <a:stretch>
            <a:fillRect/>
          </a:stretch>
        </p:blipFill>
        <p:spPr bwMode="auto">
          <a:xfrm>
            <a:off x="1695450" y="0"/>
            <a:ext cx="7448550" cy="681038"/>
          </a:xfrm>
          <a:prstGeom prst="rect">
            <a:avLst/>
          </a:prstGeom>
          <a:noFill/>
          <a:ln w="9525">
            <a:noFill/>
            <a:miter lim="800000"/>
            <a:headEnd/>
            <a:tailEnd/>
          </a:ln>
        </p:spPr>
      </p:pic>
      <p:sp>
        <p:nvSpPr>
          <p:cNvPr id="14" name="TextBox 13"/>
          <p:cNvSpPr txBox="1">
            <a:spLocks noChangeArrowheads="1"/>
          </p:cNvSpPr>
          <p:nvPr/>
        </p:nvSpPr>
        <p:spPr bwMode="auto">
          <a:xfrm rot="-5400000">
            <a:off x="7144" y="950119"/>
            <a:ext cx="1171575" cy="338137"/>
          </a:xfrm>
          <a:prstGeom prst="rect">
            <a:avLst/>
          </a:prstGeom>
          <a:noFill/>
          <a:ln w="9525">
            <a:noFill/>
            <a:miter lim="800000"/>
            <a:headEnd/>
            <a:tailEnd/>
          </a:ln>
        </p:spPr>
        <p:txBody>
          <a:bodyPr wrap="none">
            <a:spAutoFit/>
          </a:bodyPr>
          <a:lstStyle/>
          <a:p>
            <a:r>
              <a:rPr lang="en-US" sz="1600" b="1">
                <a:solidFill>
                  <a:srgbClr val="6EBC94"/>
                </a:solidFill>
              </a:rPr>
              <a:t>CHAPTER</a:t>
            </a:r>
          </a:p>
        </p:txBody>
      </p:sp>
      <p:sp>
        <p:nvSpPr>
          <p:cNvPr id="15" name="TextBox 14"/>
          <p:cNvSpPr txBox="1">
            <a:spLocks noChangeArrowheads="1"/>
          </p:cNvSpPr>
          <p:nvPr/>
        </p:nvSpPr>
        <p:spPr bwMode="auto">
          <a:xfrm>
            <a:off x="460375" y="334963"/>
            <a:ext cx="1243013" cy="1570037"/>
          </a:xfrm>
          <a:prstGeom prst="rect">
            <a:avLst/>
          </a:prstGeom>
          <a:noFill/>
          <a:ln w="9525">
            <a:noFill/>
            <a:miter lim="800000"/>
            <a:headEnd/>
            <a:tailEnd/>
          </a:ln>
        </p:spPr>
        <p:txBody>
          <a:bodyPr>
            <a:spAutoFit/>
          </a:bodyPr>
          <a:lstStyle/>
          <a:p>
            <a:pPr algn="ctr"/>
            <a:r>
              <a:rPr lang="en-US" sz="9600" b="1">
                <a:solidFill>
                  <a:schemeClr val="bg1"/>
                </a:solidFill>
                <a:latin typeface="AvantGarde-Book"/>
              </a:rPr>
              <a:t>2</a:t>
            </a:r>
          </a:p>
        </p:txBody>
      </p:sp>
      <p:pic>
        <p:nvPicPr>
          <p:cNvPr id="4107" name="Picture 11"/>
          <p:cNvPicPr>
            <a:picLocks noChangeAspect="1" noChangeArrowheads="1"/>
          </p:cNvPicPr>
          <p:nvPr/>
        </p:nvPicPr>
        <p:blipFill>
          <a:blip r:embed="rId3" cstate="print"/>
          <a:srcRect/>
          <a:stretch>
            <a:fillRect/>
          </a:stretch>
        </p:blipFill>
        <p:spPr bwMode="auto">
          <a:xfrm>
            <a:off x="4451350" y="2243138"/>
            <a:ext cx="4244975" cy="2767012"/>
          </a:xfrm>
          <a:prstGeom prst="rect">
            <a:avLst/>
          </a:prstGeom>
          <a:noFill/>
          <a:ln w="9525">
            <a:noFill/>
            <a:miter lim="800000"/>
            <a:headEnd/>
            <a:tailEnd/>
          </a:ln>
        </p:spPr>
      </p:pic>
      <p:sp>
        <p:nvSpPr>
          <p:cNvPr id="17" name="TextBox 16"/>
          <p:cNvSpPr txBox="1">
            <a:spLocks noChangeArrowheads="1"/>
          </p:cNvSpPr>
          <p:nvPr/>
        </p:nvSpPr>
        <p:spPr bwMode="auto">
          <a:xfrm>
            <a:off x="458788" y="2244725"/>
            <a:ext cx="3989387" cy="701675"/>
          </a:xfrm>
          <a:prstGeom prst="rect">
            <a:avLst/>
          </a:prstGeom>
          <a:noFill/>
          <a:ln w="9525">
            <a:noFill/>
            <a:miter lim="800000"/>
            <a:headEnd/>
            <a:tailEnd/>
          </a:ln>
        </p:spPr>
        <p:txBody>
          <a:bodyPr>
            <a:spAutoFit/>
          </a:bodyPr>
          <a:lstStyle/>
          <a:p>
            <a:r>
              <a:rPr lang="en-US" sz="2000" b="1">
                <a:solidFill>
                  <a:srgbClr val="0066B3"/>
                </a:solidFill>
              </a:rPr>
              <a:t>Chapter Outline </a:t>
            </a:r>
            <a:r>
              <a:rPr lang="en-US" sz="2000"/>
              <a:t>and</a:t>
            </a:r>
          </a:p>
          <a:p>
            <a:r>
              <a:rPr lang="en-US" sz="2000" b="1">
                <a:solidFill>
                  <a:srgbClr val="0066B3"/>
                </a:solidFill>
              </a:rPr>
              <a:t>  Learning Objectives</a:t>
            </a:r>
            <a:endParaRPr lang="en-US" sz="2000">
              <a:solidFill>
                <a:srgbClr val="0066B3"/>
              </a:solidFill>
            </a:endParaRPr>
          </a:p>
        </p:txBody>
      </p:sp>
      <p:cxnSp>
        <p:nvCxnSpPr>
          <p:cNvPr id="19" name="Straight Connector 18"/>
          <p:cNvCxnSpPr/>
          <p:nvPr/>
        </p:nvCxnSpPr>
        <p:spPr>
          <a:xfrm>
            <a:off x="457200" y="3044825"/>
            <a:ext cx="4000500" cy="0"/>
          </a:xfrm>
          <a:prstGeom prst="line">
            <a:avLst/>
          </a:prstGeom>
          <a:ln>
            <a:solidFill>
              <a:srgbClr val="231F20"/>
            </a:solidFill>
          </a:ln>
        </p:spPr>
        <p:style>
          <a:lnRef idx="1">
            <a:schemeClr val="accent1"/>
          </a:lnRef>
          <a:fillRef idx="0">
            <a:schemeClr val="accent1"/>
          </a:fillRef>
          <a:effectRef idx="0">
            <a:schemeClr val="accent1"/>
          </a:effectRef>
          <a:fontRef idx="minor">
            <a:schemeClr val="tx1"/>
          </a:fontRef>
        </p:style>
      </p:cxnSp>
      <p:graphicFrame>
        <p:nvGraphicFramePr>
          <p:cNvPr id="21" name="Group 477"/>
          <p:cNvGraphicFramePr>
            <a:graphicFrameLocks noGrp="1"/>
          </p:cNvGraphicFramePr>
          <p:nvPr>
            <p:extLst>
              <p:ext uri="{D42A27DB-BD31-4B8C-83A1-F6EECF244321}">
                <p14:modId xmlns:p14="http://schemas.microsoft.com/office/powerpoint/2010/main" val="2010870891"/>
              </p:ext>
            </p:extLst>
          </p:nvPr>
        </p:nvGraphicFramePr>
        <p:xfrm>
          <a:off x="592930" y="3178175"/>
          <a:ext cx="3674269" cy="2125664"/>
        </p:xfrm>
        <a:graphic>
          <a:graphicData uri="http://schemas.openxmlformats.org/drawingml/2006/table">
            <a:tbl>
              <a:tblPr/>
              <a:tblGrid>
                <a:gridCol w="466259"/>
                <a:gridCol w="3208010"/>
              </a:tblGrid>
              <a:tr h="882388">
                <a:tc>
                  <a:txBody>
                    <a:bodyPr/>
                    <a:lstStyle/>
                    <a:p>
                      <a:pPr marL="0" marR="0" lvl="0" indent="0" algn="l" defTabSz="914400" rtl="0" eaLnBrk="1" fontAlgn="base" latinLnBrk="0" hangingPunct="1">
                        <a:lnSpc>
                          <a:spcPct val="97000"/>
                        </a:lnSpc>
                        <a:spcBef>
                          <a:spcPct val="0"/>
                        </a:spcBef>
                        <a:spcAft>
                          <a:spcPct val="0"/>
                        </a:spcAft>
                        <a:buClrTx/>
                        <a:buSzTx/>
                        <a:buFontTx/>
                        <a:buNone/>
                        <a:tabLst/>
                      </a:pPr>
                      <a:r>
                        <a:rPr kumimoji="0" lang="en-US" sz="1600" b="1" i="0" u="none" strike="noStrike" cap="none" normalizeH="0" baseline="0" dirty="0" smtClean="0">
                          <a:ln>
                            <a:noFill/>
                          </a:ln>
                          <a:solidFill>
                            <a:srgbClr val="0064B3"/>
                          </a:solidFill>
                          <a:effectLst/>
                          <a:latin typeface="Arial" charset="0"/>
                        </a:rPr>
                        <a:t>2.1</a:t>
                      </a:r>
                    </a:p>
                  </a:txBody>
                  <a:tcPr marL="0" marR="0" marT="45706" marB="0" horzOverflow="overflow">
                    <a:lnL cap="flat">
                      <a:noFill/>
                    </a:lnL>
                    <a:lnR>
                      <a:noFill/>
                    </a:lnR>
                    <a:lnT cap="flat">
                      <a:noFill/>
                    </a:lnT>
                    <a:lnB>
                      <a:noFill/>
                    </a:lnB>
                    <a:lnTlToBr>
                      <a:noFill/>
                    </a:lnTlToBr>
                    <a:lnBlToTr>
                      <a:noFill/>
                    </a:lnBlToTr>
                    <a:noFill/>
                  </a:tcPr>
                </a:tc>
                <a:tc>
                  <a:txBody>
                    <a:bodyPr/>
                    <a:lstStyle/>
                    <a:p>
                      <a:pPr marL="0" marR="0" lvl="0" indent="0" algn="l" defTabSz="914400" rtl="0" eaLnBrk="1" fontAlgn="base" latinLnBrk="0" hangingPunct="1">
                        <a:lnSpc>
                          <a:spcPct val="97000"/>
                        </a:lnSpc>
                        <a:spcBef>
                          <a:spcPct val="0"/>
                        </a:spcBef>
                        <a:spcAft>
                          <a:spcPct val="0"/>
                        </a:spcAft>
                        <a:buClrTx/>
                        <a:buSzTx/>
                        <a:buFontTx/>
                        <a:buNone/>
                        <a:tabLst>
                          <a:tab pos="111125" algn="l"/>
                        </a:tabLst>
                      </a:pPr>
                      <a:r>
                        <a:rPr kumimoji="0" lang="en-US" sz="1800" b="1" i="0" u="none" strike="noStrike" cap="none" normalizeH="0" baseline="0" dirty="0" smtClean="0">
                          <a:ln>
                            <a:noFill/>
                          </a:ln>
                          <a:solidFill>
                            <a:srgbClr val="0064B3"/>
                          </a:solidFill>
                          <a:effectLst/>
                          <a:latin typeface="Arial" charset="0"/>
                        </a:rPr>
                        <a:t>Production Possibilities Frontiers and Opportunity Costs</a:t>
                      </a:r>
                      <a:endParaRPr kumimoji="0" lang="en-US" sz="1800" b="0" i="0" u="none" strike="noStrike" cap="none" normalizeH="0" baseline="0" dirty="0" smtClean="0">
                        <a:ln>
                          <a:noFill/>
                        </a:ln>
                        <a:solidFill>
                          <a:srgbClr val="8C0051"/>
                        </a:solidFill>
                        <a:effectLst/>
                        <a:latin typeface="Arial" charset="0"/>
                      </a:endParaRPr>
                    </a:p>
                  </a:txBody>
                  <a:tcPr marL="0" marR="0" marT="45706" marB="0" horzOverflow="overflow">
                    <a:lnL>
                      <a:noFill/>
                    </a:lnL>
                    <a:lnR cap="flat">
                      <a:noFill/>
                    </a:lnR>
                    <a:lnT cap="flat">
                      <a:noFill/>
                    </a:lnT>
                    <a:lnB>
                      <a:noFill/>
                    </a:lnB>
                    <a:lnTlToBr>
                      <a:noFill/>
                    </a:lnTlToBr>
                    <a:lnBlToTr>
                      <a:noFill/>
                    </a:lnBlToTr>
                    <a:noFill/>
                  </a:tcPr>
                </a:tc>
              </a:tr>
              <a:tr h="612910">
                <a:tc>
                  <a:txBody>
                    <a:bodyPr/>
                    <a:lstStyle/>
                    <a:p>
                      <a:pPr marL="0" marR="0" lvl="0" indent="0" algn="l" defTabSz="914400" rtl="0" eaLnBrk="1" fontAlgn="base" latinLnBrk="0" hangingPunct="1">
                        <a:lnSpc>
                          <a:spcPct val="97000"/>
                        </a:lnSpc>
                        <a:spcBef>
                          <a:spcPct val="0"/>
                        </a:spcBef>
                        <a:spcAft>
                          <a:spcPct val="0"/>
                        </a:spcAft>
                        <a:buClrTx/>
                        <a:buSzTx/>
                        <a:buFontTx/>
                        <a:buNone/>
                        <a:tabLst/>
                      </a:pPr>
                      <a:r>
                        <a:rPr kumimoji="0" lang="en-US" sz="1600" b="1" i="0" u="none" strike="noStrike" cap="none" normalizeH="0" baseline="0" smtClean="0">
                          <a:ln>
                            <a:noFill/>
                          </a:ln>
                          <a:solidFill>
                            <a:srgbClr val="0064B3"/>
                          </a:solidFill>
                          <a:effectLst/>
                          <a:latin typeface="Arial" charset="0"/>
                        </a:rPr>
                        <a:t>2.2</a:t>
                      </a:r>
                    </a:p>
                  </a:txBody>
                  <a:tcPr marL="0" marR="0" marT="0" marB="0"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97000"/>
                        </a:lnSpc>
                        <a:spcBef>
                          <a:spcPct val="0"/>
                        </a:spcBef>
                        <a:spcAft>
                          <a:spcPct val="0"/>
                        </a:spcAft>
                        <a:buClrTx/>
                        <a:buSzTx/>
                        <a:buFontTx/>
                        <a:buNone/>
                        <a:tabLst/>
                      </a:pPr>
                      <a:r>
                        <a:rPr kumimoji="0" lang="en-US" sz="1800" b="1" i="0" u="none" strike="noStrike" cap="none" normalizeH="0" baseline="0" dirty="0" smtClean="0">
                          <a:ln>
                            <a:noFill/>
                          </a:ln>
                          <a:solidFill>
                            <a:srgbClr val="0064B3"/>
                          </a:solidFill>
                          <a:effectLst/>
                          <a:latin typeface="Arial" charset="0"/>
                        </a:rPr>
                        <a:t>Comparative </a:t>
                      </a:r>
                      <a:r>
                        <a:rPr kumimoji="0" lang="en-US" sz="1800" b="1" i="0" u="none" strike="noStrike" cap="none" normalizeH="0" baseline="0" dirty="0" smtClean="0">
                          <a:ln>
                            <a:noFill/>
                          </a:ln>
                          <a:solidFill>
                            <a:srgbClr val="0066B3"/>
                          </a:solidFill>
                          <a:effectLst/>
                          <a:latin typeface="Arial" charset="0"/>
                        </a:rPr>
                        <a:t>Advantage</a:t>
                      </a:r>
                      <a:r>
                        <a:rPr kumimoji="0" lang="en-US" sz="1800" b="1" i="0" u="none" strike="noStrike" cap="none" normalizeH="0" baseline="0" dirty="0" smtClean="0">
                          <a:ln>
                            <a:noFill/>
                          </a:ln>
                          <a:solidFill>
                            <a:srgbClr val="0064B3"/>
                          </a:solidFill>
                          <a:effectLst/>
                          <a:latin typeface="Arial" charset="0"/>
                        </a:rPr>
                        <a:t> and Trade</a:t>
                      </a:r>
                      <a:endParaRPr kumimoji="0" lang="en-US" sz="1800" b="0" i="0" u="none" strike="noStrike" cap="none" normalizeH="0" baseline="0" dirty="0" smtClean="0">
                        <a:ln>
                          <a:noFill/>
                        </a:ln>
                        <a:solidFill>
                          <a:srgbClr val="8C0051"/>
                        </a:solidFill>
                        <a:effectLst/>
                        <a:latin typeface="Arial" charset="0"/>
                      </a:endParaRPr>
                    </a:p>
                  </a:txBody>
                  <a:tcPr marL="0" marR="0" marT="0" marB="0" horzOverflow="overflow">
                    <a:lnL>
                      <a:noFill/>
                    </a:lnL>
                    <a:lnR cap="flat">
                      <a:noFill/>
                    </a:lnR>
                    <a:lnT>
                      <a:noFill/>
                    </a:lnT>
                    <a:lnB>
                      <a:noFill/>
                    </a:lnB>
                    <a:lnTlToBr>
                      <a:noFill/>
                    </a:lnTlToBr>
                    <a:lnBlToTr>
                      <a:noFill/>
                    </a:lnBlToTr>
                    <a:noFill/>
                  </a:tcPr>
                </a:tc>
              </a:tr>
              <a:tr h="630366">
                <a:tc>
                  <a:txBody>
                    <a:bodyPr/>
                    <a:lstStyle/>
                    <a:p>
                      <a:pPr marL="0" marR="0" lvl="0" indent="0" algn="l" defTabSz="914400" rtl="0" eaLnBrk="1" fontAlgn="base" latinLnBrk="0" hangingPunct="1">
                        <a:lnSpc>
                          <a:spcPct val="97000"/>
                        </a:lnSpc>
                        <a:spcBef>
                          <a:spcPct val="0"/>
                        </a:spcBef>
                        <a:spcAft>
                          <a:spcPct val="0"/>
                        </a:spcAft>
                        <a:buClrTx/>
                        <a:buSzTx/>
                        <a:buFontTx/>
                        <a:buNone/>
                        <a:tabLst/>
                      </a:pPr>
                      <a:r>
                        <a:rPr kumimoji="0" lang="en-US" sz="1600" b="1" i="0" u="none" strike="noStrike" cap="none" normalizeH="0" baseline="0" dirty="0" smtClean="0">
                          <a:ln>
                            <a:noFill/>
                          </a:ln>
                          <a:solidFill>
                            <a:srgbClr val="0064B3"/>
                          </a:solidFill>
                          <a:effectLst/>
                          <a:latin typeface="Arial" charset="0"/>
                        </a:rPr>
                        <a:t>2.3</a:t>
                      </a:r>
                    </a:p>
                  </a:txBody>
                  <a:tcPr marL="0" marR="0" marT="0" marB="0" horzOverflow="overflow">
                    <a:lnL cap="flat">
                      <a:noFill/>
                    </a:lnL>
                    <a:lnR>
                      <a:noFill/>
                    </a:lnR>
                    <a:lnT>
                      <a:noFill/>
                    </a:lnT>
                    <a:lnB cap="flat">
                      <a:noFill/>
                    </a:lnB>
                    <a:lnTlToBr>
                      <a:noFill/>
                    </a:lnTlToBr>
                    <a:lnBlToTr>
                      <a:noFill/>
                    </a:lnBlToTr>
                    <a:noFill/>
                  </a:tcPr>
                </a:tc>
                <a:tc>
                  <a:txBody>
                    <a:bodyPr/>
                    <a:lstStyle/>
                    <a:p>
                      <a:pPr marL="0" marR="0" lvl="0" indent="0" algn="l" defTabSz="914400" rtl="0" eaLnBrk="1" fontAlgn="base" latinLnBrk="0" hangingPunct="1">
                        <a:lnSpc>
                          <a:spcPct val="97000"/>
                        </a:lnSpc>
                        <a:spcBef>
                          <a:spcPct val="0"/>
                        </a:spcBef>
                        <a:spcAft>
                          <a:spcPct val="0"/>
                        </a:spcAft>
                        <a:buClrTx/>
                        <a:buSzTx/>
                        <a:buFontTx/>
                        <a:buNone/>
                        <a:tabLst>
                          <a:tab pos="111125" algn="l"/>
                        </a:tabLst>
                      </a:pPr>
                      <a:r>
                        <a:rPr kumimoji="0" lang="en-US" sz="1800" b="1" i="0" u="none" strike="noStrike" cap="none" normalizeH="0" baseline="0" dirty="0" smtClean="0">
                          <a:ln>
                            <a:noFill/>
                          </a:ln>
                          <a:solidFill>
                            <a:srgbClr val="0064B3"/>
                          </a:solidFill>
                          <a:effectLst/>
                          <a:latin typeface="Arial" charset="0"/>
                        </a:rPr>
                        <a:t>The Market System</a:t>
                      </a:r>
                      <a:endParaRPr kumimoji="0" lang="en-US" sz="1800" b="0" i="0" u="none" strike="noStrike" cap="none" normalizeH="0" baseline="0" dirty="0" smtClean="0">
                        <a:ln>
                          <a:noFill/>
                        </a:ln>
                        <a:solidFill>
                          <a:srgbClr val="8C0051"/>
                        </a:solidFill>
                        <a:effectLst/>
                        <a:latin typeface="Arial" charset="0"/>
                      </a:endParaRPr>
                    </a:p>
                  </a:txBody>
                  <a:tcPr marL="0" marR="0" marT="0" marB="0" horzOverflow="overflow">
                    <a:lnL>
                      <a:noFill/>
                    </a:lnL>
                    <a:lnR cap="flat">
                      <a:noFill/>
                    </a:lnR>
                    <a:lnT>
                      <a:noFill/>
                    </a:lnT>
                    <a:lnB cap="flat">
                      <a:noFill/>
                    </a:lnB>
                    <a:lnTlToBr>
                      <a:noFill/>
                    </a:lnTlToBr>
                    <a:lnBlToTr>
                      <a:noFill/>
                    </a:lnBlToTr>
                    <a:noFill/>
                  </a:tcPr>
                </a:tc>
              </a:tr>
            </a:tbl>
          </a:graphicData>
        </a:graphic>
      </p:graphicFrame>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500"/>
                            </p:stCondLst>
                            <p:childTnLst>
                              <p:par>
                                <p:cTn id="5" presetID="10" presetClass="entr" presetSubtype="0" fill="hold" grpId="0" nodeType="after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fade">
                                      <p:cBhvr>
                                        <p:cTn id="7" dur="1000"/>
                                        <p:tgtEl>
                                          <p:spTgt spid="11"/>
                                        </p:tgtEl>
                                      </p:cBhvr>
                                    </p:animEffect>
                                  </p:childTnLst>
                                </p:cTn>
                              </p:par>
                              <p:par>
                                <p:cTn id="8" presetID="22" presetClass="entr" presetSubtype="4" fill="hold" grpId="0" nodeType="withEffect">
                                  <p:stCondLst>
                                    <p:cond delay="0"/>
                                  </p:stCondLst>
                                  <p:childTnLst>
                                    <p:set>
                                      <p:cBhvr>
                                        <p:cTn id="9" dur="1" fill="hold">
                                          <p:stCondLst>
                                            <p:cond delay="0"/>
                                          </p:stCondLst>
                                        </p:cTn>
                                        <p:tgtEl>
                                          <p:spTgt spid="14"/>
                                        </p:tgtEl>
                                        <p:attrNameLst>
                                          <p:attrName>style.visibility</p:attrName>
                                        </p:attrNameLst>
                                      </p:cBhvr>
                                      <p:to>
                                        <p:strVal val="visible"/>
                                      </p:to>
                                    </p:set>
                                    <p:animEffect transition="in" filter="wipe(down)">
                                      <p:cBhvr>
                                        <p:cTn id="10" dur="1000"/>
                                        <p:tgtEl>
                                          <p:spTgt spid="14"/>
                                        </p:tgtEl>
                                      </p:cBhvr>
                                    </p:animEffect>
                                  </p:childTnLst>
                                </p:cTn>
                              </p:par>
                            </p:childTnLst>
                          </p:cTn>
                        </p:par>
                        <p:par>
                          <p:cTn id="11" fill="hold" nodeType="afterGroup">
                            <p:stCondLst>
                              <p:cond delay="1500"/>
                            </p:stCondLst>
                            <p:childTnLst>
                              <p:par>
                                <p:cTn id="12" presetID="17" presetClass="entr" presetSubtype="10" fill="hold" grpId="0" nodeType="afterEffect">
                                  <p:stCondLst>
                                    <p:cond delay="0"/>
                                  </p:stCondLst>
                                  <p:childTnLst>
                                    <p:set>
                                      <p:cBhvr>
                                        <p:cTn id="13" dur="1" fill="hold">
                                          <p:stCondLst>
                                            <p:cond delay="0"/>
                                          </p:stCondLst>
                                        </p:cTn>
                                        <p:tgtEl>
                                          <p:spTgt spid="15"/>
                                        </p:tgtEl>
                                        <p:attrNameLst>
                                          <p:attrName>style.visibility</p:attrName>
                                        </p:attrNameLst>
                                      </p:cBhvr>
                                      <p:to>
                                        <p:strVal val="visible"/>
                                      </p:to>
                                    </p:set>
                                    <p:anim calcmode="lin" valueType="num">
                                      <p:cBhvr>
                                        <p:cTn id="14" dur="500" fill="hold"/>
                                        <p:tgtEl>
                                          <p:spTgt spid="15"/>
                                        </p:tgtEl>
                                        <p:attrNameLst>
                                          <p:attrName>ppt_w</p:attrName>
                                        </p:attrNameLst>
                                      </p:cBhvr>
                                      <p:tavLst>
                                        <p:tav tm="0">
                                          <p:val>
                                            <p:fltVal val="0"/>
                                          </p:val>
                                        </p:tav>
                                        <p:tav tm="100000">
                                          <p:val>
                                            <p:strVal val="#ppt_w"/>
                                          </p:val>
                                        </p:tav>
                                      </p:tavLst>
                                    </p:anim>
                                    <p:anim calcmode="lin" valueType="num">
                                      <p:cBhvr>
                                        <p:cTn id="15" dur="500" fill="hold"/>
                                        <p:tgtEl>
                                          <p:spTgt spid="15"/>
                                        </p:tgtEl>
                                        <p:attrNameLst>
                                          <p:attrName>ppt_h</p:attrName>
                                        </p:attrNameLst>
                                      </p:cBhvr>
                                      <p:tavLst>
                                        <p:tav tm="0">
                                          <p:val>
                                            <p:strVal val="#ppt_h"/>
                                          </p:val>
                                        </p:tav>
                                        <p:tav tm="100000">
                                          <p:val>
                                            <p:strVal val="#ppt_h"/>
                                          </p:val>
                                        </p:tav>
                                      </p:tavLst>
                                    </p:anim>
                                  </p:childTnLst>
                                </p:cTn>
                              </p:par>
                            </p:childTnLst>
                          </p:cTn>
                        </p:par>
                        <p:par>
                          <p:cTn id="16" fill="hold" nodeType="afterGroup">
                            <p:stCondLst>
                              <p:cond delay="2000"/>
                            </p:stCondLst>
                            <p:childTnLst>
                              <p:par>
                                <p:cTn id="17" presetID="22" presetClass="entr" presetSubtype="8" fill="hold" nodeType="afterEffect">
                                  <p:stCondLst>
                                    <p:cond delay="0"/>
                                  </p:stCondLst>
                                  <p:childTnLst>
                                    <p:set>
                                      <p:cBhvr>
                                        <p:cTn id="18" dur="1" fill="hold">
                                          <p:stCondLst>
                                            <p:cond delay="0"/>
                                          </p:stCondLst>
                                        </p:cTn>
                                        <p:tgtEl>
                                          <p:spTgt spid="13"/>
                                        </p:tgtEl>
                                        <p:attrNameLst>
                                          <p:attrName>style.visibility</p:attrName>
                                        </p:attrNameLst>
                                      </p:cBhvr>
                                      <p:to>
                                        <p:strVal val="visible"/>
                                      </p:to>
                                    </p:set>
                                    <p:animEffect transition="in" filter="wipe(left)">
                                      <p:cBhvr>
                                        <p:cTn id="19" dur="500"/>
                                        <p:tgtEl>
                                          <p:spTgt spid="13"/>
                                        </p:tgtEl>
                                      </p:cBhvr>
                                    </p:animEffect>
                                  </p:childTnLst>
                                </p:cTn>
                              </p:par>
                            </p:childTnLst>
                          </p:cTn>
                        </p:par>
                        <p:par>
                          <p:cTn id="20" fill="hold" nodeType="afterGroup">
                            <p:stCondLst>
                              <p:cond delay="2500"/>
                            </p:stCondLst>
                            <p:childTnLst>
                              <p:par>
                                <p:cTn id="21" presetID="22" presetClass="entr" presetSubtype="8" fill="hold" grpId="0" nodeType="afterEffect">
                                  <p:stCondLst>
                                    <p:cond delay="0"/>
                                  </p:stCondLst>
                                  <p:childTnLst>
                                    <p:set>
                                      <p:cBhvr>
                                        <p:cTn id="22" dur="1" fill="hold">
                                          <p:stCondLst>
                                            <p:cond delay="0"/>
                                          </p:stCondLst>
                                        </p:cTn>
                                        <p:tgtEl>
                                          <p:spTgt spid="692229">
                                            <p:txEl>
                                              <p:pRg st="0" end="0"/>
                                            </p:txEl>
                                          </p:spTgt>
                                        </p:tgtEl>
                                        <p:attrNameLst>
                                          <p:attrName>style.visibility</p:attrName>
                                        </p:attrNameLst>
                                      </p:cBhvr>
                                      <p:to>
                                        <p:strVal val="visible"/>
                                      </p:to>
                                    </p:set>
                                    <p:animEffect transition="in" filter="wipe(left)">
                                      <p:cBhvr>
                                        <p:cTn id="23" dur="500"/>
                                        <p:tgtEl>
                                          <p:spTgt spid="692229">
                                            <p:txEl>
                                              <p:pRg st="0" end="0"/>
                                            </p:txEl>
                                          </p:spTgt>
                                        </p:tgtEl>
                                      </p:cBhvr>
                                    </p:animEffect>
                                  </p:childTnLst>
                                </p:cTn>
                              </p:par>
                            </p:childTnLst>
                          </p:cTn>
                        </p:par>
                        <p:par>
                          <p:cTn id="24" fill="hold" nodeType="afterGroup">
                            <p:stCondLst>
                              <p:cond delay="3000"/>
                            </p:stCondLst>
                            <p:childTnLst>
                              <p:par>
                                <p:cTn id="25" presetID="10" presetClass="entr" presetSubtype="0" fill="hold" nodeType="afterEffect">
                                  <p:stCondLst>
                                    <p:cond delay="0"/>
                                  </p:stCondLst>
                                  <p:childTnLst>
                                    <p:set>
                                      <p:cBhvr>
                                        <p:cTn id="26" dur="1" fill="hold">
                                          <p:stCondLst>
                                            <p:cond delay="0"/>
                                          </p:stCondLst>
                                        </p:cTn>
                                        <p:tgtEl>
                                          <p:spTgt spid="4107"/>
                                        </p:tgtEl>
                                        <p:attrNameLst>
                                          <p:attrName>style.visibility</p:attrName>
                                        </p:attrNameLst>
                                      </p:cBhvr>
                                      <p:to>
                                        <p:strVal val="visible"/>
                                      </p:to>
                                    </p:set>
                                    <p:animEffect transition="in" filter="fade">
                                      <p:cBhvr>
                                        <p:cTn id="27" dur="1000"/>
                                        <p:tgtEl>
                                          <p:spTgt spid="4107"/>
                                        </p:tgtEl>
                                      </p:cBhvr>
                                    </p:animEffect>
                                  </p:childTnLst>
                                </p:cTn>
                              </p:par>
                            </p:childTnLst>
                          </p:cTn>
                        </p:par>
                        <p:par>
                          <p:cTn id="28" fill="hold" nodeType="afterGroup">
                            <p:stCondLst>
                              <p:cond delay="4000"/>
                            </p:stCondLst>
                            <p:childTnLst>
                              <p:par>
                                <p:cTn id="29" presetID="22" presetClass="entr" presetSubtype="8" fill="hold" grpId="0" nodeType="afterEffect">
                                  <p:stCondLst>
                                    <p:cond delay="0"/>
                                  </p:stCondLst>
                                  <p:childTnLst>
                                    <p:set>
                                      <p:cBhvr>
                                        <p:cTn id="30" dur="1" fill="hold">
                                          <p:stCondLst>
                                            <p:cond delay="0"/>
                                          </p:stCondLst>
                                        </p:cTn>
                                        <p:tgtEl>
                                          <p:spTgt spid="17"/>
                                        </p:tgtEl>
                                        <p:attrNameLst>
                                          <p:attrName>style.visibility</p:attrName>
                                        </p:attrNameLst>
                                      </p:cBhvr>
                                      <p:to>
                                        <p:strVal val="visible"/>
                                      </p:to>
                                    </p:set>
                                    <p:animEffect transition="in" filter="wipe(left)">
                                      <p:cBhvr>
                                        <p:cTn id="31" dur="500"/>
                                        <p:tgtEl>
                                          <p:spTgt spid="17"/>
                                        </p:tgtEl>
                                      </p:cBhvr>
                                    </p:animEffect>
                                  </p:childTnLst>
                                </p:cTn>
                              </p:par>
                            </p:childTnLst>
                          </p:cTn>
                        </p:par>
                        <p:par>
                          <p:cTn id="32" fill="hold" nodeType="afterGroup">
                            <p:stCondLst>
                              <p:cond delay="4500"/>
                            </p:stCondLst>
                            <p:childTnLst>
                              <p:par>
                                <p:cTn id="33" presetID="22" presetClass="entr" presetSubtype="8" fill="hold" nodeType="afterEffect">
                                  <p:stCondLst>
                                    <p:cond delay="0"/>
                                  </p:stCondLst>
                                  <p:childTnLst>
                                    <p:set>
                                      <p:cBhvr>
                                        <p:cTn id="34" dur="1" fill="hold">
                                          <p:stCondLst>
                                            <p:cond delay="0"/>
                                          </p:stCondLst>
                                        </p:cTn>
                                        <p:tgtEl>
                                          <p:spTgt spid="19"/>
                                        </p:tgtEl>
                                        <p:attrNameLst>
                                          <p:attrName>style.visibility</p:attrName>
                                        </p:attrNameLst>
                                      </p:cBhvr>
                                      <p:to>
                                        <p:strVal val="visible"/>
                                      </p:to>
                                    </p:set>
                                    <p:animEffect transition="in" filter="wipe(left)">
                                      <p:cBhvr>
                                        <p:cTn id="35" dur="500"/>
                                        <p:tgtEl>
                                          <p:spTgt spid="19"/>
                                        </p:tgtEl>
                                      </p:cBhvr>
                                    </p:animEffect>
                                  </p:childTnLst>
                                </p:cTn>
                              </p:par>
                            </p:childTnLst>
                          </p:cTn>
                        </p:par>
                        <p:par>
                          <p:cTn id="36" fill="hold" nodeType="afterGroup">
                            <p:stCondLst>
                              <p:cond delay="5000"/>
                            </p:stCondLst>
                            <p:childTnLst>
                              <p:par>
                                <p:cTn id="37" presetID="22" presetClass="entr" presetSubtype="1" fill="hold" nodeType="afterEffect">
                                  <p:stCondLst>
                                    <p:cond delay="0"/>
                                  </p:stCondLst>
                                  <p:childTnLst>
                                    <p:set>
                                      <p:cBhvr>
                                        <p:cTn id="38" dur="1" fill="hold">
                                          <p:stCondLst>
                                            <p:cond delay="0"/>
                                          </p:stCondLst>
                                        </p:cTn>
                                        <p:tgtEl>
                                          <p:spTgt spid="21"/>
                                        </p:tgtEl>
                                        <p:attrNameLst>
                                          <p:attrName>style.visibility</p:attrName>
                                        </p:attrNameLst>
                                      </p:cBhvr>
                                      <p:to>
                                        <p:strVal val="visible"/>
                                      </p:to>
                                    </p:set>
                                    <p:animEffect transition="in" filter="wipe(up)">
                                      <p:cBhvr>
                                        <p:cTn id="39" dur="1000"/>
                                        <p:tgtEl>
                                          <p:spTgt spid="2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92229" grpId="0" build="allAtOnce"/>
      <p:bldP spid="11" grpId="0" animBg="1"/>
      <p:bldP spid="14" grpId="0"/>
      <p:bldP spid="15" grpId="0"/>
      <p:bldP spid="17" grpId="0"/>
    </p:bldLst>
  </p:timing>
</p:sld>
</file>

<file path=ppt/slides/slide2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pic>
        <p:nvPicPr>
          <p:cNvPr id="17" name="Picture 16" descr="Fig2.6ppt3.gif"/>
          <p:cNvPicPr>
            <a:picLocks noChangeAspect="1"/>
          </p:cNvPicPr>
          <p:nvPr/>
        </p:nvPicPr>
        <p:blipFill>
          <a:blip r:embed="rId3" cstate="print"/>
          <a:srcRect/>
          <a:stretch>
            <a:fillRect/>
          </a:stretch>
        </p:blipFill>
        <p:spPr bwMode="auto">
          <a:xfrm>
            <a:off x="3235325" y="142875"/>
            <a:ext cx="5600700" cy="5486400"/>
          </a:xfrm>
          <a:prstGeom prst="rect">
            <a:avLst/>
          </a:prstGeom>
          <a:noFill/>
          <a:ln w="9525">
            <a:noFill/>
            <a:miter lim="800000"/>
            <a:headEnd/>
            <a:tailEnd/>
          </a:ln>
        </p:spPr>
      </p:pic>
      <p:pic>
        <p:nvPicPr>
          <p:cNvPr id="18" name="Picture 17" descr="Fig2.6ppt4.gif"/>
          <p:cNvPicPr>
            <a:picLocks noChangeAspect="1"/>
          </p:cNvPicPr>
          <p:nvPr/>
        </p:nvPicPr>
        <p:blipFill>
          <a:blip r:embed="rId4" cstate="print"/>
          <a:srcRect/>
          <a:stretch>
            <a:fillRect/>
          </a:stretch>
        </p:blipFill>
        <p:spPr bwMode="auto">
          <a:xfrm>
            <a:off x="3235325" y="142875"/>
            <a:ext cx="5600700" cy="5486400"/>
          </a:xfrm>
          <a:prstGeom prst="rect">
            <a:avLst/>
          </a:prstGeom>
          <a:noFill/>
          <a:ln w="9525">
            <a:noFill/>
            <a:miter lim="800000"/>
            <a:headEnd/>
            <a:tailEnd/>
          </a:ln>
        </p:spPr>
      </p:pic>
      <p:pic>
        <p:nvPicPr>
          <p:cNvPr id="19" name="Picture 18" descr="Fig2.6ppt5.gif"/>
          <p:cNvPicPr>
            <a:picLocks noChangeAspect="1"/>
          </p:cNvPicPr>
          <p:nvPr/>
        </p:nvPicPr>
        <p:blipFill>
          <a:blip r:embed="rId5" cstate="print"/>
          <a:srcRect/>
          <a:stretch>
            <a:fillRect/>
          </a:stretch>
        </p:blipFill>
        <p:spPr bwMode="auto">
          <a:xfrm>
            <a:off x="3235325" y="142875"/>
            <a:ext cx="5600700" cy="5486400"/>
          </a:xfrm>
          <a:prstGeom prst="rect">
            <a:avLst/>
          </a:prstGeom>
          <a:noFill/>
          <a:ln w="9525">
            <a:noFill/>
            <a:miter lim="800000"/>
            <a:headEnd/>
            <a:tailEnd/>
          </a:ln>
        </p:spPr>
      </p:pic>
      <p:pic>
        <p:nvPicPr>
          <p:cNvPr id="20" name="Picture 19" descr="Fig2.6ppt6.gif"/>
          <p:cNvPicPr>
            <a:picLocks noChangeAspect="1"/>
          </p:cNvPicPr>
          <p:nvPr/>
        </p:nvPicPr>
        <p:blipFill>
          <a:blip r:embed="rId6" cstate="print"/>
          <a:srcRect/>
          <a:stretch>
            <a:fillRect/>
          </a:stretch>
        </p:blipFill>
        <p:spPr bwMode="auto">
          <a:xfrm>
            <a:off x="3235325" y="142875"/>
            <a:ext cx="5600700" cy="5486400"/>
          </a:xfrm>
          <a:prstGeom prst="rect">
            <a:avLst/>
          </a:prstGeom>
          <a:noFill/>
          <a:ln w="9525">
            <a:noFill/>
            <a:miter lim="800000"/>
            <a:headEnd/>
            <a:tailEnd/>
          </a:ln>
        </p:spPr>
      </p:pic>
      <p:sp>
        <p:nvSpPr>
          <p:cNvPr id="849928" name="Text Box 8"/>
          <p:cNvSpPr txBox="1">
            <a:spLocks noChangeArrowheads="1"/>
          </p:cNvSpPr>
          <p:nvPr/>
        </p:nvSpPr>
        <p:spPr bwMode="auto">
          <a:xfrm>
            <a:off x="360363" y="708025"/>
            <a:ext cx="3944937" cy="307975"/>
          </a:xfrm>
          <a:prstGeom prst="rect">
            <a:avLst/>
          </a:prstGeom>
          <a:noFill/>
          <a:ln w="9525">
            <a:noFill/>
            <a:miter lim="800000"/>
            <a:headEnd/>
            <a:tailEnd/>
          </a:ln>
        </p:spPr>
        <p:txBody>
          <a:bodyPr>
            <a:spAutoFit/>
          </a:bodyPr>
          <a:lstStyle/>
          <a:p>
            <a:pPr>
              <a:spcBef>
                <a:spcPct val="10000"/>
              </a:spcBef>
              <a:spcAft>
                <a:spcPct val="10000"/>
              </a:spcAft>
            </a:pPr>
            <a:r>
              <a:rPr lang="en-US" sz="1400" b="1">
                <a:solidFill>
                  <a:schemeClr val="tx1"/>
                </a:solidFill>
              </a:rPr>
              <a:t>The Circular-Flow Diagram</a:t>
            </a:r>
          </a:p>
        </p:txBody>
      </p:sp>
      <p:sp>
        <p:nvSpPr>
          <p:cNvPr id="849929" name="Text Box 9"/>
          <p:cNvSpPr txBox="1">
            <a:spLocks noChangeArrowheads="1"/>
          </p:cNvSpPr>
          <p:nvPr/>
        </p:nvSpPr>
        <p:spPr bwMode="auto">
          <a:xfrm>
            <a:off x="455613" y="290513"/>
            <a:ext cx="3705225" cy="338137"/>
          </a:xfrm>
          <a:prstGeom prst="rect">
            <a:avLst/>
          </a:prstGeom>
          <a:solidFill>
            <a:srgbClr val="B9D2C1"/>
          </a:solidFill>
          <a:ln w="9525">
            <a:noFill/>
            <a:miter lim="800000"/>
            <a:headEnd/>
            <a:tailEnd/>
          </a:ln>
        </p:spPr>
        <p:txBody>
          <a:bodyPr lIns="45720" rIns="45720">
            <a:spAutoFit/>
          </a:bodyPr>
          <a:lstStyle/>
          <a:p>
            <a:pPr>
              <a:spcBef>
                <a:spcPct val="10000"/>
              </a:spcBef>
              <a:spcAft>
                <a:spcPct val="10000"/>
              </a:spcAft>
            </a:pPr>
            <a:r>
              <a:rPr lang="en-US" sz="1600" b="1">
                <a:solidFill>
                  <a:schemeClr val="tx1"/>
                </a:solidFill>
              </a:rPr>
              <a:t>Figure 2.6</a:t>
            </a:r>
          </a:p>
        </p:txBody>
      </p:sp>
      <p:sp>
        <p:nvSpPr>
          <p:cNvPr id="849930" name="Text Box 10"/>
          <p:cNvSpPr txBox="1">
            <a:spLocks noChangeArrowheads="1"/>
          </p:cNvSpPr>
          <p:nvPr/>
        </p:nvSpPr>
        <p:spPr bwMode="auto">
          <a:xfrm>
            <a:off x="360363" y="958850"/>
            <a:ext cx="8783637" cy="5508625"/>
          </a:xfrm>
          <a:prstGeom prst="rect">
            <a:avLst/>
          </a:prstGeom>
          <a:noFill/>
          <a:ln w="9525">
            <a:noFill/>
            <a:miter lim="800000"/>
            <a:headEnd/>
            <a:tailEnd/>
          </a:ln>
        </p:spPr>
        <p:txBody>
          <a:bodyPr>
            <a:spAutoFit/>
          </a:bodyPr>
          <a:lstStyle/>
          <a:p>
            <a:r>
              <a:rPr lang="en-US" sz="1600"/>
              <a:t>Households and firms are linked together </a:t>
            </a:r>
            <a:br>
              <a:rPr lang="en-US" sz="1600"/>
            </a:br>
            <a:r>
              <a:rPr lang="en-US" sz="1600"/>
              <a:t>in a circular flow of production, income, </a:t>
            </a:r>
            <a:br>
              <a:rPr lang="en-US" sz="1600"/>
            </a:br>
            <a:r>
              <a:rPr lang="en-US" sz="1600"/>
              <a:t>and spending. </a:t>
            </a:r>
          </a:p>
          <a:p>
            <a:r>
              <a:rPr lang="en-US" sz="1600"/>
              <a:t>The blue arrows show the flow of </a:t>
            </a:r>
            <a:br>
              <a:rPr lang="en-US" sz="1600"/>
            </a:br>
            <a:r>
              <a:rPr lang="en-US" sz="1600"/>
              <a:t>the factors of production. </a:t>
            </a:r>
          </a:p>
          <a:p>
            <a:r>
              <a:rPr lang="en-US" sz="1600"/>
              <a:t>In factor markets, households </a:t>
            </a:r>
            <a:br>
              <a:rPr lang="en-US" sz="1600"/>
            </a:br>
            <a:r>
              <a:rPr lang="en-US" sz="1600"/>
              <a:t>supply labor, entrepreneurial </a:t>
            </a:r>
            <a:br>
              <a:rPr lang="en-US" sz="1600"/>
            </a:br>
            <a:r>
              <a:rPr lang="en-US" sz="1600"/>
              <a:t>ability, and other factors of </a:t>
            </a:r>
            <a:br>
              <a:rPr lang="en-US" sz="1600"/>
            </a:br>
            <a:r>
              <a:rPr lang="en-US" sz="1600"/>
              <a:t>production to firms. </a:t>
            </a:r>
          </a:p>
          <a:p>
            <a:r>
              <a:rPr lang="en-US" sz="1600"/>
              <a:t>Firms use these factors of </a:t>
            </a:r>
            <a:br>
              <a:rPr lang="en-US" sz="1600"/>
            </a:br>
            <a:r>
              <a:rPr lang="en-US" sz="1600"/>
              <a:t>production to make goods and </a:t>
            </a:r>
            <a:br>
              <a:rPr lang="en-US" sz="1600"/>
            </a:br>
            <a:r>
              <a:rPr lang="en-US" sz="1600"/>
              <a:t>services that they supply to </a:t>
            </a:r>
            <a:br>
              <a:rPr lang="en-US" sz="1600"/>
            </a:br>
            <a:r>
              <a:rPr lang="en-US" sz="1600"/>
              <a:t>households in product markets. </a:t>
            </a:r>
          </a:p>
          <a:p>
            <a:r>
              <a:rPr lang="en-US" sz="1600"/>
              <a:t>The red arrows show the flow of goods </a:t>
            </a:r>
            <a:br>
              <a:rPr lang="en-US" sz="1600"/>
            </a:br>
            <a:r>
              <a:rPr lang="en-US" sz="1600"/>
              <a:t>and services from firms to households. </a:t>
            </a:r>
          </a:p>
          <a:p>
            <a:r>
              <a:rPr lang="en-US" sz="1600"/>
              <a:t>The green arrows show the flow of funds. </a:t>
            </a:r>
          </a:p>
          <a:p>
            <a:r>
              <a:rPr lang="en-US" sz="1600"/>
              <a:t>In factor markets, households receive wages </a:t>
            </a:r>
            <a:br>
              <a:rPr lang="en-US" sz="1600"/>
            </a:br>
            <a:r>
              <a:rPr lang="en-US" sz="1600"/>
              <a:t>and other payments from firms in exchange for </a:t>
            </a:r>
            <a:br>
              <a:rPr lang="en-US" sz="1600"/>
            </a:br>
            <a:r>
              <a:rPr lang="en-US" sz="1600"/>
              <a:t>supplying the factors of production. </a:t>
            </a:r>
          </a:p>
          <a:p>
            <a:r>
              <a:rPr lang="en-US" sz="1600"/>
              <a:t>Households use these wages and other payments to purchase goods and services from firms in product markets. Firms sell goods and services to households in product markets, and they use the funds to purchase the factors of production from households in factor markets. </a:t>
            </a:r>
          </a:p>
        </p:txBody>
      </p:sp>
      <p:cxnSp>
        <p:nvCxnSpPr>
          <p:cNvPr id="13" name="Straight Connector 12"/>
          <p:cNvCxnSpPr>
            <a:cxnSpLocks noChangeShapeType="1"/>
          </p:cNvCxnSpPr>
          <p:nvPr/>
        </p:nvCxnSpPr>
        <p:spPr bwMode="auto">
          <a:xfrm>
            <a:off x="438150" y="6505575"/>
            <a:ext cx="8448675" cy="0"/>
          </a:xfrm>
          <a:prstGeom prst="line">
            <a:avLst/>
          </a:prstGeom>
          <a:noFill/>
          <a:ln w="50800" algn="ctr">
            <a:solidFill>
              <a:srgbClr val="B9D3C2"/>
            </a:solidFill>
            <a:round/>
            <a:headEnd/>
            <a:tailEnd/>
          </a:ln>
        </p:spPr>
      </p:cxnSp>
      <p:pic>
        <p:nvPicPr>
          <p:cNvPr id="15" name="Picture 14" descr="Fig2.6ppt1.gif"/>
          <p:cNvPicPr>
            <a:picLocks noChangeAspect="1"/>
          </p:cNvPicPr>
          <p:nvPr/>
        </p:nvPicPr>
        <p:blipFill>
          <a:blip r:embed="rId7" cstate="print"/>
          <a:srcRect/>
          <a:stretch>
            <a:fillRect/>
          </a:stretch>
        </p:blipFill>
        <p:spPr bwMode="auto">
          <a:xfrm>
            <a:off x="3235325" y="142875"/>
            <a:ext cx="5600700" cy="5486400"/>
          </a:xfrm>
          <a:prstGeom prst="rect">
            <a:avLst/>
          </a:prstGeom>
          <a:noFill/>
          <a:ln w="9525">
            <a:noFill/>
            <a:miter lim="800000"/>
            <a:headEnd/>
            <a:tailEnd/>
          </a:ln>
        </p:spPr>
      </p:pic>
      <p:pic>
        <p:nvPicPr>
          <p:cNvPr id="16" name="Picture 15" descr="Fig2.6ppt2.gif"/>
          <p:cNvPicPr>
            <a:picLocks noChangeAspect="1"/>
          </p:cNvPicPr>
          <p:nvPr/>
        </p:nvPicPr>
        <p:blipFill>
          <a:blip r:embed="rId8" cstate="print"/>
          <a:srcRect/>
          <a:stretch>
            <a:fillRect/>
          </a:stretch>
        </p:blipFill>
        <p:spPr bwMode="auto">
          <a:xfrm>
            <a:off x="3235325" y="142875"/>
            <a:ext cx="5791200" cy="5486400"/>
          </a:xfrm>
          <a:prstGeom prst="rect">
            <a:avLst/>
          </a:prstGeom>
          <a:noFill/>
          <a:ln w="9525">
            <a:noFill/>
            <a:miter lim="800000"/>
            <a:headEnd/>
            <a:tailEnd/>
          </a:ln>
        </p:spPr>
      </p:pic>
    </p:spTree>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849929"/>
                                        </p:tgtEl>
                                        <p:attrNameLst>
                                          <p:attrName>style.visibility</p:attrName>
                                        </p:attrNameLst>
                                      </p:cBhvr>
                                      <p:to>
                                        <p:strVal val="visible"/>
                                      </p:to>
                                    </p:set>
                                    <p:animEffect transition="in" filter="wipe(left)">
                                      <p:cBhvr>
                                        <p:cTn id="7" dur="500"/>
                                        <p:tgtEl>
                                          <p:spTgt spid="849929"/>
                                        </p:tgtEl>
                                      </p:cBhvr>
                                    </p:animEffect>
                                  </p:childTnLst>
                                </p:cTn>
                              </p:par>
                            </p:childTnLst>
                          </p:cTn>
                        </p:par>
                        <p:par>
                          <p:cTn id="8" fill="hold" nodeType="afterGroup">
                            <p:stCondLst>
                              <p:cond delay="500"/>
                            </p:stCondLst>
                            <p:childTnLst>
                              <p:par>
                                <p:cTn id="9" presetID="22" presetClass="entr" presetSubtype="8" fill="hold" grpId="0" nodeType="afterEffect">
                                  <p:stCondLst>
                                    <p:cond delay="0"/>
                                  </p:stCondLst>
                                  <p:childTnLst>
                                    <p:set>
                                      <p:cBhvr>
                                        <p:cTn id="10" dur="1" fill="hold">
                                          <p:stCondLst>
                                            <p:cond delay="0"/>
                                          </p:stCondLst>
                                        </p:cTn>
                                        <p:tgtEl>
                                          <p:spTgt spid="849928"/>
                                        </p:tgtEl>
                                        <p:attrNameLst>
                                          <p:attrName>style.visibility</p:attrName>
                                        </p:attrNameLst>
                                      </p:cBhvr>
                                      <p:to>
                                        <p:strVal val="visible"/>
                                      </p:to>
                                    </p:set>
                                    <p:animEffect transition="in" filter="wipe(left)">
                                      <p:cBhvr>
                                        <p:cTn id="11" dur="500"/>
                                        <p:tgtEl>
                                          <p:spTgt spid="849928"/>
                                        </p:tgtEl>
                                      </p:cBhvr>
                                    </p:animEffect>
                                  </p:childTnLst>
                                </p:cTn>
                              </p:par>
                            </p:childTnLst>
                          </p:cTn>
                        </p:par>
                        <p:par>
                          <p:cTn id="12" fill="hold" nodeType="afterGroup">
                            <p:stCondLst>
                              <p:cond delay="1000"/>
                            </p:stCondLst>
                            <p:childTnLst>
                              <p:par>
                                <p:cTn id="13" presetID="31" presetClass="entr" presetSubtype="0" fill="hold" nodeType="afterEffect">
                                  <p:stCondLst>
                                    <p:cond delay="0"/>
                                  </p:stCondLst>
                                  <p:iterate type="lt">
                                    <p:tmPct val="5000"/>
                                  </p:iterate>
                                  <p:childTnLst>
                                    <p:set>
                                      <p:cBhvr>
                                        <p:cTn id="14" dur="1" fill="hold">
                                          <p:stCondLst>
                                            <p:cond delay="0"/>
                                          </p:stCondLst>
                                        </p:cTn>
                                        <p:tgtEl>
                                          <p:spTgt spid="15"/>
                                        </p:tgtEl>
                                        <p:attrNameLst>
                                          <p:attrName>style.visibility</p:attrName>
                                        </p:attrNameLst>
                                      </p:cBhvr>
                                      <p:to>
                                        <p:strVal val="visible"/>
                                      </p:to>
                                    </p:set>
                                    <p:anim calcmode="lin" valueType="num">
                                      <p:cBhvr>
                                        <p:cTn id="15" dur="1000" fill="hold"/>
                                        <p:tgtEl>
                                          <p:spTgt spid="15"/>
                                        </p:tgtEl>
                                        <p:attrNameLst>
                                          <p:attrName>ppt_w</p:attrName>
                                        </p:attrNameLst>
                                      </p:cBhvr>
                                      <p:tavLst>
                                        <p:tav tm="0">
                                          <p:val>
                                            <p:fltVal val="0"/>
                                          </p:val>
                                        </p:tav>
                                        <p:tav tm="100000">
                                          <p:val>
                                            <p:strVal val="#ppt_w"/>
                                          </p:val>
                                        </p:tav>
                                      </p:tavLst>
                                    </p:anim>
                                    <p:anim calcmode="lin" valueType="num">
                                      <p:cBhvr>
                                        <p:cTn id="16" dur="1000" fill="hold"/>
                                        <p:tgtEl>
                                          <p:spTgt spid="15"/>
                                        </p:tgtEl>
                                        <p:attrNameLst>
                                          <p:attrName>ppt_h</p:attrName>
                                        </p:attrNameLst>
                                      </p:cBhvr>
                                      <p:tavLst>
                                        <p:tav tm="0">
                                          <p:val>
                                            <p:fltVal val="0"/>
                                          </p:val>
                                        </p:tav>
                                        <p:tav tm="100000">
                                          <p:val>
                                            <p:strVal val="#ppt_h"/>
                                          </p:val>
                                        </p:tav>
                                      </p:tavLst>
                                    </p:anim>
                                    <p:anim calcmode="lin" valueType="num">
                                      <p:cBhvr>
                                        <p:cTn id="17" dur="1000" fill="hold"/>
                                        <p:tgtEl>
                                          <p:spTgt spid="15"/>
                                        </p:tgtEl>
                                        <p:attrNameLst>
                                          <p:attrName>style.rotation</p:attrName>
                                        </p:attrNameLst>
                                      </p:cBhvr>
                                      <p:tavLst>
                                        <p:tav tm="0">
                                          <p:val>
                                            <p:fltVal val="90"/>
                                          </p:val>
                                        </p:tav>
                                        <p:tav tm="100000">
                                          <p:val>
                                            <p:fltVal val="0"/>
                                          </p:val>
                                        </p:tav>
                                      </p:tavLst>
                                    </p:anim>
                                    <p:animEffect transition="in" filter="fade">
                                      <p:cBhvr>
                                        <p:cTn id="18" dur="1000"/>
                                        <p:tgtEl>
                                          <p:spTgt spid="15"/>
                                        </p:tgtEl>
                                      </p:cBhvr>
                                    </p:animEffect>
                                  </p:childTnLst>
                                </p:cTn>
                              </p:par>
                            </p:childTnLst>
                          </p:cTn>
                        </p:par>
                        <p:par>
                          <p:cTn id="19" fill="hold" nodeType="afterGroup">
                            <p:stCondLst>
                              <p:cond delay="2000"/>
                            </p:stCondLst>
                            <p:childTnLst>
                              <p:par>
                                <p:cTn id="20" presetID="31" presetClass="entr" presetSubtype="0" fill="hold" nodeType="afterEffect">
                                  <p:stCondLst>
                                    <p:cond delay="0"/>
                                  </p:stCondLst>
                                  <p:iterate type="lt">
                                    <p:tmPct val="5000"/>
                                  </p:iterate>
                                  <p:childTnLst>
                                    <p:set>
                                      <p:cBhvr>
                                        <p:cTn id="21" dur="1" fill="hold">
                                          <p:stCondLst>
                                            <p:cond delay="0"/>
                                          </p:stCondLst>
                                        </p:cTn>
                                        <p:tgtEl>
                                          <p:spTgt spid="16"/>
                                        </p:tgtEl>
                                        <p:attrNameLst>
                                          <p:attrName>style.visibility</p:attrName>
                                        </p:attrNameLst>
                                      </p:cBhvr>
                                      <p:to>
                                        <p:strVal val="visible"/>
                                      </p:to>
                                    </p:set>
                                    <p:anim calcmode="lin" valueType="num">
                                      <p:cBhvr>
                                        <p:cTn id="22" dur="1000" fill="hold"/>
                                        <p:tgtEl>
                                          <p:spTgt spid="16"/>
                                        </p:tgtEl>
                                        <p:attrNameLst>
                                          <p:attrName>ppt_w</p:attrName>
                                        </p:attrNameLst>
                                      </p:cBhvr>
                                      <p:tavLst>
                                        <p:tav tm="0">
                                          <p:val>
                                            <p:fltVal val="0"/>
                                          </p:val>
                                        </p:tav>
                                        <p:tav tm="100000">
                                          <p:val>
                                            <p:strVal val="#ppt_w"/>
                                          </p:val>
                                        </p:tav>
                                      </p:tavLst>
                                    </p:anim>
                                    <p:anim calcmode="lin" valueType="num">
                                      <p:cBhvr>
                                        <p:cTn id="23" dur="1000" fill="hold"/>
                                        <p:tgtEl>
                                          <p:spTgt spid="16"/>
                                        </p:tgtEl>
                                        <p:attrNameLst>
                                          <p:attrName>ppt_h</p:attrName>
                                        </p:attrNameLst>
                                      </p:cBhvr>
                                      <p:tavLst>
                                        <p:tav tm="0">
                                          <p:val>
                                            <p:fltVal val="0"/>
                                          </p:val>
                                        </p:tav>
                                        <p:tav tm="100000">
                                          <p:val>
                                            <p:strVal val="#ppt_h"/>
                                          </p:val>
                                        </p:tav>
                                      </p:tavLst>
                                    </p:anim>
                                    <p:anim calcmode="lin" valueType="num">
                                      <p:cBhvr>
                                        <p:cTn id="24" dur="1000" fill="hold"/>
                                        <p:tgtEl>
                                          <p:spTgt spid="16"/>
                                        </p:tgtEl>
                                        <p:attrNameLst>
                                          <p:attrName>style.rotation</p:attrName>
                                        </p:attrNameLst>
                                      </p:cBhvr>
                                      <p:tavLst>
                                        <p:tav tm="0">
                                          <p:val>
                                            <p:fltVal val="90"/>
                                          </p:val>
                                        </p:tav>
                                        <p:tav tm="100000">
                                          <p:val>
                                            <p:fltVal val="0"/>
                                          </p:val>
                                        </p:tav>
                                      </p:tavLst>
                                    </p:anim>
                                    <p:animEffect transition="in" filter="fade">
                                      <p:cBhvr>
                                        <p:cTn id="25" dur="1000"/>
                                        <p:tgtEl>
                                          <p:spTgt spid="16"/>
                                        </p:tgtEl>
                                      </p:cBhvr>
                                    </p:animEffect>
                                  </p:childTnLst>
                                </p:cTn>
                              </p:par>
                            </p:childTnLst>
                          </p:cTn>
                        </p:par>
                        <p:par>
                          <p:cTn id="26" fill="hold" nodeType="afterGroup">
                            <p:stCondLst>
                              <p:cond delay="3000"/>
                            </p:stCondLst>
                            <p:childTnLst>
                              <p:par>
                                <p:cTn id="27" presetID="22" presetClass="entr" presetSubtype="8" fill="hold" grpId="0" nodeType="afterEffect">
                                  <p:stCondLst>
                                    <p:cond delay="0"/>
                                  </p:stCondLst>
                                  <p:childTnLst>
                                    <p:set>
                                      <p:cBhvr>
                                        <p:cTn id="28" dur="1" fill="hold">
                                          <p:stCondLst>
                                            <p:cond delay="0"/>
                                          </p:stCondLst>
                                        </p:cTn>
                                        <p:tgtEl>
                                          <p:spTgt spid="849930">
                                            <p:txEl>
                                              <p:pRg st="0" end="0"/>
                                            </p:txEl>
                                          </p:spTgt>
                                        </p:tgtEl>
                                        <p:attrNameLst>
                                          <p:attrName>style.visibility</p:attrName>
                                        </p:attrNameLst>
                                      </p:cBhvr>
                                      <p:to>
                                        <p:strVal val="visible"/>
                                      </p:to>
                                    </p:set>
                                    <p:animEffect transition="in" filter="wipe(left)">
                                      <p:cBhvr>
                                        <p:cTn id="29" dur="500"/>
                                        <p:tgtEl>
                                          <p:spTgt spid="849930">
                                            <p:txEl>
                                              <p:pRg st="0" end="0"/>
                                            </p:txEl>
                                          </p:spTgt>
                                        </p:tgtEl>
                                      </p:cBhvr>
                                    </p:animEffect>
                                  </p:childTnLst>
                                </p:cTn>
                              </p:par>
                            </p:childTnLst>
                          </p:cTn>
                        </p:par>
                      </p:childTnLst>
                    </p:cTn>
                  </p:par>
                  <p:par>
                    <p:cTn id="30" fill="hold" nodeType="clickPar">
                      <p:stCondLst>
                        <p:cond delay="indefinite"/>
                      </p:stCondLst>
                      <p:childTnLst>
                        <p:par>
                          <p:cTn id="31" fill="hold" nodeType="withGroup">
                            <p:stCondLst>
                              <p:cond delay="0"/>
                            </p:stCondLst>
                            <p:childTnLst>
                              <p:par>
                                <p:cTn id="32" presetID="21" presetClass="entr" presetSubtype="4" fill="hold" nodeType="clickEffect">
                                  <p:stCondLst>
                                    <p:cond delay="0"/>
                                  </p:stCondLst>
                                  <p:childTnLst>
                                    <p:set>
                                      <p:cBhvr>
                                        <p:cTn id="33" dur="1" fill="hold">
                                          <p:stCondLst>
                                            <p:cond delay="0"/>
                                          </p:stCondLst>
                                        </p:cTn>
                                        <p:tgtEl>
                                          <p:spTgt spid="17"/>
                                        </p:tgtEl>
                                        <p:attrNameLst>
                                          <p:attrName>style.visibility</p:attrName>
                                        </p:attrNameLst>
                                      </p:cBhvr>
                                      <p:to>
                                        <p:strVal val="visible"/>
                                      </p:to>
                                    </p:set>
                                    <p:animEffect transition="in" filter="wheel(4)">
                                      <p:cBhvr>
                                        <p:cTn id="34" dur="500"/>
                                        <p:tgtEl>
                                          <p:spTgt spid="17"/>
                                        </p:tgtEl>
                                      </p:cBhvr>
                                    </p:animEffect>
                                  </p:childTnLst>
                                </p:cTn>
                              </p:par>
                            </p:childTnLst>
                          </p:cTn>
                        </p:par>
                        <p:par>
                          <p:cTn id="35" fill="hold" nodeType="afterGroup">
                            <p:stCondLst>
                              <p:cond delay="500"/>
                            </p:stCondLst>
                            <p:childTnLst>
                              <p:par>
                                <p:cTn id="36" presetID="22" presetClass="entr" presetSubtype="8" fill="hold" grpId="0" nodeType="afterEffect">
                                  <p:stCondLst>
                                    <p:cond delay="0"/>
                                  </p:stCondLst>
                                  <p:childTnLst>
                                    <p:set>
                                      <p:cBhvr>
                                        <p:cTn id="37" dur="1" fill="hold">
                                          <p:stCondLst>
                                            <p:cond delay="0"/>
                                          </p:stCondLst>
                                        </p:cTn>
                                        <p:tgtEl>
                                          <p:spTgt spid="849930">
                                            <p:txEl>
                                              <p:pRg st="1" end="1"/>
                                            </p:txEl>
                                          </p:spTgt>
                                        </p:tgtEl>
                                        <p:attrNameLst>
                                          <p:attrName>style.visibility</p:attrName>
                                        </p:attrNameLst>
                                      </p:cBhvr>
                                      <p:to>
                                        <p:strVal val="visible"/>
                                      </p:to>
                                    </p:set>
                                    <p:animEffect transition="in" filter="wipe(left)">
                                      <p:cBhvr>
                                        <p:cTn id="38" dur="500"/>
                                        <p:tgtEl>
                                          <p:spTgt spid="849930">
                                            <p:txEl>
                                              <p:pRg st="1" end="1"/>
                                            </p:txEl>
                                          </p:spTgt>
                                        </p:tgtEl>
                                      </p:cBhvr>
                                    </p:animEffect>
                                  </p:childTnLst>
                                </p:cTn>
                              </p:par>
                            </p:childTnLst>
                          </p:cTn>
                        </p:par>
                        <p:par>
                          <p:cTn id="39" fill="hold" nodeType="afterGroup">
                            <p:stCondLst>
                              <p:cond delay="1000"/>
                            </p:stCondLst>
                            <p:childTnLst>
                              <p:par>
                                <p:cTn id="40" presetID="22" presetClass="entr" presetSubtype="8" fill="hold" grpId="0" nodeType="afterEffect">
                                  <p:stCondLst>
                                    <p:cond delay="0"/>
                                  </p:stCondLst>
                                  <p:childTnLst>
                                    <p:set>
                                      <p:cBhvr>
                                        <p:cTn id="41" dur="1" fill="hold">
                                          <p:stCondLst>
                                            <p:cond delay="0"/>
                                          </p:stCondLst>
                                        </p:cTn>
                                        <p:tgtEl>
                                          <p:spTgt spid="849930">
                                            <p:txEl>
                                              <p:pRg st="2" end="2"/>
                                            </p:txEl>
                                          </p:spTgt>
                                        </p:tgtEl>
                                        <p:attrNameLst>
                                          <p:attrName>style.visibility</p:attrName>
                                        </p:attrNameLst>
                                      </p:cBhvr>
                                      <p:to>
                                        <p:strVal val="visible"/>
                                      </p:to>
                                    </p:set>
                                    <p:animEffect transition="in" filter="wipe(left)">
                                      <p:cBhvr>
                                        <p:cTn id="42" dur="500"/>
                                        <p:tgtEl>
                                          <p:spTgt spid="849930">
                                            <p:txEl>
                                              <p:pRg st="2" end="2"/>
                                            </p:txEl>
                                          </p:spTgt>
                                        </p:tgtEl>
                                      </p:cBhvr>
                                    </p:animEffect>
                                  </p:childTnLst>
                                </p:cTn>
                              </p:par>
                            </p:childTnLst>
                          </p:cTn>
                        </p:par>
                      </p:childTnLst>
                    </p:cTn>
                  </p:par>
                  <p:par>
                    <p:cTn id="43" fill="hold" nodeType="clickPar">
                      <p:stCondLst>
                        <p:cond delay="indefinite"/>
                      </p:stCondLst>
                      <p:childTnLst>
                        <p:par>
                          <p:cTn id="44" fill="hold" nodeType="withGroup">
                            <p:stCondLst>
                              <p:cond delay="0"/>
                            </p:stCondLst>
                            <p:childTnLst>
                              <p:par>
                                <p:cTn id="45" presetID="21" presetClass="entr" presetSubtype="4" fill="hold" nodeType="clickEffect">
                                  <p:stCondLst>
                                    <p:cond delay="0"/>
                                  </p:stCondLst>
                                  <p:childTnLst>
                                    <p:set>
                                      <p:cBhvr>
                                        <p:cTn id="46" dur="1" fill="hold">
                                          <p:stCondLst>
                                            <p:cond delay="0"/>
                                          </p:stCondLst>
                                        </p:cTn>
                                        <p:tgtEl>
                                          <p:spTgt spid="18"/>
                                        </p:tgtEl>
                                        <p:attrNameLst>
                                          <p:attrName>style.visibility</p:attrName>
                                        </p:attrNameLst>
                                      </p:cBhvr>
                                      <p:to>
                                        <p:strVal val="visible"/>
                                      </p:to>
                                    </p:set>
                                    <p:animEffect transition="in" filter="wheel(4)">
                                      <p:cBhvr>
                                        <p:cTn id="47" dur="500"/>
                                        <p:tgtEl>
                                          <p:spTgt spid="18"/>
                                        </p:tgtEl>
                                      </p:cBhvr>
                                    </p:animEffect>
                                  </p:childTnLst>
                                </p:cTn>
                              </p:par>
                            </p:childTnLst>
                          </p:cTn>
                        </p:par>
                        <p:par>
                          <p:cTn id="48" fill="hold" nodeType="afterGroup">
                            <p:stCondLst>
                              <p:cond delay="500"/>
                            </p:stCondLst>
                            <p:childTnLst>
                              <p:par>
                                <p:cTn id="49" presetID="22" presetClass="entr" presetSubtype="8" fill="hold" grpId="0" nodeType="afterEffect">
                                  <p:stCondLst>
                                    <p:cond delay="0"/>
                                  </p:stCondLst>
                                  <p:childTnLst>
                                    <p:set>
                                      <p:cBhvr>
                                        <p:cTn id="50" dur="1" fill="hold">
                                          <p:stCondLst>
                                            <p:cond delay="0"/>
                                          </p:stCondLst>
                                        </p:cTn>
                                        <p:tgtEl>
                                          <p:spTgt spid="849930">
                                            <p:txEl>
                                              <p:pRg st="3" end="3"/>
                                            </p:txEl>
                                          </p:spTgt>
                                        </p:tgtEl>
                                        <p:attrNameLst>
                                          <p:attrName>style.visibility</p:attrName>
                                        </p:attrNameLst>
                                      </p:cBhvr>
                                      <p:to>
                                        <p:strVal val="visible"/>
                                      </p:to>
                                    </p:set>
                                    <p:animEffect transition="in" filter="wipe(left)">
                                      <p:cBhvr>
                                        <p:cTn id="51" dur="500"/>
                                        <p:tgtEl>
                                          <p:spTgt spid="849930">
                                            <p:txEl>
                                              <p:pRg st="3" end="3"/>
                                            </p:txEl>
                                          </p:spTgt>
                                        </p:tgtEl>
                                      </p:cBhvr>
                                    </p:animEffect>
                                  </p:childTnLst>
                                </p:cTn>
                              </p:par>
                            </p:childTnLst>
                          </p:cTn>
                        </p:par>
                        <p:par>
                          <p:cTn id="52" fill="hold" nodeType="afterGroup">
                            <p:stCondLst>
                              <p:cond delay="1000"/>
                            </p:stCondLst>
                            <p:childTnLst>
                              <p:par>
                                <p:cTn id="53" presetID="22" presetClass="entr" presetSubtype="8" fill="hold" grpId="0" nodeType="afterEffect">
                                  <p:stCondLst>
                                    <p:cond delay="0"/>
                                  </p:stCondLst>
                                  <p:childTnLst>
                                    <p:set>
                                      <p:cBhvr>
                                        <p:cTn id="54" dur="1" fill="hold">
                                          <p:stCondLst>
                                            <p:cond delay="0"/>
                                          </p:stCondLst>
                                        </p:cTn>
                                        <p:tgtEl>
                                          <p:spTgt spid="849930">
                                            <p:txEl>
                                              <p:pRg st="4" end="4"/>
                                            </p:txEl>
                                          </p:spTgt>
                                        </p:tgtEl>
                                        <p:attrNameLst>
                                          <p:attrName>style.visibility</p:attrName>
                                        </p:attrNameLst>
                                      </p:cBhvr>
                                      <p:to>
                                        <p:strVal val="visible"/>
                                      </p:to>
                                    </p:set>
                                    <p:animEffect transition="in" filter="wipe(left)">
                                      <p:cBhvr>
                                        <p:cTn id="55" dur="500"/>
                                        <p:tgtEl>
                                          <p:spTgt spid="849930">
                                            <p:txEl>
                                              <p:pRg st="4" end="4"/>
                                            </p:txEl>
                                          </p:spTgt>
                                        </p:tgtEl>
                                      </p:cBhvr>
                                    </p:animEffect>
                                  </p:childTnLst>
                                </p:cTn>
                              </p:par>
                            </p:childTnLst>
                          </p:cTn>
                        </p:par>
                      </p:childTnLst>
                    </p:cTn>
                  </p:par>
                  <p:par>
                    <p:cTn id="56" fill="hold" nodeType="clickPar">
                      <p:stCondLst>
                        <p:cond delay="indefinite"/>
                      </p:stCondLst>
                      <p:childTnLst>
                        <p:par>
                          <p:cTn id="57" fill="hold" nodeType="withGroup">
                            <p:stCondLst>
                              <p:cond delay="0"/>
                            </p:stCondLst>
                            <p:childTnLst>
                              <p:par>
                                <p:cTn id="58" presetID="35" presetClass="entr" presetSubtype="0" fill="hold" nodeType="clickEffect">
                                  <p:stCondLst>
                                    <p:cond delay="0"/>
                                  </p:stCondLst>
                                  <p:childTnLst>
                                    <p:set>
                                      <p:cBhvr>
                                        <p:cTn id="59" dur="1" fill="hold">
                                          <p:stCondLst>
                                            <p:cond delay="0"/>
                                          </p:stCondLst>
                                        </p:cTn>
                                        <p:tgtEl>
                                          <p:spTgt spid="19"/>
                                        </p:tgtEl>
                                        <p:attrNameLst>
                                          <p:attrName>style.visibility</p:attrName>
                                        </p:attrNameLst>
                                      </p:cBhvr>
                                      <p:to>
                                        <p:strVal val="visible"/>
                                      </p:to>
                                    </p:set>
                                    <p:animEffect transition="in" filter="fade">
                                      <p:cBhvr>
                                        <p:cTn id="60" dur="1000"/>
                                        <p:tgtEl>
                                          <p:spTgt spid="19"/>
                                        </p:tgtEl>
                                      </p:cBhvr>
                                    </p:animEffect>
                                    <p:anim calcmode="lin" valueType="num">
                                      <p:cBhvr>
                                        <p:cTn id="61" dur="1000" fill="hold"/>
                                        <p:tgtEl>
                                          <p:spTgt spid="19"/>
                                        </p:tgtEl>
                                        <p:attrNameLst>
                                          <p:attrName>style.rotation</p:attrName>
                                        </p:attrNameLst>
                                      </p:cBhvr>
                                      <p:tavLst>
                                        <p:tav tm="0">
                                          <p:val>
                                            <p:fltVal val="720"/>
                                          </p:val>
                                        </p:tav>
                                        <p:tav tm="100000">
                                          <p:val>
                                            <p:fltVal val="0"/>
                                          </p:val>
                                        </p:tav>
                                      </p:tavLst>
                                    </p:anim>
                                    <p:anim calcmode="lin" valueType="num">
                                      <p:cBhvr>
                                        <p:cTn id="62" dur="1000" fill="hold"/>
                                        <p:tgtEl>
                                          <p:spTgt spid="19"/>
                                        </p:tgtEl>
                                        <p:attrNameLst>
                                          <p:attrName>ppt_h</p:attrName>
                                        </p:attrNameLst>
                                      </p:cBhvr>
                                      <p:tavLst>
                                        <p:tav tm="0">
                                          <p:val>
                                            <p:fltVal val="0"/>
                                          </p:val>
                                        </p:tav>
                                        <p:tav tm="100000">
                                          <p:val>
                                            <p:strVal val="#ppt_h"/>
                                          </p:val>
                                        </p:tav>
                                      </p:tavLst>
                                    </p:anim>
                                    <p:anim calcmode="lin" valueType="num">
                                      <p:cBhvr>
                                        <p:cTn id="63" dur="1000" fill="hold"/>
                                        <p:tgtEl>
                                          <p:spTgt spid="19"/>
                                        </p:tgtEl>
                                        <p:attrNameLst>
                                          <p:attrName>ppt_w</p:attrName>
                                        </p:attrNameLst>
                                      </p:cBhvr>
                                      <p:tavLst>
                                        <p:tav tm="0">
                                          <p:val>
                                            <p:fltVal val="0"/>
                                          </p:val>
                                        </p:tav>
                                        <p:tav tm="100000">
                                          <p:val>
                                            <p:strVal val="#ppt_w"/>
                                          </p:val>
                                        </p:tav>
                                      </p:tavLst>
                                    </p:anim>
                                  </p:childTnLst>
                                </p:cTn>
                              </p:par>
                            </p:childTnLst>
                          </p:cTn>
                        </p:par>
                        <p:par>
                          <p:cTn id="64" fill="hold" nodeType="afterGroup">
                            <p:stCondLst>
                              <p:cond delay="1000"/>
                            </p:stCondLst>
                            <p:childTnLst>
                              <p:par>
                                <p:cTn id="65" presetID="22" presetClass="entr" presetSubtype="8" fill="hold" grpId="0" nodeType="afterEffect">
                                  <p:stCondLst>
                                    <p:cond delay="0"/>
                                  </p:stCondLst>
                                  <p:childTnLst>
                                    <p:set>
                                      <p:cBhvr>
                                        <p:cTn id="66" dur="1" fill="hold">
                                          <p:stCondLst>
                                            <p:cond delay="0"/>
                                          </p:stCondLst>
                                        </p:cTn>
                                        <p:tgtEl>
                                          <p:spTgt spid="849930">
                                            <p:txEl>
                                              <p:pRg st="5" end="5"/>
                                            </p:txEl>
                                          </p:spTgt>
                                        </p:tgtEl>
                                        <p:attrNameLst>
                                          <p:attrName>style.visibility</p:attrName>
                                        </p:attrNameLst>
                                      </p:cBhvr>
                                      <p:to>
                                        <p:strVal val="visible"/>
                                      </p:to>
                                    </p:set>
                                    <p:animEffect transition="in" filter="wipe(left)">
                                      <p:cBhvr>
                                        <p:cTn id="67" dur="500"/>
                                        <p:tgtEl>
                                          <p:spTgt spid="849930">
                                            <p:txEl>
                                              <p:pRg st="5" end="5"/>
                                            </p:txEl>
                                          </p:spTgt>
                                        </p:tgtEl>
                                      </p:cBhvr>
                                    </p:animEffect>
                                  </p:childTnLst>
                                </p:cTn>
                              </p:par>
                            </p:childTnLst>
                          </p:cTn>
                        </p:par>
                        <p:par>
                          <p:cTn id="68" fill="hold" nodeType="afterGroup">
                            <p:stCondLst>
                              <p:cond delay="1500"/>
                            </p:stCondLst>
                            <p:childTnLst>
                              <p:par>
                                <p:cTn id="69" presetID="22" presetClass="entr" presetSubtype="8" fill="hold" grpId="0" nodeType="afterEffect">
                                  <p:stCondLst>
                                    <p:cond delay="0"/>
                                  </p:stCondLst>
                                  <p:childTnLst>
                                    <p:set>
                                      <p:cBhvr>
                                        <p:cTn id="70" dur="1" fill="hold">
                                          <p:stCondLst>
                                            <p:cond delay="0"/>
                                          </p:stCondLst>
                                        </p:cTn>
                                        <p:tgtEl>
                                          <p:spTgt spid="849930">
                                            <p:txEl>
                                              <p:pRg st="6" end="6"/>
                                            </p:txEl>
                                          </p:spTgt>
                                        </p:tgtEl>
                                        <p:attrNameLst>
                                          <p:attrName>style.visibility</p:attrName>
                                        </p:attrNameLst>
                                      </p:cBhvr>
                                      <p:to>
                                        <p:strVal val="visible"/>
                                      </p:to>
                                    </p:set>
                                    <p:animEffect transition="in" filter="wipe(left)">
                                      <p:cBhvr>
                                        <p:cTn id="71" dur="500"/>
                                        <p:tgtEl>
                                          <p:spTgt spid="849930">
                                            <p:txEl>
                                              <p:pRg st="6" end="6"/>
                                            </p:txEl>
                                          </p:spTgt>
                                        </p:tgtEl>
                                      </p:cBhvr>
                                    </p:animEffect>
                                  </p:childTnLst>
                                </p:cTn>
                              </p:par>
                            </p:childTnLst>
                          </p:cTn>
                        </p:par>
                      </p:childTnLst>
                    </p:cTn>
                  </p:par>
                  <p:par>
                    <p:cTn id="72" fill="hold" nodeType="clickPar">
                      <p:stCondLst>
                        <p:cond delay="indefinite"/>
                      </p:stCondLst>
                      <p:childTnLst>
                        <p:par>
                          <p:cTn id="73" fill="hold" nodeType="withGroup">
                            <p:stCondLst>
                              <p:cond delay="0"/>
                            </p:stCondLst>
                            <p:childTnLst>
                              <p:par>
                                <p:cTn id="74" presetID="35" presetClass="entr" presetSubtype="0" fill="hold" nodeType="clickEffect">
                                  <p:stCondLst>
                                    <p:cond delay="0"/>
                                  </p:stCondLst>
                                  <p:childTnLst>
                                    <p:set>
                                      <p:cBhvr>
                                        <p:cTn id="75" dur="1" fill="hold">
                                          <p:stCondLst>
                                            <p:cond delay="0"/>
                                          </p:stCondLst>
                                        </p:cTn>
                                        <p:tgtEl>
                                          <p:spTgt spid="20"/>
                                        </p:tgtEl>
                                        <p:attrNameLst>
                                          <p:attrName>style.visibility</p:attrName>
                                        </p:attrNameLst>
                                      </p:cBhvr>
                                      <p:to>
                                        <p:strVal val="visible"/>
                                      </p:to>
                                    </p:set>
                                    <p:animEffect transition="in" filter="fade">
                                      <p:cBhvr>
                                        <p:cTn id="76" dur="1000"/>
                                        <p:tgtEl>
                                          <p:spTgt spid="20"/>
                                        </p:tgtEl>
                                      </p:cBhvr>
                                    </p:animEffect>
                                    <p:anim calcmode="lin" valueType="num">
                                      <p:cBhvr>
                                        <p:cTn id="77" dur="1000" fill="hold"/>
                                        <p:tgtEl>
                                          <p:spTgt spid="20"/>
                                        </p:tgtEl>
                                        <p:attrNameLst>
                                          <p:attrName>style.rotation</p:attrName>
                                        </p:attrNameLst>
                                      </p:cBhvr>
                                      <p:tavLst>
                                        <p:tav tm="0">
                                          <p:val>
                                            <p:fltVal val="720"/>
                                          </p:val>
                                        </p:tav>
                                        <p:tav tm="100000">
                                          <p:val>
                                            <p:fltVal val="0"/>
                                          </p:val>
                                        </p:tav>
                                      </p:tavLst>
                                    </p:anim>
                                    <p:anim calcmode="lin" valueType="num">
                                      <p:cBhvr>
                                        <p:cTn id="78" dur="1000" fill="hold"/>
                                        <p:tgtEl>
                                          <p:spTgt spid="20"/>
                                        </p:tgtEl>
                                        <p:attrNameLst>
                                          <p:attrName>ppt_h</p:attrName>
                                        </p:attrNameLst>
                                      </p:cBhvr>
                                      <p:tavLst>
                                        <p:tav tm="0">
                                          <p:val>
                                            <p:fltVal val="0"/>
                                          </p:val>
                                        </p:tav>
                                        <p:tav tm="100000">
                                          <p:val>
                                            <p:strVal val="#ppt_h"/>
                                          </p:val>
                                        </p:tav>
                                      </p:tavLst>
                                    </p:anim>
                                    <p:anim calcmode="lin" valueType="num">
                                      <p:cBhvr>
                                        <p:cTn id="79" dur="1000" fill="hold"/>
                                        <p:tgtEl>
                                          <p:spTgt spid="20"/>
                                        </p:tgtEl>
                                        <p:attrNameLst>
                                          <p:attrName>ppt_w</p:attrName>
                                        </p:attrNameLst>
                                      </p:cBhvr>
                                      <p:tavLst>
                                        <p:tav tm="0">
                                          <p:val>
                                            <p:fltVal val="0"/>
                                          </p:val>
                                        </p:tav>
                                        <p:tav tm="100000">
                                          <p:val>
                                            <p:strVal val="#ppt_w"/>
                                          </p:val>
                                        </p:tav>
                                      </p:tavLst>
                                    </p:anim>
                                  </p:childTnLst>
                                </p:cTn>
                              </p:par>
                            </p:childTnLst>
                          </p:cTn>
                        </p:par>
                        <p:par>
                          <p:cTn id="80" fill="hold" nodeType="afterGroup">
                            <p:stCondLst>
                              <p:cond delay="1000"/>
                            </p:stCondLst>
                            <p:childTnLst>
                              <p:par>
                                <p:cTn id="81" presetID="22" presetClass="entr" presetSubtype="8" fill="hold" grpId="0" nodeType="afterEffect">
                                  <p:stCondLst>
                                    <p:cond delay="0"/>
                                  </p:stCondLst>
                                  <p:childTnLst>
                                    <p:set>
                                      <p:cBhvr>
                                        <p:cTn id="82" dur="1" fill="hold">
                                          <p:stCondLst>
                                            <p:cond delay="0"/>
                                          </p:stCondLst>
                                        </p:cTn>
                                        <p:tgtEl>
                                          <p:spTgt spid="849930">
                                            <p:txEl>
                                              <p:pRg st="7" end="7"/>
                                            </p:txEl>
                                          </p:spTgt>
                                        </p:tgtEl>
                                        <p:attrNameLst>
                                          <p:attrName>style.visibility</p:attrName>
                                        </p:attrNameLst>
                                      </p:cBhvr>
                                      <p:to>
                                        <p:strVal val="visible"/>
                                      </p:to>
                                    </p:set>
                                    <p:animEffect transition="in" filter="wipe(left)">
                                      <p:cBhvr>
                                        <p:cTn id="83" dur="500"/>
                                        <p:tgtEl>
                                          <p:spTgt spid="849930">
                                            <p:txEl>
                                              <p:pRg st="7" end="7"/>
                                            </p:txEl>
                                          </p:spTgt>
                                        </p:tgtEl>
                                      </p:cBhvr>
                                    </p:animEffect>
                                  </p:childTnLst>
                                </p:cTn>
                              </p:par>
                            </p:childTnLst>
                          </p:cTn>
                        </p:par>
                        <p:par>
                          <p:cTn id="84" fill="hold" nodeType="afterGroup">
                            <p:stCondLst>
                              <p:cond delay="1500"/>
                            </p:stCondLst>
                            <p:childTnLst>
                              <p:par>
                                <p:cTn id="85" presetID="22" presetClass="entr" presetSubtype="8" fill="hold" nodeType="afterEffect">
                                  <p:stCondLst>
                                    <p:cond delay="0"/>
                                  </p:stCondLst>
                                  <p:childTnLst>
                                    <p:set>
                                      <p:cBhvr>
                                        <p:cTn id="86" dur="1" fill="hold">
                                          <p:stCondLst>
                                            <p:cond delay="0"/>
                                          </p:stCondLst>
                                        </p:cTn>
                                        <p:tgtEl>
                                          <p:spTgt spid="13"/>
                                        </p:tgtEl>
                                        <p:attrNameLst>
                                          <p:attrName>style.visibility</p:attrName>
                                        </p:attrNameLst>
                                      </p:cBhvr>
                                      <p:to>
                                        <p:strVal val="visible"/>
                                      </p:to>
                                    </p:set>
                                    <p:animEffect transition="in" filter="wipe(left)">
                                      <p:cBhvr>
                                        <p:cTn id="87"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49928" grpId="0"/>
      <p:bldP spid="849929" grpId="0" animBg="1"/>
      <p:bldP spid="849930" grpId="0" build="p"/>
    </p:bldLst>
  </p:timing>
</p:sld>
</file>

<file path=ppt/slides/slide2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50949" name="Text Box 5"/>
          <p:cNvSpPr txBox="1">
            <a:spLocks noChangeArrowheads="1"/>
          </p:cNvSpPr>
          <p:nvPr/>
        </p:nvSpPr>
        <p:spPr bwMode="auto">
          <a:xfrm>
            <a:off x="455613" y="268288"/>
            <a:ext cx="8251825" cy="400050"/>
          </a:xfrm>
          <a:prstGeom prst="rect">
            <a:avLst/>
          </a:prstGeom>
          <a:noFill/>
          <a:ln w="9525">
            <a:noFill/>
            <a:miter lim="800000"/>
            <a:headEnd/>
            <a:tailEnd/>
          </a:ln>
        </p:spPr>
        <p:txBody>
          <a:bodyPr>
            <a:spAutoFit/>
          </a:bodyPr>
          <a:lstStyle/>
          <a:p>
            <a:r>
              <a:rPr lang="en-US" sz="2000" b="1">
                <a:solidFill>
                  <a:schemeClr val="tx1"/>
                </a:solidFill>
              </a:rPr>
              <a:t>The Gains from Free Markets</a:t>
            </a:r>
          </a:p>
        </p:txBody>
      </p:sp>
      <p:sp>
        <p:nvSpPr>
          <p:cNvPr id="850954" name="Text Box 10"/>
          <p:cNvSpPr txBox="1">
            <a:spLocks noChangeArrowheads="1"/>
          </p:cNvSpPr>
          <p:nvPr/>
        </p:nvSpPr>
        <p:spPr bwMode="auto">
          <a:xfrm>
            <a:off x="455613" y="917575"/>
            <a:ext cx="8469312" cy="646113"/>
          </a:xfrm>
          <a:prstGeom prst="rect">
            <a:avLst/>
          </a:prstGeom>
          <a:noFill/>
          <a:ln w="9525">
            <a:noFill/>
            <a:miter lim="800000"/>
            <a:headEnd/>
            <a:tailEnd/>
          </a:ln>
        </p:spPr>
        <p:txBody>
          <a:bodyPr>
            <a:spAutoFit/>
          </a:bodyPr>
          <a:lstStyle/>
          <a:p>
            <a:pPr>
              <a:spcBef>
                <a:spcPct val="10000"/>
              </a:spcBef>
              <a:spcAft>
                <a:spcPct val="10000"/>
              </a:spcAft>
            </a:pPr>
            <a:r>
              <a:rPr lang="en-US" sz="1800" b="1">
                <a:solidFill>
                  <a:schemeClr val="tx1"/>
                </a:solidFill>
              </a:rPr>
              <a:t>Free market  </a:t>
            </a:r>
            <a:r>
              <a:rPr lang="en-US" sz="1800">
                <a:solidFill>
                  <a:schemeClr val="tx1"/>
                </a:solidFill>
              </a:rPr>
              <a:t>A market with few government restrictions on how a good or service can be produced or sold or on how a factor of production can be employed. </a:t>
            </a:r>
          </a:p>
        </p:txBody>
      </p:sp>
      <p:sp>
        <p:nvSpPr>
          <p:cNvPr id="7" name="Text Box 5"/>
          <p:cNvSpPr txBox="1">
            <a:spLocks noChangeArrowheads="1"/>
          </p:cNvSpPr>
          <p:nvPr/>
        </p:nvSpPr>
        <p:spPr bwMode="auto">
          <a:xfrm>
            <a:off x="455613" y="2986088"/>
            <a:ext cx="8251825" cy="400050"/>
          </a:xfrm>
          <a:prstGeom prst="rect">
            <a:avLst/>
          </a:prstGeom>
          <a:noFill/>
          <a:ln w="9525">
            <a:noFill/>
            <a:miter lim="800000"/>
            <a:headEnd/>
            <a:tailEnd/>
          </a:ln>
        </p:spPr>
        <p:txBody>
          <a:bodyPr>
            <a:spAutoFit/>
          </a:bodyPr>
          <a:lstStyle/>
          <a:p>
            <a:r>
              <a:rPr lang="en-US" sz="2000" b="1">
                <a:solidFill>
                  <a:schemeClr val="tx1"/>
                </a:solidFill>
              </a:rPr>
              <a:t>The Market Mechanism</a:t>
            </a:r>
          </a:p>
        </p:txBody>
      </p:sp>
      <p:sp>
        <p:nvSpPr>
          <p:cNvPr id="8" name="Text Box 6"/>
          <p:cNvSpPr txBox="1">
            <a:spLocks noChangeArrowheads="1"/>
          </p:cNvSpPr>
          <p:nvPr/>
        </p:nvSpPr>
        <p:spPr bwMode="auto">
          <a:xfrm>
            <a:off x="455613" y="3635375"/>
            <a:ext cx="8240712" cy="2992438"/>
          </a:xfrm>
          <a:prstGeom prst="rect">
            <a:avLst/>
          </a:prstGeom>
          <a:noFill/>
          <a:ln w="9525">
            <a:noFill/>
            <a:miter lim="800000"/>
            <a:headEnd/>
            <a:tailEnd/>
          </a:ln>
        </p:spPr>
        <p:txBody>
          <a:bodyPr>
            <a:spAutoFit/>
          </a:bodyPr>
          <a:lstStyle/>
          <a:p>
            <a:pPr>
              <a:spcBef>
                <a:spcPct val="10000"/>
              </a:spcBef>
              <a:spcAft>
                <a:spcPct val="10000"/>
              </a:spcAft>
            </a:pPr>
            <a:r>
              <a:rPr lang="en-US" sz="1800" i="1">
                <a:solidFill>
                  <a:schemeClr val="tx1"/>
                </a:solidFill>
              </a:rPr>
              <a:t>Individuals usually act in a rational, self-interested way</a:t>
            </a:r>
            <a:r>
              <a:rPr lang="en-US" sz="1800">
                <a:solidFill>
                  <a:schemeClr val="tx1"/>
                </a:solidFill>
              </a:rPr>
              <a:t>. In analyzing people in the act of buying and selling, the motivation of financial reward usually provides the best explanation for the actions people take.</a:t>
            </a:r>
          </a:p>
          <a:p>
            <a:pPr>
              <a:spcBef>
                <a:spcPct val="10000"/>
              </a:spcBef>
              <a:spcAft>
                <a:spcPct val="10000"/>
              </a:spcAft>
            </a:pPr>
            <a:endParaRPr lang="en-US" sz="800">
              <a:solidFill>
                <a:schemeClr val="tx1"/>
              </a:solidFill>
            </a:endParaRPr>
          </a:p>
          <a:p>
            <a:pPr>
              <a:spcBef>
                <a:spcPct val="10000"/>
              </a:spcBef>
              <a:spcAft>
                <a:spcPct val="10000"/>
              </a:spcAft>
            </a:pPr>
            <a:r>
              <a:rPr lang="en-US" sz="1800">
                <a:solidFill>
                  <a:schemeClr val="tx1"/>
                </a:solidFill>
              </a:rPr>
              <a:t>For the market mechanism to work in responding to changes in consumers’ wants, </a:t>
            </a:r>
            <a:r>
              <a:rPr lang="en-US" sz="1800" i="1">
                <a:solidFill>
                  <a:schemeClr val="tx1"/>
                </a:solidFill>
              </a:rPr>
              <a:t>prices must be flexible</a:t>
            </a:r>
            <a:r>
              <a:rPr lang="en-US" sz="1800">
                <a:solidFill>
                  <a:schemeClr val="tx1"/>
                </a:solidFill>
              </a:rPr>
              <a:t>. In a famous phrase, Smith said that firms would be led by the “invisible hand” of the market to provide consumers with what they want. </a:t>
            </a:r>
          </a:p>
          <a:p>
            <a:pPr>
              <a:spcBef>
                <a:spcPct val="10000"/>
              </a:spcBef>
              <a:spcAft>
                <a:spcPct val="10000"/>
              </a:spcAft>
            </a:pPr>
            <a:endParaRPr lang="en-US" sz="800">
              <a:solidFill>
                <a:schemeClr val="tx1"/>
              </a:solidFill>
            </a:endParaRPr>
          </a:p>
          <a:p>
            <a:pPr>
              <a:spcBef>
                <a:spcPct val="10000"/>
              </a:spcBef>
              <a:spcAft>
                <a:spcPct val="10000"/>
              </a:spcAft>
            </a:pPr>
            <a:r>
              <a:rPr lang="en-US" sz="1800">
                <a:solidFill>
                  <a:schemeClr val="tx1"/>
                </a:solidFill>
              </a:rPr>
              <a:t>Firms respond </a:t>
            </a:r>
            <a:r>
              <a:rPr lang="en-US" sz="1800" i="1">
                <a:solidFill>
                  <a:schemeClr val="tx1"/>
                </a:solidFill>
              </a:rPr>
              <a:t>individually</a:t>
            </a:r>
            <a:r>
              <a:rPr lang="en-US" sz="1800">
                <a:solidFill>
                  <a:schemeClr val="tx1"/>
                </a:solidFill>
              </a:rPr>
              <a:t> to changes in </a:t>
            </a:r>
            <a:r>
              <a:rPr lang="en-US" sz="1800" i="1">
                <a:solidFill>
                  <a:schemeClr val="tx1"/>
                </a:solidFill>
              </a:rPr>
              <a:t>relative prices </a:t>
            </a:r>
            <a:r>
              <a:rPr lang="en-US" sz="1800">
                <a:solidFill>
                  <a:schemeClr val="tx1"/>
                </a:solidFill>
              </a:rPr>
              <a:t>by making decisions that </a:t>
            </a:r>
            <a:r>
              <a:rPr lang="en-US" sz="1800" i="1">
                <a:solidFill>
                  <a:schemeClr val="tx1"/>
                </a:solidFill>
              </a:rPr>
              <a:t>collectively</a:t>
            </a:r>
            <a:r>
              <a:rPr lang="en-US" sz="1800">
                <a:solidFill>
                  <a:schemeClr val="tx1"/>
                </a:solidFill>
              </a:rPr>
              <a:t> end up satisfying the wants of consumers.</a:t>
            </a:r>
          </a:p>
        </p:txBody>
      </p:sp>
      <p:sp>
        <p:nvSpPr>
          <p:cNvPr id="6" name="TextBox 5"/>
          <p:cNvSpPr txBox="1">
            <a:spLocks noChangeArrowheads="1"/>
          </p:cNvSpPr>
          <p:nvPr/>
        </p:nvSpPr>
        <p:spPr bwMode="auto">
          <a:xfrm>
            <a:off x="455613" y="1814513"/>
            <a:ext cx="8240712" cy="922337"/>
          </a:xfrm>
          <a:prstGeom prst="rect">
            <a:avLst/>
          </a:prstGeom>
          <a:noFill/>
          <a:ln w="9525">
            <a:noFill/>
            <a:miter lim="800000"/>
            <a:headEnd/>
            <a:tailEnd/>
          </a:ln>
        </p:spPr>
        <p:txBody>
          <a:bodyPr>
            <a:spAutoFit/>
          </a:bodyPr>
          <a:lstStyle/>
          <a:p>
            <a:r>
              <a:rPr lang="en-US" sz="1800"/>
              <a:t>Countries that come closest to the free market benchmark have been more successful than those with centrally planned economies in providing their people with rising living standards, as Adam Smith argued in 1776.</a:t>
            </a:r>
          </a:p>
        </p:txBody>
      </p:sp>
    </p:spTree>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8" fill="hold" nodeType="afterEffect">
                                  <p:stCondLst>
                                    <p:cond delay="0"/>
                                  </p:stCondLst>
                                  <p:childTnLst>
                                    <p:set>
                                      <p:cBhvr>
                                        <p:cTn id="6" dur="1" fill="hold">
                                          <p:stCondLst>
                                            <p:cond delay="0"/>
                                          </p:stCondLst>
                                        </p:cTn>
                                        <p:tgtEl>
                                          <p:spTgt spid="850949">
                                            <p:txEl>
                                              <p:pRg st="0" end="0"/>
                                            </p:txEl>
                                          </p:spTgt>
                                        </p:tgtEl>
                                        <p:attrNameLst>
                                          <p:attrName>style.visibility</p:attrName>
                                        </p:attrNameLst>
                                      </p:cBhvr>
                                      <p:to>
                                        <p:strVal val="visible"/>
                                      </p:to>
                                    </p:set>
                                    <p:animEffect transition="in" filter="wipe(left)">
                                      <p:cBhvr>
                                        <p:cTn id="7" dur="500"/>
                                        <p:tgtEl>
                                          <p:spTgt spid="850949">
                                            <p:txEl>
                                              <p:pRg st="0" end="0"/>
                                            </p:txEl>
                                          </p:spTgt>
                                        </p:tgtEl>
                                      </p:cBhvr>
                                    </p:animEffect>
                                  </p:childTnLst>
                                </p:cTn>
                              </p:par>
                            </p:childTnLst>
                          </p:cTn>
                        </p:par>
                        <p:par>
                          <p:cTn id="8" fill="hold" nodeType="afterGroup">
                            <p:stCondLst>
                              <p:cond delay="500"/>
                            </p:stCondLst>
                            <p:childTnLst>
                              <p:par>
                                <p:cTn id="9" presetID="22" presetClass="entr" presetSubtype="8" fill="hold" grpId="0" nodeType="afterEffect">
                                  <p:stCondLst>
                                    <p:cond delay="0"/>
                                  </p:stCondLst>
                                  <p:childTnLst>
                                    <p:set>
                                      <p:cBhvr>
                                        <p:cTn id="10" dur="1" fill="hold">
                                          <p:stCondLst>
                                            <p:cond delay="0"/>
                                          </p:stCondLst>
                                        </p:cTn>
                                        <p:tgtEl>
                                          <p:spTgt spid="850954">
                                            <p:txEl>
                                              <p:pRg st="0" end="0"/>
                                            </p:txEl>
                                          </p:spTgt>
                                        </p:tgtEl>
                                        <p:attrNameLst>
                                          <p:attrName>style.visibility</p:attrName>
                                        </p:attrNameLst>
                                      </p:cBhvr>
                                      <p:to>
                                        <p:strVal val="visible"/>
                                      </p:to>
                                    </p:set>
                                    <p:animEffect transition="in" filter="wipe(left)">
                                      <p:cBhvr>
                                        <p:cTn id="11" dur="500"/>
                                        <p:tgtEl>
                                          <p:spTgt spid="850954">
                                            <p:txEl>
                                              <p:pRg st="0" end="0"/>
                                            </p:txEl>
                                          </p:spTgt>
                                        </p:tgtEl>
                                      </p:cBhvr>
                                    </p:animEffect>
                                  </p:childTnLst>
                                </p:cTn>
                              </p:par>
                            </p:childTnLst>
                          </p:cTn>
                        </p:par>
                      </p:childTnLst>
                    </p:cTn>
                  </p:par>
                  <p:par>
                    <p:cTn id="12" fill="hold" nodeType="clickPar">
                      <p:stCondLst>
                        <p:cond delay="indefinite"/>
                      </p:stCondLst>
                      <p:childTnLst>
                        <p:par>
                          <p:cTn id="13" fill="hold" nodeType="withGroup">
                            <p:stCondLst>
                              <p:cond delay="0"/>
                            </p:stCondLst>
                            <p:childTnLst>
                              <p:par>
                                <p:cTn id="14" presetID="22" presetClass="entr" presetSubtype="8" fill="hold" grpId="0" nodeType="clickEffect">
                                  <p:stCondLst>
                                    <p:cond delay="0"/>
                                  </p:stCondLst>
                                  <p:childTnLst>
                                    <p:set>
                                      <p:cBhvr>
                                        <p:cTn id="15" dur="1" fill="hold">
                                          <p:stCondLst>
                                            <p:cond delay="0"/>
                                          </p:stCondLst>
                                        </p:cTn>
                                        <p:tgtEl>
                                          <p:spTgt spid="6"/>
                                        </p:tgtEl>
                                        <p:attrNameLst>
                                          <p:attrName>style.visibility</p:attrName>
                                        </p:attrNameLst>
                                      </p:cBhvr>
                                      <p:to>
                                        <p:strVal val="visible"/>
                                      </p:to>
                                    </p:set>
                                    <p:animEffect transition="in" filter="wipe(left)">
                                      <p:cBhvr>
                                        <p:cTn id="16" dur="500"/>
                                        <p:tgtEl>
                                          <p:spTgt spid="6"/>
                                        </p:tgtEl>
                                      </p:cBhvr>
                                    </p:animEffect>
                                  </p:childTnLst>
                                </p:cTn>
                              </p:par>
                            </p:childTnLst>
                          </p:cTn>
                        </p:par>
                      </p:childTnLst>
                    </p:cTn>
                  </p:par>
                  <p:par>
                    <p:cTn id="17" fill="hold" nodeType="clickPar">
                      <p:stCondLst>
                        <p:cond delay="indefinite"/>
                      </p:stCondLst>
                      <p:childTnLst>
                        <p:par>
                          <p:cTn id="18" fill="hold" nodeType="withGroup">
                            <p:stCondLst>
                              <p:cond delay="0"/>
                            </p:stCondLst>
                            <p:childTnLst>
                              <p:par>
                                <p:cTn id="19" presetID="22" presetClass="entr" presetSubtype="8" fill="hold" nodeType="clickEffect">
                                  <p:stCondLst>
                                    <p:cond delay="0"/>
                                  </p:stCondLst>
                                  <p:childTnLst>
                                    <p:set>
                                      <p:cBhvr>
                                        <p:cTn id="20" dur="1" fill="hold">
                                          <p:stCondLst>
                                            <p:cond delay="0"/>
                                          </p:stCondLst>
                                        </p:cTn>
                                        <p:tgtEl>
                                          <p:spTgt spid="7">
                                            <p:txEl>
                                              <p:pRg st="0" end="0"/>
                                            </p:txEl>
                                          </p:spTgt>
                                        </p:tgtEl>
                                        <p:attrNameLst>
                                          <p:attrName>style.visibility</p:attrName>
                                        </p:attrNameLst>
                                      </p:cBhvr>
                                      <p:to>
                                        <p:strVal val="visible"/>
                                      </p:to>
                                    </p:set>
                                    <p:animEffect transition="in" filter="wipe(left)">
                                      <p:cBhvr>
                                        <p:cTn id="21" dur="500"/>
                                        <p:tgtEl>
                                          <p:spTgt spid="7">
                                            <p:txEl>
                                              <p:pRg st="0" end="0"/>
                                            </p:txEl>
                                          </p:spTgt>
                                        </p:tgtEl>
                                      </p:cBhvr>
                                    </p:animEffect>
                                  </p:childTnLst>
                                </p:cTn>
                              </p:par>
                            </p:childTnLst>
                          </p:cTn>
                        </p:par>
                        <p:par>
                          <p:cTn id="22" fill="hold" nodeType="afterGroup">
                            <p:stCondLst>
                              <p:cond delay="500"/>
                            </p:stCondLst>
                            <p:childTnLst>
                              <p:par>
                                <p:cTn id="23" presetID="22" presetClass="entr" presetSubtype="8" fill="hold" grpId="0" nodeType="afterEffect">
                                  <p:stCondLst>
                                    <p:cond delay="0"/>
                                  </p:stCondLst>
                                  <p:childTnLst>
                                    <p:set>
                                      <p:cBhvr>
                                        <p:cTn id="24" dur="1" fill="hold">
                                          <p:stCondLst>
                                            <p:cond delay="0"/>
                                          </p:stCondLst>
                                        </p:cTn>
                                        <p:tgtEl>
                                          <p:spTgt spid="8">
                                            <p:txEl>
                                              <p:pRg st="0" end="0"/>
                                            </p:txEl>
                                          </p:spTgt>
                                        </p:tgtEl>
                                        <p:attrNameLst>
                                          <p:attrName>style.visibility</p:attrName>
                                        </p:attrNameLst>
                                      </p:cBhvr>
                                      <p:to>
                                        <p:strVal val="visible"/>
                                      </p:to>
                                    </p:set>
                                    <p:animEffect transition="in" filter="wipe(left)">
                                      <p:cBhvr>
                                        <p:cTn id="25" dur="500"/>
                                        <p:tgtEl>
                                          <p:spTgt spid="8">
                                            <p:txEl>
                                              <p:pRg st="0" end="0"/>
                                            </p:txEl>
                                          </p:spTgt>
                                        </p:tgtEl>
                                      </p:cBhvr>
                                    </p:animEffect>
                                  </p:childTnLst>
                                </p:cTn>
                              </p:par>
                            </p:childTnLst>
                          </p:cTn>
                        </p:par>
                      </p:childTnLst>
                    </p:cTn>
                  </p:par>
                  <p:par>
                    <p:cTn id="26" fill="hold" nodeType="clickPar">
                      <p:stCondLst>
                        <p:cond delay="indefinite"/>
                      </p:stCondLst>
                      <p:childTnLst>
                        <p:par>
                          <p:cTn id="27" fill="hold" nodeType="withGroup">
                            <p:stCondLst>
                              <p:cond delay="0"/>
                            </p:stCondLst>
                            <p:childTnLst>
                              <p:par>
                                <p:cTn id="28" presetID="22" presetClass="entr" presetSubtype="8" fill="hold" grpId="0" nodeType="clickEffect">
                                  <p:stCondLst>
                                    <p:cond delay="0"/>
                                  </p:stCondLst>
                                  <p:childTnLst>
                                    <p:set>
                                      <p:cBhvr>
                                        <p:cTn id="29" dur="1" fill="hold">
                                          <p:stCondLst>
                                            <p:cond delay="0"/>
                                          </p:stCondLst>
                                        </p:cTn>
                                        <p:tgtEl>
                                          <p:spTgt spid="8">
                                            <p:txEl>
                                              <p:pRg st="2" end="2"/>
                                            </p:txEl>
                                          </p:spTgt>
                                        </p:tgtEl>
                                        <p:attrNameLst>
                                          <p:attrName>style.visibility</p:attrName>
                                        </p:attrNameLst>
                                      </p:cBhvr>
                                      <p:to>
                                        <p:strVal val="visible"/>
                                      </p:to>
                                    </p:set>
                                    <p:animEffect transition="in" filter="wipe(left)">
                                      <p:cBhvr>
                                        <p:cTn id="30" dur="500"/>
                                        <p:tgtEl>
                                          <p:spTgt spid="8">
                                            <p:txEl>
                                              <p:pRg st="2" end="2"/>
                                            </p:txEl>
                                          </p:spTgt>
                                        </p:tgtEl>
                                      </p:cBhvr>
                                    </p:animEffect>
                                  </p:childTnLst>
                                </p:cTn>
                              </p:par>
                            </p:childTnLst>
                          </p:cTn>
                        </p:par>
                      </p:childTnLst>
                    </p:cTn>
                  </p:par>
                  <p:par>
                    <p:cTn id="31" fill="hold" nodeType="clickPar">
                      <p:stCondLst>
                        <p:cond delay="indefinite"/>
                      </p:stCondLst>
                      <p:childTnLst>
                        <p:par>
                          <p:cTn id="32" fill="hold" nodeType="withGroup">
                            <p:stCondLst>
                              <p:cond delay="0"/>
                            </p:stCondLst>
                            <p:childTnLst>
                              <p:par>
                                <p:cTn id="33" presetID="22" presetClass="entr" presetSubtype="8" fill="hold" grpId="0" nodeType="clickEffect">
                                  <p:stCondLst>
                                    <p:cond delay="0"/>
                                  </p:stCondLst>
                                  <p:childTnLst>
                                    <p:set>
                                      <p:cBhvr>
                                        <p:cTn id="34" dur="1" fill="hold">
                                          <p:stCondLst>
                                            <p:cond delay="0"/>
                                          </p:stCondLst>
                                        </p:cTn>
                                        <p:tgtEl>
                                          <p:spTgt spid="8">
                                            <p:txEl>
                                              <p:pRg st="4" end="4"/>
                                            </p:txEl>
                                          </p:spTgt>
                                        </p:tgtEl>
                                        <p:attrNameLst>
                                          <p:attrName>style.visibility</p:attrName>
                                        </p:attrNameLst>
                                      </p:cBhvr>
                                      <p:to>
                                        <p:strVal val="visible"/>
                                      </p:to>
                                    </p:set>
                                    <p:animEffect transition="in" filter="wipe(left)">
                                      <p:cBhvr>
                                        <p:cTn id="35" dur="500"/>
                                        <p:tgtEl>
                                          <p:spTgt spid="8">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50954" grpId="0" build="p" autoUpdateAnimBg="0" advAuto="0"/>
      <p:bldP spid="8" grpId="0" build="p" autoUpdateAnimBg="0" advAuto="0"/>
      <p:bldP spid="6" grpId="0"/>
    </p:bldLst>
  </p:timing>
</p:sld>
</file>

<file path=ppt/slides/slide2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55045" name="Text Box 5"/>
          <p:cNvSpPr txBox="1">
            <a:spLocks noChangeArrowheads="1"/>
          </p:cNvSpPr>
          <p:nvPr/>
        </p:nvSpPr>
        <p:spPr bwMode="auto">
          <a:xfrm>
            <a:off x="455613" y="268288"/>
            <a:ext cx="8251825" cy="400050"/>
          </a:xfrm>
          <a:prstGeom prst="rect">
            <a:avLst/>
          </a:prstGeom>
          <a:noFill/>
          <a:ln w="9525">
            <a:noFill/>
            <a:miter lim="800000"/>
            <a:headEnd/>
            <a:tailEnd/>
          </a:ln>
        </p:spPr>
        <p:txBody>
          <a:bodyPr>
            <a:spAutoFit/>
          </a:bodyPr>
          <a:lstStyle/>
          <a:p>
            <a:r>
              <a:rPr lang="en-US" sz="2000" b="1">
                <a:solidFill>
                  <a:schemeClr val="tx1"/>
                </a:solidFill>
              </a:rPr>
              <a:t>The Legal Basis of a Successful Market System</a:t>
            </a:r>
          </a:p>
        </p:txBody>
      </p:sp>
      <p:sp>
        <p:nvSpPr>
          <p:cNvPr id="855046" name="Text Box 6"/>
          <p:cNvSpPr txBox="1">
            <a:spLocks noChangeArrowheads="1"/>
          </p:cNvSpPr>
          <p:nvPr/>
        </p:nvSpPr>
        <p:spPr bwMode="auto">
          <a:xfrm>
            <a:off x="455613" y="2235200"/>
            <a:ext cx="8240712" cy="646113"/>
          </a:xfrm>
          <a:prstGeom prst="rect">
            <a:avLst/>
          </a:prstGeom>
          <a:noFill/>
          <a:ln w="9525">
            <a:noFill/>
            <a:miter lim="800000"/>
            <a:headEnd/>
            <a:tailEnd/>
          </a:ln>
        </p:spPr>
        <p:txBody>
          <a:bodyPr>
            <a:spAutoFit/>
          </a:bodyPr>
          <a:lstStyle/>
          <a:p>
            <a:pPr>
              <a:spcBef>
                <a:spcPct val="10000"/>
              </a:spcBef>
              <a:spcAft>
                <a:spcPct val="10000"/>
              </a:spcAft>
            </a:pPr>
            <a:r>
              <a:rPr lang="en-US" sz="1800" b="1">
                <a:solidFill>
                  <a:schemeClr val="tx1"/>
                </a:solidFill>
              </a:rPr>
              <a:t>Property rights  </a:t>
            </a:r>
            <a:r>
              <a:rPr lang="en-US" sz="1800">
                <a:solidFill>
                  <a:schemeClr val="tx1"/>
                </a:solidFill>
              </a:rPr>
              <a:t>The rights individuals or firms have to the exclusive use of their property, including the right to buy or sell it. </a:t>
            </a:r>
          </a:p>
        </p:txBody>
      </p:sp>
      <p:sp>
        <p:nvSpPr>
          <p:cNvPr id="855047" name="Text Box 7"/>
          <p:cNvSpPr txBox="1">
            <a:spLocks noChangeArrowheads="1"/>
          </p:cNvSpPr>
          <p:nvPr/>
        </p:nvSpPr>
        <p:spPr bwMode="auto">
          <a:xfrm>
            <a:off x="455613" y="1258888"/>
            <a:ext cx="7180262" cy="384175"/>
          </a:xfrm>
          <a:prstGeom prst="rect">
            <a:avLst/>
          </a:prstGeom>
          <a:noFill/>
          <a:ln w="9525">
            <a:noFill/>
            <a:miter lim="800000"/>
            <a:headEnd/>
            <a:tailEnd/>
          </a:ln>
        </p:spPr>
        <p:txBody>
          <a:bodyPr>
            <a:spAutoFit/>
          </a:bodyPr>
          <a:lstStyle/>
          <a:p>
            <a:r>
              <a:rPr lang="en-US" sz="1900" b="1">
                <a:solidFill>
                  <a:srgbClr val="333333"/>
                </a:solidFill>
              </a:rPr>
              <a:t>Protection of Private Property</a:t>
            </a:r>
          </a:p>
        </p:txBody>
      </p:sp>
      <p:sp>
        <p:nvSpPr>
          <p:cNvPr id="855049" name="Text Box 9"/>
          <p:cNvSpPr txBox="1">
            <a:spLocks noChangeArrowheads="1"/>
          </p:cNvSpPr>
          <p:nvPr/>
        </p:nvSpPr>
        <p:spPr bwMode="auto">
          <a:xfrm>
            <a:off x="455613" y="4987925"/>
            <a:ext cx="8469312" cy="954088"/>
          </a:xfrm>
          <a:prstGeom prst="rect">
            <a:avLst/>
          </a:prstGeom>
          <a:noFill/>
          <a:ln w="9525" algn="ctr">
            <a:noFill/>
            <a:miter lim="800000"/>
            <a:headEnd/>
            <a:tailEnd/>
          </a:ln>
        </p:spPr>
        <p:txBody>
          <a:bodyPr>
            <a:spAutoFit/>
          </a:bodyPr>
          <a:lstStyle/>
          <a:p>
            <a:pPr>
              <a:defRPr/>
            </a:pPr>
            <a:r>
              <a:rPr lang="en-US" sz="1900" b="1" dirty="0">
                <a:solidFill>
                  <a:schemeClr val="tx1">
                    <a:lumMod val="75000"/>
                    <a:lumOff val="25000"/>
                  </a:schemeClr>
                </a:solidFill>
                <a:cs typeface="+mn-cs"/>
              </a:rPr>
              <a:t>Enforcement of Contracts and Property Rights</a:t>
            </a:r>
            <a:r>
              <a:rPr lang="en-US" sz="2000" dirty="0">
                <a:solidFill>
                  <a:schemeClr val="tx1"/>
                </a:solidFill>
                <a:cs typeface="+mn-cs"/>
              </a:rPr>
              <a:t>  </a:t>
            </a:r>
            <a:r>
              <a:rPr lang="en-US" sz="1800" dirty="0">
                <a:cs typeface="+mn-cs"/>
              </a:rPr>
              <a:t>If property rights are not well enforced, fewer goods and services will be produced. This reduces economic efficiency, leaving the economy inside its production possibilities frontier.</a:t>
            </a:r>
            <a:endParaRPr lang="en-US" sz="1800" dirty="0">
              <a:solidFill>
                <a:schemeClr val="tx1"/>
              </a:solidFill>
              <a:cs typeface="+mn-cs"/>
            </a:endParaRPr>
          </a:p>
        </p:txBody>
      </p:sp>
      <p:sp>
        <p:nvSpPr>
          <p:cNvPr id="6" name="TextBox 5"/>
          <p:cNvSpPr txBox="1">
            <a:spLocks noChangeArrowheads="1"/>
          </p:cNvSpPr>
          <p:nvPr/>
        </p:nvSpPr>
        <p:spPr bwMode="auto">
          <a:xfrm>
            <a:off x="455613" y="3473450"/>
            <a:ext cx="8240712" cy="923925"/>
          </a:xfrm>
          <a:prstGeom prst="rect">
            <a:avLst/>
          </a:prstGeom>
          <a:noFill/>
          <a:ln w="9525">
            <a:noFill/>
            <a:miter lim="800000"/>
            <a:headEnd/>
            <a:tailEnd/>
          </a:ln>
        </p:spPr>
        <p:txBody>
          <a:bodyPr>
            <a:spAutoFit/>
          </a:bodyPr>
          <a:lstStyle/>
          <a:p>
            <a:r>
              <a:rPr lang="en-US" sz="1800" i="1"/>
              <a:t>Patents</a:t>
            </a:r>
            <a:r>
              <a:rPr lang="en-US" sz="1800"/>
              <a:t> and </a:t>
            </a:r>
            <a:r>
              <a:rPr lang="en-US" sz="1800" i="1"/>
              <a:t>copyrights</a:t>
            </a:r>
            <a:r>
              <a:rPr lang="en-US" sz="1800"/>
              <a:t> protect </a:t>
            </a:r>
            <a:r>
              <a:rPr lang="en-US" sz="1800" i="1"/>
              <a:t>intellectual property rights</a:t>
            </a:r>
            <a:r>
              <a:rPr lang="en-US" sz="1800"/>
              <a:t> for inventors of ideas for new products or production methods and for creators of books, films, and software.</a:t>
            </a:r>
          </a:p>
        </p:txBody>
      </p:sp>
    </p:spTree>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8" fill="hold" nodeType="afterEffect">
                                  <p:stCondLst>
                                    <p:cond delay="0"/>
                                  </p:stCondLst>
                                  <p:childTnLst>
                                    <p:set>
                                      <p:cBhvr>
                                        <p:cTn id="6" dur="1" fill="hold">
                                          <p:stCondLst>
                                            <p:cond delay="0"/>
                                          </p:stCondLst>
                                        </p:cTn>
                                        <p:tgtEl>
                                          <p:spTgt spid="855045">
                                            <p:txEl>
                                              <p:pRg st="0" end="0"/>
                                            </p:txEl>
                                          </p:spTgt>
                                        </p:tgtEl>
                                        <p:attrNameLst>
                                          <p:attrName>style.visibility</p:attrName>
                                        </p:attrNameLst>
                                      </p:cBhvr>
                                      <p:to>
                                        <p:strVal val="visible"/>
                                      </p:to>
                                    </p:set>
                                    <p:animEffect transition="in" filter="wipe(left)">
                                      <p:cBhvr>
                                        <p:cTn id="7" dur="500"/>
                                        <p:tgtEl>
                                          <p:spTgt spid="855045">
                                            <p:txEl>
                                              <p:pRg st="0" end="0"/>
                                            </p:txEl>
                                          </p:spTgt>
                                        </p:tgtEl>
                                      </p:cBhvr>
                                    </p:animEffect>
                                  </p:childTnLst>
                                </p:cTn>
                              </p:par>
                            </p:childTnLst>
                          </p:cTn>
                        </p:par>
                        <p:par>
                          <p:cTn id="8" fill="hold" nodeType="afterGroup">
                            <p:stCondLst>
                              <p:cond delay="500"/>
                            </p:stCondLst>
                            <p:childTnLst>
                              <p:par>
                                <p:cTn id="9" presetID="22" presetClass="entr" presetSubtype="8" fill="hold" grpId="0" nodeType="afterEffect">
                                  <p:stCondLst>
                                    <p:cond delay="0"/>
                                  </p:stCondLst>
                                  <p:childTnLst>
                                    <p:set>
                                      <p:cBhvr>
                                        <p:cTn id="10" dur="1" fill="hold">
                                          <p:stCondLst>
                                            <p:cond delay="0"/>
                                          </p:stCondLst>
                                        </p:cTn>
                                        <p:tgtEl>
                                          <p:spTgt spid="855047"/>
                                        </p:tgtEl>
                                        <p:attrNameLst>
                                          <p:attrName>style.visibility</p:attrName>
                                        </p:attrNameLst>
                                      </p:cBhvr>
                                      <p:to>
                                        <p:strVal val="visible"/>
                                      </p:to>
                                    </p:set>
                                    <p:animEffect transition="in" filter="wipe(left)">
                                      <p:cBhvr>
                                        <p:cTn id="11" dur="500"/>
                                        <p:tgtEl>
                                          <p:spTgt spid="855047"/>
                                        </p:tgtEl>
                                      </p:cBhvr>
                                    </p:animEffect>
                                  </p:childTnLst>
                                </p:cTn>
                              </p:par>
                            </p:childTnLst>
                          </p:cTn>
                        </p:par>
                        <p:par>
                          <p:cTn id="12" fill="hold" nodeType="afterGroup">
                            <p:stCondLst>
                              <p:cond delay="1000"/>
                            </p:stCondLst>
                            <p:childTnLst>
                              <p:par>
                                <p:cTn id="13" presetID="22" presetClass="entr" presetSubtype="8" fill="hold" grpId="0" nodeType="afterEffect">
                                  <p:stCondLst>
                                    <p:cond delay="0"/>
                                  </p:stCondLst>
                                  <p:childTnLst>
                                    <p:set>
                                      <p:cBhvr>
                                        <p:cTn id="14" dur="1" fill="hold">
                                          <p:stCondLst>
                                            <p:cond delay="0"/>
                                          </p:stCondLst>
                                        </p:cTn>
                                        <p:tgtEl>
                                          <p:spTgt spid="855046">
                                            <p:txEl>
                                              <p:pRg st="0" end="0"/>
                                            </p:txEl>
                                          </p:spTgt>
                                        </p:tgtEl>
                                        <p:attrNameLst>
                                          <p:attrName>style.visibility</p:attrName>
                                        </p:attrNameLst>
                                      </p:cBhvr>
                                      <p:to>
                                        <p:strVal val="visible"/>
                                      </p:to>
                                    </p:set>
                                    <p:animEffect transition="in" filter="wipe(left)">
                                      <p:cBhvr>
                                        <p:cTn id="15" dur="500"/>
                                        <p:tgtEl>
                                          <p:spTgt spid="855046">
                                            <p:txEl>
                                              <p:pRg st="0" end="0"/>
                                            </p:txEl>
                                          </p:spTgt>
                                        </p:tgtEl>
                                      </p:cBhvr>
                                    </p:animEffect>
                                  </p:childTnLst>
                                </p:cTn>
                              </p:par>
                            </p:childTnLst>
                          </p:cTn>
                        </p:par>
                      </p:childTnLst>
                    </p:cTn>
                  </p:par>
                  <p:par>
                    <p:cTn id="16" fill="hold" nodeType="clickPar">
                      <p:stCondLst>
                        <p:cond delay="indefinite"/>
                      </p:stCondLst>
                      <p:childTnLst>
                        <p:par>
                          <p:cTn id="17" fill="hold" nodeType="withGroup">
                            <p:stCondLst>
                              <p:cond delay="0"/>
                            </p:stCondLst>
                            <p:childTnLst>
                              <p:par>
                                <p:cTn id="18" presetID="22" presetClass="entr" presetSubtype="8" fill="hold" grpId="0" nodeType="clickEffect">
                                  <p:stCondLst>
                                    <p:cond delay="0"/>
                                  </p:stCondLst>
                                  <p:childTnLst>
                                    <p:set>
                                      <p:cBhvr>
                                        <p:cTn id="19" dur="1" fill="hold">
                                          <p:stCondLst>
                                            <p:cond delay="0"/>
                                          </p:stCondLst>
                                        </p:cTn>
                                        <p:tgtEl>
                                          <p:spTgt spid="6"/>
                                        </p:tgtEl>
                                        <p:attrNameLst>
                                          <p:attrName>style.visibility</p:attrName>
                                        </p:attrNameLst>
                                      </p:cBhvr>
                                      <p:to>
                                        <p:strVal val="visible"/>
                                      </p:to>
                                    </p:set>
                                    <p:animEffect transition="in" filter="wipe(left)">
                                      <p:cBhvr>
                                        <p:cTn id="20" dur="500"/>
                                        <p:tgtEl>
                                          <p:spTgt spid="6"/>
                                        </p:tgtEl>
                                      </p:cBhvr>
                                    </p:animEffect>
                                  </p:childTnLst>
                                </p:cTn>
                              </p:par>
                            </p:childTnLst>
                          </p:cTn>
                        </p:par>
                      </p:childTnLst>
                    </p:cTn>
                  </p:par>
                  <p:par>
                    <p:cTn id="21" fill="hold" nodeType="clickPar">
                      <p:stCondLst>
                        <p:cond delay="indefinite"/>
                      </p:stCondLst>
                      <p:childTnLst>
                        <p:par>
                          <p:cTn id="22" fill="hold" nodeType="withGroup">
                            <p:stCondLst>
                              <p:cond delay="0"/>
                            </p:stCondLst>
                            <p:childTnLst>
                              <p:par>
                                <p:cTn id="23" presetID="22" presetClass="entr" presetSubtype="8" fill="hold" grpId="0" nodeType="clickEffect">
                                  <p:stCondLst>
                                    <p:cond delay="0"/>
                                  </p:stCondLst>
                                  <p:childTnLst>
                                    <p:set>
                                      <p:cBhvr>
                                        <p:cTn id="24" dur="1" fill="hold">
                                          <p:stCondLst>
                                            <p:cond delay="0"/>
                                          </p:stCondLst>
                                        </p:cTn>
                                        <p:tgtEl>
                                          <p:spTgt spid="855049"/>
                                        </p:tgtEl>
                                        <p:attrNameLst>
                                          <p:attrName>style.visibility</p:attrName>
                                        </p:attrNameLst>
                                      </p:cBhvr>
                                      <p:to>
                                        <p:strVal val="visible"/>
                                      </p:to>
                                    </p:set>
                                    <p:animEffect transition="in" filter="wipe(left)">
                                      <p:cBhvr>
                                        <p:cTn id="25" dur="500"/>
                                        <p:tgtEl>
                                          <p:spTgt spid="85504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55046" grpId="0" build="p" autoUpdateAnimBg="0" advAuto="0"/>
      <p:bldP spid="855047" grpId="0"/>
      <p:bldP spid="855049" grpId="0"/>
      <p:bldP spid="6"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文字方塊 2"/>
          <p:cNvSpPr txBox="1"/>
          <p:nvPr/>
        </p:nvSpPr>
        <p:spPr>
          <a:xfrm>
            <a:off x="825500" y="440034"/>
            <a:ext cx="8813800" cy="461665"/>
          </a:xfrm>
          <a:prstGeom prst="rect">
            <a:avLst/>
          </a:prstGeom>
          <a:noFill/>
        </p:spPr>
        <p:txBody>
          <a:bodyPr wrap="square" rtlCol="0">
            <a:spAutoFit/>
          </a:bodyPr>
          <a:lstStyle/>
          <a:p>
            <a:r>
              <a:rPr lang="zh-TW" altLang="zh-TW" sz="2400" b="1" dirty="0">
                <a:solidFill>
                  <a:srgbClr val="FF0000"/>
                </a:solidFill>
                <a:latin typeface="標楷體" pitchFamily="65" charset="-120"/>
                <a:ea typeface="標楷體" pitchFamily="65" charset="-120"/>
              </a:rPr>
              <a:t>亞洲補教產值高　直逼政府教育</a:t>
            </a:r>
            <a:r>
              <a:rPr lang="zh-TW" altLang="zh-TW" sz="2400" b="1" dirty="0" smtClean="0">
                <a:solidFill>
                  <a:srgbClr val="FF0000"/>
                </a:solidFill>
                <a:latin typeface="標楷體" pitchFamily="65" charset="-120"/>
                <a:ea typeface="標楷體" pitchFamily="65" charset="-120"/>
              </a:rPr>
              <a:t>經費</a:t>
            </a:r>
            <a:r>
              <a:rPr lang="zh-TW" altLang="en-US" sz="2400" b="1" dirty="0" smtClean="0">
                <a:solidFill>
                  <a:srgbClr val="FF0000"/>
                </a:solidFill>
                <a:latin typeface="標楷體" pitchFamily="65" charset="-120"/>
                <a:ea typeface="標楷體" pitchFamily="65" charset="-120"/>
              </a:rPr>
              <a:t>     </a:t>
            </a:r>
            <a:r>
              <a:rPr lang="en-US" altLang="zh-TW" sz="2400" dirty="0" smtClean="0"/>
              <a:t>[TVBS2012/7/5</a:t>
            </a:r>
            <a:r>
              <a:rPr lang="en-US" altLang="zh-TW" sz="2400" dirty="0"/>
              <a:t>]</a:t>
            </a:r>
            <a:endParaRPr lang="zh-TW" altLang="en-US" sz="2400" dirty="0"/>
          </a:p>
        </p:txBody>
      </p:sp>
      <p:sp>
        <p:nvSpPr>
          <p:cNvPr id="4" name="文字方塊 3"/>
          <p:cNvSpPr txBox="1"/>
          <p:nvPr/>
        </p:nvSpPr>
        <p:spPr>
          <a:xfrm>
            <a:off x="825500" y="918864"/>
            <a:ext cx="8166099" cy="5632311"/>
          </a:xfrm>
          <a:prstGeom prst="rect">
            <a:avLst/>
          </a:prstGeom>
          <a:noFill/>
        </p:spPr>
        <p:txBody>
          <a:bodyPr wrap="square" rtlCol="0">
            <a:spAutoFit/>
          </a:bodyPr>
          <a:lstStyle/>
          <a:p>
            <a:r>
              <a:rPr lang="zh-TW" altLang="en-US" sz="2400" dirty="0" smtClean="0">
                <a:latin typeface="標楷體" pitchFamily="65" charset="-120"/>
                <a:ea typeface="標楷體" pitchFamily="65" charset="-120"/>
              </a:rPr>
              <a:t>    </a:t>
            </a:r>
            <a:r>
              <a:rPr lang="zh-TW" altLang="zh-TW" sz="2400" dirty="0" smtClean="0">
                <a:latin typeface="標楷體" pitchFamily="65" charset="-120"/>
                <a:ea typeface="標楷體" pitchFamily="65" charset="-120"/>
              </a:rPr>
              <a:t>亞洲</a:t>
            </a:r>
            <a:r>
              <a:rPr lang="zh-TW" altLang="zh-TW" sz="2400" dirty="0">
                <a:latin typeface="標楷體" pitchFamily="65" charset="-120"/>
                <a:ea typeface="標楷體" pitchFamily="65" charset="-120"/>
              </a:rPr>
              <a:t>父母為孩子在補教上的花費，甚至直逼政府的教育經費，而且還有逐年成長的趨勢！並且不只富國，像是日本與新加坡的家長，甚至較窮困的巴基斯坦，也熱衷把孩子送去補習，反映出亞洲父母不願孩子輸在起跑點的心態。</a:t>
            </a:r>
          </a:p>
          <a:p>
            <a:r>
              <a:rPr lang="zh-TW" altLang="en-US" sz="2400" dirty="0" smtClean="0">
                <a:latin typeface="標楷體" pitchFamily="65" charset="-120"/>
                <a:ea typeface="標楷體" pitchFamily="65" charset="-120"/>
              </a:rPr>
              <a:t>    </a:t>
            </a:r>
            <a:r>
              <a:rPr lang="zh-TW" altLang="zh-TW" sz="2400" dirty="0" smtClean="0">
                <a:latin typeface="標楷體" pitchFamily="65" charset="-120"/>
                <a:ea typeface="標楷體" pitchFamily="65" charset="-120"/>
              </a:rPr>
              <a:t>抓</a:t>
            </a:r>
            <a:r>
              <a:rPr lang="zh-TW" altLang="zh-TW" sz="2400" dirty="0">
                <a:latin typeface="標楷體" pitchFamily="65" charset="-120"/>
                <a:ea typeface="標楷體" pitchFamily="65" charset="-120"/>
              </a:rPr>
              <a:t>準家長心態，做到美國上市、市值約台幣</a:t>
            </a:r>
            <a:r>
              <a:rPr lang="en-US" altLang="zh-TW" sz="2400" dirty="0">
                <a:latin typeface="標楷體" pitchFamily="65" charset="-120"/>
                <a:ea typeface="標楷體" pitchFamily="65" charset="-120"/>
              </a:rPr>
              <a:t>247</a:t>
            </a:r>
            <a:r>
              <a:rPr lang="zh-TW" altLang="zh-TW" sz="2400" dirty="0">
                <a:latin typeface="標楷體" pitchFamily="65" charset="-120"/>
                <a:ea typeface="標楷體" pitchFamily="65" charset="-120"/>
              </a:rPr>
              <a:t>億，預計到</a:t>
            </a:r>
            <a:r>
              <a:rPr lang="en-US" altLang="zh-TW" sz="2400" dirty="0">
                <a:latin typeface="標楷體" pitchFamily="65" charset="-120"/>
                <a:ea typeface="標楷體" pitchFamily="65" charset="-120"/>
              </a:rPr>
              <a:t>2016</a:t>
            </a:r>
            <a:r>
              <a:rPr lang="zh-TW" altLang="zh-TW" sz="2400" dirty="0">
                <a:latin typeface="標楷體" pitchFamily="65" charset="-120"/>
                <a:ea typeface="標楷體" pitchFamily="65" charset="-120"/>
              </a:rPr>
              <a:t>年，中國大陸中小學補教市場將達到人民幣</a:t>
            </a:r>
            <a:r>
              <a:rPr lang="en-US" altLang="zh-TW" sz="2400" dirty="0">
                <a:latin typeface="標楷體" pitchFamily="65" charset="-120"/>
                <a:ea typeface="標楷體" pitchFamily="65" charset="-120"/>
              </a:rPr>
              <a:t>6000</a:t>
            </a:r>
            <a:r>
              <a:rPr lang="zh-TW" altLang="zh-TW" sz="2400" dirty="0">
                <a:latin typeface="標楷體" pitchFamily="65" charset="-120"/>
                <a:ea typeface="標楷體" pitchFamily="65" charset="-120"/>
              </a:rPr>
              <a:t>億、約新台幣</a:t>
            </a:r>
            <a:r>
              <a:rPr lang="en-US" altLang="zh-TW" sz="2400" dirty="0">
                <a:latin typeface="標楷體" pitchFamily="65" charset="-120"/>
                <a:ea typeface="標楷體" pitchFamily="65" charset="-120"/>
              </a:rPr>
              <a:t>2.8</a:t>
            </a:r>
            <a:r>
              <a:rPr lang="zh-TW" altLang="zh-TW" sz="2400" dirty="0">
                <a:latin typeface="標楷體" pitchFamily="65" charset="-120"/>
                <a:ea typeface="標楷體" pitchFamily="65" charset="-120"/>
              </a:rPr>
              <a:t>兆的規模，補教市場驚人，絕非大陸特有現象</a:t>
            </a:r>
            <a:r>
              <a:rPr lang="zh-TW" altLang="zh-TW" sz="2400" dirty="0" smtClean="0">
                <a:latin typeface="標楷體" pitchFamily="65" charset="-120"/>
                <a:ea typeface="標楷體" pitchFamily="65" charset="-120"/>
              </a:rPr>
              <a:t>。</a:t>
            </a:r>
            <a:endParaRPr lang="en-US" altLang="zh-TW" sz="2400" dirty="0" smtClean="0">
              <a:latin typeface="標楷體" pitchFamily="65" charset="-120"/>
              <a:ea typeface="標楷體" pitchFamily="65" charset="-120"/>
            </a:endParaRPr>
          </a:p>
          <a:p>
            <a:r>
              <a:rPr lang="zh-TW" altLang="en-US" sz="2400" dirty="0" smtClean="0">
                <a:latin typeface="標楷體" pitchFamily="65" charset="-120"/>
                <a:ea typeface="標楷體" pitchFamily="65" charset="-120"/>
              </a:rPr>
              <a:t>    </a:t>
            </a:r>
            <a:r>
              <a:rPr lang="zh-TW" altLang="zh-TW" sz="2400" dirty="0" smtClean="0">
                <a:latin typeface="標楷體" pitchFamily="65" charset="-120"/>
                <a:ea typeface="標楷體" pitchFamily="65" charset="-120"/>
              </a:rPr>
              <a:t>南韓家長</a:t>
            </a:r>
            <a:r>
              <a:rPr lang="zh-TW" altLang="zh-TW" sz="2400" dirty="0">
                <a:latin typeface="標楷體" pitchFamily="65" charset="-120"/>
                <a:ea typeface="標楷體" pitchFamily="65" charset="-120"/>
              </a:rPr>
              <a:t>對教育成本的投資，約是政府對國民基本教育經費的</a:t>
            </a:r>
            <a:r>
              <a:rPr lang="en-US" altLang="zh-TW" sz="2400" dirty="0">
                <a:latin typeface="標楷體" pitchFamily="65" charset="-120"/>
                <a:ea typeface="標楷體" pitchFamily="65" charset="-120"/>
              </a:rPr>
              <a:t>8</a:t>
            </a:r>
            <a:r>
              <a:rPr lang="zh-TW" altLang="zh-TW" sz="2400" dirty="0">
                <a:latin typeface="標楷體" pitchFamily="65" charset="-120"/>
                <a:ea typeface="標楷體" pitchFamily="65" charset="-120"/>
              </a:rPr>
              <a:t>成之多，日本家庭</a:t>
            </a:r>
            <a:r>
              <a:rPr lang="en-US" altLang="zh-TW" sz="2400" dirty="0">
                <a:latin typeface="標楷體" pitchFamily="65" charset="-120"/>
                <a:ea typeface="標楷體" pitchFamily="65" charset="-120"/>
              </a:rPr>
              <a:t>2010</a:t>
            </a:r>
            <a:r>
              <a:rPr lang="zh-TW" altLang="zh-TW" sz="2400" dirty="0">
                <a:latin typeface="標楷體" pitchFamily="65" charset="-120"/>
                <a:ea typeface="標楷體" pitchFamily="65" charset="-120"/>
              </a:rPr>
              <a:t>年課外教育費用更達</a:t>
            </a:r>
            <a:r>
              <a:rPr lang="en-US" altLang="zh-TW" sz="2400" dirty="0">
                <a:latin typeface="標楷體" pitchFamily="65" charset="-120"/>
                <a:ea typeface="標楷體" pitchFamily="65" charset="-120"/>
              </a:rPr>
              <a:t>120</a:t>
            </a:r>
            <a:r>
              <a:rPr lang="zh-TW" altLang="zh-TW" sz="2400" dirty="0">
                <a:latin typeface="標楷體" pitchFamily="65" charset="-120"/>
                <a:ea typeface="標楷體" pitchFamily="65" charset="-120"/>
              </a:rPr>
              <a:t>億美元、合約台幣</a:t>
            </a:r>
            <a:r>
              <a:rPr lang="en-US" altLang="zh-TW" sz="2400" dirty="0">
                <a:latin typeface="標楷體" pitchFamily="65" charset="-120"/>
                <a:ea typeface="標楷體" pitchFamily="65" charset="-120"/>
              </a:rPr>
              <a:t>3600</a:t>
            </a:r>
            <a:r>
              <a:rPr lang="zh-TW" altLang="zh-TW" sz="2400" dirty="0">
                <a:latin typeface="標楷體" pitchFamily="65" charset="-120"/>
                <a:ea typeface="標楷體" pitchFamily="65" charset="-120"/>
              </a:rPr>
              <a:t>億</a:t>
            </a:r>
            <a:r>
              <a:rPr lang="zh-TW" altLang="zh-TW" sz="2400" dirty="0" smtClean="0">
                <a:latin typeface="標楷體" pitchFamily="65" charset="-120"/>
                <a:ea typeface="標楷體" pitchFamily="65" charset="-120"/>
              </a:rPr>
              <a:t>。</a:t>
            </a:r>
            <a:r>
              <a:rPr lang="zh-TW" altLang="zh-TW" sz="2400" dirty="0">
                <a:latin typeface="標楷體" pitchFamily="65" charset="-120"/>
                <a:ea typeface="標楷體" pitchFamily="65" charset="-120"/>
              </a:rPr>
              <a:t>不只亞洲富國為補習砸錢不手軟，新加坡家庭</a:t>
            </a:r>
            <a:r>
              <a:rPr lang="en-US" altLang="zh-TW" sz="2400" dirty="0">
                <a:latin typeface="標楷體" pitchFamily="65" charset="-120"/>
                <a:ea typeface="標楷體" pitchFamily="65" charset="-120"/>
              </a:rPr>
              <a:t>2008</a:t>
            </a:r>
            <a:r>
              <a:rPr lang="zh-TW" altLang="zh-TW" sz="2400" dirty="0">
                <a:latin typeface="標楷體" pitchFamily="65" charset="-120"/>
                <a:ea typeface="標楷體" pitchFamily="65" charset="-120"/>
              </a:rPr>
              <a:t>年，花費</a:t>
            </a:r>
            <a:r>
              <a:rPr lang="en-US" altLang="zh-TW" sz="2400" dirty="0">
                <a:latin typeface="標楷體" pitchFamily="65" charset="-120"/>
                <a:ea typeface="標楷體" pitchFamily="65" charset="-120"/>
              </a:rPr>
              <a:t>6.8</a:t>
            </a:r>
            <a:r>
              <a:rPr lang="zh-TW" altLang="zh-TW" sz="2400" dirty="0">
                <a:latin typeface="標楷體" pitchFamily="65" charset="-120"/>
                <a:ea typeface="標楷體" pitchFamily="65" charset="-120"/>
              </a:rPr>
              <a:t>億美元、</a:t>
            </a:r>
            <a:r>
              <a:rPr lang="en-US" altLang="zh-TW" sz="2400" dirty="0">
                <a:latin typeface="標楷體" pitchFamily="65" charset="-120"/>
                <a:ea typeface="標楷體" pitchFamily="65" charset="-120"/>
              </a:rPr>
              <a:t>204</a:t>
            </a:r>
            <a:r>
              <a:rPr lang="zh-TW" altLang="zh-TW" sz="2400" dirty="0">
                <a:latin typeface="標楷體" pitchFamily="65" charset="-120"/>
                <a:ea typeface="標楷體" pitchFamily="65" charset="-120"/>
              </a:rPr>
              <a:t>億台幣，連窮國也不想輸在起跑點，巴基斯坦</a:t>
            </a:r>
            <a:r>
              <a:rPr lang="en-US" altLang="zh-TW" sz="2400" dirty="0">
                <a:latin typeface="標楷體" pitchFamily="65" charset="-120"/>
                <a:ea typeface="標楷體" pitchFamily="65" charset="-120"/>
              </a:rPr>
              <a:t>6</a:t>
            </a:r>
            <a:r>
              <a:rPr lang="zh-TW" altLang="zh-TW" sz="2400" dirty="0">
                <a:latin typeface="標楷體" pitchFamily="65" charset="-120"/>
                <a:ea typeface="標楷體" pitchFamily="65" charset="-120"/>
              </a:rPr>
              <a:t>成人口每天靠不到</a:t>
            </a:r>
            <a:r>
              <a:rPr lang="en-US" altLang="zh-TW" sz="2400" dirty="0">
                <a:latin typeface="標楷體" pitchFamily="65" charset="-120"/>
                <a:ea typeface="標楷體" pitchFamily="65" charset="-120"/>
              </a:rPr>
              <a:t>2</a:t>
            </a:r>
            <a:r>
              <a:rPr lang="zh-TW" altLang="zh-TW" sz="2400" dirty="0">
                <a:latin typeface="標楷體" pitchFamily="65" charset="-120"/>
                <a:ea typeface="標楷體" pitchFamily="65" charset="-120"/>
              </a:rPr>
              <a:t>美元過活，但</a:t>
            </a:r>
            <a:r>
              <a:rPr lang="en-US" altLang="zh-TW" sz="2400" dirty="0">
                <a:latin typeface="標楷體" pitchFamily="65" charset="-120"/>
                <a:ea typeface="標楷體" pitchFamily="65" charset="-120"/>
              </a:rPr>
              <a:t>2011</a:t>
            </a:r>
            <a:r>
              <a:rPr lang="zh-TW" altLang="zh-TW" sz="2400" dirty="0">
                <a:latin typeface="標楷體" pitchFamily="65" charset="-120"/>
                <a:ea typeface="標楷體" pitchFamily="65" charset="-120"/>
              </a:rPr>
              <a:t>年平均每名學童每月補教費用竟有</a:t>
            </a:r>
            <a:r>
              <a:rPr lang="en-US" altLang="zh-TW" sz="2400" dirty="0">
                <a:latin typeface="標楷體" pitchFamily="65" charset="-120"/>
                <a:ea typeface="標楷體" pitchFamily="65" charset="-120"/>
              </a:rPr>
              <a:t>3.4</a:t>
            </a:r>
            <a:r>
              <a:rPr lang="zh-TW" altLang="zh-TW" sz="2400" dirty="0">
                <a:latin typeface="標楷體" pitchFamily="65" charset="-120"/>
                <a:ea typeface="標楷體" pitchFamily="65" charset="-120"/>
              </a:rPr>
              <a:t>美元，瘋狂補習，追本溯源，還是跟考試制度有關。</a:t>
            </a:r>
          </a:p>
          <a:p>
            <a:endParaRPr lang="zh-TW" altLang="en-US" sz="2400" dirty="0">
              <a:latin typeface="標楷體" pitchFamily="65" charset="-120"/>
              <a:ea typeface="標楷體" pitchFamily="65" charset="-120"/>
            </a:endParaRPr>
          </a:p>
        </p:txBody>
      </p:sp>
      <p:sp>
        <p:nvSpPr>
          <p:cNvPr id="5" name="文字方塊 4"/>
          <p:cNvSpPr txBox="1"/>
          <p:nvPr/>
        </p:nvSpPr>
        <p:spPr>
          <a:xfrm>
            <a:off x="127000" y="0"/>
            <a:ext cx="1892300" cy="523220"/>
          </a:xfrm>
          <a:prstGeom prst="rect">
            <a:avLst/>
          </a:prstGeom>
          <a:noFill/>
        </p:spPr>
        <p:txBody>
          <a:bodyPr wrap="square" rtlCol="0">
            <a:spAutoFit/>
          </a:bodyPr>
          <a:lstStyle/>
          <a:p>
            <a:r>
              <a:rPr lang="zh-TW" altLang="en-US" b="1" dirty="0" smtClean="0">
                <a:latin typeface="標楷體" pitchFamily="65" charset="-120"/>
                <a:ea typeface="標楷體" pitchFamily="65" charset="-120"/>
              </a:rPr>
              <a:t>新聞時事</a:t>
            </a:r>
            <a:endParaRPr lang="zh-TW" altLang="en-US" b="1" dirty="0">
              <a:latin typeface="標楷體" pitchFamily="65" charset="-120"/>
              <a:ea typeface="標楷體" pitchFamily="65" charset="-120"/>
            </a:endParaRPr>
          </a:p>
        </p:txBody>
      </p:sp>
    </p:spTree>
    <p:extLst>
      <p:ext uri="{BB962C8B-B14F-4D97-AF65-F5344CB8AC3E}">
        <p14:creationId xmlns:p14="http://schemas.microsoft.com/office/powerpoint/2010/main" val="266821020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8"/>
          <p:cNvSpPr>
            <a:spLocks noChangeArrowheads="1"/>
          </p:cNvSpPr>
          <p:nvPr/>
        </p:nvSpPr>
        <p:spPr bwMode="auto">
          <a:xfrm>
            <a:off x="2268538" y="246063"/>
            <a:ext cx="6354762" cy="682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Bef>
                <a:spcPct val="20000"/>
              </a:spcBef>
            </a:pPr>
            <a:r>
              <a:rPr lang="en-US" altLang="zh-TW" b="1" dirty="0">
                <a:latin typeface="+mn-ea"/>
              </a:rPr>
              <a:t>S</a:t>
            </a:r>
            <a:r>
              <a:rPr lang="en-US" altLang="zh-TW" b="1" dirty="0" smtClean="0">
                <a:latin typeface="+mn-ea"/>
              </a:rPr>
              <a:t>ubsidies </a:t>
            </a:r>
            <a:r>
              <a:rPr lang="en-US" altLang="zh-TW" b="1" dirty="0">
                <a:latin typeface="+mn-ea"/>
              </a:rPr>
              <a:t>for </a:t>
            </a:r>
            <a:r>
              <a:rPr lang="en-US" altLang="zh-TW" b="1" dirty="0" smtClean="0">
                <a:latin typeface="+mn-ea"/>
              </a:rPr>
              <a:t>Education</a:t>
            </a:r>
            <a:r>
              <a:rPr lang="zh-TW" altLang="en-US" b="1" dirty="0" smtClean="0">
                <a:latin typeface="+mn-ea"/>
              </a:rPr>
              <a:t> </a:t>
            </a:r>
            <a:r>
              <a:rPr lang="en-US" altLang="zh-TW" b="1" dirty="0" smtClean="0">
                <a:solidFill>
                  <a:schemeClr val="tx1"/>
                </a:solidFill>
                <a:latin typeface="+mn-ea"/>
              </a:rPr>
              <a:t>at </a:t>
            </a:r>
            <a:r>
              <a:rPr lang="en-US" altLang="zh-TW" b="1" dirty="0">
                <a:solidFill>
                  <a:schemeClr val="tx1"/>
                </a:solidFill>
                <a:ea typeface="新細明體" charset="-120"/>
              </a:rPr>
              <a:t>Taiwan</a:t>
            </a:r>
          </a:p>
        </p:txBody>
      </p:sp>
      <p:grpSp>
        <p:nvGrpSpPr>
          <p:cNvPr id="3" name="Group 19"/>
          <p:cNvGrpSpPr>
            <a:grpSpLocks/>
          </p:cNvGrpSpPr>
          <p:nvPr/>
        </p:nvGrpSpPr>
        <p:grpSpPr bwMode="auto">
          <a:xfrm>
            <a:off x="439738" y="95250"/>
            <a:ext cx="1770062" cy="968375"/>
            <a:chOff x="607" y="424"/>
            <a:chExt cx="1115" cy="610"/>
          </a:xfrm>
        </p:grpSpPr>
        <p:sp>
          <p:nvSpPr>
            <p:cNvPr id="4" name="Line 20"/>
            <p:cNvSpPr>
              <a:spLocks noChangeShapeType="1"/>
            </p:cNvSpPr>
            <p:nvPr/>
          </p:nvSpPr>
          <p:spPr bwMode="auto">
            <a:xfrm>
              <a:off x="1722" y="496"/>
              <a:ext cx="0" cy="528"/>
            </a:xfrm>
            <a:prstGeom prst="line">
              <a:avLst/>
            </a:prstGeom>
            <a:noFill/>
            <a:ln w="9525">
              <a:solidFill>
                <a:srgbClr val="AC0C11"/>
              </a:solidFill>
              <a:round/>
              <a:headEnd/>
              <a:tailEnd/>
            </a:ln>
            <a:extLst>
              <a:ext uri="{909E8E84-426E-40DD-AFC4-6F175D3DCCD1}">
                <a14:hiddenFill xmlns:a14="http://schemas.microsoft.com/office/drawing/2010/main">
                  <a:noFill/>
                </a14:hiddenFill>
              </a:ext>
            </a:extLst>
          </p:spPr>
          <p:txBody>
            <a:bodyPr/>
            <a:lstStyle/>
            <a:p>
              <a:endParaRPr lang="zh-TW" altLang="en-US"/>
            </a:p>
          </p:txBody>
        </p:sp>
        <p:sp>
          <p:nvSpPr>
            <p:cNvPr id="5" name="Rectangle 21"/>
            <p:cNvSpPr>
              <a:spLocks noChangeArrowheads="1"/>
            </p:cNvSpPr>
            <p:nvPr/>
          </p:nvSpPr>
          <p:spPr bwMode="auto">
            <a:xfrm>
              <a:off x="607" y="424"/>
              <a:ext cx="1094" cy="6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r">
                <a:spcBef>
                  <a:spcPct val="20000"/>
                </a:spcBef>
              </a:pPr>
              <a:r>
                <a:rPr lang="en-US" altLang="zh-TW" sz="2200" dirty="0">
                  <a:solidFill>
                    <a:srgbClr val="B00B2D"/>
                  </a:solidFill>
                  <a:ea typeface="新細明體" charset="-120"/>
                </a:rPr>
                <a:t>Making</a:t>
              </a:r>
              <a:r>
                <a:rPr lang="en-US" altLang="zh-TW" sz="2200" dirty="0">
                  <a:solidFill>
                    <a:schemeClr val="tx1"/>
                  </a:solidFill>
                  <a:ea typeface="新細明體" charset="-120"/>
                </a:rPr>
                <a:t/>
              </a:r>
              <a:br>
                <a:rPr lang="en-US" altLang="zh-TW" sz="2200" dirty="0">
                  <a:solidFill>
                    <a:schemeClr val="tx1"/>
                  </a:solidFill>
                  <a:ea typeface="新細明體" charset="-120"/>
                </a:rPr>
              </a:br>
              <a:r>
                <a:rPr lang="en-US" altLang="zh-TW" sz="1600" dirty="0">
                  <a:solidFill>
                    <a:schemeClr val="tx1"/>
                  </a:solidFill>
                  <a:ea typeface="新細明體" charset="-120"/>
                </a:rPr>
                <a:t>the</a:t>
              </a:r>
              <a:r>
                <a:rPr lang="en-US" altLang="zh-TW" sz="1800" dirty="0">
                  <a:solidFill>
                    <a:schemeClr val="tx1"/>
                  </a:solidFill>
                  <a:ea typeface="新細明體" charset="-120"/>
                </a:rPr>
                <a:t/>
              </a:r>
              <a:br>
                <a:rPr lang="en-US" altLang="zh-TW" sz="1800" dirty="0">
                  <a:solidFill>
                    <a:schemeClr val="tx1"/>
                  </a:solidFill>
                  <a:ea typeface="新細明體" charset="-120"/>
                </a:rPr>
              </a:br>
              <a:r>
                <a:rPr lang="en-US" altLang="zh-TW" sz="2200" dirty="0">
                  <a:solidFill>
                    <a:srgbClr val="B00B2D"/>
                  </a:solidFill>
                  <a:ea typeface="新細明體" charset="-120"/>
                </a:rPr>
                <a:t>Connection</a:t>
              </a:r>
            </a:p>
          </p:txBody>
        </p:sp>
      </p:grpSp>
      <p:graphicFrame>
        <p:nvGraphicFramePr>
          <p:cNvPr id="8" name="表格 7"/>
          <p:cNvGraphicFramePr>
            <a:graphicFrameLocks noGrp="1"/>
          </p:cNvGraphicFramePr>
          <p:nvPr>
            <p:extLst>
              <p:ext uri="{D42A27DB-BD31-4B8C-83A1-F6EECF244321}">
                <p14:modId xmlns:p14="http://schemas.microsoft.com/office/powerpoint/2010/main" val="541713908"/>
              </p:ext>
            </p:extLst>
          </p:nvPr>
        </p:nvGraphicFramePr>
        <p:xfrm>
          <a:off x="1841500" y="2260600"/>
          <a:ext cx="5638800" cy="3190875"/>
        </p:xfrm>
        <a:graphic>
          <a:graphicData uri="http://schemas.openxmlformats.org/drawingml/2006/table">
            <a:tbl>
              <a:tblPr>
                <a:tableStyleId>{5C22544A-7EE6-4342-B048-85BDC9FD1C3A}</a:tableStyleId>
              </a:tblPr>
              <a:tblGrid>
                <a:gridCol w="1477516"/>
                <a:gridCol w="2198959"/>
                <a:gridCol w="1962325"/>
              </a:tblGrid>
              <a:tr h="1276350">
                <a:tc>
                  <a:txBody>
                    <a:bodyPr/>
                    <a:lstStyle/>
                    <a:p>
                      <a:pPr algn="ctr" fontAlgn="ctr"/>
                      <a:r>
                        <a:rPr lang="zh-TW" altLang="en-US" sz="1800" b="1" u="none" strike="noStrike" dirty="0">
                          <a:effectLst/>
                          <a:latin typeface="Times New Roman" pitchFamily="18" charset="0"/>
                          <a:ea typeface="標楷體" pitchFamily="65" charset="-120"/>
                          <a:cs typeface="Times New Roman" pitchFamily="18" charset="0"/>
                        </a:rPr>
                        <a:t>教育部各年度補助</a:t>
                      </a:r>
                      <a:r>
                        <a:rPr lang="zh-TW" altLang="en-US" sz="1800" b="1" u="none" strike="noStrike" dirty="0" smtClean="0">
                          <a:effectLst/>
                          <a:latin typeface="Times New Roman" pitchFamily="18" charset="0"/>
                          <a:ea typeface="標楷體" pitchFamily="65" charset="-120"/>
                          <a:cs typeface="Times New Roman" pitchFamily="18" charset="0"/>
                        </a:rPr>
                        <a:t>經費</a:t>
                      </a:r>
                      <a:endParaRPr lang="en-US" altLang="zh-TW" sz="1800" b="1" u="none" strike="noStrike" dirty="0" smtClean="0">
                        <a:effectLst/>
                        <a:latin typeface="Times New Roman" pitchFamily="18" charset="0"/>
                        <a:ea typeface="標楷體" pitchFamily="65" charset="-120"/>
                        <a:cs typeface="Times New Roman" pitchFamily="18" charset="0"/>
                      </a:endParaRPr>
                    </a:p>
                    <a:p>
                      <a:pPr algn="ctr" fontAlgn="ctr"/>
                      <a:r>
                        <a:rPr lang="en-US" altLang="zh-TW" sz="1800" b="1" i="0" u="none" strike="noStrike" dirty="0" smtClean="0">
                          <a:effectLst/>
                          <a:latin typeface="Times New Roman" pitchFamily="18" charset="0"/>
                          <a:ea typeface="標楷體" pitchFamily="65" charset="-120"/>
                          <a:cs typeface="Times New Roman" pitchFamily="18" charset="0"/>
                        </a:rPr>
                        <a:t>(</a:t>
                      </a:r>
                      <a:r>
                        <a:rPr lang="zh-TW" altLang="en-US" sz="1800" b="1" i="0" u="none" strike="noStrike" dirty="0" smtClean="0">
                          <a:effectLst/>
                          <a:latin typeface="Times New Roman" pitchFamily="18" charset="0"/>
                          <a:ea typeface="標楷體" pitchFamily="65" charset="-120"/>
                          <a:cs typeface="Times New Roman" pitchFamily="18" charset="0"/>
                        </a:rPr>
                        <a:t>單位</a:t>
                      </a:r>
                      <a:r>
                        <a:rPr lang="en-US" altLang="zh-TW" sz="1800" b="1" i="0" u="none" strike="noStrike" dirty="0" smtClean="0">
                          <a:effectLst/>
                          <a:latin typeface="Times New Roman" pitchFamily="18" charset="0"/>
                          <a:ea typeface="標楷體" pitchFamily="65" charset="-120"/>
                          <a:cs typeface="Times New Roman" pitchFamily="18" charset="0"/>
                        </a:rPr>
                        <a:t>:</a:t>
                      </a:r>
                      <a:r>
                        <a:rPr lang="zh-TW" altLang="en-US" sz="1800" b="1" i="0" u="none" strike="noStrike" dirty="0" smtClean="0">
                          <a:effectLst/>
                          <a:latin typeface="Times New Roman" pitchFamily="18" charset="0"/>
                          <a:ea typeface="標楷體" pitchFamily="65" charset="-120"/>
                          <a:cs typeface="Times New Roman" pitchFamily="18" charset="0"/>
                        </a:rPr>
                        <a:t>千元</a:t>
                      </a:r>
                      <a:r>
                        <a:rPr lang="en-US" altLang="zh-TW" sz="1800" b="1" i="0" u="none" strike="noStrike" dirty="0" smtClean="0">
                          <a:effectLst/>
                          <a:latin typeface="Times New Roman" pitchFamily="18" charset="0"/>
                          <a:ea typeface="標楷體" pitchFamily="65" charset="-120"/>
                          <a:cs typeface="Times New Roman" pitchFamily="18" charset="0"/>
                        </a:rPr>
                        <a:t>)</a:t>
                      </a:r>
                      <a:endParaRPr lang="zh-TW" altLang="en-US" sz="1800" b="1" i="0" u="none" strike="noStrike" dirty="0">
                        <a:effectLst/>
                        <a:latin typeface="Times New Roman" pitchFamily="18" charset="0"/>
                        <a:ea typeface="標楷體" pitchFamily="65" charset="-120"/>
                        <a:cs typeface="Times New Roman" pitchFamily="18"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zh-TW" altLang="en-US" sz="1800" b="1" u="none" strike="noStrike" dirty="0">
                          <a:effectLst/>
                          <a:latin typeface="Times New Roman" pitchFamily="18" charset="0"/>
                          <a:ea typeface="標楷體" pitchFamily="65" charset="-120"/>
                          <a:cs typeface="Times New Roman" pitchFamily="18" charset="0"/>
                        </a:rPr>
                        <a:t>高等教育</a:t>
                      </a:r>
                      <a:endParaRPr lang="zh-TW" altLang="en-US" sz="1800" b="1" i="0" u="none" strike="noStrike" dirty="0">
                        <a:effectLst/>
                        <a:latin typeface="Times New Roman" pitchFamily="18" charset="0"/>
                        <a:ea typeface="標楷體" pitchFamily="65" charset="-120"/>
                        <a:cs typeface="Times New Roman" pitchFamily="18"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zh-TW" altLang="en-US" sz="1800" b="1" u="none" strike="noStrike" dirty="0">
                          <a:effectLst/>
                          <a:latin typeface="Times New Roman" pitchFamily="18" charset="0"/>
                          <a:ea typeface="標楷體" pitchFamily="65" charset="-120"/>
                          <a:cs typeface="Times New Roman" pitchFamily="18" charset="0"/>
                        </a:rPr>
                        <a:t>非高等教育</a:t>
                      </a:r>
                      <a:endParaRPr lang="zh-TW" altLang="en-US" sz="1800" b="1" i="0" u="none" strike="noStrike" dirty="0">
                        <a:effectLst/>
                        <a:latin typeface="Times New Roman" pitchFamily="18" charset="0"/>
                        <a:ea typeface="標楷體" pitchFamily="65" charset="-120"/>
                        <a:cs typeface="Times New Roman" pitchFamily="18"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638175">
                <a:tc>
                  <a:txBody>
                    <a:bodyPr/>
                    <a:lstStyle/>
                    <a:p>
                      <a:pPr algn="ctr" fontAlgn="ctr"/>
                      <a:r>
                        <a:rPr lang="en-US" altLang="zh-TW" sz="1800" u="none" strike="noStrike" dirty="0">
                          <a:effectLst/>
                          <a:latin typeface="Times New Roman" pitchFamily="18" charset="0"/>
                          <a:ea typeface="標楷體" pitchFamily="65" charset="-120"/>
                          <a:cs typeface="Times New Roman" pitchFamily="18" charset="0"/>
                        </a:rPr>
                        <a:t>2010</a:t>
                      </a:r>
                      <a:endParaRPr lang="en-US" altLang="zh-TW" sz="1800" b="0" i="0" u="none" strike="noStrike" dirty="0">
                        <a:effectLst/>
                        <a:latin typeface="Times New Roman" pitchFamily="18" charset="0"/>
                        <a:ea typeface="標楷體" pitchFamily="65" charset="-120"/>
                        <a:cs typeface="Times New Roman" pitchFamily="18"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US" altLang="zh-TW" sz="1800" u="none" strike="noStrike" dirty="0">
                          <a:effectLst/>
                          <a:latin typeface="Times New Roman" pitchFamily="18" charset="0"/>
                          <a:ea typeface="標楷體" pitchFamily="65" charset="-120"/>
                          <a:cs typeface="Times New Roman" pitchFamily="18" charset="0"/>
                        </a:rPr>
                        <a:t>72,195,036</a:t>
                      </a:r>
                      <a:endParaRPr lang="en-US" altLang="zh-TW" sz="1800" b="0" i="0" u="none" strike="noStrike" dirty="0">
                        <a:effectLst/>
                        <a:latin typeface="Times New Roman" pitchFamily="18" charset="0"/>
                        <a:ea typeface="標楷體" pitchFamily="65" charset="-120"/>
                        <a:cs typeface="Times New Roman" pitchFamily="18"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US" altLang="zh-TW" sz="1800" u="none" strike="noStrike" dirty="0">
                          <a:effectLst/>
                          <a:latin typeface="Times New Roman" pitchFamily="18" charset="0"/>
                          <a:ea typeface="標楷體" pitchFamily="65" charset="-120"/>
                          <a:cs typeface="Times New Roman" pitchFamily="18" charset="0"/>
                        </a:rPr>
                        <a:t>940,376</a:t>
                      </a:r>
                      <a:endParaRPr lang="en-US" altLang="zh-TW" sz="1800" b="0" i="0" u="none" strike="noStrike" dirty="0">
                        <a:effectLst/>
                        <a:latin typeface="Times New Roman" pitchFamily="18" charset="0"/>
                        <a:ea typeface="標楷體" pitchFamily="65" charset="-120"/>
                        <a:cs typeface="Times New Roman" pitchFamily="18"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638175">
                <a:tc>
                  <a:txBody>
                    <a:bodyPr/>
                    <a:lstStyle/>
                    <a:p>
                      <a:pPr algn="ctr" fontAlgn="ctr"/>
                      <a:r>
                        <a:rPr lang="en-US" altLang="zh-TW" sz="1800" u="none" strike="noStrike" dirty="0">
                          <a:effectLst/>
                          <a:latin typeface="Times New Roman" pitchFamily="18" charset="0"/>
                          <a:ea typeface="標楷體" pitchFamily="65" charset="-120"/>
                          <a:cs typeface="Times New Roman" pitchFamily="18" charset="0"/>
                        </a:rPr>
                        <a:t>2011</a:t>
                      </a:r>
                      <a:endParaRPr lang="en-US" altLang="zh-TW" sz="1800" b="0" i="0" u="none" strike="noStrike" dirty="0">
                        <a:effectLst/>
                        <a:latin typeface="Times New Roman" pitchFamily="18" charset="0"/>
                        <a:ea typeface="標楷體" pitchFamily="65" charset="-120"/>
                        <a:cs typeface="Times New Roman" pitchFamily="18"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US" altLang="zh-TW" sz="1800" u="none" strike="noStrike" dirty="0">
                          <a:effectLst/>
                          <a:latin typeface="Times New Roman" pitchFamily="18" charset="0"/>
                          <a:ea typeface="標楷體" pitchFamily="65" charset="-120"/>
                          <a:cs typeface="Times New Roman" pitchFamily="18" charset="0"/>
                        </a:rPr>
                        <a:t>80,604,927</a:t>
                      </a:r>
                      <a:endParaRPr lang="en-US" altLang="zh-TW" sz="1800" b="0" i="0" u="none" strike="noStrike" dirty="0">
                        <a:effectLst/>
                        <a:latin typeface="Times New Roman" pitchFamily="18" charset="0"/>
                        <a:ea typeface="標楷體" pitchFamily="65" charset="-120"/>
                        <a:cs typeface="Times New Roman" pitchFamily="18"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US" altLang="zh-TW" sz="1800" u="none" strike="noStrike" dirty="0">
                          <a:effectLst/>
                          <a:latin typeface="Times New Roman" pitchFamily="18" charset="0"/>
                          <a:ea typeface="標楷體" pitchFamily="65" charset="-120"/>
                          <a:cs typeface="Times New Roman" pitchFamily="18" charset="0"/>
                        </a:rPr>
                        <a:t>703,663</a:t>
                      </a:r>
                      <a:endParaRPr lang="en-US" altLang="zh-TW" sz="1800" b="0" i="0" u="none" strike="noStrike" dirty="0">
                        <a:effectLst/>
                        <a:latin typeface="Times New Roman" pitchFamily="18" charset="0"/>
                        <a:ea typeface="標楷體" pitchFamily="65" charset="-120"/>
                        <a:cs typeface="Times New Roman" pitchFamily="18"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638175">
                <a:tc>
                  <a:txBody>
                    <a:bodyPr/>
                    <a:lstStyle/>
                    <a:p>
                      <a:pPr algn="ctr" fontAlgn="ctr"/>
                      <a:r>
                        <a:rPr lang="en-US" altLang="zh-TW" sz="1800" u="none" strike="noStrike" dirty="0">
                          <a:effectLst/>
                          <a:latin typeface="Times New Roman" pitchFamily="18" charset="0"/>
                          <a:ea typeface="標楷體" pitchFamily="65" charset="-120"/>
                          <a:cs typeface="Times New Roman" pitchFamily="18" charset="0"/>
                        </a:rPr>
                        <a:t>2012</a:t>
                      </a:r>
                      <a:endParaRPr lang="en-US" altLang="zh-TW" sz="1800" b="0" i="0" u="none" strike="noStrike" dirty="0">
                        <a:effectLst/>
                        <a:latin typeface="Times New Roman" pitchFamily="18" charset="0"/>
                        <a:ea typeface="標楷體" pitchFamily="65" charset="-120"/>
                        <a:cs typeface="Times New Roman" pitchFamily="18"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US" altLang="zh-TW" sz="1800" u="none" strike="noStrike" dirty="0">
                          <a:effectLst/>
                          <a:latin typeface="Times New Roman" pitchFamily="18" charset="0"/>
                          <a:ea typeface="標楷體" pitchFamily="65" charset="-120"/>
                          <a:cs typeface="Times New Roman" pitchFamily="18" charset="0"/>
                        </a:rPr>
                        <a:t>78,459,641</a:t>
                      </a:r>
                      <a:endParaRPr lang="en-US" altLang="zh-TW" sz="1800" b="0" i="0" u="none" strike="noStrike" dirty="0">
                        <a:effectLst/>
                        <a:latin typeface="Times New Roman" pitchFamily="18" charset="0"/>
                        <a:ea typeface="標楷體" pitchFamily="65" charset="-120"/>
                        <a:cs typeface="Times New Roman" pitchFamily="18"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US" altLang="zh-TW" sz="1800" u="none" strike="noStrike" dirty="0">
                          <a:effectLst/>
                          <a:latin typeface="Times New Roman" pitchFamily="18" charset="0"/>
                          <a:ea typeface="標楷體" pitchFamily="65" charset="-120"/>
                          <a:cs typeface="Times New Roman" pitchFamily="18" charset="0"/>
                        </a:rPr>
                        <a:t>778,563</a:t>
                      </a:r>
                      <a:endParaRPr lang="en-US" altLang="zh-TW" sz="1800" b="0" i="0" u="none" strike="noStrike" dirty="0">
                        <a:effectLst/>
                        <a:latin typeface="Times New Roman" pitchFamily="18" charset="0"/>
                        <a:ea typeface="標楷體" pitchFamily="65" charset="-120"/>
                        <a:cs typeface="Times New Roman" pitchFamily="18"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32724220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500"/>
                                        <p:tgtEl>
                                          <p:spTgt spid="3"/>
                                        </p:tgtEl>
                                      </p:cBhvr>
                                    </p:animEffect>
                                  </p:childTnLst>
                                </p:cTn>
                              </p:par>
                            </p:childTnLst>
                          </p:cTn>
                        </p:par>
                        <p:par>
                          <p:cTn id="8" fill="hold">
                            <p:stCondLst>
                              <p:cond delay="500"/>
                            </p:stCondLst>
                            <p:childTnLst>
                              <p:par>
                                <p:cTn id="9" presetID="22" presetClass="entr" presetSubtype="8" fill="hold" grpId="0" nodeType="afterEffect">
                                  <p:stCondLst>
                                    <p:cond delay="0"/>
                                  </p:stCondLst>
                                  <p:childTnLst>
                                    <p:set>
                                      <p:cBhvr>
                                        <p:cTn id="10" dur="1" fill="hold">
                                          <p:stCondLst>
                                            <p:cond delay="0"/>
                                          </p:stCondLst>
                                        </p:cTn>
                                        <p:tgtEl>
                                          <p:spTgt spid="2">
                                            <p:txEl>
                                              <p:pRg st="0" end="0"/>
                                            </p:txEl>
                                          </p:spTgt>
                                        </p:tgtEl>
                                        <p:attrNameLst>
                                          <p:attrName>style.visibility</p:attrName>
                                        </p:attrNameLst>
                                      </p:cBhvr>
                                      <p:to>
                                        <p:strVal val="visible"/>
                                      </p:to>
                                    </p:set>
                                    <p:animEffect transition="in" filter="wipe(left)">
                                      <p:cBhvr>
                                        <p:cTn id="11" dur="500"/>
                                        <p:tgtEl>
                                          <p:spTgt spid="2">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bldLvl="2" autoUpdateAnimBg="0" advAuto="0"/>
    </p:bldLst>
  </p:timing>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 name="TextBox 5"/>
          <p:cNvSpPr txBox="1">
            <a:spLocks noChangeArrowheads="1"/>
          </p:cNvSpPr>
          <p:nvPr/>
        </p:nvSpPr>
        <p:spPr bwMode="auto">
          <a:xfrm>
            <a:off x="352425" y="2743200"/>
            <a:ext cx="8458200" cy="369888"/>
          </a:xfrm>
          <a:prstGeom prst="rect">
            <a:avLst/>
          </a:prstGeom>
          <a:noFill/>
          <a:ln w="9525">
            <a:noFill/>
            <a:miter lim="800000"/>
            <a:headEnd/>
            <a:tailEnd/>
          </a:ln>
        </p:spPr>
        <p:txBody>
          <a:bodyPr>
            <a:spAutoFit/>
          </a:bodyPr>
          <a:lstStyle/>
          <a:p>
            <a:r>
              <a:rPr lang="en-US" sz="1800" dirty="0">
                <a:solidFill>
                  <a:srgbClr val="0066B3"/>
                </a:solidFill>
              </a:rPr>
              <a:t>Use a production possibilities frontier to analyze opportunity costs and trade-offs.</a:t>
            </a:r>
          </a:p>
        </p:txBody>
      </p:sp>
      <p:sp>
        <p:nvSpPr>
          <p:cNvPr id="7" name="Text Box 9"/>
          <p:cNvSpPr txBox="1">
            <a:spLocks noChangeArrowheads="1"/>
          </p:cNvSpPr>
          <p:nvPr/>
        </p:nvSpPr>
        <p:spPr bwMode="auto">
          <a:xfrm>
            <a:off x="452438" y="2404546"/>
            <a:ext cx="3802062" cy="369332"/>
          </a:xfrm>
          <a:prstGeom prst="rect">
            <a:avLst/>
          </a:prstGeom>
          <a:solidFill>
            <a:srgbClr val="0066B3"/>
          </a:solidFill>
          <a:ln w="9525">
            <a:noFill/>
            <a:miter lim="800000"/>
            <a:headEnd/>
            <a:tailEnd/>
          </a:ln>
        </p:spPr>
        <p:txBody>
          <a:bodyPr wrap="square" lIns="45720" rIns="45720" anchor="ctr">
            <a:spAutoFit/>
          </a:bodyPr>
          <a:lstStyle/>
          <a:p>
            <a:r>
              <a:rPr lang="en-US" sz="1800" b="1" dirty="0">
                <a:solidFill>
                  <a:schemeClr val="bg1"/>
                </a:solidFill>
              </a:rPr>
              <a:t>2.1 LEARNING</a:t>
            </a:r>
            <a:r>
              <a:rPr lang="en-US" sz="1800" dirty="0">
                <a:solidFill>
                  <a:schemeClr val="bg1"/>
                </a:solidFill>
              </a:rPr>
              <a:t> OBJECTIVE</a:t>
            </a:r>
            <a:endParaRPr lang="en-US" sz="1800" b="1" dirty="0">
              <a:solidFill>
                <a:schemeClr val="bg1"/>
              </a:solidFill>
            </a:endParaRPr>
          </a:p>
        </p:txBody>
      </p:sp>
      <p:sp>
        <p:nvSpPr>
          <p:cNvPr id="8" name="TextBox 7"/>
          <p:cNvSpPr txBox="1">
            <a:spLocks noChangeArrowheads="1"/>
          </p:cNvSpPr>
          <p:nvPr/>
        </p:nvSpPr>
        <p:spPr bwMode="auto">
          <a:xfrm>
            <a:off x="455613" y="271463"/>
            <a:ext cx="8240712" cy="1077218"/>
          </a:xfrm>
          <a:prstGeom prst="rect">
            <a:avLst/>
          </a:prstGeom>
          <a:noFill/>
          <a:ln w="9525">
            <a:noFill/>
            <a:miter lim="800000"/>
            <a:headEnd/>
            <a:tailEnd/>
          </a:ln>
        </p:spPr>
        <p:txBody>
          <a:bodyPr>
            <a:spAutoFit/>
          </a:bodyPr>
          <a:lstStyle/>
          <a:p>
            <a:r>
              <a:rPr lang="en-US" sz="3200" b="1" dirty="0">
                <a:solidFill>
                  <a:srgbClr val="0066B3"/>
                </a:solidFill>
              </a:rPr>
              <a:t>Production Possibilities Frontiers and Opportunity Costs</a:t>
            </a:r>
          </a:p>
        </p:txBody>
      </p:sp>
      <p:sp>
        <p:nvSpPr>
          <p:cNvPr id="5" name="Text Box 15"/>
          <p:cNvSpPr txBox="1">
            <a:spLocks noChangeArrowheads="1"/>
          </p:cNvSpPr>
          <p:nvPr/>
        </p:nvSpPr>
        <p:spPr bwMode="auto">
          <a:xfrm>
            <a:off x="455613" y="4748213"/>
            <a:ext cx="8240712" cy="1569660"/>
          </a:xfrm>
          <a:prstGeom prst="rect">
            <a:avLst/>
          </a:prstGeom>
          <a:noFill/>
          <a:ln w="9525">
            <a:noFill/>
            <a:miter lim="800000"/>
            <a:headEnd/>
            <a:tailEnd/>
          </a:ln>
        </p:spPr>
        <p:txBody>
          <a:bodyPr>
            <a:spAutoFit/>
          </a:bodyPr>
          <a:lstStyle/>
          <a:p>
            <a:pPr>
              <a:spcBef>
                <a:spcPct val="10000"/>
              </a:spcBef>
              <a:spcAft>
                <a:spcPct val="10000"/>
              </a:spcAft>
            </a:pPr>
            <a:r>
              <a:rPr lang="en-US" sz="2400" b="1" dirty="0">
                <a:solidFill>
                  <a:schemeClr val="tx1"/>
                </a:solidFill>
              </a:rPr>
              <a:t>Production possibilities frontier (</a:t>
            </a:r>
            <a:r>
              <a:rPr lang="en-US" sz="2400" b="1" i="1" dirty="0" smtClean="0">
                <a:solidFill>
                  <a:schemeClr val="tx1"/>
                </a:solidFill>
              </a:rPr>
              <a:t>PPF</a:t>
            </a:r>
            <a:r>
              <a:rPr lang="zh-TW" altLang="en-US" sz="2400" b="1" dirty="0" smtClean="0">
                <a:solidFill>
                  <a:schemeClr val="tx1"/>
                </a:solidFill>
                <a:latin typeface="標楷體" pitchFamily="65" charset="-120"/>
                <a:ea typeface="標楷體" pitchFamily="65" charset="-120"/>
              </a:rPr>
              <a:t>生產可能曲線</a:t>
            </a:r>
            <a:r>
              <a:rPr lang="en-US" sz="2400" b="1" dirty="0" smtClean="0">
                <a:solidFill>
                  <a:schemeClr val="tx1"/>
                </a:solidFill>
              </a:rPr>
              <a:t>)  </a:t>
            </a:r>
            <a:r>
              <a:rPr lang="en-US" sz="2400" dirty="0">
                <a:solidFill>
                  <a:schemeClr val="tx1"/>
                </a:solidFill>
              </a:rPr>
              <a:t>A curve showing the maximum attainable combinations of two products that may be produced with available resources and current technology. </a:t>
            </a:r>
          </a:p>
        </p:txBody>
      </p:sp>
    </p:spTree>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wipe(left)">
                                      <p:cBhvr>
                                        <p:cTn id="7" dur="500"/>
                                        <p:tgtEl>
                                          <p:spTgt spid="8"/>
                                        </p:tgtEl>
                                      </p:cBhvr>
                                    </p:animEffect>
                                  </p:childTnLst>
                                </p:cTn>
                              </p:par>
                            </p:childTnLst>
                          </p:cTn>
                        </p:par>
                        <p:par>
                          <p:cTn id="8" fill="hold" nodeType="afterGroup">
                            <p:stCondLst>
                              <p:cond delay="500"/>
                            </p:stCondLst>
                            <p:childTnLst>
                              <p:par>
                                <p:cTn id="9" presetID="29" presetClass="entr" presetSubtype="0" fill="hold" grpId="0" nodeType="afterEffect">
                                  <p:stCondLst>
                                    <p:cond delay="0"/>
                                  </p:stCondLst>
                                  <p:childTnLst>
                                    <p:set>
                                      <p:cBhvr>
                                        <p:cTn id="10" dur="1" fill="hold">
                                          <p:stCondLst>
                                            <p:cond delay="0"/>
                                          </p:stCondLst>
                                        </p:cTn>
                                        <p:tgtEl>
                                          <p:spTgt spid="7"/>
                                        </p:tgtEl>
                                        <p:attrNameLst>
                                          <p:attrName>style.visibility</p:attrName>
                                        </p:attrNameLst>
                                      </p:cBhvr>
                                      <p:to>
                                        <p:strVal val="visible"/>
                                      </p:to>
                                    </p:set>
                                    <p:anim calcmode="lin" valueType="num">
                                      <p:cBhvr>
                                        <p:cTn id="11" dur="500" fill="hold"/>
                                        <p:tgtEl>
                                          <p:spTgt spid="7"/>
                                        </p:tgtEl>
                                        <p:attrNameLst>
                                          <p:attrName>ppt_x</p:attrName>
                                        </p:attrNameLst>
                                      </p:cBhvr>
                                      <p:tavLst>
                                        <p:tav tm="0">
                                          <p:val>
                                            <p:strVal val="#ppt_x-.2"/>
                                          </p:val>
                                        </p:tav>
                                        <p:tav tm="100000">
                                          <p:val>
                                            <p:strVal val="#ppt_x"/>
                                          </p:val>
                                        </p:tav>
                                      </p:tavLst>
                                    </p:anim>
                                    <p:anim calcmode="lin" valueType="num">
                                      <p:cBhvr>
                                        <p:cTn id="12" dur="500" fill="hold"/>
                                        <p:tgtEl>
                                          <p:spTgt spid="7"/>
                                        </p:tgtEl>
                                        <p:attrNameLst>
                                          <p:attrName>ppt_y</p:attrName>
                                        </p:attrNameLst>
                                      </p:cBhvr>
                                      <p:tavLst>
                                        <p:tav tm="0">
                                          <p:val>
                                            <p:strVal val="#ppt_y"/>
                                          </p:val>
                                        </p:tav>
                                        <p:tav tm="100000">
                                          <p:val>
                                            <p:strVal val="#ppt_y"/>
                                          </p:val>
                                        </p:tav>
                                      </p:tavLst>
                                    </p:anim>
                                    <p:animEffect transition="in" filter="wipe(right)" prLst="gradientSize: 0.1">
                                      <p:cBhvr>
                                        <p:cTn id="13" dur="500"/>
                                        <p:tgtEl>
                                          <p:spTgt spid="7"/>
                                        </p:tgtEl>
                                      </p:cBhvr>
                                    </p:animEffect>
                                  </p:childTnLst>
                                </p:cTn>
                              </p:par>
                            </p:childTnLst>
                          </p:cTn>
                        </p:par>
                        <p:par>
                          <p:cTn id="14" fill="hold" nodeType="afterGroup">
                            <p:stCondLst>
                              <p:cond delay="1000"/>
                            </p:stCondLst>
                            <p:childTnLst>
                              <p:par>
                                <p:cTn id="15" presetID="22" presetClass="entr" presetSubtype="8" fill="hold" grpId="0" nodeType="after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wipe(left)">
                                      <p:cBhvr>
                                        <p:cTn id="17" dur="500"/>
                                        <p:tgtEl>
                                          <p:spTgt spid="6"/>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5">
                                            <p:txEl>
                                              <p:pRg st="0" end="0"/>
                                            </p:txEl>
                                          </p:spTgt>
                                        </p:tgtEl>
                                        <p:attrNameLst>
                                          <p:attrName>style.visibility</p:attrName>
                                        </p:attrNameLst>
                                      </p:cBhvr>
                                      <p:to>
                                        <p:strVal val="visible"/>
                                      </p:to>
                                    </p:set>
                                    <p:animEffect transition="in" filter="wipe(left)">
                                      <p:cBhvr>
                                        <p:cTn id="22" dur="500"/>
                                        <p:tgtEl>
                                          <p:spTgt spid="5">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animBg="1"/>
      <p:bldP spid="8" grpId="0"/>
      <p:bldP spid="5" grpId="0" build="p" autoUpdateAnimBg="0" advAuto="0"/>
    </p:bldLst>
  </p:timing>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pic>
        <p:nvPicPr>
          <p:cNvPr id="772134" name="Picture 38" descr="fig02-1_graph_12"/>
          <p:cNvPicPr>
            <a:picLocks noChangeAspect="1" noChangeArrowheads="1"/>
          </p:cNvPicPr>
          <p:nvPr/>
        </p:nvPicPr>
        <p:blipFill>
          <a:blip r:embed="rId2" cstate="print"/>
          <a:srcRect/>
          <a:stretch>
            <a:fillRect/>
          </a:stretch>
        </p:blipFill>
        <p:spPr bwMode="auto">
          <a:xfrm>
            <a:off x="3957638" y="1843088"/>
            <a:ext cx="4581525" cy="4010025"/>
          </a:xfrm>
          <a:prstGeom prst="rect">
            <a:avLst/>
          </a:prstGeom>
          <a:noFill/>
          <a:ln w="9525">
            <a:noFill/>
            <a:miter lim="800000"/>
            <a:headEnd/>
            <a:tailEnd/>
          </a:ln>
        </p:spPr>
      </p:pic>
      <p:pic>
        <p:nvPicPr>
          <p:cNvPr id="772132" name="Picture 36" descr="fig02-1_graph_10"/>
          <p:cNvPicPr>
            <a:picLocks noChangeAspect="1" noChangeArrowheads="1"/>
          </p:cNvPicPr>
          <p:nvPr/>
        </p:nvPicPr>
        <p:blipFill>
          <a:blip r:embed="rId3" cstate="print"/>
          <a:srcRect/>
          <a:stretch>
            <a:fillRect/>
          </a:stretch>
        </p:blipFill>
        <p:spPr bwMode="auto">
          <a:xfrm>
            <a:off x="3957638" y="1843088"/>
            <a:ext cx="4581525" cy="4010025"/>
          </a:xfrm>
          <a:prstGeom prst="rect">
            <a:avLst/>
          </a:prstGeom>
          <a:noFill/>
          <a:ln w="9525">
            <a:noFill/>
            <a:miter lim="800000"/>
            <a:headEnd/>
            <a:tailEnd/>
          </a:ln>
        </p:spPr>
      </p:pic>
      <p:pic>
        <p:nvPicPr>
          <p:cNvPr id="772133" name="Picture 37" descr="fig02-1_graph_11"/>
          <p:cNvPicPr>
            <a:picLocks noChangeAspect="1" noChangeArrowheads="1"/>
          </p:cNvPicPr>
          <p:nvPr/>
        </p:nvPicPr>
        <p:blipFill>
          <a:blip r:embed="rId4" cstate="print"/>
          <a:srcRect/>
          <a:stretch>
            <a:fillRect/>
          </a:stretch>
        </p:blipFill>
        <p:spPr bwMode="auto">
          <a:xfrm>
            <a:off x="3957638" y="1843088"/>
            <a:ext cx="4581525" cy="4010025"/>
          </a:xfrm>
          <a:prstGeom prst="rect">
            <a:avLst/>
          </a:prstGeom>
          <a:noFill/>
          <a:ln w="9525">
            <a:noFill/>
            <a:miter lim="800000"/>
            <a:headEnd/>
            <a:tailEnd/>
          </a:ln>
        </p:spPr>
      </p:pic>
      <p:pic>
        <p:nvPicPr>
          <p:cNvPr id="26" name="Picture 25" descr="fig2.1ppt1.gif"/>
          <p:cNvPicPr>
            <a:picLocks noChangeAspect="1"/>
          </p:cNvPicPr>
          <p:nvPr/>
        </p:nvPicPr>
        <p:blipFill>
          <a:blip r:embed="rId5" cstate="print"/>
          <a:srcRect/>
          <a:stretch>
            <a:fillRect/>
          </a:stretch>
        </p:blipFill>
        <p:spPr bwMode="auto">
          <a:xfrm>
            <a:off x="3957638" y="1843088"/>
            <a:ext cx="4581525" cy="4010025"/>
          </a:xfrm>
          <a:prstGeom prst="rect">
            <a:avLst/>
          </a:prstGeom>
          <a:noFill/>
          <a:ln w="9525">
            <a:noFill/>
            <a:miter lim="800000"/>
            <a:headEnd/>
            <a:tailEnd/>
          </a:ln>
        </p:spPr>
      </p:pic>
      <p:sp>
        <p:nvSpPr>
          <p:cNvPr id="772102" name="Text Box 6"/>
          <p:cNvSpPr txBox="1">
            <a:spLocks noChangeArrowheads="1"/>
          </p:cNvSpPr>
          <p:nvPr/>
        </p:nvSpPr>
        <p:spPr bwMode="auto">
          <a:xfrm>
            <a:off x="444499" y="147638"/>
            <a:ext cx="8251825" cy="400110"/>
          </a:xfrm>
          <a:prstGeom prst="rect">
            <a:avLst/>
          </a:prstGeom>
          <a:noFill/>
          <a:ln w="9525">
            <a:noFill/>
            <a:miter lim="800000"/>
            <a:headEnd/>
            <a:tailEnd/>
          </a:ln>
        </p:spPr>
        <p:txBody>
          <a:bodyPr>
            <a:spAutoFit/>
          </a:bodyPr>
          <a:lstStyle/>
          <a:p>
            <a:r>
              <a:rPr lang="en-US" sz="2000" b="1" dirty="0">
                <a:solidFill>
                  <a:schemeClr val="tx1"/>
                </a:solidFill>
              </a:rPr>
              <a:t>Graphing the Production Possibilities </a:t>
            </a:r>
            <a:r>
              <a:rPr lang="en-US" sz="2000" b="1" dirty="0" smtClean="0">
                <a:solidFill>
                  <a:schemeClr val="tx1"/>
                </a:solidFill>
              </a:rPr>
              <a:t>Frontier</a:t>
            </a:r>
            <a:r>
              <a:rPr lang="zh-TW" altLang="en-US" sz="2000" b="1" dirty="0" smtClean="0">
                <a:solidFill>
                  <a:schemeClr val="tx1"/>
                </a:solidFill>
              </a:rPr>
              <a:t> </a:t>
            </a:r>
            <a:r>
              <a:rPr lang="en-US" altLang="zh-TW" sz="2000" b="1" dirty="0" smtClean="0">
                <a:solidFill>
                  <a:schemeClr val="tx1"/>
                </a:solidFill>
                <a:latin typeface="標楷體" pitchFamily="65" charset="-120"/>
                <a:ea typeface="標楷體" pitchFamily="65" charset="-120"/>
              </a:rPr>
              <a:t>(</a:t>
            </a:r>
            <a:r>
              <a:rPr lang="zh-TW" altLang="en-US" sz="2000" b="1" dirty="0" smtClean="0">
                <a:solidFill>
                  <a:schemeClr val="tx1"/>
                </a:solidFill>
                <a:latin typeface="標楷體" pitchFamily="65" charset="-120"/>
                <a:ea typeface="標楷體" pitchFamily="65" charset="-120"/>
              </a:rPr>
              <a:t>生產可能曲線</a:t>
            </a:r>
            <a:r>
              <a:rPr lang="en-US" altLang="zh-TW" sz="2000" b="1" dirty="0" smtClean="0">
                <a:solidFill>
                  <a:schemeClr val="tx1"/>
                </a:solidFill>
                <a:latin typeface="標楷體" pitchFamily="65" charset="-120"/>
                <a:ea typeface="標楷體" pitchFamily="65" charset="-120"/>
              </a:rPr>
              <a:t>)</a:t>
            </a:r>
            <a:endParaRPr lang="en-US" sz="2000" b="1" dirty="0">
              <a:solidFill>
                <a:schemeClr val="tx1"/>
              </a:solidFill>
              <a:latin typeface="標楷體" pitchFamily="65" charset="-120"/>
              <a:ea typeface="標楷體" pitchFamily="65" charset="-120"/>
            </a:endParaRPr>
          </a:p>
        </p:txBody>
      </p:sp>
      <p:sp>
        <p:nvSpPr>
          <p:cNvPr id="772103" name="Text Box 7"/>
          <p:cNvSpPr txBox="1">
            <a:spLocks noChangeArrowheads="1"/>
          </p:cNvSpPr>
          <p:nvPr/>
        </p:nvSpPr>
        <p:spPr bwMode="auto">
          <a:xfrm>
            <a:off x="360363" y="1127125"/>
            <a:ext cx="3571875" cy="307975"/>
          </a:xfrm>
          <a:prstGeom prst="rect">
            <a:avLst/>
          </a:prstGeom>
          <a:noFill/>
          <a:ln w="9525">
            <a:noFill/>
            <a:miter lim="800000"/>
            <a:headEnd/>
            <a:tailEnd/>
          </a:ln>
        </p:spPr>
        <p:txBody>
          <a:bodyPr>
            <a:spAutoFit/>
          </a:bodyPr>
          <a:lstStyle/>
          <a:p>
            <a:pPr>
              <a:spcBef>
                <a:spcPct val="10000"/>
              </a:spcBef>
              <a:spcAft>
                <a:spcPct val="10000"/>
              </a:spcAft>
            </a:pPr>
            <a:r>
              <a:rPr lang="en-US" sz="1400" b="1">
                <a:solidFill>
                  <a:schemeClr val="tx1"/>
                </a:solidFill>
              </a:rPr>
              <a:t>BMW’s Production Possibilities Frontier</a:t>
            </a:r>
          </a:p>
        </p:txBody>
      </p:sp>
      <p:sp>
        <p:nvSpPr>
          <p:cNvPr id="772104" name="Text Box 8"/>
          <p:cNvSpPr txBox="1">
            <a:spLocks noChangeArrowheads="1"/>
          </p:cNvSpPr>
          <p:nvPr/>
        </p:nvSpPr>
        <p:spPr bwMode="auto">
          <a:xfrm>
            <a:off x="455613" y="684213"/>
            <a:ext cx="3429000" cy="338137"/>
          </a:xfrm>
          <a:prstGeom prst="rect">
            <a:avLst/>
          </a:prstGeom>
          <a:solidFill>
            <a:srgbClr val="B9D2C1"/>
          </a:solidFill>
          <a:ln w="9525">
            <a:noFill/>
            <a:miter lim="800000"/>
            <a:headEnd/>
            <a:tailEnd/>
          </a:ln>
        </p:spPr>
        <p:txBody>
          <a:bodyPr lIns="45720" rIns="45720">
            <a:spAutoFit/>
          </a:bodyPr>
          <a:lstStyle/>
          <a:p>
            <a:pPr>
              <a:spcBef>
                <a:spcPct val="10000"/>
              </a:spcBef>
              <a:spcAft>
                <a:spcPct val="10000"/>
              </a:spcAft>
            </a:pPr>
            <a:r>
              <a:rPr lang="en-US" sz="1600" b="1">
                <a:solidFill>
                  <a:schemeClr val="tx1"/>
                </a:solidFill>
              </a:rPr>
              <a:t>Figure 2.1</a:t>
            </a:r>
          </a:p>
        </p:txBody>
      </p:sp>
      <p:sp>
        <p:nvSpPr>
          <p:cNvPr id="772105" name="Text Box 9"/>
          <p:cNvSpPr txBox="1">
            <a:spLocks noChangeArrowheads="1"/>
          </p:cNvSpPr>
          <p:nvPr/>
        </p:nvSpPr>
        <p:spPr bwMode="auto">
          <a:xfrm>
            <a:off x="360363" y="1450975"/>
            <a:ext cx="3621087" cy="4278313"/>
          </a:xfrm>
          <a:prstGeom prst="rect">
            <a:avLst/>
          </a:prstGeom>
          <a:noFill/>
          <a:ln w="9525">
            <a:noFill/>
            <a:miter lim="800000"/>
            <a:headEnd/>
            <a:tailEnd/>
          </a:ln>
        </p:spPr>
        <p:txBody>
          <a:bodyPr>
            <a:spAutoFit/>
          </a:bodyPr>
          <a:lstStyle/>
          <a:p>
            <a:r>
              <a:rPr lang="en-US" sz="1600" dirty="0"/>
              <a:t>BMW faces a trade-off: To build one more hybrid, it must build one less SUV. </a:t>
            </a:r>
          </a:p>
          <a:p>
            <a:r>
              <a:rPr lang="en-US" sz="1600" dirty="0"/>
              <a:t>The production possibilities frontier illustrates the trade-off BMW faces.</a:t>
            </a:r>
          </a:p>
          <a:p>
            <a:r>
              <a:rPr lang="en-US" sz="1600" dirty="0"/>
              <a:t>Combinations on the production possibilities frontier—like points </a:t>
            </a:r>
            <a:r>
              <a:rPr lang="en-US" sz="1600" i="1" dirty="0"/>
              <a:t>A</a:t>
            </a:r>
            <a:r>
              <a:rPr lang="en-US" sz="1600" dirty="0"/>
              <a:t>, </a:t>
            </a:r>
            <a:r>
              <a:rPr lang="en-US" sz="1600" i="1" dirty="0"/>
              <a:t>B</a:t>
            </a:r>
            <a:r>
              <a:rPr lang="en-US" sz="1600" dirty="0"/>
              <a:t>, </a:t>
            </a:r>
            <a:r>
              <a:rPr lang="en-US" sz="1600" i="1" dirty="0"/>
              <a:t>C</a:t>
            </a:r>
            <a:r>
              <a:rPr lang="en-US" sz="1600" dirty="0"/>
              <a:t>, </a:t>
            </a:r>
            <a:r>
              <a:rPr lang="en-US" sz="1600" i="1" dirty="0"/>
              <a:t>D</a:t>
            </a:r>
            <a:r>
              <a:rPr lang="en-US" sz="1600" dirty="0"/>
              <a:t>, and </a:t>
            </a:r>
            <a:r>
              <a:rPr lang="en-US" sz="1600" i="1" dirty="0"/>
              <a:t>E</a:t>
            </a:r>
            <a:r>
              <a:rPr lang="en-US" sz="1600" dirty="0"/>
              <a:t>—are </a:t>
            </a:r>
            <a:r>
              <a:rPr lang="en-US" sz="1600" i="1" dirty="0"/>
              <a:t>technically efficient</a:t>
            </a:r>
            <a:r>
              <a:rPr lang="en-US" sz="1600" dirty="0"/>
              <a:t> because the maximum output is being obtained from the available resources. </a:t>
            </a:r>
          </a:p>
          <a:p>
            <a:r>
              <a:rPr lang="en-US" sz="1600" dirty="0"/>
              <a:t>Combinations inside the frontier— like point</a:t>
            </a:r>
            <a:r>
              <a:rPr lang="en-US" sz="1600" i="1" dirty="0"/>
              <a:t> F</a:t>
            </a:r>
            <a:r>
              <a:rPr lang="en-US" sz="1600" dirty="0"/>
              <a:t>—are </a:t>
            </a:r>
            <a:r>
              <a:rPr lang="en-US" sz="1600" i="1" dirty="0"/>
              <a:t>inefficient</a:t>
            </a:r>
            <a:r>
              <a:rPr lang="en-US" sz="1600" dirty="0"/>
              <a:t> because some resources are not being used.</a:t>
            </a:r>
          </a:p>
          <a:p>
            <a:r>
              <a:rPr lang="en-US" sz="1600" dirty="0"/>
              <a:t>Combinations outside the frontier—like point </a:t>
            </a:r>
            <a:r>
              <a:rPr lang="en-US" sz="1600" i="1" dirty="0"/>
              <a:t>G</a:t>
            </a:r>
            <a:r>
              <a:rPr lang="en-US" sz="1600" dirty="0"/>
              <a:t>—are </a:t>
            </a:r>
            <a:r>
              <a:rPr lang="en-US" sz="1600" i="1" dirty="0"/>
              <a:t>unattainable </a:t>
            </a:r>
            <a:r>
              <a:rPr lang="en-US" sz="1600" dirty="0"/>
              <a:t>with current resources. </a:t>
            </a:r>
          </a:p>
        </p:txBody>
      </p:sp>
      <p:pic>
        <p:nvPicPr>
          <p:cNvPr id="772124" name="Picture 28" descr="fig02-1_graph_2"/>
          <p:cNvPicPr>
            <a:picLocks noChangeAspect="1" noChangeArrowheads="1"/>
          </p:cNvPicPr>
          <p:nvPr/>
        </p:nvPicPr>
        <p:blipFill>
          <a:blip r:embed="rId6" cstate="print"/>
          <a:srcRect/>
          <a:stretch>
            <a:fillRect/>
          </a:stretch>
        </p:blipFill>
        <p:spPr bwMode="auto">
          <a:xfrm>
            <a:off x="3957638" y="1843088"/>
            <a:ext cx="4581525" cy="4010025"/>
          </a:xfrm>
          <a:prstGeom prst="rect">
            <a:avLst/>
          </a:prstGeom>
          <a:noFill/>
          <a:ln w="9525">
            <a:noFill/>
            <a:miter lim="800000"/>
            <a:headEnd/>
            <a:tailEnd/>
          </a:ln>
        </p:spPr>
      </p:pic>
      <p:pic>
        <p:nvPicPr>
          <p:cNvPr id="772126" name="Picture 30" descr="fig02-1_graph_PPT_4"/>
          <p:cNvPicPr>
            <a:picLocks noChangeAspect="1" noChangeArrowheads="1"/>
          </p:cNvPicPr>
          <p:nvPr/>
        </p:nvPicPr>
        <p:blipFill>
          <a:blip r:embed="rId7" cstate="print"/>
          <a:srcRect/>
          <a:stretch>
            <a:fillRect/>
          </a:stretch>
        </p:blipFill>
        <p:spPr bwMode="auto">
          <a:xfrm>
            <a:off x="3957638" y="1843088"/>
            <a:ext cx="4581525" cy="4010025"/>
          </a:xfrm>
          <a:prstGeom prst="rect">
            <a:avLst/>
          </a:prstGeom>
          <a:noFill/>
          <a:ln w="9525">
            <a:noFill/>
            <a:miter lim="800000"/>
            <a:headEnd/>
            <a:tailEnd/>
          </a:ln>
        </p:spPr>
      </p:pic>
      <p:pic>
        <p:nvPicPr>
          <p:cNvPr id="772127" name="Picture 31" descr="fig02-1_graph_PPT_5"/>
          <p:cNvPicPr>
            <a:picLocks noChangeAspect="1" noChangeArrowheads="1"/>
          </p:cNvPicPr>
          <p:nvPr/>
        </p:nvPicPr>
        <p:blipFill>
          <a:blip r:embed="rId8" cstate="print"/>
          <a:srcRect/>
          <a:stretch>
            <a:fillRect/>
          </a:stretch>
        </p:blipFill>
        <p:spPr bwMode="auto">
          <a:xfrm>
            <a:off x="3957638" y="1843088"/>
            <a:ext cx="4581525" cy="4010025"/>
          </a:xfrm>
          <a:prstGeom prst="rect">
            <a:avLst/>
          </a:prstGeom>
          <a:noFill/>
          <a:ln w="9525">
            <a:noFill/>
            <a:miter lim="800000"/>
            <a:headEnd/>
            <a:tailEnd/>
          </a:ln>
        </p:spPr>
      </p:pic>
      <p:pic>
        <p:nvPicPr>
          <p:cNvPr id="772128" name="Picture 32" descr="fig02-1_graph_6"/>
          <p:cNvPicPr>
            <a:picLocks noChangeAspect="1" noChangeArrowheads="1"/>
          </p:cNvPicPr>
          <p:nvPr/>
        </p:nvPicPr>
        <p:blipFill>
          <a:blip r:embed="rId9" cstate="print"/>
          <a:srcRect/>
          <a:stretch>
            <a:fillRect/>
          </a:stretch>
        </p:blipFill>
        <p:spPr bwMode="auto">
          <a:xfrm>
            <a:off x="3957638" y="1843088"/>
            <a:ext cx="4581525" cy="4010025"/>
          </a:xfrm>
          <a:prstGeom prst="rect">
            <a:avLst/>
          </a:prstGeom>
          <a:noFill/>
          <a:ln w="9525">
            <a:noFill/>
            <a:miter lim="800000"/>
            <a:headEnd/>
            <a:tailEnd/>
          </a:ln>
        </p:spPr>
      </p:pic>
      <p:pic>
        <p:nvPicPr>
          <p:cNvPr id="772129" name="Picture 33" descr="fig02-1_graph_7"/>
          <p:cNvPicPr>
            <a:picLocks noChangeAspect="1" noChangeArrowheads="1"/>
          </p:cNvPicPr>
          <p:nvPr/>
        </p:nvPicPr>
        <p:blipFill>
          <a:blip r:embed="rId10" cstate="print"/>
          <a:srcRect/>
          <a:stretch>
            <a:fillRect/>
          </a:stretch>
        </p:blipFill>
        <p:spPr bwMode="auto">
          <a:xfrm>
            <a:off x="3957638" y="1843088"/>
            <a:ext cx="4581525" cy="4010025"/>
          </a:xfrm>
          <a:prstGeom prst="rect">
            <a:avLst/>
          </a:prstGeom>
          <a:noFill/>
          <a:ln w="9525">
            <a:noFill/>
            <a:miter lim="800000"/>
            <a:headEnd/>
            <a:tailEnd/>
          </a:ln>
        </p:spPr>
      </p:pic>
      <p:pic>
        <p:nvPicPr>
          <p:cNvPr id="772130" name="Picture 34" descr="fig02-1_graph_8"/>
          <p:cNvPicPr>
            <a:picLocks noChangeAspect="1" noChangeArrowheads="1"/>
          </p:cNvPicPr>
          <p:nvPr/>
        </p:nvPicPr>
        <p:blipFill>
          <a:blip r:embed="rId11" cstate="print"/>
          <a:srcRect/>
          <a:stretch>
            <a:fillRect/>
          </a:stretch>
        </p:blipFill>
        <p:spPr bwMode="auto">
          <a:xfrm>
            <a:off x="3957638" y="1843088"/>
            <a:ext cx="4581525" cy="4010025"/>
          </a:xfrm>
          <a:prstGeom prst="rect">
            <a:avLst/>
          </a:prstGeom>
          <a:noFill/>
          <a:ln w="9525">
            <a:noFill/>
            <a:miter lim="800000"/>
            <a:headEnd/>
            <a:tailEnd/>
          </a:ln>
        </p:spPr>
      </p:pic>
      <p:pic>
        <p:nvPicPr>
          <p:cNvPr id="772131" name="Picture 35" descr="fig02-1_graph_9"/>
          <p:cNvPicPr>
            <a:picLocks noChangeAspect="1" noChangeArrowheads="1"/>
          </p:cNvPicPr>
          <p:nvPr/>
        </p:nvPicPr>
        <p:blipFill>
          <a:blip r:embed="rId12" cstate="print"/>
          <a:srcRect/>
          <a:stretch>
            <a:fillRect/>
          </a:stretch>
        </p:blipFill>
        <p:spPr bwMode="auto">
          <a:xfrm>
            <a:off x="3957638" y="1843088"/>
            <a:ext cx="4581525" cy="4010025"/>
          </a:xfrm>
          <a:prstGeom prst="rect">
            <a:avLst/>
          </a:prstGeom>
          <a:noFill/>
          <a:ln w="9525">
            <a:noFill/>
            <a:miter lim="800000"/>
            <a:headEnd/>
            <a:tailEnd/>
          </a:ln>
        </p:spPr>
      </p:pic>
      <p:cxnSp>
        <p:nvCxnSpPr>
          <p:cNvPr id="22" name="Straight Connector 21"/>
          <p:cNvCxnSpPr>
            <a:cxnSpLocks noChangeShapeType="1"/>
          </p:cNvCxnSpPr>
          <p:nvPr/>
        </p:nvCxnSpPr>
        <p:spPr bwMode="auto">
          <a:xfrm>
            <a:off x="455613" y="5838825"/>
            <a:ext cx="3429000" cy="0"/>
          </a:xfrm>
          <a:prstGeom prst="line">
            <a:avLst/>
          </a:prstGeom>
          <a:noFill/>
          <a:ln w="50800" algn="ctr">
            <a:solidFill>
              <a:srgbClr val="B9D3C2"/>
            </a:solidFill>
            <a:round/>
            <a:headEnd/>
            <a:tailEnd/>
          </a:ln>
        </p:spPr>
      </p:cxnSp>
      <p:sp>
        <p:nvSpPr>
          <p:cNvPr id="24" name="Text Box 10"/>
          <p:cNvSpPr txBox="1">
            <a:spLocks noChangeArrowheads="1"/>
          </p:cNvSpPr>
          <p:nvPr/>
        </p:nvSpPr>
        <p:spPr bwMode="auto">
          <a:xfrm>
            <a:off x="455613" y="5967413"/>
            <a:ext cx="8240712" cy="707886"/>
          </a:xfrm>
          <a:prstGeom prst="rect">
            <a:avLst/>
          </a:prstGeom>
          <a:noFill/>
          <a:ln w="9525">
            <a:noFill/>
            <a:miter lim="800000"/>
            <a:headEnd/>
            <a:tailEnd/>
          </a:ln>
        </p:spPr>
        <p:txBody>
          <a:bodyPr>
            <a:spAutoFit/>
          </a:bodyPr>
          <a:lstStyle/>
          <a:p>
            <a:pPr>
              <a:spcBef>
                <a:spcPct val="10000"/>
              </a:spcBef>
              <a:spcAft>
                <a:spcPct val="10000"/>
              </a:spcAft>
            </a:pPr>
            <a:r>
              <a:rPr lang="en-US" sz="2000" b="1" dirty="0">
                <a:solidFill>
                  <a:schemeClr val="tx1"/>
                </a:solidFill>
              </a:rPr>
              <a:t>Opportunity cost </a:t>
            </a:r>
            <a:r>
              <a:rPr lang="en-US" altLang="zh-TW" sz="2000" b="1" dirty="0" smtClean="0">
                <a:solidFill>
                  <a:schemeClr val="tx1"/>
                </a:solidFill>
                <a:latin typeface="標楷體" pitchFamily="65" charset="-120"/>
                <a:ea typeface="標楷體" pitchFamily="65" charset="-120"/>
              </a:rPr>
              <a:t>(</a:t>
            </a:r>
            <a:r>
              <a:rPr lang="zh-TW" altLang="en-US" sz="2000" b="1" dirty="0" smtClean="0">
                <a:solidFill>
                  <a:schemeClr val="tx1"/>
                </a:solidFill>
                <a:latin typeface="標楷體" pitchFamily="65" charset="-120"/>
                <a:ea typeface="標楷體" pitchFamily="65" charset="-120"/>
              </a:rPr>
              <a:t>機會成本</a:t>
            </a:r>
            <a:r>
              <a:rPr lang="en-US" altLang="zh-TW" sz="2000" b="1" dirty="0" smtClean="0">
                <a:solidFill>
                  <a:schemeClr val="tx1"/>
                </a:solidFill>
                <a:latin typeface="標楷體" pitchFamily="65" charset="-120"/>
                <a:ea typeface="標楷體" pitchFamily="65" charset="-120"/>
              </a:rPr>
              <a:t>)</a:t>
            </a:r>
            <a:r>
              <a:rPr lang="en-US" sz="2000" b="1" dirty="0" smtClean="0">
                <a:solidFill>
                  <a:schemeClr val="tx1"/>
                </a:solidFill>
                <a:latin typeface="標楷體" pitchFamily="65" charset="-120"/>
                <a:ea typeface="標楷體" pitchFamily="65" charset="-120"/>
              </a:rPr>
              <a:t>  </a:t>
            </a:r>
            <a:r>
              <a:rPr lang="en-US" sz="2000" dirty="0">
                <a:solidFill>
                  <a:schemeClr val="tx1"/>
                </a:solidFill>
              </a:rPr>
              <a:t>The highest-valued alternative that must be given up to engage in an activity. </a:t>
            </a:r>
          </a:p>
        </p:txBody>
      </p:sp>
      <p:pic>
        <p:nvPicPr>
          <p:cNvPr id="25" name="Picture 24" descr="fig2.1ppt5.gif"/>
          <p:cNvPicPr>
            <a:picLocks noChangeAspect="1"/>
          </p:cNvPicPr>
          <p:nvPr/>
        </p:nvPicPr>
        <p:blipFill>
          <a:blip r:embed="rId13" cstate="print"/>
          <a:srcRect/>
          <a:stretch>
            <a:fillRect/>
          </a:stretch>
        </p:blipFill>
        <p:spPr bwMode="auto">
          <a:xfrm>
            <a:off x="3957638" y="1843088"/>
            <a:ext cx="4581525" cy="4010025"/>
          </a:xfrm>
          <a:prstGeom prst="rect">
            <a:avLst/>
          </a:prstGeom>
          <a:noFill/>
          <a:ln w="9525">
            <a:noFill/>
            <a:miter lim="800000"/>
            <a:headEnd/>
            <a:tailEnd/>
          </a:ln>
        </p:spPr>
      </p:pic>
      <p:pic>
        <p:nvPicPr>
          <p:cNvPr id="28" name="Picture 27" descr="fig2.1tablePPT.gif"/>
          <p:cNvPicPr>
            <a:picLocks noChangeAspect="1"/>
          </p:cNvPicPr>
          <p:nvPr/>
        </p:nvPicPr>
        <p:blipFill>
          <a:blip r:embed="rId14" cstate="print"/>
          <a:srcRect/>
          <a:stretch>
            <a:fillRect/>
          </a:stretch>
        </p:blipFill>
        <p:spPr bwMode="auto">
          <a:xfrm>
            <a:off x="4786313" y="681038"/>
            <a:ext cx="4105275" cy="1457325"/>
          </a:xfrm>
          <a:prstGeom prst="rect">
            <a:avLst/>
          </a:prstGeom>
          <a:noFill/>
          <a:ln w="9525">
            <a:noFill/>
            <a:miter lim="800000"/>
            <a:headEnd/>
            <a:tailEnd/>
          </a:ln>
        </p:spPr>
      </p:pic>
    </p:spTree>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772102"/>
                                        </p:tgtEl>
                                        <p:attrNameLst>
                                          <p:attrName>style.visibility</p:attrName>
                                        </p:attrNameLst>
                                      </p:cBhvr>
                                      <p:to>
                                        <p:strVal val="visible"/>
                                      </p:to>
                                    </p:set>
                                    <p:animEffect transition="in" filter="wipe(left)">
                                      <p:cBhvr>
                                        <p:cTn id="7" dur="500"/>
                                        <p:tgtEl>
                                          <p:spTgt spid="772102"/>
                                        </p:tgtEl>
                                      </p:cBhvr>
                                    </p:animEffect>
                                  </p:childTnLst>
                                </p:cTn>
                              </p:par>
                            </p:childTnLst>
                          </p:cTn>
                        </p:par>
                        <p:par>
                          <p:cTn id="8" fill="hold" nodeType="afterGroup">
                            <p:stCondLst>
                              <p:cond delay="500"/>
                            </p:stCondLst>
                            <p:childTnLst>
                              <p:par>
                                <p:cTn id="9" presetID="22" presetClass="entr" presetSubtype="8" fill="hold" grpId="0" nodeType="afterEffect">
                                  <p:stCondLst>
                                    <p:cond delay="0"/>
                                  </p:stCondLst>
                                  <p:childTnLst>
                                    <p:set>
                                      <p:cBhvr>
                                        <p:cTn id="10" dur="1" fill="hold">
                                          <p:stCondLst>
                                            <p:cond delay="0"/>
                                          </p:stCondLst>
                                        </p:cTn>
                                        <p:tgtEl>
                                          <p:spTgt spid="772104"/>
                                        </p:tgtEl>
                                        <p:attrNameLst>
                                          <p:attrName>style.visibility</p:attrName>
                                        </p:attrNameLst>
                                      </p:cBhvr>
                                      <p:to>
                                        <p:strVal val="visible"/>
                                      </p:to>
                                    </p:set>
                                    <p:animEffect transition="in" filter="wipe(left)">
                                      <p:cBhvr>
                                        <p:cTn id="11" dur="500"/>
                                        <p:tgtEl>
                                          <p:spTgt spid="772104"/>
                                        </p:tgtEl>
                                      </p:cBhvr>
                                    </p:animEffect>
                                  </p:childTnLst>
                                </p:cTn>
                              </p:par>
                            </p:childTnLst>
                          </p:cTn>
                        </p:par>
                        <p:par>
                          <p:cTn id="12" fill="hold" nodeType="afterGroup">
                            <p:stCondLst>
                              <p:cond delay="1000"/>
                            </p:stCondLst>
                            <p:childTnLst>
                              <p:par>
                                <p:cTn id="13" presetID="22" presetClass="entr" presetSubtype="8" fill="hold" grpId="0" nodeType="afterEffect">
                                  <p:stCondLst>
                                    <p:cond delay="0"/>
                                  </p:stCondLst>
                                  <p:childTnLst>
                                    <p:set>
                                      <p:cBhvr>
                                        <p:cTn id="14" dur="1" fill="hold">
                                          <p:stCondLst>
                                            <p:cond delay="0"/>
                                          </p:stCondLst>
                                        </p:cTn>
                                        <p:tgtEl>
                                          <p:spTgt spid="772103"/>
                                        </p:tgtEl>
                                        <p:attrNameLst>
                                          <p:attrName>style.visibility</p:attrName>
                                        </p:attrNameLst>
                                      </p:cBhvr>
                                      <p:to>
                                        <p:strVal val="visible"/>
                                      </p:to>
                                    </p:set>
                                    <p:animEffect transition="in" filter="wipe(left)">
                                      <p:cBhvr>
                                        <p:cTn id="15" dur="500"/>
                                        <p:tgtEl>
                                          <p:spTgt spid="772103"/>
                                        </p:tgtEl>
                                      </p:cBhvr>
                                    </p:animEffect>
                                  </p:childTnLst>
                                </p:cTn>
                              </p:par>
                            </p:childTnLst>
                          </p:cTn>
                        </p:par>
                        <p:par>
                          <p:cTn id="16" fill="hold" nodeType="afterGroup">
                            <p:stCondLst>
                              <p:cond delay="1500"/>
                            </p:stCondLst>
                            <p:childTnLst>
                              <p:par>
                                <p:cTn id="17" presetID="22" presetClass="entr" presetSubtype="8" fill="hold" nodeType="afterEffect">
                                  <p:stCondLst>
                                    <p:cond delay="0"/>
                                  </p:stCondLst>
                                  <p:childTnLst>
                                    <p:set>
                                      <p:cBhvr>
                                        <p:cTn id="18" dur="1" fill="hold">
                                          <p:stCondLst>
                                            <p:cond delay="0"/>
                                          </p:stCondLst>
                                        </p:cTn>
                                        <p:tgtEl>
                                          <p:spTgt spid="26"/>
                                        </p:tgtEl>
                                        <p:attrNameLst>
                                          <p:attrName>style.visibility</p:attrName>
                                        </p:attrNameLst>
                                      </p:cBhvr>
                                      <p:to>
                                        <p:strVal val="visible"/>
                                      </p:to>
                                    </p:set>
                                    <p:animEffect transition="in" filter="wipe(left)">
                                      <p:cBhvr>
                                        <p:cTn id="19" dur="500"/>
                                        <p:tgtEl>
                                          <p:spTgt spid="26"/>
                                        </p:tgtEl>
                                      </p:cBhvr>
                                    </p:animEffect>
                                  </p:childTnLst>
                                </p:cTn>
                              </p:par>
                            </p:childTnLst>
                          </p:cTn>
                        </p:par>
                        <p:par>
                          <p:cTn id="20" fill="hold" nodeType="afterGroup">
                            <p:stCondLst>
                              <p:cond delay="2000"/>
                            </p:stCondLst>
                            <p:childTnLst>
                              <p:par>
                                <p:cTn id="21" presetID="22" presetClass="entr" presetSubtype="1" fill="hold" nodeType="afterEffect">
                                  <p:stCondLst>
                                    <p:cond delay="0"/>
                                  </p:stCondLst>
                                  <p:childTnLst>
                                    <p:set>
                                      <p:cBhvr>
                                        <p:cTn id="22" dur="1" fill="hold">
                                          <p:stCondLst>
                                            <p:cond delay="0"/>
                                          </p:stCondLst>
                                        </p:cTn>
                                        <p:tgtEl>
                                          <p:spTgt spid="28"/>
                                        </p:tgtEl>
                                        <p:attrNameLst>
                                          <p:attrName>style.visibility</p:attrName>
                                        </p:attrNameLst>
                                      </p:cBhvr>
                                      <p:to>
                                        <p:strVal val="visible"/>
                                      </p:to>
                                    </p:set>
                                    <p:animEffect transition="in" filter="wipe(up)">
                                      <p:cBhvr>
                                        <p:cTn id="23" dur="1000"/>
                                        <p:tgtEl>
                                          <p:spTgt spid="28"/>
                                        </p:tgtEl>
                                      </p:cBhvr>
                                    </p:animEffect>
                                  </p:childTnLst>
                                </p:cTn>
                              </p:par>
                            </p:childTnLst>
                          </p:cTn>
                        </p:par>
                        <p:par>
                          <p:cTn id="24" fill="hold" nodeType="afterGroup">
                            <p:stCondLst>
                              <p:cond delay="3000"/>
                            </p:stCondLst>
                            <p:childTnLst>
                              <p:par>
                                <p:cTn id="25" presetID="22" presetClass="entr" presetSubtype="8" fill="hold" grpId="0" nodeType="afterEffect">
                                  <p:stCondLst>
                                    <p:cond delay="0"/>
                                  </p:stCondLst>
                                  <p:childTnLst>
                                    <p:set>
                                      <p:cBhvr>
                                        <p:cTn id="26" dur="1" fill="hold">
                                          <p:stCondLst>
                                            <p:cond delay="0"/>
                                          </p:stCondLst>
                                        </p:cTn>
                                        <p:tgtEl>
                                          <p:spTgt spid="772105">
                                            <p:txEl>
                                              <p:pRg st="0" end="0"/>
                                            </p:txEl>
                                          </p:spTgt>
                                        </p:tgtEl>
                                        <p:attrNameLst>
                                          <p:attrName>style.visibility</p:attrName>
                                        </p:attrNameLst>
                                      </p:cBhvr>
                                      <p:to>
                                        <p:strVal val="visible"/>
                                      </p:to>
                                    </p:set>
                                    <p:animEffect transition="in" filter="wipe(left)">
                                      <p:cBhvr>
                                        <p:cTn id="27" dur="500"/>
                                        <p:tgtEl>
                                          <p:spTgt spid="772105">
                                            <p:txEl>
                                              <p:pRg st="0" end="0"/>
                                            </p:txEl>
                                          </p:spTgt>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22" presetClass="entr" presetSubtype="1" fill="hold" nodeType="clickEffect">
                                  <p:stCondLst>
                                    <p:cond delay="0"/>
                                  </p:stCondLst>
                                  <p:childTnLst>
                                    <p:set>
                                      <p:cBhvr>
                                        <p:cTn id="31" dur="1" fill="hold">
                                          <p:stCondLst>
                                            <p:cond delay="0"/>
                                          </p:stCondLst>
                                        </p:cTn>
                                        <p:tgtEl>
                                          <p:spTgt spid="772124"/>
                                        </p:tgtEl>
                                        <p:attrNameLst>
                                          <p:attrName>style.visibility</p:attrName>
                                        </p:attrNameLst>
                                      </p:cBhvr>
                                      <p:to>
                                        <p:strVal val="visible"/>
                                      </p:to>
                                    </p:set>
                                    <p:animEffect transition="in" filter="wipe(up)">
                                      <p:cBhvr>
                                        <p:cTn id="32" dur="1000"/>
                                        <p:tgtEl>
                                          <p:spTgt spid="772124"/>
                                        </p:tgtEl>
                                      </p:cBhvr>
                                    </p:animEffect>
                                  </p:childTnLst>
                                </p:cTn>
                              </p:par>
                            </p:childTnLst>
                          </p:cTn>
                        </p:par>
                        <p:par>
                          <p:cTn id="33" fill="hold" nodeType="afterGroup">
                            <p:stCondLst>
                              <p:cond delay="1000"/>
                            </p:stCondLst>
                            <p:childTnLst>
                              <p:par>
                                <p:cTn id="34" presetID="22" presetClass="entr" presetSubtype="8" fill="hold" nodeType="afterEffect">
                                  <p:stCondLst>
                                    <p:cond delay="0"/>
                                  </p:stCondLst>
                                  <p:childTnLst>
                                    <p:set>
                                      <p:cBhvr>
                                        <p:cTn id="35" dur="1" fill="hold">
                                          <p:stCondLst>
                                            <p:cond delay="0"/>
                                          </p:stCondLst>
                                        </p:cTn>
                                        <p:tgtEl>
                                          <p:spTgt spid="25"/>
                                        </p:tgtEl>
                                        <p:attrNameLst>
                                          <p:attrName>style.visibility</p:attrName>
                                        </p:attrNameLst>
                                      </p:cBhvr>
                                      <p:to>
                                        <p:strVal val="visible"/>
                                      </p:to>
                                    </p:set>
                                    <p:animEffect transition="in" filter="wipe(left)">
                                      <p:cBhvr>
                                        <p:cTn id="36" dur="1000"/>
                                        <p:tgtEl>
                                          <p:spTgt spid="25"/>
                                        </p:tgtEl>
                                      </p:cBhvr>
                                    </p:animEffect>
                                  </p:childTnLst>
                                </p:cTn>
                              </p:par>
                            </p:childTnLst>
                          </p:cTn>
                        </p:par>
                        <p:par>
                          <p:cTn id="37" fill="hold" nodeType="afterGroup">
                            <p:stCondLst>
                              <p:cond delay="2000"/>
                            </p:stCondLst>
                            <p:childTnLst>
                              <p:par>
                                <p:cTn id="38" presetID="22" presetClass="entr" presetSubtype="8" fill="hold" grpId="0" nodeType="afterEffect">
                                  <p:stCondLst>
                                    <p:cond delay="0"/>
                                  </p:stCondLst>
                                  <p:childTnLst>
                                    <p:set>
                                      <p:cBhvr>
                                        <p:cTn id="39" dur="1" fill="hold">
                                          <p:stCondLst>
                                            <p:cond delay="0"/>
                                          </p:stCondLst>
                                        </p:cTn>
                                        <p:tgtEl>
                                          <p:spTgt spid="772105">
                                            <p:txEl>
                                              <p:pRg st="1" end="1"/>
                                            </p:txEl>
                                          </p:spTgt>
                                        </p:tgtEl>
                                        <p:attrNameLst>
                                          <p:attrName>style.visibility</p:attrName>
                                        </p:attrNameLst>
                                      </p:cBhvr>
                                      <p:to>
                                        <p:strVal val="visible"/>
                                      </p:to>
                                    </p:set>
                                    <p:animEffect transition="in" filter="wipe(left)">
                                      <p:cBhvr>
                                        <p:cTn id="40" dur="500"/>
                                        <p:tgtEl>
                                          <p:spTgt spid="772105">
                                            <p:txEl>
                                              <p:pRg st="1" end="1"/>
                                            </p:txEl>
                                          </p:spTgt>
                                        </p:tgtEl>
                                      </p:cBhvr>
                                    </p:animEffect>
                                  </p:childTnLst>
                                </p:cTn>
                              </p:par>
                            </p:childTnLst>
                          </p:cTn>
                        </p:par>
                      </p:childTnLst>
                    </p:cTn>
                  </p:par>
                  <p:par>
                    <p:cTn id="41" fill="hold" nodeType="clickPar">
                      <p:stCondLst>
                        <p:cond delay="indefinite"/>
                      </p:stCondLst>
                      <p:childTnLst>
                        <p:par>
                          <p:cTn id="42" fill="hold" nodeType="withGroup">
                            <p:stCondLst>
                              <p:cond delay="0"/>
                            </p:stCondLst>
                            <p:childTnLst>
                              <p:par>
                                <p:cTn id="43" presetID="22" presetClass="entr" presetSubtype="8" fill="hold" nodeType="clickEffect">
                                  <p:stCondLst>
                                    <p:cond delay="0"/>
                                  </p:stCondLst>
                                  <p:childTnLst>
                                    <p:set>
                                      <p:cBhvr>
                                        <p:cTn id="44" dur="1" fill="hold">
                                          <p:stCondLst>
                                            <p:cond delay="0"/>
                                          </p:stCondLst>
                                        </p:cTn>
                                        <p:tgtEl>
                                          <p:spTgt spid="772126"/>
                                        </p:tgtEl>
                                        <p:attrNameLst>
                                          <p:attrName>style.visibility</p:attrName>
                                        </p:attrNameLst>
                                      </p:cBhvr>
                                      <p:to>
                                        <p:strVal val="visible"/>
                                      </p:to>
                                    </p:set>
                                    <p:animEffect transition="in" filter="wipe(left)">
                                      <p:cBhvr>
                                        <p:cTn id="45" dur="1000"/>
                                        <p:tgtEl>
                                          <p:spTgt spid="772126"/>
                                        </p:tgtEl>
                                      </p:cBhvr>
                                    </p:animEffect>
                                  </p:childTnLst>
                                </p:cTn>
                              </p:par>
                            </p:childTnLst>
                          </p:cTn>
                        </p:par>
                        <p:par>
                          <p:cTn id="46" fill="hold" nodeType="afterGroup">
                            <p:stCondLst>
                              <p:cond delay="1000"/>
                            </p:stCondLst>
                            <p:childTnLst>
                              <p:par>
                                <p:cTn id="47" presetID="22" presetClass="entr" presetSubtype="1" fill="hold" nodeType="afterEffect">
                                  <p:stCondLst>
                                    <p:cond delay="0"/>
                                  </p:stCondLst>
                                  <p:childTnLst>
                                    <p:set>
                                      <p:cBhvr>
                                        <p:cTn id="48" dur="1" fill="hold">
                                          <p:stCondLst>
                                            <p:cond delay="0"/>
                                          </p:stCondLst>
                                        </p:cTn>
                                        <p:tgtEl>
                                          <p:spTgt spid="772128"/>
                                        </p:tgtEl>
                                        <p:attrNameLst>
                                          <p:attrName>style.visibility</p:attrName>
                                        </p:attrNameLst>
                                      </p:cBhvr>
                                      <p:to>
                                        <p:strVal val="visible"/>
                                      </p:to>
                                    </p:set>
                                    <p:animEffect transition="in" filter="wipe(up)">
                                      <p:cBhvr>
                                        <p:cTn id="49" dur="1000"/>
                                        <p:tgtEl>
                                          <p:spTgt spid="772128"/>
                                        </p:tgtEl>
                                      </p:cBhvr>
                                    </p:animEffect>
                                  </p:childTnLst>
                                </p:cTn>
                              </p:par>
                            </p:childTnLst>
                          </p:cTn>
                        </p:par>
                        <p:par>
                          <p:cTn id="50" fill="hold" nodeType="afterGroup">
                            <p:stCondLst>
                              <p:cond delay="2000"/>
                            </p:stCondLst>
                            <p:childTnLst>
                              <p:par>
                                <p:cTn id="51" presetID="22" presetClass="entr" presetSubtype="8" fill="hold" nodeType="afterEffect">
                                  <p:stCondLst>
                                    <p:cond delay="0"/>
                                  </p:stCondLst>
                                  <p:childTnLst>
                                    <p:set>
                                      <p:cBhvr>
                                        <p:cTn id="52" dur="1" fill="hold">
                                          <p:stCondLst>
                                            <p:cond delay="0"/>
                                          </p:stCondLst>
                                        </p:cTn>
                                        <p:tgtEl>
                                          <p:spTgt spid="772129"/>
                                        </p:tgtEl>
                                        <p:attrNameLst>
                                          <p:attrName>style.visibility</p:attrName>
                                        </p:attrNameLst>
                                      </p:cBhvr>
                                      <p:to>
                                        <p:strVal val="visible"/>
                                      </p:to>
                                    </p:set>
                                    <p:animEffect transition="in" filter="wipe(left)">
                                      <p:cBhvr>
                                        <p:cTn id="53" dur="1000"/>
                                        <p:tgtEl>
                                          <p:spTgt spid="772129"/>
                                        </p:tgtEl>
                                      </p:cBhvr>
                                    </p:animEffect>
                                  </p:childTnLst>
                                </p:cTn>
                              </p:par>
                            </p:childTnLst>
                          </p:cTn>
                        </p:par>
                        <p:par>
                          <p:cTn id="54" fill="hold" nodeType="afterGroup">
                            <p:stCondLst>
                              <p:cond delay="3000"/>
                            </p:stCondLst>
                            <p:childTnLst>
                              <p:par>
                                <p:cTn id="55" presetID="22" presetClass="entr" presetSubtype="8" fill="hold" nodeType="afterEffect">
                                  <p:stCondLst>
                                    <p:cond delay="0"/>
                                  </p:stCondLst>
                                  <p:childTnLst>
                                    <p:set>
                                      <p:cBhvr>
                                        <p:cTn id="56" dur="1" fill="hold">
                                          <p:stCondLst>
                                            <p:cond delay="0"/>
                                          </p:stCondLst>
                                        </p:cTn>
                                        <p:tgtEl>
                                          <p:spTgt spid="772130"/>
                                        </p:tgtEl>
                                        <p:attrNameLst>
                                          <p:attrName>style.visibility</p:attrName>
                                        </p:attrNameLst>
                                      </p:cBhvr>
                                      <p:to>
                                        <p:strVal val="visible"/>
                                      </p:to>
                                    </p:set>
                                    <p:animEffect transition="in" filter="wipe(left)">
                                      <p:cBhvr>
                                        <p:cTn id="57" dur="1000"/>
                                        <p:tgtEl>
                                          <p:spTgt spid="772130"/>
                                        </p:tgtEl>
                                      </p:cBhvr>
                                    </p:animEffect>
                                  </p:childTnLst>
                                </p:cTn>
                              </p:par>
                            </p:childTnLst>
                          </p:cTn>
                        </p:par>
                        <p:par>
                          <p:cTn id="58" fill="hold" nodeType="afterGroup">
                            <p:stCondLst>
                              <p:cond delay="4000"/>
                            </p:stCondLst>
                            <p:childTnLst>
                              <p:par>
                                <p:cTn id="59" presetID="22" presetClass="entr" presetSubtype="4" fill="hold" nodeType="afterEffect">
                                  <p:stCondLst>
                                    <p:cond delay="0"/>
                                  </p:stCondLst>
                                  <p:childTnLst>
                                    <p:set>
                                      <p:cBhvr>
                                        <p:cTn id="60" dur="1" fill="hold">
                                          <p:stCondLst>
                                            <p:cond delay="0"/>
                                          </p:stCondLst>
                                        </p:cTn>
                                        <p:tgtEl>
                                          <p:spTgt spid="772127"/>
                                        </p:tgtEl>
                                        <p:attrNameLst>
                                          <p:attrName>style.visibility</p:attrName>
                                        </p:attrNameLst>
                                      </p:cBhvr>
                                      <p:to>
                                        <p:strVal val="visible"/>
                                      </p:to>
                                    </p:set>
                                    <p:animEffect transition="in" filter="wipe(down)">
                                      <p:cBhvr>
                                        <p:cTn id="61" dur="1000"/>
                                        <p:tgtEl>
                                          <p:spTgt spid="772127"/>
                                        </p:tgtEl>
                                      </p:cBhvr>
                                    </p:animEffect>
                                  </p:childTnLst>
                                </p:cTn>
                              </p:par>
                            </p:childTnLst>
                          </p:cTn>
                        </p:par>
                        <p:par>
                          <p:cTn id="62" fill="hold" nodeType="afterGroup">
                            <p:stCondLst>
                              <p:cond delay="5000"/>
                            </p:stCondLst>
                            <p:childTnLst>
                              <p:par>
                                <p:cTn id="63" presetID="22" presetClass="entr" presetSubtype="8" fill="hold" grpId="0" nodeType="afterEffect">
                                  <p:stCondLst>
                                    <p:cond delay="0"/>
                                  </p:stCondLst>
                                  <p:childTnLst>
                                    <p:set>
                                      <p:cBhvr>
                                        <p:cTn id="64" dur="1" fill="hold">
                                          <p:stCondLst>
                                            <p:cond delay="0"/>
                                          </p:stCondLst>
                                        </p:cTn>
                                        <p:tgtEl>
                                          <p:spTgt spid="772105">
                                            <p:txEl>
                                              <p:pRg st="2" end="2"/>
                                            </p:txEl>
                                          </p:spTgt>
                                        </p:tgtEl>
                                        <p:attrNameLst>
                                          <p:attrName>style.visibility</p:attrName>
                                        </p:attrNameLst>
                                      </p:cBhvr>
                                      <p:to>
                                        <p:strVal val="visible"/>
                                      </p:to>
                                    </p:set>
                                    <p:animEffect transition="in" filter="wipe(left)">
                                      <p:cBhvr>
                                        <p:cTn id="65" dur="500"/>
                                        <p:tgtEl>
                                          <p:spTgt spid="772105">
                                            <p:txEl>
                                              <p:pRg st="2" end="2"/>
                                            </p:txEl>
                                          </p:spTgt>
                                        </p:tgtEl>
                                      </p:cBhvr>
                                    </p:animEffect>
                                  </p:childTnLst>
                                </p:cTn>
                              </p:par>
                            </p:childTnLst>
                          </p:cTn>
                        </p:par>
                      </p:childTnLst>
                    </p:cTn>
                  </p:par>
                  <p:par>
                    <p:cTn id="66" fill="hold" nodeType="clickPar">
                      <p:stCondLst>
                        <p:cond delay="indefinite"/>
                      </p:stCondLst>
                      <p:childTnLst>
                        <p:par>
                          <p:cTn id="67" fill="hold" nodeType="withGroup">
                            <p:stCondLst>
                              <p:cond delay="0"/>
                            </p:stCondLst>
                            <p:childTnLst>
                              <p:par>
                                <p:cTn id="68" presetID="22" presetClass="entr" presetSubtype="1" fill="hold" nodeType="clickEffect">
                                  <p:stCondLst>
                                    <p:cond delay="0"/>
                                  </p:stCondLst>
                                  <p:childTnLst>
                                    <p:set>
                                      <p:cBhvr>
                                        <p:cTn id="69" dur="1" fill="hold">
                                          <p:stCondLst>
                                            <p:cond delay="0"/>
                                          </p:stCondLst>
                                        </p:cTn>
                                        <p:tgtEl>
                                          <p:spTgt spid="772131"/>
                                        </p:tgtEl>
                                        <p:attrNameLst>
                                          <p:attrName>style.visibility</p:attrName>
                                        </p:attrNameLst>
                                      </p:cBhvr>
                                      <p:to>
                                        <p:strVal val="visible"/>
                                      </p:to>
                                    </p:set>
                                    <p:animEffect transition="in" filter="wipe(up)">
                                      <p:cBhvr>
                                        <p:cTn id="70" dur="1000"/>
                                        <p:tgtEl>
                                          <p:spTgt spid="772131"/>
                                        </p:tgtEl>
                                      </p:cBhvr>
                                    </p:animEffect>
                                  </p:childTnLst>
                                </p:cTn>
                              </p:par>
                            </p:childTnLst>
                          </p:cTn>
                        </p:par>
                        <p:par>
                          <p:cTn id="71" fill="hold" nodeType="afterGroup">
                            <p:stCondLst>
                              <p:cond delay="1000"/>
                            </p:stCondLst>
                            <p:childTnLst>
                              <p:par>
                                <p:cTn id="72" presetID="22" presetClass="entr" presetSubtype="1" fill="hold" nodeType="afterEffect">
                                  <p:stCondLst>
                                    <p:cond delay="0"/>
                                  </p:stCondLst>
                                  <p:childTnLst>
                                    <p:set>
                                      <p:cBhvr>
                                        <p:cTn id="73" dur="1" fill="hold">
                                          <p:stCondLst>
                                            <p:cond delay="0"/>
                                          </p:stCondLst>
                                        </p:cTn>
                                        <p:tgtEl>
                                          <p:spTgt spid="772132"/>
                                        </p:tgtEl>
                                        <p:attrNameLst>
                                          <p:attrName>style.visibility</p:attrName>
                                        </p:attrNameLst>
                                      </p:cBhvr>
                                      <p:to>
                                        <p:strVal val="visible"/>
                                      </p:to>
                                    </p:set>
                                    <p:animEffect transition="in" filter="wipe(up)">
                                      <p:cBhvr>
                                        <p:cTn id="74" dur="1000"/>
                                        <p:tgtEl>
                                          <p:spTgt spid="772132"/>
                                        </p:tgtEl>
                                      </p:cBhvr>
                                    </p:animEffect>
                                  </p:childTnLst>
                                </p:cTn>
                              </p:par>
                            </p:childTnLst>
                          </p:cTn>
                        </p:par>
                        <p:par>
                          <p:cTn id="75" fill="hold" nodeType="afterGroup">
                            <p:stCondLst>
                              <p:cond delay="2000"/>
                            </p:stCondLst>
                            <p:childTnLst>
                              <p:par>
                                <p:cTn id="76" presetID="22" presetClass="entr" presetSubtype="8" fill="hold" grpId="0" nodeType="afterEffect">
                                  <p:stCondLst>
                                    <p:cond delay="0"/>
                                  </p:stCondLst>
                                  <p:childTnLst>
                                    <p:set>
                                      <p:cBhvr>
                                        <p:cTn id="77" dur="1" fill="hold">
                                          <p:stCondLst>
                                            <p:cond delay="0"/>
                                          </p:stCondLst>
                                        </p:cTn>
                                        <p:tgtEl>
                                          <p:spTgt spid="772105">
                                            <p:txEl>
                                              <p:pRg st="3" end="3"/>
                                            </p:txEl>
                                          </p:spTgt>
                                        </p:tgtEl>
                                        <p:attrNameLst>
                                          <p:attrName>style.visibility</p:attrName>
                                        </p:attrNameLst>
                                      </p:cBhvr>
                                      <p:to>
                                        <p:strVal val="visible"/>
                                      </p:to>
                                    </p:set>
                                    <p:animEffect transition="in" filter="wipe(left)">
                                      <p:cBhvr>
                                        <p:cTn id="78" dur="500"/>
                                        <p:tgtEl>
                                          <p:spTgt spid="772105">
                                            <p:txEl>
                                              <p:pRg st="3" end="3"/>
                                            </p:txEl>
                                          </p:spTgt>
                                        </p:tgtEl>
                                      </p:cBhvr>
                                    </p:animEffect>
                                  </p:childTnLst>
                                </p:cTn>
                              </p:par>
                            </p:childTnLst>
                          </p:cTn>
                        </p:par>
                      </p:childTnLst>
                    </p:cTn>
                  </p:par>
                  <p:par>
                    <p:cTn id="79" fill="hold" nodeType="clickPar">
                      <p:stCondLst>
                        <p:cond delay="indefinite"/>
                      </p:stCondLst>
                      <p:childTnLst>
                        <p:par>
                          <p:cTn id="80" fill="hold" nodeType="withGroup">
                            <p:stCondLst>
                              <p:cond delay="0"/>
                            </p:stCondLst>
                            <p:childTnLst>
                              <p:par>
                                <p:cTn id="81" presetID="22" presetClass="entr" presetSubtype="1" fill="hold" nodeType="clickEffect">
                                  <p:stCondLst>
                                    <p:cond delay="0"/>
                                  </p:stCondLst>
                                  <p:childTnLst>
                                    <p:set>
                                      <p:cBhvr>
                                        <p:cTn id="82" dur="1" fill="hold">
                                          <p:stCondLst>
                                            <p:cond delay="0"/>
                                          </p:stCondLst>
                                        </p:cTn>
                                        <p:tgtEl>
                                          <p:spTgt spid="772133"/>
                                        </p:tgtEl>
                                        <p:attrNameLst>
                                          <p:attrName>style.visibility</p:attrName>
                                        </p:attrNameLst>
                                      </p:cBhvr>
                                      <p:to>
                                        <p:strVal val="visible"/>
                                      </p:to>
                                    </p:set>
                                    <p:animEffect transition="in" filter="wipe(up)">
                                      <p:cBhvr>
                                        <p:cTn id="83" dur="1000"/>
                                        <p:tgtEl>
                                          <p:spTgt spid="772133"/>
                                        </p:tgtEl>
                                      </p:cBhvr>
                                    </p:animEffect>
                                  </p:childTnLst>
                                </p:cTn>
                              </p:par>
                            </p:childTnLst>
                          </p:cTn>
                        </p:par>
                        <p:par>
                          <p:cTn id="84" fill="hold" nodeType="afterGroup">
                            <p:stCondLst>
                              <p:cond delay="1000"/>
                            </p:stCondLst>
                            <p:childTnLst>
                              <p:par>
                                <p:cTn id="85" presetID="22" presetClass="entr" presetSubtype="1" fill="hold" nodeType="afterEffect">
                                  <p:stCondLst>
                                    <p:cond delay="0"/>
                                  </p:stCondLst>
                                  <p:childTnLst>
                                    <p:set>
                                      <p:cBhvr>
                                        <p:cTn id="86" dur="1" fill="hold">
                                          <p:stCondLst>
                                            <p:cond delay="0"/>
                                          </p:stCondLst>
                                        </p:cTn>
                                        <p:tgtEl>
                                          <p:spTgt spid="772134"/>
                                        </p:tgtEl>
                                        <p:attrNameLst>
                                          <p:attrName>style.visibility</p:attrName>
                                        </p:attrNameLst>
                                      </p:cBhvr>
                                      <p:to>
                                        <p:strVal val="visible"/>
                                      </p:to>
                                    </p:set>
                                    <p:animEffect transition="in" filter="wipe(up)">
                                      <p:cBhvr>
                                        <p:cTn id="87" dur="1000"/>
                                        <p:tgtEl>
                                          <p:spTgt spid="772134"/>
                                        </p:tgtEl>
                                      </p:cBhvr>
                                    </p:animEffect>
                                  </p:childTnLst>
                                </p:cTn>
                              </p:par>
                            </p:childTnLst>
                          </p:cTn>
                        </p:par>
                        <p:par>
                          <p:cTn id="88" fill="hold" nodeType="afterGroup">
                            <p:stCondLst>
                              <p:cond delay="2000"/>
                            </p:stCondLst>
                            <p:childTnLst>
                              <p:par>
                                <p:cTn id="89" presetID="22" presetClass="entr" presetSubtype="8" fill="hold" grpId="0" nodeType="afterEffect">
                                  <p:stCondLst>
                                    <p:cond delay="0"/>
                                  </p:stCondLst>
                                  <p:childTnLst>
                                    <p:set>
                                      <p:cBhvr>
                                        <p:cTn id="90" dur="1" fill="hold">
                                          <p:stCondLst>
                                            <p:cond delay="0"/>
                                          </p:stCondLst>
                                        </p:cTn>
                                        <p:tgtEl>
                                          <p:spTgt spid="772105">
                                            <p:txEl>
                                              <p:pRg st="4" end="4"/>
                                            </p:txEl>
                                          </p:spTgt>
                                        </p:tgtEl>
                                        <p:attrNameLst>
                                          <p:attrName>style.visibility</p:attrName>
                                        </p:attrNameLst>
                                      </p:cBhvr>
                                      <p:to>
                                        <p:strVal val="visible"/>
                                      </p:to>
                                    </p:set>
                                    <p:animEffect transition="in" filter="wipe(left)">
                                      <p:cBhvr>
                                        <p:cTn id="91" dur="500"/>
                                        <p:tgtEl>
                                          <p:spTgt spid="772105">
                                            <p:txEl>
                                              <p:pRg st="4" end="4"/>
                                            </p:txEl>
                                          </p:spTgt>
                                        </p:tgtEl>
                                      </p:cBhvr>
                                    </p:animEffect>
                                  </p:childTnLst>
                                </p:cTn>
                              </p:par>
                            </p:childTnLst>
                          </p:cTn>
                        </p:par>
                        <p:par>
                          <p:cTn id="92" fill="hold" nodeType="afterGroup">
                            <p:stCondLst>
                              <p:cond delay="2500"/>
                            </p:stCondLst>
                            <p:childTnLst>
                              <p:par>
                                <p:cTn id="93" presetID="22" presetClass="entr" presetSubtype="8" fill="hold" nodeType="afterEffect">
                                  <p:stCondLst>
                                    <p:cond delay="0"/>
                                  </p:stCondLst>
                                  <p:childTnLst>
                                    <p:set>
                                      <p:cBhvr>
                                        <p:cTn id="94" dur="1" fill="hold">
                                          <p:stCondLst>
                                            <p:cond delay="0"/>
                                          </p:stCondLst>
                                        </p:cTn>
                                        <p:tgtEl>
                                          <p:spTgt spid="22"/>
                                        </p:tgtEl>
                                        <p:attrNameLst>
                                          <p:attrName>style.visibility</p:attrName>
                                        </p:attrNameLst>
                                      </p:cBhvr>
                                      <p:to>
                                        <p:strVal val="visible"/>
                                      </p:to>
                                    </p:set>
                                    <p:animEffect transition="in" filter="wipe(left)">
                                      <p:cBhvr>
                                        <p:cTn id="95" dur="500"/>
                                        <p:tgtEl>
                                          <p:spTgt spid="22"/>
                                        </p:tgtEl>
                                      </p:cBhvr>
                                    </p:animEffect>
                                  </p:childTnLst>
                                </p:cTn>
                              </p:par>
                            </p:childTnLst>
                          </p:cTn>
                        </p:par>
                      </p:childTnLst>
                    </p:cTn>
                  </p:par>
                  <p:par>
                    <p:cTn id="96" fill="hold" nodeType="clickPar">
                      <p:stCondLst>
                        <p:cond delay="indefinite"/>
                      </p:stCondLst>
                      <p:childTnLst>
                        <p:par>
                          <p:cTn id="97" fill="hold" nodeType="withGroup">
                            <p:stCondLst>
                              <p:cond delay="0"/>
                            </p:stCondLst>
                            <p:childTnLst>
                              <p:par>
                                <p:cTn id="98" presetID="22" presetClass="entr" presetSubtype="8" fill="hold" grpId="0" nodeType="clickEffect">
                                  <p:stCondLst>
                                    <p:cond delay="0"/>
                                  </p:stCondLst>
                                  <p:childTnLst>
                                    <p:set>
                                      <p:cBhvr>
                                        <p:cTn id="99" dur="1" fill="hold">
                                          <p:stCondLst>
                                            <p:cond delay="0"/>
                                          </p:stCondLst>
                                        </p:cTn>
                                        <p:tgtEl>
                                          <p:spTgt spid="24">
                                            <p:txEl>
                                              <p:pRg st="0" end="0"/>
                                            </p:txEl>
                                          </p:spTgt>
                                        </p:tgtEl>
                                        <p:attrNameLst>
                                          <p:attrName>style.visibility</p:attrName>
                                        </p:attrNameLst>
                                      </p:cBhvr>
                                      <p:to>
                                        <p:strVal val="visible"/>
                                      </p:to>
                                    </p:set>
                                    <p:animEffect transition="in" filter="wipe(left)">
                                      <p:cBhvr>
                                        <p:cTn id="100" dur="500"/>
                                        <p:tgtEl>
                                          <p:spTgt spid="24">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72102" grpId="0"/>
      <p:bldP spid="772103" grpId="0"/>
      <p:bldP spid="772104" grpId="0" animBg="1"/>
      <p:bldP spid="772105" grpId="0" build="p"/>
      <p:bldP spid="24" grpId="0" build="p" autoUpdateAnimBg="0" advAuto="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8"/>
          <p:cNvSpPr>
            <a:spLocks noChangeArrowheads="1"/>
          </p:cNvSpPr>
          <p:nvPr/>
        </p:nvSpPr>
        <p:spPr bwMode="auto">
          <a:xfrm>
            <a:off x="2268538" y="246063"/>
            <a:ext cx="5110162" cy="682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Bef>
                <a:spcPct val="20000"/>
              </a:spcBef>
            </a:pPr>
            <a:r>
              <a:rPr lang="en-US" altLang="zh-TW" sz="2200" b="1" dirty="0">
                <a:solidFill>
                  <a:schemeClr val="tx1"/>
                </a:solidFill>
                <a:ea typeface="新細明體" charset="-120"/>
              </a:rPr>
              <a:t>Family Spending</a:t>
            </a:r>
            <a:r>
              <a:rPr lang="zh-TW" altLang="en-US" sz="2200" b="1" dirty="0">
                <a:solidFill>
                  <a:schemeClr val="tx1"/>
                </a:solidFill>
                <a:ea typeface="新細明體" charset="-120"/>
              </a:rPr>
              <a:t> </a:t>
            </a:r>
            <a:r>
              <a:rPr lang="en-US" altLang="zh-TW" sz="2200" b="1" dirty="0">
                <a:solidFill>
                  <a:schemeClr val="tx1"/>
                </a:solidFill>
                <a:ea typeface="新細明體" charset="-120"/>
              </a:rPr>
              <a:t>in Health Caring at </a:t>
            </a:r>
            <a:r>
              <a:rPr lang="en-US" altLang="zh-TW" sz="2200" b="1" dirty="0" smtClean="0">
                <a:solidFill>
                  <a:schemeClr val="tx1"/>
                </a:solidFill>
                <a:ea typeface="新細明體" charset="-120"/>
              </a:rPr>
              <a:t>Taiwan--Facing Trade-offs</a:t>
            </a:r>
            <a:endParaRPr lang="en-US" altLang="zh-TW" sz="2200" b="1" dirty="0">
              <a:solidFill>
                <a:schemeClr val="tx1"/>
              </a:solidFill>
              <a:ea typeface="新細明體" charset="-120"/>
            </a:endParaRPr>
          </a:p>
        </p:txBody>
      </p:sp>
      <p:grpSp>
        <p:nvGrpSpPr>
          <p:cNvPr id="3" name="Group 19"/>
          <p:cNvGrpSpPr>
            <a:grpSpLocks/>
          </p:cNvGrpSpPr>
          <p:nvPr/>
        </p:nvGrpSpPr>
        <p:grpSpPr bwMode="auto">
          <a:xfrm>
            <a:off x="439738" y="95250"/>
            <a:ext cx="1770062" cy="968375"/>
            <a:chOff x="607" y="424"/>
            <a:chExt cx="1115" cy="610"/>
          </a:xfrm>
        </p:grpSpPr>
        <p:sp>
          <p:nvSpPr>
            <p:cNvPr id="4" name="Line 20"/>
            <p:cNvSpPr>
              <a:spLocks noChangeShapeType="1"/>
            </p:cNvSpPr>
            <p:nvPr/>
          </p:nvSpPr>
          <p:spPr bwMode="auto">
            <a:xfrm>
              <a:off x="1722" y="496"/>
              <a:ext cx="0" cy="528"/>
            </a:xfrm>
            <a:prstGeom prst="line">
              <a:avLst/>
            </a:prstGeom>
            <a:noFill/>
            <a:ln w="9525">
              <a:solidFill>
                <a:srgbClr val="AC0C11"/>
              </a:solidFill>
              <a:round/>
              <a:headEnd/>
              <a:tailEnd/>
            </a:ln>
            <a:extLst>
              <a:ext uri="{909E8E84-426E-40DD-AFC4-6F175D3DCCD1}">
                <a14:hiddenFill xmlns:a14="http://schemas.microsoft.com/office/drawing/2010/main">
                  <a:noFill/>
                </a14:hiddenFill>
              </a:ext>
            </a:extLst>
          </p:spPr>
          <p:txBody>
            <a:bodyPr/>
            <a:lstStyle/>
            <a:p>
              <a:endParaRPr lang="zh-TW" altLang="en-US"/>
            </a:p>
          </p:txBody>
        </p:sp>
        <p:sp>
          <p:nvSpPr>
            <p:cNvPr id="5" name="Rectangle 21"/>
            <p:cNvSpPr>
              <a:spLocks noChangeArrowheads="1"/>
            </p:cNvSpPr>
            <p:nvPr/>
          </p:nvSpPr>
          <p:spPr bwMode="auto">
            <a:xfrm>
              <a:off x="607" y="424"/>
              <a:ext cx="1094" cy="6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r">
                <a:spcBef>
                  <a:spcPct val="20000"/>
                </a:spcBef>
              </a:pPr>
              <a:r>
                <a:rPr lang="en-US" altLang="zh-TW" sz="2200">
                  <a:solidFill>
                    <a:srgbClr val="B00B2D"/>
                  </a:solidFill>
                  <a:ea typeface="新細明體" charset="-120"/>
                </a:rPr>
                <a:t>Making</a:t>
              </a:r>
              <a:r>
                <a:rPr lang="en-US" altLang="zh-TW" sz="2200">
                  <a:solidFill>
                    <a:schemeClr val="tx1"/>
                  </a:solidFill>
                  <a:ea typeface="新細明體" charset="-120"/>
                </a:rPr>
                <a:t/>
              </a:r>
              <a:br>
                <a:rPr lang="en-US" altLang="zh-TW" sz="2200">
                  <a:solidFill>
                    <a:schemeClr val="tx1"/>
                  </a:solidFill>
                  <a:ea typeface="新細明體" charset="-120"/>
                </a:rPr>
              </a:br>
              <a:r>
                <a:rPr lang="en-US" altLang="zh-TW" sz="1600">
                  <a:solidFill>
                    <a:schemeClr val="tx1"/>
                  </a:solidFill>
                  <a:ea typeface="新細明體" charset="-120"/>
                </a:rPr>
                <a:t>the</a:t>
              </a:r>
              <a:r>
                <a:rPr lang="en-US" altLang="zh-TW" sz="1800">
                  <a:solidFill>
                    <a:schemeClr val="tx1"/>
                  </a:solidFill>
                  <a:ea typeface="新細明體" charset="-120"/>
                </a:rPr>
                <a:t/>
              </a:r>
              <a:br>
                <a:rPr lang="en-US" altLang="zh-TW" sz="1800">
                  <a:solidFill>
                    <a:schemeClr val="tx1"/>
                  </a:solidFill>
                  <a:ea typeface="新細明體" charset="-120"/>
                </a:rPr>
              </a:br>
              <a:r>
                <a:rPr lang="en-US" altLang="zh-TW" sz="2200">
                  <a:solidFill>
                    <a:srgbClr val="B00B2D"/>
                  </a:solidFill>
                  <a:ea typeface="新細明體" charset="-120"/>
                </a:rPr>
                <a:t>Connection</a:t>
              </a:r>
            </a:p>
          </p:txBody>
        </p:sp>
      </p:grpSp>
      <p:graphicFrame>
        <p:nvGraphicFramePr>
          <p:cNvPr id="6" name="表格 5"/>
          <p:cNvGraphicFramePr>
            <a:graphicFrameLocks noGrp="1"/>
          </p:cNvGraphicFramePr>
          <p:nvPr>
            <p:extLst>
              <p:ext uri="{D42A27DB-BD31-4B8C-83A1-F6EECF244321}">
                <p14:modId xmlns:p14="http://schemas.microsoft.com/office/powerpoint/2010/main" val="2016887005"/>
              </p:ext>
            </p:extLst>
          </p:nvPr>
        </p:nvGraphicFramePr>
        <p:xfrm>
          <a:off x="630239" y="1120775"/>
          <a:ext cx="8145465" cy="2436812"/>
        </p:xfrm>
        <a:graphic>
          <a:graphicData uri="http://schemas.openxmlformats.org/drawingml/2006/table">
            <a:tbl>
              <a:tblPr>
                <a:tableStyleId>{5C22544A-7EE6-4342-B048-85BDC9FD1C3A}</a:tableStyleId>
              </a:tblPr>
              <a:tblGrid>
                <a:gridCol w="509572"/>
                <a:gridCol w="479495"/>
                <a:gridCol w="888727"/>
                <a:gridCol w="903060"/>
                <a:gridCol w="849307"/>
                <a:gridCol w="774052"/>
                <a:gridCol w="774052"/>
                <a:gridCol w="774052"/>
                <a:gridCol w="774052"/>
                <a:gridCol w="759718"/>
                <a:gridCol w="659378"/>
              </a:tblGrid>
              <a:tr h="986417">
                <a:tc>
                  <a:txBody>
                    <a:bodyPr/>
                    <a:lstStyle/>
                    <a:p>
                      <a:pPr algn="ctr" fontAlgn="ctr"/>
                      <a:r>
                        <a:rPr lang="zh-TW" sz="1600" u="none" strike="noStrike" dirty="0">
                          <a:effectLst/>
                          <a:latin typeface="標楷體" pitchFamily="65" charset="-120"/>
                          <a:ea typeface="標楷體" pitchFamily="65" charset="-120"/>
                        </a:rPr>
                        <a:t>年 別</a:t>
                      </a:r>
                      <a:endParaRPr lang="zh-TW" sz="1600" b="0" i="0" u="none" strike="noStrike" dirty="0">
                        <a:effectLst/>
                        <a:latin typeface="標楷體" pitchFamily="65" charset="-120"/>
                        <a:ea typeface="標楷體" pitchFamily="65" charset="-12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zh-TW" sz="1600" u="none" strike="noStrike" dirty="0">
                          <a:effectLst/>
                          <a:latin typeface="標楷體" pitchFamily="65" charset="-120"/>
                          <a:ea typeface="標楷體" pitchFamily="65" charset="-120"/>
                        </a:rPr>
                        <a:t>合　計</a:t>
                      </a:r>
                      <a:endParaRPr lang="zh-TW" sz="1600" b="0" i="0" u="none" strike="noStrike" dirty="0">
                        <a:effectLst/>
                        <a:latin typeface="標楷體" pitchFamily="65" charset="-120"/>
                        <a:ea typeface="標楷體" pitchFamily="65" charset="-12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fontAlgn="ctr"/>
                      <a:r>
                        <a:rPr lang="zh-TW" sz="1600" u="none" strike="noStrike" dirty="0">
                          <a:effectLst/>
                          <a:latin typeface="標楷體" pitchFamily="65" charset="-120"/>
                          <a:ea typeface="標楷體" pitchFamily="65" charset="-120"/>
                        </a:rPr>
                        <a:t>食品、飲料及菸草</a:t>
                      </a:r>
                      <a:endParaRPr lang="zh-TW" sz="1600" b="0" i="0" u="none" strike="noStrike" dirty="0">
                        <a:effectLst/>
                        <a:latin typeface="標楷體" pitchFamily="65" charset="-120"/>
                        <a:ea typeface="標楷體" pitchFamily="65" charset="-12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fontAlgn="ctr"/>
                      <a:r>
                        <a:rPr lang="zh-TW" sz="1600" u="none" strike="noStrike" dirty="0">
                          <a:effectLst/>
                          <a:latin typeface="標楷體" pitchFamily="65" charset="-120"/>
                          <a:ea typeface="標楷體" pitchFamily="65" charset="-120"/>
                        </a:rPr>
                        <a:t>衣著、鞋襪類</a:t>
                      </a:r>
                      <a:endParaRPr lang="zh-TW" sz="1600" b="0" i="0" u="none" strike="noStrike" dirty="0">
                        <a:effectLst/>
                        <a:latin typeface="標楷體" pitchFamily="65" charset="-120"/>
                        <a:ea typeface="標楷體" pitchFamily="65" charset="-12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fontAlgn="ctr"/>
                      <a:r>
                        <a:rPr lang="zh-TW" sz="1600" u="none" strike="noStrike" dirty="0">
                          <a:effectLst/>
                          <a:latin typeface="標楷體" pitchFamily="65" charset="-120"/>
                          <a:ea typeface="標楷體" pitchFamily="65" charset="-120"/>
                        </a:rPr>
                        <a:t>住宅服務、水電瓦斯及燃料</a:t>
                      </a:r>
                      <a:endParaRPr lang="zh-TW" sz="1600" b="0" i="0" u="none" strike="noStrike" dirty="0">
                        <a:effectLst/>
                        <a:latin typeface="標楷體" pitchFamily="65" charset="-120"/>
                        <a:ea typeface="標楷體" pitchFamily="65" charset="-12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fontAlgn="ctr"/>
                      <a:r>
                        <a:rPr lang="zh-TW" sz="1600" u="none" strike="noStrike" dirty="0">
                          <a:effectLst/>
                          <a:latin typeface="標楷體" pitchFamily="65" charset="-120"/>
                          <a:ea typeface="標楷體" pitchFamily="65" charset="-120"/>
                        </a:rPr>
                        <a:t>家具設備及家務服務</a:t>
                      </a:r>
                      <a:endParaRPr lang="zh-TW" sz="1600" b="0" i="0" u="none" strike="noStrike" dirty="0">
                        <a:effectLst/>
                        <a:latin typeface="標楷體" pitchFamily="65" charset="-120"/>
                        <a:ea typeface="標楷體" pitchFamily="65" charset="-12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zh-TW" sz="1600" u="none" strike="noStrike" dirty="0" smtClean="0">
                          <a:solidFill>
                            <a:srgbClr val="FF0000"/>
                          </a:solidFill>
                          <a:effectLst/>
                          <a:latin typeface="標楷體" pitchFamily="65" charset="-120"/>
                          <a:ea typeface="標楷體" pitchFamily="65" charset="-120"/>
                        </a:rPr>
                        <a:t>醫療</a:t>
                      </a:r>
                      <a:r>
                        <a:rPr lang="zh-TW" sz="1600" u="none" strike="noStrike" dirty="0">
                          <a:solidFill>
                            <a:srgbClr val="FF0000"/>
                          </a:solidFill>
                          <a:effectLst/>
                          <a:latin typeface="標楷體" pitchFamily="65" charset="-120"/>
                          <a:ea typeface="標楷體" pitchFamily="65" charset="-120"/>
                        </a:rPr>
                        <a:t>保 健</a:t>
                      </a:r>
                      <a:endParaRPr lang="zh-TW" sz="1600" b="0" i="0" u="none" strike="noStrike" dirty="0">
                        <a:solidFill>
                          <a:srgbClr val="FF0000"/>
                        </a:solidFill>
                        <a:effectLst/>
                        <a:latin typeface="標楷體" pitchFamily="65" charset="-120"/>
                        <a:ea typeface="標楷體" pitchFamily="65" charset="-12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zh-TW" sz="1600" u="none" strike="noStrike" dirty="0">
                          <a:effectLst/>
                          <a:latin typeface="標楷體" pitchFamily="65" charset="-120"/>
                          <a:ea typeface="標楷體" pitchFamily="65" charset="-120"/>
                        </a:rPr>
                        <a:t>運輸交通及通訊</a:t>
                      </a:r>
                      <a:endParaRPr lang="zh-TW" sz="1600" b="0" i="0" u="none" strike="noStrike" dirty="0">
                        <a:effectLst/>
                        <a:latin typeface="標楷體" pitchFamily="65" charset="-120"/>
                        <a:ea typeface="標楷體" pitchFamily="65" charset="-12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fontAlgn="ctr"/>
                      <a:r>
                        <a:rPr lang="zh-TW" sz="1600" u="none" strike="noStrike" dirty="0">
                          <a:effectLst/>
                          <a:latin typeface="標楷體" pitchFamily="65" charset="-120"/>
                          <a:ea typeface="標楷體" pitchFamily="65" charset="-120"/>
                        </a:rPr>
                        <a:t>休閒、文化及教育消費</a:t>
                      </a:r>
                      <a:endParaRPr lang="zh-TW" sz="1600" b="0" i="0" u="none" strike="noStrike" dirty="0">
                        <a:effectLst/>
                        <a:latin typeface="標楷體" pitchFamily="65" charset="-120"/>
                        <a:ea typeface="標楷體" pitchFamily="65" charset="-12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fontAlgn="ctr"/>
                      <a:r>
                        <a:rPr lang="zh-TW" sz="1600" u="none" strike="noStrike" dirty="0">
                          <a:effectLst/>
                          <a:latin typeface="標楷體" pitchFamily="65" charset="-120"/>
                          <a:ea typeface="標楷體" pitchFamily="65" charset="-120"/>
                        </a:rPr>
                        <a:t>餐廳及旅館</a:t>
                      </a:r>
                      <a:endParaRPr lang="zh-TW" sz="1600" b="0" i="0" u="none" strike="noStrike" dirty="0">
                        <a:effectLst/>
                        <a:latin typeface="標楷體" pitchFamily="65" charset="-120"/>
                        <a:ea typeface="標楷體" pitchFamily="65" charset="-12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zh-TW" sz="1600" u="none" strike="noStrike" dirty="0">
                          <a:effectLst/>
                          <a:latin typeface="標楷體" pitchFamily="65" charset="-120"/>
                          <a:ea typeface="標楷體" pitchFamily="65" charset="-120"/>
                        </a:rPr>
                        <a:t>什 項消 費</a:t>
                      </a:r>
                      <a:endParaRPr lang="zh-TW" sz="1600" b="0" i="0" u="none" strike="noStrike" dirty="0">
                        <a:effectLst/>
                        <a:latin typeface="標楷體" pitchFamily="65" charset="-120"/>
                        <a:ea typeface="標楷體" pitchFamily="65" charset="-12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90079">
                <a:tc>
                  <a:txBody>
                    <a:bodyPr/>
                    <a:lstStyle/>
                    <a:p>
                      <a:pPr algn="ctr" fontAlgn="b"/>
                      <a:r>
                        <a:rPr lang="zh-TW" sz="1400" u="none" strike="noStrike" dirty="0">
                          <a:effectLst/>
                        </a:rPr>
                        <a:t>2007</a:t>
                      </a:r>
                      <a:endParaRPr lang="zh-TW" sz="1400" b="0" i="0" u="none" strike="noStrike" dirty="0">
                        <a:effectLst/>
                        <a:latin typeface="新細明體"/>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US" sz="1400" u="none" strike="noStrike" dirty="0">
                          <a:effectLst/>
                        </a:rPr>
                        <a:t>100</a:t>
                      </a:r>
                      <a:endParaRPr lang="zh-TW" sz="1400" b="0" i="0" u="none" strike="noStrike" dirty="0">
                        <a:effectLst/>
                        <a:latin typeface="Symbo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US" sz="1400" u="none" strike="noStrike" dirty="0">
                          <a:effectLst/>
                        </a:rPr>
                        <a:t>16.5</a:t>
                      </a:r>
                      <a:endParaRPr lang="zh-TW" sz="1400" b="0" i="0" u="none" strike="noStrike" dirty="0">
                        <a:effectLst/>
                        <a:latin typeface="Symbo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US" sz="1400" u="none" strike="noStrike" dirty="0">
                          <a:effectLst/>
                        </a:rPr>
                        <a:t>3.3</a:t>
                      </a:r>
                      <a:endParaRPr lang="zh-TW" sz="1400" b="0" i="0" u="none" strike="noStrike" dirty="0">
                        <a:effectLst/>
                        <a:latin typeface="Symbo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US" sz="1400" u="none" strike="noStrike" dirty="0">
                          <a:effectLst/>
                        </a:rPr>
                        <a:t>23.9</a:t>
                      </a:r>
                      <a:endParaRPr lang="zh-TW" sz="1400" b="0" i="0" u="none" strike="noStrike" dirty="0">
                        <a:effectLst/>
                        <a:latin typeface="Symbo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US" sz="1400" u="none" strike="noStrike" dirty="0">
                          <a:effectLst/>
                        </a:rPr>
                        <a:t>2.5</a:t>
                      </a:r>
                      <a:endParaRPr lang="zh-TW" sz="1400" b="0" i="0" u="none" strike="noStrike" dirty="0">
                        <a:effectLst/>
                        <a:latin typeface="Symbo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US" sz="1400" u="none" strike="noStrike" dirty="0">
                          <a:solidFill>
                            <a:srgbClr val="FF0000"/>
                          </a:solidFill>
                          <a:effectLst/>
                        </a:rPr>
                        <a:t>14.1</a:t>
                      </a:r>
                      <a:endParaRPr lang="zh-TW" sz="1400" b="0" i="0" u="none" strike="noStrike" dirty="0">
                        <a:solidFill>
                          <a:srgbClr val="FF0000"/>
                        </a:solidFill>
                        <a:effectLst/>
                        <a:latin typeface="Symbo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US" sz="1400" u="none" strike="noStrike">
                          <a:effectLst/>
                        </a:rPr>
                        <a:t>12.9</a:t>
                      </a:r>
                      <a:endParaRPr lang="zh-TW" sz="1400" b="0" i="0" u="none" strike="noStrike">
                        <a:effectLst/>
                        <a:latin typeface="Symbo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US" sz="1400" u="none" strike="noStrike" dirty="0">
                          <a:effectLst/>
                        </a:rPr>
                        <a:t>11.2</a:t>
                      </a:r>
                      <a:endParaRPr lang="zh-TW" sz="1400" b="0" i="0" u="none" strike="noStrike" dirty="0">
                        <a:effectLst/>
                        <a:latin typeface="Symbo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US" sz="1400" u="none" strike="noStrike" dirty="0">
                          <a:effectLst/>
                        </a:rPr>
                        <a:t>9.7</a:t>
                      </a:r>
                      <a:endParaRPr lang="zh-TW" sz="1400" b="0" i="0" u="none" strike="noStrike" dirty="0">
                        <a:effectLst/>
                        <a:latin typeface="Symbo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US" sz="1400" u="none" strike="noStrike">
                          <a:effectLst/>
                        </a:rPr>
                        <a:t>6</a:t>
                      </a:r>
                      <a:endParaRPr lang="zh-TW" sz="1400" b="0" i="0" u="none" strike="noStrike">
                        <a:effectLst/>
                        <a:latin typeface="Symbo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90079">
                <a:tc>
                  <a:txBody>
                    <a:bodyPr/>
                    <a:lstStyle/>
                    <a:p>
                      <a:pPr algn="ctr" fontAlgn="b"/>
                      <a:r>
                        <a:rPr lang="zh-TW" sz="1400" u="none" strike="noStrike" dirty="0">
                          <a:effectLst/>
                        </a:rPr>
                        <a:t>2008</a:t>
                      </a:r>
                      <a:endParaRPr lang="zh-TW" sz="1400" b="0" i="0" u="none" strike="noStrike" dirty="0">
                        <a:effectLst/>
                        <a:latin typeface="新細明體"/>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US" sz="1400" u="none" strike="noStrike">
                          <a:effectLst/>
                        </a:rPr>
                        <a:t>100</a:t>
                      </a:r>
                      <a:endParaRPr lang="zh-TW" sz="1400" b="0" i="0" u="none" strike="noStrike">
                        <a:effectLst/>
                        <a:latin typeface="Symbo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US" sz="1400" u="none" strike="noStrike" dirty="0">
                          <a:effectLst/>
                        </a:rPr>
                        <a:t>16.4</a:t>
                      </a:r>
                      <a:endParaRPr lang="zh-TW" sz="1400" b="0" i="0" u="none" strike="noStrike" dirty="0">
                        <a:effectLst/>
                        <a:latin typeface="Symbo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US" sz="1400" u="none" strike="noStrike" dirty="0">
                          <a:effectLst/>
                        </a:rPr>
                        <a:t>3.2</a:t>
                      </a:r>
                      <a:endParaRPr lang="zh-TW" sz="1400" b="0" i="0" u="none" strike="noStrike" dirty="0">
                        <a:effectLst/>
                        <a:latin typeface="Symbo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US" sz="1400" u="none" strike="noStrike" dirty="0">
                          <a:effectLst/>
                        </a:rPr>
                        <a:t>24.2</a:t>
                      </a:r>
                      <a:endParaRPr lang="zh-TW" sz="1400" b="0" i="0" u="none" strike="noStrike" dirty="0">
                        <a:effectLst/>
                        <a:latin typeface="Symbo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US" sz="1400" u="none" strike="noStrike">
                          <a:effectLst/>
                        </a:rPr>
                        <a:t>2.5</a:t>
                      </a:r>
                      <a:endParaRPr lang="zh-TW" sz="1400" b="0" i="0" u="none" strike="noStrike">
                        <a:effectLst/>
                        <a:latin typeface="Symbo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US" sz="1400" u="none" strike="noStrike" dirty="0">
                          <a:solidFill>
                            <a:srgbClr val="FF0000"/>
                          </a:solidFill>
                          <a:effectLst/>
                        </a:rPr>
                        <a:t>14.4</a:t>
                      </a:r>
                      <a:endParaRPr lang="zh-TW" sz="1400" b="0" i="0" u="none" strike="noStrike" dirty="0">
                        <a:solidFill>
                          <a:srgbClr val="FF0000"/>
                        </a:solidFill>
                        <a:effectLst/>
                        <a:latin typeface="Symbo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US" sz="1400" u="none" strike="noStrike" dirty="0">
                          <a:effectLst/>
                        </a:rPr>
                        <a:t>12.4</a:t>
                      </a:r>
                      <a:endParaRPr lang="zh-TW" sz="1400" b="0" i="0" u="none" strike="noStrike" dirty="0">
                        <a:effectLst/>
                        <a:latin typeface="Symbo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US" sz="1400" u="none" strike="noStrike" dirty="0">
                          <a:effectLst/>
                        </a:rPr>
                        <a:t>11.3</a:t>
                      </a:r>
                      <a:endParaRPr lang="zh-TW" sz="1400" b="0" i="0" u="none" strike="noStrike" dirty="0">
                        <a:effectLst/>
                        <a:latin typeface="Symbo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US" sz="1400" u="none" strike="noStrike" dirty="0">
                          <a:effectLst/>
                        </a:rPr>
                        <a:t>10.1</a:t>
                      </a:r>
                      <a:endParaRPr lang="zh-TW" sz="1400" b="0" i="0" u="none" strike="noStrike" dirty="0">
                        <a:effectLst/>
                        <a:latin typeface="Symbo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US" sz="1400" u="none" strike="noStrike" dirty="0">
                          <a:effectLst/>
                        </a:rPr>
                        <a:t>5.6</a:t>
                      </a:r>
                      <a:endParaRPr lang="zh-TW" sz="1400" b="0" i="0" u="none" strike="noStrike" dirty="0">
                        <a:effectLst/>
                        <a:latin typeface="Symbo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90079">
                <a:tc>
                  <a:txBody>
                    <a:bodyPr/>
                    <a:lstStyle/>
                    <a:p>
                      <a:pPr algn="ctr" fontAlgn="b"/>
                      <a:r>
                        <a:rPr lang="zh-TW" sz="1400" u="none" strike="noStrike" dirty="0">
                          <a:effectLst/>
                        </a:rPr>
                        <a:t>2009</a:t>
                      </a:r>
                      <a:endParaRPr lang="zh-TW" sz="1400" b="0" i="0" u="none" strike="noStrike" dirty="0">
                        <a:effectLst/>
                        <a:latin typeface="新細明體"/>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US" sz="1400" u="none" strike="noStrike">
                          <a:effectLst/>
                        </a:rPr>
                        <a:t>100</a:t>
                      </a:r>
                      <a:endParaRPr lang="zh-TW" sz="1400" b="0" i="0" u="none" strike="noStrike">
                        <a:effectLst/>
                        <a:latin typeface="Symbo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US" sz="1400" u="none" strike="noStrike">
                          <a:effectLst/>
                        </a:rPr>
                        <a:t>16.7</a:t>
                      </a:r>
                      <a:endParaRPr lang="zh-TW" sz="1400" b="0" i="0" u="none" strike="noStrike">
                        <a:effectLst/>
                        <a:latin typeface="Symbo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US" sz="1400" u="none" strike="noStrike">
                          <a:effectLst/>
                        </a:rPr>
                        <a:t>3.2</a:t>
                      </a:r>
                      <a:endParaRPr lang="zh-TW" sz="1400" b="0" i="0" u="none" strike="noStrike">
                        <a:effectLst/>
                        <a:latin typeface="Symbo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US" sz="1400" u="none" strike="noStrike" dirty="0">
                          <a:effectLst/>
                        </a:rPr>
                        <a:t>24.3</a:t>
                      </a:r>
                      <a:endParaRPr lang="zh-TW" sz="1400" b="0" i="0" u="none" strike="noStrike" dirty="0">
                        <a:effectLst/>
                        <a:latin typeface="Symbo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US" sz="1400" u="none" strike="noStrike" dirty="0">
                          <a:effectLst/>
                        </a:rPr>
                        <a:t>2.5</a:t>
                      </a:r>
                      <a:endParaRPr lang="zh-TW" sz="1400" b="0" i="0" u="none" strike="noStrike" dirty="0">
                        <a:effectLst/>
                        <a:latin typeface="Symbo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US" sz="1400" u="none" strike="noStrike" dirty="0">
                          <a:solidFill>
                            <a:srgbClr val="FF0000"/>
                          </a:solidFill>
                          <a:effectLst/>
                        </a:rPr>
                        <a:t>14.5</a:t>
                      </a:r>
                      <a:endParaRPr lang="zh-TW" sz="1400" b="0" i="0" u="none" strike="noStrike" dirty="0">
                        <a:solidFill>
                          <a:srgbClr val="FF0000"/>
                        </a:solidFill>
                        <a:effectLst/>
                        <a:latin typeface="Symbo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US" sz="1400" u="none" strike="noStrike">
                          <a:effectLst/>
                        </a:rPr>
                        <a:t>12.7</a:t>
                      </a:r>
                      <a:endParaRPr lang="zh-TW" sz="1400" b="0" i="0" u="none" strike="noStrike">
                        <a:effectLst/>
                        <a:latin typeface="Symbo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US" sz="1400" u="none" strike="noStrike" dirty="0">
                          <a:effectLst/>
                        </a:rPr>
                        <a:t>11</a:t>
                      </a:r>
                      <a:endParaRPr lang="zh-TW" sz="1400" b="0" i="0" u="none" strike="noStrike" dirty="0">
                        <a:effectLst/>
                        <a:latin typeface="Symbo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US" sz="1400" u="none" strike="noStrike" dirty="0">
                          <a:effectLst/>
                        </a:rPr>
                        <a:t>9.4</a:t>
                      </a:r>
                      <a:endParaRPr lang="zh-TW" sz="1400" b="0" i="0" u="none" strike="noStrike" dirty="0">
                        <a:effectLst/>
                        <a:latin typeface="Symbo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US" sz="1400" u="none" strike="noStrike" dirty="0">
                          <a:effectLst/>
                        </a:rPr>
                        <a:t>5.7</a:t>
                      </a:r>
                      <a:endParaRPr lang="zh-TW" sz="1400" b="0" i="0" u="none" strike="noStrike" dirty="0">
                        <a:effectLst/>
                        <a:latin typeface="Symbo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90079">
                <a:tc>
                  <a:txBody>
                    <a:bodyPr/>
                    <a:lstStyle/>
                    <a:p>
                      <a:pPr algn="ctr" fontAlgn="b"/>
                      <a:r>
                        <a:rPr lang="zh-TW" sz="1400" u="none" strike="noStrike" dirty="0">
                          <a:effectLst/>
                        </a:rPr>
                        <a:t>2010</a:t>
                      </a:r>
                      <a:endParaRPr lang="zh-TW" sz="1400" b="0" i="0" u="none" strike="noStrike" dirty="0">
                        <a:effectLst/>
                        <a:latin typeface="新細明體"/>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US" sz="1400" u="none" strike="noStrike">
                          <a:effectLst/>
                        </a:rPr>
                        <a:t>100</a:t>
                      </a:r>
                      <a:endParaRPr lang="zh-TW" sz="1400" b="0" i="0" u="none" strike="noStrike">
                        <a:effectLst/>
                        <a:latin typeface="Symbo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US" sz="1400" u="none" strike="noStrike">
                          <a:effectLst/>
                        </a:rPr>
                        <a:t>16.6</a:t>
                      </a:r>
                      <a:endParaRPr lang="zh-TW" sz="1400" b="0" i="0" u="none" strike="noStrike">
                        <a:effectLst/>
                        <a:latin typeface="Symbo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US" sz="1400" u="none" strike="noStrike">
                          <a:effectLst/>
                        </a:rPr>
                        <a:t>3.2</a:t>
                      </a:r>
                      <a:endParaRPr lang="zh-TW" sz="1400" b="0" i="0" u="none" strike="noStrike">
                        <a:effectLst/>
                        <a:latin typeface="Symbo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US" sz="1400" u="none" strike="noStrike">
                          <a:effectLst/>
                        </a:rPr>
                        <a:t>24.6</a:t>
                      </a:r>
                      <a:endParaRPr lang="zh-TW" sz="1400" b="0" i="0" u="none" strike="noStrike">
                        <a:effectLst/>
                        <a:latin typeface="Symbo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US" sz="1400" u="none" strike="noStrike" dirty="0">
                          <a:effectLst/>
                        </a:rPr>
                        <a:t>2.5</a:t>
                      </a:r>
                      <a:endParaRPr lang="zh-TW" sz="1400" b="0" i="0" u="none" strike="noStrike" dirty="0">
                        <a:effectLst/>
                        <a:latin typeface="Symbo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US" sz="1400" u="none" strike="noStrike" dirty="0">
                          <a:solidFill>
                            <a:srgbClr val="FF0000"/>
                          </a:solidFill>
                          <a:effectLst/>
                        </a:rPr>
                        <a:t>14.4</a:t>
                      </a:r>
                      <a:endParaRPr lang="zh-TW" sz="1400" b="0" i="0" u="none" strike="noStrike" dirty="0">
                        <a:solidFill>
                          <a:srgbClr val="FF0000"/>
                        </a:solidFill>
                        <a:effectLst/>
                        <a:latin typeface="Symbo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US" sz="1400" u="none" strike="noStrike" dirty="0">
                          <a:effectLst/>
                        </a:rPr>
                        <a:t>12.5</a:t>
                      </a:r>
                      <a:endParaRPr lang="zh-TW" sz="1400" b="0" i="0" u="none" strike="noStrike" dirty="0">
                        <a:effectLst/>
                        <a:latin typeface="Symbo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US" sz="1400" u="none" strike="noStrike">
                          <a:effectLst/>
                        </a:rPr>
                        <a:t>11</a:t>
                      </a:r>
                      <a:endParaRPr lang="zh-TW" sz="1400" b="0" i="0" u="none" strike="noStrike">
                        <a:effectLst/>
                        <a:latin typeface="Symbo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US" sz="1400" u="none" strike="noStrike" dirty="0">
                          <a:effectLst/>
                        </a:rPr>
                        <a:t>9.7</a:t>
                      </a:r>
                      <a:endParaRPr lang="zh-TW" sz="1400" b="0" i="0" u="none" strike="noStrike" dirty="0">
                        <a:effectLst/>
                        <a:latin typeface="Symbo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US" sz="1400" u="none" strike="noStrike" dirty="0">
                          <a:effectLst/>
                        </a:rPr>
                        <a:t>5.4</a:t>
                      </a:r>
                      <a:endParaRPr lang="zh-TW" sz="1400" b="0" i="0" u="none" strike="noStrike" dirty="0">
                        <a:effectLst/>
                        <a:latin typeface="Symbo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90079">
                <a:tc>
                  <a:txBody>
                    <a:bodyPr/>
                    <a:lstStyle/>
                    <a:p>
                      <a:pPr algn="ctr" fontAlgn="b"/>
                      <a:r>
                        <a:rPr lang="zh-TW" sz="1400" u="none" strike="noStrike" dirty="0">
                          <a:effectLst/>
                        </a:rPr>
                        <a:t>2011</a:t>
                      </a:r>
                      <a:endParaRPr lang="zh-TW" sz="1400" b="0" i="0" u="none" strike="noStrike" dirty="0">
                        <a:effectLst/>
                        <a:latin typeface="新細明體"/>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US" sz="1400" u="none" strike="noStrike">
                          <a:effectLst/>
                        </a:rPr>
                        <a:t>100</a:t>
                      </a:r>
                      <a:endParaRPr lang="zh-TW" sz="1400" b="0" i="0" u="none" strike="noStrike">
                        <a:effectLst/>
                        <a:latin typeface="Symbo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US" sz="1400" u="none" strike="noStrike">
                          <a:effectLst/>
                        </a:rPr>
                        <a:t>16.2</a:t>
                      </a:r>
                      <a:endParaRPr lang="zh-TW" sz="1400" b="0" i="0" u="none" strike="noStrike">
                        <a:effectLst/>
                        <a:latin typeface="Symbo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US" sz="1400" u="none" strike="noStrike">
                          <a:effectLst/>
                        </a:rPr>
                        <a:t>3.1</a:t>
                      </a:r>
                      <a:endParaRPr lang="zh-TW" sz="1400" b="0" i="0" u="none" strike="noStrike">
                        <a:effectLst/>
                        <a:latin typeface="Symbo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US" sz="1400" u="none" strike="noStrike" dirty="0">
                          <a:effectLst/>
                        </a:rPr>
                        <a:t>24.4</a:t>
                      </a:r>
                      <a:endParaRPr lang="zh-TW" sz="1400" b="0" i="0" u="none" strike="noStrike" dirty="0">
                        <a:effectLst/>
                        <a:latin typeface="Symbo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US" sz="1400" u="none" strike="noStrike">
                          <a:effectLst/>
                        </a:rPr>
                        <a:t>2.5</a:t>
                      </a:r>
                      <a:endParaRPr lang="zh-TW" sz="1400" b="0" i="0" u="none" strike="noStrike">
                        <a:effectLst/>
                        <a:latin typeface="Symbo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US" sz="1400" u="none" strike="noStrike" dirty="0">
                          <a:solidFill>
                            <a:srgbClr val="FF0000"/>
                          </a:solidFill>
                          <a:effectLst/>
                        </a:rPr>
                        <a:t>14.6</a:t>
                      </a:r>
                      <a:endParaRPr lang="zh-TW" sz="1400" b="0" i="0" u="none" strike="noStrike" dirty="0">
                        <a:solidFill>
                          <a:srgbClr val="FF0000"/>
                        </a:solidFill>
                        <a:effectLst/>
                        <a:latin typeface="Symbo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US" sz="1400" u="none" strike="noStrike">
                          <a:effectLst/>
                        </a:rPr>
                        <a:t>13</a:t>
                      </a:r>
                      <a:endParaRPr lang="zh-TW" sz="1400" b="0" i="0" u="none" strike="noStrike">
                        <a:effectLst/>
                        <a:latin typeface="Symbo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US" sz="1400" u="none" strike="noStrike" dirty="0">
                          <a:effectLst/>
                        </a:rPr>
                        <a:t>10.4</a:t>
                      </a:r>
                      <a:endParaRPr lang="zh-TW" sz="1400" b="0" i="0" u="none" strike="noStrike" dirty="0">
                        <a:effectLst/>
                        <a:latin typeface="Symbo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US" sz="1400" u="none" strike="noStrike" dirty="0">
                          <a:effectLst/>
                        </a:rPr>
                        <a:t>10.2</a:t>
                      </a:r>
                      <a:endParaRPr lang="zh-TW" sz="1400" b="0" i="0" u="none" strike="noStrike" dirty="0">
                        <a:effectLst/>
                        <a:latin typeface="Symbo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US" sz="1400" u="none" strike="noStrike" dirty="0">
                          <a:effectLst/>
                        </a:rPr>
                        <a:t>5.6</a:t>
                      </a:r>
                      <a:endParaRPr lang="zh-TW" sz="1400" b="0" i="0" u="none" strike="noStrike" dirty="0">
                        <a:effectLst/>
                        <a:latin typeface="Symbo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graphicFrame>
        <p:nvGraphicFramePr>
          <p:cNvPr id="9" name="圖表 8"/>
          <p:cNvGraphicFramePr>
            <a:graphicFrameLocks/>
          </p:cNvGraphicFramePr>
          <p:nvPr>
            <p:extLst>
              <p:ext uri="{D42A27DB-BD31-4B8C-83A1-F6EECF244321}">
                <p14:modId xmlns:p14="http://schemas.microsoft.com/office/powerpoint/2010/main" val="1458137787"/>
              </p:ext>
            </p:extLst>
          </p:nvPr>
        </p:nvGraphicFramePr>
        <p:xfrm>
          <a:off x="2552700" y="3581400"/>
          <a:ext cx="4406900" cy="3009901"/>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4164649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500"/>
                                        <p:tgtEl>
                                          <p:spTgt spid="3"/>
                                        </p:tgtEl>
                                      </p:cBhvr>
                                    </p:animEffect>
                                  </p:childTnLst>
                                </p:cTn>
                              </p:par>
                            </p:childTnLst>
                          </p:cTn>
                        </p:par>
                        <p:par>
                          <p:cTn id="8" fill="hold">
                            <p:stCondLst>
                              <p:cond delay="500"/>
                            </p:stCondLst>
                            <p:childTnLst>
                              <p:par>
                                <p:cTn id="9" presetID="22" presetClass="entr" presetSubtype="8" fill="hold" grpId="0" nodeType="afterEffect">
                                  <p:stCondLst>
                                    <p:cond delay="0"/>
                                  </p:stCondLst>
                                  <p:childTnLst>
                                    <p:set>
                                      <p:cBhvr>
                                        <p:cTn id="10" dur="1" fill="hold">
                                          <p:stCondLst>
                                            <p:cond delay="0"/>
                                          </p:stCondLst>
                                        </p:cTn>
                                        <p:tgtEl>
                                          <p:spTgt spid="2">
                                            <p:txEl>
                                              <p:pRg st="0" end="0"/>
                                            </p:txEl>
                                          </p:spTgt>
                                        </p:tgtEl>
                                        <p:attrNameLst>
                                          <p:attrName>style.visibility</p:attrName>
                                        </p:attrNameLst>
                                      </p:cBhvr>
                                      <p:to>
                                        <p:strVal val="visible"/>
                                      </p:to>
                                    </p:set>
                                    <p:animEffect transition="in" filter="wipe(left)">
                                      <p:cBhvr>
                                        <p:cTn id="11" dur="500"/>
                                        <p:tgtEl>
                                          <p:spTgt spid="2">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bldLvl="2" autoUpdateAnimBg="0" advAuto="0"/>
    </p:bldLst>
  </p:timing>
</p:sld>
</file>

<file path=ppt/slides/slide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33543" name="Text Box 7"/>
          <p:cNvSpPr txBox="1">
            <a:spLocks noChangeArrowheads="1"/>
          </p:cNvSpPr>
          <p:nvPr/>
        </p:nvSpPr>
        <p:spPr bwMode="auto">
          <a:xfrm>
            <a:off x="1512888" y="334963"/>
            <a:ext cx="3983037" cy="338137"/>
          </a:xfrm>
          <a:prstGeom prst="rect">
            <a:avLst/>
          </a:prstGeom>
          <a:noFill/>
          <a:ln w="9525">
            <a:noFill/>
            <a:miter lim="800000"/>
            <a:headEnd/>
            <a:tailEnd/>
          </a:ln>
        </p:spPr>
        <p:txBody>
          <a:bodyPr>
            <a:spAutoFit/>
          </a:bodyPr>
          <a:lstStyle/>
          <a:p>
            <a:pPr>
              <a:spcBef>
                <a:spcPct val="10000"/>
              </a:spcBef>
              <a:spcAft>
                <a:spcPct val="10000"/>
              </a:spcAft>
            </a:pPr>
            <a:r>
              <a:rPr lang="en-US" sz="1600" b="1">
                <a:solidFill>
                  <a:schemeClr val="tx1"/>
                </a:solidFill>
              </a:rPr>
              <a:t>Increasing Marginal Opportunity Costs</a:t>
            </a:r>
          </a:p>
        </p:txBody>
      </p:sp>
      <p:sp>
        <p:nvSpPr>
          <p:cNvPr id="833544" name="Text Box 8"/>
          <p:cNvSpPr txBox="1">
            <a:spLocks noChangeArrowheads="1"/>
          </p:cNvSpPr>
          <p:nvPr/>
        </p:nvSpPr>
        <p:spPr bwMode="auto">
          <a:xfrm>
            <a:off x="455613" y="328613"/>
            <a:ext cx="1062037" cy="338137"/>
          </a:xfrm>
          <a:prstGeom prst="rect">
            <a:avLst/>
          </a:prstGeom>
          <a:solidFill>
            <a:srgbClr val="B9D2C1"/>
          </a:solidFill>
          <a:ln w="9525">
            <a:noFill/>
            <a:miter lim="800000"/>
            <a:headEnd/>
            <a:tailEnd/>
          </a:ln>
        </p:spPr>
        <p:txBody>
          <a:bodyPr wrap="none" lIns="45720" rIns="45720">
            <a:spAutoFit/>
          </a:bodyPr>
          <a:lstStyle/>
          <a:p>
            <a:pPr>
              <a:spcBef>
                <a:spcPct val="10000"/>
              </a:spcBef>
              <a:spcAft>
                <a:spcPct val="10000"/>
              </a:spcAft>
            </a:pPr>
            <a:r>
              <a:rPr lang="en-US" sz="1600" b="1">
                <a:solidFill>
                  <a:schemeClr val="tx1"/>
                </a:solidFill>
              </a:rPr>
              <a:t>Figure 2.2</a:t>
            </a:r>
          </a:p>
        </p:txBody>
      </p:sp>
      <p:sp>
        <p:nvSpPr>
          <p:cNvPr id="833545" name="Text Box 9"/>
          <p:cNvSpPr txBox="1">
            <a:spLocks noChangeArrowheads="1"/>
          </p:cNvSpPr>
          <p:nvPr/>
        </p:nvSpPr>
        <p:spPr bwMode="auto">
          <a:xfrm>
            <a:off x="388938" y="804863"/>
            <a:ext cx="3268662" cy="4492625"/>
          </a:xfrm>
          <a:prstGeom prst="rect">
            <a:avLst/>
          </a:prstGeom>
          <a:noFill/>
          <a:ln w="9525">
            <a:noFill/>
            <a:miter lim="800000"/>
            <a:headEnd/>
            <a:tailEnd/>
          </a:ln>
        </p:spPr>
        <p:txBody>
          <a:bodyPr>
            <a:spAutoFit/>
          </a:bodyPr>
          <a:lstStyle/>
          <a:p>
            <a:r>
              <a:rPr lang="en-US" sz="1600"/>
              <a:t>As the economy moves down the production possibilities frontier, it experiences </a:t>
            </a:r>
            <a:r>
              <a:rPr lang="en-US" sz="1600" i="1"/>
              <a:t>increasing marginal opportunity costs</a:t>
            </a:r>
            <a:r>
              <a:rPr lang="en-US" sz="1600"/>
              <a:t> because increasing automobile production by a given quantity requires larger and larger decreases in tank production.</a:t>
            </a:r>
          </a:p>
          <a:p>
            <a:r>
              <a:rPr lang="en-US" sz="1600"/>
              <a:t>For example, to increase automobile production from 0 to 200—moving from point </a:t>
            </a:r>
            <a:r>
              <a:rPr lang="en-US" sz="1600" i="1"/>
              <a:t>A</a:t>
            </a:r>
            <a:r>
              <a:rPr lang="en-US" sz="1600"/>
              <a:t> to point </a:t>
            </a:r>
            <a:r>
              <a:rPr lang="en-US" sz="1600" i="1"/>
              <a:t>B</a:t>
            </a:r>
            <a:r>
              <a:rPr lang="en-US" sz="1600"/>
              <a:t>—the economy has to give up only 50 tanks. </a:t>
            </a:r>
          </a:p>
          <a:p>
            <a:r>
              <a:rPr lang="en-US" sz="1600"/>
              <a:t>But to increase automobile production by another 200 vehicles—moving from point </a:t>
            </a:r>
            <a:r>
              <a:rPr lang="en-US" sz="1600" i="1"/>
              <a:t>B</a:t>
            </a:r>
            <a:r>
              <a:rPr lang="en-US" sz="1600"/>
              <a:t> to point </a:t>
            </a:r>
            <a:r>
              <a:rPr lang="en-US" sz="1600" i="1"/>
              <a:t>C</a:t>
            </a:r>
            <a:r>
              <a:rPr lang="en-US" sz="1600"/>
              <a:t>—the economy has to give up 150 tanks. </a:t>
            </a:r>
          </a:p>
        </p:txBody>
      </p:sp>
      <p:pic>
        <p:nvPicPr>
          <p:cNvPr id="833547" name="Picture 11" descr="fig2-2-PPT-8"/>
          <p:cNvPicPr>
            <a:picLocks noChangeAspect="1" noChangeArrowheads="1"/>
          </p:cNvPicPr>
          <p:nvPr/>
        </p:nvPicPr>
        <p:blipFill>
          <a:blip r:embed="rId3" cstate="print"/>
          <a:srcRect/>
          <a:stretch>
            <a:fillRect/>
          </a:stretch>
        </p:blipFill>
        <p:spPr bwMode="auto">
          <a:xfrm>
            <a:off x="3825875" y="781050"/>
            <a:ext cx="5191125" cy="4305300"/>
          </a:xfrm>
          <a:prstGeom prst="rect">
            <a:avLst/>
          </a:prstGeom>
          <a:noFill/>
          <a:ln w="9525">
            <a:noFill/>
            <a:miter lim="800000"/>
            <a:headEnd/>
            <a:tailEnd/>
          </a:ln>
        </p:spPr>
      </p:pic>
      <p:pic>
        <p:nvPicPr>
          <p:cNvPr id="833548" name="Picture 12" descr="fig2-2-PPT-1"/>
          <p:cNvPicPr>
            <a:picLocks noChangeAspect="1" noChangeArrowheads="1"/>
          </p:cNvPicPr>
          <p:nvPr/>
        </p:nvPicPr>
        <p:blipFill>
          <a:blip r:embed="rId4" cstate="print"/>
          <a:srcRect/>
          <a:stretch>
            <a:fillRect/>
          </a:stretch>
        </p:blipFill>
        <p:spPr bwMode="auto">
          <a:xfrm>
            <a:off x="3825875" y="781050"/>
            <a:ext cx="5191125" cy="4305300"/>
          </a:xfrm>
          <a:prstGeom prst="rect">
            <a:avLst/>
          </a:prstGeom>
          <a:noFill/>
          <a:ln w="9525">
            <a:noFill/>
            <a:miter lim="800000"/>
            <a:headEnd/>
            <a:tailEnd/>
          </a:ln>
        </p:spPr>
      </p:pic>
      <p:pic>
        <p:nvPicPr>
          <p:cNvPr id="833549" name="Picture 13" descr="fig2-2-PPT-2"/>
          <p:cNvPicPr>
            <a:picLocks noChangeAspect="1" noChangeArrowheads="1"/>
          </p:cNvPicPr>
          <p:nvPr/>
        </p:nvPicPr>
        <p:blipFill>
          <a:blip r:embed="rId5" cstate="print"/>
          <a:srcRect/>
          <a:stretch>
            <a:fillRect/>
          </a:stretch>
        </p:blipFill>
        <p:spPr bwMode="auto">
          <a:xfrm>
            <a:off x="3825875" y="781050"/>
            <a:ext cx="5191125" cy="4305300"/>
          </a:xfrm>
          <a:prstGeom prst="rect">
            <a:avLst/>
          </a:prstGeom>
          <a:noFill/>
          <a:ln w="9525">
            <a:noFill/>
            <a:miter lim="800000"/>
            <a:headEnd/>
            <a:tailEnd/>
          </a:ln>
        </p:spPr>
      </p:pic>
      <p:pic>
        <p:nvPicPr>
          <p:cNvPr id="833550" name="Picture 14" descr="fig2-2-PPT-4"/>
          <p:cNvPicPr>
            <a:picLocks noChangeAspect="1" noChangeArrowheads="1"/>
          </p:cNvPicPr>
          <p:nvPr/>
        </p:nvPicPr>
        <p:blipFill>
          <a:blip r:embed="rId6" cstate="print"/>
          <a:srcRect/>
          <a:stretch>
            <a:fillRect/>
          </a:stretch>
        </p:blipFill>
        <p:spPr bwMode="auto">
          <a:xfrm>
            <a:off x="3825875" y="781050"/>
            <a:ext cx="5191125" cy="4305300"/>
          </a:xfrm>
          <a:prstGeom prst="rect">
            <a:avLst/>
          </a:prstGeom>
          <a:noFill/>
          <a:ln w="9525">
            <a:noFill/>
            <a:miter lim="800000"/>
            <a:headEnd/>
            <a:tailEnd/>
          </a:ln>
        </p:spPr>
      </p:pic>
      <p:pic>
        <p:nvPicPr>
          <p:cNvPr id="833551" name="Picture 15" descr="fig2-2-PPT-3"/>
          <p:cNvPicPr>
            <a:picLocks noChangeAspect="1" noChangeArrowheads="1"/>
          </p:cNvPicPr>
          <p:nvPr/>
        </p:nvPicPr>
        <p:blipFill>
          <a:blip r:embed="rId7" cstate="print"/>
          <a:srcRect/>
          <a:stretch>
            <a:fillRect/>
          </a:stretch>
        </p:blipFill>
        <p:spPr bwMode="auto">
          <a:xfrm>
            <a:off x="3825875" y="781050"/>
            <a:ext cx="5191125" cy="4305300"/>
          </a:xfrm>
          <a:prstGeom prst="rect">
            <a:avLst/>
          </a:prstGeom>
          <a:noFill/>
          <a:ln w="9525">
            <a:noFill/>
            <a:miter lim="800000"/>
            <a:headEnd/>
            <a:tailEnd/>
          </a:ln>
        </p:spPr>
      </p:pic>
      <p:pic>
        <p:nvPicPr>
          <p:cNvPr id="833552" name="Picture 16" descr="fig2-2-PPT-5"/>
          <p:cNvPicPr>
            <a:picLocks noChangeAspect="1" noChangeArrowheads="1"/>
          </p:cNvPicPr>
          <p:nvPr/>
        </p:nvPicPr>
        <p:blipFill>
          <a:blip r:embed="rId8" cstate="print"/>
          <a:srcRect/>
          <a:stretch>
            <a:fillRect/>
          </a:stretch>
        </p:blipFill>
        <p:spPr bwMode="auto">
          <a:xfrm>
            <a:off x="3825875" y="781050"/>
            <a:ext cx="5191125" cy="4305300"/>
          </a:xfrm>
          <a:prstGeom prst="rect">
            <a:avLst/>
          </a:prstGeom>
          <a:noFill/>
          <a:ln w="9525">
            <a:noFill/>
            <a:miter lim="800000"/>
            <a:headEnd/>
            <a:tailEnd/>
          </a:ln>
        </p:spPr>
      </p:pic>
      <p:pic>
        <p:nvPicPr>
          <p:cNvPr id="833553" name="Picture 17" descr="fig2-2-PPT-6"/>
          <p:cNvPicPr>
            <a:picLocks noChangeAspect="1" noChangeArrowheads="1"/>
          </p:cNvPicPr>
          <p:nvPr/>
        </p:nvPicPr>
        <p:blipFill>
          <a:blip r:embed="rId9" cstate="print"/>
          <a:srcRect/>
          <a:stretch>
            <a:fillRect/>
          </a:stretch>
        </p:blipFill>
        <p:spPr bwMode="auto">
          <a:xfrm>
            <a:off x="3825875" y="781050"/>
            <a:ext cx="5191125" cy="4305300"/>
          </a:xfrm>
          <a:prstGeom prst="rect">
            <a:avLst/>
          </a:prstGeom>
          <a:noFill/>
          <a:ln w="9525">
            <a:noFill/>
            <a:miter lim="800000"/>
            <a:headEnd/>
            <a:tailEnd/>
          </a:ln>
        </p:spPr>
      </p:pic>
      <p:pic>
        <p:nvPicPr>
          <p:cNvPr id="833554" name="Picture 18" descr="fig2-2-PPT-7"/>
          <p:cNvPicPr>
            <a:picLocks noChangeAspect="1" noChangeArrowheads="1"/>
          </p:cNvPicPr>
          <p:nvPr/>
        </p:nvPicPr>
        <p:blipFill>
          <a:blip r:embed="rId10" cstate="print"/>
          <a:srcRect/>
          <a:stretch>
            <a:fillRect/>
          </a:stretch>
        </p:blipFill>
        <p:spPr bwMode="auto">
          <a:xfrm>
            <a:off x="3825875" y="781050"/>
            <a:ext cx="5191125" cy="4305300"/>
          </a:xfrm>
          <a:prstGeom prst="rect">
            <a:avLst/>
          </a:prstGeom>
          <a:noFill/>
          <a:ln w="9525">
            <a:noFill/>
            <a:miter lim="800000"/>
            <a:headEnd/>
            <a:tailEnd/>
          </a:ln>
        </p:spPr>
      </p:pic>
      <p:pic>
        <p:nvPicPr>
          <p:cNvPr id="833555" name="Picture 19" descr="fig2-2-PPT-9"/>
          <p:cNvPicPr>
            <a:picLocks noChangeAspect="1" noChangeArrowheads="1"/>
          </p:cNvPicPr>
          <p:nvPr/>
        </p:nvPicPr>
        <p:blipFill>
          <a:blip r:embed="rId11" cstate="print"/>
          <a:srcRect/>
          <a:stretch>
            <a:fillRect/>
          </a:stretch>
        </p:blipFill>
        <p:spPr bwMode="auto">
          <a:xfrm>
            <a:off x="3825875" y="781050"/>
            <a:ext cx="5191125" cy="4305300"/>
          </a:xfrm>
          <a:prstGeom prst="rect">
            <a:avLst/>
          </a:prstGeom>
          <a:noFill/>
          <a:ln w="9525">
            <a:noFill/>
            <a:miter lim="800000"/>
            <a:headEnd/>
            <a:tailEnd/>
          </a:ln>
        </p:spPr>
      </p:pic>
      <p:cxnSp>
        <p:nvCxnSpPr>
          <p:cNvPr id="18" name="Straight Connector 17"/>
          <p:cNvCxnSpPr>
            <a:cxnSpLocks noChangeShapeType="1"/>
          </p:cNvCxnSpPr>
          <p:nvPr/>
        </p:nvCxnSpPr>
        <p:spPr bwMode="auto">
          <a:xfrm>
            <a:off x="457200" y="5505450"/>
            <a:ext cx="3284538" cy="0"/>
          </a:xfrm>
          <a:prstGeom prst="line">
            <a:avLst/>
          </a:prstGeom>
          <a:noFill/>
          <a:ln w="50800" algn="ctr">
            <a:solidFill>
              <a:srgbClr val="B9D3C2"/>
            </a:solidFill>
            <a:round/>
            <a:headEnd/>
            <a:tailEnd/>
          </a:ln>
        </p:spPr>
      </p:cxnSp>
      <p:sp>
        <p:nvSpPr>
          <p:cNvPr id="17" name="TextBox 16"/>
          <p:cNvSpPr txBox="1">
            <a:spLocks noChangeArrowheads="1"/>
          </p:cNvSpPr>
          <p:nvPr/>
        </p:nvSpPr>
        <p:spPr bwMode="auto">
          <a:xfrm>
            <a:off x="455613" y="5786438"/>
            <a:ext cx="8240712" cy="646112"/>
          </a:xfrm>
          <a:prstGeom prst="rect">
            <a:avLst/>
          </a:prstGeom>
          <a:noFill/>
          <a:ln w="9525">
            <a:noFill/>
            <a:miter lim="800000"/>
            <a:headEnd/>
            <a:tailEnd/>
          </a:ln>
        </p:spPr>
        <p:txBody>
          <a:bodyPr>
            <a:spAutoFit/>
          </a:bodyPr>
          <a:lstStyle/>
          <a:p>
            <a:r>
              <a:rPr lang="en-US" sz="1800" i="1"/>
              <a:t>The more resources already devoted to an activity, the smaller the payoff to devoting additional resources to that activity.</a:t>
            </a:r>
          </a:p>
        </p:txBody>
      </p:sp>
    </p:spTree>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833544"/>
                                        </p:tgtEl>
                                        <p:attrNameLst>
                                          <p:attrName>style.visibility</p:attrName>
                                        </p:attrNameLst>
                                      </p:cBhvr>
                                      <p:to>
                                        <p:strVal val="visible"/>
                                      </p:to>
                                    </p:set>
                                    <p:animEffect transition="in" filter="wipe(left)">
                                      <p:cBhvr>
                                        <p:cTn id="7" dur="500"/>
                                        <p:tgtEl>
                                          <p:spTgt spid="833544"/>
                                        </p:tgtEl>
                                      </p:cBhvr>
                                    </p:animEffect>
                                  </p:childTnLst>
                                </p:cTn>
                              </p:par>
                            </p:childTnLst>
                          </p:cTn>
                        </p:par>
                        <p:par>
                          <p:cTn id="8" fill="hold" nodeType="afterGroup">
                            <p:stCondLst>
                              <p:cond delay="500"/>
                            </p:stCondLst>
                            <p:childTnLst>
                              <p:par>
                                <p:cTn id="9" presetID="22" presetClass="entr" presetSubtype="8" fill="hold" grpId="0" nodeType="afterEffect">
                                  <p:stCondLst>
                                    <p:cond delay="0"/>
                                  </p:stCondLst>
                                  <p:childTnLst>
                                    <p:set>
                                      <p:cBhvr>
                                        <p:cTn id="10" dur="1" fill="hold">
                                          <p:stCondLst>
                                            <p:cond delay="0"/>
                                          </p:stCondLst>
                                        </p:cTn>
                                        <p:tgtEl>
                                          <p:spTgt spid="833543"/>
                                        </p:tgtEl>
                                        <p:attrNameLst>
                                          <p:attrName>style.visibility</p:attrName>
                                        </p:attrNameLst>
                                      </p:cBhvr>
                                      <p:to>
                                        <p:strVal val="visible"/>
                                      </p:to>
                                    </p:set>
                                    <p:animEffect transition="in" filter="wipe(left)">
                                      <p:cBhvr>
                                        <p:cTn id="11" dur="500"/>
                                        <p:tgtEl>
                                          <p:spTgt spid="833543"/>
                                        </p:tgtEl>
                                      </p:cBhvr>
                                    </p:animEffect>
                                  </p:childTnLst>
                                </p:cTn>
                              </p:par>
                            </p:childTnLst>
                          </p:cTn>
                        </p:par>
                        <p:par>
                          <p:cTn id="12" fill="hold" nodeType="afterGroup">
                            <p:stCondLst>
                              <p:cond delay="1000"/>
                            </p:stCondLst>
                            <p:childTnLst>
                              <p:par>
                                <p:cTn id="13" presetID="22" presetClass="entr" presetSubtype="8" fill="hold" nodeType="afterEffect">
                                  <p:stCondLst>
                                    <p:cond delay="0"/>
                                  </p:stCondLst>
                                  <p:childTnLst>
                                    <p:set>
                                      <p:cBhvr>
                                        <p:cTn id="14" dur="1" fill="hold">
                                          <p:stCondLst>
                                            <p:cond delay="0"/>
                                          </p:stCondLst>
                                        </p:cTn>
                                        <p:tgtEl>
                                          <p:spTgt spid="833548"/>
                                        </p:tgtEl>
                                        <p:attrNameLst>
                                          <p:attrName>style.visibility</p:attrName>
                                        </p:attrNameLst>
                                      </p:cBhvr>
                                      <p:to>
                                        <p:strVal val="visible"/>
                                      </p:to>
                                    </p:set>
                                    <p:animEffect transition="in" filter="wipe(left)">
                                      <p:cBhvr>
                                        <p:cTn id="15" dur="500"/>
                                        <p:tgtEl>
                                          <p:spTgt spid="833548"/>
                                        </p:tgtEl>
                                      </p:cBhvr>
                                    </p:animEffect>
                                  </p:childTnLst>
                                </p:cTn>
                              </p:par>
                            </p:childTnLst>
                          </p:cTn>
                        </p:par>
                        <p:par>
                          <p:cTn id="16" fill="hold" nodeType="afterGroup">
                            <p:stCondLst>
                              <p:cond delay="1500"/>
                            </p:stCondLst>
                            <p:childTnLst>
                              <p:par>
                                <p:cTn id="17" presetID="22" presetClass="entr" presetSubtype="1" fill="hold" nodeType="afterEffect">
                                  <p:stCondLst>
                                    <p:cond delay="0"/>
                                  </p:stCondLst>
                                  <p:childTnLst>
                                    <p:set>
                                      <p:cBhvr>
                                        <p:cTn id="18" dur="1" fill="hold">
                                          <p:stCondLst>
                                            <p:cond delay="0"/>
                                          </p:stCondLst>
                                        </p:cTn>
                                        <p:tgtEl>
                                          <p:spTgt spid="833549"/>
                                        </p:tgtEl>
                                        <p:attrNameLst>
                                          <p:attrName>style.visibility</p:attrName>
                                        </p:attrNameLst>
                                      </p:cBhvr>
                                      <p:to>
                                        <p:strVal val="visible"/>
                                      </p:to>
                                    </p:set>
                                    <p:animEffect transition="in" filter="wipe(up)">
                                      <p:cBhvr>
                                        <p:cTn id="19" dur="1000"/>
                                        <p:tgtEl>
                                          <p:spTgt spid="833549"/>
                                        </p:tgtEl>
                                      </p:cBhvr>
                                    </p:animEffect>
                                  </p:childTnLst>
                                </p:cTn>
                              </p:par>
                            </p:childTnLst>
                          </p:cTn>
                        </p:par>
                        <p:par>
                          <p:cTn id="20" fill="hold" nodeType="afterGroup">
                            <p:stCondLst>
                              <p:cond delay="2500"/>
                            </p:stCondLst>
                            <p:childTnLst>
                              <p:par>
                                <p:cTn id="21" presetID="22" presetClass="entr" presetSubtype="8" fill="hold" grpId="0" nodeType="afterEffect">
                                  <p:stCondLst>
                                    <p:cond delay="0"/>
                                  </p:stCondLst>
                                  <p:childTnLst>
                                    <p:set>
                                      <p:cBhvr>
                                        <p:cTn id="22" dur="1" fill="hold">
                                          <p:stCondLst>
                                            <p:cond delay="0"/>
                                          </p:stCondLst>
                                        </p:cTn>
                                        <p:tgtEl>
                                          <p:spTgt spid="833545">
                                            <p:txEl>
                                              <p:pRg st="0" end="0"/>
                                            </p:txEl>
                                          </p:spTgt>
                                        </p:tgtEl>
                                        <p:attrNameLst>
                                          <p:attrName>style.visibility</p:attrName>
                                        </p:attrNameLst>
                                      </p:cBhvr>
                                      <p:to>
                                        <p:strVal val="visible"/>
                                      </p:to>
                                    </p:set>
                                    <p:animEffect transition="in" filter="wipe(left)">
                                      <p:cBhvr>
                                        <p:cTn id="23" dur="500"/>
                                        <p:tgtEl>
                                          <p:spTgt spid="833545">
                                            <p:txEl>
                                              <p:pRg st="0" end="0"/>
                                            </p:txEl>
                                          </p:spTgt>
                                        </p:tgtEl>
                                      </p:cBhvr>
                                    </p:animEffect>
                                  </p:childTnLst>
                                </p:cTn>
                              </p:par>
                            </p:childTnLst>
                          </p:cTn>
                        </p:par>
                      </p:childTnLst>
                    </p:cTn>
                  </p:par>
                  <p:par>
                    <p:cTn id="24" fill="hold" nodeType="clickPar">
                      <p:stCondLst>
                        <p:cond delay="indefinite"/>
                      </p:stCondLst>
                      <p:childTnLst>
                        <p:par>
                          <p:cTn id="25" fill="hold" nodeType="withGroup">
                            <p:stCondLst>
                              <p:cond delay="0"/>
                            </p:stCondLst>
                            <p:childTnLst>
                              <p:par>
                                <p:cTn id="26" presetID="22" presetClass="entr" presetSubtype="8" fill="hold" nodeType="clickEffect">
                                  <p:stCondLst>
                                    <p:cond delay="0"/>
                                  </p:stCondLst>
                                  <p:childTnLst>
                                    <p:set>
                                      <p:cBhvr>
                                        <p:cTn id="27" dur="1" fill="hold">
                                          <p:stCondLst>
                                            <p:cond delay="0"/>
                                          </p:stCondLst>
                                        </p:cTn>
                                        <p:tgtEl>
                                          <p:spTgt spid="833551"/>
                                        </p:tgtEl>
                                        <p:attrNameLst>
                                          <p:attrName>style.visibility</p:attrName>
                                        </p:attrNameLst>
                                      </p:cBhvr>
                                      <p:to>
                                        <p:strVal val="visible"/>
                                      </p:to>
                                    </p:set>
                                    <p:animEffect transition="in" filter="wipe(left)">
                                      <p:cBhvr>
                                        <p:cTn id="28" dur="1000"/>
                                        <p:tgtEl>
                                          <p:spTgt spid="833551"/>
                                        </p:tgtEl>
                                      </p:cBhvr>
                                    </p:animEffect>
                                  </p:childTnLst>
                                </p:cTn>
                              </p:par>
                            </p:childTnLst>
                          </p:cTn>
                        </p:par>
                        <p:par>
                          <p:cTn id="29" fill="hold" nodeType="afterGroup">
                            <p:stCondLst>
                              <p:cond delay="1000"/>
                            </p:stCondLst>
                            <p:childTnLst>
                              <p:par>
                                <p:cTn id="30" presetID="22" presetClass="entr" presetSubtype="1" fill="hold" nodeType="afterEffect">
                                  <p:stCondLst>
                                    <p:cond delay="0"/>
                                  </p:stCondLst>
                                  <p:childTnLst>
                                    <p:set>
                                      <p:cBhvr>
                                        <p:cTn id="31" dur="1" fill="hold">
                                          <p:stCondLst>
                                            <p:cond delay="0"/>
                                          </p:stCondLst>
                                        </p:cTn>
                                        <p:tgtEl>
                                          <p:spTgt spid="833552"/>
                                        </p:tgtEl>
                                        <p:attrNameLst>
                                          <p:attrName>style.visibility</p:attrName>
                                        </p:attrNameLst>
                                      </p:cBhvr>
                                      <p:to>
                                        <p:strVal val="visible"/>
                                      </p:to>
                                    </p:set>
                                    <p:animEffect transition="in" filter="wipe(up)">
                                      <p:cBhvr>
                                        <p:cTn id="32" dur="1000"/>
                                        <p:tgtEl>
                                          <p:spTgt spid="833552"/>
                                        </p:tgtEl>
                                      </p:cBhvr>
                                    </p:animEffect>
                                  </p:childTnLst>
                                </p:cTn>
                              </p:par>
                            </p:childTnLst>
                          </p:cTn>
                        </p:par>
                        <p:par>
                          <p:cTn id="33" fill="hold" nodeType="afterGroup">
                            <p:stCondLst>
                              <p:cond delay="2000"/>
                            </p:stCondLst>
                            <p:childTnLst>
                              <p:par>
                                <p:cTn id="34" presetID="22" presetClass="entr" presetSubtype="8" fill="hold" nodeType="afterEffect">
                                  <p:stCondLst>
                                    <p:cond delay="0"/>
                                  </p:stCondLst>
                                  <p:childTnLst>
                                    <p:set>
                                      <p:cBhvr>
                                        <p:cTn id="35" dur="1" fill="hold">
                                          <p:stCondLst>
                                            <p:cond delay="0"/>
                                          </p:stCondLst>
                                        </p:cTn>
                                        <p:tgtEl>
                                          <p:spTgt spid="833550"/>
                                        </p:tgtEl>
                                        <p:attrNameLst>
                                          <p:attrName>style.visibility</p:attrName>
                                        </p:attrNameLst>
                                      </p:cBhvr>
                                      <p:to>
                                        <p:strVal val="visible"/>
                                      </p:to>
                                    </p:set>
                                    <p:animEffect transition="in" filter="wipe(left)">
                                      <p:cBhvr>
                                        <p:cTn id="36" dur="1000"/>
                                        <p:tgtEl>
                                          <p:spTgt spid="833550"/>
                                        </p:tgtEl>
                                      </p:cBhvr>
                                    </p:animEffect>
                                  </p:childTnLst>
                                </p:cTn>
                              </p:par>
                            </p:childTnLst>
                          </p:cTn>
                        </p:par>
                        <p:par>
                          <p:cTn id="37" fill="hold" nodeType="afterGroup">
                            <p:stCondLst>
                              <p:cond delay="3000"/>
                            </p:stCondLst>
                            <p:childTnLst>
                              <p:par>
                                <p:cTn id="38" presetID="22" presetClass="entr" presetSubtype="1" fill="hold" nodeType="afterEffect">
                                  <p:stCondLst>
                                    <p:cond delay="0"/>
                                  </p:stCondLst>
                                  <p:childTnLst>
                                    <p:set>
                                      <p:cBhvr>
                                        <p:cTn id="39" dur="1" fill="hold">
                                          <p:stCondLst>
                                            <p:cond delay="0"/>
                                          </p:stCondLst>
                                        </p:cTn>
                                        <p:tgtEl>
                                          <p:spTgt spid="833553"/>
                                        </p:tgtEl>
                                        <p:attrNameLst>
                                          <p:attrName>style.visibility</p:attrName>
                                        </p:attrNameLst>
                                      </p:cBhvr>
                                      <p:to>
                                        <p:strVal val="visible"/>
                                      </p:to>
                                    </p:set>
                                    <p:animEffect transition="in" filter="wipe(up)">
                                      <p:cBhvr>
                                        <p:cTn id="40" dur="1000"/>
                                        <p:tgtEl>
                                          <p:spTgt spid="833553"/>
                                        </p:tgtEl>
                                      </p:cBhvr>
                                    </p:animEffect>
                                  </p:childTnLst>
                                </p:cTn>
                              </p:par>
                            </p:childTnLst>
                          </p:cTn>
                        </p:par>
                        <p:par>
                          <p:cTn id="41" fill="hold" nodeType="afterGroup">
                            <p:stCondLst>
                              <p:cond delay="4000"/>
                            </p:stCondLst>
                            <p:childTnLst>
                              <p:par>
                                <p:cTn id="42" presetID="22" presetClass="entr" presetSubtype="8" fill="hold" grpId="0" nodeType="afterEffect">
                                  <p:stCondLst>
                                    <p:cond delay="0"/>
                                  </p:stCondLst>
                                  <p:childTnLst>
                                    <p:set>
                                      <p:cBhvr>
                                        <p:cTn id="43" dur="1" fill="hold">
                                          <p:stCondLst>
                                            <p:cond delay="0"/>
                                          </p:stCondLst>
                                        </p:cTn>
                                        <p:tgtEl>
                                          <p:spTgt spid="833545">
                                            <p:txEl>
                                              <p:pRg st="1" end="1"/>
                                            </p:txEl>
                                          </p:spTgt>
                                        </p:tgtEl>
                                        <p:attrNameLst>
                                          <p:attrName>style.visibility</p:attrName>
                                        </p:attrNameLst>
                                      </p:cBhvr>
                                      <p:to>
                                        <p:strVal val="visible"/>
                                      </p:to>
                                    </p:set>
                                    <p:animEffect transition="in" filter="wipe(left)">
                                      <p:cBhvr>
                                        <p:cTn id="44" dur="500"/>
                                        <p:tgtEl>
                                          <p:spTgt spid="833545">
                                            <p:txEl>
                                              <p:pRg st="1" end="1"/>
                                            </p:txEl>
                                          </p:spTgt>
                                        </p:tgtEl>
                                      </p:cBhvr>
                                    </p:animEffect>
                                  </p:childTnLst>
                                </p:cTn>
                              </p:par>
                            </p:childTnLst>
                          </p:cTn>
                        </p:par>
                      </p:childTnLst>
                    </p:cTn>
                  </p:par>
                  <p:par>
                    <p:cTn id="45" fill="hold" nodeType="clickPar">
                      <p:stCondLst>
                        <p:cond delay="indefinite"/>
                      </p:stCondLst>
                      <p:childTnLst>
                        <p:par>
                          <p:cTn id="46" fill="hold" nodeType="withGroup">
                            <p:stCondLst>
                              <p:cond delay="0"/>
                            </p:stCondLst>
                            <p:childTnLst>
                              <p:par>
                                <p:cTn id="47" presetID="22" presetClass="entr" presetSubtype="8" fill="hold" nodeType="clickEffect">
                                  <p:stCondLst>
                                    <p:cond delay="0"/>
                                  </p:stCondLst>
                                  <p:childTnLst>
                                    <p:set>
                                      <p:cBhvr>
                                        <p:cTn id="48" dur="1" fill="hold">
                                          <p:stCondLst>
                                            <p:cond delay="0"/>
                                          </p:stCondLst>
                                        </p:cTn>
                                        <p:tgtEl>
                                          <p:spTgt spid="833554"/>
                                        </p:tgtEl>
                                        <p:attrNameLst>
                                          <p:attrName>style.visibility</p:attrName>
                                        </p:attrNameLst>
                                      </p:cBhvr>
                                      <p:to>
                                        <p:strVal val="visible"/>
                                      </p:to>
                                    </p:set>
                                    <p:animEffect transition="in" filter="wipe(left)">
                                      <p:cBhvr>
                                        <p:cTn id="49" dur="1000"/>
                                        <p:tgtEl>
                                          <p:spTgt spid="833554"/>
                                        </p:tgtEl>
                                      </p:cBhvr>
                                    </p:animEffect>
                                  </p:childTnLst>
                                </p:cTn>
                              </p:par>
                            </p:childTnLst>
                          </p:cTn>
                        </p:par>
                        <p:par>
                          <p:cTn id="50" fill="hold" nodeType="afterGroup">
                            <p:stCondLst>
                              <p:cond delay="1000"/>
                            </p:stCondLst>
                            <p:childTnLst>
                              <p:par>
                                <p:cTn id="51" presetID="22" presetClass="entr" presetSubtype="8" fill="hold" nodeType="afterEffect">
                                  <p:stCondLst>
                                    <p:cond delay="0"/>
                                  </p:stCondLst>
                                  <p:childTnLst>
                                    <p:set>
                                      <p:cBhvr>
                                        <p:cTn id="52" dur="1" fill="hold">
                                          <p:stCondLst>
                                            <p:cond delay="0"/>
                                          </p:stCondLst>
                                        </p:cTn>
                                        <p:tgtEl>
                                          <p:spTgt spid="833547"/>
                                        </p:tgtEl>
                                        <p:attrNameLst>
                                          <p:attrName>style.visibility</p:attrName>
                                        </p:attrNameLst>
                                      </p:cBhvr>
                                      <p:to>
                                        <p:strVal val="visible"/>
                                      </p:to>
                                    </p:set>
                                    <p:animEffect transition="in" filter="wipe(left)">
                                      <p:cBhvr>
                                        <p:cTn id="53" dur="1000"/>
                                        <p:tgtEl>
                                          <p:spTgt spid="833547"/>
                                        </p:tgtEl>
                                      </p:cBhvr>
                                    </p:animEffect>
                                  </p:childTnLst>
                                </p:cTn>
                              </p:par>
                            </p:childTnLst>
                          </p:cTn>
                        </p:par>
                        <p:par>
                          <p:cTn id="54" fill="hold" nodeType="afterGroup">
                            <p:stCondLst>
                              <p:cond delay="2000"/>
                            </p:stCondLst>
                            <p:childTnLst>
                              <p:par>
                                <p:cTn id="55" presetID="22" presetClass="entr" presetSubtype="1" fill="hold" nodeType="afterEffect">
                                  <p:stCondLst>
                                    <p:cond delay="0"/>
                                  </p:stCondLst>
                                  <p:childTnLst>
                                    <p:set>
                                      <p:cBhvr>
                                        <p:cTn id="56" dur="1" fill="hold">
                                          <p:stCondLst>
                                            <p:cond delay="0"/>
                                          </p:stCondLst>
                                        </p:cTn>
                                        <p:tgtEl>
                                          <p:spTgt spid="833555"/>
                                        </p:tgtEl>
                                        <p:attrNameLst>
                                          <p:attrName>style.visibility</p:attrName>
                                        </p:attrNameLst>
                                      </p:cBhvr>
                                      <p:to>
                                        <p:strVal val="visible"/>
                                      </p:to>
                                    </p:set>
                                    <p:animEffect transition="in" filter="wipe(up)">
                                      <p:cBhvr>
                                        <p:cTn id="57" dur="1000"/>
                                        <p:tgtEl>
                                          <p:spTgt spid="833555"/>
                                        </p:tgtEl>
                                      </p:cBhvr>
                                    </p:animEffect>
                                  </p:childTnLst>
                                </p:cTn>
                              </p:par>
                            </p:childTnLst>
                          </p:cTn>
                        </p:par>
                        <p:par>
                          <p:cTn id="58" fill="hold" nodeType="afterGroup">
                            <p:stCondLst>
                              <p:cond delay="3000"/>
                            </p:stCondLst>
                            <p:childTnLst>
                              <p:par>
                                <p:cTn id="59" presetID="22" presetClass="entr" presetSubtype="8" fill="hold" grpId="0" nodeType="afterEffect">
                                  <p:stCondLst>
                                    <p:cond delay="0"/>
                                  </p:stCondLst>
                                  <p:childTnLst>
                                    <p:set>
                                      <p:cBhvr>
                                        <p:cTn id="60" dur="1" fill="hold">
                                          <p:stCondLst>
                                            <p:cond delay="0"/>
                                          </p:stCondLst>
                                        </p:cTn>
                                        <p:tgtEl>
                                          <p:spTgt spid="833545">
                                            <p:txEl>
                                              <p:pRg st="2" end="2"/>
                                            </p:txEl>
                                          </p:spTgt>
                                        </p:tgtEl>
                                        <p:attrNameLst>
                                          <p:attrName>style.visibility</p:attrName>
                                        </p:attrNameLst>
                                      </p:cBhvr>
                                      <p:to>
                                        <p:strVal val="visible"/>
                                      </p:to>
                                    </p:set>
                                    <p:animEffect transition="in" filter="wipe(left)">
                                      <p:cBhvr>
                                        <p:cTn id="61" dur="500"/>
                                        <p:tgtEl>
                                          <p:spTgt spid="833545">
                                            <p:txEl>
                                              <p:pRg st="2" end="2"/>
                                            </p:txEl>
                                          </p:spTgt>
                                        </p:tgtEl>
                                      </p:cBhvr>
                                    </p:animEffect>
                                  </p:childTnLst>
                                </p:cTn>
                              </p:par>
                            </p:childTnLst>
                          </p:cTn>
                        </p:par>
                        <p:par>
                          <p:cTn id="62" fill="hold" nodeType="afterGroup">
                            <p:stCondLst>
                              <p:cond delay="3500"/>
                            </p:stCondLst>
                            <p:childTnLst>
                              <p:par>
                                <p:cTn id="63" presetID="22" presetClass="entr" presetSubtype="8" fill="hold" nodeType="afterEffect">
                                  <p:stCondLst>
                                    <p:cond delay="0"/>
                                  </p:stCondLst>
                                  <p:childTnLst>
                                    <p:set>
                                      <p:cBhvr>
                                        <p:cTn id="64" dur="1" fill="hold">
                                          <p:stCondLst>
                                            <p:cond delay="0"/>
                                          </p:stCondLst>
                                        </p:cTn>
                                        <p:tgtEl>
                                          <p:spTgt spid="18"/>
                                        </p:tgtEl>
                                        <p:attrNameLst>
                                          <p:attrName>style.visibility</p:attrName>
                                        </p:attrNameLst>
                                      </p:cBhvr>
                                      <p:to>
                                        <p:strVal val="visible"/>
                                      </p:to>
                                    </p:set>
                                    <p:animEffect transition="in" filter="wipe(left)">
                                      <p:cBhvr>
                                        <p:cTn id="65" dur="500"/>
                                        <p:tgtEl>
                                          <p:spTgt spid="18"/>
                                        </p:tgtEl>
                                      </p:cBhvr>
                                    </p:animEffect>
                                  </p:childTnLst>
                                </p:cTn>
                              </p:par>
                            </p:childTnLst>
                          </p:cTn>
                        </p:par>
                      </p:childTnLst>
                    </p:cTn>
                  </p:par>
                  <p:par>
                    <p:cTn id="66" fill="hold" nodeType="clickPar">
                      <p:stCondLst>
                        <p:cond delay="indefinite"/>
                      </p:stCondLst>
                      <p:childTnLst>
                        <p:par>
                          <p:cTn id="67" fill="hold" nodeType="withGroup">
                            <p:stCondLst>
                              <p:cond delay="0"/>
                            </p:stCondLst>
                            <p:childTnLst>
                              <p:par>
                                <p:cTn id="68" presetID="22" presetClass="entr" presetSubtype="8" fill="hold" grpId="0" nodeType="clickEffect">
                                  <p:stCondLst>
                                    <p:cond delay="0"/>
                                  </p:stCondLst>
                                  <p:childTnLst>
                                    <p:set>
                                      <p:cBhvr>
                                        <p:cTn id="69" dur="1" fill="hold">
                                          <p:stCondLst>
                                            <p:cond delay="0"/>
                                          </p:stCondLst>
                                        </p:cTn>
                                        <p:tgtEl>
                                          <p:spTgt spid="17"/>
                                        </p:tgtEl>
                                        <p:attrNameLst>
                                          <p:attrName>style.visibility</p:attrName>
                                        </p:attrNameLst>
                                      </p:cBhvr>
                                      <p:to>
                                        <p:strVal val="visible"/>
                                      </p:to>
                                    </p:set>
                                    <p:animEffect transition="in" filter="wipe(left)">
                                      <p:cBhvr>
                                        <p:cTn id="70" dur="500"/>
                                        <p:tgtEl>
                                          <p:spTgt spid="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33543" grpId="0"/>
      <p:bldP spid="833544" grpId="0" animBg="1"/>
      <p:bldP spid="833545" grpId="0" build="p"/>
      <p:bldP spid="17" grpId="0"/>
    </p:bldLst>
  </p:timing>
</p:sld>
</file>

<file path=ppt/slides/slide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34566" name="Text Box 6"/>
          <p:cNvSpPr txBox="1">
            <a:spLocks noChangeArrowheads="1"/>
          </p:cNvSpPr>
          <p:nvPr/>
        </p:nvSpPr>
        <p:spPr bwMode="auto">
          <a:xfrm>
            <a:off x="1522413" y="4132263"/>
            <a:ext cx="1800225" cy="307975"/>
          </a:xfrm>
          <a:prstGeom prst="rect">
            <a:avLst/>
          </a:prstGeom>
          <a:noFill/>
          <a:ln w="9525">
            <a:noFill/>
            <a:miter lim="800000"/>
            <a:headEnd/>
            <a:tailEnd/>
          </a:ln>
        </p:spPr>
        <p:txBody>
          <a:bodyPr>
            <a:spAutoFit/>
          </a:bodyPr>
          <a:lstStyle/>
          <a:p>
            <a:pPr>
              <a:spcBef>
                <a:spcPct val="10000"/>
              </a:spcBef>
              <a:spcAft>
                <a:spcPct val="10000"/>
              </a:spcAft>
            </a:pPr>
            <a:r>
              <a:rPr lang="en-US" sz="1400" b="1">
                <a:solidFill>
                  <a:schemeClr val="tx1"/>
                </a:solidFill>
              </a:rPr>
              <a:t>Economic Growth</a:t>
            </a:r>
          </a:p>
        </p:txBody>
      </p:sp>
      <p:sp>
        <p:nvSpPr>
          <p:cNvPr id="834567" name="Text Box 7"/>
          <p:cNvSpPr txBox="1">
            <a:spLocks noChangeArrowheads="1"/>
          </p:cNvSpPr>
          <p:nvPr/>
        </p:nvSpPr>
        <p:spPr bwMode="auto">
          <a:xfrm>
            <a:off x="455613" y="4098925"/>
            <a:ext cx="1062037" cy="338138"/>
          </a:xfrm>
          <a:prstGeom prst="rect">
            <a:avLst/>
          </a:prstGeom>
          <a:solidFill>
            <a:srgbClr val="B9D2C1"/>
          </a:solidFill>
          <a:ln w="9525">
            <a:noFill/>
            <a:miter lim="800000"/>
            <a:headEnd/>
            <a:tailEnd/>
          </a:ln>
        </p:spPr>
        <p:txBody>
          <a:bodyPr wrap="none" lIns="45720" rIns="45720">
            <a:spAutoFit/>
          </a:bodyPr>
          <a:lstStyle/>
          <a:p>
            <a:pPr>
              <a:spcBef>
                <a:spcPct val="10000"/>
              </a:spcBef>
              <a:spcAft>
                <a:spcPct val="10000"/>
              </a:spcAft>
            </a:pPr>
            <a:r>
              <a:rPr lang="en-US" sz="1600" b="1">
                <a:solidFill>
                  <a:schemeClr val="tx1"/>
                </a:solidFill>
              </a:rPr>
              <a:t>Figure 2.3</a:t>
            </a:r>
          </a:p>
        </p:txBody>
      </p:sp>
      <p:sp>
        <p:nvSpPr>
          <p:cNvPr id="834568" name="Text Box 8"/>
          <p:cNvSpPr txBox="1">
            <a:spLocks noChangeArrowheads="1"/>
          </p:cNvSpPr>
          <p:nvPr/>
        </p:nvSpPr>
        <p:spPr bwMode="auto">
          <a:xfrm>
            <a:off x="357188" y="4498975"/>
            <a:ext cx="8339137" cy="1816100"/>
          </a:xfrm>
          <a:prstGeom prst="rect">
            <a:avLst/>
          </a:prstGeom>
          <a:noFill/>
          <a:ln w="9525">
            <a:noFill/>
            <a:miter lim="800000"/>
            <a:headEnd/>
            <a:tailEnd/>
          </a:ln>
        </p:spPr>
        <p:txBody>
          <a:bodyPr>
            <a:spAutoFit/>
          </a:bodyPr>
          <a:lstStyle/>
          <a:p>
            <a:r>
              <a:rPr lang="en-US" sz="1600"/>
              <a:t>Panel (a) shows that as more economic resources become available and technological change occurs, the economy can move from point </a:t>
            </a:r>
            <a:r>
              <a:rPr lang="en-US" sz="1600" i="1"/>
              <a:t>A</a:t>
            </a:r>
            <a:r>
              <a:rPr lang="en-US" sz="1600"/>
              <a:t> to point </a:t>
            </a:r>
            <a:r>
              <a:rPr lang="en-US" sz="1600" i="1"/>
              <a:t>B</a:t>
            </a:r>
            <a:r>
              <a:rPr lang="en-US" sz="1600"/>
              <a:t>, producing more tanks and more automobiles. </a:t>
            </a:r>
          </a:p>
          <a:p>
            <a:r>
              <a:rPr lang="en-US" sz="1600"/>
              <a:t>Panel (b) shows the results of technological change in the automobile industry that increases the quantity of vehicles workers can produce per year while leaving unchanged the maximum quantity of tanks that can be produced. </a:t>
            </a:r>
          </a:p>
          <a:p>
            <a:r>
              <a:rPr lang="en-US" sz="1600"/>
              <a:t>Shifts in the production possibilities frontier represent </a:t>
            </a:r>
            <a:r>
              <a:rPr lang="en-US" sz="1600" i="1"/>
              <a:t>economic growth</a:t>
            </a:r>
            <a:r>
              <a:rPr lang="en-US" sz="1600"/>
              <a:t>.  </a:t>
            </a:r>
          </a:p>
        </p:txBody>
      </p:sp>
      <p:pic>
        <p:nvPicPr>
          <p:cNvPr id="834570" name="Picture 10" descr="fig2-3ab-PPT-1"/>
          <p:cNvPicPr>
            <a:picLocks noChangeAspect="1" noChangeArrowheads="1"/>
          </p:cNvPicPr>
          <p:nvPr/>
        </p:nvPicPr>
        <p:blipFill>
          <a:blip r:embed="rId3" cstate="print"/>
          <a:srcRect/>
          <a:stretch>
            <a:fillRect/>
          </a:stretch>
        </p:blipFill>
        <p:spPr bwMode="auto">
          <a:xfrm>
            <a:off x="447675" y="895350"/>
            <a:ext cx="8505825" cy="3057525"/>
          </a:xfrm>
          <a:prstGeom prst="rect">
            <a:avLst/>
          </a:prstGeom>
          <a:noFill/>
          <a:ln w="9525">
            <a:noFill/>
            <a:miter lim="800000"/>
            <a:headEnd/>
            <a:tailEnd/>
          </a:ln>
        </p:spPr>
      </p:pic>
      <p:pic>
        <p:nvPicPr>
          <p:cNvPr id="834571" name="Picture 11" descr="fig2-3ab-PPT-2"/>
          <p:cNvPicPr>
            <a:picLocks noChangeAspect="1" noChangeArrowheads="1"/>
          </p:cNvPicPr>
          <p:nvPr/>
        </p:nvPicPr>
        <p:blipFill>
          <a:blip r:embed="rId4" cstate="print"/>
          <a:srcRect/>
          <a:stretch>
            <a:fillRect/>
          </a:stretch>
        </p:blipFill>
        <p:spPr bwMode="auto">
          <a:xfrm>
            <a:off x="447675" y="895350"/>
            <a:ext cx="8505825" cy="3057525"/>
          </a:xfrm>
          <a:prstGeom prst="rect">
            <a:avLst/>
          </a:prstGeom>
          <a:noFill/>
          <a:ln w="9525">
            <a:noFill/>
            <a:miter lim="800000"/>
            <a:headEnd/>
            <a:tailEnd/>
          </a:ln>
        </p:spPr>
      </p:pic>
      <p:pic>
        <p:nvPicPr>
          <p:cNvPr id="834572" name="Picture 12" descr="fig2-3ab-PPT-3"/>
          <p:cNvPicPr>
            <a:picLocks noChangeAspect="1" noChangeArrowheads="1"/>
          </p:cNvPicPr>
          <p:nvPr/>
        </p:nvPicPr>
        <p:blipFill>
          <a:blip r:embed="rId5" cstate="print"/>
          <a:srcRect/>
          <a:stretch>
            <a:fillRect/>
          </a:stretch>
        </p:blipFill>
        <p:spPr bwMode="auto">
          <a:xfrm>
            <a:off x="447675" y="895350"/>
            <a:ext cx="8505825" cy="3057525"/>
          </a:xfrm>
          <a:prstGeom prst="rect">
            <a:avLst/>
          </a:prstGeom>
          <a:noFill/>
          <a:ln w="9525">
            <a:noFill/>
            <a:miter lim="800000"/>
            <a:headEnd/>
            <a:tailEnd/>
          </a:ln>
        </p:spPr>
      </p:pic>
      <p:pic>
        <p:nvPicPr>
          <p:cNvPr id="834573" name="Picture 13" descr="fig2-3ab-PPT-4"/>
          <p:cNvPicPr>
            <a:picLocks noChangeAspect="1" noChangeArrowheads="1"/>
          </p:cNvPicPr>
          <p:nvPr/>
        </p:nvPicPr>
        <p:blipFill>
          <a:blip r:embed="rId6" cstate="print"/>
          <a:srcRect/>
          <a:stretch>
            <a:fillRect/>
          </a:stretch>
        </p:blipFill>
        <p:spPr bwMode="auto">
          <a:xfrm>
            <a:off x="447675" y="895350"/>
            <a:ext cx="8505825" cy="3057525"/>
          </a:xfrm>
          <a:prstGeom prst="rect">
            <a:avLst/>
          </a:prstGeom>
          <a:noFill/>
          <a:ln w="9525">
            <a:noFill/>
            <a:miter lim="800000"/>
            <a:headEnd/>
            <a:tailEnd/>
          </a:ln>
        </p:spPr>
      </p:pic>
      <p:pic>
        <p:nvPicPr>
          <p:cNvPr id="834574" name="Picture 14" descr="fig2-3ab-PPT-5"/>
          <p:cNvPicPr>
            <a:picLocks noChangeAspect="1" noChangeArrowheads="1"/>
          </p:cNvPicPr>
          <p:nvPr/>
        </p:nvPicPr>
        <p:blipFill>
          <a:blip r:embed="rId7" cstate="print"/>
          <a:srcRect/>
          <a:stretch>
            <a:fillRect/>
          </a:stretch>
        </p:blipFill>
        <p:spPr bwMode="auto">
          <a:xfrm>
            <a:off x="447675" y="895350"/>
            <a:ext cx="8505825" cy="3057525"/>
          </a:xfrm>
          <a:prstGeom prst="rect">
            <a:avLst/>
          </a:prstGeom>
          <a:noFill/>
          <a:ln w="9525">
            <a:noFill/>
            <a:miter lim="800000"/>
            <a:headEnd/>
            <a:tailEnd/>
          </a:ln>
        </p:spPr>
      </p:pic>
      <p:pic>
        <p:nvPicPr>
          <p:cNvPr id="834576" name="Picture 16" descr="fig2-3ab-PPT-7"/>
          <p:cNvPicPr>
            <a:picLocks noChangeAspect="1" noChangeArrowheads="1"/>
          </p:cNvPicPr>
          <p:nvPr/>
        </p:nvPicPr>
        <p:blipFill>
          <a:blip r:embed="rId8" cstate="print"/>
          <a:srcRect/>
          <a:stretch>
            <a:fillRect/>
          </a:stretch>
        </p:blipFill>
        <p:spPr bwMode="auto">
          <a:xfrm>
            <a:off x="447675" y="895350"/>
            <a:ext cx="8505825" cy="3057525"/>
          </a:xfrm>
          <a:prstGeom prst="rect">
            <a:avLst/>
          </a:prstGeom>
          <a:noFill/>
          <a:ln w="9525">
            <a:noFill/>
            <a:miter lim="800000"/>
            <a:headEnd/>
            <a:tailEnd/>
          </a:ln>
        </p:spPr>
      </p:pic>
      <p:pic>
        <p:nvPicPr>
          <p:cNvPr id="834577" name="Picture 17" descr="fig2-3ab-PPT-8"/>
          <p:cNvPicPr>
            <a:picLocks noChangeAspect="1" noChangeArrowheads="1"/>
          </p:cNvPicPr>
          <p:nvPr/>
        </p:nvPicPr>
        <p:blipFill>
          <a:blip r:embed="rId9" cstate="print"/>
          <a:srcRect/>
          <a:stretch>
            <a:fillRect/>
          </a:stretch>
        </p:blipFill>
        <p:spPr bwMode="auto">
          <a:xfrm>
            <a:off x="447675" y="895350"/>
            <a:ext cx="8505825" cy="3057525"/>
          </a:xfrm>
          <a:prstGeom prst="rect">
            <a:avLst/>
          </a:prstGeom>
          <a:noFill/>
          <a:ln w="9525">
            <a:noFill/>
            <a:miter lim="800000"/>
            <a:headEnd/>
            <a:tailEnd/>
          </a:ln>
        </p:spPr>
      </p:pic>
      <p:sp>
        <p:nvSpPr>
          <p:cNvPr id="17" name="Text Box 10"/>
          <p:cNvSpPr txBox="1">
            <a:spLocks noChangeArrowheads="1"/>
          </p:cNvSpPr>
          <p:nvPr/>
        </p:nvSpPr>
        <p:spPr bwMode="auto">
          <a:xfrm>
            <a:off x="455613" y="258763"/>
            <a:ext cx="8240712" cy="646112"/>
          </a:xfrm>
          <a:prstGeom prst="rect">
            <a:avLst/>
          </a:prstGeom>
          <a:noFill/>
          <a:ln w="9525">
            <a:noFill/>
            <a:miter lim="800000"/>
            <a:headEnd/>
            <a:tailEnd/>
          </a:ln>
        </p:spPr>
        <p:txBody>
          <a:bodyPr>
            <a:spAutoFit/>
          </a:bodyPr>
          <a:lstStyle/>
          <a:p>
            <a:pPr>
              <a:spcBef>
                <a:spcPct val="10000"/>
              </a:spcBef>
              <a:spcAft>
                <a:spcPct val="10000"/>
              </a:spcAft>
            </a:pPr>
            <a:r>
              <a:rPr lang="en-US" sz="1800" b="1" dirty="0">
                <a:solidFill>
                  <a:schemeClr val="tx1"/>
                </a:solidFill>
              </a:rPr>
              <a:t>Economic growth </a:t>
            </a:r>
            <a:r>
              <a:rPr lang="en-US" sz="1800" b="1" dirty="0" smtClean="0">
                <a:solidFill>
                  <a:schemeClr val="tx1"/>
                </a:solidFill>
              </a:rPr>
              <a:t>(</a:t>
            </a:r>
            <a:r>
              <a:rPr lang="zh-TW" altLang="en-US" sz="1800" b="1" dirty="0" smtClean="0">
                <a:solidFill>
                  <a:schemeClr val="tx1"/>
                </a:solidFill>
                <a:latin typeface="標楷體" pitchFamily="65" charset="-120"/>
                <a:ea typeface="標楷體" pitchFamily="65" charset="-120"/>
              </a:rPr>
              <a:t>經濟成長</a:t>
            </a:r>
            <a:r>
              <a:rPr lang="en-US" sz="1800" b="1" dirty="0" smtClean="0">
                <a:solidFill>
                  <a:schemeClr val="tx1"/>
                </a:solidFill>
              </a:rPr>
              <a:t>) </a:t>
            </a:r>
            <a:r>
              <a:rPr lang="en-US" sz="1800" dirty="0">
                <a:solidFill>
                  <a:schemeClr val="tx1"/>
                </a:solidFill>
              </a:rPr>
              <a:t>The ability of the economy to increase the production of goods and services.</a:t>
            </a:r>
          </a:p>
        </p:txBody>
      </p:sp>
      <p:cxnSp>
        <p:nvCxnSpPr>
          <p:cNvPr id="18" name="Straight Connector 17"/>
          <p:cNvCxnSpPr>
            <a:cxnSpLocks noChangeShapeType="1"/>
          </p:cNvCxnSpPr>
          <p:nvPr/>
        </p:nvCxnSpPr>
        <p:spPr bwMode="auto">
          <a:xfrm>
            <a:off x="438150" y="6448425"/>
            <a:ext cx="8162925" cy="0"/>
          </a:xfrm>
          <a:prstGeom prst="line">
            <a:avLst/>
          </a:prstGeom>
          <a:noFill/>
          <a:ln w="50800" algn="ctr">
            <a:solidFill>
              <a:srgbClr val="B9D3C2"/>
            </a:solidFill>
            <a:round/>
            <a:headEnd/>
            <a:tailEnd/>
          </a:ln>
        </p:spPr>
      </p:cxnSp>
      <p:pic>
        <p:nvPicPr>
          <p:cNvPr id="20" name="Picture 19" descr="fig2-3ab-PPT-6.gif"/>
          <p:cNvPicPr>
            <a:picLocks noChangeAspect="1"/>
          </p:cNvPicPr>
          <p:nvPr/>
        </p:nvPicPr>
        <p:blipFill>
          <a:blip r:embed="rId10" cstate="print"/>
          <a:srcRect/>
          <a:stretch>
            <a:fillRect/>
          </a:stretch>
        </p:blipFill>
        <p:spPr bwMode="auto">
          <a:xfrm>
            <a:off x="452438" y="900113"/>
            <a:ext cx="8505825" cy="3057525"/>
          </a:xfrm>
          <a:prstGeom prst="rect">
            <a:avLst/>
          </a:prstGeom>
          <a:noFill/>
          <a:ln w="9525">
            <a:noFill/>
            <a:miter lim="800000"/>
            <a:headEnd/>
            <a:tailEnd/>
          </a:ln>
        </p:spPr>
      </p:pic>
    </p:spTree>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17">
                                            <p:txEl>
                                              <p:pRg st="0" end="0"/>
                                            </p:txEl>
                                          </p:spTgt>
                                        </p:tgtEl>
                                        <p:attrNameLst>
                                          <p:attrName>style.visibility</p:attrName>
                                        </p:attrNameLst>
                                      </p:cBhvr>
                                      <p:to>
                                        <p:strVal val="visible"/>
                                      </p:to>
                                    </p:set>
                                    <p:animEffect transition="in" filter="wipe(left)">
                                      <p:cBhvr>
                                        <p:cTn id="7" dur="500"/>
                                        <p:tgtEl>
                                          <p:spTgt spid="17">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834567"/>
                                        </p:tgtEl>
                                        <p:attrNameLst>
                                          <p:attrName>style.visibility</p:attrName>
                                        </p:attrNameLst>
                                      </p:cBhvr>
                                      <p:to>
                                        <p:strVal val="visible"/>
                                      </p:to>
                                    </p:set>
                                    <p:animEffect transition="in" filter="wipe(left)">
                                      <p:cBhvr>
                                        <p:cTn id="12" dur="500"/>
                                        <p:tgtEl>
                                          <p:spTgt spid="834567"/>
                                        </p:tgtEl>
                                      </p:cBhvr>
                                    </p:animEffect>
                                  </p:childTnLst>
                                </p:cTn>
                              </p:par>
                            </p:childTnLst>
                          </p:cTn>
                        </p:par>
                        <p:par>
                          <p:cTn id="13" fill="hold" nodeType="afterGroup">
                            <p:stCondLst>
                              <p:cond delay="500"/>
                            </p:stCondLst>
                            <p:childTnLst>
                              <p:par>
                                <p:cTn id="14" presetID="22" presetClass="entr" presetSubtype="8" fill="hold" grpId="0" nodeType="afterEffect">
                                  <p:stCondLst>
                                    <p:cond delay="0"/>
                                  </p:stCondLst>
                                  <p:childTnLst>
                                    <p:set>
                                      <p:cBhvr>
                                        <p:cTn id="15" dur="1" fill="hold">
                                          <p:stCondLst>
                                            <p:cond delay="0"/>
                                          </p:stCondLst>
                                        </p:cTn>
                                        <p:tgtEl>
                                          <p:spTgt spid="834566"/>
                                        </p:tgtEl>
                                        <p:attrNameLst>
                                          <p:attrName>style.visibility</p:attrName>
                                        </p:attrNameLst>
                                      </p:cBhvr>
                                      <p:to>
                                        <p:strVal val="visible"/>
                                      </p:to>
                                    </p:set>
                                    <p:animEffect transition="in" filter="wipe(left)">
                                      <p:cBhvr>
                                        <p:cTn id="16" dur="500"/>
                                        <p:tgtEl>
                                          <p:spTgt spid="834566"/>
                                        </p:tgtEl>
                                      </p:cBhvr>
                                    </p:animEffect>
                                  </p:childTnLst>
                                </p:cTn>
                              </p:par>
                            </p:childTnLst>
                          </p:cTn>
                        </p:par>
                        <p:par>
                          <p:cTn id="17" fill="hold" nodeType="afterGroup">
                            <p:stCondLst>
                              <p:cond delay="1000"/>
                            </p:stCondLst>
                            <p:childTnLst>
                              <p:par>
                                <p:cTn id="18" presetID="22" presetClass="entr" presetSubtype="8" fill="hold" nodeType="afterEffect">
                                  <p:stCondLst>
                                    <p:cond delay="0"/>
                                  </p:stCondLst>
                                  <p:childTnLst>
                                    <p:set>
                                      <p:cBhvr>
                                        <p:cTn id="19" dur="1" fill="hold">
                                          <p:stCondLst>
                                            <p:cond delay="0"/>
                                          </p:stCondLst>
                                        </p:cTn>
                                        <p:tgtEl>
                                          <p:spTgt spid="834570"/>
                                        </p:tgtEl>
                                        <p:attrNameLst>
                                          <p:attrName>style.visibility</p:attrName>
                                        </p:attrNameLst>
                                      </p:cBhvr>
                                      <p:to>
                                        <p:strVal val="visible"/>
                                      </p:to>
                                    </p:set>
                                    <p:animEffect transition="in" filter="wipe(left)">
                                      <p:cBhvr>
                                        <p:cTn id="20" dur="500"/>
                                        <p:tgtEl>
                                          <p:spTgt spid="834570"/>
                                        </p:tgtEl>
                                      </p:cBhvr>
                                    </p:animEffect>
                                  </p:childTnLst>
                                </p:cTn>
                              </p:par>
                            </p:childTnLst>
                          </p:cTn>
                        </p:par>
                        <p:par>
                          <p:cTn id="21" fill="hold" nodeType="afterGroup">
                            <p:stCondLst>
                              <p:cond delay="1500"/>
                            </p:stCondLst>
                            <p:childTnLst>
                              <p:par>
                                <p:cTn id="22" presetID="22" presetClass="entr" presetSubtype="4" fill="hold" nodeType="afterEffect">
                                  <p:stCondLst>
                                    <p:cond delay="0"/>
                                  </p:stCondLst>
                                  <p:childTnLst>
                                    <p:set>
                                      <p:cBhvr>
                                        <p:cTn id="23" dur="1" fill="hold">
                                          <p:stCondLst>
                                            <p:cond delay="0"/>
                                          </p:stCondLst>
                                        </p:cTn>
                                        <p:tgtEl>
                                          <p:spTgt spid="834571"/>
                                        </p:tgtEl>
                                        <p:attrNameLst>
                                          <p:attrName>style.visibility</p:attrName>
                                        </p:attrNameLst>
                                      </p:cBhvr>
                                      <p:to>
                                        <p:strVal val="visible"/>
                                      </p:to>
                                    </p:set>
                                    <p:animEffect transition="in" filter="wipe(down)">
                                      <p:cBhvr>
                                        <p:cTn id="24" dur="1000"/>
                                        <p:tgtEl>
                                          <p:spTgt spid="834571"/>
                                        </p:tgtEl>
                                      </p:cBhvr>
                                    </p:animEffect>
                                  </p:childTnLst>
                                </p:cTn>
                              </p:par>
                            </p:childTnLst>
                          </p:cTn>
                        </p:par>
                        <p:par>
                          <p:cTn id="25" fill="hold" nodeType="afterGroup">
                            <p:stCondLst>
                              <p:cond delay="2500"/>
                            </p:stCondLst>
                            <p:childTnLst>
                              <p:par>
                                <p:cTn id="26" presetID="22" presetClass="entr" presetSubtype="8" fill="hold" nodeType="afterEffect">
                                  <p:stCondLst>
                                    <p:cond delay="0"/>
                                  </p:stCondLst>
                                  <p:childTnLst>
                                    <p:set>
                                      <p:cBhvr>
                                        <p:cTn id="27" dur="1" fill="hold">
                                          <p:stCondLst>
                                            <p:cond delay="0"/>
                                          </p:stCondLst>
                                        </p:cTn>
                                        <p:tgtEl>
                                          <p:spTgt spid="834572"/>
                                        </p:tgtEl>
                                        <p:attrNameLst>
                                          <p:attrName>style.visibility</p:attrName>
                                        </p:attrNameLst>
                                      </p:cBhvr>
                                      <p:to>
                                        <p:strVal val="visible"/>
                                      </p:to>
                                    </p:set>
                                    <p:animEffect transition="in" filter="wipe(left)">
                                      <p:cBhvr>
                                        <p:cTn id="28" dur="1000"/>
                                        <p:tgtEl>
                                          <p:spTgt spid="834572"/>
                                        </p:tgtEl>
                                      </p:cBhvr>
                                    </p:animEffect>
                                  </p:childTnLst>
                                </p:cTn>
                              </p:par>
                            </p:childTnLst>
                          </p:cTn>
                        </p:par>
                        <p:par>
                          <p:cTn id="29" fill="hold" nodeType="afterGroup">
                            <p:stCondLst>
                              <p:cond delay="3500"/>
                            </p:stCondLst>
                            <p:childTnLst>
                              <p:par>
                                <p:cTn id="30" presetID="22" presetClass="entr" presetSubtype="4" fill="hold" nodeType="afterEffect">
                                  <p:stCondLst>
                                    <p:cond delay="0"/>
                                  </p:stCondLst>
                                  <p:childTnLst>
                                    <p:set>
                                      <p:cBhvr>
                                        <p:cTn id="31" dur="1" fill="hold">
                                          <p:stCondLst>
                                            <p:cond delay="0"/>
                                          </p:stCondLst>
                                        </p:cTn>
                                        <p:tgtEl>
                                          <p:spTgt spid="834573"/>
                                        </p:tgtEl>
                                        <p:attrNameLst>
                                          <p:attrName>style.visibility</p:attrName>
                                        </p:attrNameLst>
                                      </p:cBhvr>
                                      <p:to>
                                        <p:strVal val="visible"/>
                                      </p:to>
                                    </p:set>
                                    <p:animEffect transition="in" filter="wipe(down)">
                                      <p:cBhvr>
                                        <p:cTn id="32" dur="1000"/>
                                        <p:tgtEl>
                                          <p:spTgt spid="834573"/>
                                        </p:tgtEl>
                                      </p:cBhvr>
                                    </p:animEffect>
                                  </p:childTnLst>
                                </p:cTn>
                              </p:par>
                            </p:childTnLst>
                          </p:cTn>
                        </p:par>
                        <p:par>
                          <p:cTn id="33" fill="hold" nodeType="afterGroup">
                            <p:stCondLst>
                              <p:cond delay="4500"/>
                            </p:stCondLst>
                            <p:childTnLst>
                              <p:par>
                                <p:cTn id="34" presetID="22" presetClass="entr" presetSubtype="8" fill="hold" nodeType="afterEffect">
                                  <p:stCondLst>
                                    <p:cond delay="0"/>
                                  </p:stCondLst>
                                  <p:childTnLst>
                                    <p:set>
                                      <p:cBhvr>
                                        <p:cTn id="35" dur="1" fill="hold">
                                          <p:stCondLst>
                                            <p:cond delay="0"/>
                                          </p:stCondLst>
                                        </p:cTn>
                                        <p:tgtEl>
                                          <p:spTgt spid="834574"/>
                                        </p:tgtEl>
                                        <p:attrNameLst>
                                          <p:attrName>style.visibility</p:attrName>
                                        </p:attrNameLst>
                                      </p:cBhvr>
                                      <p:to>
                                        <p:strVal val="visible"/>
                                      </p:to>
                                    </p:set>
                                    <p:animEffect transition="in" filter="wipe(left)">
                                      <p:cBhvr>
                                        <p:cTn id="36" dur="1000"/>
                                        <p:tgtEl>
                                          <p:spTgt spid="834574"/>
                                        </p:tgtEl>
                                      </p:cBhvr>
                                    </p:animEffect>
                                  </p:childTnLst>
                                </p:cTn>
                              </p:par>
                            </p:childTnLst>
                          </p:cTn>
                        </p:par>
                        <p:par>
                          <p:cTn id="37" fill="hold" nodeType="afterGroup">
                            <p:stCondLst>
                              <p:cond delay="5500"/>
                            </p:stCondLst>
                            <p:childTnLst>
                              <p:par>
                                <p:cTn id="38" presetID="22" presetClass="entr" presetSubtype="8" fill="hold" grpId="0" nodeType="afterEffect">
                                  <p:stCondLst>
                                    <p:cond delay="0"/>
                                  </p:stCondLst>
                                  <p:childTnLst>
                                    <p:set>
                                      <p:cBhvr>
                                        <p:cTn id="39" dur="1" fill="hold">
                                          <p:stCondLst>
                                            <p:cond delay="0"/>
                                          </p:stCondLst>
                                        </p:cTn>
                                        <p:tgtEl>
                                          <p:spTgt spid="834568">
                                            <p:txEl>
                                              <p:pRg st="0" end="0"/>
                                            </p:txEl>
                                          </p:spTgt>
                                        </p:tgtEl>
                                        <p:attrNameLst>
                                          <p:attrName>style.visibility</p:attrName>
                                        </p:attrNameLst>
                                      </p:cBhvr>
                                      <p:to>
                                        <p:strVal val="visible"/>
                                      </p:to>
                                    </p:set>
                                    <p:animEffect transition="in" filter="wipe(left)">
                                      <p:cBhvr>
                                        <p:cTn id="40" dur="500"/>
                                        <p:tgtEl>
                                          <p:spTgt spid="834568">
                                            <p:txEl>
                                              <p:pRg st="0" end="0"/>
                                            </p:txEl>
                                          </p:spTgt>
                                        </p:tgtEl>
                                      </p:cBhvr>
                                    </p:animEffect>
                                  </p:childTnLst>
                                </p:cTn>
                              </p:par>
                            </p:childTnLst>
                          </p:cTn>
                        </p:par>
                      </p:childTnLst>
                    </p:cTn>
                  </p:par>
                  <p:par>
                    <p:cTn id="41" fill="hold" nodeType="clickPar">
                      <p:stCondLst>
                        <p:cond delay="indefinite"/>
                      </p:stCondLst>
                      <p:childTnLst>
                        <p:par>
                          <p:cTn id="42" fill="hold" nodeType="withGroup">
                            <p:stCondLst>
                              <p:cond delay="0"/>
                            </p:stCondLst>
                            <p:childTnLst>
                              <p:par>
                                <p:cTn id="43" presetID="22" presetClass="entr" presetSubtype="8" fill="hold" nodeType="clickEffect">
                                  <p:stCondLst>
                                    <p:cond delay="0"/>
                                  </p:stCondLst>
                                  <p:childTnLst>
                                    <p:set>
                                      <p:cBhvr>
                                        <p:cTn id="44" dur="1" fill="hold">
                                          <p:stCondLst>
                                            <p:cond delay="0"/>
                                          </p:stCondLst>
                                        </p:cTn>
                                        <p:tgtEl>
                                          <p:spTgt spid="20"/>
                                        </p:tgtEl>
                                        <p:attrNameLst>
                                          <p:attrName>style.visibility</p:attrName>
                                        </p:attrNameLst>
                                      </p:cBhvr>
                                      <p:to>
                                        <p:strVal val="visible"/>
                                      </p:to>
                                    </p:set>
                                    <p:animEffect transition="in" filter="wipe(left)">
                                      <p:cBhvr>
                                        <p:cTn id="45" dur="1000"/>
                                        <p:tgtEl>
                                          <p:spTgt spid="20"/>
                                        </p:tgtEl>
                                      </p:cBhvr>
                                    </p:animEffect>
                                  </p:childTnLst>
                                </p:cTn>
                              </p:par>
                            </p:childTnLst>
                          </p:cTn>
                        </p:par>
                        <p:par>
                          <p:cTn id="46" fill="hold" nodeType="afterGroup">
                            <p:stCondLst>
                              <p:cond delay="1000"/>
                            </p:stCondLst>
                            <p:childTnLst>
                              <p:par>
                                <p:cTn id="47" presetID="22" presetClass="entr" presetSubtype="4" fill="hold" nodeType="afterEffect">
                                  <p:stCondLst>
                                    <p:cond delay="0"/>
                                  </p:stCondLst>
                                  <p:childTnLst>
                                    <p:set>
                                      <p:cBhvr>
                                        <p:cTn id="48" dur="1" fill="hold">
                                          <p:stCondLst>
                                            <p:cond delay="0"/>
                                          </p:stCondLst>
                                        </p:cTn>
                                        <p:tgtEl>
                                          <p:spTgt spid="834576"/>
                                        </p:tgtEl>
                                        <p:attrNameLst>
                                          <p:attrName>style.visibility</p:attrName>
                                        </p:attrNameLst>
                                      </p:cBhvr>
                                      <p:to>
                                        <p:strVal val="visible"/>
                                      </p:to>
                                    </p:set>
                                    <p:animEffect transition="in" filter="wipe(down)">
                                      <p:cBhvr>
                                        <p:cTn id="49" dur="1000"/>
                                        <p:tgtEl>
                                          <p:spTgt spid="834576"/>
                                        </p:tgtEl>
                                      </p:cBhvr>
                                    </p:animEffect>
                                  </p:childTnLst>
                                </p:cTn>
                              </p:par>
                            </p:childTnLst>
                          </p:cTn>
                        </p:par>
                        <p:par>
                          <p:cTn id="50" fill="hold" nodeType="afterGroup">
                            <p:stCondLst>
                              <p:cond delay="2000"/>
                            </p:stCondLst>
                            <p:childTnLst>
                              <p:par>
                                <p:cTn id="51" presetID="22" presetClass="entr" presetSubtype="4" fill="hold" nodeType="afterEffect">
                                  <p:stCondLst>
                                    <p:cond delay="0"/>
                                  </p:stCondLst>
                                  <p:childTnLst>
                                    <p:set>
                                      <p:cBhvr>
                                        <p:cTn id="52" dur="1" fill="hold">
                                          <p:stCondLst>
                                            <p:cond delay="0"/>
                                          </p:stCondLst>
                                        </p:cTn>
                                        <p:tgtEl>
                                          <p:spTgt spid="834577"/>
                                        </p:tgtEl>
                                        <p:attrNameLst>
                                          <p:attrName>style.visibility</p:attrName>
                                        </p:attrNameLst>
                                      </p:cBhvr>
                                      <p:to>
                                        <p:strVal val="visible"/>
                                      </p:to>
                                    </p:set>
                                    <p:animEffect transition="in" filter="wipe(down)">
                                      <p:cBhvr>
                                        <p:cTn id="53" dur="1000"/>
                                        <p:tgtEl>
                                          <p:spTgt spid="834577"/>
                                        </p:tgtEl>
                                      </p:cBhvr>
                                    </p:animEffect>
                                  </p:childTnLst>
                                </p:cTn>
                              </p:par>
                            </p:childTnLst>
                          </p:cTn>
                        </p:par>
                        <p:par>
                          <p:cTn id="54" fill="hold" nodeType="afterGroup">
                            <p:stCondLst>
                              <p:cond delay="3000"/>
                            </p:stCondLst>
                            <p:childTnLst>
                              <p:par>
                                <p:cTn id="55" presetID="22" presetClass="entr" presetSubtype="8" fill="hold" grpId="0" nodeType="afterEffect">
                                  <p:stCondLst>
                                    <p:cond delay="0"/>
                                  </p:stCondLst>
                                  <p:childTnLst>
                                    <p:set>
                                      <p:cBhvr>
                                        <p:cTn id="56" dur="1" fill="hold">
                                          <p:stCondLst>
                                            <p:cond delay="0"/>
                                          </p:stCondLst>
                                        </p:cTn>
                                        <p:tgtEl>
                                          <p:spTgt spid="834568">
                                            <p:txEl>
                                              <p:pRg st="1" end="1"/>
                                            </p:txEl>
                                          </p:spTgt>
                                        </p:tgtEl>
                                        <p:attrNameLst>
                                          <p:attrName>style.visibility</p:attrName>
                                        </p:attrNameLst>
                                      </p:cBhvr>
                                      <p:to>
                                        <p:strVal val="visible"/>
                                      </p:to>
                                    </p:set>
                                    <p:animEffect transition="in" filter="wipe(left)">
                                      <p:cBhvr>
                                        <p:cTn id="57" dur="500"/>
                                        <p:tgtEl>
                                          <p:spTgt spid="834568">
                                            <p:txEl>
                                              <p:pRg st="1" end="1"/>
                                            </p:txEl>
                                          </p:spTgt>
                                        </p:tgtEl>
                                      </p:cBhvr>
                                    </p:animEffect>
                                  </p:childTnLst>
                                </p:cTn>
                              </p:par>
                            </p:childTnLst>
                          </p:cTn>
                        </p:par>
                        <p:par>
                          <p:cTn id="58" fill="hold" nodeType="afterGroup">
                            <p:stCondLst>
                              <p:cond delay="3500"/>
                            </p:stCondLst>
                            <p:childTnLst>
                              <p:par>
                                <p:cTn id="59" presetID="22" presetClass="entr" presetSubtype="8" fill="hold" grpId="0" nodeType="afterEffect">
                                  <p:stCondLst>
                                    <p:cond delay="0"/>
                                  </p:stCondLst>
                                  <p:childTnLst>
                                    <p:set>
                                      <p:cBhvr>
                                        <p:cTn id="60" dur="1" fill="hold">
                                          <p:stCondLst>
                                            <p:cond delay="0"/>
                                          </p:stCondLst>
                                        </p:cTn>
                                        <p:tgtEl>
                                          <p:spTgt spid="834568">
                                            <p:txEl>
                                              <p:pRg st="2" end="2"/>
                                            </p:txEl>
                                          </p:spTgt>
                                        </p:tgtEl>
                                        <p:attrNameLst>
                                          <p:attrName>style.visibility</p:attrName>
                                        </p:attrNameLst>
                                      </p:cBhvr>
                                      <p:to>
                                        <p:strVal val="visible"/>
                                      </p:to>
                                    </p:set>
                                    <p:animEffect transition="in" filter="wipe(left)">
                                      <p:cBhvr>
                                        <p:cTn id="61" dur="500"/>
                                        <p:tgtEl>
                                          <p:spTgt spid="834568">
                                            <p:txEl>
                                              <p:pRg st="2" end="2"/>
                                            </p:txEl>
                                          </p:spTgt>
                                        </p:tgtEl>
                                      </p:cBhvr>
                                    </p:animEffect>
                                  </p:childTnLst>
                                </p:cTn>
                              </p:par>
                            </p:childTnLst>
                          </p:cTn>
                        </p:par>
                        <p:par>
                          <p:cTn id="62" fill="hold" nodeType="afterGroup">
                            <p:stCondLst>
                              <p:cond delay="4000"/>
                            </p:stCondLst>
                            <p:childTnLst>
                              <p:par>
                                <p:cTn id="63" presetID="22" presetClass="entr" presetSubtype="8" fill="hold" nodeType="afterEffect">
                                  <p:stCondLst>
                                    <p:cond delay="0"/>
                                  </p:stCondLst>
                                  <p:childTnLst>
                                    <p:set>
                                      <p:cBhvr>
                                        <p:cTn id="64" dur="1" fill="hold">
                                          <p:stCondLst>
                                            <p:cond delay="0"/>
                                          </p:stCondLst>
                                        </p:cTn>
                                        <p:tgtEl>
                                          <p:spTgt spid="18"/>
                                        </p:tgtEl>
                                        <p:attrNameLst>
                                          <p:attrName>style.visibility</p:attrName>
                                        </p:attrNameLst>
                                      </p:cBhvr>
                                      <p:to>
                                        <p:strVal val="visible"/>
                                      </p:to>
                                    </p:set>
                                    <p:animEffect transition="in" filter="wipe(left)">
                                      <p:cBhvr>
                                        <p:cTn id="65" dur="500"/>
                                        <p:tgtEl>
                                          <p:spTgt spid="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34566" grpId="0"/>
      <p:bldP spid="834567" grpId="0" animBg="1"/>
      <p:bldP spid="834568" grpId="0" build="p"/>
      <p:bldP spid="17" grpId="0" build="p" autoUpdateAnimBg="0" advAuto="0"/>
    </p:bldLst>
  </p:timing>
</p:sld>
</file>

<file path=ppt/theme/theme1.xml><?xml version="1.0" encoding="utf-8"?>
<a:theme xmlns:a="http://schemas.openxmlformats.org/drawingml/2006/main" name="2_Custom Design">
  <a:themeElements>
    <a:clrScheme name="2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2_Custom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800" b="0" i="0" u="none" strike="noStrike" cap="none" normalizeH="0" baseline="0" smtClean="0">
            <a:ln>
              <a:noFill/>
            </a:ln>
            <a:solidFill>
              <a:schemeClr val="tx2"/>
            </a:solidFill>
            <a:effectLst/>
            <a:latin typeface="Arial"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800" b="0" i="0" u="none" strike="noStrike" cap="none" normalizeH="0" baseline="0" smtClean="0">
            <a:ln>
              <a:noFill/>
            </a:ln>
            <a:solidFill>
              <a:schemeClr val="tx2"/>
            </a:solidFill>
            <a:effectLst/>
            <a:latin typeface="Arial" charset="0"/>
          </a:defRPr>
        </a:defPPr>
      </a:lstStyle>
    </a:lnDef>
  </a:objectDefaults>
  <a:extraClrSchemeLst>
    <a:extraClrScheme>
      <a:clrScheme name="2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2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2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2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2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2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2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2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2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2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2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2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20436</TotalTime>
  <Words>1964</Words>
  <Application>Microsoft Office PowerPoint</Application>
  <PresentationFormat>如螢幕大小 (4:3)</PresentationFormat>
  <Paragraphs>256</Paragraphs>
  <Slides>22</Slides>
  <Notes>14</Notes>
  <HiddenSlides>0</HiddenSlides>
  <MMClips>0</MMClips>
  <ScaleCrop>false</ScaleCrop>
  <HeadingPairs>
    <vt:vector size="4" baseType="variant">
      <vt:variant>
        <vt:lpstr>佈景主題</vt:lpstr>
      </vt:variant>
      <vt:variant>
        <vt:i4>1</vt:i4>
      </vt:variant>
      <vt:variant>
        <vt:lpstr>投影片標題</vt:lpstr>
      </vt:variant>
      <vt:variant>
        <vt:i4>22</vt:i4>
      </vt:variant>
    </vt:vector>
  </HeadingPairs>
  <TitlesOfParts>
    <vt:vector size="23" baseType="lpstr">
      <vt:lpstr>2_Custom Design</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Comparative Advantage and Trade</vt:lpstr>
      <vt:lpstr>PowerPoint 簡報</vt:lpstr>
      <vt:lpstr>PowerPoint 簡報</vt:lpstr>
      <vt:lpstr>PowerPoint 簡報</vt:lpstr>
      <vt:lpstr>PowerPoint 簡報</vt:lpstr>
      <vt:lpstr>PowerPoint 簡報</vt:lpstr>
      <vt:lpstr>The Market System</vt:lpstr>
      <vt:lpstr>PowerPoint 簡報</vt:lpstr>
      <vt:lpstr>PowerPoint 簡報</vt:lpstr>
      <vt:lpstr>PowerPoint 簡報</vt:lpstr>
      <vt:lpstr>PowerPoint 簡報</vt:lpstr>
      <vt:lpstr>PowerPoint 簡報</vt:lpstr>
      <vt:lpstr>PowerPoint 簡報</vt:lpstr>
    </vt:vector>
  </TitlesOfParts>
  <Manager>David Alexander</Manager>
  <Company>Pearson Education</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Fourth Edition</dc:title>
  <dc:subject>Economics</dc:subject>
  <dc:creator>Fernando Quijano &amp; Shelly Tefft</dc:creator>
  <cp:lastModifiedBy>mtyu</cp:lastModifiedBy>
  <cp:revision>564</cp:revision>
  <dcterms:created xsi:type="dcterms:W3CDTF">2007-05-23T02:54:43Z</dcterms:created>
  <dcterms:modified xsi:type="dcterms:W3CDTF">2012-10-05T02:01:24Z</dcterms:modified>
</cp:coreProperties>
</file>