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75" r:id="rId5"/>
    <p:sldId id="259" r:id="rId6"/>
    <p:sldId id="260" r:id="rId7"/>
    <p:sldId id="274" r:id="rId8"/>
    <p:sldId id="261" r:id="rId9"/>
    <p:sldId id="262" r:id="rId10"/>
    <p:sldId id="270" r:id="rId11"/>
    <p:sldId id="263" r:id="rId12"/>
    <p:sldId id="264" r:id="rId13"/>
    <p:sldId id="265" r:id="rId14"/>
    <p:sldId id="266" r:id="rId15"/>
    <p:sldId id="268" r:id="rId16"/>
    <p:sldId id="267" r:id="rId17"/>
    <p:sldId id="269" r:id="rId18"/>
    <p:sldId id="271" r:id="rId19"/>
    <p:sldId id="272" r:id="rId20"/>
    <p:sldId id="273"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LFPR.UNEMPLOYMENT.WAG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LFPR.UNEMPLOYMENT.W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LFPR.UNEMPLOYMENT.W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zh-TW" sz="2400"/>
              <a:t>勞動力參與率</a:t>
            </a:r>
            <a:r>
              <a:rPr lang="en-US" sz="2400"/>
              <a:t>(%)</a:t>
            </a:r>
          </a:p>
        </c:rich>
      </c:tx>
      <c:overlay val="0"/>
    </c:title>
    <c:autoTitleDeleted val="0"/>
    <c:plotArea>
      <c:layout/>
      <c:lineChart>
        <c:grouping val="standard"/>
        <c:varyColors val="0"/>
        <c:ser>
          <c:idx val="0"/>
          <c:order val="0"/>
          <c:tx>
            <c:strRef>
              <c:f>工作表1!$B$3</c:f>
              <c:strCache>
                <c:ptCount val="1"/>
                <c:pt idx="0">
                  <c:v>計</c:v>
                </c:pt>
              </c:strCache>
            </c:strRef>
          </c:tx>
          <c:marker>
            <c:symbol val="diamond"/>
            <c:size val="3"/>
          </c:marker>
          <c:dLbls>
            <c:dLbl>
              <c:idx val="0"/>
              <c:layout>
                <c:manualLayout>
                  <c:x val="-1.4111111111111121E-2"/>
                  <c:y val="-4.7037037037037037E-2"/>
                </c:manualLayout>
              </c:layout>
              <c:showLegendKey val="0"/>
              <c:showVal val="1"/>
              <c:showCatName val="0"/>
              <c:showSerName val="0"/>
              <c:showPercent val="0"/>
              <c:showBubbleSize val="0"/>
            </c:dLbl>
            <c:dLbl>
              <c:idx val="12"/>
              <c:layout>
                <c:manualLayout>
                  <c:x val="0"/>
                  <c:y val="3.1358024691358025E-2"/>
                </c:manualLayout>
              </c:layout>
              <c:showLegendKey val="0"/>
              <c:showVal val="1"/>
              <c:showCatName val="0"/>
              <c:showSerName val="0"/>
              <c:showPercent val="0"/>
              <c:showBubbleSize val="0"/>
            </c:dLbl>
            <c:dLbl>
              <c:idx val="22"/>
              <c:layout>
                <c:manualLayout>
                  <c:x val="0"/>
                  <c:y val="2.7438271604938273E-2"/>
                </c:manualLayout>
              </c:layout>
              <c:showLegendKey val="0"/>
              <c:showVal val="1"/>
              <c:showCatName val="0"/>
              <c:showSerName val="0"/>
              <c:showPercent val="0"/>
              <c:showBubbleSize val="0"/>
            </c:dLbl>
            <c:dLbl>
              <c:idx val="35"/>
              <c:layout>
                <c:manualLayout>
                  <c:x val="-4.2333333333333334E-2"/>
                  <c:y val="4.7037037037036968E-2"/>
                </c:manualLayout>
              </c:layout>
              <c:showLegendKey val="0"/>
              <c:showVal val="1"/>
              <c:showCatName val="0"/>
              <c:showSerName val="0"/>
              <c:showPercent val="0"/>
              <c:showBubbleSize val="0"/>
            </c:dLbl>
            <c:showLegendKey val="0"/>
            <c:showVal val="0"/>
            <c:showCatName val="0"/>
            <c:showSerName val="0"/>
            <c:showPercent val="0"/>
            <c:showBubbleSize val="0"/>
          </c:dLbls>
          <c:cat>
            <c:numRef>
              <c:f>工作表1!$A$4:$A$39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工作表1!$B$4:$B$39</c:f>
              <c:numCache>
                <c:formatCode>General</c:formatCode>
                <c:ptCount val="36"/>
                <c:pt idx="0">
                  <c:v>58.76</c:v>
                </c:pt>
                <c:pt idx="1">
                  <c:v>58.73</c:v>
                </c:pt>
                <c:pt idx="2">
                  <c:v>58.26</c:v>
                </c:pt>
                <c:pt idx="3">
                  <c:v>57.82</c:v>
                </c:pt>
                <c:pt idx="4">
                  <c:v>57.93</c:v>
                </c:pt>
                <c:pt idx="5">
                  <c:v>59.26</c:v>
                </c:pt>
                <c:pt idx="6">
                  <c:v>59.72</c:v>
                </c:pt>
                <c:pt idx="7">
                  <c:v>59.49</c:v>
                </c:pt>
                <c:pt idx="8">
                  <c:v>60.37</c:v>
                </c:pt>
                <c:pt idx="9">
                  <c:v>60.93</c:v>
                </c:pt>
                <c:pt idx="10">
                  <c:v>60.21</c:v>
                </c:pt>
                <c:pt idx="11">
                  <c:v>60.12</c:v>
                </c:pt>
                <c:pt idx="12">
                  <c:v>59.24</c:v>
                </c:pt>
                <c:pt idx="13">
                  <c:v>59.11</c:v>
                </c:pt>
                <c:pt idx="14">
                  <c:v>59.34</c:v>
                </c:pt>
                <c:pt idx="15">
                  <c:v>58.82</c:v>
                </c:pt>
                <c:pt idx="16">
                  <c:v>58.96</c:v>
                </c:pt>
                <c:pt idx="17">
                  <c:v>58.71</c:v>
                </c:pt>
                <c:pt idx="18">
                  <c:v>58.44</c:v>
                </c:pt>
                <c:pt idx="19">
                  <c:v>58.33</c:v>
                </c:pt>
                <c:pt idx="20">
                  <c:v>58.04</c:v>
                </c:pt>
                <c:pt idx="21">
                  <c:v>57.93</c:v>
                </c:pt>
                <c:pt idx="22">
                  <c:v>57.68</c:v>
                </c:pt>
                <c:pt idx="23">
                  <c:v>57.23</c:v>
                </c:pt>
                <c:pt idx="24">
                  <c:v>57.34</c:v>
                </c:pt>
                <c:pt idx="25">
                  <c:v>57.34</c:v>
                </c:pt>
                <c:pt idx="26">
                  <c:v>57.66</c:v>
                </c:pt>
                <c:pt idx="27">
                  <c:v>57.78</c:v>
                </c:pt>
                <c:pt idx="28">
                  <c:v>57.92</c:v>
                </c:pt>
                <c:pt idx="29">
                  <c:v>58.25</c:v>
                </c:pt>
                <c:pt idx="30">
                  <c:v>58.28</c:v>
                </c:pt>
                <c:pt idx="31">
                  <c:v>57.9</c:v>
                </c:pt>
                <c:pt idx="32">
                  <c:v>58.07</c:v>
                </c:pt>
                <c:pt idx="33">
                  <c:v>58.17</c:v>
                </c:pt>
                <c:pt idx="34">
                  <c:v>58.35</c:v>
                </c:pt>
                <c:pt idx="35">
                  <c:v>58.43</c:v>
                </c:pt>
              </c:numCache>
            </c:numRef>
          </c:val>
          <c:smooth val="0"/>
        </c:ser>
        <c:ser>
          <c:idx val="1"/>
          <c:order val="1"/>
          <c:tx>
            <c:strRef>
              <c:f>工作表1!$C$3</c:f>
              <c:strCache>
                <c:ptCount val="1"/>
                <c:pt idx="0">
                  <c:v>男</c:v>
                </c:pt>
              </c:strCache>
            </c:strRef>
          </c:tx>
          <c:marker>
            <c:symbol val="square"/>
            <c:size val="3"/>
          </c:marker>
          <c:dLbls>
            <c:dLbl>
              <c:idx val="0"/>
              <c:layout>
                <c:manualLayout>
                  <c:x val="-2.1166666666666677E-2"/>
                  <c:y val="-4.7037037037037058E-2"/>
                </c:manualLayout>
              </c:layout>
              <c:showLegendKey val="0"/>
              <c:showVal val="1"/>
              <c:showCatName val="0"/>
              <c:showSerName val="0"/>
              <c:showPercent val="0"/>
              <c:showBubbleSize val="0"/>
            </c:dLbl>
            <c:dLbl>
              <c:idx val="12"/>
              <c:layout>
                <c:manualLayout>
                  <c:x val="0"/>
                  <c:y val="3.5277777777777776E-2"/>
                </c:manualLayout>
              </c:layout>
              <c:showLegendKey val="0"/>
              <c:showVal val="1"/>
              <c:showCatName val="0"/>
              <c:showSerName val="0"/>
              <c:showPercent val="0"/>
              <c:showBubbleSize val="0"/>
            </c:dLbl>
            <c:dLbl>
              <c:idx val="22"/>
              <c:layout>
                <c:manualLayout>
                  <c:x val="0"/>
                  <c:y val="-2.743858024691358E-2"/>
                </c:manualLayout>
              </c:layout>
              <c:showLegendKey val="0"/>
              <c:showVal val="1"/>
              <c:showCatName val="0"/>
              <c:showSerName val="0"/>
              <c:showPercent val="0"/>
              <c:showBubbleSize val="0"/>
            </c:dLbl>
            <c:dLbl>
              <c:idx val="35"/>
              <c:layout>
                <c:manualLayout>
                  <c:x val="-3.9981481481481479E-2"/>
                  <c:y val="4.7037037037037037E-2"/>
                </c:manualLayout>
              </c:layout>
              <c:showLegendKey val="0"/>
              <c:showVal val="1"/>
              <c:showCatName val="0"/>
              <c:showSerName val="0"/>
              <c:showPercent val="0"/>
              <c:showBubbleSize val="0"/>
            </c:dLbl>
            <c:showLegendKey val="0"/>
            <c:showVal val="0"/>
            <c:showCatName val="0"/>
            <c:showSerName val="0"/>
            <c:showPercent val="0"/>
            <c:showBubbleSize val="0"/>
          </c:dLbls>
          <c:cat>
            <c:numRef>
              <c:f>工作表1!$A$4:$A$39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工作表1!$C$4:$C$39</c:f>
              <c:numCache>
                <c:formatCode>General</c:formatCode>
                <c:ptCount val="36"/>
                <c:pt idx="0">
                  <c:v>77.959999999999994</c:v>
                </c:pt>
                <c:pt idx="1">
                  <c:v>77.95</c:v>
                </c:pt>
                <c:pt idx="2">
                  <c:v>77.11</c:v>
                </c:pt>
                <c:pt idx="3">
                  <c:v>76.78</c:v>
                </c:pt>
                <c:pt idx="4">
                  <c:v>76.47</c:v>
                </c:pt>
                <c:pt idx="5">
                  <c:v>76.36</c:v>
                </c:pt>
                <c:pt idx="6">
                  <c:v>76.11</c:v>
                </c:pt>
                <c:pt idx="7">
                  <c:v>75.47</c:v>
                </c:pt>
                <c:pt idx="8">
                  <c:v>75.150000000000006</c:v>
                </c:pt>
                <c:pt idx="9">
                  <c:v>75.239999999999995</c:v>
                </c:pt>
                <c:pt idx="10">
                  <c:v>74.83</c:v>
                </c:pt>
                <c:pt idx="11">
                  <c:v>74.84</c:v>
                </c:pt>
                <c:pt idx="12">
                  <c:v>73.959999999999994</c:v>
                </c:pt>
                <c:pt idx="13">
                  <c:v>73.8</c:v>
                </c:pt>
                <c:pt idx="14">
                  <c:v>73.78</c:v>
                </c:pt>
                <c:pt idx="15">
                  <c:v>72.67</c:v>
                </c:pt>
                <c:pt idx="16">
                  <c:v>72.44</c:v>
                </c:pt>
                <c:pt idx="17">
                  <c:v>72.03</c:v>
                </c:pt>
                <c:pt idx="18">
                  <c:v>71.13</c:v>
                </c:pt>
                <c:pt idx="19">
                  <c:v>71.09</c:v>
                </c:pt>
                <c:pt idx="20">
                  <c:v>70.58</c:v>
                </c:pt>
                <c:pt idx="21">
                  <c:v>69.930000000000007</c:v>
                </c:pt>
                <c:pt idx="22">
                  <c:v>69.42</c:v>
                </c:pt>
                <c:pt idx="23">
                  <c:v>68.47</c:v>
                </c:pt>
                <c:pt idx="24">
                  <c:v>68.22</c:v>
                </c:pt>
                <c:pt idx="25">
                  <c:v>67.69</c:v>
                </c:pt>
                <c:pt idx="26">
                  <c:v>67.78</c:v>
                </c:pt>
                <c:pt idx="27">
                  <c:v>67.62</c:v>
                </c:pt>
                <c:pt idx="28">
                  <c:v>67.349999999999994</c:v>
                </c:pt>
                <c:pt idx="29">
                  <c:v>67.239999999999995</c:v>
                </c:pt>
                <c:pt idx="30">
                  <c:v>67.09</c:v>
                </c:pt>
                <c:pt idx="31">
                  <c:v>66.400000000000006</c:v>
                </c:pt>
                <c:pt idx="32">
                  <c:v>66.510000000000005</c:v>
                </c:pt>
                <c:pt idx="33">
                  <c:v>66.67</c:v>
                </c:pt>
                <c:pt idx="34">
                  <c:v>66.83</c:v>
                </c:pt>
                <c:pt idx="35">
                  <c:v>66.739999999999995</c:v>
                </c:pt>
              </c:numCache>
            </c:numRef>
          </c:val>
          <c:smooth val="0"/>
        </c:ser>
        <c:ser>
          <c:idx val="2"/>
          <c:order val="2"/>
          <c:tx>
            <c:strRef>
              <c:f>工作表1!$D$3</c:f>
              <c:strCache>
                <c:ptCount val="1"/>
                <c:pt idx="0">
                  <c:v>女</c:v>
                </c:pt>
              </c:strCache>
            </c:strRef>
          </c:tx>
          <c:marker>
            <c:symbol val="triangle"/>
            <c:size val="3"/>
          </c:marker>
          <c:dLbls>
            <c:dLbl>
              <c:idx val="0"/>
              <c:layout>
                <c:manualLayout>
                  <c:x val="-1.175925925925927E-2"/>
                  <c:y val="-5.4876543209876547E-2"/>
                </c:manualLayout>
              </c:layout>
              <c:showLegendKey val="0"/>
              <c:showVal val="1"/>
              <c:showCatName val="0"/>
              <c:showSerName val="0"/>
              <c:showPercent val="0"/>
              <c:showBubbleSize val="0"/>
            </c:dLbl>
            <c:dLbl>
              <c:idx val="12"/>
              <c:layout>
                <c:manualLayout>
                  <c:x val="0"/>
                  <c:y val="1.1759259259259259E-2"/>
                </c:manualLayout>
              </c:layout>
              <c:showLegendKey val="0"/>
              <c:showVal val="1"/>
              <c:showCatName val="0"/>
              <c:showSerName val="0"/>
              <c:showPercent val="0"/>
              <c:showBubbleSize val="0"/>
            </c:dLbl>
            <c:dLbl>
              <c:idx val="22"/>
              <c:layout>
                <c:manualLayout>
                  <c:x val="0"/>
                  <c:y val="1.9598765432098767E-2"/>
                </c:manualLayout>
              </c:layout>
              <c:showLegendKey val="0"/>
              <c:showVal val="1"/>
              <c:showCatName val="0"/>
              <c:showSerName val="0"/>
              <c:showPercent val="0"/>
              <c:showBubbleSize val="0"/>
            </c:dLbl>
            <c:dLbl>
              <c:idx val="35"/>
              <c:layout>
                <c:manualLayout>
                  <c:x val="-3.5277777777777776E-2"/>
                  <c:y val="4.3117283950617286E-2"/>
                </c:manualLayout>
              </c:layout>
              <c:showLegendKey val="0"/>
              <c:showVal val="1"/>
              <c:showCatName val="0"/>
              <c:showSerName val="0"/>
              <c:showPercent val="0"/>
              <c:showBubbleSize val="0"/>
            </c:dLbl>
            <c:showLegendKey val="0"/>
            <c:showVal val="0"/>
            <c:showCatName val="0"/>
            <c:showSerName val="0"/>
            <c:showPercent val="0"/>
            <c:showBubbleSize val="0"/>
          </c:dLbls>
          <c:cat>
            <c:numRef>
              <c:f>工作表1!$A$4:$A$39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工作表1!$D$4:$D$39</c:f>
              <c:numCache>
                <c:formatCode>General</c:formatCode>
                <c:ptCount val="36"/>
                <c:pt idx="0">
                  <c:v>39.130000000000003</c:v>
                </c:pt>
                <c:pt idx="1">
                  <c:v>39.229999999999997</c:v>
                </c:pt>
                <c:pt idx="2">
                  <c:v>39.25</c:v>
                </c:pt>
                <c:pt idx="3">
                  <c:v>38.76</c:v>
                </c:pt>
                <c:pt idx="4">
                  <c:v>39.299999999999997</c:v>
                </c:pt>
                <c:pt idx="5">
                  <c:v>42.12</c:v>
                </c:pt>
                <c:pt idx="6">
                  <c:v>43.3</c:v>
                </c:pt>
                <c:pt idx="7">
                  <c:v>43.46</c:v>
                </c:pt>
                <c:pt idx="8">
                  <c:v>45.51</c:v>
                </c:pt>
                <c:pt idx="9">
                  <c:v>46.54</c:v>
                </c:pt>
                <c:pt idx="10">
                  <c:v>45.56</c:v>
                </c:pt>
                <c:pt idx="11">
                  <c:v>45.35</c:v>
                </c:pt>
                <c:pt idx="12">
                  <c:v>44.5</c:v>
                </c:pt>
                <c:pt idx="13">
                  <c:v>44.39</c:v>
                </c:pt>
                <c:pt idx="14">
                  <c:v>44.83</c:v>
                </c:pt>
                <c:pt idx="15">
                  <c:v>44.89</c:v>
                </c:pt>
                <c:pt idx="16">
                  <c:v>45.4</c:v>
                </c:pt>
                <c:pt idx="17">
                  <c:v>45.34</c:v>
                </c:pt>
                <c:pt idx="18">
                  <c:v>45.76</c:v>
                </c:pt>
                <c:pt idx="19">
                  <c:v>45.64</c:v>
                </c:pt>
                <c:pt idx="20">
                  <c:v>45.6</c:v>
                </c:pt>
                <c:pt idx="21">
                  <c:v>46.03</c:v>
                </c:pt>
                <c:pt idx="22">
                  <c:v>46.02</c:v>
                </c:pt>
                <c:pt idx="23">
                  <c:v>46.1</c:v>
                </c:pt>
                <c:pt idx="24">
                  <c:v>46.59</c:v>
                </c:pt>
                <c:pt idx="25">
                  <c:v>47.14</c:v>
                </c:pt>
                <c:pt idx="26">
                  <c:v>47.71</c:v>
                </c:pt>
                <c:pt idx="27">
                  <c:v>48.12</c:v>
                </c:pt>
                <c:pt idx="28">
                  <c:v>48.68</c:v>
                </c:pt>
                <c:pt idx="29">
                  <c:v>49.44</c:v>
                </c:pt>
                <c:pt idx="30">
                  <c:v>49.67</c:v>
                </c:pt>
                <c:pt idx="31">
                  <c:v>49.62</c:v>
                </c:pt>
                <c:pt idx="32">
                  <c:v>49.89</c:v>
                </c:pt>
                <c:pt idx="33">
                  <c:v>49.97</c:v>
                </c:pt>
                <c:pt idx="34">
                  <c:v>50.19</c:v>
                </c:pt>
                <c:pt idx="35">
                  <c:v>50.46</c:v>
                </c:pt>
              </c:numCache>
            </c:numRef>
          </c:val>
          <c:smooth val="0"/>
        </c:ser>
        <c:dLbls>
          <c:showLegendKey val="0"/>
          <c:showVal val="0"/>
          <c:showCatName val="0"/>
          <c:showSerName val="0"/>
          <c:showPercent val="0"/>
          <c:showBubbleSize val="0"/>
        </c:dLbls>
        <c:marker val="1"/>
        <c:smooth val="0"/>
        <c:axId val="110820352"/>
        <c:axId val="123761408"/>
      </c:lineChart>
      <c:catAx>
        <c:axId val="110820352"/>
        <c:scaling>
          <c:orientation val="minMax"/>
        </c:scaling>
        <c:delete val="0"/>
        <c:axPos val="b"/>
        <c:numFmt formatCode="General" sourceLinked="1"/>
        <c:majorTickMark val="out"/>
        <c:minorTickMark val="none"/>
        <c:tickLblPos val="nextTo"/>
        <c:crossAx val="123761408"/>
        <c:crosses val="autoZero"/>
        <c:auto val="1"/>
        <c:lblAlgn val="ctr"/>
        <c:lblOffset val="100"/>
        <c:noMultiLvlLbl val="0"/>
      </c:catAx>
      <c:valAx>
        <c:axId val="123761408"/>
        <c:scaling>
          <c:orientation val="minMax"/>
          <c:max val="80"/>
          <c:min val="35"/>
        </c:scaling>
        <c:delete val="0"/>
        <c:axPos val="l"/>
        <c:majorGridlines/>
        <c:numFmt formatCode="General" sourceLinked="1"/>
        <c:majorTickMark val="out"/>
        <c:minorTickMark val="none"/>
        <c:tickLblPos val="nextTo"/>
        <c:crossAx val="110820352"/>
        <c:crosses val="autoZero"/>
        <c:crossBetween val="between"/>
      </c:valAx>
    </c:plotArea>
    <c:legend>
      <c:legendPos val="r"/>
      <c:overlay val="0"/>
    </c:legend>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zh-TW" sz="2400"/>
              <a:t>失業率</a:t>
            </a:r>
            <a:r>
              <a:rPr lang="en-US" sz="2400"/>
              <a:t>(%)</a:t>
            </a:r>
            <a:endParaRPr lang="zh-TW" sz="2400"/>
          </a:p>
        </c:rich>
      </c:tx>
      <c:overlay val="0"/>
    </c:title>
    <c:autoTitleDeleted val="0"/>
    <c:plotArea>
      <c:layout/>
      <c:lineChart>
        <c:grouping val="standard"/>
        <c:varyColors val="0"/>
        <c:ser>
          <c:idx val="0"/>
          <c:order val="0"/>
          <c:tx>
            <c:strRef>
              <c:f>工作表1!$F$3</c:f>
              <c:strCache>
                <c:ptCount val="1"/>
                <c:pt idx="0">
                  <c:v>計</c:v>
                </c:pt>
              </c:strCache>
            </c:strRef>
          </c:tx>
          <c:marker>
            <c:symbol val="diamond"/>
            <c:size val="3"/>
          </c:marker>
          <c:dLbls>
            <c:dLbl>
              <c:idx val="0"/>
              <c:layout>
                <c:manualLayout>
                  <c:x val="-4.7037037037037039E-3"/>
                  <c:y val="0"/>
                </c:manualLayout>
              </c:layout>
              <c:showLegendKey val="0"/>
              <c:showVal val="1"/>
              <c:showCatName val="0"/>
              <c:showSerName val="0"/>
              <c:showPercent val="0"/>
              <c:showBubbleSize val="0"/>
            </c:dLbl>
            <c:dLbl>
              <c:idx val="35"/>
              <c:showLegendKey val="0"/>
              <c:showVal val="1"/>
              <c:showCatName val="0"/>
              <c:showSerName val="0"/>
              <c:showPercent val="0"/>
              <c:showBubbleSize val="0"/>
            </c:dLbl>
            <c:showLegendKey val="0"/>
            <c:showVal val="0"/>
            <c:showCatName val="0"/>
            <c:showSerName val="0"/>
            <c:showPercent val="0"/>
            <c:showBubbleSize val="0"/>
          </c:dLbls>
          <c:cat>
            <c:numRef>
              <c:f>工作表1!$E$4:$E$39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工作表1!$F$4:$F$39</c:f>
              <c:numCache>
                <c:formatCode>General</c:formatCode>
                <c:ptCount val="36"/>
                <c:pt idx="0">
                  <c:v>1.67</c:v>
                </c:pt>
                <c:pt idx="1">
                  <c:v>1.27</c:v>
                </c:pt>
                <c:pt idx="2">
                  <c:v>1.23</c:v>
                </c:pt>
                <c:pt idx="3">
                  <c:v>1.36</c:v>
                </c:pt>
                <c:pt idx="4">
                  <c:v>2.14</c:v>
                </c:pt>
                <c:pt idx="5">
                  <c:v>2.71</c:v>
                </c:pt>
                <c:pt idx="6">
                  <c:v>2.4500000000000002</c:v>
                </c:pt>
                <c:pt idx="7">
                  <c:v>2.91</c:v>
                </c:pt>
                <c:pt idx="8">
                  <c:v>2.66</c:v>
                </c:pt>
                <c:pt idx="9">
                  <c:v>1.97</c:v>
                </c:pt>
                <c:pt idx="10">
                  <c:v>1.69</c:v>
                </c:pt>
                <c:pt idx="11">
                  <c:v>1.57</c:v>
                </c:pt>
                <c:pt idx="12">
                  <c:v>1.67</c:v>
                </c:pt>
                <c:pt idx="13">
                  <c:v>1.51</c:v>
                </c:pt>
                <c:pt idx="14">
                  <c:v>1.51</c:v>
                </c:pt>
                <c:pt idx="15">
                  <c:v>1.45</c:v>
                </c:pt>
                <c:pt idx="16">
                  <c:v>1.56</c:v>
                </c:pt>
                <c:pt idx="17">
                  <c:v>1.79</c:v>
                </c:pt>
                <c:pt idx="18">
                  <c:v>2.6</c:v>
                </c:pt>
                <c:pt idx="19">
                  <c:v>2.72</c:v>
                </c:pt>
                <c:pt idx="20">
                  <c:v>2.69</c:v>
                </c:pt>
                <c:pt idx="21">
                  <c:v>2.92</c:v>
                </c:pt>
                <c:pt idx="22">
                  <c:v>2.99</c:v>
                </c:pt>
                <c:pt idx="23">
                  <c:v>4.57</c:v>
                </c:pt>
                <c:pt idx="24">
                  <c:v>5.17</c:v>
                </c:pt>
                <c:pt idx="25">
                  <c:v>4.99</c:v>
                </c:pt>
                <c:pt idx="26">
                  <c:v>4.4400000000000004</c:v>
                </c:pt>
                <c:pt idx="27">
                  <c:v>4.13</c:v>
                </c:pt>
                <c:pt idx="28">
                  <c:v>3.91</c:v>
                </c:pt>
                <c:pt idx="29">
                  <c:v>3.91</c:v>
                </c:pt>
                <c:pt idx="30">
                  <c:v>4.1399999999999997</c:v>
                </c:pt>
                <c:pt idx="31">
                  <c:v>5.85</c:v>
                </c:pt>
                <c:pt idx="32">
                  <c:v>5.21</c:v>
                </c:pt>
                <c:pt idx="33">
                  <c:v>4.3899999999999997</c:v>
                </c:pt>
                <c:pt idx="34">
                  <c:v>4.24</c:v>
                </c:pt>
                <c:pt idx="35">
                  <c:v>4.18</c:v>
                </c:pt>
              </c:numCache>
            </c:numRef>
          </c:val>
          <c:smooth val="0"/>
        </c:ser>
        <c:ser>
          <c:idx val="1"/>
          <c:order val="1"/>
          <c:tx>
            <c:strRef>
              <c:f>工作表1!$G$3</c:f>
              <c:strCache>
                <c:ptCount val="1"/>
                <c:pt idx="0">
                  <c:v>男</c:v>
                </c:pt>
              </c:strCache>
            </c:strRef>
          </c:tx>
          <c:marker>
            <c:symbol val="square"/>
            <c:size val="3"/>
          </c:marker>
          <c:dLbls>
            <c:dLbl>
              <c:idx val="0"/>
              <c:layout>
                <c:manualLayout>
                  <c:x val="-2.1166666666666667E-2"/>
                  <c:y val="4.7037037037037037E-2"/>
                </c:manualLayout>
              </c:layout>
              <c:showLegendKey val="0"/>
              <c:showVal val="1"/>
              <c:showCatName val="0"/>
              <c:showSerName val="0"/>
              <c:showPercent val="0"/>
              <c:showBubbleSize val="0"/>
            </c:dLbl>
            <c:dLbl>
              <c:idx val="24"/>
              <c:showLegendKey val="0"/>
              <c:showVal val="1"/>
              <c:showCatName val="0"/>
              <c:showSerName val="0"/>
              <c:showPercent val="0"/>
              <c:showBubbleSize val="0"/>
            </c:dLbl>
            <c:dLbl>
              <c:idx val="31"/>
              <c:showLegendKey val="0"/>
              <c:showVal val="1"/>
              <c:showCatName val="0"/>
              <c:showSerName val="0"/>
              <c:showPercent val="0"/>
              <c:showBubbleSize val="0"/>
            </c:dLbl>
            <c:dLbl>
              <c:idx val="35"/>
              <c:showLegendKey val="0"/>
              <c:showVal val="1"/>
              <c:showCatName val="0"/>
              <c:showSerName val="0"/>
              <c:showPercent val="0"/>
              <c:showBubbleSize val="0"/>
            </c:dLbl>
            <c:showLegendKey val="0"/>
            <c:showVal val="0"/>
            <c:showCatName val="0"/>
            <c:showSerName val="0"/>
            <c:showPercent val="0"/>
            <c:showBubbleSize val="0"/>
          </c:dLbls>
          <c:cat>
            <c:numRef>
              <c:f>工作表1!$E$4:$E$39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工作表1!$G$4:$G$39</c:f>
              <c:numCache>
                <c:formatCode>General</c:formatCode>
                <c:ptCount val="36"/>
                <c:pt idx="0">
                  <c:v>1.57</c:v>
                </c:pt>
                <c:pt idx="1">
                  <c:v>1.1499999999999999</c:v>
                </c:pt>
                <c:pt idx="2">
                  <c:v>1.1100000000000001</c:v>
                </c:pt>
                <c:pt idx="3">
                  <c:v>1.21</c:v>
                </c:pt>
                <c:pt idx="4">
                  <c:v>2.08</c:v>
                </c:pt>
                <c:pt idx="5">
                  <c:v>2.68</c:v>
                </c:pt>
                <c:pt idx="6">
                  <c:v>2.44</c:v>
                </c:pt>
                <c:pt idx="7">
                  <c:v>2.9</c:v>
                </c:pt>
                <c:pt idx="8">
                  <c:v>2.75</c:v>
                </c:pt>
                <c:pt idx="9">
                  <c:v>1.96</c:v>
                </c:pt>
                <c:pt idx="10">
                  <c:v>1.7</c:v>
                </c:pt>
                <c:pt idx="11">
                  <c:v>1.57</c:v>
                </c:pt>
                <c:pt idx="12">
                  <c:v>1.68</c:v>
                </c:pt>
                <c:pt idx="13">
                  <c:v>1.5</c:v>
                </c:pt>
                <c:pt idx="14">
                  <c:v>1.47</c:v>
                </c:pt>
                <c:pt idx="15">
                  <c:v>1.36</c:v>
                </c:pt>
                <c:pt idx="16">
                  <c:v>1.51</c:v>
                </c:pt>
                <c:pt idx="17">
                  <c:v>1.79</c:v>
                </c:pt>
                <c:pt idx="18">
                  <c:v>2.72</c:v>
                </c:pt>
                <c:pt idx="19">
                  <c:v>2.94</c:v>
                </c:pt>
                <c:pt idx="20">
                  <c:v>2.93</c:v>
                </c:pt>
                <c:pt idx="21">
                  <c:v>3.23</c:v>
                </c:pt>
                <c:pt idx="22">
                  <c:v>3.36</c:v>
                </c:pt>
                <c:pt idx="23">
                  <c:v>5.16</c:v>
                </c:pt>
                <c:pt idx="24">
                  <c:v>5.91</c:v>
                </c:pt>
                <c:pt idx="25">
                  <c:v>5.51</c:v>
                </c:pt>
                <c:pt idx="26">
                  <c:v>4.83</c:v>
                </c:pt>
                <c:pt idx="27">
                  <c:v>4.3099999999999996</c:v>
                </c:pt>
                <c:pt idx="28">
                  <c:v>4.05</c:v>
                </c:pt>
                <c:pt idx="29">
                  <c:v>4.05</c:v>
                </c:pt>
                <c:pt idx="30">
                  <c:v>4.3899999999999997</c:v>
                </c:pt>
                <c:pt idx="31">
                  <c:v>6.53</c:v>
                </c:pt>
                <c:pt idx="32">
                  <c:v>5.8</c:v>
                </c:pt>
                <c:pt idx="33">
                  <c:v>4.71</c:v>
                </c:pt>
                <c:pt idx="34">
                  <c:v>4.49</c:v>
                </c:pt>
                <c:pt idx="35">
                  <c:v>4.47</c:v>
                </c:pt>
              </c:numCache>
            </c:numRef>
          </c:val>
          <c:smooth val="0"/>
        </c:ser>
        <c:ser>
          <c:idx val="2"/>
          <c:order val="2"/>
          <c:tx>
            <c:strRef>
              <c:f>工作表1!$H$3</c:f>
              <c:strCache>
                <c:ptCount val="1"/>
                <c:pt idx="0">
                  <c:v>女</c:v>
                </c:pt>
              </c:strCache>
            </c:strRef>
          </c:tx>
          <c:marker>
            <c:symbol val="triangle"/>
            <c:size val="3"/>
          </c:marker>
          <c:dLbls>
            <c:dLbl>
              <c:idx val="0"/>
              <c:layout>
                <c:manualLayout>
                  <c:x val="-1.1759259259259259E-2"/>
                  <c:y val="-4.7037037037037037E-2"/>
                </c:manualLayout>
              </c:layout>
              <c:showLegendKey val="0"/>
              <c:showVal val="1"/>
              <c:showCatName val="0"/>
              <c:showSerName val="0"/>
              <c:showPercent val="0"/>
              <c:showBubbleSize val="0"/>
            </c:dLbl>
            <c:dLbl>
              <c:idx val="35"/>
              <c:showLegendKey val="0"/>
              <c:showVal val="1"/>
              <c:showCatName val="0"/>
              <c:showSerName val="0"/>
              <c:showPercent val="0"/>
              <c:showBubbleSize val="0"/>
            </c:dLbl>
            <c:showLegendKey val="0"/>
            <c:showVal val="0"/>
            <c:showCatName val="0"/>
            <c:showSerName val="0"/>
            <c:showPercent val="0"/>
            <c:showBubbleSize val="0"/>
          </c:dLbls>
          <c:cat>
            <c:numRef>
              <c:f>工作表1!$E$4:$E$39</c:f>
              <c:numCache>
                <c:formatCode>General</c:formatCode>
                <c:ptCount val="36"/>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numCache>
            </c:numRef>
          </c:cat>
          <c:val>
            <c:numRef>
              <c:f>工作表1!$H$4:$H$39</c:f>
              <c:numCache>
                <c:formatCode>General</c:formatCode>
                <c:ptCount val="36"/>
                <c:pt idx="0">
                  <c:v>1.86</c:v>
                </c:pt>
                <c:pt idx="1">
                  <c:v>1.53</c:v>
                </c:pt>
                <c:pt idx="2">
                  <c:v>1.47</c:v>
                </c:pt>
                <c:pt idx="3">
                  <c:v>1.65</c:v>
                </c:pt>
                <c:pt idx="4">
                  <c:v>2.25</c:v>
                </c:pt>
                <c:pt idx="5">
                  <c:v>2.76</c:v>
                </c:pt>
                <c:pt idx="6">
                  <c:v>2.46</c:v>
                </c:pt>
                <c:pt idx="7">
                  <c:v>2.92</c:v>
                </c:pt>
                <c:pt idx="8">
                  <c:v>2.5299999999999998</c:v>
                </c:pt>
                <c:pt idx="9">
                  <c:v>1.97</c:v>
                </c:pt>
                <c:pt idx="10">
                  <c:v>1.68</c:v>
                </c:pt>
                <c:pt idx="11">
                  <c:v>1.56</c:v>
                </c:pt>
                <c:pt idx="12">
                  <c:v>1.64</c:v>
                </c:pt>
                <c:pt idx="13">
                  <c:v>1.53</c:v>
                </c:pt>
                <c:pt idx="14">
                  <c:v>1.57</c:v>
                </c:pt>
                <c:pt idx="15">
                  <c:v>1.59</c:v>
                </c:pt>
                <c:pt idx="16">
                  <c:v>1.65</c:v>
                </c:pt>
                <c:pt idx="17">
                  <c:v>1.8</c:v>
                </c:pt>
                <c:pt idx="18">
                  <c:v>2.42</c:v>
                </c:pt>
                <c:pt idx="19">
                  <c:v>2.37</c:v>
                </c:pt>
                <c:pt idx="20">
                  <c:v>2.33</c:v>
                </c:pt>
                <c:pt idx="21">
                  <c:v>2.46</c:v>
                </c:pt>
                <c:pt idx="22">
                  <c:v>2.44</c:v>
                </c:pt>
                <c:pt idx="23">
                  <c:v>3.71</c:v>
                </c:pt>
                <c:pt idx="24">
                  <c:v>4.0999999999999996</c:v>
                </c:pt>
                <c:pt idx="25">
                  <c:v>4.25</c:v>
                </c:pt>
                <c:pt idx="26">
                  <c:v>3.89</c:v>
                </c:pt>
                <c:pt idx="27">
                  <c:v>3.88</c:v>
                </c:pt>
                <c:pt idx="28">
                  <c:v>3.71</c:v>
                </c:pt>
                <c:pt idx="29">
                  <c:v>3.72</c:v>
                </c:pt>
                <c:pt idx="30">
                  <c:v>3.83</c:v>
                </c:pt>
                <c:pt idx="31">
                  <c:v>4.96</c:v>
                </c:pt>
                <c:pt idx="32">
                  <c:v>4.45</c:v>
                </c:pt>
                <c:pt idx="33">
                  <c:v>3.96</c:v>
                </c:pt>
                <c:pt idx="34">
                  <c:v>3.92</c:v>
                </c:pt>
                <c:pt idx="35">
                  <c:v>3.8</c:v>
                </c:pt>
              </c:numCache>
            </c:numRef>
          </c:val>
          <c:smooth val="0"/>
        </c:ser>
        <c:dLbls>
          <c:showLegendKey val="0"/>
          <c:showVal val="0"/>
          <c:showCatName val="0"/>
          <c:showSerName val="0"/>
          <c:showPercent val="0"/>
          <c:showBubbleSize val="0"/>
        </c:dLbls>
        <c:marker val="1"/>
        <c:smooth val="0"/>
        <c:axId val="124089088"/>
        <c:axId val="124090624"/>
      </c:lineChart>
      <c:catAx>
        <c:axId val="124089088"/>
        <c:scaling>
          <c:orientation val="minMax"/>
        </c:scaling>
        <c:delete val="0"/>
        <c:axPos val="b"/>
        <c:numFmt formatCode="General" sourceLinked="1"/>
        <c:majorTickMark val="out"/>
        <c:minorTickMark val="none"/>
        <c:tickLblPos val="nextTo"/>
        <c:crossAx val="124090624"/>
        <c:crosses val="autoZero"/>
        <c:auto val="1"/>
        <c:lblAlgn val="ctr"/>
        <c:lblOffset val="100"/>
        <c:noMultiLvlLbl val="0"/>
      </c:catAx>
      <c:valAx>
        <c:axId val="124090624"/>
        <c:scaling>
          <c:orientation val="minMax"/>
        </c:scaling>
        <c:delete val="0"/>
        <c:axPos val="l"/>
        <c:majorGridlines/>
        <c:numFmt formatCode="General" sourceLinked="1"/>
        <c:majorTickMark val="out"/>
        <c:minorTickMark val="none"/>
        <c:tickLblPos val="nextTo"/>
        <c:crossAx val="124089088"/>
        <c:crosses val="autoZero"/>
        <c:crossBetween val="between"/>
      </c:valAx>
    </c:plotArea>
    <c:legend>
      <c:legendPos val="r"/>
      <c:overlay val="0"/>
    </c:legend>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zh-TW" sz="2400"/>
              <a:t>經常性薪資</a:t>
            </a:r>
            <a:r>
              <a:rPr lang="en-US" sz="2400"/>
              <a:t>(</a:t>
            </a:r>
            <a:r>
              <a:rPr lang="zh-TW" sz="2400"/>
              <a:t>元</a:t>
            </a:r>
            <a:r>
              <a:rPr lang="en-US" sz="2400"/>
              <a:t>)</a:t>
            </a:r>
            <a:endParaRPr lang="zh-TW" sz="2400"/>
          </a:p>
        </c:rich>
      </c:tx>
      <c:overlay val="0"/>
    </c:title>
    <c:autoTitleDeleted val="0"/>
    <c:plotArea>
      <c:layout/>
      <c:lineChart>
        <c:grouping val="standard"/>
        <c:varyColors val="0"/>
        <c:ser>
          <c:idx val="0"/>
          <c:order val="0"/>
          <c:tx>
            <c:strRef>
              <c:f>工作表1!$J$3</c:f>
              <c:strCache>
                <c:ptCount val="1"/>
                <c:pt idx="0">
                  <c:v>計</c:v>
                </c:pt>
              </c:strCache>
            </c:strRef>
          </c:tx>
          <c:marker>
            <c:symbol val="diamond"/>
            <c:size val="3"/>
          </c:marker>
          <c:dLbls>
            <c:dLbl>
              <c:idx val="0"/>
              <c:layout>
                <c:manualLayout>
                  <c:x val="4.7037037037037039E-3"/>
                  <c:y val="-2.7438271604938273E-2"/>
                </c:manualLayout>
              </c:layout>
              <c:showLegendKey val="0"/>
              <c:showVal val="1"/>
              <c:showCatName val="0"/>
              <c:showSerName val="0"/>
              <c:showPercent val="0"/>
              <c:showBubbleSize val="0"/>
            </c:dLbl>
            <c:dLbl>
              <c:idx val="12"/>
              <c:layout>
                <c:manualLayout>
                  <c:x val="-7.0555555555555554E-3"/>
                  <c:y val="0"/>
                </c:manualLayout>
              </c:layout>
              <c:showLegendKey val="0"/>
              <c:showVal val="1"/>
              <c:showCatName val="0"/>
              <c:showSerName val="0"/>
              <c:showPercent val="0"/>
              <c:showBubbleSize val="0"/>
            </c:dLbl>
            <c:dLbl>
              <c:idx val="22"/>
              <c:layout>
                <c:manualLayout>
                  <c:x val="-2.3518518518518519E-3"/>
                  <c:y val="1.1759259259259223E-2"/>
                </c:manualLayout>
              </c:layout>
              <c:showLegendKey val="0"/>
              <c:showVal val="1"/>
              <c:showCatName val="0"/>
              <c:showSerName val="0"/>
              <c:showPercent val="0"/>
              <c:showBubbleSize val="0"/>
            </c:dLbl>
            <c:dLbl>
              <c:idx val="34"/>
              <c:showLegendKey val="0"/>
              <c:showVal val="1"/>
              <c:showCatName val="0"/>
              <c:showSerName val="0"/>
              <c:showPercent val="0"/>
              <c:showBubbleSize val="0"/>
            </c:dLbl>
            <c:showLegendKey val="0"/>
            <c:showVal val="0"/>
            <c:showCatName val="0"/>
            <c:showSerName val="0"/>
            <c:showPercent val="0"/>
            <c:showBubbleSize val="0"/>
          </c:dLbls>
          <c:cat>
            <c:numRef>
              <c:f>工作表1!$I$4:$I$38</c:f>
              <c:numCache>
                <c:formatCode>General</c:formatCode>
                <c:ptCount val="3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cat>
          <c:val>
            <c:numRef>
              <c:f>工作表1!$J$4:$J$38</c:f>
              <c:numCache>
                <c:formatCode>_-* #,##0_-;\-* #,##0_-;_-* "-"??_-;_-@_-</c:formatCode>
                <c:ptCount val="35"/>
                <c:pt idx="0">
                  <c:v>4751</c:v>
                </c:pt>
                <c:pt idx="1">
                  <c:v>5789</c:v>
                </c:pt>
                <c:pt idx="2">
                  <c:v>7760</c:v>
                </c:pt>
                <c:pt idx="3">
                  <c:v>9573</c:v>
                </c:pt>
                <c:pt idx="4">
                  <c:v>10396</c:v>
                </c:pt>
                <c:pt idx="5">
                  <c:v>11021</c:v>
                </c:pt>
                <c:pt idx="6">
                  <c:v>11995</c:v>
                </c:pt>
                <c:pt idx="7">
                  <c:v>12534</c:v>
                </c:pt>
                <c:pt idx="8">
                  <c:v>13237</c:v>
                </c:pt>
                <c:pt idx="9">
                  <c:v>14186</c:v>
                </c:pt>
                <c:pt idx="10">
                  <c:v>15562</c:v>
                </c:pt>
                <c:pt idx="11">
                  <c:v>17543</c:v>
                </c:pt>
                <c:pt idx="12">
                  <c:v>19885</c:v>
                </c:pt>
                <c:pt idx="13">
                  <c:v>22039</c:v>
                </c:pt>
                <c:pt idx="14">
                  <c:v>23914</c:v>
                </c:pt>
                <c:pt idx="15">
                  <c:v>25610</c:v>
                </c:pt>
                <c:pt idx="16">
                  <c:v>27085</c:v>
                </c:pt>
                <c:pt idx="17">
                  <c:v>28407</c:v>
                </c:pt>
                <c:pt idx="18">
                  <c:v>29761</c:v>
                </c:pt>
                <c:pt idx="19">
                  <c:v>30979</c:v>
                </c:pt>
                <c:pt idx="20">
                  <c:v>31989</c:v>
                </c:pt>
                <c:pt idx="21">
                  <c:v>33068</c:v>
                </c:pt>
                <c:pt idx="22">
                  <c:v>33953</c:v>
                </c:pt>
                <c:pt idx="23">
                  <c:v>34489</c:v>
                </c:pt>
                <c:pt idx="24">
                  <c:v>34746</c:v>
                </c:pt>
                <c:pt idx="25">
                  <c:v>34804</c:v>
                </c:pt>
                <c:pt idx="26">
                  <c:v>35101</c:v>
                </c:pt>
                <c:pt idx="27">
                  <c:v>35386</c:v>
                </c:pt>
                <c:pt idx="28">
                  <c:v>35728</c:v>
                </c:pt>
                <c:pt idx="29">
                  <c:v>36335</c:v>
                </c:pt>
                <c:pt idx="30">
                  <c:v>36423</c:v>
                </c:pt>
                <c:pt idx="31">
                  <c:v>35692</c:v>
                </c:pt>
                <c:pt idx="32">
                  <c:v>36343</c:v>
                </c:pt>
                <c:pt idx="33">
                  <c:v>36874</c:v>
                </c:pt>
                <c:pt idx="34">
                  <c:v>37346</c:v>
                </c:pt>
              </c:numCache>
            </c:numRef>
          </c:val>
          <c:smooth val="0"/>
        </c:ser>
        <c:ser>
          <c:idx val="1"/>
          <c:order val="1"/>
          <c:tx>
            <c:strRef>
              <c:f>工作表1!$K$3</c:f>
              <c:strCache>
                <c:ptCount val="1"/>
                <c:pt idx="0">
                  <c:v>男</c:v>
                </c:pt>
              </c:strCache>
            </c:strRef>
          </c:tx>
          <c:marker>
            <c:symbol val="square"/>
            <c:size val="3"/>
          </c:marker>
          <c:dLbls>
            <c:dLbl>
              <c:idx val="0"/>
              <c:layout>
                <c:manualLayout>
                  <c:x val="-2.1166666666666677E-2"/>
                  <c:y val="-9.0154320987654316E-2"/>
                </c:manualLayout>
              </c:layout>
              <c:showLegendKey val="0"/>
              <c:showVal val="1"/>
              <c:showCatName val="0"/>
              <c:showSerName val="0"/>
              <c:showPercent val="0"/>
              <c:showBubbleSize val="0"/>
            </c:dLbl>
            <c:dLbl>
              <c:idx val="12"/>
              <c:layout>
                <c:manualLayout>
                  <c:x val="-7.0555555555555554E-3"/>
                  <c:y val="-1.1759259259259259E-2"/>
                </c:manualLayout>
              </c:layout>
              <c:showLegendKey val="0"/>
              <c:showVal val="1"/>
              <c:showCatName val="0"/>
              <c:showSerName val="0"/>
              <c:showPercent val="0"/>
              <c:showBubbleSize val="0"/>
            </c:dLbl>
            <c:dLbl>
              <c:idx val="22"/>
              <c:layout>
                <c:manualLayout>
                  <c:x val="0"/>
                  <c:y val="-3.9197530864197534E-2"/>
                </c:manualLayout>
              </c:layout>
              <c:showLegendKey val="0"/>
              <c:showVal val="1"/>
              <c:showCatName val="0"/>
              <c:showSerName val="0"/>
              <c:showPercent val="0"/>
              <c:showBubbleSize val="0"/>
            </c:dLbl>
            <c:dLbl>
              <c:idx val="34"/>
              <c:showLegendKey val="0"/>
              <c:showVal val="1"/>
              <c:showCatName val="0"/>
              <c:showSerName val="0"/>
              <c:showPercent val="0"/>
              <c:showBubbleSize val="0"/>
            </c:dLbl>
            <c:showLegendKey val="0"/>
            <c:showVal val="0"/>
            <c:showCatName val="0"/>
            <c:showSerName val="0"/>
            <c:showPercent val="0"/>
            <c:showBubbleSize val="0"/>
          </c:dLbls>
          <c:cat>
            <c:numRef>
              <c:f>工作表1!$I$4:$I$38</c:f>
              <c:numCache>
                <c:formatCode>General</c:formatCode>
                <c:ptCount val="3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cat>
          <c:val>
            <c:numRef>
              <c:f>工作表1!$K$4:$K$38</c:f>
              <c:numCache>
                <c:formatCode>_-* #,##0_-;\-* #,##0_-;_-* "-"??_-;_-@_-</c:formatCode>
                <c:ptCount val="35"/>
                <c:pt idx="0">
                  <c:v>5499</c:v>
                </c:pt>
                <c:pt idx="1">
                  <c:v>6607</c:v>
                </c:pt>
                <c:pt idx="2">
                  <c:v>8905</c:v>
                </c:pt>
                <c:pt idx="3">
                  <c:v>11267</c:v>
                </c:pt>
                <c:pt idx="4">
                  <c:v>12319</c:v>
                </c:pt>
                <c:pt idx="5">
                  <c:v>13030</c:v>
                </c:pt>
                <c:pt idx="6">
                  <c:v>14142</c:v>
                </c:pt>
                <c:pt idx="7">
                  <c:v>14824</c:v>
                </c:pt>
                <c:pt idx="8">
                  <c:v>15545</c:v>
                </c:pt>
                <c:pt idx="9">
                  <c:v>16587</c:v>
                </c:pt>
                <c:pt idx="10">
                  <c:v>18200</c:v>
                </c:pt>
                <c:pt idx="11">
                  <c:v>20541</c:v>
                </c:pt>
                <c:pt idx="12">
                  <c:v>23172</c:v>
                </c:pt>
                <c:pt idx="13">
                  <c:v>25650</c:v>
                </c:pt>
                <c:pt idx="14">
                  <c:v>27836</c:v>
                </c:pt>
                <c:pt idx="15">
                  <c:v>29737</c:v>
                </c:pt>
                <c:pt idx="16">
                  <c:v>31232</c:v>
                </c:pt>
                <c:pt idx="17">
                  <c:v>32485</c:v>
                </c:pt>
                <c:pt idx="18">
                  <c:v>33919</c:v>
                </c:pt>
                <c:pt idx="19">
                  <c:v>35125</c:v>
                </c:pt>
                <c:pt idx="20">
                  <c:v>36056</c:v>
                </c:pt>
                <c:pt idx="21">
                  <c:v>37188</c:v>
                </c:pt>
                <c:pt idx="22">
                  <c:v>38037</c:v>
                </c:pt>
                <c:pt idx="23">
                  <c:v>38340</c:v>
                </c:pt>
                <c:pt idx="24">
                  <c:v>38363</c:v>
                </c:pt>
                <c:pt idx="25">
                  <c:v>38321</c:v>
                </c:pt>
                <c:pt idx="26">
                  <c:v>38659</c:v>
                </c:pt>
                <c:pt idx="27">
                  <c:v>38833</c:v>
                </c:pt>
                <c:pt idx="28">
                  <c:v>39032</c:v>
                </c:pt>
                <c:pt idx="29">
                  <c:v>39507</c:v>
                </c:pt>
                <c:pt idx="30">
                  <c:v>39728</c:v>
                </c:pt>
                <c:pt idx="31">
                  <c:v>38932</c:v>
                </c:pt>
                <c:pt idx="32">
                  <c:v>39498</c:v>
                </c:pt>
                <c:pt idx="33">
                  <c:v>40037</c:v>
                </c:pt>
                <c:pt idx="34">
                  <c:v>40421</c:v>
                </c:pt>
              </c:numCache>
            </c:numRef>
          </c:val>
          <c:smooth val="0"/>
        </c:ser>
        <c:ser>
          <c:idx val="2"/>
          <c:order val="2"/>
          <c:tx>
            <c:strRef>
              <c:f>工作表1!$L$3</c:f>
              <c:strCache>
                <c:ptCount val="1"/>
                <c:pt idx="0">
                  <c:v>女</c:v>
                </c:pt>
              </c:strCache>
            </c:strRef>
          </c:tx>
          <c:marker>
            <c:symbol val="triangle"/>
            <c:size val="3"/>
          </c:marker>
          <c:dLbls>
            <c:dLbl>
              <c:idx val="0"/>
              <c:layout>
                <c:manualLayout>
                  <c:x val="-1.8814814814814815E-2"/>
                  <c:y val="2.7438271604938273E-2"/>
                </c:manualLayout>
              </c:layout>
              <c:showLegendKey val="0"/>
              <c:showVal val="1"/>
              <c:showCatName val="0"/>
              <c:showSerName val="0"/>
              <c:showPercent val="0"/>
              <c:showBubbleSize val="0"/>
            </c:dLbl>
            <c:dLbl>
              <c:idx val="12"/>
              <c:layout>
                <c:manualLayout>
                  <c:x val="-7.0555555555555554E-3"/>
                  <c:y val="7.1861309769712849E-17"/>
                </c:manualLayout>
              </c:layout>
              <c:showLegendKey val="0"/>
              <c:showVal val="1"/>
              <c:showCatName val="0"/>
              <c:showSerName val="0"/>
              <c:showPercent val="0"/>
              <c:showBubbleSize val="0"/>
            </c:dLbl>
            <c:dLbl>
              <c:idx val="22"/>
              <c:showLegendKey val="0"/>
              <c:showVal val="1"/>
              <c:showCatName val="0"/>
              <c:showSerName val="0"/>
              <c:showPercent val="0"/>
              <c:showBubbleSize val="0"/>
            </c:dLbl>
            <c:dLbl>
              <c:idx val="34"/>
              <c:showLegendKey val="0"/>
              <c:showVal val="1"/>
              <c:showCatName val="0"/>
              <c:showSerName val="0"/>
              <c:showPercent val="0"/>
              <c:showBubbleSize val="0"/>
            </c:dLbl>
            <c:showLegendKey val="0"/>
            <c:showVal val="0"/>
            <c:showCatName val="0"/>
            <c:showSerName val="0"/>
            <c:showPercent val="0"/>
            <c:showBubbleSize val="0"/>
          </c:dLbls>
          <c:cat>
            <c:numRef>
              <c:f>工作表1!$I$4:$I$38</c:f>
              <c:numCache>
                <c:formatCode>General</c:formatCode>
                <c:ptCount val="3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cat>
          <c:val>
            <c:numRef>
              <c:f>工作表1!$L$4:$L$38</c:f>
              <c:numCache>
                <c:formatCode>_-* #,##0_-;\-* #,##0_-;_-* "-"??_-;_-@_-</c:formatCode>
                <c:ptCount val="35"/>
                <c:pt idx="0">
                  <c:v>3804</c:v>
                </c:pt>
                <c:pt idx="1">
                  <c:v>4748</c:v>
                </c:pt>
                <c:pt idx="2">
                  <c:v>6144</c:v>
                </c:pt>
                <c:pt idx="3">
                  <c:v>7197</c:v>
                </c:pt>
                <c:pt idx="4">
                  <c:v>7810</c:v>
                </c:pt>
                <c:pt idx="5">
                  <c:v>8337</c:v>
                </c:pt>
                <c:pt idx="6">
                  <c:v>9139</c:v>
                </c:pt>
                <c:pt idx="7">
                  <c:v>9492</c:v>
                </c:pt>
                <c:pt idx="8">
                  <c:v>10191</c:v>
                </c:pt>
                <c:pt idx="9">
                  <c:v>11018</c:v>
                </c:pt>
                <c:pt idx="10">
                  <c:v>12097</c:v>
                </c:pt>
                <c:pt idx="11">
                  <c:v>13580</c:v>
                </c:pt>
                <c:pt idx="12">
                  <c:v>15516</c:v>
                </c:pt>
                <c:pt idx="13">
                  <c:v>17237</c:v>
                </c:pt>
                <c:pt idx="14">
                  <c:v>18648</c:v>
                </c:pt>
                <c:pt idx="15">
                  <c:v>20027</c:v>
                </c:pt>
                <c:pt idx="16">
                  <c:v>21459</c:v>
                </c:pt>
                <c:pt idx="17">
                  <c:v>22904</c:v>
                </c:pt>
                <c:pt idx="18">
                  <c:v>24194</c:v>
                </c:pt>
                <c:pt idx="19">
                  <c:v>25450</c:v>
                </c:pt>
                <c:pt idx="20">
                  <c:v>26657</c:v>
                </c:pt>
                <c:pt idx="21">
                  <c:v>27742</c:v>
                </c:pt>
                <c:pt idx="22">
                  <c:v>28761</c:v>
                </c:pt>
                <c:pt idx="23">
                  <c:v>29652</c:v>
                </c:pt>
                <c:pt idx="24">
                  <c:v>30267</c:v>
                </c:pt>
                <c:pt idx="25">
                  <c:v>30475</c:v>
                </c:pt>
                <c:pt idx="26">
                  <c:v>30760</c:v>
                </c:pt>
                <c:pt idx="27">
                  <c:v>31196</c:v>
                </c:pt>
                <c:pt idx="28">
                  <c:v>31749</c:v>
                </c:pt>
                <c:pt idx="29">
                  <c:v>32532</c:v>
                </c:pt>
                <c:pt idx="30">
                  <c:v>32466</c:v>
                </c:pt>
                <c:pt idx="31">
                  <c:v>31848</c:v>
                </c:pt>
                <c:pt idx="32">
                  <c:v>32595</c:v>
                </c:pt>
                <c:pt idx="33">
                  <c:v>33128</c:v>
                </c:pt>
                <c:pt idx="34">
                  <c:v>33716</c:v>
                </c:pt>
              </c:numCache>
            </c:numRef>
          </c:val>
          <c:smooth val="0"/>
        </c:ser>
        <c:dLbls>
          <c:showLegendKey val="0"/>
          <c:showVal val="0"/>
          <c:showCatName val="0"/>
          <c:showSerName val="0"/>
          <c:showPercent val="0"/>
          <c:showBubbleSize val="0"/>
        </c:dLbls>
        <c:marker val="1"/>
        <c:smooth val="0"/>
        <c:axId val="123808000"/>
        <c:axId val="123830272"/>
      </c:lineChart>
      <c:catAx>
        <c:axId val="123808000"/>
        <c:scaling>
          <c:orientation val="minMax"/>
        </c:scaling>
        <c:delete val="0"/>
        <c:axPos val="b"/>
        <c:numFmt formatCode="General" sourceLinked="1"/>
        <c:majorTickMark val="out"/>
        <c:minorTickMark val="none"/>
        <c:tickLblPos val="nextTo"/>
        <c:crossAx val="123830272"/>
        <c:crosses val="autoZero"/>
        <c:auto val="1"/>
        <c:lblAlgn val="ctr"/>
        <c:lblOffset val="100"/>
        <c:noMultiLvlLbl val="0"/>
      </c:catAx>
      <c:valAx>
        <c:axId val="123830272"/>
        <c:scaling>
          <c:orientation val="minMax"/>
        </c:scaling>
        <c:delete val="0"/>
        <c:axPos val="l"/>
        <c:majorGridlines/>
        <c:numFmt formatCode="General" sourceLinked="0"/>
        <c:majorTickMark val="out"/>
        <c:minorTickMark val="none"/>
        <c:tickLblPos val="nextTo"/>
        <c:crossAx val="123808000"/>
        <c:crosses val="autoZero"/>
        <c:crossBetween val="between"/>
      </c:valAx>
    </c:plotArea>
    <c:legend>
      <c:legendPos val="r"/>
      <c:overlay val="0"/>
    </c:legend>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8B198F0-4C16-4BDA-A9F6-5C3928080C79}" type="datetimeFigureOut">
              <a:rPr lang="zh-TW" altLang="en-US" smtClean="0"/>
              <a:t>2014/2/19</a:t>
            </a:fld>
            <a:endParaRPr lang="zh-TW"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D48125A-0C89-4AF5-B6BF-45B5B411AC9E}" type="slidenum">
              <a:rPr lang="zh-TW" altLang="en-US" smtClean="0"/>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48125A-0C89-4AF5-B6BF-45B5B411AC9E}"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D48125A-0C89-4AF5-B6BF-45B5B411AC9E}"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48125A-0C89-4AF5-B6BF-45B5B411AC9E}"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38B198F0-4C16-4BDA-A9F6-5C3928080C79}" type="datetimeFigureOut">
              <a:rPr lang="zh-TW" altLang="en-US" smtClean="0"/>
              <a:t>2014/2/19</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D48125A-0C89-4AF5-B6BF-45B5B411AC9E}" type="slidenum">
              <a:rPr lang="zh-TW" altLang="en-US" smtClean="0"/>
              <a:t>‹#›</a:t>
            </a:fld>
            <a:endParaRPr lang="zh-TW"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48125A-0C89-4AF5-B6BF-45B5B411AC9E}"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D48125A-0C89-4AF5-B6BF-45B5B411AC9E}"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D48125A-0C89-4AF5-B6BF-45B5B411AC9E}"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D48125A-0C89-4AF5-B6BF-45B5B411AC9E}"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D48125A-0C89-4AF5-B6BF-45B5B411AC9E}" type="slidenum">
              <a:rPr lang="zh-TW" altLang="en-US" smtClean="0"/>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8B198F0-4C16-4BDA-A9F6-5C3928080C79}" type="datetimeFigureOut">
              <a:rPr lang="zh-TW" altLang="en-US" smtClean="0"/>
              <a:t>2014/2/19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48125A-0C89-4AF5-B6BF-45B5B411AC9E}" type="slidenum">
              <a:rPr lang="zh-TW" altLang="en-US" smtClean="0"/>
              <a:t>‹#›</a:t>
            </a:fld>
            <a:endParaRPr lang="zh-TW"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8B198F0-4C16-4BDA-A9F6-5C3928080C79}" type="datetimeFigureOut">
              <a:rPr lang="zh-TW" altLang="en-US" smtClean="0"/>
              <a:t>2014/2/19</a:t>
            </a:fld>
            <a:endParaRPr lang="zh-TW"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D48125A-0C89-4AF5-B6BF-45B5B411AC9E}"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010400" y="1988840"/>
            <a:ext cx="1981200" cy="2592288"/>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p:txBody>
      </p:sp>
      <p:sp>
        <p:nvSpPr>
          <p:cNvPr id="2" name="標題 1"/>
          <p:cNvSpPr>
            <a:spLocks noGrp="1"/>
          </p:cNvSpPr>
          <p:nvPr>
            <p:ph type="title"/>
          </p:nvPr>
        </p:nvSpPr>
        <p:spPr>
          <a:xfrm>
            <a:off x="457200" y="2052960"/>
            <a:ext cx="6491064" cy="2960216"/>
          </a:xfrm>
        </p:spPr>
        <p:txBody>
          <a:bodyPr/>
          <a:lstStyle/>
          <a:p>
            <a:pPr algn="ctr"/>
            <a:r>
              <a:rPr lang="zh-TW" altLang="en-US" dirty="0"/>
              <a:t/>
            </a:r>
            <a:br>
              <a:rPr lang="zh-TW" altLang="en-US" dirty="0"/>
            </a:br>
            <a:r>
              <a:rPr lang="zh-TW" altLang="en-US" dirty="0"/>
              <a:t> </a:t>
            </a:r>
            <a:r>
              <a:rPr lang="zh-TW"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人力資源理論與</a:t>
            </a:r>
            <a:r>
              <a:rPr lang="zh-TW" altLang="en-US"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應用</a:t>
            </a:r>
            <a:r>
              <a:rPr lang="en-US" altLang="zh-TW" sz="48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Theory and Application of Human </a:t>
            </a: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Resources</a:t>
            </a:r>
            <a:b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課號</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 ECON </a:t>
            </a: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420300</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2014/2/19</a:t>
            </a:r>
            <a:b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t> </a:t>
            </a:r>
            <a:r>
              <a:rPr lang="zh-TW" altLang="en-US" sz="1600" dirty="0" smtClean="0"/>
              <a:t> </a:t>
            </a:r>
            <a:endParaRPr lang="zh-TW" altLang="en-US" sz="1600" dirty="0"/>
          </a:p>
        </p:txBody>
      </p:sp>
    </p:spTree>
    <p:extLst>
      <p:ext uri="{BB962C8B-B14F-4D97-AF65-F5344CB8AC3E}">
        <p14:creationId xmlns:p14="http://schemas.microsoft.com/office/powerpoint/2010/main" val="46151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8. Labor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Supply over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Time</a:t>
            </a:r>
          </a:p>
          <a:p>
            <a:pPr lvl="0">
              <a:buFont typeface="Wingdings" panose="05000000000000000000" pitchFamily="2" charset="2"/>
              <a:buChar char="Ø"/>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上班族</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或創業族─職涯規劃</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面面觀</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buFont typeface="Wingdings" panose="05000000000000000000" pitchFamily="2" charset="2"/>
              <a:buChar char="Ø"/>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buSzPct val="70000"/>
              <a:buFont typeface="Wingdings" panose="05000000000000000000" pitchFamily="2" charset="2"/>
              <a:buChar char="n"/>
            </a:pP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9. Labor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Market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Discrimination</a:t>
            </a:r>
          </a:p>
          <a:p>
            <a:pPr lvl="0">
              <a:buFont typeface="Wingdings" panose="05000000000000000000" pitchFamily="2" charset="2"/>
              <a:buChar char="Ø"/>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加倍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奉還─如何看待職場中的應對之</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道</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buFont typeface="Wingdings" panose="05000000000000000000" pitchFamily="2" charset="2"/>
              <a:buChar char="Ø"/>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10. Unemployment</a:t>
            </a:r>
          </a:p>
          <a:p>
            <a:pPr>
              <a:buFont typeface="Wingdings" panose="05000000000000000000" pitchFamily="2" charset="2"/>
              <a:buChar char="Ø"/>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畢業</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即失業─如何尋職最有效率</a:t>
            </a:r>
          </a:p>
          <a:p>
            <a:pPr marL="45720" indent="0">
              <a:buNone/>
            </a:pPr>
            <a:endParaRPr lang="zh-TW" altLang="en-US" dirty="0"/>
          </a:p>
        </p:txBody>
      </p:sp>
      <p:sp>
        <p:nvSpPr>
          <p:cNvPr id="3" name="標題 2"/>
          <p:cNvSpPr>
            <a:spLocks noGrp="1"/>
          </p:cNvSpPr>
          <p:nvPr>
            <p:ph type="title"/>
          </p:nvPr>
        </p:nvSpPr>
        <p:spPr/>
        <p:txBody>
          <a:bodyPr/>
          <a:lstStyle/>
          <a:p>
            <a:r>
              <a:rPr lang="zh-TW" altLang="en-US"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課程大綱</a:t>
            </a:r>
            <a:endParaRPr lang="zh-TW" altLang="en-US" dirty="0"/>
          </a:p>
        </p:txBody>
      </p:sp>
    </p:spTree>
    <p:extLst>
      <p:ext uri="{BB962C8B-B14F-4D97-AF65-F5344CB8AC3E}">
        <p14:creationId xmlns:p14="http://schemas.microsoft.com/office/powerpoint/2010/main" val="862728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a:p>
            <a:r>
              <a:rPr lang="en-US" altLang="zh-TW" sz="2400" b="1" dirty="0">
                <a:latin typeface="Times New Roman" panose="02020603050405020304" pitchFamily="18" charset="0"/>
                <a:cs typeface="Times New Roman" panose="02020603050405020304" pitchFamily="18" charset="0"/>
              </a:rPr>
              <a:t> </a:t>
            </a:r>
            <a:r>
              <a:rPr lang="en-US" altLang="zh-TW" sz="2600" b="1" dirty="0">
                <a:latin typeface="Times New Roman" panose="02020603050405020304" pitchFamily="18" charset="0"/>
                <a:cs typeface="Times New Roman" panose="02020603050405020304" pitchFamily="18" charset="0"/>
              </a:rPr>
              <a:t>Labor </a:t>
            </a:r>
            <a:r>
              <a:rPr lang="en-US" altLang="zh-TW" sz="2600" b="1" dirty="0" smtClean="0">
                <a:latin typeface="Times New Roman" panose="02020603050405020304" pitchFamily="18" charset="0"/>
                <a:cs typeface="Times New Roman" panose="02020603050405020304" pitchFamily="18" charset="0"/>
              </a:rPr>
              <a:t>Economics</a:t>
            </a:r>
          </a:p>
          <a:p>
            <a:pPr>
              <a:buFont typeface="Wingdings" panose="05000000000000000000" pitchFamily="2" charset="2"/>
              <a:buChar char="Ø"/>
            </a:pPr>
            <a:r>
              <a:rPr lang="zh-TW" altLang="en-US" sz="2400" b="1" dirty="0">
                <a:latin typeface="Times New Roman" panose="02020603050405020304" pitchFamily="18" charset="0"/>
                <a:cs typeface="Times New Roman" panose="02020603050405020304" pitchFamily="18" charset="0"/>
              </a:rPr>
              <a:t> </a:t>
            </a:r>
            <a:r>
              <a:rPr lang="zh-TW" altLang="en-US" sz="2400" b="1" dirty="0" smtClean="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by </a:t>
            </a:r>
            <a:r>
              <a:rPr lang="en-US" altLang="zh-TW" sz="2400" b="1" dirty="0" smtClean="0">
                <a:latin typeface="Times New Roman" panose="02020603050405020304" pitchFamily="18" charset="0"/>
                <a:cs typeface="Times New Roman" panose="02020603050405020304" pitchFamily="18" charset="0"/>
              </a:rPr>
              <a:t>George </a:t>
            </a:r>
            <a:r>
              <a:rPr lang="en-US" altLang="zh-TW" sz="2400" b="1" dirty="0">
                <a:latin typeface="Times New Roman" panose="02020603050405020304" pitchFamily="18" charset="0"/>
                <a:cs typeface="Times New Roman" panose="02020603050405020304" pitchFamily="18" charset="0"/>
              </a:rPr>
              <a:t>J. </a:t>
            </a:r>
            <a:r>
              <a:rPr lang="en-US" altLang="zh-TW" sz="2400" b="1" dirty="0" err="1">
                <a:latin typeface="Times New Roman" panose="02020603050405020304" pitchFamily="18" charset="0"/>
                <a:cs typeface="Times New Roman" panose="02020603050405020304" pitchFamily="18" charset="0"/>
              </a:rPr>
              <a:t>Borjas</a:t>
            </a:r>
            <a:endParaRPr lang="zh-TW" altLang="en-US" sz="2400" b="1" dirty="0">
              <a:latin typeface="Times New Roman" panose="02020603050405020304" pitchFamily="18" charset="0"/>
              <a:cs typeface="Times New Roman" panose="02020603050405020304" pitchFamily="18" charset="0"/>
            </a:endParaRPr>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指定用書</a:t>
            </a:r>
            <a:endParaRPr lang="zh-TW" altLang="en-US" sz="3600"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204864"/>
            <a:ext cx="3054435" cy="3789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6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556792"/>
            <a:ext cx="8407893" cy="4407408"/>
          </a:xfrm>
        </p:spPr>
        <p:txBody>
          <a:bodyPr/>
          <a:lstStyle/>
          <a:p>
            <a:endParaRPr lang="zh-TW" altLang="en-US" dirty="0"/>
          </a:p>
          <a:p>
            <a:r>
              <a:rPr lang="en-US" altLang="zh-TW" dirty="0"/>
              <a:t> </a:t>
            </a:r>
            <a:r>
              <a:rPr lang="en-US" altLang="zh-TW" sz="2600" b="1" dirty="0">
                <a:latin typeface="Times New Roman" panose="02020603050405020304" pitchFamily="18" charset="0"/>
                <a:cs typeface="Times New Roman" panose="02020603050405020304" pitchFamily="18" charset="0"/>
              </a:rPr>
              <a:t>Modern Labor Economics: </a:t>
            </a:r>
            <a:r>
              <a:rPr lang="en-US" altLang="zh-TW" sz="2600" b="1" dirty="0" smtClean="0">
                <a:latin typeface="Times New Roman" panose="02020603050405020304" pitchFamily="18" charset="0"/>
                <a:cs typeface="Times New Roman" panose="02020603050405020304" pitchFamily="18" charset="0"/>
              </a:rPr>
              <a:t>Theory </a:t>
            </a:r>
            <a:r>
              <a:rPr lang="en-US" altLang="zh-TW" sz="2600" b="1" dirty="0">
                <a:latin typeface="Times New Roman" panose="02020603050405020304" pitchFamily="18" charset="0"/>
                <a:cs typeface="Times New Roman" panose="02020603050405020304" pitchFamily="18" charset="0"/>
              </a:rPr>
              <a:t>and Public Policy </a:t>
            </a:r>
            <a:endParaRPr lang="en-US" altLang="zh-TW" sz="2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2600" b="1" dirty="0">
                <a:latin typeface="Times New Roman" panose="02020603050405020304" pitchFamily="18" charset="0"/>
                <a:cs typeface="Times New Roman" panose="02020603050405020304" pitchFamily="18" charset="0"/>
              </a:rPr>
              <a:t> </a:t>
            </a:r>
            <a:r>
              <a:rPr lang="zh-TW" altLang="en-US" sz="2600" b="1" dirty="0" smtClean="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by </a:t>
            </a:r>
            <a:r>
              <a:rPr lang="en-US" altLang="zh-TW" sz="2400" b="1" dirty="0">
                <a:latin typeface="Times New Roman" panose="02020603050405020304" pitchFamily="18" charset="0"/>
                <a:cs typeface="Times New Roman" panose="02020603050405020304" pitchFamily="18" charset="0"/>
              </a:rPr>
              <a:t>Ronald G. Ehrenberg and </a:t>
            </a:r>
            <a:endParaRPr lang="en-US" altLang="zh-TW" sz="2400" b="1" dirty="0" smtClean="0">
              <a:latin typeface="Times New Roman" panose="02020603050405020304" pitchFamily="18" charset="0"/>
              <a:cs typeface="Times New Roman" panose="02020603050405020304" pitchFamily="18" charset="0"/>
            </a:endParaRPr>
          </a:p>
          <a:p>
            <a:pPr marL="45720" indent="0">
              <a:buNone/>
            </a:pPr>
            <a:r>
              <a:rPr lang="zh-TW" altLang="en-US" sz="2400" b="1" dirty="0" smtClean="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Robert </a:t>
            </a:r>
            <a:r>
              <a:rPr lang="en-US" altLang="zh-TW" sz="2400" b="1" dirty="0">
                <a:latin typeface="Times New Roman" panose="02020603050405020304" pitchFamily="18" charset="0"/>
                <a:cs typeface="Times New Roman" panose="02020603050405020304" pitchFamily="18" charset="0"/>
              </a:rPr>
              <a:t>S. Smith </a:t>
            </a:r>
            <a:endParaRPr lang="zh-TW" altLang="en-US" sz="2400" b="1" dirty="0">
              <a:latin typeface="Times New Roman" panose="02020603050405020304" pitchFamily="18" charset="0"/>
              <a:cs typeface="Times New Roman" panose="02020603050405020304" pitchFamily="18" charset="0"/>
            </a:endParaRPr>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參考書籍</a:t>
            </a:r>
            <a:endParaRPr lang="zh-TW" altLang="en-US" sz="3600" dirty="0">
              <a:solidFill>
                <a:srgbClr val="FFFF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966" y="2492896"/>
            <a:ext cx="3078474" cy="4050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10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smtClean="0"/>
          </a:p>
          <a:p>
            <a:endParaRPr lang="en-US" altLang="zh-TW" dirty="0"/>
          </a:p>
          <a:p>
            <a:endParaRPr lang="en-US" altLang="zh-TW" dirty="0" smtClean="0"/>
          </a:p>
          <a:p>
            <a:endParaRPr lang="zh-TW" altLang="en-US" dirty="0"/>
          </a:p>
          <a:p>
            <a:r>
              <a:rPr lang="zh-TW" altLang="en-US" dirty="0"/>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學期成績由作業成績</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、課堂表現</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、期中考試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與期末報告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加權平均而得。 </a:t>
            </a:r>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評分方式</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49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smtClean="0"/>
          </a:p>
          <a:p>
            <a:endParaRPr lang="en-US" altLang="zh-TW" dirty="0" smtClean="0"/>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http://lms.nthu.edu.tw</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數位學習系統</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err="1" smtClean="0">
                <a:latin typeface="Times New Roman" panose="02020603050405020304" pitchFamily="18" charset="0"/>
                <a:ea typeface="標楷體" panose="03000509000000000000" pitchFamily="65" charset="-120"/>
                <a:cs typeface="Times New Roman" panose="02020603050405020304" pitchFamily="18" charset="0"/>
              </a:rPr>
              <a:t>iLMS</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http://mx.nthu.edu.tw/~hlchuang/</a:t>
            </a:r>
          </a:p>
          <a:p>
            <a:endParaRPr lang="zh-TW" altLang="en-US" dirty="0"/>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講義位址</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031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010400" y="1988840"/>
            <a:ext cx="1981200" cy="2592288"/>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p:txBody>
      </p:sp>
      <p:sp>
        <p:nvSpPr>
          <p:cNvPr id="2" name="標題 1"/>
          <p:cNvSpPr>
            <a:spLocks noGrp="1"/>
          </p:cNvSpPr>
          <p:nvPr>
            <p:ph type="title"/>
          </p:nvPr>
        </p:nvSpPr>
        <p:spPr>
          <a:xfrm>
            <a:off x="251520" y="692696"/>
            <a:ext cx="6491064" cy="4688408"/>
          </a:xfrm>
        </p:spPr>
        <p:txBody>
          <a:bodyPr/>
          <a:lstStyle/>
          <a:p>
            <a:pPr algn="ctr"/>
            <a:r>
              <a:rPr lang="zh-TW" alt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zh-TW" alt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「勞動市場理論與數據</a:t>
            </a:r>
            <a:r>
              <a:rPr lang="en-US" altLang="zh-TW"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套套</a:t>
            </a:r>
            <a:r>
              <a:rPr lang="en-US" altLang="zh-TW"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看－</a:t>
            </a:r>
            <a:r>
              <a:rPr lang="en-US" altLang="zh-TW"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X</a:t>
            </a:r>
            <a:r>
              <a:rPr lang="zh-TW"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產業就業市場初探</a:t>
            </a:r>
            <a:r>
              <a:rPr lang="zh-TW" altLang="en-US"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報告說明 </a:t>
            </a:r>
          </a:p>
        </p:txBody>
      </p:sp>
    </p:spTree>
    <p:extLst>
      <p:ext uri="{BB962C8B-B14F-4D97-AF65-F5344CB8AC3E}">
        <p14:creationId xmlns:p14="http://schemas.microsoft.com/office/powerpoint/2010/main" val="2082452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996952"/>
            <a:ext cx="8424936" cy="2088232"/>
          </a:xfrm>
        </p:spPr>
        <p:txBody>
          <a:bodyPr>
            <a:normAutofit/>
          </a:bodyPr>
          <a:lstStyle/>
          <a:p>
            <a:r>
              <a:rPr lang="zh-TW" altLang="en-US" sz="2400" dirty="0">
                <a:latin typeface="標楷體" panose="03000509000000000000" pitchFamily="65" charset="-120"/>
                <a:ea typeface="標楷體" panose="03000509000000000000" pitchFamily="65" charset="-120"/>
              </a:rPr>
              <a:t>藉由此書面簡報報告，結合勞動市場的理論與數據資料，以分析特定產業就業市場上的特徵與現象。 </a:t>
            </a:r>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報告宗旨</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9907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1556792"/>
            <a:ext cx="8784976" cy="4950289"/>
          </a:xfrm>
        </p:spPr>
        <p:txBody>
          <a:bodyPr>
            <a:normAutofit lnSpcReduction="10000"/>
          </a:bodyPr>
          <a:lstStyle/>
          <a:p>
            <a:endParaRPr lang="zh-TW" altLang="en-US" dirty="0"/>
          </a:p>
          <a:p>
            <a:r>
              <a:rPr lang="zh-TW" altLang="en-US" dirty="0">
                <a:latin typeface="標楷體" panose="03000509000000000000" pitchFamily="65" charset="-120"/>
                <a:ea typeface="標楷體" panose="03000509000000000000" pitchFamily="65" charset="-120"/>
              </a:rPr>
              <a:t>請找</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位同學組成小組，並討論決定小組擬分析之特定產業就業市場的特徵與現象，可參考課程大綱所列之討論主題。 </a:t>
            </a:r>
          </a:p>
          <a:p>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各小組在</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月間，每一個月至少要聚會討論一次，並做成討論記錄表。每次討論需由不同組員擔任召集人。 </a:t>
            </a:r>
          </a:p>
          <a:p>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請根據小組討論記錄內容與進度，針對所蒐集之數據資料進行經濟分析。例如利用人力資本理論分析大專畢業生在特定產業就業市場的薪資水準，或利用工作搜尋理論探討網路尋職在特定產業就業市場的應用狀況等等。 </a:t>
            </a:r>
          </a:p>
          <a:p>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整合分析結果，做成完整的書面簡報報告</a:t>
            </a:r>
            <a:r>
              <a:rPr lang="en-US" altLang="zh-TW" dirty="0">
                <a:latin typeface="標楷體" panose="03000509000000000000" pitchFamily="65" charset="-120"/>
                <a:ea typeface="標楷體" panose="03000509000000000000" pitchFamily="65" charset="-120"/>
              </a:rPr>
              <a:t>(15-20</a:t>
            </a:r>
            <a:r>
              <a:rPr lang="zh-TW" altLang="en-US" dirty="0">
                <a:latin typeface="標楷體" panose="03000509000000000000" pitchFamily="65" charset="-120"/>
                <a:ea typeface="標楷體" panose="03000509000000000000" pitchFamily="65" charset="-120"/>
              </a:rPr>
              <a:t>張簡報</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45720" indent="0">
              <a:buNone/>
            </a:pP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書面簡報報告需於課堂上公開發表，並擇優公開表揚及獎勵。 </a:t>
            </a:r>
          </a:p>
          <a:p>
            <a:endParaRPr lang="zh-TW" altLang="en-US" b="1" dirty="0"/>
          </a:p>
          <a:p>
            <a:endParaRPr lang="en-US" altLang="zh-TW" dirty="0"/>
          </a:p>
          <a:p>
            <a:endParaRPr lang="zh-TW" altLang="en-US" dirty="0"/>
          </a:p>
        </p:txBody>
      </p:sp>
      <p:sp>
        <p:nvSpPr>
          <p:cNvPr id="3" name="標題 2"/>
          <p:cNvSpPr>
            <a:spLocks noGrp="1"/>
          </p:cNvSpPr>
          <p:nvPr>
            <p:ph type="title"/>
          </p:nvPr>
        </p:nvSpPr>
        <p:spPr/>
        <p:txBody>
          <a:bodyPr/>
          <a:lstStyle/>
          <a:p>
            <a:r>
              <a:rPr lang="zh-TW" altLang="zh-TW"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執行步驟</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45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3600" dirty="0" smtClean="0">
                <a:solidFill>
                  <a:srgbClr val="FFFF00"/>
                </a:solidFill>
                <a:latin typeface="標楷體" panose="03000509000000000000" pitchFamily="65" charset="-120"/>
                <a:ea typeface="標楷體" panose="03000509000000000000" pitchFamily="65" charset="-120"/>
              </a:rPr>
              <a:t>勞動市場重要統計</a:t>
            </a:r>
            <a:endParaRPr lang="zh-TW" altLang="en-US" sz="3600" dirty="0">
              <a:solidFill>
                <a:srgbClr val="FFFF00"/>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97856781"/>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95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solidFill>
                  <a:srgbClr val="FFFF00"/>
                </a:solidFill>
                <a:latin typeface="標楷體" panose="03000509000000000000" pitchFamily="65" charset="-120"/>
                <a:ea typeface="標楷體" panose="03000509000000000000" pitchFamily="65" charset="-120"/>
              </a:rPr>
              <a:t>勞動市場重要統計</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83278922"/>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89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010400" y="1988840"/>
            <a:ext cx="1981200" cy="2592288"/>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p:txBody>
      </p:sp>
      <p:sp>
        <p:nvSpPr>
          <p:cNvPr id="2" name="標題 1"/>
          <p:cNvSpPr>
            <a:spLocks noGrp="1"/>
          </p:cNvSpPr>
          <p:nvPr>
            <p:ph type="title"/>
          </p:nvPr>
        </p:nvSpPr>
        <p:spPr>
          <a:xfrm>
            <a:off x="457200" y="2052960"/>
            <a:ext cx="6491064" cy="2960216"/>
          </a:xfrm>
        </p:spPr>
        <p:txBody>
          <a:bodyPr/>
          <a:lstStyle/>
          <a:p>
            <a:pPr algn="ctr"/>
            <a:r>
              <a:rPr lang="zh-TW" altLang="en-US" dirty="0"/>
              <a:t/>
            </a:r>
            <a:br>
              <a:rPr lang="zh-TW" altLang="en-US" dirty="0"/>
            </a:br>
            <a:r>
              <a:rPr lang="zh-TW" altLang="zh-TW" sz="48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莊慧玲</a:t>
            </a:r>
            <a:r>
              <a:rPr lang="zh-TW" altLang="zh-TW" sz="48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老師</a:t>
            </a:r>
            <a:r>
              <a:rPr lang="en-US" altLang="zh-TW" sz="4400" dirty="0" smtClean="0">
                <a:solidFill>
                  <a:srgbClr val="FFC000"/>
                </a:solidFill>
                <a:latin typeface="標楷體" pitchFamily="65" charset="-120"/>
                <a:ea typeface="標楷體" pitchFamily="65" charset="-120"/>
              </a:rPr>
              <a:t/>
            </a:r>
            <a:br>
              <a:rPr lang="en-US" altLang="zh-TW" sz="4400" dirty="0" smtClean="0">
                <a:solidFill>
                  <a:srgbClr val="FFC000"/>
                </a:solidFill>
                <a:latin typeface="標楷體" pitchFamily="65" charset="-120"/>
                <a:ea typeface="標楷體" pitchFamily="65" charset="-120"/>
              </a:rPr>
            </a:br>
            <a:r>
              <a:rPr lang="en-US" altLang="zh-TW" sz="4400" dirty="0">
                <a:solidFill>
                  <a:srgbClr val="FFC000"/>
                </a:solidFill>
                <a:latin typeface="標楷體" pitchFamily="65" charset="-120"/>
                <a:ea typeface="標楷體" pitchFamily="65" charset="-120"/>
              </a:rPr>
              <a:t/>
            </a:r>
            <a:br>
              <a:rPr lang="en-US" altLang="zh-TW" sz="4400" dirty="0">
                <a:solidFill>
                  <a:srgbClr val="FFC000"/>
                </a:solidFill>
                <a:latin typeface="標楷體" pitchFamily="65" charset="-120"/>
                <a:ea typeface="標楷體" pitchFamily="65" charset="-120"/>
              </a:rPr>
            </a:br>
            <a:r>
              <a:rPr lang="en-US" altLang="zh-TW" sz="2800" b="1" dirty="0" err="1" smtClean="0">
                <a:latin typeface="Times New Roman" pitchFamily="18" charset="0"/>
                <a:cs typeface="Times New Roman" pitchFamily="18" charset="0"/>
              </a:rPr>
              <a:t>Hwei</a:t>
            </a:r>
            <a:r>
              <a:rPr lang="en-US" altLang="zh-TW" sz="2800" b="1" dirty="0" smtClean="0">
                <a:latin typeface="Times New Roman" pitchFamily="18" charset="0"/>
                <a:cs typeface="Times New Roman" pitchFamily="18" charset="0"/>
              </a:rPr>
              <a:t>-Lin Chuang</a:t>
            </a:r>
            <a:br>
              <a:rPr lang="en-US" altLang="zh-TW" sz="2800" b="1" dirty="0" smtClean="0">
                <a:latin typeface="Times New Roman" pitchFamily="18" charset="0"/>
                <a:cs typeface="Times New Roman" pitchFamily="18" charset="0"/>
              </a:rPr>
            </a:br>
            <a:r>
              <a:rPr lang="en-US" altLang="zh-TW" sz="2800" b="1" dirty="0" smtClean="0">
                <a:latin typeface="Times New Roman" pitchFamily="18" charset="0"/>
                <a:cs typeface="Times New Roman" pitchFamily="18" charset="0"/>
              </a:rPr>
              <a:t/>
            </a:r>
            <a:br>
              <a:rPr lang="en-US" altLang="zh-TW" sz="2800" b="1" dirty="0" smtClean="0">
                <a:latin typeface="Times New Roman" pitchFamily="18" charset="0"/>
                <a:cs typeface="Times New Roman" pitchFamily="18" charset="0"/>
              </a:rPr>
            </a:b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上課教室：</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台積館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203</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教室</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上課時間：</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Wed 3:30-6:20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63889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solidFill>
                  <a:srgbClr val="FFFF00"/>
                </a:solidFill>
                <a:latin typeface="標楷體" panose="03000509000000000000" pitchFamily="65" charset="-120"/>
                <a:ea typeface="標楷體" panose="03000509000000000000" pitchFamily="65" charset="-120"/>
              </a:rPr>
              <a:t>勞動市場重要統計</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93802270"/>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77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Picture 2" descr="http://pic22.nipic.com/20120625/2457331_052742024348_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0" t="7178" b="31793"/>
          <a:stretch/>
        </p:blipFill>
        <p:spPr bwMode="auto">
          <a:xfrm>
            <a:off x="1" y="1722036"/>
            <a:ext cx="9036495" cy="513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img.sc115.com/uploads/allimg/110225/2011022522262942.jpg"/>
          <p:cNvPicPr>
            <a:picLocks noChangeAspect="1" noChangeArrowheads="1"/>
          </p:cNvPicPr>
          <p:nvPr/>
        </p:nvPicPr>
        <p:blipFill rotWithShape="1">
          <a:blip r:embed="rId3">
            <a:extLst>
              <a:ext uri="{28A0092B-C50C-407E-A947-70E740481C1C}">
                <a14:useLocalDpi xmlns:a14="http://schemas.microsoft.com/office/drawing/2010/main" val="0"/>
              </a:ext>
            </a:extLst>
          </a:blip>
          <a:srcRect b="39033"/>
          <a:stretch/>
        </p:blipFill>
        <p:spPr bwMode="auto">
          <a:xfrm>
            <a:off x="8244" y="-35271"/>
            <a:ext cx="2979580" cy="2411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img.sc115.com/uploads/allimg/110225/2011022522262942.jpg"/>
          <p:cNvPicPr>
            <a:picLocks noChangeAspect="1" noChangeArrowheads="1"/>
          </p:cNvPicPr>
          <p:nvPr/>
        </p:nvPicPr>
        <p:blipFill rotWithShape="1">
          <a:blip r:embed="rId3">
            <a:extLst>
              <a:ext uri="{28A0092B-C50C-407E-A947-70E740481C1C}">
                <a14:useLocalDpi xmlns:a14="http://schemas.microsoft.com/office/drawing/2010/main" val="0"/>
              </a:ext>
            </a:extLst>
          </a:blip>
          <a:srcRect b="39033"/>
          <a:stretch/>
        </p:blipFill>
        <p:spPr bwMode="auto">
          <a:xfrm>
            <a:off x="2987824" y="-35272"/>
            <a:ext cx="2979580" cy="2411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mg.sc115.com/uploads/allimg/110225/2011022522262942.jpg"/>
          <p:cNvPicPr>
            <a:picLocks noChangeAspect="1" noChangeArrowheads="1"/>
          </p:cNvPicPr>
          <p:nvPr/>
        </p:nvPicPr>
        <p:blipFill rotWithShape="1">
          <a:blip r:embed="rId3">
            <a:extLst>
              <a:ext uri="{28A0092B-C50C-407E-A947-70E740481C1C}">
                <a14:useLocalDpi xmlns:a14="http://schemas.microsoft.com/office/drawing/2010/main" val="0"/>
              </a:ext>
            </a:extLst>
          </a:blip>
          <a:srcRect b="39033"/>
          <a:stretch/>
        </p:blipFill>
        <p:spPr bwMode="auto">
          <a:xfrm>
            <a:off x="5967404" y="-50291"/>
            <a:ext cx="2997084" cy="189511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79512" y="2204864"/>
            <a:ext cx="5904656" cy="1200329"/>
          </a:xfrm>
          <a:prstGeom prst="rect">
            <a:avLst/>
          </a:prstGeom>
          <a:noFill/>
        </p:spPr>
        <p:txBody>
          <a:bodyPr wrap="square">
            <a:spAutoFit/>
          </a:bodyPr>
          <a:lstStyle/>
          <a:p>
            <a:r>
              <a:rPr lang="en-US" altLang="zh-TW" sz="7200" b="1" dirty="0" smtClean="0">
                <a:blipFill>
                  <a:blip r:embed="rId4"/>
                  <a:tile tx="0" ty="0" sx="100000" sy="100000" flip="none" algn="tl"/>
                </a:blipFill>
                <a:latin typeface="+mj-ea"/>
                <a:ea typeface="+mj-ea"/>
              </a:rPr>
              <a:t>~</a:t>
            </a:r>
            <a:r>
              <a:rPr lang="zh-TW" altLang="en-US" sz="7200" b="1" dirty="0" smtClean="0">
                <a:blipFill>
                  <a:blip r:embed="rId4"/>
                  <a:tile tx="0" ty="0" sx="100000" sy="100000" flip="none" algn="tl"/>
                </a:blipFill>
                <a:latin typeface="+mj-ea"/>
                <a:ea typeface="+mj-ea"/>
              </a:rPr>
              <a:t>開學快樂</a:t>
            </a:r>
            <a:r>
              <a:rPr lang="en-US" altLang="zh-TW" sz="7200" b="1" dirty="0" smtClean="0">
                <a:blipFill>
                  <a:blip r:embed="rId4"/>
                  <a:tile tx="0" ty="0" sx="100000" sy="100000" flip="none" algn="tl"/>
                </a:blipFill>
                <a:latin typeface="+mj-ea"/>
                <a:ea typeface="+mj-ea"/>
              </a:rPr>
              <a:t>!!!</a:t>
            </a:r>
            <a:endParaRPr lang="zh-TW" altLang="en-US" sz="7200" b="1" dirty="0">
              <a:blipFill>
                <a:blip r:embed="rId4"/>
                <a:tile tx="0" ty="0" sx="100000" sy="100000" flip="none" algn="tl"/>
              </a:blipFill>
              <a:latin typeface="+mj-ea"/>
              <a:ea typeface="+mj-ea"/>
            </a:endParaRPr>
          </a:p>
        </p:txBody>
      </p:sp>
    </p:spTree>
    <p:extLst>
      <p:ext uri="{BB962C8B-B14F-4D97-AF65-F5344CB8AC3E}">
        <p14:creationId xmlns:p14="http://schemas.microsoft.com/office/powerpoint/2010/main" val="37235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Microsoft\Windows\Temporary Internet Files\Content.IE5\9NZB8QDR\Happy New Year of H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0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pPr>
            <a:r>
              <a:rPr lang="zh-TW" altLang="en-US" sz="2800" b="1" dirty="0">
                <a:latin typeface="Times New Roman" pitchFamily="18" charset="0"/>
                <a:ea typeface="標楷體" pitchFamily="65" charset="-120"/>
                <a:cs typeface="Times New Roman" pitchFamily="18" charset="0"/>
              </a:rPr>
              <a:t>學歷</a:t>
            </a:r>
            <a:r>
              <a:rPr lang="zh-TW" altLang="zh-TW" sz="2800" b="1" dirty="0" smtClean="0">
                <a:latin typeface="Times New Roman" pitchFamily="18" charset="0"/>
                <a:ea typeface="標楷體" pitchFamily="65" charset="-120"/>
                <a:cs typeface="Times New Roman" pitchFamily="18" charset="0"/>
              </a:rPr>
              <a:t>：</a:t>
            </a:r>
            <a:endParaRPr lang="en-US" altLang="zh-TW" sz="2800" b="1" dirty="0" smtClean="0">
              <a:latin typeface="Times New Roman" pitchFamily="18" charset="0"/>
              <a:ea typeface="標楷體" pitchFamily="65" charset="-120"/>
              <a:cs typeface="Times New Roman" pitchFamily="18" charset="0"/>
            </a:endParaRPr>
          </a:p>
          <a:p>
            <a:pPr>
              <a:buNone/>
            </a:pPr>
            <a:endParaRPr lang="zh-TW" altLang="zh-TW" sz="2600" dirty="0">
              <a:latin typeface="Times New Roman" pitchFamily="18" charset="0"/>
              <a:ea typeface="標楷體" pitchFamily="65" charset="-120"/>
              <a:cs typeface="Times New Roman" pitchFamily="18" charset="0"/>
            </a:endParaRPr>
          </a:p>
          <a:p>
            <a:r>
              <a:rPr lang="en-US" altLang="zh-TW" sz="2600" dirty="0">
                <a:latin typeface="Times New Roman" pitchFamily="18" charset="0"/>
                <a:ea typeface="標楷體" pitchFamily="65" charset="-120"/>
                <a:cs typeface="Times New Roman" pitchFamily="18" charset="0"/>
              </a:rPr>
              <a:t>1972</a:t>
            </a:r>
            <a:r>
              <a:rPr lang="zh-TW" altLang="zh-TW" sz="2600" dirty="0">
                <a:latin typeface="Times New Roman" pitchFamily="18" charset="0"/>
                <a:ea typeface="標楷體" pitchFamily="65" charset="-120"/>
                <a:cs typeface="Times New Roman" pitchFamily="18" charset="0"/>
              </a:rPr>
              <a:t>年 福林國小畢業</a:t>
            </a:r>
          </a:p>
          <a:p>
            <a:r>
              <a:rPr lang="en-US" altLang="zh-TW" sz="2600" dirty="0">
                <a:latin typeface="Times New Roman" pitchFamily="18" charset="0"/>
                <a:ea typeface="標楷體" pitchFamily="65" charset="-120"/>
                <a:cs typeface="Times New Roman" pitchFamily="18" charset="0"/>
              </a:rPr>
              <a:t>1975</a:t>
            </a:r>
            <a:r>
              <a:rPr lang="zh-TW" altLang="zh-TW" sz="2600" dirty="0">
                <a:latin typeface="Times New Roman" pitchFamily="18" charset="0"/>
                <a:ea typeface="標楷體" pitchFamily="65" charset="-120"/>
                <a:cs typeface="Times New Roman" pitchFamily="18" charset="0"/>
              </a:rPr>
              <a:t>年 成淵國中畢業</a:t>
            </a:r>
          </a:p>
          <a:p>
            <a:r>
              <a:rPr lang="en-US" altLang="zh-TW" sz="2600" dirty="0">
                <a:latin typeface="Times New Roman" pitchFamily="18" charset="0"/>
                <a:ea typeface="標楷體" pitchFamily="65" charset="-120"/>
                <a:cs typeface="Times New Roman" pitchFamily="18" charset="0"/>
              </a:rPr>
              <a:t>1978</a:t>
            </a:r>
            <a:r>
              <a:rPr lang="zh-TW" altLang="zh-TW" sz="2600" dirty="0">
                <a:latin typeface="Times New Roman" pitchFamily="18" charset="0"/>
                <a:ea typeface="標楷體" pitchFamily="65" charset="-120"/>
                <a:cs typeface="Times New Roman" pitchFamily="18" charset="0"/>
              </a:rPr>
              <a:t>年 北一女中畢業</a:t>
            </a:r>
          </a:p>
          <a:p>
            <a:r>
              <a:rPr lang="en-US" altLang="zh-TW" sz="2600" dirty="0">
                <a:latin typeface="Times New Roman" pitchFamily="18" charset="0"/>
                <a:ea typeface="標楷體" pitchFamily="65" charset="-120"/>
                <a:cs typeface="Times New Roman" pitchFamily="18" charset="0"/>
              </a:rPr>
              <a:t>1982</a:t>
            </a:r>
            <a:r>
              <a:rPr lang="zh-TW" altLang="zh-TW" sz="2600" dirty="0">
                <a:latin typeface="Times New Roman" pitchFamily="18" charset="0"/>
                <a:ea typeface="標楷體" pitchFamily="65" charset="-120"/>
                <a:cs typeface="Times New Roman" pitchFamily="18" charset="0"/>
              </a:rPr>
              <a:t>年 台灣大學畢業</a:t>
            </a:r>
          </a:p>
          <a:p>
            <a:pPr lvl="0"/>
            <a:r>
              <a:rPr lang="en-US" altLang="zh-TW" sz="2600" dirty="0">
                <a:latin typeface="Times New Roman" pitchFamily="18" charset="0"/>
                <a:ea typeface="標楷體" pitchFamily="65" charset="-120"/>
                <a:cs typeface="Times New Roman" pitchFamily="18" charset="0"/>
              </a:rPr>
              <a:t>1990</a:t>
            </a:r>
            <a:r>
              <a:rPr lang="zh-TW" altLang="zh-TW" sz="2600" dirty="0">
                <a:latin typeface="Times New Roman" pitchFamily="18" charset="0"/>
                <a:ea typeface="標楷體" pitchFamily="65" charset="-120"/>
                <a:cs typeface="Times New Roman" pitchFamily="18" charset="0"/>
              </a:rPr>
              <a:t>年 </a:t>
            </a:r>
            <a:r>
              <a:rPr lang="zh-TW" altLang="en-US" sz="2600" dirty="0">
                <a:latin typeface="Times New Roman" pitchFamily="18" charset="0"/>
                <a:ea typeface="標楷體" pitchFamily="65" charset="-120"/>
                <a:cs typeface="Times New Roman" pitchFamily="18" charset="0"/>
              </a:rPr>
              <a:t>美國</a:t>
            </a:r>
            <a:r>
              <a:rPr lang="en-US" altLang="zh-TW" sz="2600" dirty="0">
                <a:latin typeface="Times New Roman" pitchFamily="18" charset="0"/>
                <a:ea typeface="標楷體" pitchFamily="65" charset="-120"/>
                <a:cs typeface="Times New Roman" pitchFamily="18" charset="0"/>
              </a:rPr>
              <a:t>Ohio State University</a:t>
            </a:r>
            <a:r>
              <a:rPr lang="zh-TW" altLang="zh-TW" sz="2600" dirty="0">
                <a:latin typeface="Times New Roman" pitchFamily="18" charset="0"/>
                <a:ea typeface="標楷體" pitchFamily="65" charset="-120"/>
                <a:cs typeface="Times New Roman" pitchFamily="18" charset="0"/>
              </a:rPr>
              <a:t>博士班畢業</a:t>
            </a:r>
            <a:endParaRPr lang="en-US" altLang="zh-TW" sz="2600" dirty="0">
              <a:latin typeface="Times New Roman" pitchFamily="18" charset="0"/>
              <a:ea typeface="標楷體" pitchFamily="65" charset="-120"/>
              <a:cs typeface="Times New Roman" pitchFamily="18" charset="0"/>
            </a:endParaRPr>
          </a:p>
          <a:p>
            <a:pPr lvl="0"/>
            <a:r>
              <a:rPr lang="en-US" altLang="zh-TW" sz="2600" dirty="0">
                <a:latin typeface="Times New Roman" pitchFamily="18" charset="0"/>
                <a:ea typeface="標楷體" pitchFamily="65" charset="-120"/>
                <a:cs typeface="Times New Roman" pitchFamily="18" charset="0"/>
              </a:rPr>
              <a:t>1996-1997</a:t>
            </a:r>
            <a:r>
              <a:rPr lang="zh-TW" altLang="en-US" sz="2600" dirty="0">
                <a:latin typeface="Times New Roman" pitchFamily="18" charset="0"/>
                <a:ea typeface="標楷體" pitchFamily="65" charset="-120"/>
                <a:cs typeface="Times New Roman" pitchFamily="18" charset="0"/>
              </a:rPr>
              <a:t>年 美國</a:t>
            </a:r>
            <a:r>
              <a:rPr lang="en-US" altLang="zh-TW" sz="2600" dirty="0">
                <a:latin typeface="Times New Roman" pitchFamily="18" charset="0"/>
                <a:ea typeface="標楷體" pitchFamily="65" charset="-120"/>
                <a:cs typeface="Times New Roman" pitchFamily="18" charset="0"/>
              </a:rPr>
              <a:t>UCLA</a:t>
            </a:r>
            <a:r>
              <a:rPr lang="zh-TW" altLang="en-US" sz="2600" dirty="0">
                <a:latin typeface="Times New Roman" pitchFamily="18" charset="0"/>
                <a:ea typeface="標楷體" pitchFamily="65" charset="-120"/>
                <a:cs typeface="Times New Roman" pitchFamily="18" charset="0"/>
              </a:rPr>
              <a:t>訪問學者</a:t>
            </a:r>
            <a:endParaRPr lang="en-US" altLang="zh-TW" sz="2600" dirty="0">
              <a:latin typeface="Times New Roman" pitchFamily="18" charset="0"/>
              <a:ea typeface="標楷體" pitchFamily="65" charset="-120"/>
              <a:cs typeface="Times New Roman" pitchFamily="18" charset="0"/>
            </a:endParaRPr>
          </a:p>
          <a:p>
            <a:endParaRPr lang="zh-TW" altLang="en-US" dirty="0"/>
          </a:p>
        </p:txBody>
      </p:sp>
      <p:sp>
        <p:nvSpPr>
          <p:cNvPr id="3" name="標題 2"/>
          <p:cNvSpPr>
            <a:spLocks noGrp="1"/>
          </p:cNvSpPr>
          <p:nvPr>
            <p:ph type="title"/>
          </p:nvPr>
        </p:nvSpPr>
        <p:spPr/>
        <p:txBody>
          <a:bodyPr/>
          <a:lstStyle/>
          <a:p>
            <a:r>
              <a:rPr lang="zh-TW" altLang="en-US"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個人資料</a:t>
            </a:r>
            <a:endParaRPr lang="zh-TW" altLang="en-US" sz="3600" dirty="0">
              <a:solidFill>
                <a:srgbClr val="FFFF00"/>
              </a:solidFill>
              <a:effectLst>
                <a:outerShdw blurRad="38100" dist="38100" dir="2700000" algn="tl">
                  <a:srgbClr val="000000">
                    <a:alpha val="43137"/>
                  </a:srgbClr>
                </a:outerShdw>
              </a:effectLst>
            </a:endParaRPr>
          </a:p>
        </p:txBody>
      </p:sp>
      <p:pic>
        <p:nvPicPr>
          <p:cNvPr id="4" name="Picture 2" descr="C:\Users\user\AppData\Local\Microsoft\Windows\Temporary Internet Files\Content.IE5\9NZB8QDR\_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446" y="1844824"/>
            <a:ext cx="4513232" cy="254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15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 indent="0">
              <a:buNone/>
            </a:pPr>
            <a:r>
              <a:rPr lang="zh-TW" altLang="zh-TW" sz="2800" b="1" dirty="0" smtClean="0">
                <a:latin typeface="標楷體" pitchFamily="65" charset="-120"/>
                <a:ea typeface="標楷體" pitchFamily="65" charset="-120"/>
              </a:rPr>
              <a:t>主旨</a:t>
            </a:r>
            <a:r>
              <a:rPr lang="zh-TW" altLang="en-US" sz="2800" b="1" dirty="0" smtClean="0">
                <a:latin typeface="標楷體" pitchFamily="65" charset="-120"/>
                <a:ea typeface="標楷體" pitchFamily="65" charset="-120"/>
              </a:rPr>
              <a:t>與內容</a:t>
            </a:r>
            <a:r>
              <a:rPr lang="en-US" altLang="zh-TW" sz="2800" b="1" dirty="0" smtClean="0">
                <a:latin typeface="標楷體" pitchFamily="65" charset="-120"/>
                <a:ea typeface="標楷體" pitchFamily="65" charset="-120"/>
              </a:rPr>
              <a:t>:</a:t>
            </a:r>
          </a:p>
          <a:p>
            <a:pPr marL="45720" indent="0">
              <a:buNone/>
            </a:pPr>
            <a:endParaRPr lang="en-US" altLang="zh-TW" sz="2800" b="1" dirty="0" smtClean="0">
              <a:latin typeface="標楷體" pitchFamily="65" charset="-120"/>
              <a:ea typeface="標楷體" pitchFamily="65" charset="-120"/>
            </a:endParaRPr>
          </a:p>
          <a:p>
            <a:r>
              <a:rPr lang="zh-TW" altLang="zh-TW" sz="2400" dirty="0" smtClean="0">
                <a:latin typeface="標楷體" pitchFamily="65" charset="-120"/>
                <a:ea typeface="標楷體" pitchFamily="65" charset="-120"/>
              </a:rPr>
              <a:t>本</a:t>
            </a:r>
            <a:r>
              <a:rPr lang="zh-TW" altLang="zh-TW" sz="2400" dirty="0">
                <a:latin typeface="標楷體" pitchFamily="65" charset="-120"/>
                <a:ea typeface="標楷體" pitchFamily="65" charset="-120"/>
              </a:rPr>
              <a:t>課之主旨在</a:t>
            </a:r>
            <a:r>
              <a:rPr lang="zh-TW" altLang="zh-TW" sz="2400" dirty="0" smtClean="0">
                <a:latin typeface="標楷體" pitchFamily="65" charset="-120"/>
                <a:ea typeface="標楷體" pitchFamily="65" charset="-120"/>
              </a:rPr>
              <a:t>介紹</a:t>
            </a:r>
            <a:r>
              <a:rPr lang="zh-TW" altLang="en-US" sz="2400" dirty="0">
                <a:latin typeface="標楷體" pitchFamily="65" charset="-120"/>
                <a:ea typeface="標楷體" pitchFamily="65" charset="-120"/>
              </a:rPr>
              <a:t>如何</a:t>
            </a:r>
            <a:r>
              <a:rPr lang="zh-TW" altLang="en-US" sz="2400" dirty="0" smtClean="0">
                <a:latin typeface="標楷體" panose="03000509000000000000" pitchFamily="65" charset="-120"/>
                <a:ea typeface="標楷體" panose="03000509000000000000" pitchFamily="65" charset="-120"/>
              </a:rPr>
              <a:t>以經濟分析的方式探討勞動市場的運作與相關課題。</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課程</a:t>
            </a:r>
            <a:r>
              <a:rPr lang="zh-TW" altLang="en-US" sz="2400" dirty="0" smtClean="0">
                <a:latin typeface="標楷體" panose="03000509000000000000" pitchFamily="65" charset="-120"/>
                <a:ea typeface="標楷體" panose="03000509000000000000" pitchFamily="65" charset="-120"/>
              </a:rPr>
              <a:t>內容包含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人力資源</a:t>
            </a:r>
            <a:r>
              <a:rPr lang="zh-TW" altLang="en-US" sz="2400" dirty="0">
                <a:latin typeface="標楷體" panose="03000509000000000000" pitchFamily="65" charset="-120"/>
                <a:ea typeface="標楷體" panose="03000509000000000000" pitchFamily="65" charset="-120"/>
              </a:rPr>
              <a:t>的供給與需求、人力資本的投資、薪資報酬結構、失業與尋職等課題</a:t>
            </a:r>
            <a:r>
              <a:rPr lang="zh-TW" altLang="en-US" sz="2400" dirty="0" smtClean="0">
                <a:latin typeface="標楷體" panose="03000509000000000000" pitchFamily="65" charset="-120"/>
                <a:ea typeface="標楷體" panose="03000509000000000000" pitchFamily="65" charset="-120"/>
              </a:rPr>
              <a:t>。除了</a:t>
            </a:r>
            <a:r>
              <a:rPr lang="zh-TW" altLang="en-US" sz="2400" dirty="0">
                <a:latin typeface="標楷體" panose="03000509000000000000" pitchFamily="65" charset="-120"/>
                <a:ea typeface="標楷體" panose="03000509000000000000" pitchFamily="65" charset="-120"/>
              </a:rPr>
              <a:t>理論探討之外，並將討論其政策</a:t>
            </a:r>
            <a:r>
              <a:rPr lang="zh-TW" altLang="en-US" sz="2400" dirty="0" smtClean="0">
                <a:latin typeface="標楷體" panose="03000509000000000000" pitchFamily="65" charset="-120"/>
                <a:ea typeface="標楷體" panose="03000509000000000000" pitchFamily="65" charset="-120"/>
              </a:rPr>
              <a:t>含意。</a:t>
            </a:r>
            <a:endParaRPr lang="zh-TW" altLang="en-US" sz="24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課程主旨</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081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b="1" dirty="0" smtClean="0">
                <a:latin typeface="標楷體" panose="03000509000000000000" pitchFamily="65" charset="-120"/>
                <a:ea typeface="標楷體" panose="03000509000000000000" pitchFamily="65" charset="-120"/>
              </a:rPr>
              <a:t>勞動市場與商品市場有何不同？</a:t>
            </a:r>
            <a:endParaRPr lang="en-US" altLang="zh-TW" sz="24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400" dirty="0" smtClean="0">
                <a:latin typeface="標楷體" panose="03000509000000000000" pitchFamily="65" charset="-120"/>
                <a:ea typeface="標楷體" panose="03000509000000000000" pitchFamily="65" charset="-120"/>
              </a:rPr>
              <a:t>理論</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400" dirty="0" smtClean="0">
                <a:latin typeface="標楷體" panose="03000509000000000000" pitchFamily="65" charset="-120"/>
                <a:ea typeface="標楷體" panose="03000509000000000000" pitchFamily="65" charset="-120"/>
              </a:rPr>
              <a:t>實務</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政策</a:t>
            </a:r>
          </a:p>
        </p:txBody>
      </p:sp>
      <p:sp>
        <p:nvSpPr>
          <p:cNvPr id="3" name="標題 2"/>
          <p:cNvSpPr>
            <a:spLocks noGrp="1"/>
          </p:cNvSpPr>
          <p:nvPr>
            <p:ph type="title"/>
          </p:nvPr>
        </p:nvSpPr>
        <p:spPr/>
        <p:txBody>
          <a:bodyPr/>
          <a:lstStyle/>
          <a:p>
            <a:r>
              <a:rPr lang="zh-TW" altLang="en-US"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課程主旨</a:t>
            </a:r>
            <a:endParaRPr lang="zh-TW" altLang="en-US" dirty="0"/>
          </a:p>
        </p:txBody>
      </p:sp>
      <p:pic>
        <p:nvPicPr>
          <p:cNvPr id="1028" name="Picture 4" descr="http://www.unicasual.com.tw/tw/images/abo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0"/>
            <a:ext cx="5583537" cy="341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83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950289"/>
          </a:xfrm>
        </p:spPr>
        <p:txBody>
          <a:bodyPr>
            <a:normAutofit lnSpcReduction="10000"/>
          </a:bodyPr>
          <a:lstStyle/>
          <a:p>
            <a:pPr marL="45720" indent="0">
              <a:buNone/>
            </a:pPr>
            <a:endParaRPr lang="zh-TW" altLang="en-US" dirty="0"/>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An Overview of Labor Market </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Labor Supply: Theory and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Evidence</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失業率</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─如何解讀你看到的統計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Labor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Demand</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數位</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行動時代之人力需求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Labor Market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Equilibrium</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勞基法</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與就業市場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r>
              <a:rPr lang="zh-TW" altLang="en-US" dirty="0" smtClean="0"/>
              <a:t> </a:t>
            </a:r>
            <a:endParaRPr lang="zh-TW" altLang="en-US" dirty="0"/>
          </a:p>
          <a:p>
            <a:endParaRPr lang="zh-TW" altLang="en-US" dirty="0"/>
          </a:p>
          <a:p>
            <a:endParaRPr lang="zh-TW" altLang="en-US" dirty="0"/>
          </a:p>
          <a:p>
            <a:endParaRPr lang="zh-TW" altLang="en-US" dirty="0"/>
          </a:p>
          <a:p>
            <a:endParaRPr lang="en-US" altLang="zh-TW" dirty="0"/>
          </a:p>
          <a:p>
            <a:endParaRPr lang="zh-TW" altLang="en-US" dirty="0"/>
          </a:p>
        </p:txBody>
      </p:sp>
      <p:sp>
        <p:nvSpPr>
          <p:cNvPr id="3" name="標題 2"/>
          <p:cNvSpPr>
            <a:spLocks noGrp="1"/>
          </p:cNvSpPr>
          <p:nvPr>
            <p:ph type="title"/>
          </p:nvPr>
        </p:nvSpPr>
        <p:spPr/>
        <p:txBody>
          <a:bodyPr/>
          <a:lstStyle/>
          <a:p>
            <a:r>
              <a:rPr lang="zh-TW" altLang="en-US"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課程大綱</a:t>
            </a:r>
            <a:endParaRPr lang="zh-TW" alt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5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Investment in Human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Capital</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高教</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產學合作與學用配合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Labor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Market Contracts and Work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Incentives</a:t>
            </a: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年薪</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五百萬不是夢─淺談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CEO</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的報酬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 indent="0">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Compensating Wage Differentials </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要工作，也要幸福」─魚與熊掌可以兼得嗎？</a:t>
            </a:r>
            <a:r>
              <a:rPr lang="zh-TW" altLang="en-US" dirty="0"/>
              <a:t> </a:t>
            </a:r>
          </a:p>
          <a:p>
            <a:endParaRPr lang="zh-TW" altLang="en-US" dirty="0"/>
          </a:p>
          <a:p>
            <a:endParaRPr lang="zh-TW" altLang="en-US" dirty="0"/>
          </a:p>
          <a:p>
            <a:endParaRPr lang="zh-TW" altLang="en-US" dirty="0"/>
          </a:p>
        </p:txBody>
      </p:sp>
      <p:sp>
        <p:nvSpPr>
          <p:cNvPr id="3" name="標題 2"/>
          <p:cNvSpPr>
            <a:spLocks noGrp="1"/>
          </p:cNvSpPr>
          <p:nvPr>
            <p:ph type="title"/>
          </p:nvPr>
        </p:nvSpPr>
        <p:spPr/>
        <p:txBody>
          <a:bodyPr/>
          <a:lstStyle/>
          <a:p>
            <a:r>
              <a:rPr lang="zh-TW" altLang="en-US" sz="36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課程大綱</a:t>
            </a:r>
            <a:endParaRPr lang="zh-TW"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614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168</TotalTime>
  <Words>567</Words>
  <Application>Microsoft Office PowerPoint</Application>
  <PresentationFormat>如螢幕大小 (4:3)</PresentationFormat>
  <Paragraphs>110</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格線</vt:lpstr>
      <vt:lpstr>  人力資源理論與應用   Theory and Application of Human Resources 課號: ECON 420300 2014/2/19   </vt:lpstr>
      <vt:lpstr> 莊慧玲老師  Hwei-Lin Chuang  上課教室：台積館203教室  上課時間：Wed 3:30-6:20 </vt:lpstr>
      <vt:lpstr>PowerPoint 簡報</vt:lpstr>
      <vt:lpstr>PowerPoint 簡報</vt:lpstr>
      <vt:lpstr>個人資料</vt:lpstr>
      <vt:lpstr>課程主旨</vt:lpstr>
      <vt:lpstr>課程主旨</vt:lpstr>
      <vt:lpstr>課程大綱</vt:lpstr>
      <vt:lpstr>課程大綱</vt:lpstr>
      <vt:lpstr>課程大綱</vt:lpstr>
      <vt:lpstr>指定用書</vt:lpstr>
      <vt:lpstr>參考書籍</vt:lpstr>
      <vt:lpstr>評分方式</vt:lpstr>
      <vt:lpstr>講義位址</vt:lpstr>
      <vt:lpstr> 「勞動市場理論與數據〝套套〞看－X產業就業市場初探」  分組報告說明 </vt:lpstr>
      <vt:lpstr>報告宗旨</vt:lpstr>
      <vt:lpstr>執行步驟</vt:lpstr>
      <vt:lpstr>勞動市場重要統計</vt:lpstr>
      <vt:lpstr>勞動市場重要統計</vt:lpstr>
      <vt:lpstr>勞動市場重要統計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人力資源理論與應用   Theory and Application of Human Resources 課號: ECON 100103 2014/2/19</dc:title>
  <dc:creator>user</dc:creator>
  <cp:lastModifiedBy>user</cp:lastModifiedBy>
  <cp:revision>11</cp:revision>
  <dcterms:created xsi:type="dcterms:W3CDTF">2014-02-18T02:47:57Z</dcterms:created>
  <dcterms:modified xsi:type="dcterms:W3CDTF">2014-02-19T07:12:50Z</dcterms:modified>
</cp:coreProperties>
</file>