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9" r:id="rId1"/>
  </p:sldMasterIdLst>
  <p:notesMasterIdLst>
    <p:notesMasterId r:id="rId55"/>
  </p:notesMasterIdLst>
  <p:sldIdLst>
    <p:sldId id="256" r:id="rId2"/>
    <p:sldId id="313" r:id="rId3"/>
    <p:sldId id="314" r:id="rId4"/>
    <p:sldId id="315" r:id="rId5"/>
    <p:sldId id="316" r:id="rId6"/>
    <p:sldId id="317" r:id="rId7"/>
    <p:sldId id="308" r:id="rId8"/>
    <p:sldId id="309" r:id="rId9"/>
    <p:sldId id="262" r:id="rId10"/>
    <p:sldId id="305" r:id="rId11"/>
    <p:sldId id="259" r:id="rId12"/>
    <p:sldId id="261" r:id="rId13"/>
    <p:sldId id="264" r:id="rId14"/>
    <p:sldId id="265" r:id="rId15"/>
    <p:sldId id="267" r:id="rId16"/>
    <p:sldId id="260" r:id="rId17"/>
    <p:sldId id="266" r:id="rId18"/>
    <p:sldId id="318" r:id="rId19"/>
    <p:sldId id="319" r:id="rId20"/>
    <p:sldId id="320" r:id="rId21"/>
    <p:sldId id="321" r:id="rId22"/>
    <p:sldId id="322" r:id="rId23"/>
    <p:sldId id="323" r:id="rId24"/>
    <p:sldId id="279" r:id="rId25"/>
    <p:sldId id="280" r:id="rId26"/>
    <p:sldId id="281" r:id="rId27"/>
    <p:sldId id="271" r:id="rId28"/>
    <p:sldId id="272" r:id="rId29"/>
    <p:sldId id="274" r:id="rId30"/>
    <p:sldId id="275" r:id="rId31"/>
    <p:sldId id="276" r:id="rId32"/>
    <p:sldId id="277" r:id="rId33"/>
    <p:sldId id="324" r:id="rId34"/>
    <p:sldId id="325" r:id="rId35"/>
    <p:sldId id="326" r:id="rId36"/>
    <p:sldId id="327" r:id="rId37"/>
    <p:sldId id="328" r:id="rId38"/>
    <p:sldId id="330" r:id="rId39"/>
    <p:sldId id="285" r:id="rId40"/>
    <p:sldId id="291" r:id="rId41"/>
    <p:sldId id="287" r:id="rId42"/>
    <p:sldId id="292" r:id="rId43"/>
    <p:sldId id="296" r:id="rId44"/>
    <p:sldId id="297" r:id="rId45"/>
    <p:sldId id="299" r:id="rId46"/>
    <p:sldId id="298" r:id="rId47"/>
    <p:sldId id="300" r:id="rId48"/>
    <p:sldId id="293" r:id="rId49"/>
    <p:sldId id="301" r:id="rId50"/>
    <p:sldId id="294" r:id="rId51"/>
    <p:sldId id="302" r:id="rId52"/>
    <p:sldId id="303" r:id="rId53"/>
    <p:sldId id="295" r:id="rId54"/>
  </p:sldIdLst>
  <p:sldSz cx="9144000" cy="6858000" type="screen4x3"/>
  <p:notesSz cx="6858000" cy="9144000"/>
  <p:defaultTextStyle>
    <a:defPPr>
      <a:defRPr lang="zh-TW"/>
    </a:defPPr>
    <a:lvl1pPr algn="l" rtl="0" fontAlgn="base">
      <a:spcBef>
        <a:spcPct val="0"/>
      </a:spcBef>
      <a:spcAft>
        <a:spcPct val="0"/>
      </a:spcAft>
      <a:defRPr kumimoji="1" kern="1200">
        <a:solidFill>
          <a:schemeClr val="tx1"/>
        </a:solidFill>
        <a:latin typeface="Times New Roman" pitchFamily="18" charset="0"/>
        <a:ea typeface="新細明體" pitchFamily="18" charset="-120"/>
        <a:cs typeface="+mn-cs"/>
      </a:defRPr>
    </a:lvl1pPr>
    <a:lvl2pPr marL="457200" algn="l" rtl="0" fontAlgn="base">
      <a:spcBef>
        <a:spcPct val="0"/>
      </a:spcBef>
      <a:spcAft>
        <a:spcPct val="0"/>
      </a:spcAft>
      <a:defRPr kumimoji="1" kern="1200">
        <a:solidFill>
          <a:schemeClr val="tx1"/>
        </a:solidFill>
        <a:latin typeface="Times New Roman" pitchFamily="18" charset="0"/>
        <a:ea typeface="新細明體" pitchFamily="18" charset="-120"/>
        <a:cs typeface="+mn-cs"/>
      </a:defRPr>
    </a:lvl2pPr>
    <a:lvl3pPr marL="914400" algn="l" rtl="0" fontAlgn="base">
      <a:spcBef>
        <a:spcPct val="0"/>
      </a:spcBef>
      <a:spcAft>
        <a:spcPct val="0"/>
      </a:spcAft>
      <a:defRPr kumimoji="1" kern="1200">
        <a:solidFill>
          <a:schemeClr val="tx1"/>
        </a:solidFill>
        <a:latin typeface="Times New Roman" pitchFamily="18" charset="0"/>
        <a:ea typeface="新細明體" pitchFamily="18" charset="-120"/>
        <a:cs typeface="+mn-cs"/>
      </a:defRPr>
    </a:lvl3pPr>
    <a:lvl4pPr marL="1371600" algn="l" rtl="0" fontAlgn="base">
      <a:spcBef>
        <a:spcPct val="0"/>
      </a:spcBef>
      <a:spcAft>
        <a:spcPct val="0"/>
      </a:spcAft>
      <a:defRPr kumimoji="1" kern="1200">
        <a:solidFill>
          <a:schemeClr val="tx1"/>
        </a:solidFill>
        <a:latin typeface="Times New Roman" pitchFamily="18" charset="0"/>
        <a:ea typeface="新細明體" pitchFamily="18" charset="-120"/>
        <a:cs typeface="+mn-cs"/>
      </a:defRPr>
    </a:lvl4pPr>
    <a:lvl5pPr marL="1828800" algn="l" rtl="0" fontAlgn="base">
      <a:spcBef>
        <a:spcPct val="0"/>
      </a:spcBef>
      <a:spcAft>
        <a:spcPct val="0"/>
      </a:spcAft>
      <a:defRPr kumimoji="1" kern="1200">
        <a:solidFill>
          <a:schemeClr val="tx1"/>
        </a:solidFill>
        <a:latin typeface="Times New Roman" pitchFamily="18" charset="0"/>
        <a:ea typeface="新細明體" pitchFamily="18" charset="-120"/>
        <a:cs typeface="+mn-cs"/>
      </a:defRPr>
    </a:lvl5pPr>
    <a:lvl6pPr marL="2286000" algn="l" defTabSz="914400" rtl="0" eaLnBrk="1" latinLnBrk="0" hangingPunct="1">
      <a:defRPr kumimoji="1" kern="1200">
        <a:solidFill>
          <a:schemeClr val="tx1"/>
        </a:solidFill>
        <a:latin typeface="Times New Roman" pitchFamily="18" charset="0"/>
        <a:ea typeface="新細明體" pitchFamily="18" charset="-120"/>
        <a:cs typeface="+mn-cs"/>
      </a:defRPr>
    </a:lvl6pPr>
    <a:lvl7pPr marL="2743200" algn="l" defTabSz="914400" rtl="0" eaLnBrk="1" latinLnBrk="0" hangingPunct="1">
      <a:defRPr kumimoji="1" kern="1200">
        <a:solidFill>
          <a:schemeClr val="tx1"/>
        </a:solidFill>
        <a:latin typeface="Times New Roman" pitchFamily="18" charset="0"/>
        <a:ea typeface="新細明體" pitchFamily="18" charset="-120"/>
        <a:cs typeface="+mn-cs"/>
      </a:defRPr>
    </a:lvl7pPr>
    <a:lvl8pPr marL="3200400" algn="l" defTabSz="914400" rtl="0" eaLnBrk="1" latinLnBrk="0" hangingPunct="1">
      <a:defRPr kumimoji="1" kern="1200">
        <a:solidFill>
          <a:schemeClr val="tx1"/>
        </a:solidFill>
        <a:latin typeface="Times New Roman" pitchFamily="18" charset="0"/>
        <a:ea typeface="新細明體" pitchFamily="18" charset="-120"/>
        <a:cs typeface="+mn-cs"/>
      </a:defRPr>
    </a:lvl8pPr>
    <a:lvl9pPr marL="3657600" algn="l" defTabSz="914400" rtl="0" eaLnBrk="1" latinLnBrk="0" hangingPunct="1">
      <a:defRPr kumimoji="1" kern="1200">
        <a:solidFill>
          <a:schemeClr val="tx1"/>
        </a:solidFill>
        <a:latin typeface="Times New Roman" pitchFamily="18" charset="0"/>
        <a:ea typeface="新細明體" pitchFamily="18"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197" autoAdjust="0"/>
  </p:normalViewPr>
  <p:slideViewPr>
    <p:cSldViewPr>
      <p:cViewPr>
        <p:scale>
          <a:sx n="100" d="100"/>
          <a:sy n="100" d="100"/>
        </p:scale>
        <p:origin x="-1308" y="-21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新細明體" pitchFamily="18" charset="-120"/>
              </a:defRPr>
            </a:lvl1pPr>
          </a:lstStyle>
          <a:p>
            <a:pPr>
              <a:defRPr/>
            </a:pPr>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ea typeface="新細明體" pitchFamily="18" charset="-120"/>
              </a:defRPr>
            </a:lvl1pPr>
          </a:lstStyle>
          <a:p>
            <a:pPr>
              <a:defRPr/>
            </a:pPr>
            <a:fld id="{7838F58F-DC75-48A0-8DFC-2A187BDB3325}" type="datetimeFigureOut">
              <a:rPr lang="zh-TW" altLang="en-US"/>
              <a:pPr>
                <a:defRPr/>
              </a:pPr>
              <a:t>2014/4/17</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TW" altLang="en-US" noProof="0" smtClean="0"/>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新細明體" pitchFamily="18" charset="-120"/>
              </a:defRPr>
            </a:lvl1pPr>
          </a:lstStyle>
          <a:p>
            <a:pPr>
              <a:defRPr/>
            </a:pPr>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ea typeface="新細明體" pitchFamily="18" charset="-120"/>
              </a:defRPr>
            </a:lvl1pPr>
          </a:lstStyle>
          <a:p>
            <a:pPr>
              <a:defRPr/>
            </a:pPr>
            <a:fld id="{CA4DD1A5-5697-4748-BD96-558C1AD95C32}" type="slidenum">
              <a:rPr lang="zh-TW" altLang="en-US"/>
              <a:pPr>
                <a:defRPr/>
              </a:pPr>
              <a:t>‹#›</a:t>
            </a:fld>
            <a:endParaRPr lang="zh-TW" altLang="en-US"/>
          </a:p>
        </p:txBody>
      </p:sp>
    </p:spTree>
    <p:extLst>
      <p:ext uri="{BB962C8B-B14F-4D97-AF65-F5344CB8AC3E}">
        <p14:creationId xmlns:p14="http://schemas.microsoft.com/office/powerpoint/2010/main" val="39477142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53251" name="備忘稿版面配置區 2"/>
          <p:cNvSpPr>
            <a:spLocks noGrp="1"/>
          </p:cNvSpPr>
          <p:nvPr>
            <p:ph type="body" idx="1"/>
          </p:nvPr>
        </p:nvSpPr>
        <p:spPr bwMode="auto">
          <a:noFill/>
        </p:spPr>
        <p:txBody>
          <a:bodyPr wrap="square" numCol="1" anchor="t" anchorCtr="0" compatLnSpc="1">
            <a:prstTxWarp prst="textNoShape">
              <a:avLst/>
            </a:prstTxWarp>
          </a:bodyPr>
          <a:lstStyle/>
          <a:p>
            <a:endParaRPr lang="zh-TW" altLang="en-US" smtClean="0"/>
          </a:p>
        </p:txBody>
      </p:sp>
      <p:sp>
        <p:nvSpPr>
          <p:cNvPr id="53252" name="投影片編號版面配置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48FC70A-CB10-4351-B58D-0D507F5819FA}" type="slidenum">
              <a:rPr lang="zh-TW" altLang="en-US" smtClean="0"/>
              <a:pPr/>
              <a:t>8</a:t>
            </a:fld>
            <a:endParaRPr lang="en-US" altLang="zh-TW"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8D5FF5CC-76AC-47A8-8BD9-1616D8E011CA}" type="slidenum">
              <a:rPr lang="en-US" altLang="zh-TW" smtClean="0"/>
              <a:pPr/>
              <a:t>42</a:t>
            </a:fld>
            <a:endParaRPr lang="en-US" altLang="zh-TW" smtClean="0"/>
          </a:p>
        </p:txBody>
      </p:sp>
      <p:sp>
        <p:nvSpPr>
          <p:cNvPr id="6246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246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marL="228600" indent="-228600" eaLnBrk="1" hangingPunct="1"/>
            <a:endParaRPr lang="zh-TW" altLang="zh-TW"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460ACB47-E6DA-49DB-8F0E-2515F403F3E3}" type="slidenum">
              <a:rPr lang="en-US" altLang="zh-TW" smtClean="0"/>
              <a:pPr/>
              <a:t>48</a:t>
            </a:fld>
            <a:endParaRPr lang="en-US" altLang="zh-TW" smtClean="0"/>
          </a:p>
        </p:txBody>
      </p:sp>
      <p:sp>
        <p:nvSpPr>
          <p:cNvPr id="6349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349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r>
              <a:rPr lang="en-US" altLang="zh-TW" smtClean="0"/>
              <a:t>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786D9616-DB62-44CB-9A26-101FB8CEB4A1}" type="slidenum">
              <a:rPr lang="en-US" altLang="zh-TW" smtClean="0"/>
              <a:pPr/>
              <a:t>50</a:t>
            </a:fld>
            <a:endParaRPr lang="en-US" altLang="zh-TW" smtClean="0"/>
          </a:p>
        </p:txBody>
      </p:sp>
      <p:sp>
        <p:nvSpPr>
          <p:cNvPr id="6451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451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r>
              <a:rPr lang="en-US" altLang="zh-TW" smtClean="0"/>
              <a:t>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4F317FAF-19AB-4CC4-B263-91020C535DC3}" type="slidenum">
              <a:rPr lang="en-US" altLang="zh-TW" smtClean="0"/>
              <a:pPr/>
              <a:t>53</a:t>
            </a:fld>
            <a:endParaRPr lang="en-US" altLang="zh-TW" smtClean="0"/>
          </a:p>
        </p:txBody>
      </p:sp>
      <p:sp>
        <p:nvSpPr>
          <p:cNvPr id="6553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554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zh-TW" altLang="zh-TW"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799B8182-18A1-4FB9-ABFE-E972D90795DA}" type="slidenum">
              <a:rPr lang="en-US" altLang="zh-TW" smtClean="0"/>
              <a:pPr/>
              <a:t>11</a:t>
            </a:fld>
            <a:endParaRPr lang="en-US" altLang="zh-TW" smtClean="0"/>
          </a:p>
        </p:txBody>
      </p:sp>
      <p:sp>
        <p:nvSpPr>
          <p:cNvPr id="5427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427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zh-TW" altLang="zh-TW"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DFF84E58-5E95-407F-82B8-1012FFBA5446}" type="slidenum">
              <a:rPr lang="en-US" altLang="zh-TW" smtClean="0"/>
              <a:pPr/>
              <a:t>12</a:t>
            </a:fld>
            <a:endParaRPr lang="en-US" altLang="zh-TW" smtClean="0"/>
          </a:p>
        </p:txBody>
      </p:sp>
      <p:sp>
        <p:nvSpPr>
          <p:cNvPr id="552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53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zh-TW" altLang="zh-TW"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1B763310-26BC-4EC8-9B81-B408ECD850EA}" type="slidenum">
              <a:rPr lang="en-US" altLang="zh-TW" smtClean="0"/>
              <a:pPr/>
              <a:t>16</a:t>
            </a:fld>
            <a:endParaRPr lang="en-US" altLang="zh-TW" smtClean="0"/>
          </a:p>
        </p:txBody>
      </p:sp>
      <p:sp>
        <p:nvSpPr>
          <p:cNvPr id="5632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632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zh-TW" altLang="zh-TW"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6448DDA4-1592-46EB-BB83-FDD06BC0A37A}" type="slidenum">
              <a:rPr lang="en-US" altLang="zh-TW" smtClean="0"/>
              <a:pPr/>
              <a:t>24</a:t>
            </a:fld>
            <a:endParaRPr lang="en-US" altLang="zh-TW" smtClean="0"/>
          </a:p>
        </p:txBody>
      </p:sp>
      <p:sp>
        <p:nvSpPr>
          <p:cNvPr id="5734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734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zh-TW" altLang="zh-TW"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3EE0636F-013C-4132-9F13-E5E219AC1F85}" type="slidenum">
              <a:rPr lang="en-US" altLang="zh-TW" smtClean="0"/>
              <a:pPr/>
              <a:t>26</a:t>
            </a:fld>
            <a:endParaRPr lang="en-US" altLang="zh-TW" smtClean="0"/>
          </a:p>
        </p:txBody>
      </p:sp>
      <p:sp>
        <p:nvSpPr>
          <p:cNvPr id="5837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837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marL="228600" indent="-228600" eaLnBrk="1" hangingPunct="1"/>
            <a:endParaRPr lang="zh-TW" altLang="zh-TW"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C71A882C-DE58-48C2-B13B-FC662BCD17CF}" type="slidenum">
              <a:rPr lang="en-US" altLang="zh-TW" smtClean="0"/>
              <a:pPr/>
              <a:t>27</a:t>
            </a:fld>
            <a:endParaRPr lang="en-US" altLang="zh-TW" smtClean="0"/>
          </a:p>
        </p:txBody>
      </p:sp>
      <p:sp>
        <p:nvSpPr>
          <p:cNvPr id="5939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939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zh-TW" altLang="zh-TW"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79EFA203-7D24-4423-91DD-EE78868534F0}" type="slidenum">
              <a:rPr lang="en-US" altLang="zh-TW" smtClean="0"/>
              <a:pPr/>
              <a:t>39</a:t>
            </a:fld>
            <a:endParaRPr lang="en-US" altLang="zh-TW" smtClean="0"/>
          </a:p>
        </p:txBody>
      </p:sp>
      <p:sp>
        <p:nvSpPr>
          <p:cNvPr id="6041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042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zh-TW" altLang="zh-TW"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A313CB24-3981-42A1-BDCE-625B074E000E}" type="slidenum">
              <a:rPr lang="en-US" altLang="zh-TW" smtClean="0"/>
              <a:pPr/>
              <a:t>41</a:t>
            </a:fld>
            <a:endParaRPr lang="en-US" altLang="zh-TW" smtClean="0"/>
          </a:p>
        </p:txBody>
      </p:sp>
      <p:sp>
        <p:nvSpPr>
          <p:cNvPr id="6144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144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zh-TW" altLang="zh-TW"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10" name="直線接點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kumimoji="0" lang="en-US">
              <a:ea typeface="新細明體" charset="-120"/>
            </a:endParaRPr>
          </a:p>
        </p:txBody>
      </p:sp>
      <p:sp>
        <p:nvSpPr>
          <p:cNvPr id="11" name="直線接點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kumimoji="0" lang="en-US">
              <a:ea typeface="新細明體" charset="-120"/>
            </a:endParaRPr>
          </a:p>
        </p:txBody>
      </p:sp>
      <p:sp>
        <p:nvSpPr>
          <p:cNvPr id="12" name="直線接點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a:ea typeface="新細明體" charset="-120"/>
            </a:endParaRPr>
          </a:p>
        </p:txBody>
      </p:sp>
      <p:sp>
        <p:nvSpPr>
          <p:cNvPr id="13" name="直線接點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kumimoji="0" lang="en-US">
              <a:ea typeface="新細明體" charset="-120"/>
            </a:endParaRPr>
          </a:p>
        </p:txBody>
      </p:sp>
      <p:sp>
        <p:nvSpPr>
          <p:cNvPr id="14" name="直線接點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a:ea typeface="新細明體" charset="-120"/>
            </a:endParaRPr>
          </a:p>
        </p:txBody>
      </p:sp>
      <p:sp>
        <p:nvSpPr>
          <p:cNvPr id="15" name="直線接點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kumimoji="0" lang="en-US">
              <a:ea typeface="新細明體" charset="-120"/>
            </a:endParaRPr>
          </a:p>
        </p:txBody>
      </p:sp>
      <p:sp>
        <p:nvSpPr>
          <p:cNvPr id="16" name="矩形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7" name="橢圓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8" name="橢圓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9" name="橢圓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20" name="橢圓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21" name="橢圓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8" name="標題 7"/>
          <p:cNvSpPr>
            <a:spLocks noGrp="1"/>
          </p:cNvSpPr>
          <p:nvPr>
            <p:ph type="ctrTitle"/>
          </p:nvPr>
        </p:nvSpPr>
        <p:spPr>
          <a:xfrm>
            <a:off x="2286000" y="3124200"/>
            <a:ext cx="6172200" cy="1894362"/>
          </a:xfrm>
        </p:spPr>
        <p:txBody>
          <a:bodyPr/>
          <a:lstStyle>
            <a:lvl1pPr>
              <a:defRPr b="1"/>
            </a:lvl1pPr>
          </a:lstStyle>
          <a:p>
            <a:r>
              <a:rPr lang="zh-TW" altLang="en-US" dirty="0" smtClean="0"/>
              <a:t>按一下以編輯母片標題樣式</a:t>
            </a:r>
            <a:endParaRPr lang="en-US" dirty="0"/>
          </a:p>
        </p:txBody>
      </p:sp>
      <p:sp>
        <p:nvSpPr>
          <p:cNvPr id="9" name="副標題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TW" altLang="en-US" smtClean="0"/>
              <a:t>按一下以編輯母片副標題樣式</a:t>
            </a:r>
            <a:endParaRPr lang="en-US"/>
          </a:p>
        </p:txBody>
      </p:sp>
      <p:sp>
        <p:nvSpPr>
          <p:cNvPr id="22" name="日期版面配置區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ltLang="zh-TW"/>
          </a:p>
        </p:txBody>
      </p:sp>
      <p:sp>
        <p:nvSpPr>
          <p:cNvPr id="23" name="頁尾版面配置區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ltLang="zh-TW"/>
          </a:p>
        </p:txBody>
      </p:sp>
      <p:sp>
        <p:nvSpPr>
          <p:cNvPr id="24" name="投影片編號版面配置區 28"/>
          <p:cNvSpPr>
            <a:spLocks noGrp="1"/>
          </p:cNvSpPr>
          <p:nvPr>
            <p:ph type="sldNum" sz="quarter" idx="12"/>
          </p:nvPr>
        </p:nvSpPr>
        <p:spPr bwMode="auto">
          <a:xfrm>
            <a:off x="1325563" y="4929188"/>
            <a:ext cx="609600" cy="517525"/>
          </a:xfrm>
        </p:spPr>
        <p:txBody>
          <a:bodyPr/>
          <a:lstStyle>
            <a:lvl1pPr>
              <a:defRPr/>
            </a:lvl1pPr>
          </a:lstStyle>
          <a:p>
            <a:pPr>
              <a:defRPr/>
            </a:pPr>
            <a:fld id="{1A09D461-E65E-4125-89C7-F6DA67D8117A}" type="slidenum">
              <a:rPr lang="en-US" altLang="zh-TW"/>
              <a:pPr>
                <a:defRPr/>
              </a:pPr>
              <a:t>‹#›</a:t>
            </a:fld>
            <a:endParaRPr lang="en-US" altLang="zh-TW"/>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13"/>
          <p:cNvSpPr>
            <a:spLocks noGrp="1"/>
          </p:cNvSpPr>
          <p:nvPr>
            <p:ph type="dt" sz="half" idx="10"/>
          </p:nvPr>
        </p:nvSpPr>
        <p:spPr/>
        <p:txBody>
          <a:bodyPr/>
          <a:lstStyle>
            <a:lvl1pPr>
              <a:defRPr/>
            </a:lvl1pPr>
          </a:lstStyle>
          <a:p>
            <a:pPr>
              <a:defRPr/>
            </a:pPr>
            <a:endParaRPr lang="en-US" altLang="zh-TW"/>
          </a:p>
        </p:txBody>
      </p:sp>
      <p:sp>
        <p:nvSpPr>
          <p:cNvPr id="5" name="頁尾版面配置區 2"/>
          <p:cNvSpPr>
            <a:spLocks noGrp="1"/>
          </p:cNvSpPr>
          <p:nvPr>
            <p:ph type="ftr" sz="quarter" idx="11"/>
          </p:nvPr>
        </p:nvSpPr>
        <p:spPr/>
        <p:txBody>
          <a:bodyPr/>
          <a:lstStyle>
            <a:lvl1pPr>
              <a:defRPr/>
            </a:lvl1pPr>
          </a:lstStyle>
          <a:p>
            <a:pPr>
              <a:defRPr/>
            </a:pPr>
            <a:endParaRPr lang="en-US" altLang="zh-TW"/>
          </a:p>
        </p:txBody>
      </p:sp>
      <p:sp>
        <p:nvSpPr>
          <p:cNvPr id="6" name="投影片編號版面配置區 22"/>
          <p:cNvSpPr>
            <a:spLocks noGrp="1"/>
          </p:cNvSpPr>
          <p:nvPr>
            <p:ph type="sldNum" sz="quarter" idx="12"/>
          </p:nvPr>
        </p:nvSpPr>
        <p:spPr/>
        <p:txBody>
          <a:bodyPr/>
          <a:lstStyle>
            <a:lvl1pPr>
              <a:defRPr/>
            </a:lvl1pPr>
          </a:lstStyle>
          <a:p>
            <a:pPr>
              <a:defRPr/>
            </a:pPr>
            <a:fld id="{C0C3C08C-FABF-46CD-A9F3-DB498CCDEC6C}" type="slidenum">
              <a:rPr lang="en-US" altLang="zh-TW"/>
              <a:pPr>
                <a:defRPr/>
              </a:pPr>
              <a:t>‹#›</a:t>
            </a:fld>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9"/>
            <a:ext cx="1676400" cy="5851525"/>
          </a:xfrm>
        </p:spPr>
        <p:txBody>
          <a:bodyPr vert="eaVert"/>
          <a:lstStyle/>
          <a:p>
            <a:r>
              <a:rPr lang="zh-TW" altLang="en-US" smtClean="0"/>
              <a:t>按一下以編輯母片標題樣式</a:t>
            </a:r>
            <a:endParaRPr 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13"/>
          <p:cNvSpPr>
            <a:spLocks noGrp="1"/>
          </p:cNvSpPr>
          <p:nvPr>
            <p:ph type="dt" sz="half" idx="10"/>
          </p:nvPr>
        </p:nvSpPr>
        <p:spPr/>
        <p:txBody>
          <a:bodyPr/>
          <a:lstStyle>
            <a:lvl1pPr>
              <a:defRPr/>
            </a:lvl1pPr>
          </a:lstStyle>
          <a:p>
            <a:pPr>
              <a:defRPr/>
            </a:pPr>
            <a:endParaRPr lang="en-US" altLang="zh-TW"/>
          </a:p>
        </p:txBody>
      </p:sp>
      <p:sp>
        <p:nvSpPr>
          <p:cNvPr id="5" name="頁尾版面配置區 2"/>
          <p:cNvSpPr>
            <a:spLocks noGrp="1"/>
          </p:cNvSpPr>
          <p:nvPr>
            <p:ph type="ftr" sz="quarter" idx="11"/>
          </p:nvPr>
        </p:nvSpPr>
        <p:spPr/>
        <p:txBody>
          <a:bodyPr/>
          <a:lstStyle>
            <a:lvl1pPr>
              <a:defRPr/>
            </a:lvl1pPr>
          </a:lstStyle>
          <a:p>
            <a:pPr>
              <a:defRPr/>
            </a:pPr>
            <a:endParaRPr lang="en-US" altLang="zh-TW"/>
          </a:p>
        </p:txBody>
      </p:sp>
      <p:sp>
        <p:nvSpPr>
          <p:cNvPr id="6" name="投影片編號版面配置區 22"/>
          <p:cNvSpPr>
            <a:spLocks noGrp="1"/>
          </p:cNvSpPr>
          <p:nvPr>
            <p:ph type="sldNum" sz="quarter" idx="12"/>
          </p:nvPr>
        </p:nvSpPr>
        <p:spPr/>
        <p:txBody>
          <a:bodyPr/>
          <a:lstStyle>
            <a:lvl1pPr>
              <a:defRPr/>
            </a:lvl1pPr>
          </a:lstStyle>
          <a:p>
            <a:pPr>
              <a:defRPr/>
            </a:pPr>
            <a:fld id="{1001CD45-85F9-4D96-B5A8-95EB9A05FD18}" type="slidenum">
              <a:rPr lang="en-US" altLang="zh-TW"/>
              <a:pPr>
                <a:defRPr/>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467600" cy="1154098"/>
          </a:xfrm>
        </p:spPr>
        <p:txBody>
          <a:bodyPr/>
          <a:lstStyle>
            <a:lvl1pPr>
              <a:defRPr sz="4000">
                <a:latin typeface="Times New Roman" pitchFamily="18" charset="0"/>
                <a:cs typeface="Times New Roman" pitchFamily="18" charset="0"/>
              </a:defRPr>
            </a:lvl1pPr>
          </a:lstStyle>
          <a:p>
            <a:r>
              <a:rPr lang="zh-TW" altLang="en-US" dirty="0" smtClean="0"/>
              <a:t>按一下以編輯母片標題樣式</a:t>
            </a:r>
            <a:endParaRPr lang="en-US" dirty="0"/>
          </a:p>
        </p:txBody>
      </p:sp>
      <p:sp>
        <p:nvSpPr>
          <p:cNvPr id="8" name="內容版面配置區 7"/>
          <p:cNvSpPr>
            <a:spLocks noGrp="1"/>
          </p:cNvSpPr>
          <p:nvPr>
            <p:ph sz="quarter" idx="1"/>
          </p:nvPr>
        </p:nvSpPr>
        <p:spPr>
          <a:xfrm>
            <a:off x="457200" y="1600200"/>
            <a:ext cx="7467600" cy="4873752"/>
          </a:xfrm>
        </p:spPr>
        <p:txBody>
          <a:bodyPr/>
          <a:lstStyle>
            <a:lvl1pPr>
              <a:defRPr>
                <a:latin typeface="Times New Roman" pitchFamily="18" charset="0"/>
                <a:cs typeface="Times New Roman" pitchFamily="18" charset="0"/>
              </a:defRPr>
            </a:lvl1pPr>
            <a:lvl2pPr>
              <a:defRPr>
                <a:latin typeface="Times New Roman" pitchFamily="18" charset="0"/>
                <a:cs typeface="Times New Roman" pitchFamily="18" charset="0"/>
              </a:defRPr>
            </a:lvl2pPr>
            <a:lvl3pPr>
              <a:defRPr>
                <a:latin typeface="Times New Roman" pitchFamily="18" charset="0"/>
                <a:cs typeface="Times New Roman" pitchFamily="18" charset="0"/>
              </a:defRPr>
            </a:lvl3pPr>
            <a:lvl4pPr>
              <a:defRPr>
                <a:latin typeface="Times New Roman" pitchFamily="18" charset="0"/>
                <a:cs typeface="Times New Roman" pitchFamily="18" charset="0"/>
              </a:defRPr>
            </a:lvl4pPr>
            <a:lvl5pPr>
              <a:defRPr>
                <a:latin typeface="Times New Roman" pitchFamily="18" charset="0"/>
                <a:cs typeface="Times New Roman" pitchFamily="18" charset="0"/>
              </a:defRPr>
            </a:lvl5p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en-US" dirty="0"/>
          </a:p>
        </p:txBody>
      </p:sp>
      <p:sp>
        <p:nvSpPr>
          <p:cNvPr id="4" name="日期版面配置區 6"/>
          <p:cNvSpPr>
            <a:spLocks noGrp="1"/>
          </p:cNvSpPr>
          <p:nvPr>
            <p:ph type="dt" sz="half" idx="10"/>
          </p:nvPr>
        </p:nvSpPr>
        <p:spPr/>
        <p:txBody>
          <a:bodyPr rtlCol="0"/>
          <a:lstStyle>
            <a:lvl1pPr>
              <a:defRPr/>
            </a:lvl1pPr>
          </a:lstStyle>
          <a:p>
            <a:pPr>
              <a:defRPr/>
            </a:pPr>
            <a:endParaRPr lang="en-US" altLang="zh-TW"/>
          </a:p>
        </p:txBody>
      </p:sp>
      <p:sp>
        <p:nvSpPr>
          <p:cNvPr id="5" name="投影片編號版面配置區 8"/>
          <p:cNvSpPr>
            <a:spLocks noGrp="1"/>
          </p:cNvSpPr>
          <p:nvPr>
            <p:ph type="sldNum" sz="quarter" idx="11"/>
          </p:nvPr>
        </p:nvSpPr>
        <p:spPr/>
        <p:txBody>
          <a:bodyPr rtlCol="0"/>
          <a:lstStyle>
            <a:lvl1pPr>
              <a:defRPr/>
            </a:lvl1pPr>
          </a:lstStyle>
          <a:p>
            <a:pPr>
              <a:defRPr/>
            </a:pPr>
            <a:fld id="{0E01DB08-05EE-4257-A42A-3B305B034957}" type="slidenum">
              <a:rPr lang="en-US" altLang="zh-TW"/>
              <a:pPr>
                <a:defRPr/>
              </a:pPr>
              <a:t>‹#›</a:t>
            </a:fld>
            <a:endParaRPr lang="en-US" altLang="zh-TW"/>
          </a:p>
        </p:txBody>
      </p:sp>
      <p:sp>
        <p:nvSpPr>
          <p:cNvPr id="6" name="頁尾版面配置區 9"/>
          <p:cNvSpPr>
            <a:spLocks noGrp="1"/>
          </p:cNvSpPr>
          <p:nvPr>
            <p:ph type="ftr" sz="quarter" idx="12"/>
          </p:nvPr>
        </p:nvSpPr>
        <p:spPr/>
        <p:txBody>
          <a:bodyPr rtlCol="0"/>
          <a:lstStyle>
            <a:lvl1pPr>
              <a:defRPr/>
            </a:lvl1pPr>
          </a:lstStyle>
          <a:p>
            <a:pPr>
              <a:defRPr/>
            </a:pPr>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1">
        <a:schemeClr val="bg2"/>
      </p:bgRef>
    </p:bg>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8" name="直線接點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kumimoji="0" lang="en-US">
              <a:ea typeface="新細明體" charset="-120"/>
            </a:endParaRPr>
          </a:p>
        </p:txBody>
      </p:sp>
      <p:sp>
        <p:nvSpPr>
          <p:cNvPr id="9" name="直線接點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kumimoji="0" lang="en-US">
              <a:ea typeface="新細明體" charset="-120"/>
            </a:endParaRPr>
          </a:p>
        </p:txBody>
      </p:sp>
      <p:sp>
        <p:nvSpPr>
          <p:cNvPr id="10" name="直線接點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a:ea typeface="新細明體" charset="-120"/>
            </a:endParaRPr>
          </a:p>
        </p:txBody>
      </p:sp>
      <p:sp>
        <p:nvSpPr>
          <p:cNvPr id="11" name="直線接點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kumimoji="0" lang="en-US">
              <a:ea typeface="新細明體" charset="-120"/>
            </a:endParaRPr>
          </a:p>
        </p:txBody>
      </p:sp>
      <p:sp>
        <p:nvSpPr>
          <p:cNvPr id="12" name="直線接點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a:ea typeface="新細明體" charset="-120"/>
            </a:endParaRPr>
          </a:p>
        </p:txBody>
      </p:sp>
      <p:sp>
        <p:nvSpPr>
          <p:cNvPr id="13" name="矩形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4" name="橢圓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5" name="橢圓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6" name="橢圓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7" name="橢圓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8" name="橢圓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9" name="直線接點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kumimoji="0" lang="en-US">
              <a:ea typeface="新細明體" charset="-120"/>
            </a:endParaRPr>
          </a:p>
        </p:txBody>
      </p:sp>
      <p:sp>
        <p:nvSpPr>
          <p:cNvPr id="2" name="標題 1"/>
          <p:cNvSpPr>
            <a:spLocks noGrp="1"/>
          </p:cNvSpPr>
          <p:nvPr>
            <p:ph type="title"/>
          </p:nvPr>
        </p:nvSpPr>
        <p:spPr>
          <a:xfrm>
            <a:off x="2286000" y="2895600"/>
            <a:ext cx="6172200" cy="2053590"/>
          </a:xfrm>
        </p:spPr>
        <p:txBody>
          <a:bodyPr/>
          <a:lstStyle>
            <a:lvl1pPr algn="l">
              <a:buNone/>
              <a:defRPr sz="3000" b="1" cap="small" baseline="0"/>
            </a:lvl1pPr>
          </a:lstStyle>
          <a:p>
            <a:r>
              <a:rPr lang="zh-TW" altLang="en-US" smtClean="0"/>
              <a:t>按一下以編輯母片標題樣式</a:t>
            </a:r>
            <a:endParaRPr lang="en-US"/>
          </a:p>
        </p:txBody>
      </p:sp>
      <p:sp>
        <p:nvSpPr>
          <p:cNvPr id="3" name="文字版面配置區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TW" altLang="en-US" smtClean="0"/>
              <a:t>按一下以編輯母片文字樣式</a:t>
            </a:r>
          </a:p>
        </p:txBody>
      </p:sp>
      <p:sp>
        <p:nvSpPr>
          <p:cNvPr id="20" name="日期版面配置區 3"/>
          <p:cNvSpPr>
            <a:spLocks noGrp="1"/>
          </p:cNvSpPr>
          <p:nvPr>
            <p:ph type="dt" sz="half" idx="10"/>
          </p:nvPr>
        </p:nvSpPr>
        <p:spPr bwMode="auto">
          <a:xfrm rot="5400000">
            <a:off x="7762875" y="1169988"/>
            <a:ext cx="2286000" cy="381000"/>
          </a:xfrm>
        </p:spPr>
        <p:txBody>
          <a:bodyPr/>
          <a:lstStyle>
            <a:lvl1pPr>
              <a:defRPr/>
            </a:lvl1pPr>
          </a:lstStyle>
          <a:p>
            <a:pPr>
              <a:defRPr/>
            </a:pPr>
            <a:endParaRPr lang="en-US" altLang="zh-TW"/>
          </a:p>
        </p:txBody>
      </p:sp>
      <p:sp>
        <p:nvSpPr>
          <p:cNvPr id="21" name="頁尾版面配置區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ltLang="zh-TW"/>
          </a:p>
        </p:txBody>
      </p:sp>
      <p:sp>
        <p:nvSpPr>
          <p:cNvPr id="22" name="投影片編號版面配置區 5"/>
          <p:cNvSpPr>
            <a:spLocks noGrp="1"/>
          </p:cNvSpPr>
          <p:nvPr>
            <p:ph type="sldNum" sz="quarter" idx="12"/>
          </p:nvPr>
        </p:nvSpPr>
        <p:spPr bwMode="auto">
          <a:xfrm>
            <a:off x="1339850" y="4929188"/>
            <a:ext cx="609600" cy="517525"/>
          </a:xfrm>
        </p:spPr>
        <p:txBody>
          <a:bodyPr/>
          <a:lstStyle>
            <a:lvl1pPr>
              <a:defRPr/>
            </a:lvl1pPr>
          </a:lstStyle>
          <a:p>
            <a:pPr>
              <a:defRPr/>
            </a:pPr>
            <a:fld id="{91C2F487-0BB8-4024-9314-5E61289D3544}" type="slidenum">
              <a:rPr lang="en-US" altLang="zh-TW"/>
              <a:pPr>
                <a:defRPr/>
              </a:pPr>
              <a:t>‹#›</a:t>
            </a:fld>
            <a:endParaRPr lang="en-US" altLang="zh-TW"/>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9" name="內容版面配置區 8"/>
          <p:cNvSpPr>
            <a:spLocks noGrp="1"/>
          </p:cNvSpPr>
          <p:nvPr>
            <p:ph sz="quarter" idx="1"/>
          </p:nvPr>
        </p:nvSpPr>
        <p:spPr>
          <a:xfrm>
            <a:off x="457200" y="1600200"/>
            <a:ext cx="3657600" cy="45720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11" name="內容版面配置區 10"/>
          <p:cNvSpPr>
            <a:spLocks noGrp="1"/>
          </p:cNvSpPr>
          <p:nvPr>
            <p:ph sz="quarter" idx="2"/>
          </p:nvPr>
        </p:nvSpPr>
        <p:spPr>
          <a:xfrm>
            <a:off x="4270248" y="1600200"/>
            <a:ext cx="3657600" cy="45720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13"/>
          <p:cNvSpPr>
            <a:spLocks noGrp="1"/>
          </p:cNvSpPr>
          <p:nvPr>
            <p:ph type="dt" sz="half" idx="10"/>
          </p:nvPr>
        </p:nvSpPr>
        <p:spPr/>
        <p:txBody>
          <a:bodyPr/>
          <a:lstStyle>
            <a:lvl1pPr>
              <a:defRPr/>
            </a:lvl1pPr>
          </a:lstStyle>
          <a:p>
            <a:pPr>
              <a:defRPr/>
            </a:pPr>
            <a:endParaRPr lang="en-US" altLang="zh-TW"/>
          </a:p>
        </p:txBody>
      </p:sp>
      <p:sp>
        <p:nvSpPr>
          <p:cNvPr id="6" name="頁尾版面配置區 2"/>
          <p:cNvSpPr>
            <a:spLocks noGrp="1"/>
          </p:cNvSpPr>
          <p:nvPr>
            <p:ph type="ftr" sz="quarter" idx="11"/>
          </p:nvPr>
        </p:nvSpPr>
        <p:spPr/>
        <p:txBody>
          <a:bodyPr/>
          <a:lstStyle>
            <a:lvl1pPr>
              <a:defRPr/>
            </a:lvl1pPr>
          </a:lstStyle>
          <a:p>
            <a:pPr>
              <a:defRPr/>
            </a:pPr>
            <a:endParaRPr lang="en-US" altLang="zh-TW"/>
          </a:p>
        </p:txBody>
      </p:sp>
      <p:sp>
        <p:nvSpPr>
          <p:cNvPr id="7" name="投影片編號版面配置區 22"/>
          <p:cNvSpPr>
            <a:spLocks noGrp="1"/>
          </p:cNvSpPr>
          <p:nvPr>
            <p:ph type="sldNum" sz="quarter" idx="12"/>
          </p:nvPr>
        </p:nvSpPr>
        <p:spPr/>
        <p:txBody>
          <a:bodyPr/>
          <a:lstStyle>
            <a:lvl1pPr>
              <a:defRPr/>
            </a:lvl1pPr>
          </a:lstStyle>
          <a:p>
            <a:pPr>
              <a:defRPr/>
            </a:pPr>
            <a:fld id="{54AEE2BD-8148-4BC9-A88B-90FF7A3C7909}" type="slidenum">
              <a:rPr lang="en-US" altLang="zh-TW"/>
              <a:pPr>
                <a:defRPr/>
              </a:pPr>
              <a:t>‹#›</a:t>
            </a:fld>
            <a:endParaRPr lang="en-US"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7543800" cy="1143000"/>
          </a:xfrm>
        </p:spPr>
        <p:txBody>
          <a:bodyPr anchor="b"/>
          <a:lstStyle>
            <a:lvl1pPr>
              <a:defRPr/>
            </a:lvl1pPr>
          </a:lstStyle>
          <a:p>
            <a:r>
              <a:rPr lang="zh-TW" altLang="en-US" smtClean="0"/>
              <a:t>按一下以編輯母片標題樣式</a:t>
            </a:r>
            <a:endParaRPr lang="en-US"/>
          </a:p>
        </p:txBody>
      </p:sp>
      <p:sp>
        <p:nvSpPr>
          <p:cNvPr id="11" name="內容版面配置區 10"/>
          <p:cNvSpPr>
            <a:spLocks noGrp="1"/>
          </p:cNvSpPr>
          <p:nvPr>
            <p:ph sz="quarter" idx="2"/>
          </p:nvPr>
        </p:nvSpPr>
        <p:spPr>
          <a:xfrm>
            <a:off x="457200" y="2362200"/>
            <a:ext cx="3657600" cy="38862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13" name="內容版面配置區 12"/>
          <p:cNvSpPr>
            <a:spLocks noGrp="1"/>
          </p:cNvSpPr>
          <p:nvPr>
            <p:ph sz="quarter" idx="4"/>
          </p:nvPr>
        </p:nvSpPr>
        <p:spPr>
          <a:xfrm>
            <a:off x="4371975" y="2362200"/>
            <a:ext cx="3657600" cy="38862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12" name="文字版面配置區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TW" altLang="en-US" smtClean="0"/>
              <a:t>按一下以編輯母片文字樣式</a:t>
            </a:r>
          </a:p>
        </p:txBody>
      </p:sp>
      <p:sp>
        <p:nvSpPr>
          <p:cNvPr id="14" name="文字版面配置區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TW" altLang="en-US" smtClean="0"/>
              <a:t>按一下以編輯母片文字樣式</a:t>
            </a:r>
          </a:p>
        </p:txBody>
      </p:sp>
      <p:sp>
        <p:nvSpPr>
          <p:cNvPr id="7" name="日期版面配置區 13"/>
          <p:cNvSpPr>
            <a:spLocks noGrp="1"/>
          </p:cNvSpPr>
          <p:nvPr>
            <p:ph type="dt" sz="half" idx="10"/>
          </p:nvPr>
        </p:nvSpPr>
        <p:spPr/>
        <p:txBody>
          <a:bodyPr/>
          <a:lstStyle>
            <a:lvl1pPr>
              <a:defRPr/>
            </a:lvl1pPr>
          </a:lstStyle>
          <a:p>
            <a:pPr>
              <a:defRPr/>
            </a:pPr>
            <a:endParaRPr lang="en-US" altLang="zh-TW"/>
          </a:p>
        </p:txBody>
      </p:sp>
      <p:sp>
        <p:nvSpPr>
          <p:cNvPr id="8" name="頁尾版面配置區 2"/>
          <p:cNvSpPr>
            <a:spLocks noGrp="1"/>
          </p:cNvSpPr>
          <p:nvPr>
            <p:ph type="ftr" sz="quarter" idx="11"/>
          </p:nvPr>
        </p:nvSpPr>
        <p:spPr/>
        <p:txBody>
          <a:bodyPr/>
          <a:lstStyle>
            <a:lvl1pPr>
              <a:defRPr/>
            </a:lvl1pPr>
          </a:lstStyle>
          <a:p>
            <a:pPr>
              <a:defRPr/>
            </a:pPr>
            <a:endParaRPr lang="en-US" altLang="zh-TW"/>
          </a:p>
        </p:txBody>
      </p:sp>
      <p:sp>
        <p:nvSpPr>
          <p:cNvPr id="9" name="投影片編號版面配置區 22"/>
          <p:cNvSpPr>
            <a:spLocks noGrp="1"/>
          </p:cNvSpPr>
          <p:nvPr>
            <p:ph type="sldNum" sz="quarter" idx="12"/>
          </p:nvPr>
        </p:nvSpPr>
        <p:spPr/>
        <p:txBody>
          <a:bodyPr/>
          <a:lstStyle>
            <a:lvl1pPr>
              <a:defRPr/>
            </a:lvl1pPr>
          </a:lstStyle>
          <a:p>
            <a:pPr>
              <a:defRPr/>
            </a:pPr>
            <a:fld id="{074E4A63-AE7E-48E3-A73F-97A65E5E3BAB}" type="slidenum">
              <a:rPr lang="en-US" altLang="zh-TW"/>
              <a:pPr>
                <a:defRPr/>
              </a:pPr>
              <a:t>‹#›</a:t>
            </a:fld>
            <a:endParaRPr lang="en-US" alt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日期版面配置區 5"/>
          <p:cNvSpPr>
            <a:spLocks noGrp="1"/>
          </p:cNvSpPr>
          <p:nvPr>
            <p:ph type="dt" sz="half" idx="10"/>
          </p:nvPr>
        </p:nvSpPr>
        <p:spPr/>
        <p:txBody>
          <a:bodyPr rtlCol="0"/>
          <a:lstStyle>
            <a:lvl1pPr>
              <a:defRPr/>
            </a:lvl1pPr>
          </a:lstStyle>
          <a:p>
            <a:pPr>
              <a:defRPr/>
            </a:pPr>
            <a:endParaRPr lang="en-US" altLang="zh-TW"/>
          </a:p>
        </p:txBody>
      </p:sp>
      <p:sp>
        <p:nvSpPr>
          <p:cNvPr id="4" name="投影片編號版面配置區 6"/>
          <p:cNvSpPr>
            <a:spLocks noGrp="1"/>
          </p:cNvSpPr>
          <p:nvPr>
            <p:ph type="sldNum" sz="quarter" idx="11"/>
          </p:nvPr>
        </p:nvSpPr>
        <p:spPr/>
        <p:txBody>
          <a:bodyPr rtlCol="0"/>
          <a:lstStyle>
            <a:lvl1pPr>
              <a:defRPr/>
            </a:lvl1pPr>
          </a:lstStyle>
          <a:p>
            <a:pPr>
              <a:defRPr/>
            </a:pPr>
            <a:fld id="{707DCF14-1BF5-4544-AC7C-CB620B40ED5E}" type="slidenum">
              <a:rPr lang="en-US" altLang="zh-TW"/>
              <a:pPr>
                <a:defRPr/>
              </a:pPr>
              <a:t>‹#›</a:t>
            </a:fld>
            <a:endParaRPr lang="en-US" altLang="zh-TW"/>
          </a:p>
        </p:txBody>
      </p:sp>
      <p:sp>
        <p:nvSpPr>
          <p:cNvPr id="5" name="頁尾版面配置區 7"/>
          <p:cNvSpPr>
            <a:spLocks noGrp="1"/>
          </p:cNvSpPr>
          <p:nvPr>
            <p:ph type="ftr" sz="quarter" idx="12"/>
          </p:nvPr>
        </p:nvSpPr>
        <p:spPr/>
        <p:txBody>
          <a:bodyPr rtlCol="0"/>
          <a:lstStyle>
            <a:lvl1pPr>
              <a:defRPr/>
            </a:lvl1pPr>
          </a:lstStyle>
          <a:p>
            <a:pPr>
              <a:defRPr/>
            </a:pPr>
            <a:endParaRPr lang="en-US"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3"/>
          <p:cNvSpPr>
            <a:spLocks noGrp="1"/>
          </p:cNvSpPr>
          <p:nvPr>
            <p:ph type="dt" sz="half" idx="10"/>
          </p:nvPr>
        </p:nvSpPr>
        <p:spPr/>
        <p:txBody>
          <a:bodyPr/>
          <a:lstStyle>
            <a:lvl1pPr>
              <a:defRPr/>
            </a:lvl1pPr>
          </a:lstStyle>
          <a:p>
            <a:pPr>
              <a:defRPr/>
            </a:pPr>
            <a:endParaRPr lang="en-US" altLang="zh-TW"/>
          </a:p>
        </p:txBody>
      </p:sp>
      <p:sp>
        <p:nvSpPr>
          <p:cNvPr id="3" name="頁尾版面配置區 2"/>
          <p:cNvSpPr>
            <a:spLocks noGrp="1"/>
          </p:cNvSpPr>
          <p:nvPr>
            <p:ph type="ftr" sz="quarter" idx="11"/>
          </p:nvPr>
        </p:nvSpPr>
        <p:spPr/>
        <p:txBody>
          <a:bodyPr/>
          <a:lstStyle>
            <a:lvl1pPr>
              <a:defRPr/>
            </a:lvl1pPr>
          </a:lstStyle>
          <a:p>
            <a:pPr>
              <a:defRPr/>
            </a:pPr>
            <a:endParaRPr lang="en-US" altLang="zh-TW"/>
          </a:p>
        </p:txBody>
      </p:sp>
      <p:sp>
        <p:nvSpPr>
          <p:cNvPr id="4" name="投影片編號版面配置區 22"/>
          <p:cNvSpPr>
            <a:spLocks noGrp="1"/>
          </p:cNvSpPr>
          <p:nvPr>
            <p:ph type="sldNum" sz="quarter" idx="12"/>
          </p:nvPr>
        </p:nvSpPr>
        <p:spPr/>
        <p:txBody>
          <a:bodyPr/>
          <a:lstStyle>
            <a:lvl1pPr>
              <a:defRPr/>
            </a:lvl1pPr>
          </a:lstStyle>
          <a:p>
            <a:pPr>
              <a:defRPr/>
            </a:pPr>
            <a:fld id="{A098B32E-118D-48BB-A827-022984E5A4C9}" type="slidenum">
              <a:rPr lang="en-US" altLang="zh-TW"/>
              <a:pPr>
                <a:defRPr/>
              </a:pPr>
              <a:t>‹#›</a:t>
            </a:fld>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5" name="直線接點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kumimoji="0" lang="en-US" dirty="0">
              <a:ea typeface="新細明體" charset="-120"/>
            </a:endParaRPr>
          </a:p>
        </p:txBody>
      </p:sp>
      <p:sp>
        <p:nvSpPr>
          <p:cNvPr id="6" name="直線接點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dirty="0">
              <a:ea typeface="新細明體" charset="-120"/>
            </a:endParaRPr>
          </a:p>
        </p:txBody>
      </p:sp>
      <p:sp>
        <p:nvSpPr>
          <p:cNvPr id="7" name="直線接點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kumimoji="0" lang="en-US" dirty="0">
              <a:ea typeface="新細明體" charset="-120"/>
            </a:endParaRPr>
          </a:p>
        </p:txBody>
      </p:sp>
      <p:sp>
        <p:nvSpPr>
          <p:cNvPr id="8" name="直線接點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kumimoji="0" lang="en-US">
              <a:ea typeface="新細明體" charset="-120"/>
            </a:endParaRPr>
          </a:p>
        </p:txBody>
      </p:sp>
      <p:sp>
        <p:nvSpPr>
          <p:cNvPr id="9" name="矩形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10" name="直線接點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kumimoji="0" lang="en-US">
              <a:ea typeface="新細明體" charset="-120"/>
            </a:endParaRPr>
          </a:p>
        </p:txBody>
      </p:sp>
      <p:sp>
        <p:nvSpPr>
          <p:cNvPr id="11" name="橢圓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2" name="標題 1"/>
          <p:cNvSpPr>
            <a:spLocks noGrp="1"/>
          </p:cNvSpPr>
          <p:nvPr>
            <p:ph type="title"/>
          </p:nvPr>
        </p:nvSpPr>
        <p:spPr>
          <a:xfrm rot="5400000">
            <a:off x="3371850" y="3200400"/>
            <a:ext cx="6309360" cy="457200"/>
          </a:xfrm>
        </p:spPr>
        <p:txBody>
          <a:bodyPr anchor="b"/>
          <a:lstStyle>
            <a:lvl1pPr algn="l">
              <a:buNone/>
              <a:defRPr sz="2000" b="1" cap="small" baseline="0"/>
            </a:lvl1pPr>
          </a:lstStyle>
          <a:p>
            <a:r>
              <a:rPr lang="zh-TW" altLang="en-US" smtClean="0"/>
              <a:t>按一下以編輯母片標題樣式</a:t>
            </a:r>
            <a:endParaRPr lang="en-US"/>
          </a:p>
        </p:txBody>
      </p:sp>
      <p:sp>
        <p:nvSpPr>
          <p:cNvPr id="3" name="文字版面配置區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zh-TW" altLang="en-US" smtClean="0"/>
              <a:t>按一下以編輯母片文字樣式</a:t>
            </a:r>
          </a:p>
        </p:txBody>
      </p:sp>
      <p:sp>
        <p:nvSpPr>
          <p:cNvPr id="18" name="內容版面配置區 17"/>
          <p:cNvSpPr>
            <a:spLocks noGrp="1"/>
          </p:cNvSpPr>
          <p:nvPr>
            <p:ph sz="quarter" idx="1"/>
          </p:nvPr>
        </p:nvSpPr>
        <p:spPr>
          <a:xfrm>
            <a:off x="304800" y="274320"/>
            <a:ext cx="5638800" cy="632764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12" name="日期版面配置區 20"/>
          <p:cNvSpPr>
            <a:spLocks noGrp="1"/>
          </p:cNvSpPr>
          <p:nvPr>
            <p:ph type="dt" sz="half" idx="10"/>
          </p:nvPr>
        </p:nvSpPr>
        <p:spPr/>
        <p:txBody>
          <a:bodyPr rtlCol="0"/>
          <a:lstStyle>
            <a:lvl1pPr>
              <a:defRPr/>
            </a:lvl1pPr>
          </a:lstStyle>
          <a:p>
            <a:pPr>
              <a:defRPr/>
            </a:pPr>
            <a:endParaRPr lang="en-US" altLang="zh-TW"/>
          </a:p>
        </p:txBody>
      </p:sp>
      <p:sp>
        <p:nvSpPr>
          <p:cNvPr id="13" name="投影片編號版面配置區 21"/>
          <p:cNvSpPr>
            <a:spLocks noGrp="1"/>
          </p:cNvSpPr>
          <p:nvPr>
            <p:ph type="sldNum" sz="quarter" idx="11"/>
          </p:nvPr>
        </p:nvSpPr>
        <p:spPr/>
        <p:txBody>
          <a:bodyPr rtlCol="0"/>
          <a:lstStyle>
            <a:lvl1pPr>
              <a:defRPr/>
            </a:lvl1pPr>
          </a:lstStyle>
          <a:p>
            <a:pPr>
              <a:defRPr/>
            </a:pPr>
            <a:fld id="{70C27B1D-44FA-4CA9-A138-04D47EF8ACA2}" type="slidenum">
              <a:rPr lang="en-US" altLang="zh-TW"/>
              <a:pPr>
                <a:defRPr/>
              </a:pPr>
              <a:t>‹#›</a:t>
            </a:fld>
            <a:endParaRPr lang="en-US" altLang="zh-TW"/>
          </a:p>
        </p:txBody>
      </p:sp>
      <p:sp>
        <p:nvSpPr>
          <p:cNvPr id="14" name="頁尾版面配置區 22"/>
          <p:cNvSpPr>
            <a:spLocks noGrp="1"/>
          </p:cNvSpPr>
          <p:nvPr>
            <p:ph type="ftr" sz="quarter" idx="12"/>
          </p:nvPr>
        </p:nvSpPr>
        <p:spPr/>
        <p:txBody>
          <a:bodyPr rtlCol="0"/>
          <a:lstStyle>
            <a:lvl1pPr>
              <a:defRPr/>
            </a:lvl1pPr>
          </a:lstStyle>
          <a:p>
            <a:pPr>
              <a:defRPr/>
            </a:pPr>
            <a:endParaRPr lang="en-US" altLang="zh-TW"/>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5" name="直線接點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a:ea typeface="新細明體" charset="-120"/>
            </a:endParaRPr>
          </a:p>
        </p:txBody>
      </p:sp>
      <p:sp>
        <p:nvSpPr>
          <p:cNvPr id="6" name="橢圓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7" name="直線接點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kumimoji="0" lang="en-US">
              <a:ea typeface="新細明體" charset="-120"/>
            </a:endParaRPr>
          </a:p>
        </p:txBody>
      </p:sp>
      <p:sp>
        <p:nvSpPr>
          <p:cNvPr id="8" name="矩形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9" name="直線接點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kumimoji="0" lang="en-US">
              <a:ea typeface="新細明體" charset="-120"/>
            </a:endParaRPr>
          </a:p>
        </p:txBody>
      </p:sp>
      <p:sp>
        <p:nvSpPr>
          <p:cNvPr id="10" name="直線接點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dirty="0">
              <a:ea typeface="新細明體" charset="-120"/>
            </a:endParaRPr>
          </a:p>
        </p:txBody>
      </p:sp>
      <p:sp>
        <p:nvSpPr>
          <p:cNvPr id="11" name="直線接點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kumimoji="0" lang="en-US" dirty="0">
              <a:ea typeface="新細明體" charset="-120"/>
            </a:endParaRPr>
          </a:p>
        </p:txBody>
      </p:sp>
      <p:sp>
        <p:nvSpPr>
          <p:cNvPr id="2" name="標題 1"/>
          <p:cNvSpPr>
            <a:spLocks noGrp="1"/>
          </p:cNvSpPr>
          <p:nvPr>
            <p:ph type="title"/>
          </p:nvPr>
        </p:nvSpPr>
        <p:spPr>
          <a:xfrm rot="5400000">
            <a:off x="3350133" y="3200400"/>
            <a:ext cx="6309360" cy="457200"/>
          </a:xfrm>
        </p:spPr>
        <p:txBody>
          <a:bodyPr anchor="b"/>
          <a:lstStyle>
            <a:lvl1pPr algn="l">
              <a:buNone/>
              <a:defRPr sz="2000" b="1"/>
            </a:lvl1pPr>
          </a:lstStyle>
          <a:p>
            <a:r>
              <a:rPr lang="zh-TW" altLang="en-US" smtClean="0"/>
              <a:t>按一下以編輯母片標題樣式</a:t>
            </a:r>
            <a:endParaRPr lang="en-US"/>
          </a:p>
        </p:txBody>
      </p:sp>
      <p:sp>
        <p:nvSpPr>
          <p:cNvPr id="3" name="圖片版面配置區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zh-TW" altLang="en-US" noProof="0" smtClean="0"/>
              <a:t>按一下圖示以新增圖片</a:t>
            </a:r>
            <a:endParaRPr lang="en-US" noProof="0" dirty="0"/>
          </a:p>
        </p:txBody>
      </p:sp>
      <p:sp>
        <p:nvSpPr>
          <p:cNvPr id="4" name="文字版面配置區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zh-TW" altLang="en-US" smtClean="0"/>
              <a:t>按一下以編輯母片文字樣式</a:t>
            </a:r>
          </a:p>
        </p:txBody>
      </p:sp>
      <p:sp>
        <p:nvSpPr>
          <p:cNvPr id="12" name="日期版面配置區 16"/>
          <p:cNvSpPr>
            <a:spLocks noGrp="1"/>
          </p:cNvSpPr>
          <p:nvPr>
            <p:ph type="dt" sz="half" idx="10"/>
          </p:nvPr>
        </p:nvSpPr>
        <p:spPr/>
        <p:txBody>
          <a:bodyPr rtlCol="0"/>
          <a:lstStyle>
            <a:lvl1pPr>
              <a:defRPr/>
            </a:lvl1pPr>
          </a:lstStyle>
          <a:p>
            <a:pPr>
              <a:defRPr/>
            </a:pPr>
            <a:endParaRPr lang="en-US" altLang="zh-TW"/>
          </a:p>
        </p:txBody>
      </p:sp>
      <p:sp>
        <p:nvSpPr>
          <p:cNvPr id="13" name="投影片編號版面配置區 17"/>
          <p:cNvSpPr>
            <a:spLocks noGrp="1"/>
          </p:cNvSpPr>
          <p:nvPr>
            <p:ph type="sldNum" sz="quarter" idx="11"/>
          </p:nvPr>
        </p:nvSpPr>
        <p:spPr/>
        <p:txBody>
          <a:bodyPr rtlCol="0"/>
          <a:lstStyle>
            <a:lvl1pPr>
              <a:defRPr/>
            </a:lvl1pPr>
          </a:lstStyle>
          <a:p>
            <a:pPr>
              <a:defRPr/>
            </a:pPr>
            <a:fld id="{BA80C3BA-338A-406B-9B40-82C5C4E2CC76}" type="slidenum">
              <a:rPr lang="en-US" altLang="zh-TW"/>
              <a:pPr>
                <a:defRPr/>
              </a:pPr>
              <a:t>‹#›</a:t>
            </a:fld>
            <a:endParaRPr lang="en-US" altLang="zh-TW"/>
          </a:p>
        </p:txBody>
      </p:sp>
      <p:sp>
        <p:nvSpPr>
          <p:cNvPr id="14" name="頁尾版面配置區 20"/>
          <p:cNvSpPr>
            <a:spLocks noGrp="1"/>
          </p:cNvSpPr>
          <p:nvPr>
            <p:ph type="ftr" sz="quarter" idx="12"/>
          </p:nvPr>
        </p:nvSpPr>
        <p:spPr/>
        <p:txBody>
          <a:bodyPr rtlCol="0"/>
          <a:lstStyle>
            <a:lvl1pPr>
              <a:defRPr/>
            </a:lvl1pPr>
          </a:lstStyle>
          <a:p>
            <a:pPr>
              <a:defRPr/>
            </a:pPr>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直線接點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kumimoji="0" lang="en-US" dirty="0">
              <a:ea typeface="新細明體" charset="-120"/>
            </a:endParaRPr>
          </a:p>
        </p:txBody>
      </p:sp>
      <p:sp>
        <p:nvSpPr>
          <p:cNvPr id="22" name="標題版面配置區 21"/>
          <p:cNvSpPr>
            <a:spLocks noGrp="1"/>
          </p:cNvSpPr>
          <p:nvPr>
            <p:ph type="title"/>
          </p:nvPr>
        </p:nvSpPr>
        <p:spPr>
          <a:xfrm>
            <a:off x="457200" y="274638"/>
            <a:ext cx="7467600" cy="1143000"/>
          </a:xfrm>
          <a:prstGeom prst="rect">
            <a:avLst/>
          </a:prstGeom>
        </p:spPr>
        <p:txBody>
          <a:bodyPr vert="horz" anchor="ctr">
            <a:normAutofit/>
          </a:bodyPr>
          <a:lstStyle/>
          <a:p>
            <a:r>
              <a:rPr lang="zh-TW" altLang="en-US" dirty="0" smtClean="0"/>
              <a:t>按一下以編輯母片標題樣式</a:t>
            </a:r>
            <a:endParaRPr lang="en-US" dirty="0"/>
          </a:p>
        </p:txBody>
      </p:sp>
      <p:sp>
        <p:nvSpPr>
          <p:cNvPr id="3076" name="文字版面配置區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smtClean="0"/>
          </a:p>
        </p:txBody>
      </p:sp>
      <p:sp>
        <p:nvSpPr>
          <p:cNvPr id="14" name="日期版面配置區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ea typeface="新細明體" charset="-120"/>
              </a:defRPr>
            </a:lvl1pPr>
          </a:lstStyle>
          <a:p>
            <a:pPr>
              <a:defRPr/>
            </a:pPr>
            <a:endParaRPr lang="en-US" altLang="zh-TW"/>
          </a:p>
        </p:txBody>
      </p:sp>
      <p:sp>
        <p:nvSpPr>
          <p:cNvPr id="3" name="頁尾版面配置區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ea typeface="新細明體" charset="-120"/>
              </a:defRPr>
            </a:lvl1pPr>
          </a:lstStyle>
          <a:p>
            <a:pPr>
              <a:defRPr/>
            </a:pPr>
            <a:endParaRPr lang="en-US" altLang="zh-TW"/>
          </a:p>
        </p:txBody>
      </p:sp>
      <p:sp>
        <p:nvSpPr>
          <p:cNvPr id="7" name="直線接點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kumimoji="0" lang="en-US">
              <a:ea typeface="新細明體" charset="-120"/>
            </a:endParaRPr>
          </a:p>
        </p:txBody>
      </p:sp>
      <p:sp>
        <p:nvSpPr>
          <p:cNvPr id="9" name="直線接點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kumimoji="0" lang="en-US">
              <a:ea typeface="新細明體" charset="-120"/>
            </a:endParaRPr>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11" name="直線接點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kumimoji="0" lang="en-US">
              <a:ea typeface="新細明體" charset="-120"/>
            </a:endParaRPr>
          </a:p>
        </p:txBody>
      </p:sp>
      <p:sp>
        <p:nvSpPr>
          <p:cNvPr id="12" name="橢圓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23" name="投影片編號版面配置區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ea typeface="新細明體" charset="-120"/>
              </a:defRPr>
            </a:lvl1pPr>
          </a:lstStyle>
          <a:p>
            <a:pPr>
              <a:defRPr/>
            </a:pPr>
            <a:fld id="{DF09A21E-1F01-4DDF-A618-02B6178CD643}" type="slidenum">
              <a:rPr lang="en-US" altLang="zh-TW"/>
              <a:pPr>
                <a:defRPr/>
              </a:pPr>
              <a:t>‹#›</a:t>
            </a:fld>
            <a:endParaRPr lang="en-US" altLang="zh-TW"/>
          </a:p>
        </p:txBody>
      </p:sp>
    </p:spTree>
  </p:cSld>
  <p:clrMap bg1="lt1" tx1="dk1" bg2="lt2" tx2="dk2" accent1="accent1" accent2="accent2" accent3="accent3" accent4="accent4" accent5="accent5" accent6="accent6" hlink="hlink" folHlink="folHlink"/>
  <p:sldLayoutIdLst>
    <p:sldLayoutId id="2147484146" r:id="rId1"/>
    <p:sldLayoutId id="2147484147" r:id="rId2"/>
    <p:sldLayoutId id="2147484148" r:id="rId3"/>
    <p:sldLayoutId id="2147484141" r:id="rId4"/>
    <p:sldLayoutId id="2147484142" r:id="rId5"/>
    <p:sldLayoutId id="2147484149" r:id="rId6"/>
    <p:sldLayoutId id="2147484143" r:id="rId7"/>
    <p:sldLayoutId id="2147484150" r:id="rId8"/>
    <p:sldLayoutId id="2147484151" r:id="rId9"/>
    <p:sldLayoutId id="2147484144" r:id="rId10"/>
    <p:sldLayoutId id="2147484145" r:id="rId11"/>
  </p:sldLayoutIdLst>
  <p:hf hdr="0" ftr="0" dt="0"/>
  <p:txStyles>
    <p:titleStyle>
      <a:lvl1pPr algn="l" rtl="0" eaLnBrk="0" fontAlgn="base" hangingPunct="0">
        <a:spcBef>
          <a:spcPct val="0"/>
        </a:spcBef>
        <a:spcAft>
          <a:spcPct val="0"/>
        </a:spcAft>
        <a:defRPr sz="4000" b="1" kern="1200" cap="small">
          <a:solidFill>
            <a:schemeClr val="tx1"/>
          </a:solidFill>
          <a:latin typeface="Times New Roman" pitchFamily="18" charset="0"/>
          <a:ea typeface="+mj-ea"/>
          <a:cs typeface="Times New Roman" pitchFamily="18" charset="0"/>
        </a:defRPr>
      </a:lvl1pPr>
      <a:lvl2pPr algn="l" rtl="0" eaLnBrk="0" fontAlgn="base" hangingPunct="0">
        <a:spcBef>
          <a:spcPct val="0"/>
        </a:spcBef>
        <a:spcAft>
          <a:spcPct val="0"/>
        </a:spcAft>
        <a:defRPr sz="4000" b="1">
          <a:solidFill>
            <a:schemeClr val="tx1"/>
          </a:solidFill>
          <a:latin typeface="Times New Roman" pitchFamily="18" charset="0"/>
          <a:ea typeface="新細明體" charset="-120"/>
          <a:cs typeface="Times New Roman" pitchFamily="18" charset="0"/>
        </a:defRPr>
      </a:lvl2pPr>
      <a:lvl3pPr algn="l" rtl="0" eaLnBrk="0" fontAlgn="base" hangingPunct="0">
        <a:spcBef>
          <a:spcPct val="0"/>
        </a:spcBef>
        <a:spcAft>
          <a:spcPct val="0"/>
        </a:spcAft>
        <a:defRPr sz="4000" b="1">
          <a:solidFill>
            <a:schemeClr val="tx1"/>
          </a:solidFill>
          <a:latin typeface="Times New Roman" pitchFamily="18" charset="0"/>
          <a:ea typeface="新細明體" charset="-120"/>
          <a:cs typeface="Times New Roman" pitchFamily="18" charset="0"/>
        </a:defRPr>
      </a:lvl3pPr>
      <a:lvl4pPr algn="l" rtl="0" eaLnBrk="0" fontAlgn="base" hangingPunct="0">
        <a:spcBef>
          <a:spcPct val="0"/>
        </a:spcBef>
        <a:spcAft>
          <a:spcPct val="0"/>
        </a:spcAft>
        <a:defRPr sz="4000" b="1">
          <a:solidFill>
            <a:schemeClr val="tx1"/>
          </a:solidFill>
          <a:latin typeface="Times New Roman" pitchFamily="18" charset="0"/>
          <a:ea typeface="新細明體" charset="-120"/>
          <a:cs typeface="Times New Roman" pitchFamily="18" charset="0"/>
        </a:defRPr>
      </a:lvl4pPr>
      <a:lvl5pPr algn="l" rtl="0" eaLnBrk="0" fontAlgn="base" hangingPunct="0">
        <a:spcBef>
          <a:spcPct val="0"/>
        </a:spcBef>
        <a:spcAft>
          <a:spcPct val="0"/>
        </a:spcAft>
        <a:defRPr sz="4000" b="1">
          <a:solidFill>
            <a:schemeClr val="tx1"/>
          </a:solidFill>
          <a:latin typeface="Times New Roman" pitchFamily="18" charset="0"/>
          <a:ea typeface="新細明體" charset="-120"/>
          <a:cs typeface="Times New Roman" pitchFamily="18" charset="0"/>
        </a:defRPr>
      </a:lvl5pPr>
      <a:lvl6pPr marL="457200" algn="l" rtl="0" fontAlgn="base">
        <a:spcBef>
          <a:spcPct val="0"/>
        </a:spcBef>
        <a:spcAft>
          <a:spcPct val="0"/>
        </a:spcAft>
        <a:defRPr sz="4000" b="1">
          <a:solidFill>
            <a:schemeClr val="tx1"/>
          </a:solidFill>
          <a:latin typeface="Times New Roman" pitchFamily="18" charset="0"/>
          <a:ea typeface="新細明體" charset="-120"/>
          <a:cs typeface="Times New Roman" pitchFamily="18" charset="0"/>
        </a:defRPr>
      </a:lvl6pPr>
      <a:lvl7pPr marL="914400" algn="l" rtl="0" fontAlgn="base">
        <a:spcBef>
          <a:spcPct val="0"/>
        </a:spcBef>
        <a:spcAft>
          <a:spcPct val="0"/>
        </a:spcAft>
        <a:defRPr sz="4000" b="1">
          <a:solidFill>
            <a:schemeClr val="tx1"/>
          </a:solidFill>
          <a:latin typeface="Times New Roman" pitchFamily="18" charset="0"/>
          <a:ea typeface="新細明體" charset="-120"/>
          <a:cs typeface="Times New Roman" pitchFamily="18" charset="0"/>
        </a:defRPr>
      </a:lvl7pPr>
      <a:lvl8pPr marL="1371600" algn="l" rtl="0" fontAlgn="base">
        <a:spcBef>
          <a:spcPct val="0"/>
        </a:spcBef>
        <a:spcAft>
          <a:spcPct val="0"/>
        </a:spcAft>
        <a:defRPr sz="4000" b="1">
          <a:solidFill>
            <a:schemeClr val="tx1"/>
          </a:solidFill>
          <a:latin typeface="Times New Roman" pitchFamily="18" charset="0"/>
          <a:ea typeface="新細明體" charset="-120"/>
          <a:cs typeface="Times New Roman" pitchFamily="18" charset="0"/>
        </a:defRPr>
      </a:lvl8pPr>
      <a:lvl9pPr marL="1828800" algn="l" rtl="0" fontAlgn="base">
        <a:spcBef>
          <a:spcPct val="0"/>
        </a:spcBef>
        <a:spcAft>
          <a:spcPct val="0"/>
        </a:spcAft>
        <a:defRPr sz="4000" b="1">
          <a:solidFill>
            <a:schemeClr val="tx1"/>
          </a:solidFill>
          <a:latin typeface="Times New Roman" pitchFamily="18" charset="0"/>
          <a:ea typeface="新細明體" charset="-120"/>
          <a:cs typeface="Times New Roman" pitchFamily="18" charset="0"/>
        </a:defRPr>
      </a:lvl9pPr>
    </p:titleStyle>
    <p:bodyStyle>
      <a:lvl1pPr marL="273050" indent="-273050" algn="l" rtl="0" eaLnBrk="0" fontAlgn="base" hangingPunct="0">
        <a:spcBef>
          <a:spcPts val="600"/>
        </a:spcBef>
        <a:spcAft>
          <a:spcPts val="600"/>
        </a:spcAft>
        <a:buClr>
          <a:schemeClr val="accent1"/>
        </a:buClr>
        <a:buSzPct val="70000"/>
        <a:buFont typeface="Wingdings" pitchFamily="2" charset="2"/>
        <a:buChar char=""/>
        <a:defRPr sz="2800" kern="1200">
          <a:solidFill>
            <a:schemeClr val="tx1"/>
          </a:solidFill>
          <a:latin typeface="Times New Roman" pitchFamily="18" charset="0"/>
          <a:ea typeface="+mn-ea"/>
          <a:cs typeface="Times New Roman" pitchFamily="18" charset="0"/>
        </a:defRPr>
      </a:lvl1pPr>
      <a:lvl2pPr marL="639763" indent="-273050" algn="l" rtl="0" eaLnBrk="0" fontAlgn="base" hangingPunct="0">
        <a:spcBef>
          <a:spcPct val="20000"/>
        </a:spcBef>
        <a:spcAft>
          <a:spcPts val="600"/>
        </a:spcAft>
        <a:buClr>
          <a:schemeClr val="accent1"/>
        </a:buClr>
        <a:buSzPct val="80000"/>
        <a:buFont typeface="Wingdings 2" pitchFamily="18" charset="2"/>
        <a:buChar char=""/>
        <a:defRPr sz="2100" kern="1200">
          <a:solidFill>
            <a:schemeClr val="tx1"/>
          </a:solidFill>
          <a:latin typeface="Times New Roman" pitchFamily="18" charset="0"/>
          <a:ea typeface="+mn-ea"/>
          <a:cs typeface="Times New Roman" pitchFamily="18" charset="0"/>
        </a:defRPr>
      </a:lvl2pPr>
      <a:lvl3pPr marL="914400" indent="-182563" algn="l" rtl="0" eaLnBrk="0" fontAlgn="base" hangingPunct="0">
        <a:spcBef>
          <a:spcPct val="20000"/>
        </a:spcBef>
        <a:spcAft>
          <a:spcPts val="600"/>
        </a:spcAft>
        <a:buClr>
          <a:srgbClr val="E0752F"/>
        </a:buClr>
        <a:buSzPct val="60000"/>
        <a:buFont typeface="Wingdings" pitchFamily="2" charset="2"/>
        <a:buChar char=""/>
        <a:defRPr kern="1200">
          <a:solidFill>
            <a:schemeClr val="tx1"/>
          </a:solidFill>
          <a:latin typeface="Times New Roman" pitchFamily="18" charset="0"/>
          <a:ea typeface="+mn-ea"/>
          <a:cs typeface="Times New Roman" pitchFamily="18" charset="0"/>
        </a:defRPr>
      </a:lvl3pPr>
      <a:lvl4pPr marL="1187450" indent="-182563" algn="l" rtl="0" eaLnBrk="0" fontAlgn="base" hangingPunct="0">
        <a:spcBef>
          <a:spcPct val="20000"/>
        </a:spcBef>
        <a:spcAft>
          <a:spcPts val="600"/>
        </a:spcAft>
        <a:buClr>
          <a:srgbClr val="FEC3AE"/>
        </a:buClr>
        <a:buSzPct val="60000"/>
        <a:buFont typeface="Wingdings" pitchFamily="2" charset="2"/>
        <a:buChar char=""/>
        <a:defRPr kern="1200">
          <a:solidFill>
            <a:schemeClr val="tx1"/>
          </a:solidFill>
          <a:latin typeface="Times New Roman" pitchFamily="18" charset="0"/>
          <a:ea typeface="+mn-ea"/>
          <a:cs typeface="Times New Roman" pitchFamily="18" charset="0"/>
        </a:defRPr>
      </a:lvl4pPr>
      <a:lvl5pPr marL="1462088" indent="-182563" algn="l" rtl="0" eaLnBrk="0" fontAlgn="base" hangingPunct="0">
        <a:spcBef>
          <a:spcPct val="20000"/>
        </a:spcBef>
        <a:spcAft>
          <a:spcPts val="600"/>
        </a:spcAft>
        <a:buClr>
          <a:srgbClr val="BDCAE9"/>
        </a:buClr>
        <a:buSzPct val="68000"/>
        <a:buFont typeface="Wingdings 2" pitchFamily="18" charset="2"/>
        <a:buChar char=""/>
        <a:defRPr sz="1600" kern="1200">
          <a:solidFill>
            <a:schemeClr val="tx1"/>
          </a:solidFill>
          <a:latin typeface="Times New Roman" pitchFamily="18" charset="0"/>
          <a:ea typeface="+mn-ea"/>
          <a:cs typeface="Times New Roman" pitchFamily="18" charset="0"/>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zh.wikipedia.org/wiki/%E6%AD%90%E5%82%B5%E5%8D%B1%E6%A9%9F"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zh.wikipedia.org/wiki/%E7%8E%8B%E5%A6%82%E7%8E%84"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5.wmf"/></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6.wmf"/></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571750" y="1071563"/>
            <a:ext cx="5929313" cy="2857500"/>
          </a:xfrm>
        </p:spPr>
        <p:txBody>
          <a:bodyPr/>
          <a:lstStyle/>
          <a:p>
            <a:pPr algn="ctr" eaLnBrk="1" fontAlgn="auto" hangingPunct="1">
              <a:spcAft>
                <a:spcPts val="0"/>
              </a:spcAft>
              <a:defRPr/>
            </a:pPr>
            <a:r>
              <a:rPr lang="en-US" altLang="zh-TW" sz="5400" dirty="0" smtClean="0"/>
              <a:t>Labor Market Equilibrium</a:t>
            </a:r>
            <a:endParaRPr lang="en-US" altLang="zh-TW" sz="5400" dirty="0" smtClean="0">
              <a:ea typeface="標楷體" pitchFamily="65" charset="-120"/>
            </a:endParaRPr>
          </a:p>
        </p:txBody>
      </p:sp>
      <p:sp>
        <p:nvSpPr>
          <p:cNvPr id="10243" name="投影片編號版面配置區 3"/>
          <p:cNvSpPr>
            <a:spLocks noGrp="1"/>
          </p:cNvSpPr>
          <p:nvPr>
            <p:ph type="sldNum" sz="quarter" idx="12"/>
          </p:nvPr>
        </p:nvSpPr>
        <p:spPr>
          <a:noFill/>
          <a:ln>
            <a:miter lim="800000"/>
            <a:headEnd/>
            <a:tailEnd/>
          </a:ln>
        </p:spPr>
        <p:txBody>
          <a:bodyPr wrap="square" lIns="91440" tIns="45720" rIns="91440" bIns="45720" numCol="1" anchorCtr="0" compatLnSpc="1">
            <a:prstTxWarp prst="textNoShape">
              <a:avLst/>
            </a:prstTxWarp>
          </a:bodyPr>
          <a:lstStyle/>
          <a:p>
            <a:fld id="{81E8A2AA-DD16-467C-9505-DD37700E503E}" type="slidenum">
              <a:rPr lang="en-US" altLang="zh-TW" smtClean="0">
                <a:ea typeface="新細明體" pitchFamily="18" charset="-120"/>
              </a:rPr>
              <a:pPr/>
              <a:t>1</a:t>
            </a:fld>
            <a:endParaRPr lang="en-US" altLang="zh-TW" smtClean="0">
              <a:ea typeface="新細明體" pitchFamily="18" charset="-120"/>
            </a:endParaRPr>
          </a:p>
        </p:txBody>
      </p:sp>
      <p:sp>
        <p:nvSpPr>
          <p:cNvPr id="5" name="副標題 2"/>
          <p:cNvSpPr txBox="1">
            <a:spLocks/>
          </p:cNvSpPr>
          <p:nvPr/>
        </p:nvSpPr>
        <p:spPr>
          <a:xfrm>
            <a:off x="4857750" y="4929188"/>
            <a:ext cx="3457575" cy="928687"/>
          </a:xfrm>
          <a:prstGeom prst="rect">
            <a:avLst/>
          </a:prstGeom>
        </p:spPr>
        <p:txBody>
          <a:bodyPr>
            <a:normAutofit/>
          </a:bodyPr>
          <a:lstStyle/>
          <a:p>
            <a:pPr algn="r" fontAlgn="auto">
              <a:spcBef>
                <a:spcPts val="600"/>
              </a:spcBef>
              <a:spcAft>
                <a:spcPts val="0"/>
              </a:spcAft>
              <a:buClr>
                <a:schemeClr val="accent1"/>
              </a:buClr>
              <a:buSzPct val="70000"/>
              <a:buFont typeface="Wingdings"/>
              <a:buNone/>
              <a:defRPr/>
            </a:pPr>
            <a:r>
              <a:rPr kumimoji="0" lang="en-US" altLang="zh-TW" b="1" dirty="0">
                <a:solidFill>
                  <a:schemeClr val="tx2"/>
                </a:solidFill>
                <a:latin typeface="+mn-lt"/>
                <a:ea typeface="+mn-ea"/>
              </a:rPr>
              <a:t>Hwei-Lin Chuang, Ph.D.</a:t>
            </a:r>
          </a:p>
          <a:p>
            <a:pPr algn="r" fontAlgn="auto">
              <a:spcBef>
                <a:spcPts val="600"/>
              </a:spcBef>
              <a:spcAft>
                <a:spcPts val="0"/>
              </a:spcAft>
              <a:buClr>
                <a:schemeClr val="accent1"/>
              </a:buClr>
              <a:buSzPct val="70000"/>
              <a:buFont typeface="Wingdings"/>
              <a:buNone/>
              <a:defRPr/>
            </a:pPr>
            <a:r>
              <a:rPr kumimoji="0" lang="en-US" altLang="zh-TW" b="1" dirty="0" smtClean="0">
                <a:solidFill>
                  <a:schemeClr val="tx2"/>
                </a:solidFill>
                <a:latin typeface="+mn-lt"/>
                <a:ea typeface="+mn-ea"/>
              </a:rPr>
              <a:t>2014/04/17</a:t>
            </a:r>
            <a:endParaRPr kumimoji="0" lang="zh-TW" altLang="en-US" b="1" dirty="0">
              <a:solidFill>
                <a:schemeClr val="tx2"/>
              </a:solidFill>
              <a:latin typeface="+mn-lt"/>
              <a:ea typeface="+mn-ea"/>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467600" cy="1154112"/>
          </a:xfrm>
        </p:spPr>
        <p:txBody>
          <a:bodyPr/>
          <a:lstStyle/>
          <a:p>
            <a:pPr>
              <a:defRPr/>
            </a:pPr>
            <a:r>
              <a:rPr lang="en-US" altLang="zh-TW" dirty="0" smtClean="0"/>
              <a:t>Labor Market Equilibrium</a:t>
            </a:r>
            <a:endParaRPr lang="zh-TW" altLang="en-US" dirty="0"/>
          </a:p>
        </p:txBody>
      </p:sp>
      <p:sp>
        <p:nvSpPr>
          <p:cNvPr id="15363" name="內容版面配置區 2"/>
          <p:cNvSpPr>
            <a:spLocks noGrp="1"/>
          </p:cNvSpPr>
          <p:nvPr>
            <p:ph sz="quarter" idx="1"/>
          </p:nvPr>
        </p:nvSpPr>
        <p:spPr>
          <a:xfrm>
            <a:off x="457200" y="1857375"/>
            <a:ext cx="7467600" cy="4500563"/>
          </a:xfrm>
        </p:spPr>
        <p:txBody>
          <a:bodyPr/>
          <a:lstStyle/>
          <a:p>
            <a:pPr>
              <a:lnSpc>
                <a:spcPct val="150000"/>
              </a:lnSpc>
              <a:spcBef>
                <a:spcPct val="0"/>
              </a:spcBef>
            </a:pPr>
            <a:r>
              <a:rPr lang="en-US" altLang="zh-TW" smtClean="0"/>
              <a:t>Workers prefer to work when the wage is high, and firms prefer to hire when the wage is low.  Labor market equilibrium “balance out” the conflicting desires of workers and firms and determines the wage and employment observed in the labor market.</a:t>
            </a:r>
          </a:p>
        </p:txBody>
      </p:sp>
      <p:sp>
        <p:nvSpPr>
          <p:cNvPr id="15364" name="投影片編號版面配置區 3"/>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38CDB1BF-5794-48A1-B08E-2F586F38CA7A}" type="slidenum">
              <a:rPr lang="en-US" altLang="zh-TW" smtClean="0">
                <a:ea typeface="新細明體" pitchFamily="18" charset="-120"/>
              </a:rPr>
              <a:pPr/>
              <a:t>10</a:t>
            </a:fld>
            <a:endParaRPr lang="en-US" altLang="zh-TW" smtClean="0">
              <a:ea typeface="新細明體" pitchFamily="18" charset="-12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428625" y="214313"/>
            <a:ext cx="8286750" cy="1071562"/>
          </a:xfrm>
        </p:spPr>
        <p:txBody>
          <a:bodyPr>
            <a:noAutofit/>
          </a:bodyPr>
          <a:lstStyle/>
          <a:p>
            <a:pPr marL="800100" indent="-800100" eaLnBrk="1" hangingPunct="1">
              <a:defRPr/>
            </a:pPr>
            <a:r>
              <a:rPr lang="en-US" altLang="zh-TW" sz="2800" dirty="0" smtClean="0"/>
              <a:t>1. Equilibrium in a Single Competitive Labor Market</a:t>
            </a:r>
          </a:p>
        </p:txBody>
      </p:sp>
      <p:sp>
        <p:nvSpPr>
          <p:cNvPr id="16387" name="Rectangle 3"/>
          <p:cNvSpPr>
            <a:spLocks noGrp="1" noChangeArrowheads="1"/>
          </p:cNvSpPr>
          <p:nvPr>
            <p:ph type="body" sz="half" idx="4294967295"/>
          </p:nvPr>
        </p:nvSpPr>
        <p:spPr>
          <a:xfrm>
            <a:off x="214313" y="1428750"/>
            <a:ext cx="4143375" cy="5214938"/>
          </a:xfrm>
        </p:spPr>
        <p:txBody>
          <a:bodyPr/>
          <a:lstStyle/>
          <a:p>
            <a:pPr eaLnBrk="1" hangingPunct="1">
              <a:lnSpc>
                <a:spcPct val="90000"/>
              </a:lnSpc>
            </a:pPr>
            <a:r>
              <a:rPr lang="en-US" altLang="zh-TW" sz="2600" smtClean="0"/>
              <a:t>The supply curve gives the total number of employee-hours that agents in the economy allocate to the market at any given wage level; the demand curve gives the total number of employee-hours that firms in the market demand at that wage.  Equilibrium occurs when supply equals demand, generating the competitive wage </a:t>
            </a:r>
            <a:r>
              <a:rPr lang="en-US" altLang="zh-TW" sz="2600" i="1" smtClean="0"/>
              <a:t>w </a:t>
            </a:r>
            <a:r>
              <a:rPr lang="en-US" altLang="zh-TW" sz="2600" smtClean="0"/>
              <a:t>* and employment</a:t>
            </a:r>
            <a:r>
              <a:rPr lang="en-US" altLang="zh-TW" sz="2600" i="1" smtClean="0"/>
              <a:t> E </a:t>
            </a:r>
            <a:r>
              <a:rPr lang="en-US" altLang="zh-TW" sz="2600" smtClean="0"/>
              <a:t>*.</a:t>
            </a:r>
          </a:p>
        </p:txBody>
      </p:sp>
      <p:grpSp>
        <p:nvGrpSpPr>
          <p:cNvPr id="16388" name="群組 18"/>
          <p:cNvGrpSpPr>
            <a:grpSpLocks/>
          </p:cNvGrpSpPr>
          <p:nvPr/>
        </p:nvGrpSpPr>
        <p:grpSpPr bwMode="auto">
          <a:xfrm>
            <a:off x="4214813" y="1143000"/>
            <a:ext cx="4289425" cy="3697288"/>
            <a:chOff x="4716463" y="788988"/>
            <a:chExt cx="4289425" cy="3697287"/>
          </a:xfrm>
        </p:grpSpPr>
        <p:sp>
          <p:nvSpPr>
            <p:cNvPr id="16391" name="Line 4"/>
            <p:cNvSpPr>
              <a:spLocks noChangeShapeType="1"/>
            </p:cNvSpPr>
            <p:nvPr/>
          </p:nvSpPr>
          <p:spPr bwMode="auto">
            <a:xfrm flipV="1">
              <a:off x="5292725" y="1125538"/>
              <a:ext cx="0" cy="2663825"/>
            </a:xfrm>
            <a:prstGeom prst="line">
              <a:avLst/>
            </a:prstGeom>
            <a:noFill/>
            <a:ln w="19050">
              <a:solidFill>
                <a:schemeClr val="tx1"/>
              </a:solidFill>
              <a:round/>
              <a:headEnd/>
              <a:tailEnd/>
            </a:ln>
          </p:spPr>
          <p:txBody>
            <a:bodyPr/>
            <a:lstStyle/>
            <a:p>
              <a:endParaRPr lang="zh-TW" altLang="en-US"/>
            </a:p>
          </p:txBody>
        </p:sp>
        <p:sp>
          <p:nvSpPr>
            <p:cNvPr id="16392" name="Line 5"/>
            <p:cNvSpPr>
              <a:spLocks noChangeShapeType="1"/>
            </p:cNvSpPr>
            <p:nvPr/>
          </p:nvSpPr>
          <p:spPr bwMode="auto">
            <a:xfrm>
              <a:off x="5292725" y="3789363"/>
              <a:ext cx="2951163" cy="0"/>
            </a:xfrm>
            <a:prstGeom prst="line">
              <a:avLst/>
            </a:prstGeom>
            <a:noFill/>
            <a:ln w="19050">
              <a:solidFill>
                <a:schemeClr val="tx1"/>
              </a:solidFill>
              <a:round/>
              <a:headEnd/>
              <a:tailEnd/>
            </a:ln>
          </p:spPr>
          <p:txBody>
            <a:bodyPr/>
            <a:lstStyle/>
            <a:p>
              <a:endParaRPr lang="zh-TW" altLang="en-US"/>
            </a:p>
          </p:txBody>
        </p:sp>
        <p:sp>
          <p:nvSpPr>
            <p:cNvPr id="16393" name="Line 6"/>
            <p:cNvSpPr>
              <a:spLocks noChangeShapeType="1"/>
            </p:cNvSpPr>
            <p:nvPr/>
          </p:nvSpPr>
          <p:spPr bwMode="auto">
            <a:xfrm>
              <a:off x="5435600" y="1341438"/>
              <a:ext cx="2520950" cy="2087562"/>
            </a:xfrm>
            <a:prstGeom prst="line">
              <a:avLst/>
            </a:prstGeom>
            <a:noFill/>
            <a:ln w="19050">
              <a:solidFill>
                <a:schemeClr val="tx1"/>
              </a:solidFill>
              <a:round/>
              <a:headEnd/>
              <a:tailEnd/>
            </a:ln>
          </p:spPr>
          <p:txBody>
            <a:bodyPr/>
            <a:lstStyle/>
            <a:p>
              <a:endParaRPr lang="zh-TW" altLang="en-US"/>
            </a:p>
          </p:txBody>
        </p:sp>
        <p:sp>
          <p:nvSpPr>
            <p:cNvPr id="16394" name="Line 7"/>
            <p:cNvSpPr>
              <a:spLocks noChangeShapeType="1"/>
            </p:cNvSpPr>
            <p:nvPr/>
          </p:nvSpPr>
          <p:spPr bwMode="auto">
            <a:xfrm flipV="1">
              <a:off x="5508625" y="1196975"/>
              <a:ext cx="2232025" cy="2305050"/>
            </a:xfrm>
            <a:prstGeom prst="line">
              <a:avLst/>
            </a:prstGeom>
            <a:noFill/>
            <a:ln w="19050">
              <a:solidFill>
                <a:schemeClr val="tx1"/>
              </a:solidFill>
              <a:round/>
              <a:headEnd/>
              <a:tailEnd/>
            </a:ln>
          </p:spPr>
          <p:txBody>
            <a:bodyPr/>
            <a:lstStyle/>
            <a:p>
              <a:endParaRPr lang="zh-TW" altLang="en-US"/>
            </a:p>
          </p:txBody>
        </p:sp>
        <p:sp>
          <p:nvSpPr>
            <p:cNvPr id="16395" name="Line 8"/>
            <p:cNvSpPr>
              <a:spLocks noChangeShapeType="1"/>
            </p:cNvSpPr>
            <p:nvPr/>
          </p:nvSpPr>
          <p:spPr bwMode="auto">
            <a:xfrm flipH="1">
              <a:off x="5292725" y="2349500"/>
              <a:ext cx="1368425" cy="0"/>
            </a:xfrm>
            <a:prstGeom prst="line">
              <a:avLst/>
            </a:prstGeom>
            <a:noFill/>
            <a:ln w="19050">
              <a:solidFill>
                <a:schemeClr val="tx1"/>
              </a:solidFill>
              <a:prstDash val="lgDash"/>
              <a:round/>
              <a:headEnd/>
              <a:tailEnd/>
            </a:ln>
          </p:spPr>
          <p:txBody>
            <a:bodyPr/>
            <a:lstStyle/>
            <a:p>
              <a:endParaRPr lang="zh-TW" altLang="en-US"/>
            </a:p>
          </p:txBody>
        </p:sp>
        <p:sp>
          <p:nvSpPr>
            <p:cNvPr id="16396" name="Line 9"/>
            <p:cNvSpPr>
              <a:spLocks noChangeShapeType="1"/>
            </p:cNvSpPr>
            <p:nvPr/>
          </p:nvSpPr>
          <p:spPr bwMode="auto">
            <a:xfrm>
              <a:off x="6661150" y="2349500"/>
              <a:ext cx="0" cy="1439863"/>
            </a:xfrm>
            <a:prstGeom prst="line">
              <a:avLst/>
            </a:prstGeom>
            <a:noFill/>
            <a:ln w="19050">
              <a:solidFill>
                <a:schemeClr val="tx1"/>
              </a:solidFill>
              <a:prstDash val="lgDash"/>
              <a:round/>
              <a:headEnd/>
              <a:tailEnd/>
            </a:ln>
          </p:spPr>
          <p:txBody>
            <a:bodyPr/>
            <a:lstStyle/>
            <a:p>
              <a:endParaRPr lang="zh-TW" altLang="en-US"/>
            </a:p>
          </p:txBody>
        </p:sp>
        <p:sp>
          <p:nvSpPr>
            <p:cNvPr id="16397" name="Text Box 10"/>
            <p:cNvSpPr txBox="1">
              <a:spLocks noChangeArrowheads="1"/>
            </p:cNvSpPr>
            <p:nvPr/>
          </p:nvSpPr>
          <p:spPr bwMode="auto">
            <a:xfrm>
              <a:off x="5148263" y="4149725"/>
              <a:ext cx="3756025" cy="336550"/>
            </a:xfrm>
            <a:prstGeom prst="rect">
              <a:avLst/>
            </a:prstGeom>
            <a:noFill/>
            <a:ln w="9525">
              <a:noFill/>
              <a:miter lim="800000"/>
              <a:headEnd/>
              <a:tailEnd/>
            </a:ln>
          </p:spPr>
          <p:txBody>
            <a:bodyPr wrap="none">
              <a:spAutoFit/>
            </a:bodyPr>
            <a:lstStyle/>
            <a:p>
              <a:r>
                <a:rPr lang="en-US" altLang="zh-TW" sz="1600"/>
                <a:t>Equilibrium in a Competitive Labor Market</a:t>
              </a:r>
            </a:p>
          </p:txBody>
        </p:sp>
        <p:sp>
          <p:nvSpPr>
            <p:cNvPr id="16398" name="Text Box 11"/>
            <p:cNvSpPr txBox="1">
              <a:spLocks noChangeArrowheads="1"/>
            </p:cNvSpPr>
            <p:nvPr/>
          </p:nvSpPr>
          <p:spPr bwMode="auto">
            <a:xfrm>
              <a:off x="7667625" y="3789363"/>
              <a:ext cx="1338263" cy="336550"/>
            </a:xfrm>
            <a:prstGeom prst="rect">
              <a:avLst/>
            </a:prstGeom>
            <a:noFill/>
            <a:ln w="9525">
              <a:noFill/>
              <a:miter lim="800000"/>
              <a:headEnd/>
              <a:tailEnd/>
            </a:ln>
          </p:spPr>
          <p:txBody>
            <a:bodyPr wrap="none">
              <a:spAutoFit/>
            </a:bodyPr>
            <a:lstStyle/>
            <a:p>
              <a:r>
                <a:rPr lang="en-US" altLang="zh-TW" sz="1600"/>
                <a:t> Employment </a:t>
              </a:r>
            </a:p>
          </p:txBody>
        </p:sp>
        <p:sp>
          <p:nvSpPr>
            <p:cNvPr id="16399" name="Text Box 12"/>
            <p:cNvSpPr txBox="1">
              <a:spLocks noChangeArrowheads="1"/>
            </p:cNvSpPr>
            <p:nvPr/>
          </p:nvSpPr>
          <p:spPr bwMode="auto">
            <a:xfrm>
              <a:off x="4716463" y="788988"/>
              <a:ext cx="835025" cy="336550"/>
            </a:xfrm>
            <a:prstGeom prst="rect">
              <a:avLst/>
            </a:prstGeom>
            <a:noFill/>
            <a:ln w="9525">
              <a:noFill/>
              <a:miter lim="800000"/>
              <a:headEnd/>
              <a:tailEnd/>
            </a:ln>
          </p:spPr>
          <p:txBody>
            <a:bodyPr wrap="none">
              <a:spAutoFit/>
            </a:bodyPr>
            <a:lstStyle/>
            <a:p>
              <a:r>
                <a:rPr lang="en-US" altLang="zh-TW" sz="1600"/>
                <a:t> Dollars</a:t>
              </a:r>
            </a:p>
          </p:txBody>
        </p:sp>
        <p:sp>
          <p:nvSpPr>
            <p:cNvPr id="16400" name="Text Box 13"/>
            <p:cNvSpPr txBox="1">
              <a:spLocks noChangeArrowheads="1"/>
            </p:cNvSpPr>
            <p:nvPr/>
          </p:nvSpPr>
          <p:spPr bwMode="auto">
            <a:xfrm>
              <a:off x="6496050" y="3738563"/>
              <a:ext cx="552450" cy="366712"/>
            </a:xfrm>
            <a:prstGeom prst="rect">
              <a:avLst/>
            </a:prstGeom>
            <a:noFill/>
            <a:ln w="9525">
              <a:noFill/>
              <a:miter lim="800000"/>
              <a:headEnd/>
              <a:tailEnd/>
            </a:ln>
          </p:spPr>
          <p:txBody>
            <a:bodyPr wrap="none">
              <a:spAutoFit/>
            </a:bodyPr>
            <a:lstStyle/>
            <a:p>
              <a:r>
                <a:rPr lang="en-US" altLang="zh-TW"/>
                <a:t> E* </a:t>
              </a:r>
            </a:p>
          </p:txBody>
        </p:sp>
        <p:sp>
          <p:nvSpPr>
            <p:cNvPr id="16401" name="Text Box 14"/>
            <p:cNvSpPr txBox="1">
              <a:spLocks noChangeArrowheads="1"/>
            </p:cNvSpPr>
            <p:nvPr/>
          </p:nvSpPr>
          <p:spPr bwMode="auto">
            <a:xfrm>
              <a:off x="4802188" y="2060575"/>
              <a:ext cx="628650" cy="366713"/>
            </a:xfrm>
            <a:prstGeom prst="rect">
              <a:avLst/>
            </a:prstGeom>
            <a:noFill/>
            <a:ln w="9525">
              <a:noFill/>
              <a:miter lim="800000"/>
              <a:headEnd/>
              <a:tailEnd/>
            </a:ln>
          </p:spPr>
          <p:txBody>
            <a:bodyPr wrap="none">
              <a:spAutoFit/>
            </a:bodyPr>
            <a:lstStyle/>
            <a:p>
              <a:r>
                <a:rPr lang="en-US" altLang="zh-TW"/>
                <a:t> W* </a:t>
              </a:r>
            </a:p>
          </p:txBody>
        </p:sp>
        <p:sp>
          <p:nvSpPr>
            <p:cNvPr id="16402" name="Text Box 15"/>
            <p:cNvSpPr txBox="1">
              <a:spLocks noChangeArrowheads="1"/>
            </p:cNvSpPr>
            <p:nvPr/>
          </p:nvSpPr>
          <p:spPr bwMode="auto">
            <a:xfrm>
              <a:off x="7935913" y="3235325"/>
              <a:ext cx="349250" cy="366713"/>
            </a:xfrm>
            <a:prstGeom prst="rect">
              <a:avLst/>
            </a:prstGeom>
            <a:noFill/>
            <a:ln w="9525">
              <a:noFill/>
              <a:miter lim="800000"/>
              <a:headEnd/>
              <a:tailEnd/>
            </a:ln>
          </p:spPr>
          <p:txBody>
            <a:bodyPr wrap="none">
              <a:spAutoFit/>
            </a:bodyPr>
            <a:lstStyle/>
            <a:p>
              <a:r>
                <a:rPr lang="en-US" altLang="zh-TW"/>
                <a:t>D</a:t>
              </a:r>
            </a:p>
          </p:txBody>
        </p:sp>
        <p:sp>
          <p:nvSpPr>
            <p:cNvPr id="16403" name="Text Box 16"/>
            <p:cNvSpPr txBox="1">
              <a:spLocks noChangeArrowheads="1"/>
            </p:cNvSpPr>
            <p:nvPr/>
          </p:nvSpPr>
          <p:spPr bwMode="auto">
            <a:xfrm>
              <a:off x="7720013" y="1003300"/>
              <a:ext cx="311150" cy="366713"/>
            </a:xfrm>
            <a:prstGeom prst="rect">
              <a:avLst/>
            </a:prstGeom>
            <a:noFill/>
            <a:ln w="19050">
              <a:noFill/>
              <a:miter lim="800000"/>
              <a:headEnd/>
              <a:tailEnd/>
            </a:ln>
          </p:spPr>
          <p:txBody>
            <a:bodyPr wrap="none">
              <a:spAutoFit/>
            </a:bodyPr>
            <a:lstStyle/>
            <a:p>
              <a:r>
                <a:rPr lang="en-US" altLang="zh-TW"/>
                <a:t>S</a:t>
              </a:r>
            </a:p>
          </p:txBody>
        </p:sp>
      </p:grpSp>
      <p:sp>
        <p:nvSpPr>
          <p:cNvPr id="16389" name="Text Box 17"/>
          <p:cNvSpPr txBox="1">
            <a:spLocks noChangeArrowheads="1"/>
          </p:cNvSpPr>
          <p:nvPr/>
        </p:nvSpPr>
        <p:spPr bwMode="auto">
          <a:xfrm>
            <a:off x="4286250" y="5072063"/>
            <a:ext cx="4067175" cy="1311275"/>
          </a:xfrm>
          <a:prstGeom prst="rect">
            <a:avLst/>
          </a:prstGeom>
          <a:noFill/>
          <a:ln w="9525">
            <a:solidFill>
              <a:srgbClr val="00B050"/>
            </a:solidFill>
            <a:miter lim="800000"/>
            <a:headEnd/>
            <a:tailEnd/>
          </a:ln>
        </p:spPr>
        <p:txBody>
          <a:bodyPr>
            <a:spAutoFit/>
          </a:bodyPr>
          <a:lstStyle/>
          <a:p>
            <a:r>
              <a:rPr lang="en-US" altLang="zh-TW" sz="2000"/>
              <a:t>Note: There is no unemployment in a competitive labor market.  Persons who are not working are also not looking for work </a:t>
            </a:r>
            <a:r>
              <a:rPr lang="en-US" altLang="zh-TW" sz="2000" i="1"/>
              <a:t>at the going wage</a:t>
            </a:r>
            <a:r>
              <a:rPr lang="en-US" altLang="zh-TW" sz="2000"/>
              <a:t>.</a:t>
            </a:r>
          </a:p>
        </p:txBody>
      </p:sp>
      <p:sp>
        <p:nvSpPr>
          <p:cNvPr id="16390" name="投影片編號版面配置區 17"/>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5B7BBC9-8647-42A0-B6E1-EFC8B5C16F29}" type="slidenum">
              <a:rPr lang="en-US" altLang="zh-TW" smtClean="0">
                <a:ea typeface="新細明體" pitchFamily="18" charset="-120"/>
              </a:rPr>
              <a:pPr/>
              <a:t>11</a:t>
            </a:fld>
            <a:endParaRPr lang="en-US" altLang="zh-TW" smtClean="0">
              <a:ea typeface="新細明體" pitchFamily="18" charset="-12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body" idx="1"/>
          </p:nvPr>
        </p:nvSpPr>
        <p:spPr>
          <a:xfrm>
            <a:off x="428625" y="1428750"/>
            <a:ext cx="7961313" cy="4143375"/>
          </a:xfrm>
          <a:ln>
            <a:solidFill>
              <a:srgbClr val="00B050"/>
            </a:solidFill>
          </a:ln>
        </p:spPr>
        <p:txBody>
          <a:bodyPr/>
          <a:lstStyle/>
          <a:p>
            <a:pPr eaLnBrk="1" hangingPunct="1"/>
            <a:r>
              <a:rPr lang="en-US" altLang="zh-TW" smtClean="0"/>
              <a:t>Note: The “single wage” property of competitive equilibrium has important implications for economic performance.   That is, workers of given skills have the same value of marginal product of labor in all markets.  The allocation of workers to firms which equates the value of marginal product across markets is also the allocation which maximizes national income.  This type of allocation is called an </a:t>
            </a:r>
            <a:r>
              <a:rPr lang="en-US" altLang="zh-TW" b="1" smtClean="0"/>
              <a:t>efficient allocation</a:t>
            </a:r>
            <a:r>
              <a:rPr lang="en-US" altLang="zh-TW" smtClean="0"/>
              <a:t>.</a:t>
            </a:r>
          </a:p>
        </p:txBody>
      </p:sp>
      <p:sp>
        <p:nvSpPr>
          <p:cNvPr id="17411" name="投影片編號版面配置區 2"/>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B7C9ADDD-33CC-49A8-8D7D-DD7F24FEBEF2}" type="slidenum">
              <a:rPr lang="en-US" altLang="zh-TW" smtClean="0">
                <a:ea typeface="新細明體" pitchFamily="18" charset="-120"/>
              </a:rPr>
              <a:pPr/>
              <a:t>12</a:t>
            </a:fld>
            <a:endParaRPr lang="en-US" altLang="zh-TW" smtClean="0">
              <a:ea typeface="新細明體" pitchFamily="18" charset="-12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571500" y="285750"/>
            <a:ext cx="7729538" cy="928688"/>
          </a:xfrm>
        </p:spPr>
        <p:txBody>
          <a:bodyPr/>
          <a:lstStyle/>
          <a:p>
            <a:pPr eaLnBrk="1" hangingPunct="1">
              <a:defRPr/>
            </a:pPr>
            <a:r>
              <a:rPr lang="en-US" altLang="zh-TW" dirty="0" smtClean="0"/>
              <a:t>(Pareto) Efficiency</a:t>
            </a:r>
          </a:p>
        </p:txBody>
      </p:sp>
      <p:sp>
        <p:nvSpPr>
          <p:cNvPr id="18435" name="Rectangle 3"/>
          <p:cNvSpPr>
            <a:spLocks noGrp="1" noChangeArrowheads="1"/>
          </p:cNvSpPr>
          <p:nvPr>
            <p:ph type="body" idx="1"/>
          </p:nvPr>
        </p:nvSpPr>
        <p:spPr>
          <a:xfrm>
            <a:off x="428625" y="1571625"/>
            <a:ext cx="8229600" cy="4572000"/>
          </a:xfrm>
          <a:noFill/>
        </p:spPr>
        <p:txBody>
          <a:bodyPr/>
          <a:lstStyle/>
          <a:p>
            <a:pPr eaLnBrk="1" hangingPunct="1">
              <a:lnSpc>
                <a:spcPct val="80000"/>
              </a:lnSpc>
            </a:pPr>
            <a:r>
              <a:rPr lang="en-US" altLang="zh-TW" smtClean="0"/>
              <a:t>Pareto efficiency exists when all possible gains from trade have been exhausted.</a:t>
            </a:r>
          </a:p>
          <a:p>
            <a:pPr eaLnBrk="1" hangingPunct="1">
              <a:lnSpc>
                <a:spcPct val="80000"/>
              </a:lnSpc>
            </a:pPr>
            <a:endParaRPr lang="en-US" altLang="zh-TW" sz="1000" smtClean="0"/>
          </a:p>
          <a:p>
            <a:pPr eaLnBrk="1" hangingPunct="1">
              <a:lnSpc>
                <a:spcPct val="80000"/>
              </a:lnSpc>
            </a:pPr>
            <a:r>
              <a:rPr lang="en-US" altLang="zh-TW" smtClean="0"/>
              <a:t>When the state of the world is Pareto Efficient, to improve one person’s welfare necessarily requires decreasing another person’s welfare.</a:t>
            </a:r>
          </a:p>
          <a:p>
            <a:pPr eaLnBrk="1" hangingPunct="1">
              <a:lnSpc>
                <a:spcPct val="80000"/>
              </a:lnSpc>
              <a:buFontTx/>
              <a:buNone/>
            </a:pPr>
            <a:endParaRPr lang="en-US" altLang="zh-TW" sz="1000" smtClean="0"/>
          </a:p>
          <a:p>
            <a:pPr eaLnBrk="1" hangingPunct="1">
              <a:lnSpc>
                <a:spcPct val="80000"/>
              </a:lnSpc>
            </a:pPr>
            <a:r>
              <a:rPr lang="en-US" altLang="zh-TW" smtClean="0"/>
              <a:t>In policy applications, ask whether a change can make any one better off without harming anyone else. If the answer is yes, then the proposed change is said to be “Pareto-improving”.</a:t>
            </a:r>
          </a:p>
        </p:txBody>
      </p:sp>
      <p:sp>
        <p:nvSpPr>
          <p:cNvPr id="18436" name="投影片編號版面配置區 3"/>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5A52C539-F294-4D97-BA33-97023DF1333A}" type="slidenum">
              <a:rPr lang="en-US" altLang="zh-TW" smtClean="0">
                <a:ea typeface="新細明體" pitchFamily="18" charset="-120"/>
              </a:rPr>
              <a:pPr/>
              <a:t>13</a:t>
            </a:fld>
            <a:endParaRPr lang="en-US" altLang="zh-TW" smtClean="0">
              <a:ea typeface="新細明體" pitchFamily="18" charset="-12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500063" y="214313"/>
            <a:ext cx="8229600" cy="1500187"/>
          </a:xfrm>
        </p:spPr>
        <p:txBody>
          <a:bodyPr/>
          <a:lstStyle/>
          <a:p>
            <a:pPr eaLnBrk="1" hangingPunct="1">
              <a:defRPr/>
            </a:pPr>
            <a:r>
              <a:rPr lang="en-US" altLang="zh-TW" dirty="0" smtClean="0"/>
              <a:t>Equilibrium in a Competitive Labor Market</a:t>
            </a:r>
          </a:p>
        </p:txBody>
      </p:sp>
      <p:grpSp>
        <p:nvGrpSpPr>
          <p:cNvPr id="19459" name="Group 56"/>
          <p:cNvGrpSpPr>
            <a:grpSpLocks/>
          </p:cNvGrpSpPr>
          <p:nvPr/>
        </p:nvGrpSpPr>
        <p:grpSpPr bwMode="auto">
          <a:xfrm>
            <a:off x="-1643063" y="1785938"/>
            <a:ext cx="7786688" cy="4929187"/>
            <a:chOff x="576" y="923"/>
            <a:chExt cx="3744" cy="2026"/>
          </a:xfrm>
        </p:grpSpPr>
        <p:grpSp>
          <p:nvGrpSpPr>
            <p:cNvPr id="19463" name="Group 34"/>
            <p:cNvGrpSpPr>
              <a:grpSpLocks noChangeAspect="1"/>
            </p:cNvGrpSpPr>
            <p:nvPr/>
          </p:nvGrpSpPr>
          <p:grpSpPr bwMode="auto">
            <a:xfrm>
              <a:off x="576" y="1155"/>
              <a:ext cx="3744" cy="1794"/>
              <a:chOff x="2748" y="2129"/>
              <a:chExt cx="7200" cy="3450"/>
            </a:xfrm>
          </p:grpSpPr>
          <p:sp>
            <p:nvSpPr>
              <p:cNvPr id="183331" name="AutoShape 35"/>
              <p:cNvSpPr>
                <a:spLocks noChangeAspect="1" noChangeArrowheads="1"/>
              </p:cNvSpPr>
              <p:nvPr/>
            </p:nvSpPr>
            <p:spPr bwMode="auto">
              <a:xfrm>
                <a:off x="2748" y="2132"/>
                <a:ext cx="7200" cy="3447"/>
              </a:xfrm>
              <a:prstGeom prst="rect">
                <a:avLst/>
              </a:prstGeom>
              <a:noFill/>
              <a:ln w="9525">
                <a:noFill/>
                <a:miter lim="800000"/>
                <a:headEnd/>
                <a:tailEnd/>
              </a:ln>
            </p:spPr>
            <p:txBody>
              <a:bodyPr/>
              <a:lstStyle/>
              <a:p>
                <a:pPr algn="ctr" eaLnBrk="0" hangingPunct="0">
                  <a:defRPr/>
                </a:pPr>
                <a:endParaRPr kumimoji="0" lang="zh-TW" altLang="en-US" sz="3800">
                  <a:solidFill>
                    <a:srgbClr val="000000"/>
                  </a:solidFill>
                  <a:ea typeface="+mn-ea"/>
                </a:endParaRPr>
              </a:p>
            </p:txBody>
          </p:sp>
          <p:sp>
            <p:nvSpPr>
              <p:cNvPr id="19472" name="Rectangle 36"/>
              <p:cNvSpPr>
                <a:spLocks noChangeArrowheads="1"/>
              </p:cNvSpPr>
              <p:nvPr/>
            </p:nvSpPr>
            <p:spPr bwMode="auto">
              <a:xfrm>
                <a:off x="7334" y="2437"/>
                <a:ext cx="207" cy="236"/>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S</a:t>
                </a:r>
              </a:p>
              <a:p>
                <a:endParaRPr kumimoji="0" lang="en-US" altLang="zh-TW" sz="1200" i="1">
                  <a:solidFill>
                    <a:srgbClr val="000000"/>
                  </a:solidFill>
                  <a:latin typeface="Verdana" pitchFamily="34" charset="0"/>
                </a:endParaRPr>
              </a:p>
              <a:p>
                <a:endParaRPr kumimoji="0" lang="en-US" altLang="zh-TW" sz="1200" i="1">
                  <a:solidFill>
                    <a:srgbClr val="000000"/>
                  </a:solidFill>
                  <a:latin typeface="Verdana" pitchFamily="34" charset="0"/>
                </a:endParaRPr>
              </a:p>
              <a:p>
                <a:endParaRPr kumimoji="0" lang="en-US" altLang="zh-TW" sz="1200" i="1">
                  <a:solidFill>
                    <a:srgbClr val="000000"/>
                  </a:solidFill>
                  <a:latin typeface="Verdana" pitchFamily="34" charset="0"/>
                </a:endParaRPr>
              </a:p>
              <a:p>
                <a:endParaRPr kumimoji="0" lang="en-US" altLang="zh-TW" sz="1200" i="1">
                  <a:solidFill>
                    <a:srgbClr val="000000"/>
                  </a:solidFill>
                  <a:latin typeface="Verdana" pitchFamily="34" charset="0"/>
                </a:endParaRPr>
              </a:p>
              <a:p>
                <a:endParaRPr kumimoji="0" lang="en-US" altLang="zh-TW" sz="1200" i="1">
                  <a:solidFill>
                    <a:srgbClr val="000000"/>
                  </a:solidFill>
                  <a:latin typeface="Verdana" pitchFamily="34" charset="0"/>
                </a:endParaRPr>
              </a:p>
              <a:p>
                <a:endParaRPr kumimoji="0" lang="en-US" altLang="zh-TW" sz="1200" i="1">
                  <a:solidFill>
                    <a:srgbClr val="000000"/>
                  </a:solidFill>
                  <a:latin typeface="Verdana" pitchFamily="34" charset="0"/>
                </a:endParaRPr>
              </a:p>
              <a:p>
                <a:endParaRPr kumimoji="0" lang="en-US" altLang="zh-TW" sz="1200" i="1">
                  <a:solidFill>
                    <a:srgbClr val="000000"/>
                  </a:solidFill>
                  <a:latin typeface="Verdana" pitchFamily="34" charset="0"/>
                </a:endParaRPr>
              </a:p>
              <a:p>
                <a:endParaRPr kumimoji="0" lang="en-US" altLang="zh-TW" sz="1200" i="1">
                  <a:solidFill>
                    <a:srgbClr val="000000"/>
                  </a:solidFill>
                  <a:latin typeface="Verdana" pitchFamily="34" charset="0"/>
                </a:endParaRPr>
              </a:p>
              <a:p>
                <a:endParaRPr kumimoji="0" lang="en-US" altLang="zh-TW" sz="1200" i="1">
                  <a:solidFill>
                    <a:srgbClr val="000000"/>
                  </a:solidFill>
                  <a:latin typeface="Verdana" pitchFamily="34" charset="0"/>
                </a:endParaRPr>
              </a:p>
              <a:p>
                <a:endParaRPr kumimoji="0" lang="en-US" altLang="zh-TW" sz="1200" i="1">
                  <a:solidFill>
                    <a:srgbClr val="000000"/>
                  </a:solidFill>
                  <a:latin typeface="Verdana" pitchFamily="34" charset="0"/>
                </a:endParaRPr>
              </a:p>
            </p:txBody>
          </p:sp>
          <p:sp>
            <p:nvSpPr>
              <p:cNvPr id="183333" name="AutoShape 37"/>
              <p:cNvSpPr>
                <a:spLocks noChangeArrowheads="1"/>
              </p:cNvSpPr>
              <p:nvPr/>
            </p:nvSpPr>
            <p:spPr bwMode="auto">
              <a:xfrm>
                <a:off x="5141" y="2132"/>
                <a:ext cx="1176" cy="1353"/>
              </a:xfrm>
              <a:prstGeom prst="rtTriangle">
                <a:avLst/>
              </a:prstGeom>
              <a:solidFill>
                <a:srgbClr val="FFCC99"/>
              </a:solidFill>
              <a:ln w="9525">
                <a:solidFill>
                  <a:srgbClr val="FFCC99"/>
                </a:solidFill>
                <a:miter lim="800000"/>
                <a:headEnd/>
                <a:tailEnd/>
              </a:ln>
            </p:spPr>
            <p:txBody>
              <a:bodyPr/>
              <a:lstStyle/>
              <a:p>
                <a:pPr algn="ctr" eaLnBrk="0" hangingPunct="0">
                  <a:defRPr/>
                </a:pPr>
                <a:endParaRPr kumimoji="0" lang="zh-TW" altLang="en-US" sz="3800">
                  <a:solidFill>
                    <a:srgbClr val="000000"/>
                  </a:solidFill>
                  <a:ea typeface="+mn-ea"/>
                </a:endParaRPr>
              </a:p>
            </p:txBody>
          </p:sp>
          <p:sp>
            <p:nvSpPr>
              <p:cNvPr id="183334" name="AutoShape 38"/>
              <p:cNvSpPr>
                <a:spLocks noChangeArrowheads="1"/>
              </p:cNvSpPr>
              <p:nvPr/>
            </p:nvSpPr>
            <p:spPr bwMode="auto">
              <a:xfrm flipV="1">
                <a:off x="5141" y="3490"/>
                <a:ext cx="1192" cy="1098"/>
              </a:xfrm>
              <a:prstGeom prst="rtTriangle">
                <a:avLst/>
              </a:prstGeom>
              <a:solidFill>
                <a:srgbClr val="FFFF99"/>
              </a:solidFill>
              <a:ln w="9525">
                <a:solidFill>
                  <a:srgbClr val="FFFF99"/>
                </a:solidFill>
                <a:miter lim="800000"/>
                <a:headEnd/>
                <a:tailEnd/>
              </a:ln>
            </p:spPr>
            <p:txBody>
              <a:bodyPr/>
              <a:lstStyle/>
              <a:p>
                <a:pPr algn="ctr" eaLnBrk="0" hangingPunct="0">
                  <a:defRPr/>
                </a:pPr>
                <a:endParaRPr kumimoji="0" lang="zh-TW" altLang="en-US" sz="3800">
                  <a:solidFill>
                    <a:srgbClr val="000000"/>
                  </a:solidFill>
                  <a:ea typeface="+mn-ea"/>
                </a:endParaRPr>
              </a:p>
            </p:txBody>
          </p:sp>
          <p:sp>
            <p:nvSpPr>
              <p:cNvPr id="19475" name="Rectangle 39"/>
              <p:cNvSpPr>
                <a:spLocks noChangeArrowheads="1"/>
              </p:cNvSpPr>
              <p:nvPr/>
            </p:nvSpPr>
            <p:spPr bwMode="auto">
              <a:xfrm>
                <a:off x="4876" y="3373"/>
                <a:ext cx="247" cy="236"/>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w</a:t>
                </a:r>
                <a:r>
                  <a:rPr kumimoji="0" lang="en-US" altLang="zh-TW" sz="1600" i="1" baseline="30000">
                    <a:solidFill>
                      <a:srgbClr val="000000"/>
                    </a:solidFill>
                    <a:latin typeface="Verdana" pitchFamily="34" charset="0"/>
                  </a:rPr>
                  <a:t>*</a:t>
                </a:r>
                <a:endParaRPr kumimoji="0" lang="en-US" altLang="zh-TW" sz="1600">
                  <a:solidFill>
                    <a:srgbClr val="000000"/>
                  </a:solidFill>
                  <a:latin typeface="Verdana" pitchFamily="34" charset="0"/>
                </a:endParaRPr>
              </a:p>
            </p:txBody>
          </p:sp>
          <p:sp>
            <p:nvSpPr>
              <p:cNvPr id="183336" name="Line 40"/>
              <p:cNvSpPr>
                <a:spLocks noChangeShapeType="1"/>
              </p:cNvSpPr>
              <p:nvPr/>
            </p:nvSpPr>
            <p:spPr bwMode="auto">
              <a:xfrm flipV="1">
                <a:off x="5151" y="2605"/>
                <a:ext cx="2139" cy="1976"/>
              </a:xfrm>
              <a:prstGeom prst="line">
                <a:avLst/>
              </a:prstGeom>
              <a:noFill/>
              <a:ln w="19050">
                <a:solidFill>
                  <a:srgbClr val="00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19477" name="Rectangle 41"/>
              <p:cNvSpPr>
                <a:spLocks noChangeArrowheads="1"/>
              </p:cNvSpPr>
              <p:nvPr/>
            </p:nvSpPr>
            <p:spPr bwMode="auto">
              <a:xfrm>
                <a:off x="5369" y="2903"/>
                <a:ext cx="207" cy="238"/>
              </a:xfrm>
              <a:prstGeom prst="rect">
                <a:avLst/>
              </a:prstGeom>
              <a:noFill/>
              <a:ln w="12700">
                <a:noFill/>
                <a:miter lim="800000"/>
                <a:headEnd/>
                <a:tailEnd/>
              </a:ln>
            </p:spPr>
            <p:txBody>
              <a:bodyPr lIns="0" tIns="0" rIns="0" bIns="0"/>
              <a:lstStyle/>
              <a:p>
                <a:r>
                  <a:rPr kumimoji="0" lang="en-US" altLang="zh-TW" sz="1200" i="1">
                    <a:solidFill>
                      <a:srgbClr val="000000"/>
                    </a:solidFill>
                    <a:latin typeface="Verdana" pitchFamily="34" charset="0"/>
                  </a:rPr>
                  <a:t>P</a:t>
                </a:r>
                <a:endParaRPr kumimoji="0" lang="en-US" altLang="zh-TW" sz="2400">
                  <a:solidFill>
                    <a:srgbClr val="000000"/>
                  </a:solidFill>
                  <a:latin typeface="Verdana" pitchFamily="34" charset="0"/>
                </a:endParaRPr>
              </a:p>
            </p:txBody>
          </p:sp>
          <p:sp>
            <p:nvSpPr>
              <p:cNvPr id="19478" name="Rectangle 42"/>
              <p:cNvSpPr>
                <a:spLocks noChangeArrowheads="1"/>
              </p:cNvSpPr>
              <p:nvPr/>
            </p:nvSpPr>
            <p:spPr bwMode="auto">
              <a:xfrm>
                <a:off x="5349" y="3728"/>
                <a:ext cx="197" cy="237"/>
              </a:xfrm>
              <a:prstGeom prst="rect">
                <a:avLst/>
              </a:prstGeom>
              <a:noFill/>
              <a:ln w="12700">
                <a:noFill/>
                <a:miter lim="800000"/>
                <a:headEnd/>
                <a:tailEnd/>
              </a:ln>
            </p:spPr>
            <p:txBody>
              <a:bodyPr lIns="0" tIns="0" rIns="0" bIns="0"/>
              <a:lstStyle/>
              <a:p>
                <a:r>
                  <a:rPr kumimoji="0" lang="en-US" altLang="zh-TW" sz="1200" i="1">
                    <a:solidFill>
                      <a:srgbClr val="000000"/>
                    </a:solidFill>
                    <a:latin typeface="Verdana" pitchFamily="34" charset="0"/>
                  </a:rPr>
                  <a:t>Q</a:t>
                </a:r>
                <a:endParaRPr kumimoji="0" lang="en-US" altLang="zh-TW" sz="2400">
                  <a:solidFill>
                    <a:srgbClr val="000000"/>
                  </a:solidFill>
                  <a:latin typeface="Verdana" pitchFamily="34" charset="0"/>
                </a:endParaRPr>
              </a:p>
            </p:txBody>
          </p:sp>
          <p:sp>
            <p:nvSpPr>
              <p:cNvPr id="183339" name="Line 43"/>
              <p:cNvSpPr>
                <a:spLocks noChangeShapeType="1"/>
              </p:cNvSpPr>
              <p:nvPr/>
            </p:nvSpPr>
            <p:spPr bwMode="auto">
              <a:xfrm rot="5400000">
                <a:off x="5746" y="2881"/>
                <a:ext cx="1" cy="1210"/>
              </a:xfrm>
              <a:prstGeom prst="line">
                <a:avLst/>
              </a:prstGeom>
              <a:noFill/>
              <a:ln w="6350">
                <a:solidFill>
                  <a:srgbClr val="000000"/>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19480" name="Rectangle 44"/>
              <p:cNvSpPr>
                <a:spLocks noChangeArrowheads="1"/>
              </p:cNvSpPr>
              <p:nvPr/>
            </p:nvSpPr>
            <p:spPr bwMode="auto">
              <a:xfrm>
                <a:off x="6315" y="5071"/>
                <a:ext cx="207" cy="237"/>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E</a:t>
                </a:r>
                <a:r>
                  <a:rPr kumimoji="0" lang="en-US" altLang="zh-TW" sz="1600" i="1" baseline="30000">
                    <a:solidFill>
                      <a:srgbClr val="000000"/>
                    </a:solidFill>
                    <a:latin typeface="Verdana" pitchFamily="34" charset="0"/>
                  </a:rPr>
                  <a:t>*</a:t>
                </a:r>
                <a:endParaRPr kumimoji="0" lang="en-US" altLang="zh-TW" sz="1600">
                  <a:solidFill>
                    <a:srgbClr val="000000"/>
                  </a:solidFill>
                  <a:latin typeface="Verdana" pitchFamily="34" charset="0"/>
                </a:endParaRPr>
              </a:p>
            </p:txBody>
          </p:sp>
          <p:sp>
            <p:nvSpPr>
              <p:cNvPr id="183341" name="Line 45"/>
              <p:cNvSpPr>
                <a:spLocks noChangeShapeType="1"/>
              </p:cNvSpPr>
              <p:nvPr/>
            </p:nvSpPr>
            <p:spPr bwMode="auto">
              <a:xfrm>
                <a:off x="6707" y="3161"/>
                <a:ext cx="0" cy="1850"/>
              </a:xfrm>
              <a:prstGeom prst="line">
                <a:avLst/>
              </a:prstGeom>
              <a:noFill/>
              <a:ln w="6350">
                <a:solidFill>
                  <a:srgbClr val="000000"/>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19482" name="Rectangle 46"/>
              <p:cNvSpPr>
                <a:spLocks noChangeArrowheads="1"/>
              </p:cNvSpPr>
              <p:nvPr/>
            </p:nvSpPr>
            <p:spPr bwMode="auto">
              <a:xfrm>
                <a:off x="6645" y="5071"/>
                <a:ext cx="376" cy="237"/>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E</a:t>
                </a:r>
                <a:r>
                  <a:rPr kumimoji="0" lang="en-US" altLang="zh-TW" sz="1600" i="1" baseline="-25000">
                    <a:solidFill>
                      <a:srgbClr val="000000"/>
                    </a:solidFill>
                    <a:latin typeface="Verdana" pitchFamily="34" charset="0"/>
                  </a:rPr>
                  <a:t>H</a:t>
                </a:r>
                <a:endParaRPr kumimoji="0" lang="en-US" altLang="zh-TW" sz="1600">
                  <a:solidFill>
                    <a:srgbClr val="000000"/>
                  </a:solidFill>
                  <a:latin typeface="Verdana" pitchFamily="34" charset="0"/>
                </a:endParaRPr>
              </a:p>
            </p:txBody>
          </p:sp>
          <p:sp>
            <p:nvSpPr>
              <p:cNvPr id="183343" name="Line 47"/>
              <p:cNvSpPr>
                <a:spLocks noChangeShapeType="1"/>
              </p:cNvSpPr>
              <p:nvPr/>
            </p:nvSpPr>
            <p:spPr bwMode="auto">
              <a:xfrm>
                <a:off x="5991" y="3131"/>
                <a:ext cx="3" cy="1863"/>
              </a:xfrm>
              <a:prstGeom prst="line">
                <a:avLst/>
              </a:prstGeom>
              <a:noFill/>
              <a:ln w="6350">
                <a:solidFill>
                  <a:srgbClr val="000000"/>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19484" name="Rectangle 48"/>
              <p:cNvSpPr>
                <a:spLocks noChangeArrowheads="1"/>
              </p:cNvSpPr>
              <p:nvPr/>
            </p:nvSpPr>
            <p:spPr bwMode="auto">
              <a:xfrm>
                <a:off x="5904" y="5064"/>
                <a:ext cx="208" cy="238"/>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E</a:t>
                </a:r>
                <a:r>
                  <a:rPr kumimoji="0" lang="en-US" altLang="zh-TW" sz="1600" i="1" baseline="-25000">
                    <a:solidFill>
                      <a:srgbClr val="000000"/>
                    </a:solidFill>
                    <a:latin typeface="Verdana" pitchFamily="34" charset="0"/>
                  </a:rPr>
                  <a:t>L</a:t>
                </a:r>
                <a:endParaRPr kumimoji="0" lang="en-US" altLang="zh-TW" sz="1600">
                  <a:solidFill>
                    <a:srgbClr val="000000"/>
                  </a:solidFill>
                  <a:latin typeface="Verdana" pitchFamily="34" charset="0"/>
                </a:endParaRPr>
              </a:p>
            </p:txBody>
          </p:sp>
        </p:grpSp>
        <p:grpSp>
          <p:nvGrpSpPr>
            <p:cNvPr id="19464" name="Group 49"/>
            <p:cNvGrpSpPr>
              <a:grpSpLocks/>
            </p:cNvGrpSpPr>
            <p:nvPr/>
          </p:nvGrpSpPr>
          <p:grpSpPr bwMode="auto">
            <a:xfrm>
              <a:off x="1728" y="923"/>
              <a:ext cx="1621" cy="1862"/>
              <a:chOff x="4321" y="2307"/>
              <a:chExt cx="4051" cy="4655"/>
            </a:xfrm>
          </p:grpSpPr>
          <p:sp>
            <p:nvSpPr>
              <p:cNvPr id="183346" name="Line 50"/>
              <p:cNvSpPr>
                <a:spLocks noChangeShapeType="1"/>
              </p:cNvSpPr>
              <p:nvPr/>
            </p:nvSpPr>
            <p:spPr bwMode="auto">
              <a:xfrm>
                <a:off x="4561" y="2637"/>
                <a:ext cx="0" cy="3988"/>
              </a:xfrm>
              <a:prstGeom prst="line">
                <a:avLst/>
              </a:prstGeom>
              <a:noFill/>
              <a:ln w="12700">
                <a:solidFill>
                  <a:srgbClr val="00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183347" name="Line 51"/>
              <p:cNvSpPr>
                <a:spLocks noChangeShapeType="1"/>
              </p:cNvSpPr>
              <p:nvPr/>
            </p:nvSpPr>
            <p:spPr bwMode="auto">
              <a:xfrm>
                <a:off x="4574" y="6607"/>
                <a:ext cx="3216" cy="3"/>
              </a:xfrm>
              <a:prstGeom prst="line">
                <a:avLst/>
              </a:prstGeom>
              <a:noFill/>
              <a:ln w="12700">
                <a:solidFill>
                  <a:srgbClr val="00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183348" name="Line 52"/>
              <p:cNvSpPr>
                <a:spLocks noChangeShapeType="1"/>
              </p:cNvSpPr>
              <p:nvPr/>
            </p:nvSpPr>
            <p:spPr bwMode="auto">
              <a:xfrm>
                <a:off x="4563" y="2853"/>
                <a:ext cx="2692" cy="3134"/>
              </a:xfrm>
              <a:prstGeom prst="line">
                <a:avLst/>
              </a:prstGeom>
              <a:noFill/>
              <a:ln w="22225">
                <a:solidFill>
                  <a:srgbClr val="FF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19468" name="Rectangle 53"/>
              <p:cNvSpPr>
                <a:spLocks noChangeArrowheads="1"/>
              </p:cNvSpPr>
              <p:nvPr/>
            </p:nvSpPr>
            <p:spPr bwMode="auto">
              <a:xfrm>
                <a:off x="4321" y="2307"/>
                <a:ext cx="712" cy="307"/>
              </a:xfrm>
              <a:prstGeom prst="rect">
                <a:avLst/>
              </a:prstGeom>
              <a:noFill/>
              <a:ln w="12700">
                <a:noFill/>
                <a:miter lim="800000"/>
                <a:headEnd/>
                <a:tailEnd/>
              </a:ln>
            </p:spPr>
            <p:txBody>
              <a:bodyPr lIns="0" tIns="0" rIns="0" bIns="0"/>
              <a:lstStyle/>
              <a:p>
                <a:r>
                  <a:rPr kumimoji="0" lang="en-US" altLang="zh-TW" sz="1200">
                    <a:solidFill>
                      <a:srgbClr val="000000"/>
                    </a:solidFill>
                    <a:latin typeface="Verdana" pitchFamily="34" charset="0"/>
                  </a:rPr>
                  <a:t>Dollars</a:t>
                </a:r>
                <a:endParaRPr kumimoji="0" lang="en-US" altLang="zh-TW" sz="2400">
                  <a:solidFill>
                    <a:srgbClr val="000000"/>
                  </a:solidFill>
                  <a:latin typeface="Verdana" pitchFamily="34" charset="0"/>
                </a:endParaRPr>
              </a:p>
            </p:txBody>
          </p:sp>
          <p:sp>
            <p:nvSpPr>
              <p:cNvPr id="19469" name="Rectangle 54"/>
              <p:cNvSpPr>
                <a:spLocks noChangeArrowheads="1"/>
              </p:cNvSpPr>
              <p:nvPr/>
            </p:nvSpPr>
            <p:spPr bwMode="auto">
              <a:xfrm>
                <a:off x="7056" y="6639"/>
                <a:ext cx="1316" cy="323"/>
              </a:xfrm>
              <a:prstGeom prst="rect">
                <a:avLst/>
              </a:prstGeom>
              <a:noFill/>
              <a:ln w="12700">
                <a:noFill/>
                <a:miter lim="800000"/>
                <a:headEnd/>
                <a:tailEnd/>
              </a:ln>
            </p:spPr>
            <p:txBody>
              <a:bodyPr lIns="0" tIns="0" rIns="0" bIns="0"/>
              <a:lstStyle/>
              <a:p>
                <a:r>
                  <a:rPr kumimoji="0" lang="en-US" altLang="zh-TW" sz="1200">
                    <a:solidFill>
                      <a:srgbClr val="000000"/>
                    </a:solidFill>
                    <a:latin typeface="Verdana" pitchFamily="34" charset="0"/>
                  </a:rPr>
                  <a:t>Employment</a:t>
                </a:r>
                <a:endParaRPr kumimoji="0" lang="en-US" altLang="zh-TW" sz="2400">
                  <a:solidFill>
                    <a:srgbClr val="000000"/>
                  </a:solidFill>
                  <a:latin typeface="Verdana" pitchFamily="34" charset="0"/>
                </a:endParaRPr>
              </a:p>
            </p:txBody>
          </p:sp>
          <p:sp>
            <p:nvSpPr>
              <p:cNvPr id="183351" name="Line 55"/>
              <p:cNvSpPr>
                <a:spLocks noChangeShapeType="1"/>
              </p:cNvSpPr>
              <p:nvPr/>
            </p:nvSpPr>
            <p:spPr bwMode="auto">
              <a:xfrm>
                <a:off x="6100" y="4643"/>
                <a:ext cx="0" cy="1969"/>
              </a:xfrm>
              <a:prstGeom prst="line">
                <a:avLst/>
              </a:prstGeom>
              <a:noFill/>
              <a:ln w="6350">
                <a:solidFill>
                  <a:srgbClr val="000000"/>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grpSp>
      </p:grpSp>
      <p:sp>
        <p:nvSpPr>
          <p:cNvPr id="19460" name="Rectangle 57"/>
          <p:cNvSpPr>
            <a:spLocks noChangeArrowheads="1"/>
          </p:cNvSpPr>
          <p:nvPr/>
        </p:nvSpPr>
        <p:spPr bwMode="auto">
          <a:xfrm>
            <a:off x="4071938" y="1714500"/>
            <a:ext cx="4286250" cy="4894263"/>
          </a:xfrm>
          <a:prstGeom prst="rect">
            <a:avLst/>
          </a:prstGeom>
          <a:noFill/>
          <a:ln w="9525">
            <a:noFill/>
            <a:miter lim="800000"/>
            <a:headEnd/>
            <a:tailEnd/>
          </a:ln>
        </p:spPr>
        <p:txBody>
          <a:bodyPr anchor="ctr">
            <a:spAutoFit/>
          </a:bodyPr>
          <a:lstStyle/>
          <a:p>
            <a:r>
              <a:rPr kumimoji="0" lang="en-US" altLang="zh-TW" sz="2400">
                <a:solidFill>
                  <a:srgbClr val="000000"/>
                </a:solidFill>
                <a:latin typeface="Arial" charset="0"/>
              </a:rPr>
              <a:t>The labor market is in equilibrium when supply equals demand; </a:t>
            </a:r>
            <a:r>
              <a:rPr kumimoji="0" lang="en-US" altLang="zh-TW" sz="2400" i="1">
                <a:solidFill>
                  <a:srgbClr val="000000"/>
                </a:solidFill>
                <a:latin typeface="Arial" charset="0"/>
              </a:rPr>
              <a:t>E*</a:t>
            </a:r>
            <a:r>
              <a:rPr kumimoji="0" lang="en-US" altLang="zh-TW" sz="2400">
                <a:solidFill>
                  <a:srgbClr val="000000"/>
                </a:solidFill>
                <a:latin typeface="Arial" charset="0"/>
              </a:rPr>
              <a:t> workers are employed at a wage of </a:t>
            </a:r>
            <a:r>
              <a:rPr kumimoji="0" lang="en-US" altLang="zh-TW" sz="2400" i="1">
                <a:solidFill>
                  <a:srgbClr val="000000"/>
                </a:solidFill>
                <a:latin typeface="Arial" charset="0"/>
              </a:rPr>
              <a:t>w*</a:t>
            </a:r>
            <a:r>
              <a:rPr kumimoji="0" lang="en-US" altLang="zh-TW" sz="2400">
                <a:solidFill>
                  <a:srgbClr val="000000"/>
                </a:solidFill>
                <a:latin typeface="Arial" charset="0"/>
              </a:rPr>
              <a:t>. In equilibrium, all persons who are looking for work at the going wage can find a job. The triangle </a:t>
            </a:r>
            <a:r>
              <a:rPr kumimoji="0" lang="en-US" altLang="zh-TW" sz="2400" i="1">
                <a:solidFill>
                  <a:srgbClr val="000000"/>
                </a:solidFill>
                <a:latin typeface="Arial" charset="0"/>
              </a:rPr>
              <a:t>P</a:t>
            </a:r>
            <a:r>
              <a:rPr kumimoji="0" lang="en-US" altLang="zh-TW" sz="2400">
                <a:solidFill>
                  <a:srgbClr val="000000"/>
                </a:solidFill>
                <a:latin typeface="Arial" charset="0"/>
              </a:rPr>
              <a:t> gives the producer surplus; the triangle </a:t>
            </a:r>
            <a:r>
              <a:rPr kumimoji="0" lang="en-US" altLang="zh-TW" sz="2400" i="1">
                <a:solidFill>
                  <a:srgbClr val="000000"/>
                </a:solidFill>
                <a:latin typeface="Arial" charset="0"/>
              </a:rPr>
              <a:t>Q</a:t>
            </a:r>
            <a:r>
              <a:rPr kumimoji="0" lang="en-US" altLang="zh-TW" sz="2400">
                <a:solidFill>
                  <a:srgbClr val="000000"/>
                </a:solidFill>
                <a:latin typeface="Arial" charset="0"/>
              </a:rPr>
              <a:t> gives the worker surplus. A competitive market maximizes the gains from trade, or the sum </a:t>
            </a:r>
            <a:r>
              <a:rPr kumimoji="0" lang="en-US" altLang="zh-TW" sz="2400" i="1">
                <a:solidFill>
                  <a:srgbClr val="000000"/>
                </a:solidFill>
                <a:latin typeface="Arial" charset="0"/>
              </a:rPr>
              <a:t>P</a:t>
            </a:r>
            <a:r>
              <a:rPr kumimoji="0" lang="en-US" altLang="zh-TW" sz="2400">
                <a:solidFill>
                  <a:srgbClr val="000000"/>
                </a:solidFill>
                <a:latin typeface="Arial" charset="0"/>
              </a:rPr>
              <a:t> + </a:t>
            </a:r>
            <a:r>
              <a:rPr kumimoji="0" lang="en-US" altLang="zh-TW" sz="2400" i="1">
                <a:solidFill>
                  <a:srgbClr val="000000"/>
                </a:solidFill>
                <a:latin typeface="Arial" charset="0"/>
              </a:rPr>
              <a:t>Q</a:t>
            </a:r>
            <a:r>
              <a:rPr kumimoji="0" lang="en-US" altLang="zh-TW" sz="2400">
                <a:solidFill>
                  <a:srgbClr val="000000"/>
                </a:solidFill>
                <a:latin typeface="Arial" charset="0"/>
              </a:rPr>
              <a:t>.</a:t>
            </a:r>
          </a:p>
        </p:txBody>
      </p:sp>
      <p:sp>
        <p:nvSpPr>
          <p:cNvPr id="19461" name="投影片編號版面配置區 26"/>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3283CF42-4D33-4F0E-8D79-9E0FC41E730E}" type="slidenum">
              <a:rPr lang="en-US" altLang="zh-TW" smtClean="0">
                <a:ea typeface="新細明體" pitchFamily="18" charset="-120"/>
              </a:rPr>
              <a:pPr/>
              <a:t>14</a:t>
            </a:fld>
            <a:endParaRPr lang="en-US" altLang="zh-TW" smtClean="0">
              <a:ea typeface="新細明體" pitchFamily="18" charset="-120"/>
            </a:endParaRPr>
          </a:p>
        </p:txBody>
      </p:sp>
      <p:sp>
        <p:nvSpPr>
          <p:cNvPr id="19462" name="矩形 27"/>
          <p:cNvSpPr>
            <a:spLocks noChangeArrowheads="1"/>
          </p:cNvSpPr>
          <p:nvPr/>
        </p:nvSpPr>
        <p:spPr bwMode="auto">
          <a:xfrm>
            <a:off x="3214688" y="5214938"/>
            <a:ext cx="428625" cy="338137"/>
          </a:xfrm>
          <a:prstGeom prst="rect">
            <a:avLst/>
          </a:prstGeom>
          <a:noFill/>
          <a:ln w="9525">
            <a:noFill/>
            <a:miter lim="800000"/>
            <a:headEnd/>
            <a:tailEnd/>
          </a:ln>
        </p:spPr>
        <p:txBody>
          <a:bodyPr wrap="none">
            <a:spAutoFit/>
          </a:bodyPr>
          <a:lstStyle/>
          <a:p>
            <a:r>
              <a:rPr kumimoji="0" lang="en-US" altLang="zh-TW" sz="1600" i="1">
                <a:solidFill>
                  <a:srgbClr val="000000"/>
                </a:solidFill>
                <a:latin typeface="Verdana" pitchFamily="34" charset="0"/>
              </a:rPr>
              <a:t>D</a:t>
            </a:r>
            <a:r>
              <a:rPr kumimoji="0" lang="en-US" altLang="zh-TW" sz="1600" baseline="-25000">
                <a:solidFill>
                  <a:srgbClr val="000000"/>
                </a:solidFill>
                <a:latin typeface="Verdana" pitchFamily="34" charset="0"/>
              </a:rPr>
              <a:t>0</a:t>
            </a:r>
            <a:endParaRPr kumimoji="0" lang="en-US" altLang="zh-TW" sz="1600">
              <a:solidFill>
                <a:srgbClr val="000000"/>
              </a:solidFill>
              <a:latin typeface="Verdana"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28625" y="285750"/>
            <a:ext cx="8229600" cy="892175"/>
          </a:xfrm>
        </p:spPr>
        <p:txBody>
          <a:bodyPr/>
          <a:lstStyle/>
          <a:p>
            <a:pPr eaLnBrk="1" hangingPunct="1">
              <a:defRPr/>
            </a:pPr>
            <a:r>
              <a:rPr lang="en-US" altLang="zh-TW" dirty="0" smtClean="0"/>
              <a:t>Efficiency Revisited</a:t>
            </a:r>
          </a:p>
        </p:txBody>
      </p:sp>
      <p:sp>
        <p:nvSpPr>
          <p:cNvPr id="20483" name="Rectangle 3"/>
          <p:cNvSpPr>
            <a:spLocks noGrp="1" noChangeArrowheads="1"/>
          </p:cNvSpPr>
          <p:nvPr>
            <p:ph type="body" idx="1"/>
          </p:nvPr>
        </p:nvSpPr>
        <p:spPr>
          <a:xfrm>
            <a:off x="357188" y="1285875"/>
            <a:ext cx="8143875" cy="5357813"/>
          </a:xfrm>
          <a:noFill/>
        </p:spPr>
        <p:txBody>
          <a:bodyPr/>
          <a:lstStyle/>
          <a:p>
            <a:pPr eaLnBrk="1" hangingPunct="1">
              <a:lnSpc>
                <a:spcPct val="90000"/>
              </a:lnSpc>
            </a:pPr>
            <a:r>
              <a:rPr lang="en-US" altLang="zh-TW" smtClean="0"/>
              <a:t>The “single wage” property of a competitive equilibrium has important implications for economic efficiency.</a:t>
            </a:r>
          </a:p>
          <a:p>
            <a:pPr lvl="1" eaLnBrk="1" hangingPunct="1">
              <a:lnSpc>
                <a:spcPct val="90000"/>
              </a:lnSpc>
            </a:pPr>
            <a:r>
              <a:rPr lang="en-US" altLang="zh-TW" sz="2400" smtClean="0"/>
              <a:t>Recall that in a competitive equilibrium the wage equals the value of marginal product of labor. As firms and workers move to the region that provides the best opportunities, they eliminate regional wage differentials. Therefore, workers of given skills have the same value of marginal product of labor in all markets.</a:t>
            </a:r>
            <a:endParaRPr lang="en-US" altLang="zh-TW" sz="1000" smtClean="0"/>
          </a:p>
          <a:p>
            <a:pPr eaLnBrk="1" hangingPunct="1">
              <a:lnSpc>
                <a:spcPct val="90000"/>
              </a:lnSpc>
            </a:pPr>
            <a:r>
              <a:rPr lang="en-US" altLang="zh-TW" smtClean="0"/>
              <a:t>The allocation of workers to firms that equates the value of marginal product across markets is also the sorting that leads to an efficient allocation of labor resources. </a:t>
            </a:r>
          </a:p>
        </p:txBody>
      </p:sp>
      <p:sp>
        <p:nvSpPr>
          <p:cNvPr id="20484" name="投影片編號版面配置區 3"/>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171C701C-0B9C-4284-9CA7-0F82A9BFF1B5}" type="slidenum">
              <a:rPr lang="en-US" altLang="zh-TW" smtClean="0">
                <a:ea typeface="新細明體" pitchFamily="18" charset="-120"/>
              </a:rPr>
              <a:pPr/>
              <a:t>15</a:t>
            </a:fld>
            <a:endParaRPr lang="en-US" altLang="zh-TW" smtClean="0">
              <a:ea typeface="新細明體" pitchFamily="18" charset="-12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Grp="1" noChangeArrowheads="1"/>
          </p:cNvSpPr>
          <p:nvPr>
            <p:ph type="title"/>
          </p:nvPr>
        </p:nvSpPr>
        <p:spPr>
          <a:xfrm>
            <a:off x="357188" y="142875"/>
            <a:ext cx="8501062" cy="908050"/>
          </a:xfrm>
        </p:spPr>
        <p:txBody>
          <a:bodyPr>
            <a:normAutofit fontScale="90000"/>
          </a:bodyPr>
          <a:lstStyle/>
          <a:p>
            <a:pPr eaLnBrk="1" hangingPunct="1">
              <a:defRPr/>
            </a:pPr>
            <a:r>
              <a:rPr lang="en-US" altLang="zh-TW" sz="2800" dirty="0" smtClean="0"/>
              <a:t>2. Competitive Equilibrium Across Labor Markets </a:t>
            </a:r>
          </a:p>
        </p:txBody>
      </p:sp>
      <p:sp>
        <p:nvSpPr>
          <p:cNvPr id="21507" name="Text Box 5"/>
          <p:cNvSpPr txBox="1">
            <a:spLocks noChangeArrowheads="1"/>
          </p:cNvSpPr>
          <p:nvPr/>
        </p:nvSpPr>
        <p:spPr bwMode="auto">
          <a:xfrm>
            <a:off x="285750" y="1000125"/>
            <a:ext cx="8445500" cy="1552575"/>
          </a:xfrm>
          <a:prstGeom prst="rect">
            <a:avLst/>
          </a:prstGeom>
          <a:noFill/>
          <a:ln w="9525">
            <a:noFill/>
            <a:miter lim="800000"/>
            <a:headEnd/>
            <a:tailEnd/>
          </a:ln>
        </p:spPr>
        <p:txBody>
          <a:bodyPr>
            <a:spAutoFit/>
          </a:bodyPr>
          <a:lstStyle/>
          <a:p>
            <a:r>
              <a:rPr lang="en-US" altLang="zh-TW" sz="2400"/>
              <a:t>The economy typically consists of many labor markets, even for workers who have similar skills.  As long as either workers or firms are free to enter and exit labor markets, a competitive economy will be characterized by a single wage.</a:t>
            </a:r>
          </a:p>
        </p:txBody>
      </p:sp>
      <p:grpSp>
        <p:nvGrpSpPr>
          <p:cNvPr id="21508" name="群組 35"/>
          <p:cNvGrpSpPr>
            <a:grpSpLocks/>
          </p:cNvGrpSpPr>
          <p:nvPr/>
        </p:nvGrpSpPr>
        <p:grpSpPr bwMode="auto">
          <a:xfrm>
            <a:off x="714375" y="2786063"/>
            <a:ext cx="7170738" cy="3751262"/>
            <a:chOff x="971550" y="2781300"/>
            <a:chExt cx="7170738" cy="3751263"/>
          </a:xfrm>
        </p:grpSpPr>
        <p:sp>
          <p:nvSpPr>
            <p:cNvPr id="21510" name="Line 29"/>
            <p:cNvSpPr>
              <a:spLocks noChangeShapeType="1"/>
            </p:cNvSpPr>
            <p:nvPr/>
          </p:nvSpPr>
          <p:spPr bwMode="auto">
            <a:xfrm flipV="1">
              <a:off x="1403350" y="3213100"/>
              <a:ext cx="0" cy="2447925"/>
            </a:xfrm>
            <a:prstGeom prst="line">
              <a:avLst/>
            </a:prstGeom>
            <a:noFill/>
            <a:ln w="19050">
              <a:solidFill>
                <a:schemeClr val="tx1"/>
              </a:solidFill>
              <a:round/>
              <a:headEnd/>
              <a:tailEnd/>
            </a:ln>
          </p:spPr>
          <p:txBody>
            <a:bodyPr/>
            <a:lstStyle/>
            <a:p>
              <a:endParaRPr lang="zh-TW" altLang="en-US"/>
            </a:p>
          </p:txBody>
        </p:sp>
        <p:sp>
          <p:nvSpPr>
            <p:cNvPr id="21511" name="Line 30"/>
            <p:cNvSpPr>
              <a:spLocks noChangeShapeType="1"/>
            </p:cNvSpPr>
            <p:nvPr/>
          </p:nvSpPr>
          <p:spPr bwMode="auto">
            <a:xfrm>
              <a:off x="1403350" y="5661025"/>
              <a:ext cx="2592388" cy="0"/>
            </a:xfrm>
            <a:prstGeom prst="line">
              <a:avLst/>
            </a:prstGeom>
            <a:noFill/>
            <a:ln w="19050">
              <a:solidFill>
                <a:schemeClr val="tx1"/>
              </a:solidFill>
              <a:round/>
              <a:headEnd/>
              <a:tailEnd/>
            </a:ln>
          </p:spPr>
          <p:txBody>
            <a:bodyPr/>
            <a:lstStyle/>
            <a:p>
              <a:endParaRPr lang="zh-TW" altLang="en-US"/>
            </a:p>
          </p:txBody>
        </p:sp>
        <p:sp>
          <p:nvSpPr>
            <p:cNvPr id="21512" name="Text Box 31"/>
            <p:cNvSpPr txBox="1">
              <a:spLocks noChangeArrowheads="1"/>
            </p:cNvSpPr>
            <p:nvPr/>
          </p:nvSpPr>
          <p:spPr bwMode="auto">
            <a:xfrm>
              <a:off x="971550" y="2852738"/>
              <a:ext cx="835025" cy="336550"/>
            </a:xfrm>
            <a:prstGeom prst="rect">
              <a:avLst/>
            </a:prstGeom>
            <a:noFill/>
            <a:ln w="9525">
              <a:noFill/>
              <a:miter lim="800000"/>
              <a:headEnd/>
              <a:tailEnd/>
            </a:ln>
          </p:spPr>
          <p:txBody>
            <a:bodyPr wrap="none">
              <a:spAutoFit/>
            </a:bodyPr>
            <a:lstStyle/>
            <a:p>
              <a:r>
                <a:rPr lang="en-US" altLang="zh-TW" sz="1600"/>
                <a:t> Dollars</a:t>
              </a:r>
            </a:p>
          </p:txBody>
        </p:sp>
        <p:sp>
          <p:nvSpPr>
            <p:cNvPr id="21513" name="Text Box 32"/>
            <p:cNvSpPr txBox="1">
              <a:spLocks noChangeArrowheads="1"/>
            </p:cNvSpPr>
            <p:nvPr/>
          </p:nvSpPr>
          <p:spPr bwMode="auto">
            <a:xfrm>
              <a:off x="3419475" y="5734050"/>
              <a:ext cx="1338263" cy="336550"/>
            </a:xfrm>
            <a:prstGeom prst="rect">
              <a:avLst/>
            </a:prstGeom>
            <a:noFill/>
            <a:ln w="9525">
              <a:noFill/>
              <a:miter lim="800000"/>
              <a:headEnd/>
              <a:tailEnd/>
            </a:ln>
          </p:spPr>
          <p:txBody>
            <a:bodyPr wrap="none">
              <a:spAutoFit/>
            </a:bodyPr>
            <a:lstStyle/>
            <a:p>
              <a:r>
                <a:rPr lang="en-US" altLang="zh-TW" sz="1600"/>
                <a:t> Employment </a:t>
              </a:r>
            </a:p>
          </p:txBody>
        </p:sp>
        <p:sp>
          <p:nvSpPr>
            <p:cNvPr id="21514" name="Line 33"/>
            <p:cNvSpPr>
              <a:spLocks noChangeShapeType="1"/>
            </p:cNvSpPr>
            <p:nvPr/>
          </p:nvSpPr>
          <p:spPr bwMode="auto">
            <a:xfrm>
              <a:off x="1546225" y="3429000"/>
              <a:ext cx="2089150" cy="1944688"/>
            </a:xfrm>
            <a:prstGeom prst="line">
              <a:avLst/>
            </a:prstGeom>
            <a:noFill/>
            <a:ln w="19050">
              <a:solidFill>
                <a:schemeClr val="tx1"/>
              </a:solidFill>
              <a:round/>
              <a:headEnd/>
              <a:tailEnd/>
            </a:ln>
          </p:spPr>
          <p:txBody>
            <a:bodyPr/>
            <a:lstStyle/>
            <a:p>
              <a:endParaRPr lang="zh-TW" altLang="en-US"/>
            </a:p>
          </p:txBody>
        </p:sp>
        <p:sp>
          <p:nvSpPr>
            <p:cNvPr id="21515" name="Line 34"/>
            <p:cNvSpPr>
              <a:spLocks noChangeShapeType="1"/>
            </p:cNvSpPr>
            <p:nvPr/>
          </p:nvSpPr>
          <p:spPr bwMode="auto">
            <a:xfrm flipV="1">
              <a:off x="1762125" y="3357563"/>
              <a:ext cx="1873250" cy="1943100"/>
            </a:xfrm>
            <a:prstGeom prst="line">
              <a:avLst/>
            </a:prstGeom>
            <a:noFill/>
            <a:ln w="19050">
              <a:solidFill>
                <a:schemeClr val="tx1"/>
              </a:solidFill>
              <a:round/>
              <a:headEnd/>
              <a:tailEnd/>
            </a:ln>
          </p:spPr>
          <p:txBody>
            <a:bodyPr/>
            <a:lstStyle/>
            <a:p>
              <a:endParaRPr lang="zh-TW" altLang="en-US"/>
            </a:p>
          </p:txBody>
        </p:sp>
        <p:sp>
          <p:nvSpPr>
            <p:cNvPr id="21516" name="Text Box 35"/>
            <p:cNvSpPr txBox="1">
              <a:spLocks noChangeArrowheads="1"/>
            </p:cNvSpPr>
            <p:nvPr/>
          </p:nvSpPr>
          <p:spPr bwMode="auto">
            <a:xfrm>
              <a:off x="3635375" y="5157788"/>
              <a:ext cx="458788" cy="366712"/>
            </a:xfrm>
            <a:prstGeom prst="rect">
              <a:avLst/>
            </a:prstGeom>
            <a:noFill/>
            <a:ln w="9525">
              <a:noFill/>
              <a:miter lim="800000"/>
              <a:headEnd/>
              <a:tailEnd/>
            </a:ln>
          </p:spPr>
          <p:txBody>
            <a:bodyPr wrap="none">
              <a:spAutoFit/>
            </a:bodyPr>
            <a:lstStyle/>
            <a:p>
              <a:r>
                <a:rPr lang="en-US" altLang="zh-TW"/>
                <a:t>D</a:t>
              </a:r>
              <a:r>
                <a:rPr lang="en-US" altLang="zh-TW" baseline="-25000"/>
                <a:t>N</a:t>
              </a:r>
            </a:p>
          </p:txBody>
        </p:sp>
        <p:sp>
          <p:nvSpPr>
            <p:cNvPr id="21517" name="Text Box 36"/>
            <p:cNvSpPr txBox="1">
              <a:spLocks noChangeArrowheads="1"/>
            </p:cNvSpPr>
            <p:nvPr/>
          </p:nvSpPr>
          <p:spPr bwMode="auto">
            <a:xfrm>
              <a:off x="3635375" y="3148013"/>
              <a:ext cx="496888" cy="366712"/>
            </a:xfrm>
            <a:prstGeom prst="rect">
              <a:avLst/>
            </a:prstGeom>
            <a:noFill/>
            <a:ln w="9525">
              <a:noFill/>
              <a:miter lim="800000"/>
              <a:headEnd/>
              <a:tailEnd/>
            </a:ln>
          </p:spPr>
          <p:txBody>
            <a:bodyPr wrap="none">
              <a:spAutoFit/>
            </a:bodyPr>
            <a:lstStyle/>
            <a:p>
              <a:r>
                <a:rPr lang="en-US" altLang="zh-TW"/>
                <a:t>S’</a:t>
              </a:r>
              <a:r>
                <a:rPr lang="en-US" altLang="zh-TW" baseline="-25000"/>
                <a:t>N</a:t>
              </a:r>
            </a:p>
          </p:txBody>
        </p:sp>
        <p:sp>
          <p:nvSpPr>
            <p:cNvPr id="21518" name="Line 37"/>
            <p:cNvSpPr>
              <a:spLocks noChangeShapeType="1"/>
            </p:cNvSpPr>
            <p:nvPr/>
          </p:nvSpPr>
          <p:spPr bwMode="auto">
            <a:xfrm flipH="1">
              <a:off x="1403350" y="4437063"/>
              <a:ext cx="1223963" cy="0"/>
            </a:xfrm>
            <a:prstGeom prst="line">
              <a:avLst/>
            </a:prstGeom>
            <a:noFill/>
            <a:ln w="19050">
              <a:solidFill>
                <a:schemeClr val="tx1"/>
              </a:solidFill>
              <a:prstDash val="lgDash"/>
              <a:round/>
              <a:headEnd/>
              <a:tailEnd/>
            </a:ln>
          </p:spPr>
          <p:txBody>
            <a:bodyPr/>
            <a:lstStyle/>
            <a:p>
              <a:endParaRPr lang="zh-TW" altLang="en-US"/>
            </a:p>
          </p:txBody>
        </p:sp>
        <p:sp>
          <p:nvSpPr>
            <p:cNvPr id="21519" name="Text Box 38"/>
            <p:cNvSpPr txBox="1">
              <a:spLocks noChangeArrowheads="1"/>
            </p:cNvSpPr>
            <p:nvPr/>
          </p:nvSpPr>
          <p:spPr bwMode="auto">
            <a:xfrm>
              <a:off x="971550" y="4227513"/>
              <a:ext cx="514350" cy="366712"/>
            </a:xfrm>
            <a:prstGeom prst="rect">
              <a:avLst/>
            </a:prstGeom>
            <a:noFill/>
            <a:ln w="9525">
              <a:noFill/>
              <a:miter lim="800000"/>
              <a:headEnd/>
              <a:tailEnd/>
            </a:ln>
          </p:spPr>
          <p:txBody>
            <a:bodyPr wrap="none">
              <a:spAutoFit/>
            </a:bodyPr>
            <a:lstStyle/>
            <a:p>
              <a:r>
                <a:rPr lang="en-US" altLang="zh-TW"/>
                <a:t>W*</a:t>
              </a:r>
            </a:p>
          </p:txBody>
        </p:sp>
        <p:sp>
          <p:nvSpPr>
            <p:cNvPr id="21520" name="Line 39"/>
            <p:cNvSpPr>
              <a:spLocks noChangeShapeType="1"/>
            </p:cNvSpPr>
            <p:nvPr/>
          </p:nvSpPr>
          <p:spPr bwMode="auto">
            <a:xfrm flipV="1">
              <a:off x="4787900" y="3211513"/>
              <a:ext cx="0" cy="2447925"/>
            </a:xfrm>
            <a:prstGeom prst="line">
              <a:avLst/>
            </a:prstGeom>
            <a:noFill/>
            <a:ln w="19050">
              <a:solidFill>
                <a:schemeClr val="tx1"/>
              </a:solidFill>
              <a:round/>
              <a:headEnd/>
              <a:tailEnd/>
            </a:ln>
          </p:spPr>
          <p:txBody>
            <a:bodyPr/>
            <a:lstStyle/>
            <a:p>
              <a:endParaRPr lang="zh-TW" altLang="en-US"/>
            </a:p>
          </p:txBody>
        </p:sp>
        <p:sp>
          <p:nvSpPr>
            <p:cNvPr id="21521" name="Line 40"/>
            <p:cNvSpPr>
              <a:spLocks noChangeShapeType="1"/>
            </p:cNvSpPr>
            <p:nvPr/>
          </p:nvSpPr>
          <p:spPr bwMode="auto">
            <a:xfrm>
              <a:off x="4787900" y="5659438"/>
              <a:ext cx="2592388" cy="0"/>
            </a:xfrm>
            <a:prstGeom prst="line">
              <a:avLst/>
            </a:prstGeom>
            <a:noFill/>
            <a:ln w="19050">
              <a:solidFill>
                <a:schemeClr val="tx1"/>
              </a:solidFill>
              <a:round/>
              <a:headEnd/>
              <a:tailEnd/>
            </a:ln>
          </p:spPr>
          <p:txBody>
            <a:bodyPr/>
            <a:lstStyle/>
            <a:p>
              <a:endParaRPr lang="zh-TW" altLang="en-US"/>
            </a:p>
          </p:txBody>
        </p:sp>
        <p:sp>
          <p:nvSpPr>
            <p:cNvPr id="21522" name="Text Box 41"/>
            <p:cNvSpPr txBox="1">
              <a:spLocks noChangeArrowheads="1"/>
            </p:cNvSpPr>
            <p:nvPr/>
          </p:nvSpPr>
          <p:spPr bwMode="auto">
            <a:xfrm>
              <a:off x="4356100" y="2851150"/>
              <a:ext cx="835025" cy="336550"/>
            </a:xfrm>
            <a:prstGeom prst="rect">
              <a:avLst/>
            </a:prstGeom>
            <a:noFill/>
            <a:ln w="9525">
              <a:noFill/>
              <a:miter lim="800000"/>
              <a:headEnd/>
              <a:tailEnd/>
            </a:ln>
          </p:spPr>
          <p:txBody>
            <a:bodyPr wrap="none">
              <a:spAutoFit/>
            </a:bodyPr>
            <a:lstStyle/>
            <a:p>
              <a:r>
                <a:rPr lang="en-US" altLang="zh-TW" sz="1600"/>
                <a:t> Dollars</a:t>
              </a:r>
            </a:p>
          </p:txBody>
        </p:sp>
        <p:sp>
          <p:nvSpPr>
            <p:cNvPr id="21523" name="Text Box 42"/>
            <p:cNvSpPr txBox="1">
              <a:spLocks noChangeArrowheads="1"/>
            </p:cNvSpPr>
            <p:nvPr/>
          </p:nvSpPr>
          <p:spPr bwMode="auto">
            <a:xfrm>
              <a:off x="6804025" y="5732463"/>
              <a:ext cx="1338263" cy="336550"/>
            </a:xfrm>
            <a:prstGeom prst="rect">
              <a:avLst/>
            </a:prstGeom>
            <a:noFill/>
            <a:ln w="9525">
              <a:noFill/>
              <a:miter lim="800000"/>
              <a:headEnd/>
              <a:tailEnd/>
            </a:ln>
          </p:spPr>
          <p:txBody>
            <a:bodyPr wrap="none">
              <a:spAutoFit/>
            </a:bodyPr>
            <a:lstStyle/>
            <a:p>
              <a:r>
                <a:rPr lang="en-US" altLang="zh-TW" sz="1600"/>
                <a:t> Employment </a:t>
              </a:r>
            </a:p>
          </p:txBody>
        </p:sp>
        <p:sp>
          <p:nvSpPr>
            <p:cNvPr id="21524" name="Line 43"/>
            <p:cNvSpPr>
              <a:spLocks noChangeShapeType="1"/>
            </p:cNvSpPr>
            <p:nvPr/>
          </p:nvSpPr>
          <p:spPr bwMode="auto">
            <a:xfrm>
              <a:off x="4930775" y="3427413"/>
              <a:ext cx="2089150" cy="1944687"/>
            </a:xfrm>
            <a:prstGeom prst="line">
              <a:avLst/>
            </a:prstGeom>
            <a:noFill/>
            <a:ln w="19050">
              <a:solidFill>
                <a:schemeClr val="tx1"/>
              </a:solidFill>
              <a:round/>
              <a:headEnd/>
              <a:tailEnd/>
            </a:ln>
          </p:spPr>
          <p:txBody>
            <a:bodyPr/>
            <a:lstStyle/>
            <a:p>
              <a:endParaRPr lang="zh-TW" altLang="en-US"/>
            </a:p>
          </p:txBody>
        </p:sp>
        <p:sp>
          <p:nvSpPr>
            <p:cNvPr id="21525" name="Line 44"/>
            <p:cNvSpPr>
              <a:spLocks noChangeShapeType="1"/>
            </p:cNvSpPr>
            <p:nvPr/>
          </p:nvSpPr>
          <p:spPr bwMode="auto">
            <a:xfrm flipV="1">
              <a:off x="5146675" y="3355975"/>
              <a:ext cx="1873250" cy="1943100"/>
            </a:xfrm>
            <a:prstGeom prst="line">
              <a:avLst/>
            </a:prstGeom>
            <a:noFill/>
            <a:ln w="19050">
              <a:solidFill>
                <a:schemeClr val="tx1"/>
              </a:solidFill>
              <a:round/>
              <a:headEnd/>
              <a:tailEnd/>
            </a:ln>
          </p:spPr>
          <p:txBody>
            <a:bodyPr/>
            <a:lstStyle/>
            <a:p>
              <a:endParaRPr lang="zh-TW" altLang="en-US"/>
            </a:p>
          </p:txBody>
        </p:sp>
        <p:sp>
          <p:nvSpPr>
            <p:cNvPr id="21526" name="Text Box 45"/>
            <p:cNvSpPr txBox="1">
              <a:spLocks noChangeArrowheads="1"/>
            </p:cNvSpPr>
            <p:nvPr/>
          </p:nvSpPr>
          <p:spPr bwMode="auto">
            <a:xfrm>
              <a:off x="6999288" y="5105400"/>
              <a:ext cx="433387" cy="366713"/>
            </a:xfrm>
            <a:prstGeom prst="rect">
              <a:avLst/>
            </a:prstGeom>
            <a:noFill/>
            <a:ln w="9525">
              <a:noFill/>
              <a:miter lim="800000"/>
              <a:headEnd/>
              <a:tailEnd/>
            </a:ln>
          </p:spPr>
          <p:txBody>
            <a:bodyPr wrap="none">
              <a:spAutoFit/>
            </a:bodyPr>
            <a:lstStyle/>
            <a:p>
              <a:r>
                <a:rPr lang="en-US" altLang="zh-TW"/>
                <a:t>D</a:t>
              </a:r>
              <a:r>
                <a:rPr lang="en-US" altLang="zh-TW" baseline="-25000"/>
                <a:t>S</a:t>
              </a:r>
            </a:p>
          </p:txBody>
        </p:sp>
        <p:sp>
          <p:nvSpPr>
            <p:cNvPr id="21527" name="Text Box 46"/>
            <p:cNvSpPr txBox="1">
              <a:spLocks noChangeArrowheads="1"/>
            </p:cNvSpPr>
            <p:nvPr/>
          </p:nvSpPr>
          <p:spPr bwMode="auto">
            <a:xfrm>
              <a:off x="7019925" y="3146425"/>
              <a:ext cx="471488" cy="366713"/>
            </a:xfrm>
            <a:prstGeom prst="rect">
              <a:avLst/>
            </a:prstGeom>
            <a:noFill/>
            <a:ln w="9525">
              <a:noFill/>
              <a:miter lim="800000"/>
              <a:headEnd/>
              <a:tailEnd/>
            </a:ln>
          </p:spPr>
          <p:txBody>
            <a:bodyPr wrap="none">
              <a:spAutoFit/>
            </a:bodyPr>
            <a:lstStyle/>
            <a:p>
              <a:r>
                <a:rPr lang="en-US" altLang="zh-TW"/>
                <a:t>S’</a:t>
              </a:r>
              <a:r>
                <a:rPr lang="en-US" altLang="zh-TW" baseline="-25000"/>
                <a:t>S</a:t>
              </a:r>
            </a:p>
          </p:txBody>
        </p:sp>
        <p:sp>
          <p:nvSpPr>
            <p:cNvPr id="21528" name="Line 47"/>
            <p:cNvSpPr>
              <a:spLocks noChangeShapeType="1"/>
            </p:cNvSpPr>
            <p:nvPr/>
          </p:nvSpPr>
          <p:spPr bwMode="auto">
            <a:xfrm flipH="1">
              <a:off x="4787900" y="4435475"/>
              <a:ext cx="1223963" cy="0"/>
            </a:xfrm>
            <a:prstGeom prst="line">
              <a:avLst/>
            </a:prstGeom>
            <a:noFill/>
            <a:ln w="19050">
              <a:solidFill>
                <a:schemeClr val="tx1"/>
              </a:solidFill>
              <a:prstDash val="lgDash"/>
              <a:round/>
              <a:headEnd/>
              <a:tailEnd/>
            </a:ln>
          </p:spPr>
          <p:txBody>
            <a:bodyPr/>
            <a:lstStyle/>
            <a:p>
              <a:endParaRPr lang="zh-TW" altLang="en-US"/>
            </a:p>
          </p:txBody>
        </p:sp>
        <p:sp>
          <p:nvSpPr>
            <p:cNvPr id="21529" name="Text Box 48"/>
            <p:cNvSpPr txBox="1">
              <a:spLocks noChangeArrowheads="1"/>
            </p:cNvSpPr>
            <p:nvPr/>
          </p:nvSpPr>
          <p:spPr bwMode="auto">
            <a:xfrm>
              <a:off x="4356100" y="4225925"/>
              <a:ext cx="514350" cy="366713"/>
            </a:xfrm>
            <a:prstGeom prst="rect">
              <a:avLst/>
            </a:prstGeom>
            <a:noFill/>
            <a:ln w="9525">
              <a:noFill/>
              <a:miter lim="800000"/>
              <a:headEnd/>
              <a:tailEnd/>
            </a:ln>
          </p:spPr>
          <p:txBody>
            <a:bodyPr wrap="none">
              <a:spAutoFit/>
            </a:bodyPr>
            <a:lstStyle/>
            <a:p>
              <a:r>
                <a:rPr lang="en-US" altLang="zh-TW"/>
                <a:t>W*</a:t>
              </a:r>
            </a:p>
          </p:txBody>
        </p:sp>
        <p:sp>
          <p:nvSpPr>
            <p:cNvPr id="21530" name="Line 49"/>
            <p:cNvSpPr>
              <a:spLocks noChangeShapeType="1"/>
            </p:cNvSpPr>
            <p:nvPr/>
          </p:nvSpPr>
          <p:spPr bwMode="auto">
            <a:xfrm flipH="1">
              <a:off x="1474788" y="3068638"/>
              <a:ext cx="1584325" cy="1655762"/>
            </a:xfrm>
            <a:prstGeom prst="line">
              <a:avLst/>
            </a:prstGeom>
            <a:noFill/>
            <a:ln w="19050">
              <a:solidFill>
                <a:schemeClr val="tx1"/>
              </a:solidFill>
              <a:round/>
              <a:headEnd/>
              <a:tailEnd/>
            </a:ln>
          </p:spPr>
          <p:txBody>
            <a:bodyPr/>
            <a:lstStyle/>
            <a:p>
              <a:endParaRPr lang="zh-TW" altLang="en-US"/>
            </a:p>
          </p:txBody>
        </p:sp>
        <p:sp>
          <p:nvSpPr>
            <p:cNvPr id="21531" name="Text Box 50"/>
            <p:cNvSpPr txBox="1">
              <a:spLocks noChangeArrowheads="1"/>
            </p:cNvSpPr>
            <p:nvPr/>
          </p:nvSpPr>
          <p:spPr bwMode="auto">
            <a:xfrm>
              <a:off x="3059113" y="2781300"/>
              <a:ext cx="420687" cy="366713"/>
            </a:xfrm>
            <a:prstGeom prst="rect">
              <a:avLst/>
            </a:prstGeom>
            <a:noFill/>
            <a:ln w="9525">
              <a:noFill/>
              <a:miter lim="800000"/>
              <a:headEnd/>
              <a:tailEnd/>
            </a:ln>
          </p:spPr>
          <p:txBody>
            <a:bodyPr wrap="none">
              <a:spAutoFit/>
            </a:bodyPr>
            <a:lstStyle/>
            <a:p>
              <a:r>
                <a:rPr lang="en-US" altLang="zh-TW"/>
                <a:t>S</a:t>
              </a:r>
              <a:r>
                <a:rPr lang="en-US" altLang="zh-TW" baseline="-25000"/>
                <a:t>N</a:t>
              </a:r>
            </a:p>
          </p:txBody>
        </p:sp>
        <p:sp>
          <p:nvSpPr>
            <p:cNvPr id="21532" name="Line 51"/>
            <p:cNvSpPr>
              <a:spLocks noChangeShapeType="1"/>
            </p:cNvSpPr>
            <p:nvPr/>
          </p:nvSpPr>
          <p:spPr bwMode="auto">
            <a:xfrm flipH="1">
              <a:off x="1403350" y="4005263"/>
              <a:ext cx="792163" cy="0"/>
            </a:xfrm>
            <a:prstGeom prst="line">
              <a:avLst/>
            </a:prstGeom>
            <a:noFill/>
            <a:ln w="19050">
              <a:solidFill>
                <a:schemeClr val="tx1"/>
              </a:solidFill>
              <a:prstDash val="lgDash"/>
              <a:round/>
              <a:headEnd/>
              <a:tailEnd/>
            </a:ln>
          </p:spPr>
          <p:txBody>
            <a:bodyPr/>
            <a:lstStyle/>
            <a:p>
              <a:endParaRPr lang="zh-TW" altLang="en-US"/>
            </a:p>
          </p:txBody>
        </p:sp>
        <p:sp>
          <p:nvSpPr>
            <p:cNvPr id="21533" name="Text Box 52"/>
            <p:cNvSpPr txBox="1">
              <a:spLocks noChangeArrowheads="1"/>
            </p:cNvSpPr>
            <p:nvPr/>
          </p:nvSpPr>
          <p:spPr bwMode="auto">
            <a:xfrm>
              <a:off x="971550" y="3716338"/>
              <a:ext cx="509588" cy="366712"/>
            </a:xfrm>
            <a:prstGeom prst="rect">
              <a:avLst/>
            </a:prstGeom>
            <a:noFill/>
            <a:ln w="9525">
              <a:noFill/>
              <a:miter lim="800000"/>
              <a:headEnd/>
              <a:tailEnd/>
            </a:ln>
          </p:spPr>
          <p:txBody>
            <a:bodyPr wrap="none">
              <a:spAutoFit/>
            </a:bodyPr>
            <a:lstStyle/>
            <a:p>
              <a:r>
                <a:rPr lang="en-US" altLang="zh-TW"/>
                <a:t>W</a:t>
              </a:r>
              <a:r>
                <a:rPr lang="en-US" altLang="zh-TW" baseline="-25000"/>
                <a:t>N</a:t>
              </a:r>
            </a:p>
          </p:txBody>
        </p:sp>
        <p:sp>
          <p:nvSpPr>
            <p:cNvPr id="21534" name="Line 53"/>
            <p:cNvSpPr>
              <a:spLocks noChangeShapeType="1"/>
            </p:cNvSpPr>
            <p:nvPr/>
          </p:nvSpPr>
          <p:spPr bwMode="auto">
            <a:xfrm>
              <a:off x="2627313" y="3573463"/>
              <a:ext cx="647700" cy="0"/>
            </a:xfrm>
            <a:prstGeom prst="line">
              <a:avLst/>
            </a:prstGeom>
            <a:noFill/>
            <a:ln w="19050">
              <a:solidFill>
                <a:schemeClr val="tx1"/>
              </a:solidFill>
              <a:round/>
              <a:headEnd/>
              <a:tailEnd type="arrow" w="med" len="med"/>
            </a:ln>
          </p:spPr>
          <p:txBody>
            <a:bodyPr/>
            <a:lstStyle/>
            <a:p>
              <a:endParaRPr lang="zh-TW" altLang="en-US"/>
            </a:p>
          </p:txBody>
        </p:sp>
        <p:sp>
          <p:nvSpPr>
            <p:cNvPr id="21535" name="Line 54"/>
            <p:cNvSpPr>
              <a:spLocks noChangeShapeType="1"/>
            </p:cNvSpPr>
            <p:nvPr/>
          </p:nvSpPr>
          <p:spPr bwMode="auto">
            <a:xfrm flipH="1">
              <a:off x="5867400" y="3860800"/>
              <a:ext cx="1512888" cy="1584325"/>
            </a:xfrm>
            <a:prstGeom prst="line">
              <a:avLst/>
            </a:prstGeom>
            <a:noFill/>
            <a:ln w="19050">
              <a:solidFill>
                <a:schemeClr val="tx1"/>
              </a:solidFill>
              <a:round/>
              <a:headEnd/>
              <a:tailEnd/>
            </a:ln>
          </p:spPr>
          <p:txBody>
            <a:bodyPr/>
            <a:lstStyle/>
            <a:p>
              <a:endParaRPr lang="zh-TW" altLang="en-US"/>
            </a:p>
          </p:txBody>
        </p:sp>
        <p:sp>
          <p:nvSpPr>
            <p:cNvPr id="21536" name="Text Box 55"/>
            <p:cNvSpPr txBox="1">
              <a:spLocks noChangeArrowheads="1"/>
            </p:cNvSpPr>
            <p:nvPr/>
          </p:nvSpPr>
          <p:spPr bwMode="auto">
            <a:xfrm>
              <a:off x="7451725" y="3573463"/>
              <a:ext cx="395288" cy="366712"/>
            </a:xfrm>
            <a:prstGeom prst="rect">
              <a:avLst/>
            </a:prstGeom>
            <a:noFill/>
            <a:ln w="9525">
              <a:noFill/>
              <a:miter lim="800000"/>
              <a:headEnd/>
              <a:tailEnd/>
            </a:ln>
          </p:spPr>
          <p:txBody>
            <a:bodyPr wrap="none">
              <a:spAutoFit/>
            </a:bodyPr>
            <a:lstStyle/>
            <a:p>
              <a:r>
                <a:rPr lang="en-US" altLang="zh-TW"/>
                <a:t>S</a:t>
              </a:r>
              <a:r>
                <a:rPr lang="en-US" altLang="zh-TW" baseline="-25000"/>
                <a:t>S</a:t>
              </a:r>
            </a:p>
          </p:txBody>
        </p:sp>
        <p:sp>
          <p:nvSpPr>
            <p:cNvPr id="21537" name="Line 56"/>
            <p:cNvSpPr>
              <a:spLocks noChangeShapeType="1"/>
            </p:cNvSpPr>
            <p:nvPr/>
          </p:nvSpPr>
          <p:spPr bwMode="auto">
            <a:xfrm flipH="1">
              <a:off x="4787900" y="4868863"/>
              <a:ext cx="1655763" cy="0"/>
            </a:xfrm>
            <a:prstGeom prst="line">
              <a:avLst/>
            </a:prstGeom>
            <a:noFill/>
            <a:ln w="19050">
              <a:solidFill>
                <a:schemeClr val="tx1"/>
              </a:solidFill>
              <a:prstDash val="lgDash"/>
              <a:round/>
              <a:headEnd/>
              <a:tailEnd/>
            </a:ln>
          </p:spPr>
          <p:txBody>
            <a:bodyPr/>
            <a:lstStyle/>
            <a:p>
              <a:endParaRPr lang="zh-TW" altLang="en-US"/>
            </a:p>
          </p:txBody>
        </p:sp>
        <p:sp>
          <p:nvSpPr>
            <p:cNvPr id="21538" name="Text Box 57"/>
            <p:cNvSpPr txBox="1">
              <a:spLocks noChangeArrowheads="1"/>
            </p:cNvSpPr>
            <p:nvPr/>
          </p:nvSpPr>
          <p:spPr bwMode="auto">
            <a:xfrm>
              <a:off x="4354513" y="4724400"/>
              <a:ext cx="484187" cy="366713"/>
            </a:xfrm>
            <a:prstGeom prst="rect">
              <a:avLst/>
            </a:prstGeom>
            <a:noFill/>
            <a:ln w="9525">
              <a:noFill/>
              <a:miter lim="800000"/>
              <a:headEnd/>
              <a:tailEnd/>
            </a:ln>
          </p:spPr>
          <p:txBody>
            <a:bodyPr wrap="none">
              <a:spAutoFit/>
            </a:bodyPr>
            <a:lstStyle/>
            <a:p>
              <a:r>
                <a:rPr lang="en-US" altLang="zh-TW"/>
                <a:t>W</a:t>
              </a:r>
              <a:r>
                <a:rPr lang="en-US" altLang="zh-TW" baseline="-25000"/>
                <a:t>S</a:t>
              </a:r>
            </a:p>
          </p:txBody>
        </p:sp>
        <p:sp>
          <p:nvSpPr>
            <p:cNvPr id="21539" name="Line 58"/>
            <p:cNvSpPr>
              <a:spLocks noChangeShapeType="1"/>
            </p:cNvSpPr>
            <p:nvPr/>
          </p:nvSpPr>
          <p:spPr bwMode="auto">
            <a:xfrm flipH="1">
              <a:off x="6588125" y="3933825"/>
              <a:ext cx="647700" cy="0"/>
            </a:xfrm>
            <a:prstGeom prst="line">
              <a:avLst/>
            </a:prstGeom>
            <a:noFill/>
            <a:ln w="19050">
              <a:solidFill>
                <a:schemeClr val="tx1"/>
              </a:solidFill>
              <a:round/>
              <a:headEnd/>
              <a:tailEnd type="arrow" w="med" len="med"/>
            </a:ln>
          </p:spPr>
          <p:txBody>
            <a:bodyPr/>
            <a:lstStyle/>
            <a:p>
              <a:endParaRPr lang="zh-TW" altLang="en-US"/>
            </a:p>
          </p:txBody>
        </p:sp>
        <p:sp>
          <p:nvSpPr>
            <p:cNvPr id="21540" name="Text Box 59"/>
            <p:cNvSpPr txBox="1">
              <a:spLocks noChangeArrowheads="1"/>
            </p:cNvSpPr>
            <p:nvPr/>
          </p:nvSpPr>
          <p:spPr bwMode="auto">
            <a:xfrm>
              <a:off x="1258888" y="6165850"/>
              <a:ext cx="6559550" cy="366713"/>
            </a:xfrm>
            <a:prstGeom prst="rect">
              <a:avLst/>
            </a:prstGeom>
            <a:noFill/>
            <a:ln w="9525">
              <a:noFill/>
              <a:miter lim="800000"/>
              <a:headEnd/>
              <a:tailEnd/>
            </a:ln>
          </p:spPr>
          <p:txBody>
            <a:bodyPr wrap="none">
              <a:spAutoFit/>
            </a:bodyPr>
            <a:lstStyle/>
            <a:p>
              <a:r>
                <a:rPr lang="en-US" altLang="zh-TW"/>
                <a:t>Competitive Equilibrium in Two Labor Markets Linked by Migration</a:t>
              </a:r>
            </a:p>
          </p:txBody>
        </p:sp>
      </p:grpSp>
      <p:sp>
        <p:nvSpPr>
          <p:cNvPr id="21509" name="投影片編號版面配置區 34"/>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7848C84A-6887-43C7-815A-E608574D4E78}" type="slidenum">
              <a:rPr lang="en-US" altLang="zh-TW" smtClean="0">
                <a:ea typeface="新細明體" pitchFamily="18" charset="-120"/>
              </a:rPr>
              <a:pPr/>
              <a:t>16</a:t>
            </a:fld>
            <a:endParaRPr lang="en-US" altLang="zh-TW" smtClean="0">
              <a:ea typeface="新細明體" pitchFamily="18" charset="-120"/>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57200" y="274638"/>
            <a:ext cx="7758113" cy="1296987"/>
          </a:xfrm>
        </p:spPr>
        <p:txBody>
          <a:bodyPr>
            <a:normAutofit fontScale="90000"/>
          </a:bodyPr>
          <a:lstStyle/>
          <a:p>
            <a:pPr eaLnBrk="1" hangingPunct="1">
              <a:defRPr/>
            </a:pPr>
            <a:r>
              <a:rPr lang="en-US" altLang="zh-TW" dirty="0" smtClean="0"/>
              <a:t>Competitive Equilibrium Across Labor Markets</a:t>
            </a:r>
          </a:p>
        </p:txBody>
      </p:sp>
      <p:sp>
        <p:nvSpPr>
          <p:cNvPr id="22531" name="Rectangle 3"/>
          <p:cNvSpPr>
            <a:spLocks noGrp="1" noChangeArrowheads="1"/>
          </p:cNvSpPr>
          <p:nvPr>
            <p:ph type="body" idx="1"/>
          </p:nvPr>
        </p:nvSpPr>
        <p:spPr>
          <a:xfrm>
            <a:off x="357188" y="1643063"/>
            <a:ext cx="8229600" cy="4857750"/>
          </a:xfrm>
          <a:noFill/>
        </p:spPr>
        <p:txBody>
          <a:bodyPr/>
          <a:lstStyle/>
          <a:p>
            <a:pPr eaLnBrk="1" hangingPunct="1"/>
            <a:r>
              <a:rPr lang="en-US" altLang="zh-TW" smtClean="0"/>
              <a:t>If workers were mobile and entry and exit of workers to the labor market was free, then there would be a single wage paid to all workers.</a:t>
            </a:r>
          </a:p>
          <a:p>
            <a:pPr eaLnBrk="1" hangingPunct="1"/>
            <a:r>
              <a:rPr lang="en-US" altLang="zh-TW" smtClean="0"/>
              <a:t>The allocation of workers to firms equating the wage to the value of marginal product is also the allocation that maximizes national income (this is known as allocative efficiency).</a:t>
            </a:r>
          </a:p>
          <a:p>
            <a:pPr eaLnBrk="1" hangingPunct="1"/>
            <a:r>
              <a:rPr lang="en-US" altLang="zh-TW" smtClean="0"/>
              <a:t>The “invisible hand” process: self-interested workers and firms accomplish a social goal that no one had in mind, i.e., allocative efficiency.</a:t>
            </a:r>
          </a:p>
        </p:txBody>
      </p:sp>
      <p:sp>
        <p:nvSpPr>
          <p:cNvPr id="22532" name="投影片編號版面配置區 3"/>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1001E384-6CAF-485F-A0EF-9C2C303A29C8}" type="slidenum">
              <a:rPr lang="en-US" altLang="zh-TW" smtClean="0">
                <a:ea typeface="新細明體" pitchFamily="18" charset="-120"/>
              </a:rPr>
              <a:pPr/>
              <a:t>17</a:t>
            </a:fld>
            <a:endParaRPr lang="en-US" altLang="zh-TW" smtClean="0">
              <a:ea typeface="新細明體" pitchFamily="18" charset="-12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79512" y="116632"/>
            <a:ext cx="8640960" cy="936104"/>
          </a:xfrm>
        </p:spPr>
        <p:txBody>
          <a:bodyPr>
            <a:noAutofit/>
          </a:bodyPr>
          <a:lstStyle/>
          <a:p>
            <a:r>
              <a:rPr lang="zh-TW" altLang="en-US" dirty="0">
                <a:latin typeface="標楷體" panose="03000509000000000000" pitchFamily="65" charset="-120"/>
                <a:ea typeface="標楷體" panose="03000509000000000000" pitchFamily="65" charset="-120"/>
              </a:rPr>
              <a:t>自由貿易</a:t>
            </a:r>
            <a:r>
              <a:rPr lang="zh-TW" altLang="en-US" dirty="0" smtClean="0">
                <a:latin typeface="標楷體" panose="03000509000000000000" pitchFamily="65" charset="-120"/>
                <a:ea typeface="標楷體" panose="03000509000000000000" pitchFamily="65" charset="-120"/>
              </a:rPr>
              <a:t>協議</a:t>
            </a:r>
            <a:r>
              <a:rPr lang="en-US" altLang="zh-TW" dirty="0" smtClean="0">
                <a:latin typeface="標楷體" panose="03000509000000000000" pitchFamily="65" charset="-120"/>
                <a:ea typeface="標楷體" panose="03000509000000000000" pitchFamily="65" charset="-120"/>
              </a:rPr>
              <a:t>(FTA)</a:t>
            </a:r>
            <a:r>
              <a:rPr lang="zh-TW" altLang="en-US" dirty="0" smtClean="0">
                <a:latin typeface="標楷體" panose="03000509000000000000" pitchFamily="65" charset="-120"/>
                <a:ea typeface="標楷體" panose="03000509000000000000" pitchFamily="65" charset="-120"/>
              </a:rPr>
              <a:t>對</a:t>
            </a:r>
            <a:r>
              <a:rPr lang="zh-TW" altLang="en-US" dirty="0">
                <a:latin typeface="標楷體" panose="03000509000000000000" pitchFamily="65" charset="-120"/>
                <a:ea typeface="標楷體" panose="03000509000000000000" pitchFamily="65" charset="-120"/>
              </a:rPr>
              <a:t>就業政策之影響</a:t>
            </a:r>
          </a:p>
        </p:txBody>
      </p:sp>
      <p:sp>
        <p:nvSpPr>
          <p:cNvPr id="4" name="投影片編號版面配置區 3"/>
          <p:cNvSpPr>
            <a:spLocks noGrp="1"/>
          </p:cNvSpPr>
          <p:nvPr>
            <p:ph type="sldNum" sz="quarter" idx="11"/>
          </p:nvPr>
        </p:nvSpPr>
        <p:spPr/>
        <p:txBody>
          <a:bodyPr/>
          <a:lstStyle/>
          <a:p>
            <a:pPr>
              <a:defRPr/>
            </a:pPr>
            <a:fld id="{0E01DB08-05EE-4257-A42A-3B305B034957}" type="slidenum">
              <a:rPr lang="en-US" altLang="zh-TW" smtClean="0"/>
              <a:pPr>
                <a:defRPr/>
              </a:pPr>
              <a:t>18</a:t>
            </a:fld>
            <a:endParaRPr lang="en-US" altLang="zh-TW"/>
          </a:p>
        </p:txBody>
      </p:sp>
      <p:pic>
        <p:nvPicPr>
          <p:cNvPr id="3074"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323528" y="1027638"/>
            <a:ext cx="7776864" cy="58258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424766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79512" y="116632"/>
            <a:ext cx="8579296" cy="864096"/>
          </a:xfrm>
        </p:spPr>
        <p:txBody>
          <a:bodyPr>
            <a:normAutofit/>
          </a:bodyPr>
          <a:lstStyle/>
          <a:p>
            <a:r>
              <a:rPr lang="zh-TW" altLang="en-US" dirty="0">
                <a:latin typeface="標楷體" panose="03000509000000000000" pitchFamily="65" charset="-120"/>
                <a:ea typeface="標楷體" panose="03000509000000000000" pitchFamily="65" charset="-120"/>
              </a:rPr>
              <a:t>自由貿易協議</a:t>
            </a:r>
            <a:r>
              <a:rPr lang="en-US" altLang="zh-TW" dirty="0">
                <a:latin typeface="標楷體" panose="03000509000000000000" pitchFamily="65" charset="-120"/>
                <a:ea typeface="標楷體" panose="03000509000000000000" pitchFamily="65" charset="-120"/>
              </a:rPr>
              <a:t>(FTA)</a:t>
            </a:r>
            <a:r>
              <a:rPr lang="zh-TW" altLang="en-US" dirty="0">
                <a:latin typeface="標楷體" panose="03000509000000000000" pitchFamily="65" charset="-120"/>
                <a:ea typeface="標楷體" panose="03000509000000000000" pitchFamily="65" charset="-120"/>
              </a:rPr>
              <a:t>對就業政策之影響</a:t>
            </a:r>
            <a:endParaRPr lang="zh-TW" altLang="en-US" dirty="0"/>
          </a:p>
        </p:txBody>
      </p:sp>
      <p:sp>
        <p:nvSpPr>
          <p:cNvPr id="3" name="內容版面配置區 2"/>
          <p:cNvSpPr>
            <a:spLocks noGrp="1"/>
          </p:cNvSpPr>
          <p:nvPr>
            <p:ph sz="quarter" idx="1"/>
          </p:nvPr>
        </p:nvSpPr>
        <p:spPr>
          <a:xfrm>
            <a:off x="251520" y="1052736"/>
            <a:ext cx="8352928" cy="5688632"/>
          </a:xfrm>
        </p:spPr>
        <p:txBody>
          <a:bodyPr/>
          <a:lstStyle/>
          <a:p>
            <a:r>
              <a:rPr lang="en-US" altLang="zh-TW" sz="2200" dirty="0"/>
              <a:t>The Obama Administration finalized negotiations with South Korea in early December 2010 on </a:t>
            </a:r>
            <a:r>
              <a:rPr lang="en-US" altLang="zh-TW" sz="2200" dirty="0" smtClean="0"/>
              <a:t>a</a:t>
            </a:r>
            <a:r>
              <a:rPr lang="zh-TW" altLang="en-US" sz="2200" dirty="0" smtClean="0"/>
              <a:t> </a:t>
            </a:r>
            <a:r>
              <a:rPr lang="en-US" altLang="zh-TW" sz="2200" dirty="0" smtClean="0"/>
              <a:t>bilateral </a:t>
            </a:r>
            <a:r>
              <a:rPr lang="en-US" altLang="zh-TW" sz="2200" dirty="0"/>
              <a:t>free trade agreement. As a result, the administration is expected to submit </a:t>
            </a:r>
            <a:r>
              <a:rPr lang="en-US" altLang="zh-TW" sz="2200" dirty="0" smtClean="0"/>
              <a:t>implementing</a:t>
            </a:r>
            <a:r>
              <a:rPr lang="zh-TW" altLang="en-US" sz="2200" dirty="0" smtClean="0"/>
              <a:t> </a:t>
            </a:r>
            <a:r>
              <a:rPr lang="en-US" altLang="zh-TW" sz="2200" dirty="0" smtClean="0"/>
              <a:t>legislation </a:t>
            </a:r>
            <a:r>
              <a:rPr lang="en-US" altLang="zh-TW" sz="2200" dirty="0"/>
              <a:t>to the </a:t>
            </a:r>
            <a:r>
              <a:rPr lang="en-US" altLang="zh-TW" sz="2200" dirty="0" smtClean="0"/>
              <a:t>112th </a:t>
            </a:r>
            <a:r>
              <a:rPr lang="en-US" altLang="zh-TW" sz="2200" dirty="0"/>
              <a:t>Congress on the proposed agreement, but to date has not indicated </a:t>
            </a:r>
            <a:r>
              <a:rPr lang="en-US" altLang="zh-TW" sz="2200" dirty="0" smtClean="0"/>
              <a:t>a</a:t>
            </a:r>
            <a:r>
              <a:rPr lang="zh-TW" altLang="en-US" sz="2200" dirty="0" smtClean="0"/>
              <a:t> </a:t>
            </a:r>
            <a:r>
              <a:rPr lang="en-US" altLang="zh-TW" sz="2200" dirty="0" smtClean="0"/>
              <a:t>timeline </a:t>
            </a:r>
            <a:r>
              <a:rPr lang="en-US" altLang="zh-TW" sz="2200" dirty="0"/>
              <a:t>for doing so. The 112th Congress may also be asked to consider implementing </a:t>
            </a:r>
            <a:r>
              <a:rPr lang="en-US" altLang="zh-TW" sz="2200" dirty="0" smtClean="0"/>
              <a:t>legislation</a:t>
            </a:r>
            <a:r>
              <a:rPr lang="zh-TW" altLang="en-US" sz="2200" dirty="0" smtClean="0"/>
              <a:t> </a:t>
            </a:r>
            <a:r>
              <a:rPr lang="en-US" altLang="zh-TW" sz="2200" dirty="0" smtClean="0"/>
              <a:t>for </a:t>
            </a:r>
            <a:r>
              <a:rPr lang="en-US" altLang="zh-TW" sz="2200" dirty="0"/>
              <a:t>proposed free trade agreements with Columbia and Panama. Congress not only plays a </a:t>
            </a:r>
            <a:r>
              <a:rPr lang="en-US" altLang="zh-TW" sz="2200" dirty="0" smtClean="0"/>
              <a:t>direct</a:t>
            </a:r>
            <a:r>
              <a:rPr lang="zh-TW" altLang="en-US" sz="2200" dirty="0" smtClean="0"/>
              <a:t> </a:t>
            </a:r>
            <a:r>
              <a:rPr lang="en-US" altLang="zh-TW" sz="2200" dirty="0" smtClean="0"/>
              <a:t>role </a:t>
            </a:r>
            <a:r>
              <a:rPr lang="en-US" altLang="zh-TW" sz="2200" dirty="0"/>
              <a:t>in approving legislation that implements the provisions of free trade agreements, but </a:t>
            </a:r>
            <a:r>
              <a:rPr lang="en-US" altLang="zh-TW" sz="2200" dirty="0" smtClean="0"/>
              <a:t>also</a:t>
            </a:r>
            <a:r>
              <a:rPr lang="zh-TW" altLang="en-US" sz="2200" dirty="0" smtClean="0"/>
              <a:t> </a:t>
            </a:r>
            <a:r>
              <a:rPr lang="en-US" altLang="zh-TW" sz="2200" dirty="0" smtClean="0"/>
              <a:t>authorizes </a:t>
            </a:r>
            <a:r>
              <a:rPr lang="en-US" altLang="zh-TW" sz="2200" dirty="0"/>
              <a:t>and appropriates funding for programs that are meant to provide special assistance </a:t>
            </a:r>
            <a:r>
              <a:rPr lang="en-US" altLang="zh-TW" sz="2200" dirty="0" smtClean="0"/>
              <a:t>to</a:t>
            </a:r>
            <a:r>
              <a:rPr lang="zh-TW" altLang="en-US" sz="2200" dirty="0" smtClean="0"/>
              <a:t> </a:t>
            </a:r>
            <a:r>
              <a:rPr lang="en-US" altLang="zh-TW" sz="2200" dirty="0" smtClean="0"/>
              <a:t>firms </a:t>
            </a:r>
            <a:r>
              <a:rPr lang="en-US" altLang="zh-TW" sz="2200" dirty="0"/>
              <a:t>and workers that are dislocated as a result of lower barriers to trade. Since the </a:t>
            </a:r>
            <a:r>
              <a:rPr lang="en-US" altLang="zh-TW" sz="2200" dirty="0" smtClean="0"/>
              <a:t>proposed</a:t>
            </a:r>
            <a:r>
              <a:rPr lang="zh-TW" altLang="en-US" sz="2200" dirty="0" smtClean="0"/>
              <a:t> </a:t>
            </a:r>
            <a:r>
              <a:rPr lang="en-US" altLang="zh-TW" sz="2200" dirty="0" smtClean="0"/>
              <a:t>agreement </a:t>
            </a:r>
            <a:r>
              <a:rPr lang="en-US" altLang="zh-TW" sz="2200" dirty="0"/>
              <a:t>covers a wide range of trade and investment issues, it could have substantial </a:t>
            </a:r>
            <a:r>
              <a:rPr lang="en-US" altLang="zh-TW" sz="2200" dirty="0" smtClean="0"/>
              <a:t>economic</a:t>
            </a:r>
            <a:r>
              <a:rPr lang="zh-TW" altLang="en-US" sz="2200" dirty="0" smtClean="0"/>
              <a:t> </a:t>
            </a:r>
            <a:r>
              <a:rPr lang="en-US" altLang="zh-TW" sz="2200" dirty="0" smtClean="0"/>
              <a:t>implications </a:t>
            </a:r>
            <a:r>
              <a:rPr lang="en-US" altLang="zh-TW" sz="2200" dirty="0"/>
              <a:t>for both the United States and South Korea. South Korea is the </a:t>
            </a:r>
            <a:r>
              <a:rPr lang="en-US" altLang="zh-TW" sz="2200" dirty="0" smtClean="0"/>
              <a:t>seventh-largest</a:t>
            </a:r>
            <a:r>
              <a:rPr lang="zh-TW" altLang="en-US" sz="2200" dirty="0" smtClean="0"/>
              <a:t> </a:t>
            </a:r>
            <a:r>
              <a:rPr lang="en-US" altLang="zh-TW" sz="2200" dirty="0" smtClean="0"/>
              <a:t>trading </a:t>
            </a:r>
            <a:r>
              <a:rPr lang="en-US" altLang="zh-TW" sz="2200" dirty="0"/>
              <a:t>partner of the United States, and the United States is South Korea’s third-largest </a:t>
            </a:r>
            <a:r>
              <a:rPr lang="en-US" altLang="zh-TW" sz="2200" dirty="0" smtClean="0"/>
              <a:t>trading</a:t>
            </a:r>
            <a:r>
              <a:rPr lang="zh-TW" altLang="en-US" sz="2200" dirty="0" smtClean="0"/>
              <a:t> </a:t>
            </a:r>
            <a:r>
              <a:rPr lang="en-US" altLang="zh-TW" sz="2200" dirty="0" smtClean="0"/>
              <a:t>partner</a:t>
            </a:r>
            <a:r>
              <a:rPr lang="en-US" altLang="zh-TW" sz="2200" dirty="0"/>
              <a:t>.</a:t>
            </a:r>
            <a:endParaRPr lang="zh-TW" altLang="en-US" sz="2200" dirty="0"/>
          </a:p>
        </p:txBody>
      </p:sp>
      <p:sp>
        <p:nvSpPr>
          <p:cNvPr id="4" name="投影片編號版面配置區 3"/>
          <p:cNvSpPr>
            <a:spLocks noGrp="1"/>
          </p:cNvSpPr>
          <p:nvPr>
            <p:ph type="sldNum" sz="quarter" idx="11"/>
          </p:nvPr>
        </p:nvSpPr>
        <p:spPr/>
        <p:txBody>
          <a:bodyPr/>
          <a:lstStyle/>
          <a:p>
            <a:pPr>
              <a:defRPr/>
            </a:pPr>
            <a:fld id="{0E01DB08-05EE-4257-A42A-3B305B034957}" type="slidenum">
              <a:rPr lang="en-US" altLang="zh-TW" smtClean="0"/>
              <a:pPr>
                <a:defRPr/>
              </a:pPr>
              <a:t>19</a:t>
            </a:fld>
            <a:endParaRPr lang="en-US" altLang="zh-TW"/>
          </a:p>
        </p:txBody>
      </p:sp>
    </p:spTree>
    <p:extLst>
      <p:ext uri="{BB962C8B-B14F-4D97-AF65-F5344CB8AC3E}">
        <p14:creationId xmlns:p14="http://schemas.microsoft.com/office/powerpoint/2010/main" val="9755571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116632"/>
            <a:ext cx="7467600" cy="922114"/>
          </a:xfrm>
        </p:spPr>
        <p:txBody>
          <a:bodyPr/>
          <a:lstStyle/>
          <a:p>
            <a:r>
              <a:rPr lang="zh-TW" altLang="en-US" dirty="0" smtClean="0">
                <a:latin typeface="標楷體" panose="03000509000000000000" pitchFamily="65" charset="-120"/>
                <a:ea typeface="標楷體" panose="03000509000000000000" pitchFamily="65" charset="-120"/>
              </a:rPr>
              <a:t>勞動基準法</a:t>
            </a:r>
            <a:endParaRPr lang="zh-TW" altLang="en-US" dirty="0">
              <a:latin typeface="標楷體" panose="03000509000000000000" pitchFamily="65" charset="-120"/>
              <a:ea typeface="標楷體" panose="03000509000000000000" pitchFamily="65" charset="-120"/>
            </a:endParaRPr>
          </a:p>
        </p:txBody>
      </p:sp>
      <p:sp>
        <p:nvSpPr>
          <p:cNvPr id="3" name="內容版面配置區 2"/>
          <p:cNvSpPr>
            <a:spLocks noGrp="1"/>
          </p:cNvSpPr>
          <p:nvPr>
            <p:ph sz="quarter" idx="1"/>
          </p:nvPr>
        </p:nvSpPr>
        <p:spPr>
          <a:xfrm>
            <a:off x="323528" y="980728"/>
            <a:ext cx="7776864" cy="5760640"/>
          </a:xfrm>
        </p:spPr>
        <p:txBody>
          <a:bodyPr/>
          <a:lstStyle/>
          <a:p>
            <a:r>
              <a:rPr lang="zh-TW" altLang="en-US" b="1" dirty="0" smtClean="0">
                <a:ea typeface="標楷體" panose="03000509000000000000" pitchFamily="65" charset="-120"/>
              </a:rPr>
              <a:t>意義</a:t>
            </a:r>
            <a:r>
              <a:rPr lang="en-US" altLang="zh-TW" b="1" dirty="0" smtClean="0">
                <a:ea typeface="標楷體" panose="03000509000000000000" pitchFamily="65" charset="-120"/>
              </a:rPr>
              <a:t>:</a:t>
            </a:r>
          </a:p>
          <a:p>
            <a:pPr>
              <a:buFont typeface="Arial" panose="020B0604020202020204" pitchFamily="34" charset="0"/>
              <a:buChar char="•"/>
            </a:pPr>
            <a:r>
              <a:rPr lang="zh-TW" altLang="zh-TW" sz="2400" dirty="0" smtClean="0">
                <a:ea typeface="標楷體" panose="03000509000000000000" pitchFamily="65" charset="-120"/>
              </a:rPr>
              <a:t>規定</a:t>
            </a:r>
            <a:r>
              <a:rPr lang="zh-TW" altLang="zh-TW" sz="2400" dirty="0">
                <a:ea typeface="標楷體" panose="03000509000000000000" pitchFamily="65" charset="-120"/>
              </a:rPr>
              <a:t>勞動條件最低標準，為保障勞工權益，加強勞雇關係，促進經濟發展，適用勞基法之勞工權益將獲得最基本之保障，雇主與勞工所訂勞動條件，不得低於本法所定之最低標準</a:t>
            </a:r>
            <a:r>
              <a:rPr lang="zh-TW" altLang="zh-TW" sz="2400" dirty="0" smtClean="0">
                <a:ea typeface="標楷體" panose="03000509000000000000" pitchFamily="65" charset="-120"/>
              </a:rPr>
              <a:t>。</a:t>
            </a:r>
            <a:endParaRPr lang="en-US" altLang="zh-TW" dirty="0" smtClean="0">
              <a:ea typeface="標楷體" panose="03000509000000000000" pitchFamily="65" charset="-120"/>
            </a:endParaRPr>
          </a:p>
          <a:p>
            <a:r>
              <a:rPr lang="zh-TW" altLang="en-US" b="1" dirty="0" smtClean="0">
                <a:ea typeface="標楷體" panose="03000509000000000000" pitchFamily="65" charset="-120"/>
              </a:rPr>
              <a:t>「</a:t>
            </a:r>
            <a:r>
              <a:rPr lang="zh-TW" altLang="en-US" b="1" dirty="0">
                <a:ea typeface="標楷體" panose="03000509000000000000" pitchFamily="65" charset="-120"/>
              </a:rPr>
              <a:t>勞工</a:t>
            </a:r>
            <a:r>
              <a:rPr lang="zh-TW" altLang="en-US" b="1" dirty="0" smtClean="0">
                <a:ea typeface="標楷體" panose="03000509000000000000" pitchFamily="65" charset="-120"/>
              </a:rPr>
              <a:t>」認定</a:t>
            </a:r>
            <a:r>
              <a:rPr lang="en-US" altLang="zh-TW" b="1" dirty="0" smtClean="0">
                <a:ea typeface="標楷體" panose="03000509000000000000" pitchFamily="65" charset="-120"/>
              </a:rPr>
              <a:t>:</a:t>
            </a:r>
          </a:p>
          <a:p>
            <a:pPr>
              <a:buFont typeface="Arial" panose="020B0604020202020204" pitchFamily="34" charset="0"/>
              <a:buChar char="•"/>
            </a:pPr>
            <a:r>
              <a:rPr lang="zh-TW" altLang="zh-TW" sz="2400" dirty="0">
                <a:ea typeface="標楷體" panose="03000509000000000000" pitchFamily="65" charset="-120"/>
              </a:rPr>
              <a:t>雇主與勞工之間一定會有「僱</a:t>
            </a:r>
            <a:r>
              <a:rPr lang="zh-TW" altLang="zh-TW" sz="2400" dirty="0" smtClean="0">
                <a:ea typeface="標楷體" panose="03000509000000000000" pitchFamily="65" charset="-120"/>
              </a:rPr>
              <a:t>傭關係</a:t>
            </a:r>
            <a:r>
              <a:rPr lang="zh-TW" altLang="zh-TW" sz="2400" dirty="0">
                <a:ea typeface="標楷體" panose="03000509000000000000" pitchFamily="65" charset="-120"/>
              </a:rPr>
              <a:t>」，通常以勞工與雇主要具有從屬性之關係，成為判斷是否為勞工的重要依據</a:t>
            </a:r>
            <a:r>
              <a:rPr lang="zh-TW" altLang="zh-TW" sz="2400" dirty="0" smtClean="0">
                <a:ea typeface="標楷體" panose="03000509000000000000" pitchFamily="65" charset="-120"/>
              </a:rPr>
              <a:t>。</a:t>
            </a:r>
            <a:endParaRPr lang="en-US" altLang="zh-TW" sz="2400" dirty="0" smtClean="0">
              <a:ea typeface="標楷體" panose="03000509000000000000" pitchFamily="65" charset="-120"/>
            </a:endParaRPr>
          </a:p>
          <a:p>
            <a:pPr>
              <a:buFont typeface="Arial" panose="020B0604020202020204" pitchFamily="34" charset="0"/>
              <a:buChar char="•"/>
            </a:pPr>
            <a:r>
              <a:rPr lang="zh-TW" altLang="zh-TW" sz="2400" dirty="0" smtClean="0">
                <a:ea typeface="標楷體" panose="03000509000000000000" pitchFamily="65" charset="-120"/>
              </a:rPr>
              <a:t>勞工特徵</a:t>
            </a:r>
            <a:r>
              <a:rPr lang="en-US" altLang="zh-TW" sz="2400" dirty="0" smtClean="0">
                <a:ea typeface="標楷體" panose="03000509000000000000" pitchFamily="65" charset="-120"/>
              </a:rPr>
              <a:t>-</a:t>
            </a:r>
            <a:r>
              <a:rPr lang="zh-TW" altLang="zh-TW" sz="2400" dirty="0" smtClean="0">
                <a:ea typeface="標楷體" panose="03000509000000000000" pitchFamily="65" charset="-120"/>
              </a:rPr>
              <a:t>勞工</a:t>
            </a:r>
            <a:r>
              <a:rPr lang="zh-TW" altLang="zh-TW" sz="2400" dirty="0">
                <a:ea typeface="標楷體" panose="03000509000000000000" pitchFamily="65" charset="-120"/>
              </a:rPr>
              <a:t>的報酬是提供勞務之對價、勞工有接受管理考核及獎懲等義務、勞工應辦理請假手續、勞工對提供勞務之方法較沒有較大之決定權、勞工通常有出勤記錄及差勤管理、勞工有專屬</a:t>
            </a:r>
            <a:r>
              <a:rPr lang="zh-TW" altLang="zh-TW" sz="2400" dirty="0" smtClean="0">
                <a:ea typeface="標楷體" panose="03000509000000000000" pitchFamily="65" charset="-120"/>
              </a:rPr>
              <a:t>性。</a:t>
            </a:r>
            <a:endParaRPr lang="zh-TW" altLang="en-US" sz="2400" dirty="0">
              <a:ea typeface="標楷體" panose="03000509000000000000" pitchFamily="65" charset="-120"/>
            </a:endParaRPr>
          </a:p>
        </p:txBody>
      </p:sp>
      <p:sp>
        <p:nvSpPr>
          <p:cNvPr id="4" name="投影片編號版面配置區 3"/>
          <p:cNvSpPr>
            <a:spLocks noGrp="1"/>
          </p:cNvSpPr>
          <p:nvPr>
            <p:ph type="sldNum" sz="quarter" idx="11"/>
          </p:nvPr>
        </p:nvSpPr>
        <p:spPr/>
        <p:txBody>
          <a:bodyPr/>
          <a:lstStyle/>
          <a:p>
            <a:pPr>
              <a:defRPr/>
            </a:pPr>
            <a:fld id="{0E01DB08-05EE-4257-A42A-3B305B034957}" type="slidenum">
              <a:rPr lang="en-US" altLang="zh-TW" smtClean="0"/>
              <a:pPr>
                <a:defRPr/>
              </a:pPr>
              <a:t>2</a:t>
            </a:fld>
            <a:endParaRPr lang="en-US" altLang="zh-TW"/>
          </a:p>
        </p:txBody>
      </p:sp>
    </p:spTree>
    <p:extLst>
      <p:ext uri="{BB962C8B-B14F-4D97-AF65-F5344CB8AC3E}">
        <p14:creationId xmlns:p14="http://schemas.microsoft.com/office/powerpoint/2010/main" val="11534322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79512" y="116632"/>
            <a:ext cx="8640960" cy="864096"/>
          </a:xfrm>
        </p:spPr>
        <p:txBody>
          <a:bodyPr>
            <a:normAutofit/>
          </a:bodyPr>
          <a:lstStyle/>
          <a:p>
            <a:r>
              <a:rPr lang="zh-TW" altLang="en-US" dirty="0">
                <a:latin typeface="標楷體" panose="03000509000000000000" pitchFamily="65" charset="-120"/>
                <a:ea typeface="標楷體" panose="03000509000000000000" pitchFamily="65" charset="-120"/>
              </a:rPr>
              <a:t>自由貿易協議</a:t>
            </a:r>
            <a:r>
              <a:rPr lang="en-US" altLang="zh-TW" dirty="0">
                <a:latin typeface="標楷體" panose="03000509000000000000" pitchFamily="65" charset="-120"/>
                <a:ea typeface="標楷體" panose="03000509000000000000" pitchFamily="65" charset="-120"/>
              </a:rPr>
              <a:t>(FTA)</a:t>
            </a:r>
            <a:r>
              <a:rPr lang="zh-TW" altLang="en-US" dirty="0">
                <a:latin typeface="標楷體" panose="03000509000000000000" pitchFamily="65" charset="-120"/>
                <a:ea typeface="標楷體" panose="03000509000000000000" pitchFamily="65" charset="-120"/>
              </a:rPr>
              <a:t>對就業政策之影響</a:t>
            </a:r>
            <a:endParaRPr lang="zh-TW" altLang="en-US" dirty="0"/>
          </a:p>
        </p:txBody>
      </p:sp>
      <p:sp>
        <p:nvSpPr>
          <p:cNvPr id="3" name="內容版面配置區 2"/>
          <p:cNvSpPr>
            <a:spLocks noGrp="1"/>
          </p:cNvSpPr>
          <p:nvPr>
            <p:ph sz="quarter" idx="1"/>
          </p:nvPr>
        </p:nvSpPr>
        <p:spPr>
          <a:xfrm>
            <a:off x="251520" y="980728"/>
            <a:ext cx="8424936" cy="5616624"/>
          </a:xfrm>
        </p:spPr>
        <p:txBody>
          <a:bodyPr/>
          <a:lstStyle/>
          <a:p>
            <a:r>
              <a:rPr lang="en-US" altLang="zh-TW" sz="2000" dirty="0"/>
              <a:t>Similar to other trade agreements, the proposed U.S.-South Korea Free Trade </a:t>
            </a:r>
            <a:r>
              <a:rPr lang="en-US" altLang="zh-TW" sz="2000" dirty="0" smtClean="0"/>
              <a:t>Agreement(KORUS-FTA</a:t>
            </a:r>
            <a:r>
              <a:rPr lang="en-US" altLang="zh-TW" sz="2000" dirty="0"/>
              <a:t>) has attracted both supporters and detractors, primarily over the impact </a:t>
            </a:r>
            <a:r>
              <a:rPr lang="en-US" altLang="zh-TW" sz="2000" dirty="0" smtClean="0"/>
              <a:t>the</a:t>
            </a:r>
            <a:r>
              <a:rPr lang="zh-TW" altLang="en-US" sz="2000" dirty="0" smtClean="0"/>
              <a:t> </a:t>
            </a:r>
            <a:r>
              <a:rPr lang="en-US" altLang="zh-TW" sz="2000" dirty="0" smtClean="0"/>
              <a:t>agreement </a:t>
            </a:r>
            <a:r>
              <a:rPr lang="en-US" altLang="zh-TW" sz="2000" dirty="0"/>
              <a:t>could have on employment in the economy. Supporters argue that the agreement </a:t>
            </a:r>
            <a:r>
              <a:rPr lang="en-US" altLang="zh-TW" sz="2000" dirty="0" smtClean="0"/>
              <a:t>could</a:t>
            </a:r>
            <a:r>
              <a:rPr lang="zh-TW" altLang="en-US" sz="2000" dirty="0" smtClean="0"/>
              <a:t> </a:t>
            </a:r>
            <a:r>
              <a:rPr lang="en-US" altLang="zh-TW" sz="2000" dirty="0" smtClean="0"/>
              <a:t>create </a:t>
            </a:r>
            <a:r>
              <a:rPr lang="en-US" altLang="zh-TW" sz="2000" dirty="0"/>
              <a:t>as many as 280,000 jobs in the economy. Others, however, argue that the agreement </a:t>
            </a:r>
            <a:r>
              <a:rPr lang="en-US" altLang="zh-TW" sz="2000" dirty="0" smtClean="0"/>
              <a:t>could</a:t>
            </a:r>
            <a:r>
              <a:rPr lang="zh-TW" altLang="en-US" sz="2000" dirty="0" smtClean="0"/>
              <a:t> </a:t>
            </a:r>
            <a:r>
              <a:rPr lang="en-US" altLang="zh-TW" sz="2000" dirty="0" smtClean="0"/>
              <a:t>lead </a:t>
            </a:r>
            <a:r>
              <a:rPr lang="en-US" altLang="zh-TW" sz="2000" dirty="0"/>
              <a:t>to an overall loss of up to 159,000 jobs in various sectors of the economy. Still </a:t>
            </a:r>
            <a:r>
              <a:rPr lang="en-US" altLang="zh-TW" sz="2000" dirty="0" smtClean="0"/>
              <a:t>others</a:t>
            </a:r>
            <a:r>
              <a:rPr lang="zh-TW" altLang="en-US" sz="2000" dirty="0" smtClean="0"/>
              <a:t> </a:t>
            </a:r>
            <a:r>
              <a:rPr lang="en-US" altLang="zh-TW" sz="2000" dirty="0" smtClean="0"/>
              <a:t>contend </a:t>
            </a:r>
            <a:r>
              <a:rPr lang="en-US" altLang="zh-TW" sz="2000" dirty="0"/>
              <a:t>that the United States stands to lose exports, employment, and extended </a:t>
            </a:r>
            <a:r>
              <a:rPr lang="en-US" altLang="zh-TW" sz="2000" dirty="0" smtClean="0"/>
              <a:t>economic</a:t>
            </a:r>
            <a:r>
              <a:rPr lang="zh-TW" altLang="en-US" sz="2000" dirty="0" smtClean="0"/>
              <a:t> </a:t>
            </a:r>
            <a:r>
              <a:rPr lang="en-US" altLang="zh-TW" sz="2000" dirty="0" smtClean="0"/>
              <a:t>opportunities </a:t>
            </a:r>
            <a:r>
              <a:rPr lang="en-US" altLang="zh-TW" sz="2000" dirty="0"/>
              <a:t>if it fails to sign a trade agreement, while the European Union and other nations </a:t>
            </a:r>
            <a:r>
              <a:rPr lang="en-US" altLang="zh-TW" sz="2000" dirty="0" smtClean="0"/>
              <a:t>are</a:t>
            </a:r>
            <a:r>
              <a:rPr lang="zh-TW" altLang="en-US" sz="2000" dirty="0" smtClean="0"/>
              <a:t> </a:t>
            </a:r>
            <a:r>
              <a:rPr lang="en-US" altLang="zh-TW" sz="2000" dirty="0" smtClean="0"/>
              <a:t>lining </a:t>
            </a:r>
            <a:r>
              <a:rPr lang="en-US" altLang="zh-TW" sz="2000" dirty="0"/>
              <a:t>up to finalize similar agreements with South Korea</a:t>
            </a:r>
            <a:r>
              <a:rPr lang="en-US" altLang="zh-TW" sz="2000" dirty="0" smtClean="0"/>
              <a:t>.</a:t>
            </a:r>
          </a:p>
          <a:p>
            <a:r>
              <a:rPr lang="en-US" altLang="zh-TW" sz="2000" dirty="0"/>
              <a:t>Estimating the economic impact of trade agreements, however, is a daunting task, due to a lack </a:t>
            </a:r>
            <a:r>
              <a:rPr lang="en-US" altLang="zh-TW" sz="2000" dirty="0" smtClean="0"/>
              <a:t>of</a:t>
            </a:r>
            <a:r>
              <a:rPr lang="zh-TW" altLang="en-US" sz="2000" dirty="0" smtClean="0"/>
              <a:t> </a:t>
            </a:r>
            <a:r>
              <a:rPr lang="en-US" altLang="zh-TW" sz="2000" dirty="0" smtClean="0"/>
              <a:t>data </a:t>
            </a:r>
            <a:r>
              <a:rPr lang="en-US" altLang="zh-TW" sz="2000" dirty="0"/>
              <a:t>and important theoretical and practical matters associated with generating results </a:t>
            </a:r>
            <a:r>
              <a:rPr lang="en-US" altLang="zh-TW" sz="2000" dirty="0" smtClean="0"/>
              <a:t>from</a:t>
            </a:r>
            <a:r>
              <a:rPr lang="zh-TW" altLang="en-US" sz="2000" dirty="0" smtClean="0"/>
              <a:t> </a:t>
            </a:r>
            <a:r>
              <a:rPr lang="en-US" altLang="zh-TW" sz="2000" dirty="0" smtClean="0"/>
              <a:t>economic </a:t>
            </a:r>
            <a:r>
              <a:rPr lang="en-US" altLang="zh-TW" sz="2000" dirty="0"/>
              <a:t>models. In addition, such estimates provide an incomplete accounting of the </a:t>
            </a:r>
            <a:r>
              <a:rPr lang="en-US" altLang="zh-TW" sz="2000" dirty="0" smtClean="0"/>
              <a:t>total</a:t>
            </a:r>
            <a:r>
              <a:rPr lang="zh-TW" altLang="en-US" sz="2000" dirty="0" smtClean="0"/>
              <a:t> </a:t>
            </a:r>
            <a:r>
              <a:rPr lang="en-US" altLang="zh-TW" sz="2000" dirty="0" smtClean="0"/>
              <a:t>economic </a:t>
            </a:r>
            <a:r>
              <a:rPr lang="en-US" altLang="zh-TW" sz="2000" dirty="0"/>
              <a:t>effects of trade agreements. This report assesses the results of a number of models </a:t>
            </a:r>
            <a:r>
              <a:rPr lang="en-US" altLang="zh-TW" sz="2000" dirty="0" smtClean="0"/>
              <a:t>that</a:t>
            </a:r>
            <a:r>
              <a:rPr lang="zh-TW" altLang="en-US" sz="2000" dirty="0" smtClean="0"/>
              <a:t> </a:t>
            </a:r>
            <a:r>
              <a:rPr lang="en-US" altLang="zh-TW" sz="2000" dirty="0" smtClean="0"/>
              <a:t>are </a:t>
            </a:r>
            <a:r>
              <a:rPr lang="en-US" altLang="zh-TW" sz="2000" dirty="0"/>
              <a:t>being used to generate estimates of the effect of the KORUS FTA on employment.</a:t>
            </a:r>
            <a:endParaRPr lang="zh-TW" altLang="en-US" sz="2000" dirty="0"/>
          </a:p>
        </p:txBody>
      </p:sp>
      <p:sp>
        <p:nvSpPr>
          <p:cNvPr id="4" name="投影片編號版面配置區 3"/>
          <p:cNvSpPr>
            <a:spLocks noGrp="1"/>
          </p:cNvSpPr>
          <p:nvPr>
            <p:ph type="sldNum" sz="quarter" idx="11"/>
          </p:nvPr>
        </p:nvSpPr>
        <p:spPr/>
        <p:txBody>
          <a:bodyPr/>
          <a:lstStyle/>
          <a:p>
            <a:pPr>
              <a:defRPr/>
            </a:pPr>
            <a:fld id="{0E01DB08-05EE-4257-A42A-3B305B034957}" type="slidenum">
              <a:rPr lang="en-US" altLang="zh-TW" smtClean="0"/>
              <a:pPr>
                <a:defRPr/>
              </a:pPr>
              <a:t>20</a:t>
            </a:fld>
            <a:endParaRPr lang="en-US" altLang="zh-TW"/>
          </a:p>
        </p:txBody>
      </p:sp>
    </p:spTree>
    <p:extLst>
      <p:ext uri="{BB962C8B-B14F-4D97-AF65-F5344CB8AC3E}">
        <p14:creationId xmlns:p14="http://schemas.microsoft.com/office/powerpoint/2010/main" val="25198183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7504" y="44624"/>
            <a:ext cx="8784976" cy="922114"/>
          </a:xfrm>
        </p:spPr>
        <p:txBody>
          <a:bodyPr>
            <a:normAutofit/>
          </a:bodyPr>
          <a:lstStyle/>
          <a:p>
            <a:r>
              <a:rPr lang="zh-TW" altLang="en-US" dirty="0">
                <a:latin typeface="標楷體" panose="03000509000000000000" pitchFamily="65" charset="-120"/>
                <a:ea typeface="標楷體" panose="03000509000000000000" pitchFamily="65" charset="-120"/>
              </a:rPr>
              <a:t>自由貿易協議</a:t>
            </a:r>
            <a:r>
              <a:rPr lang="en-US" altLang="zh-TW" dirty="0">
                <a:latin typeface="標楷體" panose="03000509000000000000" pitchFamily="65" charset="-120"/>
                <a:ea typeface="標楷體" panose="03000509000000000000" pitchFamily="65" charset="-120"/>
              </a:rPr>
              <a:t>(FTA)</a:t>
            </a:r>
            <a:r>
              <a:rPr lang="zh-TW" altLang="en-US" dirty="0">
                <a:latin typeface="標楷體" panose="03000509000000000000" pitchFamily="65" charset="-120"/>
                <a:ea typeface="標楷體" panose="03000509000000000000" pitchFamily="65" charset="-120"/>
              </a:rPr>
              <a:t>對就業政策之影響</a:t>
            </a:r>
            <a:endParaRPr lang="zh-TW" altLang="en-US" dirty="0"/>
          </a:p>
        </p:txBody>
      </p:sp>
      <p:sp>
        <p:nvSpPr>
          <p:cNvPr id="3" name="內容版面配置區 2"/>
          <p:cNvSpPr>
            <a:spLocks noGrp="1"/>
          </p:cNvSpPr>
          <p:nvPr>
            <p:ph sz="quarter" idx="1"/>
          </p:nvPr>
        </p:nvSpPr>
        <p:spPr>
          <a:xfrm>
            <a:off x="179512" y="908720"/>
            <a:ext cx="8352928" cy="5832648"/>
          </a:xfrm>
        </p:spPr>
        <p:txBody>
          <a:bodyPr/>
          <a:lstStyle/>
          <a:p>
            <a:r>
              <a:rPr lang="en-US" altLang="zh-TW" sz="2000" dirty="0" smtClean="0"/>
              <a:t>These</a:t>
            </a:r>
            <a:r>
              <a:rPr lang="zh-TW" altLang="en-US" sz="2000" dirty="0" smtClean="0"/>
              <a:t> </a:t>
            </a:r>
            <a:r>
              <a:rPr lang="en-US" altLang="zh-TW" sz="2000" dirty="0" smtClean="0"/>
              <a:t>studies </a:t>
            </a:r>
            <a:r>
              <a:rPr lang="en-US" altLang="zh-TW" sz="2000" dirty="0"/>
              <a:t>were chosen specifically because they estimate (or can be used to estimate) data </a:t>
            </a:r>
            <a:r>
              <a:rPr lang="en-US" altLang="zh-TW" sz="2000" dirty="0" smtClean="0"/>
              <a:t>on</a:t>
            </a:r>
            <a:r>
              <a:rPr lang="zh-TW" altLang="en-US" sz="2000" dirty="0" smtClean="0"/>
              <a:t> </a:t>
            </a:r>
            <a:r>
              <a:rPr lang="en-US" altLang="zh-TW" sz="2000" dirty="0" smtClean="0"/>
              <a:t>employment </a:t>
            </a:r>
            <a:r>
              <a:rPr lang="en-US" altLang="zh-TW" sz="2000" dirty="0"/>
              <a:t>effects of the trade agreement. All economic models incorporate </a:t>
            </a:r>
            <a:r>
              <a:rPr lang="en-US" altLang="zh-TW" sz="2000" dirty="0" smtClean="0"/>
              <a:t>various</a:t>
            </a:r>
            <a:r>
              <a:rPr lang="zh-TW" altLang="en-US" sz="2000" dirty="0" smtClean="0"/>
              <a:t> </a:t>
            </a:r>
            <a:r>
              <a:rPr lang="en-US" altLang="zh-TW" sz="2000" dirty="0" smtClean="0"/>
              <a:t>assumptions </a:t>
            </a:r>
            <a:r>
              <a:rPr lang="en-US" altLang="zh-TW" sz="2000" dirty="0"/>
              <a:t>that are necessary in order for the model to generate results. Invariably, </a:t>
            </a:r>
            <a:r>
              <a:rPr lang="en-US" altLang="zh-TW" sz="2000" dirty="0" smtClean="0"/>
              <a:t>these</a:t>
            </a:r>
            <a:r>
              <a:rPr lang="zh-TW" altLang="en-US" sz="2000" dirty="0" smtClean="0"/>
              <a:t> </a:t>
            </a:r>
            <a:r>
              <a:rPr lang="en-US" altLang="zh-TW" sz="2000" dirty="0" smtClean="0"/>
              <a:t>approaches </a:t>
            </a:r>
            <a:r>
              <a:rPr lang="en-US" altLang="zh-TW" sz="2000" dirty="0"/>
              <a:t>determine, to some extent, the results that are generated and, therefore, limit </a:t>
            </a:r>
            <a:r>
              <a:rPr lang="en-US" altLang="zh-TW" sz="2000" dirty="0" smtClean="0"/>
              <a:t>their</a:t>
            </a:r>
            <a:r>
              <a:rPr lang="zh-TW" altLang="en-US" sz="2000" dirty="0" smtClean="0"/>
              <a:t> </a:t>
            </a:r>
            <a:r>
              <a:rPr lang="en-US" altLang="zh-TW" sz="2000" dirty="0" smtClean="0"/>
              <a:t>representation </a:t>
            </a:r>
            <a:r>
              <a:rPr lang="en-US" altLang="zh-TW" sz="2000" dirty="0"/>
              <a:t>of the real world economy. Currently, the various models produce widely </a:t>
            </a:r>
            <a:r>
              <a:rPr lang="en-US" altLang="zh-TW" sz="2000" dirty="0" smtClean="0"/>
              <a:t>disparate</a:t>
            </a:r>
            <a:r>
              <a:rPr lang="zh-TW" altLang="en-US" sz="2000" dirty="0" smtClean="0"/>
              <a:t> </a:t>
            </a:r>
            <a:r>
              <a:rPr lang="en-US" altLang="zh-TW" sz="2000" dirty="0" smtClean="0"/>
              <a:t>estimates </a:t>
            </a:r>
            <a:r>
              <a:rPr lang="en-US" altLang="zh-TW" sz="2000" dirty="0"/>
              <a:t>of the number of jobs affected by the trade agreement, reflecting the </a:t>
            </a:r>
            <a:r>
              <a:rPr lang="en-US" altLang="zh-TW" sz="2000" dirty="0" smtClean="0"/>
              <a:t>various</a:t>
            </a:r>
            <a:r>
              <a:rPr lang="zh-TW" altLang="en-US" sz="2000" dirty="0" smtClean="0"/>
              <a:t> </a:t>
            </a:r>
            <a:r>
              <a:rPr lang="en-US" altLang="zh-TW" sz="2000" dirty="0" smtClean="0"/>
              <a:t>assumptions </a:t>
            </a:r>
            <a:r>
              <a:rPr lang="en-US" altLang="zh-TW" sz="2000" dirty="0"/>
              <a:t>that are used in the models and differences in the approaches</a:t>
            </a:r>
            <a:r>
              <a:rPr lang="en-US" altLang="zh-TW" sz="2000" dirty="0" smtClean="0"/>
              <a:t>.</a:t>
            </a:r>
          </a:p>
          <a:p>
            <a:r>
              <a:rPr lang="en-US" altLang="zh-TW" sz="2000" dirty="0"/>
              <a:t>From the perspective of a large open economy such as the U.S. economy, international trade </a:t>
            </a:r>
            <a:r>
              <a:rPr lang="en-US" altLang="zh-TW" sz="2000" dirty="0" smtClean="0"/>
              <a:t>is</a:t>
            </a:r>
            <a:r>
              <a:rPr lang="zh-TW" altLang="en-US" sz="2000" dirty="0" smtClean="0"/>
              <a:t> </a:t>
            </a:r>
            <a:r>
              <a:rPr lang="en-US" altLang="zh-TW" sz="2000" dirty="0" smtClean="0"/>
              <a:t>not </a:t>
            </a:r>
            <a:r>
              <a:rPr lang="en-US" altLang="zh-TW" sz="2000" dirty="0"/>
              <a:t>a major determinate of total employment in the economy, real wages in the economy, or </a:t>
            </a:r>
            <a:r>
              <a:rPr lang="en-US" altLang="zh-TW" sz="2000" dirty="0" smtClean="0"/>
              <a:t>the</a:t>
            </a:r>
            <a:r>
              <a:rPr lang="zh-TW" altLang="en-US" sz="2000" dirty="0" smtClean="0"/>
              <a:t> </a:t>
            </a:r>
            <a:r>
              <a:rPr lang="en-US" altLang="zh-TW" sz="2000" dirty="0" smtClean="0"/>
              <a:t>overall </a:t>
            </a:r>
            <a:r>
              <a:rPr lang="en-US" altLang="zh-TW" sz="2000" dirty="0"/>
              <a:t>level of production. This is especially true for bilateral trade agreements with </a:t>
            </a:r>
            <a:r>
              <a:rPr lang="en-US" altLang="zh-TW" sz="2000" dirty="0" smtClean="0"/>
              <a:t>individual</a:t>
            </a:r>
            <a:r>
              <a:rPr lang="zh-TW" altLang="en-US" sz="2000" dirty="0" smtClean="0"/>
              <a:t> </a:t>
            </a:r>
            <a:r>
              <a:rPr lang="en-US" altLang="zh-TW" sz="2000" dirty="0" smtClean="0"/>
              <a:t>countries </a:t>
            </a:r>
            <a:r>
              <a:rPr lang="en-US" altLang="zh-TW" sz="2000" dirty="0"/>
              <a:t>where the impact on the economy as a whole is expected to be small. </a:t>
            </a:r>
            <a:r>
              <a:rPr lang="en-US" altLang="zh-TW" sz="2000" dirty="0" smtClean="0"/>
              <a:t>Nevertheless,</a:t>
            </a:r>
            <a:r>
              <a:rPr lang="zh-TW" altLang="en-US" sz="2000" dirty="0" smtClean="0"/>
              <a:t> </a:t>
            </a:r>
            <a:r>
              <a:rPr lang="en-US" altLang="zh-TW" sz="2000" dirty="0" smtClean="0"/>
              <a:t>some </a:t>
            </a:r>
            <a:r>
              <a:rPr lang="en-US" altLang="zh-TW" sz="2000" dirty="0"/>
              <a:t>sectors of the economy are likely to be affected more than others. Congress </a:t>
            </a:r>
            <a:r>
              <a:rPr lang="en-US" altLang="zh-TW" sz="2000" dirty="0" smtClean="0"/>
              <a:t>has</a:t>
            </a:r>
            <a:r>
              <a:rPr lang="zh-TW" altLang="en-US" sz="2000" dirty="0" smtClean="0"/>
              <a:t> </a:t>
            </a:r>
            <a:r>
              <a:rPr lang="en-US" altLang="zh-TW" sz="2000" dirty="0" smtClean="0"/>
              <a:t>demonstrated </a:t>
            </a:r>
            <a:r>
              <a:rPr lang="en-US" altLang="zh-TW" sz="2000" dirty="0"/>
              <a:t>an ongoing interest in assessing the economic impact of trade agreements and, </a:t>
            </a:r>
            <a:r>
              <a:rPr lang="en-US" altLang="zh-TW" sz="2000" dirty="0" smtClean="0"/>
              <a:t>at</a:t>
            </a:r>
            <a:r>
              <a:rPr lang="zh-TW" altLang="en-US" sz="2000" dirty="0" smtClean="0"/>
              <a:t> </a:t>
            </a:r>
            <a:r>
              <a:rPr lang="en-US" altLang="zh-TW" sz="2000" dirty="0" smtClean="0"/>
              <a:t>times</a:t>
            </a:r>
            <a:r>
              <a:rPr lang="en-US" altLang="zh-TW" sz="2000" dirty="0"/>
              <a:t>, has provided assistance to those workers and firms that are disproportionately affected.</a:t>
            </a:r>
            <a:endParaRPr lang="zh-TW" altLang="en-US" sz="2000" dirty="0"/>
          </a:p>
        </p:txBody>
      </p:sp>
      <p:sp>
        <p:nvSpPr>
          <p:cNvPr id="4" name="投影片編號版面配置區 3"/>
          <p:cNvSpPr>
            <a:spLocks noGrp="1"/>
          </p:cNvSpPr>
          <p:nvPr>
            <p:ph type="sldNum" sz="quarter" idx="11"/>
          </p:nvPr>
        </p:nvSpPr>
        <p:spPr/>
        <p:txBody>
          <a:bodyPr/>
          <a:lstStyle/>
          <a:p>
            <a:pPr>
              <a:defRPr/>
            </a:pPr>
            <a:fld id="{0E01DB08-05EE-4257-A42A-3B305B034957}" type="slidenum">
              <a:rPr lang="en-US" altLang="zh-TW" smtClean="0"/>
              <a:pPr>
                <a:defRPr/>
              </a:pPr>
              <a:t>21</a:t>
            </a:fld>
            <a:endParaRPr lang="en-US" altLang="zh-TW"/>
          </a:p>
        </p:txBody>
      </p:sp>
    </p:spTree>
    <p:extLst>
      <p:ext uri="{BB962C8B-B14F-4D97-AF65-F5344CB8AC3E}">
        <p14:creationId xmlns:p14="http://schemas.microsoft.com/office/powerpoint/2010/main" val="18146116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79512" y="476672"/>
            <a:ext cx="8712968" cy="864096"/>
          </a:xfrm>
        </p:spPr>
        <p:txBody>
          <a:bodyPr>
            <a:normAutofit/>
          </a:bodyPr>
          <a:lstStyle/>
          <a:p>
            <a:r>
              <a:rPr lang="zh-TW" altLang="en-US" dirty="0">
                <a:latin typeface="標楷體" panose="03000509000000000000" pitchFamily="65" charset="-120"/>
                <a:ea typeface="標楷體" panose="03000509000000000000" pitchFamily="65" charset="-120"/>
              </a:rPr>
              <a:t>自由貿易協議</a:t>
            </a:r>
            <a:r>
              <a:rPr lang="en-US" altLang="zh-TW" dirty="0">
                <a:latin typeface="標楷體" panose="03000509000000000000" pitchFamily="65" charset="-120"/>
                <a:ea typeface="標楷體" panose="03000509000000000000" pitchFamily="65" charset="-120"/>
              </a:rPr>
              <a:t>(FTA)</a:t>
            </a:r>
            <a:r>
              <a:rPr lang="zh-TW" altLang="en-US" dirty="0">
                <a:latin typeface="標楷體" panose="03000509000000000000" pitchFamily="65" charset="-120"/>
                <a:ea typeface="標楷體" panose="03000509000000000000" pitchFamily="65" charset="-120"/>
              </a:rPr>
              <a:t>對就業政策之影響</a:t>
            </a:r>
            <a:endParaRPr lang="zh-TW" altLang="en-US" dirty="0"/>
          </a:p>
        </p:txBody>
      </p:sp>
      <p:sp>
        <p:nvSpPr>
          <p:cNvPr id="3" name="內容版面配置區 2"/>
          <p:cNvSpPr>
            <a:spLocks noGrp="1"/>
          </p:cNvSpPr>
          <p:nvPr>
            <p:ph sz="quarter" idx="1"/>
          </p:nvPr>
        </p:nvSpPr>
        <p:spPr>
          <a:xfrm>
            <a:off x="251520" y="1700808"/>
            <a:ext cx="8208912" cy="4392488"/>
          </a:xfrm>
        </p:spPr>
        <p:txBody>
          <a:bodyPr/>
          <a:lstStyle/>
          <a:p>
            <a:r>
              <a:rPr lang="zh-TW" altLang="en-US" b="1" dirty="0" smtClean="0">
                <a:latin typeface="標楷體" panose="03000509000000000000" pitchFamily="65" charset="-120"/>
                <a:ea typeface="標楷體" panose="03000509000000000000" pitchFamily="65" charset="-120"/>
              </a:rPr>
              <a:t>內容</a:t>
            </a:r>
            <a:r>
              <a:rPr lang="en-US" altLang="zh-TW" dirty="0" smtClean="0">
                <a:latin typeface="標楷體" panose="03000509000000000000" pitchFamily="65" charset="-120"/>
                <a:ea typeface="標楷體" panose="03000509000000000000" pitchFamily="65" charset="-120"/>
              </a:rPr>
              <a:t>:</a:t>
            </a:r>
          </a:p>
          <a:p>
            <a:endParaRPr lang="zh-TW" altLang="en-US" dirty="0"/>
          </a:p>
        </p:txBody>
      </p:sp>
      <p:sp>
        <p:nvSpPr>
          <p:cNvPr id="4" name="投影片編號版面配置區 3"/>
          <p:cNvSpPr>
            <a:spLocks noGrp="1"/>
          </p:cNvSpPr>
          <p:nvPr>
            <p:ph type="sldNum" sz="quarter" idx="11"/>
          </p:nvPr>
        </p:nvSpPr>
        <p:spPr/>
        <p:txBody>
          <a:bodyPr/>
          <a:lstStyle/>
          <a:p>
            <a:pPr>
              <a:defRPr/>
            </a:pPr>
            <a:fld id="{0E01DB08-05EE-4257-A42A-3B305B034957}" type="slidenum">
              <a:rPr lang="en-US" altLang="zh-TW" smtClean="0"/>
              <a:pPr>
                <a:defRPr/>
              </a:pPr>
              <a:t>22</a:t>
            </a:fld>
            <a:endParaRPr lang="en-US" altLang="zh-TW"/>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2492896"/>
            <a:ext cx="8496944" cy="30243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536085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7504" y="404664"/>
            <a:ext cx="8712968" cy="922114"/>
          </a:xfrm>
        </p:spPr>
        <p:txBody>
          <a:bodyPr>
            <a:normAutofit/>
          </a:bodyPr>
          <a:lstStyle/>
          <a:p>
            <a:r>
              <a:rPr lang="zh-TW" altLang="en-US" dirty="0">
                <a:latin typeface="標楷體" panose="03000509000000000000" pitchFamily="65" charset="-120"/>
                <a:ea typeface="標楷體" panose="03000509000000000000" pitchFamily="65" charset="-120"/>
              </a:rPr>
              <a:t>自由貿易協議</a:t>
            </a:r>
            <a:r>
              <a:rPr lang="en-US" altLang="zh-TW" dirty="0">
                <a:latin typeface="標楷體" panose="03000509000000000000" pitchFamily="65" charset="-120"/>
                <a:ea typeface="標楷體" panose="03000509000000000000" pitchFamily="65" charset="-120"/>
              </a:rPr>
              <a:t>(FTA)</a:t>
            </a:r>
            <a:r>
              <a:rPr lang="zh-TW" altLang="en-US" dirty="0">
                <a:latin typeface="標楷體" panose="03000509000000000000" pitchFamily="65" charset="-120"/>
                <a:ea typeface="標楷體" panose="03000509000000000000" pitchFamily="65" charset="-120"/>
              </a:rPr>
              <a:t>對就業政策之影響</a:t>
            </a:r>
            <a:endParaRPr lang="zh-TW" altLang="en-US" dirty="0"/>
          </a:p>
        </p:txBody>
      </p:sp>
      <p:sp>
        <p:nvSpPr>
          <p:cNvPr id="3" name="內容版面配置區 2"/>
          <p:cNvSpPr>
            <a:spLocks noGrp="1"/>
          </p:cNvSpPr>
          <p:nvPr>
            <p:ph sz="quarter" idx="1"/>
          </p:nvPr>
        </p:nvSpPr>
        <p:spPr>
          <a:xfrm>
            <a:off x="251520" y="1628800"/>
            <a:ext cx="7992888" cy="5040560"/>
          </a:xfrm>
        </p:spPr>
        <p:txBody>
          <a:bodyPr/>
          <a:lstStyle/>
          <a:p>
            <a:r>
              <a:rPr lang="zh-TW" altLang="en-US" b="1" dirty="0" smtClean="0">
                <a:latin typeface="標楷體" panose="03000509000000000000" pitchFamily="65" charset="-120"/>
                <a:ea typeface="標楷體" panose="03000509000000000000" pitchFamily="65" charset="-120"/>
              </a:rPr>
              <a:t>內容</a:t>
            </a:r>
            <a:r>
              <a:rPr lang="en-US" altLang="zh-TW" b="1" dirty="0" smtClean="0">
                <a:latin typeface="標楷體" panose="03000509000000000000" pitchFamily="65" charset="-120"/>
                <a:ea typeface="標楷體" panose="03000509000000000000" pitchFamily="65" charset="-120"/>
              </a:rPr>
              <a:t>(</a:t>
            </a:r>
            <a:r>
              <a:rPr lang="zh-TW" altLang="en-US" b="1" dirty="0" smtClean="0">
                <a:latin typeface="標楷體" panose="03000509000000000000" pitchFamily="65" charset="-120"/>
                <a:ea typeface="標楷體" panose="03000509000000000000" pitchFamily="65" charset="-120"/>
              </a:rPr>
              <a:t>續</a:t>
            </a:r>
            <a:r>
              <a:rPr lang="en-US" altLang="zh-TW" b="1" dirty="0" smtClean="0">
                <a:latin typeface="標楷體" panose="03000509000000000000" pitchFamily="65" charset="-120"/>
                <a:ea typeface="標楷體" panose="03000509000000000000" pitchFamily="65" charset="-120"/>
              </a:rPr>
              <a:t>):</a:t>
            </a:r>
          </a:p>
          <a:p>
            <a:endParaRPr lang="zh-TW" altLang="en-US" b="1"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1"/>
          </p:nvPr>
        </p:nvSpPr>
        <p:spPr/>
        <p:txBody>
          <a:bodyPr/>
          <a:lstStyle/>
          <a:p>
            <a:pPr>
              <a:defRPr/>
            </a:pPr>
            <a:fld id="{0E01DB08-05EE-4257-A42A-3B305B034957}" type="slidenum">
              <a:rPr lang="en-US" altLang="zh-TW" smtClean="0"/>
              <a:pPr>
                <a:defRPr/>
              </a:pPr>
              <a:t>23</a:t>
            </a:fld>
            <a:endParaRPr lang="en-US" altLang="zh-TW"/>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761" y="2564904"/>
            <a:ext cx="8679429" cy="30243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7934255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bwMode="auto">
          <a:xfrm>
            <a:off x="468313" y="115888"/>
            <a:ext cx="8032750" cy="1027112"/>
          </a:xfrm>
        </p:spPr>
        <p:txBody>
          <a:bodyPr wrap="square" lIns="91440" tIns="45720" rIns="91440" bIns="45720" numCol="1" anchorCtr="0" compatLnSpc="1">
            <a:prstTxWarp prst="textNoShape">
              <a:avLst/>
            </a:prstTxWarp>
          </a:bodyPr>
          <a:lstStyle/>
          <a:p>
            <a:pPr marL="800100" indent="-800100" eaLnBrk="1" hangingPunct="1"/>
            <a:r>
              <a:rPr lang="en-US" altLang="zh-TW" sz="3600" cap="none" smtClean="0"/>
              <a:t>3. THE COBWEB MODEL</a:t>
            </a:r>
          </a:p>
        </p:txBody>
      </p:sp>
      <p:sp>
        <p:nvSpPr>
          <p:cNvPr id="27651" name="Rectangle 3"/>
          <p:cNvSpPr>
            <a:spLocks noGrp="1" noChangeArrowheads="1"/>
          </p:cNvSpPr>
          <p:nvPr>
            <p:ph type="body" idx="1"/>
          </p:nvPr>
        </p:nvSpPr>
        <p:spPr>
          <a:xfrm>
            <a:off x="357188" y="1214438"/>
            <a:ext cx="8229600" cy="5375275"/>
          </a:xfrm>
        </p:spPr>
        <p:txBody>
          <a:bodyPr/>
          <a:lstStyle/>
          <a:p>
            <a:pPr eaLnBrk="1" hangingPunct="1"/>
            <a:r>
              <a:rPr lang="en-US" altLang="zh-TW" sz="2400" smtClean="0"/>
              <a:t>Our analysis of labor market equilibrium assumes that markets adjust instantaneously to shifts in either supply or demand curves, so that wages and employment change swiftly from the old equilibrium levels to the new equilibrium level.  Many labor markets, however, do not adjust so quickly to shifts in the underlying supply and demand curves.</a:t>
            </a:r>
          </a:p>
          <a:p>
            <a:pPr eaLnBrk="1" hangingPunct="1"/>
            <a:r>
              <a:rPr lang="en-US" altLang="zh-TW" sz="2400" smtClean="0"/>
              <a:t>Example: the Engineering Market</a:t>
            </a:r>
          </a:p>
          <a:p>
            <a:pPr eaLnBrk="1" hangingPunct="1">
              <a:buFont typeface="Wingdings" pitchFamily="2" charset="2"/>
              <a:buNone/>
            </a:pPr>
            <a:r>
              <a:rPr lang="en-US" altLang="zh-TW" sz="2400" smtClean="0"/>
              <a:t>    Note: The adjustment of college enrollments to changes in the returns to education is not always smooth or rapid, particularly in fields that are highly technical.</a:t>
            </a:r>
          </a:p>
          <a:p>
            <a:pPr eaLnBrk="1" hangingPunct="1">
              <a:buFont typeface="Wingdings" pitchFamily="2" charset="2"/>
              <a:buNone/>
            </a:pPr>
            <a:r>
              <a:rPr lang="en-US" altLang="zh-TW" sz="2400" smtClean="0"/>
              <a:t>→ The inability to respond immediately to changed market conditions can cause boom-and-bust cycles in the market for highly technical workers.</a:t>
            </a:r>
          </a:p>
        </p:txBody>
      </p:sp>
      <p:sp>
        <p:nvSpPr>
          <p:cNvPr id="27652" name="投影片編號版面配置區 3"/>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3852E762-7A31-418C-B37F-24D35EF8C768}" type="slidenum">
              <a:rPr lang="en-US" altLang="zh-TW" smtClean="0">
                <a:ea typeface="新細明體" pitchFamily="18" charset="-120"/>
              </a:rPr>
              <a:pPr/>
              <a:t>24</a:t>
            </a:fld>
            <a:endParaRPr lang="en-US" altLang="zh-TW" smtClean="0">
              <a:ea typeface="新細明體" pitchFamily="18" charset="-120"/>
            </a:endParaRPr>
          </a:p>
        </p:txBody>
      </p:sp>
      <p:sp>
        <p:nvSpPr>
          <p:cNvPr id="5" name="矩形 4"/>
          <p:cNvSpPr/>
          <p:nvPr/>
        </p:nvSpPr>
        <p:spPr>
          <a:xfrm>
            <a:off x="571500" y="4143375"/>
            <a:ext cx="7929563" cy="1143000"/>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674" name="群組 32"/>
          <p:cNvGrpSpPr>
            <a:grpSpLocks/>
          </p:cNvGrpSpPr>
          <p:nvPr/>
        </p:nvGrpSpPr>
        <p:grpSpPr bwMode="auto">
          <a:xfrm>
            <a:off x="1285875" y="214313"/>
            <a:ext cx="7429500" cy="3714750"/>
            <a:chOff x="611188" y="209550"/>
            <a:chExt cx="5665787" cy="4017963"/>
          </a:xfrm>
        </p:grpSpPr>
        <p:sp>
          <p:nvSpPr>
            <p:cNvPr id="28677" name="Line 6"/>
            <p:cNvSpPr>
              <a:spLocks noChangeShapeType="1"/>
            </p:cNvSpPr>
            <p:nvPr/>
          </p:nvSpPr>
          <p:spPr bwMode="auto">
            <a:xfrm flipV="1">
              <a:off x="1042988" y="549275"/>
              <a:ext cx="0" cy="3240088"/>
            </a:xfrm>
            <a:prstGeom prst="line">
              <a:avLst/>
            </a:prstGeom>
            <a:noFill/>
            <a:ln w="19050">
              <a:solidFill>
                <a:schemeClr val="tx1"/>
              </a:solidFill>
              <a:round/>
              <a:headEnd/>
              <a:tailEnd/>
            </a:ln>
          </p:spPr>
          <p:txBody>
            <a:bodyPr/>
            <a:lstStyle/>
            <a:p>
              <a:endParaRPr lang="zh-TW" altLang="en-US"/>
            </a:p>
          </p:txBody>
        </p:sp>
        <p:sp>
          <p:nvSpPr>
            <p:cNvPr id="28678" name="Line 7"/>
            <p:cNvSpPr>
              <a:spLocks noChangeShapeType="1"/>
            </p:cNvSpPr>
            <p:nvPr/>
          </p:nvSpPr>
          <p:spPr bwMode="auto">
            <a:xfrm>
              <a:off x="1042988" y="3789363"/>
              <a:ext cx="3889375" cy="0"/>
            </a:xfrm>
            <a:prstGeom prst="line">
              <a:avLst/>
            </a:prstGeom>
            <a:noFill/>
            <a:ln w="19050">
              <a:solidFill>
                <a:schemeClr val="tx1"/>
              </a:solidFill>
              <a:round/>
              <a:headEnd/>
              <a:tailEnd/>
            </a:ln>
          </p:spPr>
          <p:txBody>
            <a:bodyPr/>
            <a:lstStyle/>
            <a:p>
              <a:endParaRPr lang="zh-TW" altLang="en-US"/>
            </a:p>
          </p:txBody>
        </p:sp>
        <p:sp>
          <p:nvSpPr>
            <p:cNvPr id="28679" name="Text Box 8"/>
            <p:cNvSpPr txBox="1">
              <a:spLocks noChangeArrowheads="1"/>
            </p:cNvSpPr>
            <p:nvPr/>
          </p:nvSpPr>
          <p:spPr bwMode="auto">
            <a:xfrm>
              <a:off x="735013" y="209550"/>
              <a:ext cx="717550" cy="366713"/>
            </a:xfrm>
            <a:prstGeom prst="rect">
              <a:avLst/>
            </a:prstGeom>
            <a:noFill/>
            <a:ln w="9525">
              <a:noFill/>
              <a:miter lim="800000"/>
              <a:headEnd/>
              <a:tailEnd/>
            </a:ln>
          </p:spPr>
          <p:txBody>
            <a:bodyPr wrap="none">
              <a:spAutoFit/>
            </a:bodyPr>
            <a:lstStyle/>
            <a:p>
              <a:r>
                <a:rPr lang="en-US" altLang="zh-TW"/>
                <a:t>Wage</a:t>
              </a:r>
            </a:p>
          </p:txBody>
        </p:sp>
        <p:sp>
          <p:nvSpPr>
            <p:cNvPr id="28680" name="Text Box 9"/>
            <p:cNvSpPr txBox="1">
              <a:spLocks noChangeArrowheads="1"/>
            </p:cNvSpPr>
            <p:nvPr/>
          </p:nvSpPr>
          <p:spPr bwMode="auto">
            <a:xfrm>
              <a:off x="4067175" y="3860800"/>
              <a:ext cx="2209800" cy="366713"/>
            </a:xfrm>
            <a:prstGeom prst="rect">
              <a:avLst/>
            </a:prstGeom>
            <a:noFill/>
            <a:ln w="9525">
              <a:noFill/>
              <a:miter lim="800000"/>
              <a:headEnd/>
              <a:tailEnd/>
            </a:ln>
          </p:spPr>
          <p:txBody>
            <a:bodyPr wrap="none">
              <a:spAutoFit/>
            </a:bodyPr>
            <a:lstStyle/>
            <a:p>
              <a:r>
                <a:rPr lang="en-US" altLang="zh-TW"/>
                <a:t>Number of Engineers </a:t>
              </a:r>
            </a:p>
          </p:txBody>
        </p:sp>
        <p:sp>
          <p:nvSpPr>
            <p:cNvPr id="28681" name="Line 10"/>
            <p:cNvSpPr>
              <a:spLocks noChangeShapeType="1"/>
            </p:cNvSpPr>
            <p:nvPr/>
          </p:nvSpPr>
          <p:spPr bwMode="auto">
            <a:xfrm flipV="1">
              <a:off x="1547813" y="620713"/>
              <a:ext cx="2519362" cy="2881312"/>
            </a:xfrm>
            <a:prstGeom prst="line">
              <a:avLst/>
            </a:prstGeom>
            <a:noFill/>
            <a:ln w="19050">
              <a:solidFill>
                <a:schemeClr val="tx1"/>
              </a:solidFill>
              <a:round/>
              <a:headEnd/>
              <a:tailEnd/>
            </a:ln>
          </p:spPr>
          <p:txBody>
            <a:bodyPr/>
            <a:lstStyle/>
            <a:p>
              <a:endParaRPr lang="zh-TW" altLang="en-US"/>
            </a:p>
          </p:txBody>
        </p:sp>
        <p:sp>
          <p:nvSpPr>
            <p:cNvPr id="28682" name="Line 11"/>
            <p:cNvSpPr>
              <a:spLocks noChangeShapeType="1"/>
            </p:cNvSpPr>
            <p:nvPr/>
          </p:nvSpPr>
          <p:spPr bwMode="auto">
            <a:xfrm>
              <a:off x="1835150" y="549275"/>
              <a:ext cx="2449513" cy="2159000"/>
            </a:xfrm>
            <a:prstGeom prst="line">
              <a:avLst/>
            </a:prstGeom>
            <a:noFill/>
            <a:ln w="19050">
              <a:solidFill>
                <a:schemeClr val="tx1"/>
              </a:solidFill>
              <a:round/>
              <a:headEnd/>
              <a:tailEnd/>
            </a:ln>
          </p:spPr>
          <p:txBody>
            <a:bodyPr/>
            <a:lstStyle/>
            <a:p>
              <a:endParaRPr lang="zh-TW" altLang="en-US"/>
            </a:p>
          </p:txBody>
        </p:sp>
        <p:sp>
          <p:nvSpPr>
            <p:cNvPr id="28683" name="Line 12"/>
            <p:cNvSpPr>
              <a:spLocks noChangeShapeType="1"/>
            </p:cNvSpPr>
            <p:nvPr/>
          </p:nvSpPr>
          <p:spPr bwMode="auto">
            <a:xfrm>
              <a:off x="1116013" y="1484313"/>
              <a:ext cx="2087562" cy="1944687"/>
            </a:xfrm>
            <a:prstGeom prst="line">
              <a:avLst/>
            </a:prstGeom>
            <a:noFill/>
            <a:ln w="19050">
              <a:solidFill>
                <a:schemeClr val="tx1"/>
              </a:solidFill>
              <a:round/>
              <a:headEnd/>
              <a:tailEnd/>
            </a:ln>
          </p:spPr>
          <p:txBody>
            <a:bodyPr/>
            <a:lstStyle/>
            <a:p>
              <a:endParaRPr lang="zh-TW" altLang="en-US"/>
            </a:p>
          </p:txBody>
        </p:sp>
        <p:sp>
          <p:nvSpPr>
            <p:cNvPr id="28684" name="Text Box 13"/>
            <p:cNvSpPr txBox="1">
              <a:spLocks noChangeArrowheads="1"/>
            </p:cNvSpPr>
            <p:nvPr/>
          </p:nvSpPr>
          <p:spPr bwMode="auto">
            <a:xfrm>
              <a:off x="4284663" y="2425700"/>
              <a:ext cx="332752" cy="400110"/>
            </a:xfrm>
            <a:prstGeom prst="rect">
              <a:avLst/>
            </a:prstGeom>
            <a:noFill/>
            <a:ln w="9525">
              <a:noFill/>
              <a:miter lim="800000"/>
              <a:headEnd/>
              <a:tailEnd/>
            </a:ln>
          </p:spPr>
          <p:txBody>
            <a:bodyPr wrap="none">
              <a:spAutoFit/>
            </a:bodyPr>
            <a:lstStyle/>
            <a:p>
              <a:r>
                <a:rPr lang="en-US" altLang="zh-TW"/>
                <a:t>D</a:t>
              </a:r>
              <a:r>
                <a:rPr lang="en-US" altLang="zh-TW" sz="2000"/>
                <a:t>’</a:t>
              </a:r>
            </a:p>
          </p:txBody>
        </p:sp>
        <p:sp>
          <p:nvSpPr>
            <p:cNvPr id="28685" name="Text Box 14"/>
            <p:cNvSpPr txBox="1">
              <a:spLocks noChangeArrowheads="1"/>
            </p:cNvSpPr>
            <p:nvPr/>
          </p:nvSpPr>
          <p:spPr bwMode="auto">
            <a:xfrm>
              <a:off x="3924300" y="339725"/>
              <a:ext cx="311150" cy="366713"/>
            </a:xfrm>
            <a:prstGeom prst="rect">
              <a:avLst/>
            </a:prstGeom>
            <a:noFill/>
            <a:ln w="9525">
              <a:noFill/>
              <a:miter lim="800000"/>
              <a:headEnd/>
              <a:tailEnd/>
            </a:ln>
          </p:spPr>
          <p:txBody>
            <a:bodyPr wrap="none">
              <a:spAutoFit/>
            </a:bodyPr>
            <a:lstStyle/>
            <a:p>
              <a:r>
                <a:rPr lang="en-US" altLang="zh-TW"/>
                <a:t>S</a:t>
              </a:r>
            </a:p>
          </p:txBody>
        </p:sp>
        <p:sp>
          <p:nvSpPr>
            <p:cNvPr id="28686" name="Text Box 15"/>
            <p:cNvSpPr txBox="1">
              <a:spLocks noChangeArrowheads="1"/>
            </p:cNvSpPr>
            <p:nvPr/>
          </p:nvSpPr>
          <p:spPr bwMode="auto">
            <a:xfrm>
              <a:off x="3132138" y="3435350"/>
              <a:ext cx="349250" cy="366713"/>
            </a:xfrm>
            <a:prstGeom prst="rect">
              <a:avLst/>
            </a:prstGeom>
            <a:noFill/>
            <a:ln w="9525">
              <a:noFill/>
              <a:miter lim="800000"/>
              <a:headEnd/>
              <a:tailEnd/>
            </a:ln>
          </p:spPr>
          <p:txBody>
            <a:bodyPr wrap="none">
              <a:spAutoFit/>
            </a:bodyPr>
            <a:lstStyle/>
            <a:p>
              <a:r>
                <a:rPr lang="en-US" altLang="zh-TW"/>
                <a:t>D</a:t>
              </a:r>
            </a:p>
          </p:txBody>
        </p:sp>
        <p:sp>
          <p:nvSpPr>
            <p:cNvPr id="28687" name="Line 16"/>
            <p:cNvSpPr>
              <a:spLocks noChangeShapeType="1"/>
            </p:cNvSpPr>
            <p:nvPr/>
          </p:nvSpPr>
          <p:spPr bwMode="auto">
            <a:xfrm flipV="1">
              <a:off x="2339975" y="981075"/>
              <a:ext cx="0" cy="2808288"/>
            </a:xfrm>
            <a:prstGeom prst="line">
              <a:avLst/>
            </a:prstGeom>
            <a:noFill/>
            <a:ln w="19050">
              <a:solidFill>
                <a:schemeClr val="tx1"/>
              </a:solidFill>
              <a:prstDash val="lgDash"/>
              <a:round/>
              <a:headEnd/>
              <a:tailEnd type="arrow" w="med" len="med"/>
            </a:ln>
          </p:spPr>
          <p:txBody>
            <a:bodyPr/>
            <a:lstStyle/>
            <a:p>
              <a:endParaRPr lang="zh-TW" altLang="en-US"/>
            </a:p>
          </p:txBody>
        </p:sp>
        <p:sp>
          <p:nvSpPr>
            <p:cNvPr id="28688" name="Line 17"/>
            <p:cNvSpPr>
              <a:spLocks noChangeShapeType="1"/>
            </p:cNvSpPr>
            <p:nvPr/>
          </p:nvSpPr>
          <p:spPr bwMode="auto">
            <a:xfrm>
              <a:off x="1042988" y="981075"/>
              <a:ext cx="2665412" cy="0"/>
            </a:xfrm>
            <a:prstGeom prst="line">
              <a:avLst/>
            </a:prstGeom>
            <a:noFill/>
            <a:ln w="19050">
              <a:solidFill>
                <a:schemeClr val="tx1"/>
              </a:solidFill>
              <a:prstDash val="lgDash"/>
              <a:round/>
              <a:headEnd/>
              <a:tailEnd type="arrow" w="med" len="med"/>
            </a:ln>
          </p:spPr>
          <p:txBody>
            <a:bodyPr/>
            <a:lstStyle/>
            <a:p>
              <a:endParaRPr lang="zh-TW" altLang="en-US"/>
            </a:p>
          </p:txBody>
        </p:sp>
        <p:sp>
          <p:nvSpPr>
            <p:cNvPr id="28689" name="Line 18"/>
            <p:cNvSpPr>
              <a:spLocks noChangeShapeType="1"/>
            </p:cNvSpPr>
            <p:nvPr/>
          </p:nvSpPr>
          <p:spPr bwMode="auto">
            <a:xfrm>
              <a:off x="3708400" y="981075"/>
              <a:ext cx="0" cy="1223963"/>
            </a:xfrm>
            <a:prstGeom prst="line">
              <a:avLst/>
            </a:prstGeom>
            <a:noFill/>
            <a:ln w="19050">
              <a:solidFill>
                <a:schemeClr val="tx1"/>
              </a:solidFill>
              <a:prstDash val="lgDash"/>
              <a:round/>
              <a:headEnd/>
              <a:tailEnd type="arrow" w="med" len="med"/>
            </a:ln>
          </p:spPr>
          <p:txBody>
            <a:bodyPr/>
            <a:lstStyle/>
            <a:p>
              <a:endParaRPr lang="zh-TW" altLang="en-US"/>
            </a:p>
          </p:txBody>
        </p:sp>
        <p:sp>
          <p:nvSpPr>
            <p:cNvPr id="28690" name="Line 19"/>
            <p:cNvSpPr>
              <a:spLocks noChangeShapeType="1"/>
            </p:cNvSpPr>
            <p:nvPr/>
          </p:nvSpPr>
          <p:spPr bwMode="auto">
            <a:xfrm>
              <a:off x="3708400" y="2205038"/>
              <a:ext cx="0" cy="1584325"/>
            </a:xfrm>
            <a:prstGeom prst="line">
              <a:avLst/>
            </a:prstGeom>
            <a:noFill/>
            <a:ln w="19050">
              <a:solidFill>
                <a:schemeClr val="tx1"/>
              </a:solidFill>
              <a:prstDash val="lgDash"/>
              <a:round/>
              <a:headEnd/>
              <a:tailEnd/>
            </a:ln>
          </p:spPr>
          <p:txBody>
            <a:bodyPr/>
            <a:lstStyle/>
            <a:p>
              <a:endParaRPr lang="zh-TW" altLang="en-US"/>
            </a:p>
          </p:txBody>
        </p:sp>
        <p:sp>
          <p:nvSpPr>
            <p:cNvPr id="28691" name="Line 20"/>
            <p:cNvSpPr>
              <a:spLocks noChangeShapeType="1"/>
            </p:cNvSpPr>
            <p:nvPr/>
          </p:nvSpPr>
          <p:spPr bwMode="auto">
            <a:xfrm flipH="1">
              <a:off x="1042988" y="2205038"/>
              <a:ext cx="2665412" cy="0"/>
            </a:xfrm>
            <a:prstGeom prst="line">
              <a:avLst/>
            </a:prstGeom>
            <a:noFill/>
            <a:ln w="19050">
              <a:solidFill>
                <a:schemeClr val="tx1"/>
              </a:solidFill>
              <a:prstDash val="lgDash"/>
              <a:round/>
              <a:headEnd/>
              <a:tailEnd/>
            </a:ln>
          </p:spPr>
          <p:txBody>
            <a:bodyPr/>
            <a:lstStyle/>
            <a:p>
              <a:endParaRPr lang="zh-TW" altLang="en-US"/>
            </a:p>
          </p:txBody>
        </p:sp>
        <p:sp>
          <p:nvSpPr>
            <p:cNvPr id="28692" name="Line 21"/>
            <p:cNvSpPr>
              <a:spLocks noChangeShapeType="1"/>
            </p:cNvSpPr>
            <p:nvPr/>
          </p:nvSpPr>
          <p:spPr bwMode="auto">
            <a:xfrm flipV="1">
              <a:off x="2700338" y="1341438"/>
              <a:ext cx="0" cy="2447925"/>
            </a:xfrm>
            <a:prstGeom prst="line">
              <a:avLst/>
            </a:prstGeom>
            <a:noFill/>
            <a:ln w="19050">
              <a:solidFill>
                <a:schemeClr val="tx1"/>
              </a:solidFill>
              <a:prstDash val="lgDash"/>
              <a:round/>
              <a:headEnd/>
              <a:tailEnd type="arrow" w="med" len="med"/>
            </a:ln>
          </p:spPr>
          <p:txBody>
            <a:bodyPr/>
            <a:lstStyle/>
            <a:p>
              <a:endParaRPr lang="zh-TW" altLang="en-US"/>
            </a:p>
          </p:txBody>
        </p:sp>
        <p:sp>
          <p:nvSpPr>
            <p:cNvPr id="28693" name="Line 22"/>
            <p:cNvSpPr>
              <a:spLocks noChangeShapeType="1"/>
            </p:cNvSpPr>
            <p:nvPr/>
          </p:nvSpPr>
          <p:spPr bwMode="auto">
            <a:xfrm>
              <a:off x="1116013" y="1341438"/>
              <a:ext cx="2303462" cy="0"/>
            </a:xfrm>
            <a:prstGeom prst="line">
              <a:avLst/>
            </a:prstGeom>
            <a:noFill/>
            <a:ln w="19050">
              <a:solidFill>
                <a:schemeClr val="tx1"/>
              </a:solidFill>
              <a:prstDash val="lgDash"/>
              <a:round/>
              <a:headEnd/>
              <a:tailEnd type="arrow" w="med" len="med"/>
            </a:ln>
          </p:spPr>
          <p:txBody>
            <a:bodyPr/>
            <a:lstStyle/>
            <a:p>
              <a:endParaRPr lang="zh-TW" altLang="en-US"/>
            </a:p>
          </p:txBody>
        </p:sp>
        <p:sp>
          <p:nvSpPr>
            <p:cNvPr id="28694" name="Line 23"/>
            <p:cNvSpPr>
              <a:spLocks noChangeShapeType="1"/>
            </p:cNvSpPr>
            <p:nvPr/>
          </p:nvSpPr>
          <p:spPr bwMode="auto">
            <a:xfrm>
              <a:off x="3419475" y="1341438"/>
              <a:ext cx="0" cy="2447925"/>
            </a:xfrm>
            <a:prstGeom prst="line">
              <a:avLst/>
            </a:prstGeom>
            <a:noFill/>
            <a:ln w="19050">
              <a:solidFill>
                <a:schemeClr val="tx1"/>
              </a:solidFill>
              <a:prstDash val="lgDash"/>
              <a:round/>
              <a:headEnd/>
              <a:tailEnd/>
            </a:ln>
          </p:spPr>
          <p:txBody>
            <a:bodyPr/>
            <a:lstStyle/>
            <a:p>
              <a:endParaRPr lang="zh-TW" altLang="en-US"/>
            </a:p>
          </p:txBody>
        </p:sp>
        <p:sp>
          <p:nvSpPr>
            <p:cNvPr id="28695" name="Line 24"/>
            <p:cNvSpPr>
              <a:spLocks noChangeShapeType="1"/>
            </p:cNvSpPr>
            <p:nvPr/>
          </p:nvSpPr>
          <p:spPr bwMode="auto">
            <a:xfrm flipH="1">
              <a:off x="1042988" y="1700213"/>
              <a:ext cx="2089150" cy="0"/>
            </a:xfrm>
            <a:prstGeom prst="line">
              <a:avLst/>
            </a:prstGeom>
            <a:noFill/>
            <a:ln w="19050">
              <a:solidFill>
                <a:schemeClr val="tx1"/>
              </a:solidFill>
              <a:prstDash val="lgDash"/>
              <a:round/>
              <a:headEnd/>
              <a:tailEnd/>
            </a:ln>
          </p:spPr>
          <p:txBody>
            <a:bodyPr/>
            <a:lstStyle/>
            <a:p>
              <a:endParaRPr lang="zh-TW" altLang="en-US"/>
            </a:p>
          </p:txBody>
        </p:sp>
        <p:sp>
          <p:nvSpPr>
            <p:cNvPr id="28696" name="Line 25"/>
            <p:cNvSpPr>
              <a:spLocks noChangeShapeType="1"/>
            </p:cNvSpPr>
            <p:nvPr/>
          </p:nvSpPr>
          <p:spPr bwMode="auto">
            <a:xfrm flipH="1">
              <a:off x="1042988" y="2636838"/>
              <a:ext cx="1296987" cy="0"/>
            </a:xfrm>
            <a:prstGeom prst="line">
              <a:avLst/>
            </a:prstGeom>
            <a:noFill/>
            <a:ln w="19050">
              <a:solidFill>
                <a:schemeClr val="tx1"/>
              </a:solidFill>
              <a:prstDash val="lgDash"/>
              <a:round/>
              <a:headEnd/>
              <a:tailEnd/>
            </a:ln>
          </p:spPr>
          <p:txBody>
            <a:bodyPr/>
            <a:lstStyle/>
            <a:p>
              <a:endParaRPr lang="zh-TW" altLang="en-US"/>
            </a:p>
          </p:txBody>
        </p:sp>
        <p:sp>
          <p:nvSpPr>
            <p:cNvPr id="28697" name="Text Box 26"/>
            <p:cNvSpPr txBox="1">
              <a:spLocks noChangeArrowheads="1"/>
            </p:cNvSpPr>
            <p:nvPr/>
          </p:nvSpPr>
          <p:spPr bwMode="auto">
            <a:xfrm>
              <a:off x="2176463" y="3810000"/>
              <a:ext cx="425450" cy="366713"/>
            </a:xfrm>
            <a:prstGeom prst="rect">
              <a:avLst/>
            </a:prstGeom>
            <a:noFill/>
            <a:ln w="9525">
              <a:noFill/>
              <a:miter lim="800000"/>
              <a:headEnd/>
              <a:tailEnd/>
            </a:ln>
          </p:spPr>
          <p:txBody>
            <a:bodyPr wrap="none">
              <a:spAutoFit/>
            </a:bodyPr>
            <a:lstStyle/>
            <a:p>
              <a:r>
                <a:rPr lang="en-US" altLang="zh-TW"/>
                <a:t>N</a:t>
              </a:r>
              <a:r>
                <a:rPr lang="en-US" altLang="zh-TW" baseline="-25000"/>
                <a:t>0</a:t>
              </a:r>
            </a:p>
          </p:txBody>
        </p:sp>
        <p:sp>
          <p:nvSpPr>
            <p:cNvPr id="28698" name="Text Box 27"/>
            <p:cNvSpPr txBox="1">
              <a:spLocks noChangeArrowheads="1"/>
            </p:cNvSpPr>
            <p:nvPr/>
          </p:nvSpPr>
          <p:spPr bwMode="auto">
            <a:xfrm>
              <a:off x="2484438" y="3795713"/>
              <a:ext cx="425450" cy="366712"/>
            </a:xfrm>
            <a:prstGeom prst="rect">
              <a:avLst/>
            </a:prstGeom>
            <a:noFill/>
            <a:ln w="9525">
              <a:noFill/>
              <a:miter lim="800000"/>
              <a:headEnd/>
              <a:tailEnd/>
            </a:ln>
          </p:spPr>
          <p:txBody>
            <a:bodyPr wrap="none">
              <a:spAutoFit/>
            </a:bodyPr>
            <a:lstStyle/>
            <a:p>
              <a:r>
                <a:rPr lang="en-US" altLang="zh-TW"/>
                <a:t>N</a:t>
              </a:r>
              <a:r>
                <a:rPr lang="en-US" altLang="zh-TW" baseline="-25000"/>
                <a:t>2</a:t>
              </a:r>
            </a:p>
          </p:txBody>
        </p:sp>
        <p:sp>
          <p:nvSpPr>
            <p:cNvPr id="28699" name="Text Box 28"/>
            <p:cNvSpPr txBox="1">
              <a:spLocks noChangeArrowheads="1"/>
            </p:cNvSpPr>
            <p:nvPr/>
          </p:nvSpPr>
          <p:spPr bwMode="auto">
            <a:xfrm>
              <a:off x="3203575" y="3795713"/>
              <a:ext cx="425450" cy="366712"/>
            </a:xfrm>
            <a:prstGeom prst="rect">
              <a:avLst/>
            </a:prstGeom>
            <a:noFill/>
            <a:ln w="9525">
              <a:noFill/>
              <a:miter lim="800000"/>
              <a:headEnd/>
              <a:tailEnd/>
            </a:ln>
          </p:spPr>
          <p:txBody>
            <a:bodyPr wrap="none">
              <a:spAutoFit/>
            </a:bodyPr>
            <a:lstStyle/>
            <a:p>
              <a:r>
                <a:rPr lang="en-US" altLang="zh-TW"/>
                <a:t>N</a:t>
              </a:r>
              <a:r>
                <a:rPr lang="en-US" altLang="zh-TW" baseline="-25000"/>
                <a:t>3</a:t>
              </a:r>
            </a:p>
          </p:txBody>
        </p:sp>
        <p:sp>
          <p:nvSpPr>
            <p:cNvPr id="28700" name="Text Box 29"/>
            <p:cNvSpPr txBox="1">
              <a:spLocks noChangeArrowheads="1"/>
            </p:cNvSpPr>
            <p:nvPr/>
          </p:nvSpPr>
          <p:spPr bwMode="auto">
            <a:xfrm>
              <a:off x="3492500" y="3795713"/>
              <a:ext cx="425450" cy="366712"/>
            </a:xfrm>
            <a:prstGeom prst="rect">
              <a:avLst/>
            </a:prstGeom>
            <a:noFill/>
            <a:ln w="9525">
              <a:noFill/>
              <a:miter lim="800000"/>
              <a:headEnd/>
              <a:tailEnd/>
            </a:ln>
          </p:spPr>
          <p:txBody>
            <a:bodyPr wrap="none">
              <a:spAutoFit/>
            </a:bodyPr>
            <a:lstStyle/>
            <a:p>
              <a:r>
                <a:rPr lang="en-US" altLang="zh-TW"/>
                <a:t>N</a:t>
              </a:r>
              <a:r>
                <a:rPr lang="en-US" altLang="zh-TW" baseline="-25000"/>
                <a:t>1</a:t>
              </a:r>
            </a:p>
          </p:txBody>
        </p:sp>
        <p:sp>
          <p:nvSpPr>
            <p:cNvPr id="28701" name="Text Box 30"/>
            <p:cNvSpPr txBox="1">
              <a:spLocks noChangeArrowheads="1"/>
            </p:cNvSpPr>
            <p:nvPr/>
          </p:nvSpPr>
          <p:spPr bwMode="auto">
            <a:xfrm>
              <a:off x="611188" y="2066925"/>
              <a:ext cx="476250" cy="366713"/>
            </a:xfrm>
            <a:prstGeom prst="rect">
              <a:avLst/>
            </a:prstGeom>
            <a:noFill/>
            <a:ln w="9525">
              <a:noFill/>
              <a:miter lim="800000"/>
              <a:headEnd/>
              <a:tailEnd/>
            </a:ln>
          </p:spPr>
          <p:txBody>
            <a:bodyPr wrap="none">
              <a:spAutoFit/>
            </a:bodyPr>
            <a:lstStyle/>
            <a:p>
              <a:r>
                <a:rPr lang="en-US" altLang="zh-TW"/>
                <a:t>W</a:t>
              </a:r>
              <a:r>
                <a:rPr lang="en-US" altLang="zh-TW" baseline="-25000"/>
                <a:t>2</a:t>
              </a:r>
            </a:p>
          </p:txBody>
        </p:sp>
        <p:sp>
          <p:nvSpPr>
            <p:cNvPr id="28702" name="Text Box 31"/>
            <p:cNvSpPr txBox="1">
              <a:spLocks noChangeArrowheads="1"/>
            </p:cNvSpPr>
            <p:nvPr/>
          </p:nvSpPr>
          <p:spPr bwMode="auto">
            <a:xfrm>
              <a:off x="611188" y="2498725"/>
              <a:ext cx="476250" cy="366713"/>
            </a:xfrm>
            <a:prstGeom prst="rect">
              <a:avLst/>
            </a:prstGeom>
            <a:noFill/>
            <a:ln w="9525">
              <a:noFill/>
              <a:miter lim="800000"/>
              <a:headEnd/>
              <a:tailEnd/>
            </a:ln>
          </p:spPr>
          <p:txBody>
            <a:bodyPr wrap="none">
              <a:spAutoFit/>
            </a:bodyPr>
            <a:lstStyle/>
            <a:p>
              <a:r>
                <a:rPr lang="en-US" altLang="zh-TW"/>
                <a:t>W</a:t>
              </a:r>
              <a:r>
                <a:rPr lang="en-US" altLang="zh-TW" baseline="-25000"/>
                <a:t>0</a:t>
              </a:r>
            </a:p>
          </p:txBody>
        </p:sp>
        <p:sp>
          <p:nvSpPr>
            <p:cNvPr id="28703" name="Text Box 32"/>
            <p:cNvSpPr txBox="1">
              <a:spLocks noChangeArrowheads="1"/>
            </p:cNvSpPr>
            <p:nvPr/>
          </p:nvSpPr>
          <p:spPr bwMode="auto">
            <a:xfrm>
              <a:off x="611188" y="1484313"/>
              <a:ext cx="468312" cy="366712"/>
            </a:xfrm>
            <a:prstGeom prst="rect">
              <a:avLst/>
            </a:prstGeom>
            <a:noFill/>
            <a:ln w="9525">
              <a:noFill/>
              <a:miter lim="800000"/>
              <a:headEnd/>
              <a:tailEnd/>
            </a:ln>
          </p:spPr>
          <p:txBody>
            <a:bodyPr wrap="none">
              <a:spAutoFit/>
            </a:bodyPr>
            <a:lstStyle/>
            <a:p>
              <a:r>
                <a:rPr lang="en-US" altLang="zh-TW"/>
                <a:t>W</a:t>
              </a:r>
              <a:r>
                <a:rPr lang="en-US" altLang="zh-TW" baseline="-25000"/>
                <a:t>e</a:t>
              </a:r>
            </a:p>
          </p:txBody>
        </p:sp>
        <p:sp>
          <p:nvSpPr>
            <p:cNvPr id="28704" name="Text Box 33"/>
            <p:cNvSpPr txBox="1">
              <a:spLocks noChangeArrowheads="1"/>
            </p:cNvSpPr>
            <p:nvPr/>
          </p:nvSpPr>
          <p:spPr bwMode="auto">
            <a:xfrm>
              <a:off x="611188" y="1125538"/>
              <a:ext cx="476250" cy="366712"/>
            </a:xfrm>
            <a:prstGeom prst="rect">
              <a:avLst/>
            </a:prstGeom>
            <a:noFill/>
            <a:ln w="9525">
              <a:noFill/>
              <a:miter lim="800000"/>
              <a:headEnd/>
              <a:tailEnd/>
            </a:ln>
          </p:spPr>
          <p:txBody>
            <a:bodyPr wrap="none">
              <a:spAutoFit/>
            </a:bodyPr>
            <a:lstStyle/>
            <a:p>
              <a:r>
                <a:rPr lang="en-US" altLang="zh-TW"/>
                <a:t>W</a:t>
              </a:r>
              <a:r>
                <a:rPr lang="en-US" altLang="zh-TW" baseline="-25000"/>
                <a:t>3</a:t>
              </a:r>
            </a:p>
          </p:txBody>
        </p:sp>
        <p:sp>
          <p:nvSpPr>
            <p:cNvPr id="28705" name="Text Box 34"/>
            <p:cNvSpPr txBox="1">
              <a:spLocks noChangeArrowheads="1"/>
            </p:cNvSpPr>
            <p:nvPr/>
          </p:nvSpPr>
          <p:spPr bwMode="auto">
            <a:xfrm>
              <a:off x="611188" y="765175"/>
              <a:ext cx="476250" cy="366713"/>
            </a:xfrm>
            <a:prstGeom prst="rect">
              <a:avLst/>
            </a:prstGeom>
            <a:noFill/>
            <a:ln w="9525">
              <a:noFill/>
              <a:miter lim="800000"/>
              <a:headEnd/>
              <a:tailEnd/>
            </a:ln>
          </p:spPr>
          <p:txBody>
            <a:bodyPr wrap="none">
              <a:spAutoFit/>
            </a:bodyPr>
            <a:lstStyle/>
            <a:p>
              <a:r>
                <a:rPr lang="en-US" altLang="zh-TW"/>
                <a:t>W</a:t>
              </a:r>
              <a:r>
                <a:rPr lang="en-US" altLang="zh-TW" baseline="-25000"/>
                <a:t>1</a:t>
              </a:r>
            </a:p>
          </p:txBody>
        </p:sp>
      </p:grpSp>
      <p:sp>
        <p:nvSpPr>
          <p:cNvPr id="28675" name="Text Box 35"/>
          <p:cNvSpPr txBox="1">
            <a:spLocks noChangeArrowheads="1"/>
          </p:cNvSpPr>
          <p:nvPr/>
        </p:nvSpPr>
        <p:spPr bwMode="auto">
          <a:xfrm>
            <a:off x="500063" y="4000500"/>
            <a:ext cx="7964487" cy="2692400"/>
          </a:xfrm>
          <a:prstGeom prst="rect">
            <a:avLst/>
          </a:prstGeom>
          <a:noFill/>
          <a:ln w="9525">
            <a:noFill/>
            <a:miter lim="800000"/>
            <a:headEnd/>
            <a:tailEnd/>
          </a:ln>
        </p:spPr>
        <p:txBody>
          <a:bodyPr>
            <a:spAutoFit/>
          </a:bodyPr>
          <a:lstStyle/>
          <a:p>
            <a:pPr>
              <a:spcAft>
                <a:spcPts val="600"/>
              </a:spcAft>
            </a:pPr>
            <a:r>
              <a:rPr lang="en-US" altLang="zh-TW" sz="2400"/>
              <a:t>Demand increase to D’</a:t>
            </a:r>
          </a:p>
          <a:p>
            <a:pPr>
              <a:spcAft>
                <a:spcPts val="600"/>
              </a:spcAft>
            </a:pPr>
            <a:r>
              <a:rPr lang="en-US" altLang="zh-TW" sz="2400"/>
              <a:t>temporary supply is N</a:t>
            </a:r>
            <a:r>
              <a:rPr lang="en-US" altLang="zh-TW" sz="2400" baseline="-25000"/>
              <a:t>0</a:t>
            </a:r>
            <a:r>
              <a:rPr lang="en-US" altLang="zh-TW" sz="2400"/>
              <a:t> → W increase to W</a:t>
            </a:r>
            <a:r>
              <a:rPr lang="en-US" altLang="zh-TW" sz="2400" baseline="-25000"/>
              <a:t>1</a:t>
            </a:r>
          </a:p>
          <a:p>
            <a:pPr>
              <a:spcAft>
                <a:spcPts val="600"/>
              </a:spcAft>
            </a:pPr>
            <a:r>
              <a:rPr lang="en-US" altLang="zh-TW" sz="2400"/>
              <a:t>→ W</a:t>
            </a:r>
            <a:r>
              <a:rPr lang="en-US" altLang="zh-TW" sz="2400" baseline="-25000"/>
              <a:t>1</a:t>
            </a:r>
            <a:r>
              <a:rPr lang="en-US" altLang="zh-TW" sz="2400"/>
              <a:t> wage induce increase in supply to N</a:t>
            </a:r>
            <a:r>
              <a:rPr lang="en-US" altLang="zh-TW" sz="2400" baseline="-25000"/>
              <a:t>1</a:t>
            </a:r>
            <a:r>
              <a:rPr lang="en-US" altLang="zh-TW" sz="2400"/>
              <a:t>→ excess supply</a:t>
            </a:r>
          </a:p>
          <a:p>
            <a:pPr>
              <a:spcAft>
                <a:spcPts val="600"/>
              </a:spcAft>
            </a:pPr>
            <a:r>
              <a:rPr lang="en-US" altLang="zh-TW" sz="2400"/>
              <a:t>→ W reduce to W</a:t>
            </a:r>
            <a:r>
              <a:rPr lang="en-US" altLang="zh-TW" sz="2400" baseline="-25000"/>
              <a:t>2</a:t>
            </a:r>
            <a:r>
              <a:rPr lang="en-US" altLang="zh-TW" sz="2400"/>
              <a:t> → W</a:t>
            </a:r>
            <a:r>
              <a:rPr lang="en-US" altLang="zh-TW" sz="2400" baseline="-25000"/>
              <a:t>2</a:t>
            </a:r>
            <a:r>
              <a:rPr lang="en-US" altLang="zh-TW" sz="2400"/>
              <a:t> wage reduce supply to N</a:t>
            </a:r>
            <a:r>
              <a:rPr lang="en-US" altLang="zh-TW" sz="2400" baseline="-25000"/>
              <a:t>2</a:t>
            </a:r>
          </a:p>
          <a:p>
            <a:pPr>
              <a:spcAft>
                <a:spcPts val="600"/>
              </a:spcAft>
            </a:pPr>
            <a:r>
              <a:rPr lang="en-US" altLang="zh-TW" sz="2400"/>
              <a:t>→ W increase to W</a:t>
            </a:r>
            <a:r>
              <a:rPr lang="en-US" altLang="zh-TW" sz="2400" baseline="-25000"/>
              <a:t>3</a:t>
            </a:r>
            <a:r>
              <a:rPr lang="en-US" altLang="zh-TW" sz="2400"/>
              <a:t> → at W</a:t>
            </a:r>
            <a:r>
              <a:rPr lang="en-US" altLang="zh-TW" sz="2400" baseline="-25000"/>
              <a:t>3</a:t>
            </a:r>
            <a:r>
              <a:rPr lang="en-US" altLang="zh-TW" sz="2400"/>
              <a:t> , supply increase to N</a:t>
            </a:r>
            <a:r>
              <a:rPr lang="en-US" altLang="zh-TW" sz="2400" baseline="-25000"/>
              <a:t>3</a:t>
            </a:r>
          </a:p>
          <a:p>
            <a:pPr>
              <a:spcAft>
                <a:spcPts val="600"/>
              </a:spcAft>
            </a:pPr>
            <a:r>
              <a:rPr lang="en-US" altLang="zh-TW" sz="2400"/>
              <a:t>→ excess supply → W reduces, etc.</a:t>
            </a:r>
          </a:p>
        </p:txBody>
      </p:sp>
      <p:sp>
        <p:nvSpPr>
          <p:cNvPr id="28676" name="投影片編號版面配置區 31"/>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33F0F69-A690-4CEF-B6D1-927E7922FC65}" type="slidenum">
              <a:rPr lang="en-US" altLang="zh-TW" smtClean="0">
                <a:ea typeface="新細明體" pitchFamily="18" charset="-120"/>
              </a:rPr>
              <a:pPr/>
              <a:t>25</a:t>
            </a:fld>
            <a:endParaRPr lang="en-US" altLang="zh-TW" smtClean="0">
              <a:ea typeface="新細明體" pitchFamily="18" charset="-120"/>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type="body" idx="1"/>
          </p:nvPr>
        </p:nvSpPr>
        <p:spPr>
          <a:xfrm>
            <a:off x="457200" y="692150"/>
            <a:ext cx="8186738" cy="5737225"/>
          </a:xfrm>
        </p:spPr>
        <p:txBody>
          <a:bodyPr/>
          <a:lstStyle/>
          <a:p>
            <a:pPr marL="609600" indent="-609600" eaLnBrk="1" hangingPunct="1">
              <a:buFont typeface="Wingdings" pitchFamily="2" charset="2"/>
              <a:buNone/>
            </a:pPr>
            <a:r>
              <a:rPr lang="en-US" altLang="zh-TW" smtClean="0"/>
              <a:t>Overtime the swings become smaller and  eventually</a:t>
            </a:r>
          </a:p>
          <a:p>
            <a:pPr marL="609600" indent="-609600" eaLnBrk="1" hangingPunct="1">
              <a:buFont typeface="Wingdings" pitchFamily="2" charset="2"/>
              <a:buNone/>
            </a:pPr>
            <a:r>
              <a:rPr lang="en-US" altLang="zh-TW" smtClean="0"/>
              <a:t>equilibrium is reached. → cobweb model.</a:t>
            </a:r>
          </a:p>
          <a:p>
            <a:pPr marL="609600" indent="-609600" eaLnBrk="1" hangingPunct="1">
              <a:spcBef>
                <a:spcPts val="2400"/>
              </a:spcBef>
              <a:buFont typeface="Wingdings" pitchFamily="2" charset="2"/>
              <a:buNone/>
            </a:pPr>
            <a:r>
              <a:rPr lang="en-US" altLang="zh-TW" smtClean="0"/>
              <a:t>Note: There are two key assumptions in the cobweb model:</a:t>
            </a:r>
          </a:p>
          <a:p>
            <a:pPr marL="609600" indent="-609600" eaLnBrk="1" hangingPunct="1">
              <a:buFont typeface="Wingdings" pitchFamily="2" charset="2"/>
              <a:buAutoNum type="arabicPeriod"/>
            </a:pPr>
            <a:r>
              <a:rPr lang="en-US" altLang="zh-TW" smtClean="0"/>
              <a:t>It takes time to produce new engineers, so that the supply of engineers can be thought of as being perfectly inelastic in the short run.</a:t>
            </a:r>
          </a:p>
          <a:p>
            <a:pPr marL="609600" indent="-609600" eaLnBrk="1" hangingPunct="1">
              <a:buFont typeface="Wingdings" pitchFamily="2" charset="2"/>
              <a:buAutoNum type="arabicPeriod"/>
            </a:pPr>
            <a:r>
              <a:rPr lang="en-US" altLang="zh-TW" smtClean="0"/>
              <a:t>Students are very myopic when they are considering whether to become engineers.</a:t>
            </a:r>
          </a:p>
        </p:txBody>
      </p:sp>
      <p:sp>
        <p:nvSpPr>
          <p:cNvPr id="29699" name="投影片編號版面配置區 2"/>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DC1E87B1-3CD1-4179-83C0-D672576DD478}" type="slidenum">
              <a:rPr lang="en-US" altLang="zh-TW" smtClean="0">
                <a:ea typeface="新細明體" pitchFamily="18" charset="-120"/>
              </a:rPr>
              <a:pPr/>
              <a:t>26</a:t>
            </a:fld>
            <a:endParaRPr lang="en-US" altLang="zh-TW" smtClean="0">
              <a:ea typeface="新細明體" pitchFamily="18" charset="-120"/>
            </a:endParaRPr>
          </a:p>
        </p:txBody>
      </p:sp>
      <p:sp>
        <p:nvSpPr>
          <p:cNvPr id="4" name="矩形 3"/>
          <p:cNvSpPr/>
          <p:nvPr/>
        </p:nvSpPr>
        <p:spPr>
          <a:xfrm>
            <a:off x="428625" y="2000250"/>
            <a:ext cx="8001000" cy="3643313"/>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285750" y="115888"/>
            <a:ext cx="8123238" cy="812800"/>
          </a:xfrm>
        </p:spPr>
        <p:txBody>
          <a:bodyPr wrap="square" lIns="91440" tIns="45720" rIns="91440" bIns="45720" numCol="1" anchorCtr="0" compatLnSpc="1">
            <a:prstTxWarp prst="textNoShape">
              <a:avLst/>
            </a:prstTxWarp>
            <a:normAutofit fontScale="90000"/>
          </a:bodyPr>
          <a:lstStyle/>
          <a:p>
            <a:pPr marL="800100" indent="-800100" eaLnBrk="1" hangingPunct="1">
              <a:defRPr/>
            </a:pPr>
            <a:r>
              <a:rPr lang="en-US" altLang="zh-TW" sz="3200" cap="none" smtClean="0"/>
              <a:t>4. POLICY APPLICATION: PAYROLL TAXES</a:t>
            </a:r>
          </a:p>
        </p:txBody>
      </p:sp>
      <p:sp>
        <p:nvSpPr>
          <p:cNvPr id="30723" name="Rectangle 3"/>
          <p:cNvSpPr>
            <a:spLocks noGrp="1" noChangeArrowheads="1"/>
          </p:cNvSpPr>
          <p:nvPr>
            <p:ph type="body" idx="4294967295"/>
          </p:nvPr>
        </p:nvSpPr>
        <p:spPr>
          <a:xfrm>
            <a:off x="323850" y="981075"/>
            <a:ext cx="8229600" cy="1900238"/>
          </a:xfrm>
        </p:spPr>
        <p:txBody>
          <a:bodyPr/>
          <a:lstStyle/>
          <a:p>
            <a:pPr eaLnBrk="1" hangingPunct="1">
              <a:lnSpc>
                <a:spcPct val="80000"/>
              </a:lnSpc>
            </a:pPr>
            <a:r>
              <a:rPr lang="en-US" altLang="zh-TW" smtClean="0"/>
              <a:t>Payroll taxes on employers are heavily used in the social insurance area. With our simple labor model, we can show that the party making the social insurance payment is not necessarily the one that bears the burden of the tax.</a:t>
            </a:r>
          </a:p>
        </p:txBody>
      </p:sp>
      <p:grpSp>
        <p:nvGrpSpPr>
          <p:cNvPr id="30724" name="群組 31"/>
          <p:cNvGrpSpPr>
            <a:grpSpLocks/>
          </p:cNvGrpSpPr>
          <p:nvPr/>
        </p:nvGrpSpPr>
        <p:grpSpPr bwMode="auto">
          <a:xfrm>
            <a:off x="250825" y="2852738"/>
            <a:ext cx="4178300" cy="3648075"/>
            <a:chOff x="250825" y="2852738"/>
            <a:chExt cx="4075113" cy="3505200"/>
          </a:xfrm>
        </p:grpSpPr>
        <p:sp>
          <p:nvSpPr>
            <p:cNvPr id="30728" name="Line 4"/>
            <p:cNvSpPr>
              <a:spLocks noChangeShapeType="1"/>
            </p:cNvSpPr>
            <p:nvPr/>
          </p:nvSpPr>
          <p:spPr bwMode="auto">
            <a:xfrm flipH="1" flipV="1">
              <a:off x="900113" y="3500438"/>
              <a:ext cx="19050" cy="2506662"/>
            </a:xfrm>
            <a:prstGeom prst="line">
              <a:avLst/>
            </a:prstGeom>
            <a:noFill/>
            <a:ln w="19050">
              <a:solidFill>
                <a:schemeClr val="tx1"/>
              </a:solidFill>
              <a:round/>
              <a:headEnd/>
              <a:tailEnd/>
            </a:ln>
          </p:spPr>
          <p:txBody>
            <a:bodyPr/>
            <a:lstStyle/>
            <a:p>
              <a:endParaRPr lang="zh-TW" altLang="en-US"/>
            </a:p>
          </p:txBody>
        </p:sp>
        <p:sp>
          <p:nvSpPr>
            <p:cNvPr id="30729" name="Line 5"/>
            <p:cNvSpPr>
              <a:spLocks noChangeShapeType="1"/>
            </p:cNvSpPr>
            <p:nvPr/>
          </p:nvSpPr>
          <p:spPr bwMode="auto">
            <a:xfrm>
              <a:off x="919163" y="6007100"/>
              <a:ext cx="2716212" cy="14288"/>
            </a:xfrm>
            <a:prstGeom prst="line">
              <a:avLst/>
            </a:prstGeom>
            <a:noFill/>
            <a:ln w="19050">
              <a:solidFill>
                <a:schemeClr val="tx1"/>
              </a:solidFill>
              <a:round/>
              <a:headEnd/>
              <a:tailEnd/>
            </a:ln>
          </p:spPr>
          <p:txBody>
            <a:bodyPr/>
            <a:lstStyle/>
            <a:p>
              <a:endParaRPr lang="zh-TW" altLang="en-US"/>
            </a:p>
          </p:txBody>
        </p:sp>
        <p:sp>
          <p:nvSpPr>
            <p:cNvPr id="30730" name="Text Box 6"/>
            <p:cNvSpPr txBox="1">
              <a:spLocks noChangeArrowheads="1"/>
            </p:cNvSpPr>
            <p:nvPr/>
          </p:nvSpPr>
          <p:spPr bwMode="auto">
            <a:xfrm>
              <a:off x="684213" y="2852738"/>
              <a:ext cx="539750" cy="366712"/>
            </a:xfrm>
            <a:prstGeom prst="rect">
              <a:avLst/>
            </a:prstGeom>
            <a:noFill/>
            <a:ln w="9525">
              <a:noFill/>
              <a:miter lim="800000"/>
              <a:headEnd/>
              <a:tailEnd/>
            </a:ln>
          </p:spPr>
          <p:txBody>
            <a:bodyPr wrap="none">
              <a:spAutoFit/>
            </a:bodyPr>
            <a:lstStyle/>
            <a:p>
              <a:r>
                <a:rPr lang="en-US" altLang="zh-TW"/>
                <a:t>Tax</a:t>
              </a:r>
            </a:p>
          </p:txBody>
        </p:sp>
        <p:sp>
          <p:nvSpPr>
            <p:cNvPr id="30731" name="Text Box 7"/>
            <p:cNvSpPr txBox="1">
              <a:spLocks noChangeArrowheads="1"/>
            </p:cNvSpPr>
            <p:nvPr/>
          </p:nvSpPr>
          <p:spPr bwMode="auto">
            <a:xfrm>
              <a:off x="2987675" y="6021388"/>
              <a:ext cx="1338263" cy="336550"/>
            </a:xfrm>
            <a:prstGeom prst="rect">
              <a:avLst/>
            </a:prstGeom>
            <a:noFill/>
            <a:ln w="9525">
              <a:noFill/>
              <a:miter lim="800000"/>
              <a:headEnd/>
              <a:tailEnd/>
            </a:ln>
          </p:spPr>
          <p:txBody>
            <a:bodyPr wrap="none">
              <a:spAutoFit/>
            </a:bodyPr>
            <a:lstStyle/>
            <a:p>
              <a:r>
                <a:rPr lang="en-US" altLang="zh-TW" sz="1600"/>
                <a:t> Employment </a:t>
              </a:r>
            </a:p>
          </p:txBody>
        </p:sp>
        <p:sp>
          <p:nvSpPr>
            <p:cNvPr id="30732" name="Line 8"/>
            <p:cNvSpPr>
              <a:spLocks noChangeShapeType="1"/>
            </p:cNvSpPr>
            <p:nvPr/>
          </p:nvSpPr>
          <p:spPr bwMode="auto">
            <a:xfrm flipH="1">
              <a:off x="1206500" y="3917950"/>
              <a:ext cx="1584325" cy="1728788"/>
            </a:xfrm>
            <a:prstGeom prst="line">
              <a:avLst/>
            </a:prstGeom>
            <a:noFill/>
            <a:ln w="19050">
              <a:solidFill>
                <a:schemeClr val="tx1"/>
              </a:solidFill>
              <a:round/>
              <a:headEnd/>
              <a:tailEnd/>
            </a:ln>
          </p:spPr>
          <p:txBody>
            <a:bodyPr/>
            <a:lstStyle/>
            <a:p>
              <a:endParaRPr lang="zh-TW" altLang="en-US"/>
            </a:p>
          </p:txBody>
        </p:sp>
        <p:sp>
          <p:nvSpPr>
            <p:cNvPr id="30733" name="Line 9"/>
            <p:cNvSpPr>
              <a:spLocks noChangeShapeType="1"/>
            </p:cNvSpPr>
            <p:nvPr/>
          </p:nvSpPr>
          <p:spPr bwMode="auto">
            <a:xfrm>
              <a:off x="1063625" y="4278313"/>
              <a:ext cx="1368425" cy="1368425"/>
            </a:xfrm>
            <a:prstGeom prst="line">
              <a:avLst/>
            </a:prstGeom>
            <a:noFill/>
            <a:ln w="19050">
              <a:solidFill>
                <a:schemeClr val="tx1"/>
              </a:solidFill>
              <a:round/>
              <a:headEnd/>
              <a:tailEnd/>
            </a:ln>
          </p:spPr>
          <p:txBody>
            <a:bodyPr/>
            <a:lstStyle/>
            <a:p>
              <a:endParaRPr lang="zh-TW" altLang="en-US"/>
            </a:p>
          </p:txBody>
        </p:sp>
        <p:sp>
          <p:nvSpPr>
            <p:cNvPr id="30734" name="Line 10"/>
            <p:cNvSpPr>
              <a:spLocks noChangeShapeType="1"/>
            </p:cNvSpPr>
            <p:nvPr/>
          </p:nvSpPr>
          <p:spPr bwMode="auto">
            <a:xfrm>
              <a:off x="1187450" y="3789363"/>
              <a:ext cx="1531938" cy="1425575"/>
            </a:xfrm>
            <a:prstGeom prst="line">
              <a:avLst/>
            </a:prstGeom>
            <a:noFill/>
            <a:ln w="19050">
              <a:solidFill>
                <a:schemeClr val="tx1"/>
              </a:solidFill>
              <a:round/>
              <a:headEnd/>
              <a:tailEnd/>
            </a:ln>
          </p:spPr>
          <p:txBody>
            <a:bodyPr/>
            <a:lstStyle/>
            <a:p>
              <a:endParaRPr lang="zh-TW" altLang="en-US"/>
            </a:p>
          </p:txBody>
        </p:sp>
        <p:sp>
          <p:nvSpPr>
            <p:cNvPr id="30735" name="Text Box 11"/>
            <p:cNvSpPr txBox="1">
              <a:spLocks noChangeArrowheads="1"/>
            </p:cNvSpPr>
            <p:nvPr/>
          </p:nvSpPr>
          <p:spPr bwMode="auto">
            <a:xfrm>
              <a:off x="2771775" y="3579813"/>
              <a:ext cx="387350" cy="366712"/>
            </a:xfrm>
            <a:prstGeom prst="rect">
              <a:avLst/>
            </a:prstGeom>
            <a:noFill/>
            <a:ln w="9525">
              <a:noFill/>
              <a:miter lim="800000"/>
              <a:headEnd/>
              <a:tailEnd/>
            </a:ln>
          </p:spPr>
          <p:txBody>
            <a:bodyPr wrap="none">
              <a:spAutoFit/>
            </a:bodyPr>
            <a:lstStyle/>
            <a:p>
              <a:r>
                <a:rPr lang="en-US" altLang="zh-TW"/>
                <a:t>S</a:t>
              </a:r>
              <a:r>
                <a:rPr lang="en-US" altLang="zh-TW" baseline="-25000"/>
                <a:t>0</a:t>
              </a:r>
            </a:p>
          </p:txBody>
        </p:sp>
        <p:sp>
          <p:nvSpPr>
            <p:cNvPr id="30736" name="Text Box 12"/>
            <p:cNvSpPr txBox="1">
              <a:spLocks noChangeArrowheads="1"/>
            </p:cNvSpPr>
            <p:nvPr/>
          </p:nvSpPr>
          <p:spPr bwMode="auto">
            <a:xfrm>
              <a:off x="2647950" y="5148263"/>
              <a:ext cx="425450" cy="366712"/>
            </a:xfrm>
            <a:prstGeom prst="rect">
              <a:avLst/>
            </a:prstGeom>
            <a:noFill/>
            <a:ln w="9525">
              <a:noFill/>
              <a:miter lim="800000"/>
              <a:headEnd/>
              <a:tailEnd/>
            </a:ln>
          </p:spPr>
          <p:txBody>
            <a:bodyPr wrap="none">
              <a:spAutoFit/>
            </a:bodyPr>
            <a:lstStyle/>
            <a:p>
              <a:r>
                <a:rPr lang="en-US" altLang="zh-TW"/>
                <a:t>D</a:t>
              </a:r>
              <a:r>
                <a:rPr lang="en-US" altLang="zh-TW" baseline="-25000"/>
                <a:t>0</a:t>
              </a:r>
            </a:p>
          </p:txBody>
        </p:sp>
        <p:sp>
          <p:nvSpPr>
            <p:cNvPr id="30737" name="Text Box 13"/>
            <p:cNvSpPr txBox="1">
              <a:spLocks noChangeArrowheads="1"/>
            </p:cNvSpPr>
            <p:nvPr/>
          </p:nvSpPr>
          <p:spPr bwMode="auto">
            <a:xfrm>
              <a:off x="2359025" y="5508625"/>
              <a:ext cx="425450" cy="366713"/>
            </a:xfrm>
            <a:prstGeom prst="rect">
              <a:avLst/>
            </a:prstGeom>
            <a:noFill/>
            <a:ln w="9525">
              <a:noFill/>
              <a:miter lim="800000"/>
              <a:headEnd/>
              <a:tailEnd/>
            </a:ln>
          </p:spPr>
          <p:txBody>
            <a:bodyPr wrap="none">
              <a:spAutoFit/>
            </a:bodyPr>
            <a:lstStyle/>
            <a:p>
              <a:r>
                <a:rPr lang="en-US" altLang="zh-TW"/>
                <a:t>D</a:t>
              </a:r>
              <a:r>
                <a:rPr lang="en-US" altLang="zh-TW" baseline="-25000"/>
                <a:t>1</a:t>
              </a:r>
            </a:p>
          </p:txBody>
        </p:sp>
        <p:sp>
          <p:nvSpPr>
            <p:cNvPr id="30738" name="Text Box 14"/>
            <p:cNvSpPr txBox="1">
              <a:spLocks noChangeArrowheads="1"/>
            </p:cNvSpPr>
            <p:nvPr/>
          </p:nvSpPr>
          <p:spPr bwMode="auto">
            <a:xfrm>
              <a:off x="395288" y="3213100"/>
              <a:ext cx="1193800" cy="366713"/>
            </a:xfrm>
            <a:prstGeom prst="rect">
              <a:avLst/>
            </a:prstGeom>
            <a:noFill/>
            <a:ln w="9525">
              <a:noFill/>
              <a:miter lim="800000"/>
              <a:headEnd/>
              <a:tailEnd/>
            </a:ln>
          </p:spPr>
          <p:txBody>
            <a:bodyPr wrap="none">
              <a:spAutoFit/>
            </a:bodyPr>
            <a:lstStyle/>
            <a:p>
              <a:r>
                <a:rPr lang="en-US" altLang="zh-TW"/>
                <a:t>Real Wage</a:t>
              </a:r>
            </a:p>
          </p:txBody>
        </p:sp>
        <p:sp>
          <p:nvSpPr>
            <p:cNvPr id="30739" name="Line 15"/>
            <p:cNvSpPr>
              <a:spLocks noChangeShapeType="1"/>
            </p:cNvSpPr>
            <p:nvPr/>
          </p:nvSpPr>
          <p:spPr bwMode="auto">
            <a:xfrm flipH="1">
              <a:off x="919163" y="4999038"/>
              <a:ext cx="863600" cy="0"/>
            </a:xfrm>
            <a:prstGeom prst="line">
              <a:avLst/>
            </a:prstGeom>
            <a:noFill/>
            <a:ln w="9525">
              <a:solidFill>
                <a:schemeClr val="tx1"/>
              </a:solidFill>
              <a:prstDash val="lgDash"/>
              <a:round/>
              <a:headEnd/>
              <a:tailEnd/>
            </a:ln>
          </p:spPr>
          <p:txBody>
            <a:bodyPr/>
            <a:lstStyle/>
            <a:p>
              <a:endParaRPr lang="zh-TW" altLang="en-US"/>
            </a:p>
          </p:txBody>
        </p:sp>
        <p:sp>
          <p:nvSpPr>
            <p:cNvPr id="30740" name="Line 16"/>
            <p:cNvSpPr>
              <a:spLocks noChangeShapeType="1"/>
            </p:cNvSpPr>
            <p:nvPr/>
          </p:nvSpPr>
          <p:spPr bwMode="auto">
            <a:xfrm flipH="1">
              <a:off x="919163" y="4638675"/>
              <a:ext cx="1223962" cy="0"/>
            </a:xfrm>
            <a:prstGeom prst="line">
              <a:avLst/>
            </a:prstGeom>
            <a:noFill/>
            <a:ln w="9525">
              <a:solidFill>
                <a:schemeClr val="tx1"/>
              </a:solidFill>
              <a:prstDash val="lgDash"/>
              <a:round/>
              <a:headEnd/>
              <a:tailEnd/>
            </a:ln>
          </p:spPr>
          <p:txBody>
            <a:bodyPr/>
            <a:lstStyle/>
            <a:p>
              <a:endParaRPr lang="zh-TW" altLang="en-US"/>
            </a:p>
          </p:txBody>
        </p:sp>
        <p:sp>
          <p:nvSpPr>
            <p:cNvPr id="30741" name="Line 17"/>
            <p:cNvSpPr>
              <a:spLocks noChangeShapeType="1"/>
            </p:cNvSpPr>
            <p:nvPr/>
          </p:nvSpPr>
          <p:spPr bwMode="auto">
            <a:xfrm>
              <a:off x="1782763" y="4349750"/>
              <a:ext cx="0" cy="1657350"/>
            </a:xfrm>
            <a:prstGeom prst="line">
              <a:avLst/>
            </a:prstGeom>
            <a:noFill/>
            <a:ln w="9525">
              <a:solidFill>
                <a:schemeClr val="tx1"/>
              </a:solidFill>
              <a:prstDash val="lgDash"/>
              <a:round/>
              <a:headEnd/>
              <a:tailEnd/>
            </a:ln>
          </p:spPr>
          <p:txBody>
            <a:bodyPr/>
            <a:lstStyle/>
            <a:p>
              <a:endParaRPr lang="zh-TW" altLang="en-US"/>
            </a:p>
          </p:txBody>
        </p:sp>
        <p:sp>
          <p:nvSpPr>
            <p:cNvPr id="30742" name="Line 18"/>
            <p:cNvSpPr>
              <a:spLocks noChangeShapeType="1"/>
            </p:cNvSpPr>
            <p:nvPr/>
          </p:nvSpPr>
          <p:spPr bwMode="auto">
            <a:xfrm>
              <a:off x="2143125" y="4638675"/>
              <a:ext cx="0" cy="1368425"/>
            </a:xfrm>
            <a:prstGeom prst="line">
              <a:avLst/>
            </a:prstGeom>
            <a:noFill/>
            <a:ln w="9525">
              <a:solidFill>
                <a:schemeClr val="tx1"/>
              </a:solidFill>
              <a:prstDash val="lgDash"/>
              <a:round/>
              <a:headEnd/>
              <a:tailEnd/>
            </a:ln>
          </p:spPr>
          <p:txBody>
            <a:bodyPr/>
            <a:lstStyle/>
            <a:p>
              <a:endParaRPr lang="zh-TW" altLang="en-US"/>
            </a:p>
          </p:txBody>
        </p:sp>
        <p:sp>
          <p:nvSpPr>
            <p:cNvPr id="30743" name="Text Box 19"/>
            <p:cNvSpPr txBox="1">
              <a:spLocks noChangeArrowheads="1"/>
            </p:cNvSpPr>
            <p:nvPr/>
          </p:nvSpPr>
          <p:spPr bwMode="auto">
            <a:xfrm>
              <a:off x="1979613" y="5956300"/>
              <a:ext cx="400050" cy="366713"/>
            </a:xfrm>
            <a:prstGeom prst="rect">
              <a:avLst/>
            </a:prstGeom>
            <a:noFill/>
            <a:ln w="9525">
              <a:noFill/>
              <a:miter lim="800000"/>
              <a:headEnd/>
              <a:tailEnd/>
            </a:ln>
          </p:spPr>
          <p:txBody>
            <a:bodyPr wrap="none">
              <a:spAutoFit/>
            </a:bodyPr>
            <a:lstStyle/>
            <a:p>
              <a:r>
                <a:rPr lang="en-US" altLang="zh-TW"/>
                <a:t>E</a:t>
              </a:r>
              <a:r>
                <a:rPr lang="en-US" altLang="zh-TW" baseline="-25000"/>
                <a:t>0</a:t>
              </a:r>
            </a:p>
          </p:txBody>
        </p:sp>
        <p:sp>
          <p:nvSpPr>
            <p:cNvPr id="30744" name="Text Box 20"/>
            <p:cNvSpPr txBox="1">
              <a:spLocks noChangeArrowheads="1"/>
            </p:cNvSpPr>
            <p:nvPr/>
          </p:nvSpPr>
          <p:spPr bwMode="auto">
            <a:xfrm>
              <a:off x="1619250" y="5949950"/>
              <a:ext cx="400050" cy="366713"/>
            </a:xfrm>
            <a:prstGeom prst="rect">
              <a:avLst/>
            </a:prstGeom>
            <a:noFill/>
            <a:ln w="9525">
              <a:noFill/>
              <a:miter lim="800000"/>
              <a:headEnd/>
              <a:tailEnd/>
            </a:ln>
          </p:spPr>
          <p:txBody>
            <a:bodyPr wrap="none">
              <a:spAutoFit/>
            </a:bodyPr>
            <a:lstStyle/>
            <a:p>
              <a:r>
                <a:rPr lang="en-US" altLang="zh-TW"/>
                <a:t>E</a:t>
              </a:r>
              <a:r>
                <a:rPr lang="en-US" altLang="zh-TW" baseline="-25000"/>
                <a:t>1</a:t>
              </a:r>
            </a:p>
          </p:txBody>
        </p:sp>
        <p:sp>
          <p:nvSpPr>
            <p:cNvPr id="30745" name="Line 21"/>
            <p:cNvSpPr>
              <a:spLocks noChangeShapeType="1"/>
            </p:cNvSpPr>
            <p:nvPr/>
          </p:nvSpPr>
          <p:spPr bwMode="auto">
            <a:xfrm flipH="1">
              <a:off x="919163" y="4349750"/>
              <a:ext cx="863600" cy="0"/>
            </a:xfrm>
            <a:prstGeom prst="line">
              <a:avLst/>
            </a:prstGeom>
            <a:noFill/>
            <a:ln w="9525">
              <a:solidFill>
                <a:schemeClr val="tx1"/>
              </a:solidFill>
              <a:prstDash val="lgDash"/>
              <a:round/>
              <a:headEnd/>
              <a:tailEnd/>
            </a:ln>
          </p:spPr>
          <p:txBody>
            <a:bodyPr/>
            <a:lstStyle/>
            <a:p>
              <a:endParaRPr lang="zh-TW" altLang="en-US"/>
            </a:p>
          </p:txBody>
        </p:sp>
        <p:sp>
          <p:nvSpPr>
            <p:cNvPr id="30746" name="Line 22"/>
            <p:cNvSpPr>
              <a:spLocks noChangeShapeType="1"/>
            </p:cNvSpPr>
            <p:nvPr/>
          </p:nvSpPr>
          <p:spPr bwMode="auto">
            <a:xfrm flipV="1">
              <a:off x="1495425" y="4062413"/>
              <a:ext cx="0" cy="1944687"/>
            </a:xfrm>
            <a:prstGeom prst="line">
              <a:avLst/>
            </a:prstGeom>
            <a:noFill/>
            <a:ln w="9525">
              <a:solidFill>
                <a:schemeClr val="tx1"/>
              </a:solidFill>
              <a:prstDash val="lgDash"/>
              <a:round/>
              <a:headEnd/>
              <a:tailEnd/>
            </a:ln>
          </p:spPr>
          <p:txBody>
            <a:bodyPr/>
            <a:lstStyle/>
            <a:p>
              <a:endParaRPr lang="zh-TW" altLang="en-US"/>
            </a:p>
          </p:txBody>
        </p:sp>
        <p:sp>
          <p:nvSpPr>
            <p:cNvPr id="30747" name="Line 23"/>
            <p:cNvSpPr>
              <a:spLocks noChangeShapeType="1"/>
            </p:cNvSpPr>
            <p:nvPr/>
          </p:nvSpPr>
          <p:spPr bwMode="auto">
            <a:xfrm flipH="1">
              <a:off x="919163" y="4062413"/>
              <a:ext cx="576262" cy="0"/>
            </a:xfrm>
            <a:prstGeom prst="line">
              <a:avLst/>
            </a:prstGeom>
            <a:noFill/>
            <a:ln w="9525">
              <a:solidFill>
                <a:schemeClr val="tx1"/>
              </a:solidFill>
              <a:prstDash val="lgDash"/>
              <a:round/>
              <a:headEnd/>
              <a:tailEnd/>
            </a:ln>
          </p:spPr>
          <p:txBody>
            <a:bodyPr/>
            <a:lstStyle/>
            <a:p>
              <a:endParaRPr lang="zh-TW" altLang="en-US"/>
            </a:p>
          </p:txBody>
        </p:sp>
        <p:sp>
          <p:nvSpPr>
            <p:cNvPr id="30748" name="Text Box 24"/>
            <p:cNvSpPr txBox="1">
              <a:spLocks noChangeArrowheads="1"/>
            </p:cNvSpPr>
            <p:nvPr/>
          </p:nvSpPr>
          <p:spPr bwMode="auto">
            <a:xfrm>
              <a:off x="1258888" y="5949950"/>
              <a:ext cx="400050" cy="366713"/>
            </a:xfrm>
            <a:prstGeom prst="rect">
              <a:avLst/>
            </a:prstGeom>
            <a:noFill/>
            <a:ln w="9525">
              <a:noFill/>
              <a:miter lim="800000"/>
              <a:headEnd/>
              <a:tailEnd/>
            </a:ln>
          </p:spPr>
          <p:txBody>
            <a:bodyPr wrap="none">
              <a:spAutoFit/>
            </a:bodyPr>
            <a:lstStyle/>
            <a:p>
              <a:r>
                <a:rPr lang="en-US" altLang="zh-TW"/>
                <a:t>E</a:t>
              </a:r>
              <a:r>
                <a:rPr lang="en-US" altLang="zh-TW" baseline="-25000"/>
                <a:t>2</a:t>
              </a:r>
            </a:p>
          </p:txBody>
        </p:sp>
        <p:sp>
          <p:nvSpPr>
            <p:cNvPr id="30749" name="Text Box 25"/>
            <p:cNvSpPr txBox="1">
              <a:spLocks noChangeArrowheads="1"/>
            </p:cNvSpPr>
            <p:nvPr/>
          </p:nvSpPr>
          <p:spPr bwMode="auto">
            <a:xfrm>
              <a:off x="519113" y="4841875"/>
              <a:ext cx="446087" cy="336550"/>
            </a:xfrm>
            <a:prstGeom prst="rect">
              <a:avLst/>
            </a:prstGeom>
            <a:noFill/>
            <a:ln w="9525">
              <a:noFill/>
              <a:miter lim="800000"/>
              <a:headEnd/>
              <a:tailEnd/>
            </a:ln>
          </p:spPr>
          <p:txBody>
            <a:bodyPr wrap="none">
              <a:spAutoFit/>
            </a:bodyPr>
            <a:lstStyle/>
            <a:p>
              <a:r>
                <a:rPr lang="en-US" altLang="zh-TW" sz="1600"/>
                <a:t>W</a:t>
              </a:r>
              <a:r>
                <a:rPr lang="en-US" altLang="zh-TW" sz="1600" baseline="-25000"/>
                <a:t>1</a:t>
              </a:r>
            </a:p>
          </p:txBody>
        </p:sp>
        <p:sp>
          <p:nvSpPr>
            <p:cNvPr id="30750" name="Text Box 26"/>
            <p:cNvSpPr txBox="1">
              <a:spLocks noChangeArrowheads="1"/>
            </p:cNvSpPr>
            <p:nvPr/>
          </p:nvSpPr>
          <p:spPr bwMode="auto">
            <a:xfrm>
              <a:off x="468313" y="4467225"/>
              <a:ext cx="446087" cy="336550"/>
            </a:xfrm>
            <a:prstGeom prst="rect">
              <a:avLst/>
            </a:prstGeom>
            <a:noFill/>
            <a:ln w="9525">
              <a:noFill/>
              <a:miter lim="800000"/>
              <a:headEnd/>
              <a:tailEnd/>
            </a:ln>
          </p:spPr>
          <p:txBody>
            <a:bodyPr wrap="none">
              <a:spAutoFit/>
            </a:bodyPr>
            <a:lstStyle/>
            <a:p>
              <a:r>
                <a:rPr lang="en-US" altLang="zh-TW" sz="1600"/>
                <a:t>W</a:t>
              </a:r>
              <a:r>
                <a:rPr lang="en-US" altLang="zh-TW" sz="1600" baseline="-25000"/>
                <a:t>0</a:t>
              </a:r>
            </a:p>
          </p:txBody>
        </p:sp>
        <p:sp>
          <p:nvSpPr>
            <p:cNvPr id="30751" name="Text Box 27"/>
            <p:cNvSpPr txBox="1">
              <a:spLocks noChangeArrowheads="1"/>
            </p:cNvSpPr>
            <p:nvPr/>
          </p:nvSpPr>
          <p:spPr bwMode="auto">
            <a:xfrm>
              <a:off x="250825" y="4221163"/>
              <a:ext cx="706438" cy="336550"/>
            </a:xfrm>
            <a:prstGeom prst="rect">
              <a:avLst/>
            </a:prstGeom>
            <a:noFill/>
            <a:ln w="9525">
              <a:noFill/>
              <a:miter lim="800000"/>
              <a:headEnd/>
              <a:tailEnd/>
            </a:ln>
          </p:spPr>
          <p:txBody>
            <a:bodyPr>
              <a:spAutoFit/>
            </a:bodyPr>
            <a:lstStyle/>
            <a:p>
              <a:r>
                <a:rPr lang="en-US" altLang="zh-TW" sz="1600"/>
                <a:t>W</a:t>
              </a:r>
              <a:r>
                <a:rPr lang="en-US" altLang="zh-TW" sz="1600" baseline="-25000"/>
                <a:t>1</a:t>
              </a:r>
              <a:r>
                <a:rPr lang="en-US" altLang="zh-TW" sz="1600"/>
                <a:t>+X</a:t>
              </a:r>
              <a:endParaRPr lang="en-US" altLang="zh-TW" sz="1600" baseline="-25000"/>
            </a:p>
          </p:txBody>
        </p:sp>
        <p:sp>
          <p:nvSpPr>
            <p:cNvPr id="30752" name="Text Box 28"/>
            <p:cNvSpPr txBox="1">
              <a:spLocks noChangeArrowheads="1"/>
            </p:cNvSpPr>
            <p:nvPr/>
          </p:nvSpPr>
          <p:spPr bwMode="auto">
            <a:xfrm>
              <a:off x="250825" y="3860800"/>
              <a:ext cx="763588" cy="336550"/>
            </a:xfrm>
            <a:prstGeom prst="rect">
              <a:avLst/>
            </a:prstGeom>
            <a:noFill/>
            <a:ln w="9525">
              <a:noFill/>
              <a:miter lim="800000"/>
              <a:headEnd/>
              <a:tailEnd/>
            </a:ln>
          </p:spPr>
          <p:txBody>
            <a:bodyPr wrap="none">
              <a:spAutoFit/>
            </a:bodyPr>
            <a:lstStyle/>
            <a:p>
              <a:r>
                <a:rPr lang="en-US" altLang="zh-TW" sz="1600"/>
                <a:t>W</a:t>
              </a:r>
              <a:r>
                <a:rPr lang="en-US" altLang="zh-TW" sz="1600" baseline="-25000"/>
                <a:t>0</a:t>
              </a:r>
              <a:r>
                <a:rPr lang="en-US" altLang="zh-TW" sz="1600"/>
                <a:t>+λ</a:t>
              </a:r>
            </a:p>
          </p:txBody>
        </p:sp>
      </p:grpSp>
      <p:sp>
        <p:nvSpPr>
          <p:cNvPr id="30725" name="Text Box 29"/>
          <p:cNvSpPr txBox="1">
            <a:spLocks noChangeArrowheads="1"/>
          </p:cNvSpPr>
          <p:nvPr/>
        </p:nvSpPr>
        <p:spPr bwMode="auto">
          <a:xfrm>
            <a:off x="4286250" y="2786063"/>
            <a:ext cx="4395788" cy="1920875"/>
          </a:xfrm>
          <a:prstGeom prst="rect">
            <a:avLst/>
          </a:prstGeom>
          <a:noFill/>
          <a:ln w="9525">
            <a:noFill/>
            <a:miter lim="800000"/>
            <a:headEnd/>
            <a:tailEnd/>
          </a:ln>
        </p:spPr>
        <p:txBody>
          <a:bodyPr wrap="none">
            <a:spAutoFit/>
          </a:bodyPr>
          <a:lstStyle/>
          <a:p>
            <a:r>
              <a:rPr lang="en-US" altLang="zh-TW" sz="2000"/>
              <a:t>Tax is a fixed dollar amount X. </a:t>
            </a:r>
          </a:p>
          <a:p>
            <a:r>
              <a:rPr lang="en-US" altLang="zh-TW" sz="2000"/>
              <a:t>D</a:t>
            </a:r>
            <a:r>
              <a:rPr lang="en-US" altLang="zh-TW" sz="2000" baseline="-25000"/>
              <a:t>0</a:t>
            </a:r>
            <a:r>
              <a:rPr lang="en-US" altLang="zh-TW" sz="2000"/>
              <a:t>→D</a:t>
            </a:r>
            <a:r>
              <a:rPr lang="en-US" altLang="zh-TW" sz="2000" baseline="-25000"/>
              <a:t>1</a:t>
            </a:r>
            <a:r>
              <a:rPr lang="en-US" altLang="zh-TW" sz="2000"/>
              <a:t> with vertical distance of X. </a:t>
            </a:r>
          </a:p>
          <a:p>
            <a:r>
              <a:rPr lang="en-US" altLang="zh-TW" sz="2000"/>
              <a:t>pt. A: excess supply→ real wage↓</a:t>
            </a:r>
          </a:p>
          <a:p>
            <a:r>
              <a:rPr lang="en-US" altLang="zh-TW" sz="2000"/>
              <a:t>Employees bear part of the burden of the </a:t>
            </a:r>
          </a:p>
          <a:p>
            <a:r>
              <a:rPr lang="en-US" altLang="zh-TW" sz="2000"/>
              <a:t>payroll tax in the form of lower wage </a:t>
            </a:r>
          </a:p>
          <a:p>
            <a:r>
              <a:rPr lang="en-US" altLang="zh-TW" sz="2000"/>
              <a:t>rates and lower  employment levels. </a:t>
            </a:r>
          </a:p>
        </p:txBody>
      </p:sp>
      <p:sp>
        <p:nvSpPr>
          <p:cNvPr id="30726" name="Rectangle 31"/>
          <p:cNvSpPr>
            <a:spLocks noChangeArrowheads="1"/>
          </p:cNvSpPr>
          <p:nvPr/>
        </p:nvSpPr>
        <p:spPr bwMode="auto">
          <a:xfrm>
            <a:off x="4357688" y="4786313"/>
            <a:ext cx="4608512" cy="1616075"/>
          </a:xfrm>
          <a:prstGeom prst="rect">
            <a:avLst/>
          </a:prstGeom>
          <a:noFill/>
          <a:ln w="9525">
            <a:solidFill>
              <a:srgbClr val="00B050"/>
            </a:solidFill>
            <a:miter lim="800000"/>
            <a:headEnd/>
            <a:tailEnd/>
          </a:ln>
        </p:spPr>
        <p:txBody>
          <a:bodyPr anchor="ctr">
            <a:spAutoFit/>
          </a:bodyPr>
          <a:lstStyle/>
          <a:p>
            <a:r>
              <a:rPr lang="en-US" altLang="zh-TW" sz="2000"/>
              <a:t>Note: In general, the extent to which the labor supply curve is sensitive to wages determines the proportion of the employer payroll tax that gets shifted to employee’s wages. </a:t>
            </a:r>
          </a:p>
        </p:txBody>
      </p:sp>
      <p:sp>
        <p:nvSpPr>
          <p:cNvPr id="30727" name="投影片編號版面配置區 30"/>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001867A8-DE23-4E1C-9DB0-B566F4B47309}" type="slidenum">
              <a:rPr lang="en-US" altLang="zh-TW" smtClean="0">
                <a:ea typeface="新細明體" pitchFamily="18" charset="-120"/>
              </a:rPr>
              <a:pPr/>
              <a:t>27</a:t>
            </a:fld>
            <a:endParaRPr lang="en-US" altLang="zh-TW" smtClean="0">
              <a:ea typeface="新細明體" pitchFamily="18" charset="-120"/>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57188" y="214313"/>
            <a:ext cx="8305800" cy="949325"/>
          </a:xfrm>
        </p:spPr>
        <p:txBody>
          <a:bodyPr/>
          <a:lstStyle/>
          <a:p>
            <a:pPr eaLnBrk="1" hangingPunct="1">
              <a:defRPr/>
            </a:pPr>
            <a:r>
              <a:rPr lang="en-US" altLang="zh-TW" dirty="0" smtClean="0"/>
              <a:t>Payroll Taxes and Subsidies</a:t>
            </a:r>
          </a:p>
        </p:txBody>
      </p:sp>
      <p:sp>
        <p:nvSpPr>
          <p:cNvPr id="31747" name="Rectangle 3"/>
          <p:cNvSpPr>
            <a:spLocks noGrp="1" noChangeArrowheads="1"/>
          </p:cNvSpPr>
          <p:nvPr>
            <p:ph type="body" idx="1"/>
          </p:nvPr>
        </p:nvSpPr>
        <p:spPr>
          <a:xfrm>
            <a:off x="428625" y="1214438"/>
            <a:ext cx="8143875" cy="5105400"/>
          </a:xfrm>
          <a:noFill/>
        </p:spPr>
        <p:txBody>
          <a:bodyPr/>
          <a:lstStyle/>
          <a:p>
            <a:pPr eaLnBrk="1" hangingPunct="1"/>
            <a:r>
              <a:rPr lang="en-US" altLang="zh-TW" smtClean="0"/>
              <a:t>Payroll taxes assessed on employers lead to a downward, parallel shift in the labor demand curve.</a:t>
            </a:r>
            <a:endParaRPr lang="en-US" altLang="zh-TW" sz="1000" smtClean="0"/>
          </a:p>
          <a:p>
            <a:pPr lvl="1" eaLnBrk="1" hangingPunct="1"/>
            <a:r>
              <a:rPr lang="en-US" altLang="zh-TW" sz="2400" smtClean="0"/>
              <a:t>The new demand curve shows a wedge between the amount the firm must pay to hire a worker and the amount that workers actually receive.</a:t>
            </a:r>
            <a:endParaRPr lang="en-US" altLang="zh-TW" sz="1200" smtClean="0"/>
          </a:p>
          <a:p>
            <a:pPr lvl="1" eaLnBrk="1" hangingPunct="1"/>
            <a:r>
              <a:rPr lang="en-US" altLang="zh-TW" sz="2400" smtClean="0"/>
              <a:t>Payroll taxes increase total costs of employment, so these taxes reduce employment in the economy.</a:t>
            </a:r>
            <a:endParaRPr lang="en-US" altLang="zh-TW" sz="1200" smtClean="0"/>
          </a:p>
          <a:p>
            <a:pPr lvl="1" eaLnBrk="1" hangingPunct="1"/>
            <a:r>
              <a:rPr lang="en-US" altLang="zh-TW" sz="2400" smtClean="0"/>
              <a:t>Firms and workers share the cost of payroll taxes, since the cost of hiring a worker rises and the wage received by workers declines.</a:t>
            </a:r>
            <a:endParaRPr lang="en-US" altLang="zh-TW" sz="1200" smtClean="0"/>
          </a:p>
          <a:p>
            <a:pPr lvl="1" eaLnBrk="1" hangingPunct="1"/>
            <a:r>
              <a:rPr lang="en-US" altLang="zh-TW" sz="2400" smtClean="0"/>
              <a:t>Payroll taxes result in deadweight losses.</a:t>
            </a:r>
          </a:p>
        </p:txBody>
      </p:sp>
      <p:sp>
        <p:nvSpPr>
          <p:cNvPr id="31748" name="投影片編號版面配置區 3"/>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A30B5E36-C9C9-4651-9E1E-3C677FFEED17}" type="slidenum">
              <a:rPr lang="en-US" altLang="zh-TW" smtClean="0">
                <a:ea typeface="新細明體" pitchFamily="18" charset="-120"/>
              </a:rPr>
              <a:pPr/>
              <a:t>28</a:t>
            </a:fld>
            <a:endParaRPr lang="en-US" altLang="zh-TW" smtClean="0">
              <a:ea typeface="新細明體" pitchFamily="18" charset="-12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714375" y="285750"/>
            <a:ext cx="7372350" cy="1123950"/>
          </a:xfrm>
        </p:spPr>
        <p:txBody>
          <a:bodyPr>
            <a:normAutofit fontScale="90000"/>
          </a:bodyPr>
          <a:lstStyle/>
          <a:p>
            <a:pPr eaLnBrk="1" hangingPunct="1">
              <a:defRPr/>
            </a:pPr>
            <a:r>
              <a:rPr lang="en-US" altLang="zh-TW" dirty="0" smtClean="0"/>
              <a:t>The Impact of a Payroll Tax Assessed on Workers</a:t>
            </a:r>
          </a:p>
        </p:txBody>
      </p:sp>
      <p:grpSp>
        <p:nvGrpSpPr>
          <p:cNvPr id="32771" name="Group 4"/>
          <p:cNvGrpSpPr>
            <a:grpSpLocks/>
          </p:cNvGrpSpPr>
          <p:nvPr/>
        </p:nvGrpSpPr>
        <p:grpSpPr bwMode="auto">
          <a:xfrm>
            <a:off x="642938" y="1714500"/>
            <a:ext cx="4867275" cy="4748213"/>
            <a:chOff x="3666" y="1696"/>
            <a:chExt cx="4509" cy="4685"/>
          </a:xfrm>
        </p:grpSpPr>
        <p:sp>
          <p:nvSpPr>
            <p:cNvPr id="214021" name="Line 5"/>
            <p:cNvSpPr>
              <a:spLocks noChangeShapeType="1"/>
            </p:cNvSpPr>
            <p:nvPr/>
          </p:nvSpPr>
          <p:spPr bwMode="auto">
            <a:xfrm flipV="1">
              <a:off x="4572" y="1906"/>
              <a:ext cx="2132" cy="2581"/>
            </a:xfrm>
            <a:prstGeom prst="line">
              <a:avLst/>
            </a:prstGeom>
            <a:noFill/>
            <a:ln w="19050">
              <a:solidFill>
                <a:srgbClr val="FF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14022" name="Line 6"/>
            <p:cNvSpPr>
              <a:spLocks noChangeShapeType="1"/>
            </p:cNvSpPr>
            <p:nvPr/>
          </p:nvSpPr>
          <p:spPr bwMode="auto">
            <a:xfrm>
              <a:off x="4365" y="2357"/>
              <a:ext cx="0" cy="3675"/>
            </a:xfrm>
            <a:prstGeom prst="line">
              <a:avLst/>
            </a:prstGeom>
            <a:noFill/>
            <a:ln w="12700">
              <a:solidFill>
                <a:srgbClr val="00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14023" name="Line 7"/>
            <p:cNvSpPr>
              <a:spLocks noChangeShapeType="1"/>
            </p:cNvSpPr>
            <p:nvPr/>
          </p:nvSpPr>
          <p:spPr bwMode="auto">
            <a:xfrm>
              <a:off x="4376" y="6025"/>
              <a:ext cx="3216" cy="3"/>
            </a:xfrm>
            <a:prstGeom prst="line">
              <a:avLst/>
            </a:prstGeom>
            <a:noFill/>
            <a:ln w="12700">
              <a:solidFill>
                <a:srgbClr val="00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14024" name="Line 8"/>
            <p:cNvSpPr>
              <a:spLocks noChangeShapeType="1"/>
            </p:cNvSpPr>
            <p:nvPr/>
          </p:nvSpPr>
          <p:spPr bwMode="auto">
            <a:xfrm>
              <a:off x="4778" y="2741"/>
              <a:ext cx="2280" cy="2655"/>
            </a:xfrm>
            <a:prstGeom prst="line">
              <a:avLst/>
            </a:prstGeom>
            <a:noFill/>
            <a:ln w="15875">
              <a:solidFill>
                <a:srgbClr val="00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14025" name="Line 9"/>
            <p:cNvSpPr>
              <a:spLocks noChangeShapeType="1"/>
            </p:cNvSpPr>
            <p:nvPr/>
          </p:nvSpPr>
          <p:spPr bwMode="auto">
            <a:xfrm>
              <a:off x="4793" y="3851"/>
              <a:ext cx="1578" cy="1837"/>
            </a:xfrm>
            <a:prstGeom prst="line">
              <a:avLst/>
            </a:prstGeom>
            <a:noFill/>
            <a:ln w="12700" cap="rnd">
              <a:solidFill>
                <a:schemeClr val="tx1">
                  <a:lumMod val="50000"/>
                  <a:lumOff val="50000"/>
                </a:schemeClr>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14026" name="Line 10"/>
            <p:cNvSpPr>
              <a:spLocks noChangeShapeType="1"/>
            </p:cNvSpPr>
            <p:nvPr/>
          </p:nvSpPr>
          <p:spPr bwMode="auto">
            <a:xfrm flipV="1">
              <a:off x="4818" y="2771"/>
              <a:ext cx="2132" cy="2583"/>
            </a:xfrm>
            <a:prstGeom prst="line">
              <a:avLst/>
            </a:prstGeom>
            <a:noFill/>
            <a:ln w="12700">
              <a:solidFill>
                <a:srgbClr val="FF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32780" name="Rectangle 11"/>
            <p:cNvSpPr>
              <a:spLocks noChangeArrowheads="1"/>
            </p:cNvSpPr>
            <p:nvPr/>
          </p:nvSpPr>
          <p:spPr bwMode="auto">
            <a:xfrm>
              <a:off x="4134" y="2035"/>
              <a:ext cx="712" cy="307"/>
            </a:xfrm>
            <a:prstGeom prst="rect">
              <a:avLst/>
            </a:prstGeom>
            <a:noFill/>
            <a:ln w="12700">
              <a:noFill/>
              <a:miter lim="800000"/>
              <a:headEnd/>
              <a:tailEnd/>
            </a:ln>
          </p:spPr>
          <p:txBody>
            <a:bodyPr lIns="0" tIns="0" rIns="0" bIns="0"/>
            <a:lstStyle/>
            <a:p>
              <a:r>
                <a:rPr kumimoji="0" lang="en-US" altLang="zh-TW" sz="1600">
                  <a:solidFill>
                    <a:srgbClr val="000000"/>
                  </a:solidFill>
                  <a:latin typeface="Verdana" pitchFamily="34" charset="0"/>
                </a:rPr>
                <a:t>Dollars</a:t>
              </a:r>
            </a:p>
          </p:txBody>
        </p:sp>
        <p:sp>
          <p:nvSpPr>
            <p:cNvPr id="32781" name="Rectangle 12"/>
            <p:cNvSpPr>
              <a:spLocks noChangeArrowheads="1"/>
            </p:cNvSpPr>
            <p:nvPr/>
          </p:nvSpPr>
          <p:spPr bwMode="auto">
            <a:xfrm>
              <a:off x="4006" y="3325"/>
              <a:ext cx="402" cy="338"/>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w</a:t>
              </a:r>
              <a:r>
                <a:rPr kumimoji="0" lang="en-US" altLang="zh-TW" sz="1600" baseline="-25000">
                  <a:solidFill>
                    <a:srgbClr val="000000"/>
                  </a:solidFill>
                  <a:latin typeface="Verdana" pitchFamily="34" charset="0"/>
                </a:rPr>
                <a:t>1</a:t>
              </a:r>
              <a:endParaRPr kumimoji="0" lang="en-US" altLang="zh-TW" sz="1600">
                <a:solidFill>
                  <a:srgbClr val="000000"/>
                </a:solidFill>
                <a:latin typeface="Verdana" pitchFamily="34" charset="0"/>
              </a:endParaRPr>
            </a:p>
          </p:txBody>
        </p:sp>
        <p:sp>
          <p:nvSpPr>
            <p:cNvPr id="32782" name="Rectangle 13"/>
            <p:cNvSpPr>
              <a:spLocks noChangeArrowheads="1"/>
            </p:cNvSpPr>
            <p:nvPr/>
          </p:nvSpPr>
          <p:spPr bwMode="auto">
            <a:xfrm>
              <a:off x="4107" y="3910"/>
              <a:ext cx="269" cy="307"/>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w</a:t>
              </a:r>
              <a:r>
                <a:rPr kumimoji="0" lang="en-US" altLang="zh-TW" sz="1600" baseline="-25000">
                  <a:solidFill>
                    <a:srgbClr val="000000"/>
                  </a:solidFill>
                  <a:latin typeface="Verdana" pitchFamily="34" charset="0"/>
                </a:rPr>
                <a:t>0</a:t>
              </a:r>
              <a:endParaRPr kumimoji="0" lang="en-US" altLang="zh-TW" sz="1600">
                <a:solidFill>
                  <a:srgbClr val="000000"/>
                </a:solidFill>
                <a:latin typeface="Verdana" pitchFamily="34" charset="0"/>
              </a:endParaRPr>
            </a:p>
          </p:txBody>
        </p:sp>
        <p:sp>
          <p:nvSpPr>
            <p:cNvPr id="32783" name="Rectangle 14"/>
            <p:cNvSpPr>
              <a:spLocks noChangeArrowheads="1"/>
            </p:cNvSpPr>
            <p:nvPr/>
          </p:nvSpPr>
          <p:spPr bwMode="auto">
            <a:xfrm>
              <a:off x="7003" y="2640"/>
              <a:ext cx="269" cy="307"/>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S</a:t>
              </a:r>
              <a:r>
                <a:rPr kumimoji="0" lang="en-US" altLang="zh-TW" sz="1600" baseline="-25000">
                  <a:solidFill>
                    <a:srgbClr val="000000"/>
                  </a:solidFill>
                  <a:latin typeface="Verdana" pitchFamily="34" charset="0"/>
                </a:rPr>
                <a:t>0</a:t>
              </a:r>
              <a:endParaRPr kumimoji="0" lang="en-US" altLang="zh-TW" sz="1600" i="1">
                <a:solidFill>
                  <a:srgbClr val="000000"/>
                </a:solidFill>
                <a:latin typeface="Verdana" pitchFamily="34" charset="0"/>
              </a:endParaRPr>
            </a:p>
          </p:txBody>
        </p:sp>
        <p:sp>
          <p:nvSpPr>
            <p:cNvPr id="32784" name="Rectangle 15"/>
            <p:cNvSpPr>
              <a:spLocks noChangeArrowheads="1"/>
            </p:cNvSpPr>
            <p:nvPr/>
          </p:nvSpPr>
          <p:spPr bwMode="auto">
            <a:xfrm>
              <a:off x="7096" y="5240"/>
              <a:ext cx="269" cy="307"/>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D</a:t>
              </a:r>
              <a:r>
                <a:rPr kumimoji="0" lang="en-US" altLang="zh-TW" sz="1600" baseline="-25000">
                  <a:solidFill>
                    <a:srgbClr val="000000"/>
                  </a:solidFill>
                  <a:latin typeface="Verdana" pitchFamily="34" charset="0"/>
                </a:rPr>
                <a:t>0</a:t>
              </a:r>
              <a:endParaRPr kumimoji="0" lang="en-US" altLang="zh-TW" sz="1600" i="1">
                <a:solidFill>
                  <a:srgbClr val="000000"/>
                </a:solidFill>
                <a:latin typeface="Verdana" pitchFamily="34" charset="0"/>
              </a:endParaRPr>
            </a:p>
            <a:p>
              <a:endParaRPr kumimoji="0" lang="en-US" altLang="zh-TW" sz="2400">
                <a:solidFill>
                  <a:srgbClr val="000000"/>
                </a:solidFill>
                <a:latin typeface="Verdana" pitchFamily="34" charset="0"/>
              </a:endParaRPr>
            </a:p>
          </p:txBody>
        </p:sp>
        <p:sp>
          <p:nvSpPr>
            <p:cNvPr id="32785" name="Rectangle 16"/>
            <p:cNvSpPr>
              <a:spLocks noChangeArrowheads="1"/>
            </p:cNvSpPr>
            <p:nvPr/>
          </p:nvSpPr>
          <p:spPr bwMode="auto">
            <a:xfrm>
              <a:off x="6399" y="5579"/>
              <a:ext cx="270" cy="307"/>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D</a:t>
              </a:r>
              <a:r>
                <a:rPr kumimoji="0" lang="en-US" altLang="zh-TW" sz="1600" baseline="-25000">
                  <a:solidFill>
                    <a:srgbClr val="000000"/>
                  </a:solidFill>
                  <a:latin typeface="Verdana" pitchFamily="34" charset="0"/>
                </a:rPr>
                <a:t>1</a:t>
              </a:r>
              <a:endParaRPr kumimoji="0" lang="en-US" altLang="zh-TW" sz="1600" i="1">
                <a:solidFill>
                  <a:srgbClr val="000000"/>
                </a:solidFill>
                <a:latin typeface="Verdana" pitchFamily="34" charset="0"/>
              </a:endParaRPr>
            </a:p>
            <a:p>
              <a:endParaRPr kumimoji="0" lang="en-US" altLang="zh-TW" sz="1200" i="1">
                <a:solidFill>
                  <a:srgbClr val="000000"/>
                </a:solidFill>
                <a:latin typeface="Verdana" pitchFamily="34" charset="0"/>
              </a:endParaRPr>
            </a:p>
            <a:p>
              <a:endParaRPr kumimoji="0" lang="en-US" altLang="zh-TW" sz="1200" i="1">
                <a:solidFill>
                  <a:srgbClr val="000000"/>
                </a:solidFill>
                <a:latin typeface="Verdana" pitchFamily="34" charset="0"/>
              </a:endParaRPr>
            </a:p>
          </p:txBody>
        </p:sp>
        <p:sp>
          <p:nvSpPr>
            <p:cNvPr id="32786" name="Rectangle 17"/>
            <p:cNvSpPr>
              <a:spLocks noChangeArrowheads="1"/>
            </p:cNvSpPr>
            <p:nvPr/>
          </p:nvSpPr>
          <p:spPr bwMode="auto">
            <a:xfrm>
              <a:off x="5327" y="6028"/>
              <a:ext cx="269" cy="307"/>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E</a:t>
              </a:r>
              <a:r>
                <a:rPr kumimoji="0" lang="en-US" altLang="zh-TW" sz="1600" baseline="-25000">
                  <a:solidFill>
                    <a:srgbClr val="000000"/>
                  </a:solidFill>
                  <a:latin typeface="Verdana" pitchFamily="34" charset="0"/>
                </a:rPr>
                <a:t>1</a:t>
              </a:r>
              <a:endParaRPr kumimoji="0" lang="en-US" altLang="zh-TW" sz="1600">
                <a:solidFill>
                  <a:srgbClr val="000000"/>
                </a:solidFill>
                <a:latin typeface="Verdana" pitchFamily="34" charset="0"/>
              </a:endParaRPr>
            </a:p>
          </p:txBody>
        </p:sp>
        <p:sp>
          <p:nvSpPr>
            <p:cNvPr id="32787" name="Rectangle 18"/>
            <p:cNvSpPr>
              <a:spLocks noChangeArrowheads="1"/>
            </p:cNvSpPr>
            <p:nvPr/>
          </p:nvSpPr>
          <p:spPr bwMode="auto">
            <a:xfrm>
              <a:off x="5796" y="6028"/>
              <a:ext cx="269" cy="307"/>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E</a:t>
              </a:r>
              <a:r>
                <a:rPr kumimoji="0" lang="en-US" altLang="zh-TW" sz="1600" baseline="-25000">
                  <a:solidFill>
                    <a:srgbClr val="000000"/>
                  </a:solidFill>
                  <a:latin typeface="Verdana" pitchFamily="34" charset="0"/>
                </a:rPr>
                <a:t>0</a:t>
              </a:r>
              <a:endParaRPr kumimoji="0" lang="en-US" altLang="zh-TW" sz="1600">
                <a:solidFill>
                  <a:srgbClr val="000000"/>
                </a:solidFill>
                <a:latin typeface="Verdana" pitchFamily="34" charset="0"/>
              </a:endParaRPr>
            </a:p>
          </p:txBody>
        </p:sp>
        <p:sp>
          <p:nvSpPr>
            <p:cNvPr id="32788" name="Rectangle 19"/>
            <p:cNvSpPr>
              <a:spLocks noChangeArrowheads="1"/>
            </p:cNvSpPr>
            <p:nvPr/>
          </p:nvSpPr>
          <p:spPr bwMode="auto">
            <a:xfrm>
              <a:off x="6859" y="6058"/>
              <a:ext cx="1316" cy="323"/>
            </a:xfrm>
            <a:prstGeom prst="rect">
              <a:avLst/>
            </a:prstGeom>
            <a:noFill/>
            <a:ln w="12700">
              <a:noFill/>
              <a:miter lim="800000"/>
              <a:headEnd/>
              <a:tailEnd/>
            </a:ln>
          </p:spPr>
          <p:txBody>
            <a:bodyPr lIns="0" tIns="0" rIns="0" bIns="0"/>
            <a:lstStyle/>
            <a:p>
              <a:r>
                <a:rPr kumimoji="0" lang="en-US" altLang="zh-TW" sz="1600">
                  <a:solidFill>
                    <a:srgbClr val="000000"/>
                  </a:solidFill>
                  <a:latin typeface="Verdana" pitchFamily="34" charset="0"/>
                </a:rPr>
                <a:t>Employment</a:t>
              </a:r>
            </a:p>
          </p:txBody>
        </p:sp>
        <p:sp>
          <p:nvSpPr>
            <p:cNvPr id="214036" name="Oval 20"/>
            <p:cNvSpPr>
              <a:spLocks noChangeArrowheads="1"/>
            </p:cNvSpPr>
            <p:nvPr/>
          </p:nvSpPr>
          <p:spPr bwMode="auto">
            <a:xfrm>
              <a:off x="5850" y="3997"/>
              <a:ext cx="107" cy="117"/>
            </a:xfrm>
            <a:prstGeom prst="ellipse">
              <a:avLst/>
            </a:prstGeom>
            <a:solidFill>
              <a:srgbClr val="000000"/>
            </a:solidFill>
            <a:ln w="12700">
              <a:noFill/>
              <a:round/>
              <a:headEnd/>
              <a:tailEnd/>
            </a:ln>
            <a:effectLst/>
          </p:spPr>
          <p:txBody>
            <a:bodyPr/>
            <a:lstStyle/>
            <a:p>
              <a:pPr algn="ctr" eaLnBrk="0" hangingPunct="0">
                <a:defRPr/>
              </a:pPr>
              <a:endParaRPr kumimoji="0" lang="zh-TW" altLang="en-US" sz="3800">
                <a:solidFill>
                  <a:srgbClr val="000000"/>
                </a:solidFill>
                <a:ea typeface="+mn-ea"/>
              </a:endParaRPr>
            </a:p>
          </p:txBody>
        </p:sp>
        <p:sp>
          <p:nvSpPr>
            <p:cNvPr id="214037" name="Oval 21"/>
            <p:cNvSpPr>
              <a:spLocks noChangeArrowheads="1"/>
            </p:cNvSpPr>
            <p:nvPr/>
          </p:nvSpPr>
          <p:spPr bwMode="auto">
            <a:xfrm>
              <a:off x="5379" y="4542"/>
              <a:ext cx="107" cy="117"/>
            </a:xfrm>
            <a:prstGeom prst="ellipse">
              <a:avLst/>
            </a:prstGeom>
            <a:solidFill>
              <a:srgbClr val="000000"/>
            </a:solidFill>
            <a:ln w="12700">
              <a:noFill/>
              <a:round/>
              <a:headEnd/>
              <a:tailEnd/>
            </a:ln>
            <a:effectLst/>
          </p:spPr>
          <p:txBody>
            <a:bodyPr/>
            <a:lstStyle/>
            <a:p>
              <a:pPr algn="ctr" eaLnBrk="0" hangingPunct="0">
                <a:defRPr/>
              </a:pPr>
              <a:endParaRPr kumimoji="0" lang="zh-TW" altLang="en-US" sz="3800">
                <a:solidFill>
                  <a:srgbClr val="000000"/>
                </a:solidFill>
                <a:ea typeface="+mn-ea"/>
              </a:endParaRPr>
            </a:p>
          </p:txBody>
        </p:sp>
        <p:sp>
          <p:nvSpPr>
            <p:cNvPr id="214038" name="Line 22"/>
            <p:cNvSpPr>
              <a:spLocks noChangeShapeType="1"/>
            </p:cNvSpPr>
            <p:nvPr/>
          </p:nvSpPr>
          <p:spPr bwMode="auto">
            <a:xfrm>
              <a:off x="5901" y="2940"/>
              <a:ext cx="3" cy="3101"/>
            </a:xfrm>
            <a:prstGeom prst="line">
              <a:avLst/>
            </a:prstGeom>
            <a:noFill/>
            <a:ln w="6350">
              <a:solidFill>
                <a:srgbClr val="000000"/>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14039" name="Line 23"/>
            <p:cNvSpPr>
              <a:spLocks noChangeShapeType="1"/>
            </p:cNvSpPr>
            <p:nvPr/>
          </p:nvSpPr>
          <p:spPr bwMode="auto">
            <a:xfrm>
              <a:off x="5420" y="3486"/>
              <a:ext cx="0" cy="2552"/>
            </a:xfrm>
            <a:prstGeom prst="line">
              <a:avLst/>
            </a:prstGeom>
            <a:noFill/>
            <a:ln w="6350">
              <a:solidFill>
                <a:srgbClr val="000000"/>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14040" name="Line 24"/>
            <p:cNvSpPr>
              <a:spLocks noChangeShapeType="1"/>
            </p:cNvSpPr>
            <p:nvPr/>
          </p:nvSpPr>
          <p:spPr bwMode="auto">
            <a:xfrm flipH="1">
              <a:off x="4362" y="4609"/>
              <a:ext cx="1119" cy="2"/>
            </a:xfrm>
            <a:prstGeom prst="line">
              <a:avLst/>
            </a:prstGeom>
            <a:noFill/>
            <a:ln w="6350">
              <a:solidFill>
                <a:srgbClr val="000000"/>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14041" name="Line 25"/>
            <p:cNvSpPr>
              <a:spLocks noChangeShapeType="1"/>
            </p:cNvSpPr>
            <p:nvPr/>
          </p:nvSpPr>
          <p:spPr bwMode="auto">
            <a:xfrm flipH="1">
              <a:off x="4362" y="4055"/>
              <a:ext cx="1659" cy="0"/>
            </a:xfrm>
            <a:prstGeom prst="line">
              <a:avLst/>
            </a:prstGeom>
            <a:noFill/>
            <a:ln w="6350">
              <a:solidFill>
                <a:srgbClr val="000000"/>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14042" name="Line 26"/>
            <p:cNvSpPr>
              <a:spLocks noChangeShapeType="1"/>
            </p:cNvSpPr>
            <p:nvPr/>
          </p:nvSpPr>
          <p:spPr bwMode="auto">
            <a:xfrm flipH="1">
              <a:off x="4348" y="3485"/>
              <a:ext cx="1072" cy="2"/>
            </a:xfrm>
            <a:prstGeom prst="line">
              <a:avLst/>
            </a:prstGeom>
            <a:noFill/>
            <a:ln w="6350">
              <a:solidFill>
                <a:srgbClr val="000000"/>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32796" name="Rectangle 27"/>
            <p:cNvSpPr>
              <a:spLocks noChangeArrowheads="1"/>
            </p:cNvSpPr>
            <p:nvPr/>
          </p:nvSpPr>
          <p:spPr bwMode="auto">
            <a:xfrm>
              <a:off x="6823" y="1696"/>
              <a:ext cx="269" cy="307"/>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S</a:t>
              </a:r>
              <a:r>
                <a:rPr kumimoji="0" lang="en-US" altLang="zh-TW" sz="1600" baseline="-25000">
                  <a:solidFill>
                    <a:srgbClr val="000000"/>
                  </a:solidFill>
                  <a:latin typeface="Verdana" pitchFamily="34" charset="0"/>
                </a:rPr>
                <a:t>1</a:t>
              </a:r>
              <a:endParaRPr kumimoji="0" lang="en-US" altLang="zh-TW" sz="1600">
                <a:solidFill>
                  <a:srgbClr val="000000"/>
                </a:solidFill>
                <a:latin typeface="Verdana" pitchFamily="34" charset="0"/>
              </a:endParaRPr>
            </a:p>
          </p:txBody>
        </p:sp>
        <p:sp>
          <p:nvSpPr>
            <p:cNvPr id="32797" name="Rectangle 28"/>
            <p:cNvSpPr>
              <a:spLocks noChangeArrowheads="1"/>
            </p:cNvSpPr>
            <p:nvPr/>
          </p:nvSpPr>
          <p:spPr bwMode="auto">
            <a:xfrm>
              <a:off x="3668" y="2731"/>
              <a:ext cx="681" cy="353"/>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w</a:t>
              </a:r>
              <a:r>
                <a:rPr kumimoji="0" lang="en-US" altLang="zh-TW" sz="1600" baseline="-25000">
                  <a:solidFill>
                    <a:srgbClr val="000000"/>
                  </a:solidFill>
                  <a:latin typeface="Verdana" pitchFamily="34" charset="0"/>
                </a:rPr>
                <a:t>0</a:t>
              </a:r>
              <a:r>
                <a:rPr kumimoji="0" lang="en-US" altLang="zh-TW" sz="1600">
                  <a:solidFill>
                    <a:srgbClr val="000000"/>
                  </a:solidFill>
                  <a:latin typeface="Verdana" pitchFamily="34" charset="0"/>
                </a:rPr>
                <a:t> + 1</a:t>
              </a:r>
            </a:p>
          </p:txBody>
        </p:sp>
        <p:sp>
          <p:nvSpPr>
            <p:cNvPr id="214045" name="Line 29"/>
            <p:cNvSpPr>
              <a:spLocks noChangeShapeType="1"/>
            </p:cNvSpPr>
            <p:nvPr/>
          </p:nvSpPr>
          <p:spPr bwMode="auto">
            <a:xfrm flipH="1">
              <a:off x="4362" y="2908"/>
              <a:ext cx="1528" cy="3"/>
            </a:xfrm>
            <a:prstGeom prst="line">
              <a:avLst/>
            </a:prstGeom>
            <a:noFill/>
            <a:ln w="6350">
              <a:solidFill>
                <a:srgbClr val="000000"/>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32799" name="Rectangle 30"/>
            <p:cNvSpPr>
              <a:spLocks noChangeArrowheads="1"/>
            </p:cNvSpPr>
            <p:nvPr/>
          </p:nvSpPr>
          <p:spPr bwMode="auto">
            <a:xfrm>
              <a:off x="3666" y="4440"/>
              <a:ext cx="681" cy="400"/>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w</a:t>
              </a:r>
              <a:r>
                <a:rPr kumimoji="0" lang="en-US" altLang="zh-TW" sz="1600" baseline="-25000">
                  <a:solidFill>
                    <a:srgbClr val="000000"/>
                  </a:solidFill>
                  <a:latin typeface="Verdana" pitchFamily="34" charset="0"/>
                </a:rPr>
                <a:t>1</a:t>
              </a:r>
              <a:r>
                <a:rPr kumimoji="0" lang="en-US" altLang="zh-TW" sz="1600">
                  <a:solidFill>
                    <a:srgbClr val="000000"/>
                  </a:solidFill>
                  <a:latin typeface="Verdana" pitchFamily="34" charset="0"/>
                </a:rPr>
                <a:t> </a:t>
              </a:r>
              <a:r>
                <a:rPr kumimoji="0" lang="en-US" altLang="zh-TW" sz="1600">
                  <a:solidFill>
                    <a:srgbClr val="000000"/>
                  </a:solidFill>
                  <a:latin typeface="Verdana" pitchFamily="34" charset="0"/>
                  <a:sym typeface="Symbol" pitchFamily="18" charset="2"/>
                </a:rPr>
                <a:t></a:t>
              </a:r>
              <a:r>
                <a:rPr kumimoji="0" lang="en-US" altLang="zh-TW" sz="1600">
                  <a:solidFill>
                    <a:srgbClr val="000000"/>
                  </a:solidFill>
                  <a:latin typeface="Verdana" pitchFamily="34" charset="0"/>
                </a:rPr>
                <a:t> 1</a:t>
              </a:r>
            </a:p>
            <a:p>
              <a:endParaRPr kumimoji="0" lang="en-US" altLang="zh-TW" sz="2400">
                <a:solidFill>
                  <a:srgbClr val="000000"/>
                </a:solidFill>
                <a:latin typeface="Verdana" pitchFamily="34" charset="0"/>
              </a:endParaRPr>
            </a:p>
          </p:txBody>
        </p:sp>
        <p:sp>
          <p:nvSpPr>
            <p:cNvPr id="214047" name="Line 31"/>
            <p:cNvSpPr>
              <a:spLocks noChangeShapeType="1"/>
            </p:cNvSpPr>
            <p:nvPr/>
          </p:nvSpPr>
          <p:spPr bwMode="auto">
            <a:xfrm flipV="1">
              <a:off x="6271" y="2709"/>
              <a:ext cx="0" cy="694"/>
            </a:xfrm>
            <a:prstGeom prst="line">
              <a:avLst/>
            </a:prstGeom>
            <a:noFill/>
            <a:ln w="9525">
              <a:solidFill>
                <a:srgbClr val="FF0000"/>
              </a:solidFill>
              <a:round/>
              <a:headEnd/>
              <a:tailEnd type="arrow" w="sm" len="med"/>
            </a:ln>
          </p:spPr>
          <p:txBody>
            <a:bodyPr/>
            <a:lstStyle/>
            <a:p>
              <a:pPr algn="ctr" eaLnBrk="0" hangingPunct="0">
                <a:defRPr/>
              </a:pPr>
              <a:endParaRPr kumimoji="0" lang="zh-TW" altLang="en-US" sz="3800">
                <a:solidFill>
                  <a:srgbClr val="000000"/>
                </a:solidFill>
                <a:ea typeface="+mn-ea"/>
              </a:endParaRPr>
            </a:p>
          </p:txBody>
        </p:sp>
        <p:sp>
          <p:nvSpPr>
            <p:cNvPr id="214048" name="Oval 32"/>
            <p:cNvSpPr>
              <a:spLocks noChangeArrowheads="1"/>
            </p:cNvSpPr>
            <p:nvPr/>
          </p:nvSpPr>
          <p:spPr bwMode="auto">
            <a:xfrm>
              <a:off x="5360" y="3425"/>
              <a:ext cx="107" cy="116"/>
            </a:xfrm>
            <a:prstGeom prst="ellipse">
              <a:avLst/>
            </a:prstGeom>
            <a:solidFill>
              <a:srgbClr val="000000"/>
            </a:solidFill>
            <a:ln w="12700">
              <a:noFill/>
              <a:round/>
              <a:headEnd/>
              <a:tailEnd/>
            </a:ln>
            <a:effectLst/>
          </p:spPr>
          <p:txBody>
            <a:bodyPr/>
            <a:lstStyle/>
            <a:p>
              <a:pPr algn="ctr" eaLnBrk="0" hangingPunct="0">
                <a:defRPr/>
              </a:pPr>
              <a:endParaRPr kumimoji="0" lang="zh-TW" altLang="en-US" sz="3800">
                <a:solidFill>
                  <a:srgbClr val="000000"/>
                </a:solidFill>
                <a:ea typeface="+mn-ea"/>
              </a:endParaRPr>
            </a:p>
          </p:txBody>
        </p:sp>
      </p:grpSp>
      <p:sp>
        <p:nvSpPr>
          <p:cNvPr id="32772" name="Rectangle 33"/>
          <p:cNvSpPr>
            <a:spLocks noChangeArrowheads="1"/>
          </p:cNvSpPr>
          <p:nvPr/>
        </p:nvSpPr>
        <p:spPr bwMode="auto">
          <a:xfrm>
            <a:off x="5000625" y="2252663"/>
            <a:ext cx="3200400" cy="3138487"/>
          </a:xfrm>
          <a:prstGeom prst="rect">
            <a:avLst/>
          </a:prstGeom>
          <a:noFill/>
          <a:ln w="9525">
            <a:noFill/>
            <a:miter lim="800000"/>
            <a:headEnd/>
            <a:tailEnd/>
          </a:ln>
        </p:spPr>
        <p:txBody>
          <a:bodyPr anchor="ctr">
            <a:spAutoFit/>
          </a:bodyPr>
          <a:lstStyle/>
          <a:p>
            <a:r>
              <a:rPr kumimoji="0" lang="en-US" altLang="zh-TW" sz="2200">
                <a:solidFill>
                  <a:srgbClr val="000000"/>
                </a:solidFill>
                <a:latin typeface="Arial" charset="0"/>
              </a:rPr>
              <a:t>A payroll tax assessed on workers shifts the supply curve to the left (from S</a:t>
            </a:r>
            <a:r>
              <a:rPr kumimoji="0" lang="en-US" altLang="zh-TW" sz="2200" baseline="-25000">
                <a:solidFill>
                  <a:srgbClr val="000000"/>
                </a:solidFill>
                <a:latin typeface="Arial" charset="0"/>
              </a:rPr>
              <a:t>0</a:t>
            </a:r>
            <a:r>
              <a:rPr kumimoji="0" lang="en-US" altLang="zh-TW" sz="2200">
                <a:solidFill>
                  <a:srgbClr val="000000"/>
                </a:solidFill>
                <a:latin typeface="Arial" charset="0"/>
              </a:rPr>
              <a:t> to S</a:t>
            </a:r>
            <a:r>
              <a:rPr kumimoji="0" lang="en-US" altLang="zh-TW" sz="2200" baseline="-25000">
                <a:solidFill>
                  <a:srgbClr val="000000"/>
                </a:solidFill>
                <a:latin typeface="Arial" charset="0"/>
              </a:rPr>
              <a:t>1</a:t>
            </a:r>
            <a:r>
              <a:rPr kumimoji="0" lang="en-US" altLang="zh-TW" sz="2200">
                <a:solidFill>
                  <a:srgbClr val="000000"/>
                </a:solidFill>
                <a:latin typeface="Arial" charset="0"/>
              </a:rPr>
              <a:t>). The payroll tax has the same impact on the equilibrium wage and employment regardless of who it is assessed on.</a:t>
            </a:r>
          </a:p>
        </p:txBody>
      </p:sp>
      <p:sp>
        <p:nvSpPr>
          <p:cNvPr id="32773" name="投影片編號版面配置區 32"/>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CEF133E0-6D6F-4ECE-ACDE-231DC3848245}" type="slidenum">
              <a:rPr lang="en-US" altLang="zh-TW" smtClean="0">
                <a:ea typeface="新細明體" pitchFamily="18" charset="-120"/>
              </a:rPr>
              <a:pPr/>
              <a:t>29</a:t>
            </a:fld>
            <a:endParaRPr lang="en-US" altLang="zh-TW" smtClean="0">
              <a:ea typeface="新細明體" pitchFamily="18" charset="-12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9952"/>
            <a:ext cx="7467600" cy="792088"/>
          </a:xfrm>
        </p:spPr>
        <p:txBody>
          <a:bodyPr/>
          <a:lstStyle/>
          <a:p>
            <a:r>
              <a:rPr lang="zh-TW" altLang="en-US" dirty="0">
                <a:latin typeface="標楷體" panose="03000509000000000000" pitchFamily="65" charset="-120"/>
                <a:ea typeface="標楷體" panose="03000509000000000000" pitchFamily="65" charset="-120"/>
              </a:rPr>
              <a:t>勞動基準法</a:t>
            </a:r>
          </a:p>
        </p:txBody>
      </p:sp>
      <p:sp>
        <p:nvSpPr>
          <p:cNvPr id="3" name="內容版面配置區 2"/>
          <p:cNvSpPr>
            <a:spLocks noGrp="1"/>
          </p:cNvSpPr>
          <p:nvPr>
            <p:ph sz="quarter" idx="1"/>
          </p:nvPr>
        </p:nvSpPr>
        <p:spPr>
          <a:xfrm>
            <a:off x="323528" y="692696"/>
            <a:ext cx="7992888" cy="6048672"/>
          </a:xfrm>
        </p:spPr>
        <p:txBody>
          <a:bodyPr/>
          <a:lstStyle/>
          <a:p>
            <a:r>
              <a:rPr lang="zh-TW" altLang="en-US" b="1" dirty="0">
                <a:ea typeface="標楷體" panose="03000509000000000000" pitchFamily="65" charset="-120"/>
              </a:rPr>
              <a:t>勞動</a:t>
            </a:r>
            <a:r>
              <a:rPr lang="zh-TW" altLang="en-US" b="1" dirty="0" smtClean="0">
                <a:ea typeface="標楷體" panose="03000509000000000000" pitchFamily="65" charset="-120"/>
              </a:rPr>
              <a:t>契約</a:t>
            </a:r>
            <a:r>
              <a:rPr lang="en-US" altLang="zh-TW" b="1" dirty="0" smtClean="0">
                <a:ea typeface="標楷體" panose="03000509000000000000" pitchFamily="65" charset="-120"/>
              </a:rPr>
              <a:t>:</a:t>
            </a:r>
          </a:p>
          <a:p>
            <a:pPr>
              <a:buFont typeface="Arial" panose="020B0604020202020204" pitchFamily="34" charset="0"/>
              <a:buChar char="•"/>
            </a:pPr>
            <a:r>
              <a:rPr lang="zh-TW" altLang="zh-TW" sz="2400" dirty="0">
                <a:ea typeface="標楷體" panose="03000509000000000000" pitchFamily="65" charset="-120"/>
              </a:rPr>
              <a:t>不以書面為必要，口頭即可成立</a:t>
            </a:r>
            <a:r>
              <a:rPr lang="zh-TW" altLang="en-US" sz="2400" dirty="0">
                <a:ea typeface="標楷體" panose="03000509000000000000" pitchFamily="65" charset="-120"/>
              </a:rPr>
              <a:t>，而</a:t>
            </a:r>
            <a:r>
              <a:rPr lang="zh-TW" altLang="zh-TW" sz="2400" dirty="0">
                <a:ea typeface="標楷體" panose="03000509000000000000" pitchFamily="65" charset="-120"/>
              </a:rPr>
              <a:t>內容只要不違反法律強制禁止規定或公序良俗，即為有效。勞動契約</a:t>
            </a:r>
            <a:r>
              <a:rPr lang="zh-TW" altLang="en-US" sz="2400" dirty="0">
                <a:ea typeface="標楷體" panose="03000509000000000000" pitchFamily="65" charset="-120"/>
              </a:rPr>
              <a:t>也</a:t>
            </a:r>
            <a:r>
              <a:rPr lang="zh-TW" altLang="zh-TW" sz="2400" dirty="0">
                <a:ea typeface="標楷體" panose="03000509000000000000" pitchFamily="65" charset="-120"/>
              </a:rPr>
              <a:t>是約定勞雇關係之契約，其約定事項諸如工資、工時、工作內容等等，皆可於契約中加以約定。</a:t>
            </a:r>
            <a:endParaRPr lang="en-US" altLang="zh-TW" sz="2400" dirty="0">
              <a:ea typeface="標楷體" panose="03000509000000000000" pitchFamily="65" charset="-120"/>
            </a:endParaRPr>
          </a:p>
          <a:p>
            <a:pPr>
              <a:buFont typeface="Arial" panose="020B0604020202020204" pitchFamily="34" charset="0"/>
              <a:buChar char="•"/>
            </a:pPr>
            <a:r>
              <a:rPr lang="zh-TW" altLang="en-US" sz="2400" dirty="0">
                <a:ea typeface="標楷體" panose="03000509000000000000" pitchFamily="65" charset="-120"/>
              </a:rPr>
              <a:t>契約種類則</a:t>
            </a:r>
            <a:r>
              <a:rPr lang="zh-TW" altLang="zh-TW" sz="2400" dirty="0">
                <a:ea typeface="標楷體" panose="03000509000000000000" pitchFamily="65" charset="-120"/>
              </a:rPr>
              <a:t>依工作性質之有無繼續性，可分為定期契約與不定期契約</a:t>
            </a:r>
            <a:r>
              <a:rPr lang="en-US" altLang="zh-TW" sz="2400" dirty="0"/>
              <a:t>(</a:t>
            </a:r>
            <a:r>
              <a:rPr lang="zh-TW" altLang="zh-TW" sz="2400" dirty="0">
                <a:ea typeface="標楷體" panose="03000509000000000000" pitchFamily="65" charset="-120"/>
              </a:rPr>
              <a:t>非一定時間可以完成</a:t>
            </a:r>
            <a:r>
              <a:rPr lang="zh-TW" altLang="en-US" sz="2400" dirty="0">
                <a:ea typeface="標楷體" panose="03000509000000000000" pitchFamily="65" charset="-120"/>
              </a:rPr>
              <a:t>之繼續性工作</a:t>
            </a:r>
            <a:r>
              <a:rPr lang="en-US" altLang="zh-TW" sz="2400" dirty="0"/>
              <a:t>)</a:t>
            </a:r>
            <a:r>
              <a:rPr lang="zh-TW" altLang="zh-TW" sz="2400" dirty="0">
                <a:ea typeface="標楷體" panose="03000509000000000000" pitchFamily="65" charset="-120"/>
              </a:rPr>
              <a:t>兩種，定期契約又可再細分為臨時性、短期性、季節性及特定性</a:t>
            </a:r>
            <a:r>
              <a:rPr lang="en-US" altLang="zh-TW" sz="2400" dirty="0">
                <a:ea typeface="標楷體" panose="03000509000000000000" pitchFamily="65" charset="-120"/>
              </a:rPr>
              <a:t>4</a:t>
            </a:r>
            <a:r>
              <a:rPr lang="zh-TW" altLang="zh-TW" sz="2400" dirty="0">
                <a:ea typeface="標楷體" panose="03000509000000000000" pitchFamily="65" charset="-120"/>
              </a:rPr>
              <a:t>種</a:t>
            </a:r>
            <a:r>
              <a:rPr lang="zh-TW" altLang="en-US" sz="2400" dirty="0" smtClean="0">
                <a:ea typeface="標楷體" panose="03000509000000000000" pitchFamily="65" charset="-120"/>
              </a:rPr>
              <a:t>。</a:t>
            </a:r>
            <a:endParaRPr lang="en-US" altLang="zh-TW" sz="2400" dirty="0" smtClean="0">
              <a:ea typeface="標楷體" panose="03000509000000000000" pitchFamily="65" charset="-120"/>
            </a:endParaRPr>
          </a:p>
          <a:p>
            <a:r>
              <a:rPr lang="zh-TW" altLang="en-US" b="1" dirty="0" smtClean="0">
                <a:ea typeface="標楷體" panose="03000509000000000000" pitchFamily="65" charset="-120"/>
              </a:rPr>
              <a:t>資遣</a:t>
            </a:r>
            <a:r>
              <a:rPr lang="zh-TW" altLang="en-US" b="1" dirty="0">
                <a:ea typeface="標楷體" panose="03000509000000000000" pitchFamily="65" charset="-120"/>
              </a:rPr>
              <a:t>費</a:t>
            </a:r>
            <a:r>
              <a:rPr lang="en-US" altLang="zh-TW" b="1" dirty="0">
                <a:ea typeface="標楷體" panose="03000509000000000000" pitchFamily="65" charset="-120"/>
              </a:rPr>
              <a:t>:</a:t>
            </a:r>
            <a:endParaRPr lang="zh-TW" altLang="en-US" b="1" dirty="0">
              <a:ea typeface="標楷體" panose="03000509000000000000" pitchFamily="65" charset="-120"/>
            </a:endParaRPr>
          </a:p>
          <a:p>
            <a:pPr>
              <a:buFont typeface="Arial" panose="020B0604020202020204" pitchFamily="34" charset="0"/>
              <a:buChar char="•"/>
            </a:pPr>
            <a:r>
              <a:rPr lang="zh-TW" altLang="zh-TW" sz="2400" dirty="0" smtClean="0">
                <a:ea typeface="標楷體" panose="03000509000000000000" pitchFamily="65" charset="-120"/>
              </a:rPr>
              <a:t>勞退舊制</a:t>
            </a:r>
            <a:r>
              <a:rPr lang="en-US" altLang="zh-TW" sz="2400" dirty="0">
                <a:ea typeface="標楷體" panose="03000509000000000000" pitchFamily="65" charset="-120"/>
              </a:rPr>
              <a:t>-</a:t>
            </a:r>
            <a:r>
              <a:rPr lang="zh-TW" altLang="zh-TW" sz="2400" dirty="0" smtClean="0">
                <a:ea typeface="標楷體" panose="03000509000000000000" pitchFamily="65" charset="-120"/>
              </a:rPr>
              <a:t>每滿</a:t>
            </a:r>
            <a:r>
              <a:rPr lang="en-US" altLang="zh-TW" sz="2400" dirty="0">
                <a:ea typeface="標楷體" panose="03000509000000000000" pitchFamily="65" charset="-120"/>
              </a:rPr>
              <a:t>1</a:t>
            </a:r>
            <a:r>
              <a:rPr lang="zh-TW" altLang="zh-TW" sz="2400" dirty="0">
                <a:ea typeface="標楷體" panose="03000509000000000000" pitchFamily="65" charset="-120"/>
              </a:rPr>
              <a:t>年發給</a:t>
            </a:r>
            <a:r>
              <a:rPr lang="en-US" altLang="zh-TW" sz="2400" dirty="0">
                <a:ea typeface="標楷體" panose="03000509000000000000" pitchFamily="65" charset="-120"/>
              </a:rPr>
              <a:t>1</a:t>
            </a:r>
            <a:r>
              <a:rPr lang="zh-TW" altLang="zh-TW" sz="2400" dirty="0">
                <a:ea typeface="標楷體" panose="03000509000000000000" pitchFamily="65" charset="-120"/>
              </a:rPr>
              <a:t>個月平均工資。有剩餘月數或工作未滿</a:t>
            </a:r>
            <a:r>
              <a:rPr lang="en-US" altLang="zh-TW" sz="2400" dirty="0">
                <a:ea typeface="標楷體" panose="03000509000000000000" pitchFamily="65" charset="-120"/>
              </a:rPr>
              <a:t>1</a:t>
            </a:r>
            <a:r>
              <a:rPr lang="zh-TW" altLang="zh-TW" sz="2400" dirty="0">
                <a:ea typeface="標楷體" panose="03000509000000000000" pitchFamily="65" charset="-120"/>
              </a:rPr>
              <a:t>年者</a:t>
            </a:r>
            <a:r>
              <a:rPr lang="zh-TW" altLang="zh-TW" sz="2400" dirty="0" smtClean="0">
                <a:ea typeface="標楷體" panose="03000509000000000000" pitchFamily="65" charset="-120"/>
              </a:rPr>
              <a:t>，以</a:t>
            </a:r>
            <a:r>
              <a:rPr lang="zh-TW" altLang="zh-TW" sz="2400" dirty="0">
                <a:ea typeface="標楷體" panose="03000509000000000000" pitchFamily="65" charset="-120"/>
              </a:rPr>
              <a:t>比例計給之。未滿</a:t>
            </a:r>
            <a:r>
              <a:rPr lang="en-US" altLang="zh-TW" sz="2400" dirty="0">
                <a:ea typeface="標楷體" panose="03000509000000000000" pitchFamily="65" charset="-120"/>
              </a:rPr>
              <a:t>1</a:t>
            </a:r>
            <a:r>
              <a:rPr lang="zh-TW" altLang="zh-TW" sz="2400" dirty="0">
                <a:ea typeface="標楷體" panose="03000509000000000000" pitchFamily="65" charset="-120"/>
              </a:rPr>
              <a:t>個月以</a:t>
            </a:r>
            <a:r>
              <a:rPr lang="en-US" altLang="zh-TW" sz="2400" dirty="0">
                <a:ea typeface="標楷體" panose="03000509000000000000" pitchFamily="65" charset="-120"/>
              </a:rPr>
              <a:t>1</a:t>
            </a:r>
            <a:r>
              <a:rPr lang="zh-TW" altLang="zh-TW" sz="2400" dirty="0">
                <a:ea typeface="標楷體" panose="03000509000000000000" pitchFamily="65" charset="-120"/>
              </a:rPr>
              <a:t>個月</a:t>
            </a:r>
            <a:r>
              <a:rPr lang="zh-TW" altLang="zh-TW" sz="2400" dirty="0" smtClean="0">
                <a:ea typeface="標楷體" panose="03000509000000000000" pitchFamily="65" charset="-120"/>
              </a:rPr>
              <a:t>計</a:t>
            </a:r>
            <a:r>
              <a:rPr lang="zh-TW" altLang="en-US" sz="2400" dirty="0" smtClean="0">
                <a:ea typeface="標楷體" panose="03000509000000000000" pitchFamily="65" charset="-120"/>
              </a:rPr>
              <a:t>。</a:t>
            </a:r>
            <a:endParaRPr lang="en-US" altLang="zh-TW" sz="2400" dirty="0">
              <a:ea typeface="標楷體" panose="03000509000000000000" pitchFamily="65" charset="-120"/>
            </a:endParaRPr>
          </a:p>
          <a:p>
            <a:pPr>
              <a:buFont typeface="Arial" panose="020B0604020202020204" pitchFamily="34" charset="0"/>
              <a:buChar char="•"/>
            </a:pPr>
            <a:r>
              <a:rPr lang="zh-TW" altLang="zh-TW" sz="2400" dirty="0">
                <a:ea typeface="標楷體" panose="03000509000000000000" pitchFamily="65" charset="-120"/>
              </a:rPr>
              <a:t>勞退</a:t>
            </a:r>
            <a:r>
              <a:rPr lang="zh-TW" altLang="zh-TW" sz="2400" dirty="0" smtClean="0">
                <a:ea typeface="標楷體" panose="03000509000000000000" pitchFamily="65" charset="-120"/>
              </a:rPr>
              <a:t>新制</a:t>
            </a:r>
            <a:r>
              <a:rPr lang="en-US" altLang="zh-TW" sz="2400" dirty="0" smtClean="0">
                <a:ea typeface="標楷體" panose="03000509000000000000" pitchFamily="65" charset="-120"/>
              </a:rPr>
              <a:t>-</a:t>
            </a:r>
            <a:r>
              <a:rPr lang="zh-TW" altLang="zh-TW" sz="2400" dirty="0">
                <a:ea typeface="標楷體" panose="03000509000000000000" pitchFamily="65" charset="-120"/>
              </a:rPr>
              <a:t>每滿</a:t>
            </a:r>
            <a:r>
              <a:rPr lang="en-US" altLang="zh-TW" sz="2400" dirty="0">
                <a:ea typeface="標楷體" panose="03000509000000000000" pitchFamily="65" charset="-120"/>
              </a:rPr>
              <a:t>1</a:t>
            </a:r>
            <a:r>
              <a:rPr lang="zh-TW" altLang="zh-TW" sz="2400" dirty="0">
                <a:ea typeface="標楷體" panose="03000509000000000000" pitchFamily="65" charset="-120"/>
              </a:rPr>
              <a:t>年發給二分之一個月之平均工資，最高發給</a:t>
            </a:r>
            <a:r>
              <a:rPr lang="en-US" altLang="zh-TW" sz="2400" dirty="0">
                <a:ea typeface="標楷體" panose="03000509000000000000" pitchFamily="65" charset="-120"/>
              </a:rPr>
              <a:t>6</a:t>
            </a:r>
            <a:r>
              <a:rPr lang="zh-TW" altLang="zh-TW" sz="2400" dirty="0">
                <a:ea typeface="標楷體" panose="03000509000000000000" pitchFamily="65" charset="-120"/>
              </a:rPr>
              <a:t>個月</a:t>
            </a:r>
            <a:r>
              <a:rPr lang="zh-TW" altLang="zh-TW" sz="2400" dirty="0" smtClean="0">
                <a:ea typeface="標楷體" panose="03000509000000000000" pitchFamily="65" charset="-120"/>
              </a:rPr>
              <a:t>平均工資</a:t>
            </a:r>
            <a:r>
              <a:rPr lang="zh-TW" altLang="zh-TW" sz="2400" dirty="0">
                <a:ea typeface="標楷體" panose="03000509000000000000" pitchFamily="65" charset="-120"/>
              </a:rPr>
              <a:t>。未滿</a:t>
            </a:r>
            <a:r>
              <a:rPr lang="en-US" altLang="zh-TW" sz="2400" dirty="0">
                <a:ea typeface="標楷體" panose="03000509000000000000" pitchFamily="65" charset="-120"/>
              </a:rPr>
              <a:t>1</a:t>
            </a:r>
            <a:r>
              <a:rPr lang="zh-TW" altLang="zh-TW" sz="2400" dirty="0">
                <a:ea typeface="標楷體" panose="03000509000000000000" pitchFamily="65" charset="-120"/>
              </a:rPr>
              <a:t>年者以比例計給。</a:t>
            </a:r>
            <a:endParaRPr lang="en-US" altLang="zh-TW" sz="2400" dirty="0" smtClean="0">
              <a:ea typeface="標楷體" panose="03000509000000000000" pitchFamily="65" charset="-120"/>
            </a:endParaRPr>
          </a:p>
        </p:txBody>
      </p:sp>
      <p:sp>
        <p:nvSpPr>
          <p:cNvPr id="4" name="投影片編號版面配置區 3"/>
          <p:cNvSpPr>
            <a:spLocks noGrp="1"/>
          </p:cNvSpPr>
          <p:nvPr>
            <p:ph type="sldNum" sz="quarter" idx="11"/>
          </p:nvPr>
        </p:nvSpPr>
        <p:spPr/>
        <p:txBody>
          <a:bodyPr/>
          <a:lstStyle/>
          <a:p>
            <a:pPr>
              <a:defRPr/>
            </a:pPr>
            <a:fld id="{0E01DB08-05EE-4257-A42A-3B305B034957}" type="slidenum">
              <a:rPr lang="en-US" altLang="zh-TW" smtClean="0"/>
              <a:pPr>
                <a:defRPr/>
              </a:pPr>
              <a:t>3</a:t>
            </a:fld>
            <a:endParaRPr lang="en-US" altLang="zh-TW"/>
          </a:p>
        </p:txBody>
      </p:sp>
    </p:spTree>
    <p:extLst>
      <p:ext uri="{BB962C8B-B14F-4D97-AF65-F5344CB8AC3E}">
        <p14:creationId xmlns:p14="http://schemas.microsoft.com/office/powerpoint/2010/main" val="9352599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28625" y="214313"/>
            <a:ext cx="8001000" cy="1357312"/>
          </a:xfrm>
        </p:spPr>
        <p:txBody>
          <a:bodyPr/>
          <a:lstStyle/>
          <a:p>
            <a:pPr eaLnBrk="1" hangingPunct="1">
              <a:defRPr/>
            </a:pPr>
            <a:r>
              <a:rPr lang="en-US" altLang="zh-TW" dirty="0" smtClean="0"/>
              <a:t>The Impact of a Payroll Tax put on Firms with Inelastic Supply</a:t>
            </a:r>
          </a:p>
        </p:txBody>
      </p:sp>
      <p:grpSp>
        <p:nvGrpSpPr>
          <p:cNvPr id="33795" name="Group 4"/>
          <p:cNvGrpSpPr>
            <a:grpSpLocks/>
          </p:cNvGrpSpPr>
          <p:nvPr/>
        </p:nvGrpSpPr>
        <p:grpSpPr bwMode="auto">
          <a:xfrm>
            <a:off x="642938" y="1928813"/>
            <a:ext cx="4857750" cy="4376737"/>
            <a:chOff x="3731" y="1700"/>
            <a:chExt cx="5120" cy="4682"/>
          </a:xfrm>
        </p:grpSpPr>
        <p:sp>
          <p:nvSpPr>
            <p:cNvPr id="215045" name="Line 5"/>
            <p:cNvSpPr>
              <a:spLocks noChangeShapeType="1"/>
            </p:cNvSpPr>
            <p:nvPr/>
          </p:nvSpPr>
          <p:spPr bwMode="auto">
            <a:xfrm>
              <a:off x="4445" y="2041"/>
              <a:ext cx="0" cy="3903"/>
            </a:xfrm>
            <a:prstGeom prst="line">
              <a:avLst/>
            </a:prstGeom>
            <a:noFill/>
            <a:ln w="12700">
              <a:solidFill>
                <a:srgbClr val="00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15046" name="Line 6"/>
            <p:cNvSpPr>
              <a:spLocks noChangeShapeType="1"/>
            </p:cNvSpPr>
            <p:nvPr/>
          </p:nvSpPr>
          <p:spPr bwMode="auto">
            <a:xfrm>
              <a:off x="4449" y="5951"/>
              <a:ext cx="3718" cy="0"/>
            </a:xfrm>
            <a:prstGeom prst="line">
              <a:avLst/>
            </a:prstGeom>
            <a:noFill/>
            <a:ln w="12700">
              <a:solidFill>
                <a:srgbClr val="00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15047" name="Line 7"/>
            <p:cNvSpPr>
              <a:spLocks noChangeShapeType="1"/>
            </p:cNvSpPr>
            <p:nvPr/>
          </p:nvSpPr>
          <p:spPr bwMode="auto">
            <a:xfrm>
              <a:off x="4924" y="2449"/>
              <a:ext cx="2634" cy="2821"/>
            </a:xfrm>
            <a:prstGeom prst="line">
              <a:avLst/>
            </a:prstGeom>
            <a:noFill/>
            <a:ln w="15875">
              <a:solidFill>
                <a:srgbClr val="FF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15048" name="Line 8"/>
            <p:cNvSpPr>
              <a:spLocks noChangeShapeType="1"/>
            </p:cNvSpPr>
            <p:nvPr/>
          </p:nvSpPr>
          <p:spPr bwMode="auto">
            <a:xfrm>
              <a:off x="4937" y="3629"/>
              <a:ext cx="1939" cy="2075"/>
            </a:xfrm>
            <a:prstGeom prst="line">
              <a:avLst/>
            </a:prstGeom>
            <a:noFill/>
            <a:ln w="22225">
              <a:solidFill>
                <a:srgbClr val="FF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33802" name="Rectangle 9"/>
            <p:cNvSpPr>
              <a:spLocks noChangeArrowheads="1"/>
            </p:cNvSpPr>
            <p:nvPr/>
          </p:nvSpPr>
          <p:spPr bwMode="auto">
            <a:xfrm>
              <a:off x="4119" y="1700"/>
              <a:ext cx="822" cy="326"/>
            </a:xfrm>
            <a:prstGeom prst="rect">
              <a:avLst/>
            </a:prstGeom>
            <a:noFill/>
            <a:ln w="12700">
              <a:noFill/>
              <a:miter lim="800000"/>
              <a:headEnd/>
              <a:tailEnd/>
            </a:ln>
          </p:spPr>
          <p:txBody>
            <a:bodyPr lIns="0" tIns="0" rIns="0" bIns="0"/>
            <a:lstStyle/>
            <a:p>
              <a:r>
                <a:rPr kumimoji="0" lang="en-US" altLang="zh-TW" sz="1600">
                  <a:solidFill>
                    <a:srgbClr val="000000"/>
                  </a:solidFill>
                  <a:latin typeface="Verdana" pitchFamily="34" charset="0"/>
                </a:rPr>
                <a:t>Dollars</a:t>
              </a:r>
            </a:p>
          </p:txBody>
        </p:sp>
        <p:sp>
          <p:nvSpPr>
            <p:cNvPr id="33803" name="Rectangle 10"/>
            <p:cNvSpPr>
              <a:spLocks noChangeArrowheads="1"/>
            </p:cNvSpPr>
            <p:nvPr/>
          </p:nvSpPr>
          <p:spPr bwMode="auto">
            <a:xfrm>
              <a:off x="4032" y="3687"/>
              <a:ext cx="311" cy="326"/>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w</a:t>
              </a:r>
              <a:r>
                <a:rPr kumimoji="0" lang="en-US" altLang="zh-TW" sz="1600" baseline="-25000">
                  <a:solidFill>
                    <a:srgbClr val="000000"/>
                  </a:solidFill>
                  <a:latin typeface="Verdana" pitchFamily="34" charset="0"/>
                </a:rPr>
                <a:t>0</a:t>
              </a:r>
              <a:endParaRPr kumimoji="0" lang="en-US" altLang="zh-TW" sz="1600">
                <a:solidFill>
                  <a:srgbClr val="000000"/>
                </a:solidFill>
                <a:latin typeface="Verdana" pitchFamily="34" charset="0"/>
              </a:endParaRPr>
            </a:p>
          </p:txBody>
        </p:sp>
        <p:sp>
          <p:nvSpPr>
            <p:cNvPr id="33804" name="Rectangle 11"/>
            <p:cNvSpPr>
              <a:spLocks noChangeArrowheads="1"/>
            </p:cNvSpPr>
            <p:nvPr/>
          </p:nvSpPr>
          <p:spPr bwMode="auto">
            <a:xfrm>
              <a:off x="7618" y="5148"/>
              <a:ext cx="311" cy="326"/>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D</a:t>
              </a:r>
              <a:r>
                <a:rPr kumimoji="0" lang="en-US" altLang="zh-TW" sz="1600" baseline="-25000">
                  <a:solidFill>
                    <a:srgbClr val="000000"/>
                  </a:solidFill>
                  <a:latin typeface="Verdana" pitchFamily="34" charset="0"/>
                </a:rPr>
                <a:t>0</a:t>
              </a:r>
              <a:endParaRPr kumimoji="0" lang="en-US" altLang="zh-TW" sz="1600">
                <a:solidFill>
                  <a:srgbClr val="000000"/>
                </a:solidFill>
                <a:latin typeface="Verdana" pitchFamily="34" charset="0"/>
              </a:endParaRPr>
            </a:p>
          </p:txBody>
        </p:sp>
        <p:sp>
          <p:nvSpPr>
            <p:cNvPr id="33805" name="Rectangle 12"/>
            <p:cNvSpPr>
              <a:spLocks noChangeArrowheads="1"/>
            </p:cNvSpPr>
            <p:nvPr/>
          </p:nvSpPr>
          <p:spPr bwMode="auto">
            <a:xfrm>
              <a:off x="6287" y="2358"/>
              <a:ext cx="311" cy="326"/>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S</a:t>
              </a:r>
            </a:p>
            <a:p>
              <a:endParaRPr kumimoji="0" lang="en-US" altLang="zh-TW" sz="1200" i="1">
                <a:solidFill>
                  <a:srgbClr val="000000"/>
                </a:solidFill>
                <a:latin typeface="Verdana" pitchFamily="34" charset="0"/>
              </a:endParaRPr>
            </a:p>
            <a:p>
              <a:endParaRPr kumimoji="0" lang="en-US" altLang="zh-TW" sz="1200" i="1">
                <a:solidFill>
                  <a:srgbClr val="000000"/>
                </a:solidFill>
                <a:latin typeface="Verdana" pitchFamily="34" charset="0"/>
              </a:endParaRPr>
            </a:p>
            <a:p>
              <a:r>
                <a:rPr kumimoji="0" lang="en-US" altLang="zh-TW" sz="1600" i="1">
                  <a:solidFill>
                    <a:srgbClr val="000000"/>
                  </a:solidFill>
                  <a:latin typeface="Verdana" pitchFamily="34" charset="0"/>
                </a:rPr>
                <a:t>D</a:t>
              </a:r>
              <a:r>
                <a:rPr kumimoji="0" lang="en-US" altLang="zh-TW" sz="1600" baseline="-25000">
                  <a:solidFill>
                    <a:srgbClr val="000000"/>
                  </a:solidFill>
                  <a:latin typeface="Verdana" pitchFamily="34" charset="0"/>
                </a:rPr>
                <a:t>0</a:t>
              </a:r>
              <a:endParaRPr kumimoji="0" lang="en-US" altLang="zh-TW" sz="1600">
                <a:solidFill>
                  <a:srgbClr val="000000"/>
                </a:solidFill>
                <a:latin typeface="Verdana" pitchFamily="34" charset="0"/>
              </a:endParaRPr>
            </a:p>
          </p:txBody>
        </p:sp>
        <p:sp>
          <p:nvSpPr>
            <p:cNvPr id="33806" name="Rectangle 13"/>
            <p:cNvSpPr>
              <a:spLocks noChangeArrowheads="1"/>
            </p:cNvSpPr>
            <p:nvPr/>
          </p:nvSpPr>
          <p:spPr bwMode="auto">
            <a:xfrm>
              <a:off x="6937" y="5526"/>
              <a:ext cx="311" cy="326"/>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D</a:t>
              </a:r>
              <a:r>
                <a:rPr kumimoji="0" lang="en-US" altLang="zh-TW" sz="1600" baseline="-25000">
                  <a:solidFill>
                    <a:srgbClr val="000000"/>
                  </a:solidFill>
                  <a:latin typeface="Verdana" pitchFamily="34" charset="0"/>
                </a:rPr>
                <a:t>1</a:t>
              </a:r>
              <a:endParaRPr kumimoji="0" lang="en-US" altLang="zh-TW" sz="1600">
                <a:solidFill>
                  <a:srgbClr val="000000"/>
                </a:solidFill>
                <a:latin typeface="Verdana" pitchFamily="34" charset="0"/>
              </a:endParaRPr>
            </a:p>
          </p:txBody>
        </p:sp>
        <p:sp>
          <p:nvSpPr>
            <p:cNvPr id="33807" name="Rectangle 14"/>
            <p:cNvSpPr>
              <a:spLocks noChangeArrowheads="1"/>
            </p:cNvSpPr>
            <p:nvPr/>
          </p:nvSpPr>
          <p:spPr bwMode="auto">
            <a:xfrm>
              <a:off x="6147" y="5959"/>
              <a:ext cx="311" cy="326"/>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E</a:t>
              </a:r>
              <a:r>
                <a:rPr kumimoji="0" lang="en-US" altLang="zh-TW" sz="1600" baseline="-25000">
                  <a:solidFill>
                    <a:srgbClr val="000000"/>
                  </a:solidFill>
                  <a:latin typeface="Verdana" pitchFamily="34" charset="0"/>
                </a:rPr>
                <a:t>0</a:t>
              </a:r>
              <a:endParaRPr kumimoji="0" lang="en-US" altLang="zh-TW" sz="1600">
                <a:solidFill>
                  <a:srgbClr val="000000"/>
                </a:solidFill>
                <a:latin typeface="Verdana" pitchFamily="34" charset="0"/>
              </a:endParaRPr>
            </a:p>
          </p:txBody>
        </p:sp>
        <p:sp>
          <p:nvSpPr>
            <p:cNvPr id="33808" name="Rectangle 15"/>
            <p:cNvSpPr>
              <a:spLocks noChangeArrowheads="1"/>
            </p:cNvSpPr>
            <p:nvPr/>
          </p:nvSpPr>
          <p:spPr bwMode="auto">
            <a:xfrm>
              <a:off x="6285" y="3538"/>
              <a:ext cx="296" cy="326"/>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A</a:t>
              </a:r>
              <a:endParaRPr kumimoji="0" lang="en-US" altLang="zh-TW" sz="1600">
                <a:solidFill>
                  <a:srgbClr val="000000"/>
                </a:solidFill>
                <a:latin typeface="Verdana" pitchFamily="34" charset="0"/>
              </a:endParaRPr>
            </a:p>
          </p:txBody>
        </p:sp>
        <p:sp>
          <p:nvSpPr>
            <p:cNvPr id="33809" name="Rectangle 16"/>
            <p:cNvSpPr>
              <a:spLocks noChangeArrowheads="1"/>
            </p:cNvSpPr>
            <p:nvPr/>
          </p:nvSpPr>
          <p:spPr bwMode="auto">
            <a:xfrm>
              <a:off x="6315" y="4763"/>
              <a:ext cx="296" cy="326"/>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B</a:t>
              </a:r>
              <a:endParaRPr kumimoji="0" lang="en-US" altLang="zh-TW" sz="1600">
                <a:solidFill>
                  <a:srgbClr val="000000"/>
                </a:solidFill>
                <a:latin typeface="Verdana" pitchFamily="34" charset="0"/>
              </a:endParaRPr>
            </a:p>
          </p:txBody>
        </p:sp>
        <p:sp>
          <p:nvSpPr>
            <p:cNvPr id="33810" name="Rectangle 17"/>
            <p:cNvSpPr>
              <a:spLocks noChangeArrowheads="1"/>
            </p:cNvSpPr>
            <p:nvPr/>
          </p:nvSpPr>
          <p:spPr bwMode="auto">
            <a:xfrm>
              <a:off x="7345" y="6056"/>
              <a:ext cx="1506" cy="326"/>
            </a:xfrm>
            <a:prstGeom prst="rect">
              <a:avLst/>
            </a:prstGeom>
            <a:noFill/>
            <a:ln w="12700">
              <a:noFill/>
              <a:miter lim="800000"/>
              <a:headEnd/>
              <a:tailEnd/>
            </a:ln>
          </p:spPr>
          <p:txBody>
            <a:bodyPr lIns="0" tIns="0" rIns="0" bIns="0"/>
            <a:lstStyle/>
            <a:p>
              <a:r>
                <a:rPr kumimoji="0" lang="en-US" altLang="zh-TW" sz="1600">
                  <a:solidFill>
                    <a:srgbClr val="000000"/>
                  </a:solidFill>
                  <a:latin typeface="Verdana" pitchFamily="34" charset="0"/>
                </a:rPr>
                <a:t>Employment</a:t>
              </a:r>
            </a:p>
          </p:txBody>
        </p:sp>
        <p:sp>
          <p:nvSpPr>
            <p:cNvPr id="215058" name="Oval 18"/>
            <p:cNvSpPr>
              <a:spLocks noChangeArrowheads="1"/>
            </p:cNvSpPr>
            <p:nvPr/>
          </p:nvSpPr>
          <p:spPr bwMode="auto">
            <a:xfrm>
              <a:off x="6147" y="4918"/>
              <a:ext cx="125" cy="126"/>
            </a:xfrm>
            <a:prstGeom prst="ellipse">
              <a:avLst/>
            </a:prstGeom>
            <a:solidFill>
              <a:srgbClr val="000000"/>
            </a:solidFill>
            <a:ln w="12700">
              <a:noFill/>
              <a:round/>
              <a:headEnd/>
              <a:tailEnd/>
            </a:ln>
            <a:effectLst/>
          </p:spPr>
          <p:txBody>
            <a:bodyPr/>
            <a:lstStyle/>
            <a:p>
              <a:pPr algn="ctr" eaLnBrk="0" hangingPunct="0">
                <a:defRPr/>
              </a:pPr>
              <a:endParaRPr kumimoji="0" lang="zh-TW" altLang="en-US" sz="3800">
                <a:solidFill>
                  <a:srgbClr val="000000"/>
                </a:solidFill>
                <a:ea typeface="+mn-ea"/>
              </a:endParaRPr>
            </a:p>
          </p:txBody>
        </p:sp>
        <p:sp>
          <p:nvSpPr>
            <p:cNvPr id="215059" name="Oval 19"/>
            <p:cNvSpPr>
              <a:spLocks noChangeArrowheads="1"/>
            </p:cNvSpPr>
            <p:nvPr/>
          </p:nvSpPr>
          <p:spPr bwMode="auto">
            <a:xfrm>
              <a:off x="6162" y="3768"/>
              <a:ext cx="125" cy="124"/>
            </a:xfrm>
            <a:prstGeom prst="ellipse">
              <a:avLst/>
            </a:prstGeom>
            <a:solidFill>
              <a:srgbClr val="000000"/>
            </a:solidFill>
            <a:ln w="12700">
              <a:noFill/>
              <a:round/>
              <a:headEnd/>
              <a:tailEnd/>
            </a:ln>
            <a:effectLst/>
          </p:spPr>
          <p:txBody>
            <a:bodyPr/>
            <a:lstStyle/>
            <a:p>
              <a:pPr algn="ctr" eaLnBrk="0" hangingPunct="0">
                <a:defRPr/>
              </a:pPr>
              <a:endParaRPr kumimoji="0" lang="zh-TW" altLang="en-US" sz="3800">
                <a:solidFill>
                  <a:srgbClr val="000000"/>
                </a:solidFill>
                <a:ea typeface="+mn-ea"/>
              </a:endParaRPr>
            </a:p>
          </p:txBody>
        </p:sp>
        <p:sp>
          <p:nvSpPr>
            <p:cNvPr id="215060" name="Line 20"/>
            <p:cNvSpPr>
              <a:spLocks noChangeShapeType="1"/>
            </p:cNvSpPr>
            <p:nvPr/>
          </p:nvSpPr>
          <p:spPr bwMode="auto">
            <a:xfrm>
              <a:off x="6209" y="2474"/>
              <a:ext cx="2" cy="3456"/>
            </a:xfrm>
            <a:prstGeom prst="line">
              <a:avLst/>
            </a:prstGeom>
            <a:noFill/>
            <a:ln w="12700">
              <a:solidFill>
                <a:srgbClr val="00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15061" name="Line 21"/>
            <p:cNvSpPr>
              <a:spLocks noChangeShapeType="1"/>
            </p:cNvSpPr>
            <p:nvPr/>
          </p:nvSpPr>
          <p:spPr bwMode="auto">
            <a:xfrm flipH="1">
              <a:off x="4445" y="3831"/>
              <a:ext cx="1765" cy="2"/>
            </a:xfrm>
            <a:prstGeom prst="line">
              <a:avLst/>
            </a:prstGeom>
            <a:noFill/>
            <a:ln w="6350">
              <a:solidFill>
                <a:srgbClr val="000000"/>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15062" name="Line 22"/>
            <p:cNvSpPr>
              <a:spLocks noChangeShapeType="1"/>
            </p:cNvSpPr>
            <p:nvPr/>
          </p:nvSpPr>
          <p:spPr bwMode="auto">
            <a:xfrm flipH="1">
              <a:off x="4459" y="4996"/>
              <a:ext cx="1752" cy="0"/>
            </a:xfrm>
            <a:prstGeom prst="line">
              <a:avLst/>
            </a:prstGeom>
            <a:noFill/>
            <a:ln w="6350">
              <a:solidFill>
                <a:srgbClr val="000000"/>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15063" name="Line 23"/>
            <p:cNvSpPr>
              <a:spLocks noChangeShapeType="1"/>
            </p:cNvSpPr>
            <p:nvPr/>
          </p:nvSpPr>
          <p:spPr bwMode="auto">
            <a:xfrm>
              <a:off x="6721" y="4560"/>
              <a:ext cx="0" cy="791"/>
            </a:xfrm>
            <a:prstGeom prst="line">
              <a:avLst/>
            </a:prstGeom>
            <a:noFill/>
            <a:ln w="6350">
              <a:solidFill>
                <a:srgbClr val="FF0000"/>
              </a:solidFill>
              <a:round/>
              <a:headEnd type="none" w="sm" len="sm"/>
              <a:tailEnd type="arrow" w="sm" len="sm"/>
            </a:ln>
            <a:effectLst/>
          </p:spPr>
          <p:txBody>
            <a:bodyPr/>
            <a:lstStyle/>
            <a:p>
              <a:pPr algn="ctr" eaLnBrk="0" hangingPunct="0">
                <a:defRPr/>
              </a:pPr>
              <a:endParaRPr kumimoji="0" lang="zh-TW" altLang="en-US" sz="3800">
                <a:solidFill>
                  <a:srgbClr val="000000"/>
                </a:solidFill>
                <a:ea typeface="+mn-ea"/>
              </a:endParaRPr>
            </a:p>
          </p:txBody>
        </p:sp>
        <p:sp>
          <p:nvSpPr>
            <p:cNvPr id="33817" name="Rectangle 24"/>
            <p:cNvSpPr>
              <a:spLocks noChangeArrowheads="1"/>
            </p:cNvSpPr>
            <p:nvPr/>
          </p:nvSpPr>
          <p:spPr bwMode="auto">
            <a:xfrm>
              <a:off x="3731" y="4849"/>
              <a:ext cx="904" cy="311"/>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w</a:t>
              </a:r>
              <a:r>
                <a:rPr kumimoji="0" lang="en-US" altLang="zh-TW" sz="1600" baseline="-25000">
                  <a:solidFill>
                    <a:srgbClr val="000000"/>
                  </a:solidFill>
                  <a:latin typeface="Verdana" pitchFamily="34" charset="0"/>
                </a:rPr>
                <a:t>0</a:t>
              </a:r>
              <a:r>
                <a:rPr kumimoji="0" lang="en-US" altLang="zh-TW" sz="1600">
                  <a:solidFill>
                    <a:srgbClr val="000000"/>
                  </a:solidFill>
                  <a:latin typeface="Verdana" pitchFamily="34" charset="0"/>
                </a:rPr>
                <a:t> – 1</a:t>
              </a:r>
            </a:p>
          </p:txBody>
        </p:sp>
      </p:grpSp>
      <p:sp>
        <p:nvSpPr>
          <p:cNvPr id="33796" name="Text Box 25"/>
          <p:cNvSpPr txBox="1">
            <a:spLocks noChangeArrowheads="1"/>
          </p:cNvSpPr>
          <p:nvPr/>
        </p:nvSpPr>
        <p:spPr bwMode="auto">
          <a:xfrm>
            <a:off x="5072063" y="2000250"/>
            <a:ext cx="3352800" cy="3478213"/>
          </a:xfrm>
          <a:prstGeom prst="rect">
            <a:avLst/>
          </a:prstGeom>
          <a:noFill/>
          <a:ln w="9525">
            <a:noFill/>
            <a:miter lim="800000"/>
            <a:headEnd/>
            <a:tailEnd/>
          </a:ln>
        </p:spPr>
        <p:txBody>
          <a:bodyPr>
            <a:spAutoFit/>
          </a:bodyPr>
          <a:lstStyle/>
          <a:p>
            <a:pPr>
              <a:spcBef>
                <a:spcPct val="50000"/>
              </a:spcBef>
            </a:pPr>
            <a:r>
              <a:rPr kumimoji="0" lang="en-US" altLang="zh-TW" sz="2200">
                <a:solidFill>
                  <a:srgbClr val="000000"/>
                </a:solidFill>
                <a:latin typeface="Arial" charset="0"/>
              </a:rPr>
              <a:t>A payroll tax assessed on the firm is shifted completely to workers when the labor supply curve is perfectly inelastic. The wage is initially </a:t>
            </a:r>
            <a:r>
              <a:rPr kumimoji="0" lang="en-US" altLang="zh-TW" sz="2200" i="1">
                <a:solidFill>
                  <a:srgbClr val="000000"/>
                </a:solidFill>
                <a:latin typeface="Arial" charset="0"/>
              </a:rPr>
              <a:t>w</a:t>
            </a:r>
            <a:r>
              <a:rPr kumimoji="0" lang="en-US" altLang="zh-TW" sz="2200" baseline="-25000">
                <a:solidFill>
                  <a:srgbClr val="000000"/>
                </a:solidFill>
                <a:latin typeface="Arial" charset="0"/>
              </a:rPr>
              <a:t>0</a:t>
            </a:r>
            <a:r>
              <a:rPr kumimoji="0" lang="en-US" altLang="zh-TW" sz="2200">
                <a:solidFill>
                  <a:srgbClr val="000000"/>
                </a:solidFill>
                <a:latin typeface="Arial" charset="0"/>
              </a:rPr>
              <a:t>. The $1 payroll tax shifts the demand curve to </a:t>
            </a:r>
            <a:r>
              <a:rPr kumimoji="0" lang="en-US" altLang="zh-TW" sz="2200" i="1">
                <a:solidFill>
                  <a:srgbClr val="000000"/>
                </a:solidFill>
                <a:latin typeface="Arial" charset="0"/>
              </a:rPr>
              <a:t>D</a:t>
            </a:r>
            <a:r>
              <a:rPr kumimoji="0" lang="en-US" altLang="zh-TW" sz="2200" baseline="-25000">
                <a:solidFill>
                  <a:srgbClr val="000000"/>
                </a:solidFill>
                <a:latin typeface="Arial" charset="0"/>
              </a:rPr>
              <a:t>1</a:t>
            </a:r>
            <a:r>
              <a:rPr kumimoji="0" lang="en-US" altLang="zh-TW" sz="2200">
                <a:solidFill>
                  <a:srgbClr val="000000"/>
                </a:solidFill>
                <a:latin typeface="Arial" charset="0"/>
              </a:rPr>
              <a:t>, and the wage falls to </a:t>
            </a:r>
            <a:r>
              <a:rPr kumimoji="0" lang="en-US" altLang="zh-TW" sz="2200" i="1">
                <a:solidFill>
                  <a:srgbClr val="000000"/>
                </a:solidFill>
                <a:latin typeface="Arial" charset="0"/>
              </a:rPr>
              <a:t>w</a:t>
            </a:r>
            <a:r>
              <a:rPr kumimoji="0" lang="en-US" altLang="zh-TW" sz="2200" baseline="-25000">
                <a:solidFill>
                  <a:srgbClr val="000000"/>
                </a:solidFill>
                <a:latin typeface="Arial" charset="0"/>
              </a:rPr>
              <a:t>0</a:t>
            </a:r>
            <a:r>
              <a:rPr kumimoji="0" lang="en-US" altLang="zh-TW" sz="2200">
                <a:solidFill>
                  <a:srgbClr val="000000"/>
                </a:solidFill>
                <a:latin typeface="Arial" charset="0"/>
              </a:rPr>
              <a:t> – 1.</a:t>
            </a:r>
          </a:p>
        </p:txBody>
      </p:sp>
      <p:sp>
        <p:nvSpPr>
          <p:cNvPr id="33797" name="投影片編號版面配置區 24"/>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9153CFCA-FB74-4FD0-BE2C-31DD5445DF23}" type="slidenum">
              <a:rPr lang="en-US" altLang="zh-TW" smtClean="0">
                <a:ea typeface="新細明體" pitchFamily="18" charset="-120"/>
              </a:rPr>
              <a:pPr/>
              <a:t>30</a:t>
            </a:fld>
            <a:endParaRPr lang="en-US" altLang="zh-TW" smtClean="0">
              <a:ea typeface="新細明體" pitchFamily="18" charset="-12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533400" y="357188"/>
            <a:ext cx="8039100" cy="1143000"/>
          </a:xfrm>
        </p:spPr>
        <p:txBody>
          <a:bodyPr/>
          <a:lstStyle/>
          <a:p>
            <a:pPr eaLnBrk="1" hangingPunct="1">
              <a:defRPr/>
            </a:pPr>
            <a:r>
              <a:rPr lang="en-US" altLang="zh-TW" dirty="0" smtClean="0"/>
              <a:t>Payroll Subsidies</a:t>
            </a:r>
          </a:p>
        </p:txBody>
      </p:sp>
      <p:sp>
        <p:nvSpPr>
          <p:cNvPr id="34819" name="Rectangle 3"/>
          <p:cNvSpPr>
            <a:spLocks noGrp="1" noChangeArrowheads="1"/>
          </p:cNvSpPr>
          <p:nvPr>
            <p:ph type="body" idx="1"/>
          </p:nvPr>
        </p:nvSpPr>
        <p:spPr>
          <a:xfrm>
            <a:off x="357188" y="1785938"/>
            <a:ext cx="8072437" cy="4068762"/>
          </a:xfrm>
          <a:noFill/>
        </p:spPr>
        <p:txBody>
          <a:bodyPr/>
          <a:lstStyle/>
          <a:p>
            <a:pPr eaLnBrk="1" hangingPunct="1"/>
            <a:r>
              <a:rPr lang="en-US" altLang="zh-TW" smtClean="0"/>
              <a:t>An employment subsidy lowers the cost of hiring for firms.</a:t>
            </a:r>
          </a:p>
          <a:p>
            <a:pPr eaLnBrk="1" hangingPunct="1"/>
            <a:endParaRPr lang="en-US" altLang="zh-TW" sz="1200" smtClean="0"/>
          </a:p>
          <a:p>
            <a:pPr eaLnBrk="1" hangingPunct="1"/>
            <a:r>
              <a:rPr lang="en-US" altLang="zh-TW" smtClean="0"/>
              <a:t>This means payroll subsidies shift the demand curve for labor to the right (up).</a:t>
            </a:r>
          </a:p>
          <a:p>
            <a:pPr eaLnBrk="1" hangingPunct="1"/>
            <a:endParaRPr lang="en-US" altLang="zh-TW" sz="1200" smtClean="0"/>
          </a:p>
          <a:p>
            <a:pPr eaLnBrk="1" hangingPunct="1"/>
            <a:r>
              <a:rPr lang="en-US" altLang="zh-TW" smtClean="0"/>
              <a:t>Total employment will increase as the cost of hiring has fallen.</a:t>
            </a:r>
          </a:p>
        </p:txBody>
      </p:sp>
      <p:sp>
        <p:nvSpPr>
          <p:cNvPr id="34820" name="投影片編號版面配置區 3"/>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1AFF35AE-FAF5-485D-8ABC-BF49AD80F129}" type="slidenum">
              <a:rPr lang="en-US" altLang="zh-TW" smtClean="0">
                <a:ea typeface="新細明體" pitchFamily="18" charset="-120"/>
              </a:rPr>
              <a:pPr/>
              <a:t>31</a:t>
            </a:fld>
            <a:endParaRPr lang="en-US" altLang="zh-TW" smtClean="0">
              <a:ea typeface="新細明體" pitchFamily="18" charset="-12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571500" y="285750"/>
            <a:ext cx="7858125" cy="1357313"/>
          </a:xfrm>
        </p:spPr>
        <p:txBody>
          <a:bodyPr/>
          <a:lstStyle/>
          <a:p>
            <a:pPr eaLnBrk="1" hangingPunct="1">
              <a:defRPr/>
            </a:pPr>
            <a:r>
              <a:rPr lang="en-US" altLang="zh-TW" dirty="0" smtClean="0"/>
              <a:t>The Impact of an Employment Subsidy</a:t>
            </a:r>
          </a:p>
        </p:txBody>
      </p:sp>
      <p:sp>
        <p:nvSpPr>
          <p:cNvPr id="35843" name="Text Box 4"/>
          <p:cNvSpPr txBox="1">
            <a:spLocks noChangeArrowheads="1"/>
          </p:cNvSpPr>
          <p:nvPr/>
        </p:nvSpPr>
        <p:spPr bwMode="auto">
          <a:xfrm>
            <a:off x="4929188" y="2214563"/>
            <a:ext cx="3143250" cy="2862262"/>
          </a:xfrm>
          <a:prstGeom prst="rect">
            <a:avLst/>
          </a:prstGeom>
          <a:noFill/>
          <a:ln w="9525">
            <a:noFill/>
            <a:miter lim="800000"/>
            <a:headEnd/>
            <a:tailEnd/>
          </a:ln>
        </p:spPr>
        <p:txBody>
          <a:bodyPr>
            <a:spAutoFit/>
          </a:bodyPr>
          <a:lstStyle/>
          <a:p>
            <a:pPr>
              <a:spcBef>
                <a:spcPct val="50000"/>
              </a:spcBef>
            </a:pPr>
            <a:r>
              <a:rPr kumimoji="0" lang="en-US" altLang="zh-TW" sz="2000">
                <a:solidFill>
                  <a:srgbClr val="000000"/>
                </a:solidFill>
                <a:latin typeface="Arial" charset="0"/>
              </a:rPr>
              <a:t>An employment subsidy of $1 per worker hired shifts up the labor demand curve, increasing employment. The wage that workers receive rises from </a:t>
            </a:r>
            <a:r>
              <a:rPr kumimoji="0" lang="en-US" altLang="zh-TW" sz="2000" i="1">
                <a:solidFill>
                  <a:srgbClr val="000000"/>
                </a:solidFill>
                <a:latin typeface="Arial" charset="0"/>
              </a:rPr>
              <a:t>w</a:t>
            </a:r>
            <a:r>
              <a:rPr kumimoji="0" lang="en-US" altLang="zh-TW" sz="2000" baseline="-25000">
                <a:solidFill>
                  <a:srgbClr val="000000"/>
                </a:solidFill>
                <a:latin typeface="Arial" charset="0"/>
              </a:rPr>
              <a:t>0</a:t>
            </a:r>
            <a:r>
              <a:rPr kumimoji="0" lang="en-US" altLang="zh-TW" sz="2000">
                <a:solidFill>
                  <a:srgbClr val="000000"/>
                </a:solidFill>
                <a:latin typeface="Arial" charset="0"/>
              </a:rPr>
              <a:t> to </a:t>
            </a:r>
            <a:r>
              <a:rPr kumimoji="0" lang="en-US" altLang="zh-TW" sz="2000" i="1">
                <a:solidFill>
                  <a:srgbClr val="000000"/>
                </a:solidFill>
                <a:latin typeface="Arial" charset="0"/>
              </a:rPr>
              <a:t>w</a:t>
            </a:r>
            <a:r>
              <a:rPr kumimoji="0" lang="en-US" altLang="zh-TW" sz="2000" baseline="-25000">
                <a:solidFill>
                  <a:srgbClr val="000000"/>
                </a:solidFill>
                <a:latin typeface="Arial" charset="0"/>
              </a:rPr>
              <a:t>1</a:t>
            </a:r>
            <a:r>
              <a:rPr kumimoji="0" lang="en-US" altLang="zh-TW" sz="2000">
                <a:solidFill>
                  <a:srgbClr val="000000"/>
                </a:solidFill>
                <a:latin typeface="Arial" charset="0"/>
              </a:rPr>
              <a:t>. The wage that firms actually pay falls from </a:t>
            </a:r>
            <a:r>
              <a:rPr kumimoji="0" lang="en-US" altLang="zh-TW" sz="2000" i="1">
                <a:solidFill>
                  <a:srgbClr val="000000"/>
                </a:solidFill>
                <a:latin typeface="Arial" charset="0"/>
              </a:rPr>
              <a:t>w</a:t>
            </a:r>
            <a:r>
              <a:rPr kumimoji="0" lang="en-US" altLang="zh-TW" sz="2000" baseline="-25000">
                <a:solidFill>
                  <a:srgbClr val="000000"/>
                </a:solidFill>
                <a:latin typeface="Arial" charset="0"/>
              </a:rPr>
              <a:t>0</a:t>
            </a:r>
            <a:r>
              <a:rPr kumimoji="0" lang="en-US" altLang="zh-TW" sz="2000">
                <a:solidFill>
                  <a:srgbClr val="000000"/>
                </a:solidFill>
                <a:latin typeface="Arial" charset="0"/>
              </a:rPr>
              <a:t> to </a:t>
            </a:r>
            <a:r>
              <a:rPr kumimoji="0" lang="en-US" altLang="zh-TW" sz="2000" i="1">
                <a:solidFill>
                  <a:srgbClr val="000000"/>
                </a:solidFill>
                <a:latin typeface="Arial" charset="0"/>
              </a:rPr>
              <a:t>w</a:t>
            </a:r>
            <a:r>
              <a:rPr kumimoji="0" lang="en-US" altLang="zh-TW" sz="2000" baseline="-25000">
                <a:solidFill>
                  <a:srgbClr val="000000"/>
                </a:solidFill>
                <a:latin typeface="Arial" charset="0"/>
              </a:rPr>
              <a:t>1</a:t>
            </a:r>
            <a:r>
              <a:rPr kumimoji="0" lang="en-US" altLang="zh-TW" sz="2000">
                <a:solidFill>
                  <a:srgbClr val="000000"/>
                </a:solidFill>
                <a:latin typeface="Arial" charset="0"/>
              </a:rPr>
              <a:t> – 1.</a:t>
            </a:r>
          </a:p>
        </p:txBody>
      </p:sp>
      <p:grpSp>
        <p:nvGrpSpPr>
          <p:cNvPr id="35844" name="Group 5"/>
          <p:cNvGrpSpPr>
            <a:grpSpLocks/>
          </p:cNvGrpSpPr>
          <p:nvPr/>
        </p:nvGrpSpPr>
        <p:grpSpPr bwMode="auto">
          <a:xfrm>
            <a:off x="428625" y="1714500"/>
            <a:ext cx="5265738" cy="4716463"/>
            <a:chOff x="3976" y="2308"/>
            <a:chExt cx="5355" cy="4295"/>
          </a:xfrm>
        </p:grpSpPr>
        <p:sp>
          <p:nvSpPr>
            <p:cNvPr id="217094" name="Line 6"/>
            <p:cNvSpPr>
              <a:spLocks noChangeShapeType="1"/>
            </p:cNvSpPr>
            <p:nvPr/>
          </p:nvSpPr>
          <p:spPr bwMode="auto">
            <a:xfrm>
              <a:off x="4732" y="2308"/>
              <a:ext cx="3" cy="3903"/>
            </a:xfrm>
            <a:prstGeom prst="line">
              <a:avLst/>
            </a:prstGeom>
            <a:noFill/>
            <a:ln w="12700">
              <a:solidFill>
                <a:srgbClr val="00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17095" name="Line 7"/>
            <p:cNvSpPr>
              <a:spLocks noChangeShapeType="1"/>
            </p:cNvSpPr>
            <p:nvPr/>
          </p:nvSpPr>
          <p:spPr bwMode="auto">
            <a:xfrm>
              <a:off x="4744" y="6208"/>
              <a:ext cx="3718" cy="3"/>
            </a:xfrm>
            <a:prstGeom prst="line">
              <a:avLst/>
            </a:prstGeom>
            <a:noFill/>
            <a:ln w="12700">
              <a:solidFill>
                <a:srgbClr val="00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17096" name="Line 8"/>
            <p:cNvSpPr>
              <a:spLocks noChangeShapeType="1"/>
            </p:cNvSpPr>
            <p:nvPr/>
          </p:nvSpPr>
          <p:spPr bwMode="auto">
            <a:xfrm>
              <a:off x="5209" y="2719"/>
              <a:ext cx="2635" cy="2819"/>
            </a:xfrm>
            <a:prstGeom prst="line">
              <a:avLst/>
            </a:prstGeom>
            <a:noFill/>
            <a:ln w="19050">
              <a:solidFill>
                <a:srgbClr val="FF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17097" name="Line 9"/>
            <p:cNvSpPr>
              <a:spLocks noChangeShapeType="1"/>
            </p:cNvSpPr>
            <p:nvPr/>
          </p:nvSpPr>
          <p:spPr bwMode="auto">
            <a:xfrm>
              <a:off x="5226" y="3897"/>
              <a:ext cx="1824" cy="1953"/>
            </a:xfrm>
            <a:prstGeom prst="line">
              <a:avLst/>
            </a:prstGeom>
            <a:noFill/>
            <a:ln w="12700">
              <a:solidFill>
                <a:srgbClr val="FF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17098" name="Line 10"/>
            <p:cNvSpPr>
              <a:spLocks noChangeShapeType="1"/>
            </p:cNvSpPr>
            <p:nvPr/>
          </p:nvSpPr>
          <p:spPr bwMode="auto">
            <a:xfrm flipV="1">
              <a:off x="5256" y="2747"/>
              <a:ext cx="2465" cy="2741"/>
            </a:xfrm>
            <a:prstGeom prst="line">
              <a:avLst/>
            </a:prstGeom>
            <a:noFill/>
            <a:ln w="15875">
              <a:solidFill>
                <a:srgbClr val="00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35851" name="Rectangle 11"/>
            <p:cNvSpPr>
              <a:spLocks noChangeArrowheads="1"/>
            </p:cNvSpPr>
            <p:nvPr/>
          </p:nvSpPr>
          <p:spPr bwMode="auto">
            <a:xfrm>
              <a:off x="4340" y="4000"/>
              <a:ext cx="311" cy="326"/>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w</a:t>
              </a:r>
              <a:r>
                <a:rPr kumimoji="0" lang="en-US" altLang="zh-TW" sz="1600" baseline="-25000">
                  <a:solidFill>
                    <a:srgbClr val="000000"/>
                  </a:solidFill>
                  <a:latin typeface="Verdana" pitchFamily="34" charset="0"/>
                </a:rPr>
                <a:t>1</a:t>
              </a:r>
              <a:endParaRPr kumimoji="0" lang="en-US" altLang="zh-TW" sz="1600">
                <a:solidFill>
                  <a:srgbClr val="000000"/>
                </a:solidFill>
                <a:latin typeface="Verdana" pitchFamily="34" charset="0"/>
              </a:endParaRPr>
            </a:p>
          </p:txBody>
        </p:sp>
        <p:sp>
          <p:nvSpPr>
            <p:cNvPr id="35852" name="Rectangle 12"/>
            <p:cNvSpPr>
              <a:spLocks noChangeArrowheads="1"/>
            </p:cNvSpPr>
            <p:nvPr/>
          </p:nvSpPr>
          <p:spPr bwMode="auto">
            <a:xfrm>
              <a:off x="7826" y="2633"/>
              <a:ext cx="311" cy="326"/>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S</a:t>
              </a:r>
            </a:p>
          </p:txBody>
        </p:sp>
        <p:sp>
          <p:nvSpPr>
            <p:cNvPr id="35853" name="Rectangle 13"/>
            <p:cNvSpPr>
              <a:spLocks noChangeArrowheads="1"/>
            </p:cNvSpPr>
            <p:nvPr/>
          </p:nvSpPr>
          <p:spPr bwMode="auto">
            <a:xfrm>
              <a:off x="7889" y="5373"/>
              <a:ext cx="311" cy="326"/>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D</a:t>
              </a:r>
              <a:r>
                <a:rPr kumimoji="0" lang="en-US" altLang="zh-TW" sz="1600" baseline="-25000">
                  <a:solidFill>
                    <a:srgbClr val="000000"/>
                  </a:solidFill>
                  <a:latin typeface="Verdana" pitchFamily="34" charset="0"/>
                </a:rPr>
                <a:t>1</a:t>
              </a:r>
              <a:endParaRPr kumimoji="0" lang="en-US" altLang="zh-TW" sz="1600">
                <a:solidFill>
                  <a:srgbClr val="000000"/>
                </a:solidFill>
                <a:latin typeface="Verdana" pitchFamily="34" charset="0"/>
              </a:endParaRPr>
            </a:p>
          </p:txBody>
        </p:sp>
        <p:sp>
          <p:nvSpPr>
            <p:cNvPr id="35854" name="Rectangle 14"/>
            <p:cNvSpPr>
              <a:spLocks noChangeArrowheads="1"/>
            </p:cNvSpPr>
            <p:nvPr/>
          </p:nvSpPr>
          <p:spPr bwMode="auto">
            <a:xfrm>
              <a:off x="7084" y="5730"/>
              <a:ext cx="451" cy="326"/>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D</a:t>
              </a:r>
              <a:r>
                <a:rPr kumimoji="0" lang="en-US" altLang="zh-TW" baseline="-25000">
                  <a:solidFill>
                    <a:srgbClr val="000000"/>
                  </a:solidFill>
                  <a:latin typeface="Verdana" pitchFamily="34" charset="0"/>
                </a:rPr>
                <a:t>0</a:t>
              </a:r>
              <a:endParaRPr kumimoji="0" lang="en-US" altLang="zh-TW" i="1">
                <a:solidFill>
                  <a:srgbClr val="000000"/>
                </a:solidFill>
                <a:latin typeface="Verdana" pitchFamily="34" charset="0"/>
              </a:endParaRPr>
            </a:p>
          </p:txBody>
        </p:sp>
        <p:sp>
          <p:nvSpPr>
            <p:cNvPr id="35855" name="Rectangle 15"/>
            <p:cNvSpPr>
              <a:spLocks noChangeArrowheads="1"/>
            </p:cNvSpPr>
            <p:nvPr/>
          </p:nvSpPr>
          <p:spPr bwMode="auto">
            <a:xfrm>
              <a:off x="4340" y="4520"/>
              <a:ext cx="311" cy="325"/>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w</a:t>
              </a:r>
              <a:r>
                <a:rPr kumimoji="0" lang="en-US" altLang="zh-TW" sz="1600" baseline="-25000">
                  <a:solidFill>
                    <a:srgbClr val="000000"/>
                  </a:solidFill>
                  <a:latin typeface="Verdana" pitchFamily="34" charset="0"/>
                </a:rPr>
                <a:t>0</a:t>
              </a:r>
              <a:endParaRPr kumimoji="0" lang="en-US" altLang="zh-TW" sz="1600">
                <a:solidFill>
                  <a:srgbClr val="000000"/>
                </a:solidFill>
                <a:latin typeface="Verdana" pitchFamily="34" charset="0"/>
              </a:endParaRPr>
            </a:p>
          </p:txBody>
        </p:sp>
        <p:sp>
          <p:nvSpPr>
            <p:cNvPr id="35856" name="Rectangle 16"/>
            <p:cNvSpPr>
              <a:spLocks noChangeArrowheads="1"/>
            </p:cNvSpPr>
            <p:nvPr/>
          </p:nvSpPr>
          <p:spPr bwMode="auto">
            <a:xfrm>
              <a:off x="5792" y="6277"/>
              <a:ext cx="311" cy="326"/>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E</a:t>
              </a:r>
              <a:r>
                <a:rPr kumimoji="0" lang="en-US" altLang="zh-TW" sz="1600" baseline="-25000">
                  <a:solidFill>
                    <a:srgbClr val="000000"/>
                  </a:solidFill>
                  <a:latin typeface="Verdana" pitchFamily="34" charset="0"/>
                </a:rPr>
                <a:t>0</a:t>
              </a:r>
              <a:endParaRPr kumimoji="0" lang="en-US" altLang="zh-TW" sz="1600">
                <a:solidFill>
                  <a:srgbClr val="000000"/>
                </a:solidFill>
                <a:latin typeface="Verdana" pitchFamily="34" charset="0"/>
              </a:endParaRPr>
            </a:p>
          </p:txBody>
        </p:sp>
        <p:sp>
          <p:nvSpPr>
            <p:cNvPr id="35857" name="Rectangle 17"/>
            <p:cNvSpPr>
              <a:spLocks noChangeArrowheads="1"/>
            </p:cNvSpPr>
            <p:nvPr/>
          </p:nvSpPr>
          <p:spPr bwMode="auto">
            <a:xfrm>
              <a:off x="6446" y="6277"/>
              <a:ext cx="311" cy="326"/>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E</a:t>
              </a:r>
              <a:r>
                <a:rPr kumimoji="0" lang="en-US" altLang="zh-TW" sz="1600" baseline="-25000">
                  <a:solidFill>
                    <a:srgbClr val="000000"/>
                  </a:solidFill>
                  <a:latin typeface="Verdana" pitchFamily="34" charset="0"/>
                </a:rPr>
                <a:t>1</a:t>
              </a:r>
              <a:endParaRPr kumimoji="0" lang="en-US" altLang="zh-TW" sz="1600">
                <a:solidFill>
                  <a:srgbClr val="000000"/>
                </a:solidFill>
                <a:latin typeface="Verdana" pitchFamily="34" charset="0"/>
              </a:endParaRPr>
            </a:p>
          </p:txBody>
        </p:sp>
        <p:sp>
          <p:nvSpPr>
            <p:cNvPr id="35858" name="Rectangle 18"/>
            <p:cNvSpPr>
              <a:spLocks noChangeArrowheads="1"/>
            </p:cNvSpPr>
            <p:nvPr/>
          </p:nvSpPr>
          <p:spPr bwMode="auto">
            <a:xfrm>
              <a:off x="6736" y="4000"/>
              <a:ext cx="336" cy="270"/>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B</a:t>
              </a:r>
              <a:endParaRPr kumimoji="0" lang="en-US" altLang="zh-TW" sz="1600">
                <a:solidFill>
                  <a:srgbClr val="000000"/>
                </a:solidFill>
                <a:latin typeface="Verdana" pitchFamily="34" charset="0"/>
              </a:endParaRPr>
            </a:p>
          </p:txBody>
        </p:sp>
        <p:sp>
          <p:nvSpPr>
            <p:cNvPr id="35859" name="Rectangle 19"/>
            <p:cNvSpPr>
              <a:spLocks noChangeArrowheads="1"/>
            </p:cNvSpPr>
            <p:nvPr/>
          </p:nvSpPr>
          <p:spPr bwMode="auto">
            <a:xfrm>
              <a:off x="6155" y="4585"/>
              <a:ext cx="296" cy="326"/>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A</a:t>
              </a:r>
              <a:endParaRPr kumimoji="0" lang="en-US" altLang="zh-TW" sz="1600">
                <a:solidFill>
                  <a:srgbClr val="000000"/>
                </a:solidFill>
                <a:latin typeface="Verdana" pitchFamily="34" charset="0"/>
              </a:endParaRPr>
            </a:p>
          </p:txBody>
        </p:sp>
        <p:sp>
          <p:nvSpPr>
            <p:cNvPr id="35860" name="Rectangle 20"/>
            <p:cNvSpPr>
              <a:spLocks noChangeArrowheads="1"/>
            </p:cNvSpPr>
            <p:nvPr/>
          </p:nvSpPr>
          <p:spPr bwMode="auto">
            <a:xfrm>
              <a:off x="7899" y="6277"/>
              <a:ext cx="1432" cy="326"/>
            </a:xfrm>
            <a:prstGeom prst="rect">
              <a:avLst/>
            </a:prstGeom>
            <a:noFill/>
            <a:ln w="12700">
              <a:noFill/>
              <a:miter lim="800000"/>
              <a:headEnd/>
              <a:tailEnd/>
            </a:ln>
          </p:spPr>
          <p:txBody>
            <a:bodyPr lIns="0" tIns="0" rIns="0" bIns="0"/>
            <a:lstStyle/>
            <a:p>
              <a:r>
                <a:rPr kumimoji="0" lang="en-US" altLang="zh-TW" sz="1600">
                  <a:solidFill>
                    <a:srgbClr val="000000"/>
                  </a:solidFill>
                  <a:latin typeface="Verdana" pitchFamily="34" charset="0"/>
                </a:rPr>
                <a:t>Employment</a:t>
              </a:r>
            </a:p>
          </p:txBody>
        </p:sp>
        <p:sp>
          <p:nvSpPr>
            <p:cNvPr id="217109" name="Oval 21"/>
            <p:cNvSpPr>
              <a:spLocks noChangeArrowheads="1"/>
            </p:cNvSpPr>
            <p:nvPr/>
          </p:nvSpPr>
          <p:spPr bwMode="auto">
            <a:xfrm>
              <a:off x="6449" y="4053"/>
              <a:ext cx="124" cy="126"/>
            </a:xfrm>
            <a:prstGeom prst="ellipse">
              <a:avLst/>
            </a:prstGeom>
            <a:solidFill>
              <a:srgbClr val="000000"/>
            </a:solidFill>
            <a:ln w="12700">
              <a:noFill/>
              <a:round/>
              <a:headEnd/>
              <a:tailEnd/>
            </a:ln>
            <a:effectLst/>
          </p:spPr>
          <p:txBody>
            <a:bodyPr/>
            <a:lstStyle/>
            <a:p>
              <a:pPr algn="ctr" eaLnBrk="0" hangingPunct="0">
                <a:defRPr/>
              </a:pPr>
              <a:endParaRPr kumimoji="0" lang="zh-TW" altLang="en-US" sz="3800">
                <a:solidFill>
                  <a:srgbClr val="000000"/>
                </a:solidFill>
                <a:ea typeface="+mn-ea"/>
              </a:endParaRPr>
            </a:p>
          </p:txBody>
        </p:sp>
        <p:sp>
          <p:nvSpPr>
            <p:cNvPr id="217110" name="Oval 22"/>
            <p:cNvSpPr>
              <a:spLocks noChangeArrowheads="1"/>
            </p:cNvSpPr>
            <p:nvPr/>
          </p:nvSpPr>
          <p:spPr bwMode="auto">
            <a:xfrm>
              <a:off x="5905" y="4638"/>
              <a:ext cx="126" cy="124"/>
            </a:xfrm>
            <a:prstGeom prst="ellipse">
              <a:avLst/>
            </a:prstGeom>
            <a:solidFill>
              <a:srgbClr val="000000"/>
            </a:solidFill>
            <a:ln w="12700">
              <a:noFill/>
              <a:round/>
              <a:headEnd/>
              <a:tailEnd/>
            </a:ln>
            <a:effectLst/>
          </p:spPr>
          <p:txBody>
            <a:bodyPr/>
            <a:lstStyle/>
            <a:p>
              <a:pPr algn="ctr" eaLnBrk="0" hangingPunct="0">
                <a:defRPr/>
              </a:pPr>
              <a:endParaRPr kumimoji="0" lang="zh-TW" altLang="en-US" sz="3800">
                <a:solidFill>
                  <a:srgbClr val="000000"/>
                </a:solidFill>
                <a:ea typeface="+mn-ea"/>
              </a:endParaRPr>
            </a:p>
          </p:txBody>
        </p:sp>
        <p:sp>
          <p:nvSpPr>
            <p:cNvPr id="217111" name="Line 23"/>
            <p:cNvSpPr>
              <a:spLocks noChangeShapeType="1"/>
            </p:cNvSpPr>
            <p:nvPr/>
          </p:nvSpPr>
          <p:spPr bwMode="auto">
            <a:xfrm>
              <a:off x="6511" y="4114"/>
              <a:ext cx="2" cy="2092"/>
            </a:xfrm>
            <a:prstGeom prst="line">
              <a:avLst/>
            </a:prstGeom>
            <a:noFill/>
            <a:ln w="6350">
              <a:solidFill>
                <a:srgbClr val="000000"/>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17112" name="Line 24"/>
            <p:cNvSpPr>
              <a:spLocks noChangeShapeType="1"/>
            </p:cNvSpPr>
            <p:nvPr/>
          </p:nvSpPr>
          <p:spPr bwMode="auto">
            <a:xfrm flipH="1">
              <a:off x="4732" y="4703"/>
              <a:ext cx="1222" cy="0"/>
            </a:xfrm>
            <a:prstGeom prst="line">
              <a:avLst/>
            </a:prstGeom>
            <a:noFill/>
            <a:ln w="6350">
              <a:solidFill>
                <a:srgbClr val="000000"/>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17113" name="Line 25"/>
            <p:cNvSpPr>
              <a:spLocks noChangeShapeType="1"/>
            </p:cNvSpPr>
            <p:nvPr/>
          </p:nvSpPr>
          <p:spPr bwMode="auto">
            <a:xfrm flipH="1">
              <a:off x="4732" y="4114"/>
              <a:ext cx="1766" cy="3"/>
            </a:xfrm>
            <a:prstGeom prst="line">
              <a:avLst/>
            </a:prstGeom>
            <a:noFill/>
            <a:ln w="6350">
              <a:solidFill>
                <a:srgbClr val="000000"/>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17114" name="Line 26"/>
            <p:cNvSpPr>
              <a:spLocks noChangeShapeType="1"/>
            </p:cNvSpPr>
            <p:nvPr/>
          </p:nvSpPr>
          <p:spPr bwMode="auto">
            <a:xfrm flipV="1">
              <a:off x="6951" y="4755"/>
              <a:ext cx="0" cy="743"/>
            </a:xfrm>
            <a:prstGeom prst="line">
              <a:avLst/>
            </a:prstGeom>
            <a:noFill/>
            <a:ln w="9525">
              <a:solidFill>
                <a:srgbClr val="FF0000"/>
              </a:solidFill>
              <a:round/>
              <a:headEnd/>
              <a:tailEnd type="arrow" w="med" len="sm"/>
            </a:ln>
          </p:spPr>
          <p:txBody>
            <a:bodyPr/>
            <a:lstStyle/>
            <a:p>
              <a:pPr algn="ctr" eaLnBrk="0" hangingPunct="0">
                <a:defRPr/>
              </a:pPr>
              <a:endParaRPr kumimoji="0" lang="zh-TW" altLang="en-US" sz="3800">
                <a:solidFill>
                  <a:srgbClr val="000000"/>
                </a:solidFill>
                <a:ea typeface="+mn-ea"/>
              </a:endParaRPr>
            </a:p>
          </p:txBody>
        </p:sp>
        <p:sp>
          <p:nvSpPr>
            <p:cNvPr id="217115" name="Line 27"/>
            <p:cNvSpPr>
              <a:spLocks noChangeShapeType="1"/>
            </p:cNvSpPr>
            <p:nvPr/>
          </p:nvSpPr>
          <p:spPr bwMode="auto">
            <a:xfrm>
              <a:off x="5967" y="3556"/>
              <a:ext cx="0" cy="2689"/>
            </a:xfrm>
            <a:prstGeom prst="line">
              <a:avLst/>
            </a:prstGeom>
            <a:noFill/>
            <a:ln w="6350" cap="rnd">
              <a:solidFill>
                <a:srgbClr val="000000"/>
              </a:solidFill>
              <a:prstDash val="sysDot"/>
              <a:round/>
              <a:headEnd/>
              <a:tailEnd/>
            </a:ln>
          </p:spPr>
          <p:txBody>
            <a:bodyPr/>
            <a:lstStyle/>
            <a:p>
              <a:pPr algn="ctr" eaLnBrk="0" hangingPunct="0">
                <a:defRPr/>
              </a:pPr>
              <a:endParaRPr kumimoji="0" lang="zh-TW" altLang="en-US" sz="3800">
                <a:solidFill>
                  <a:srgbClr val="000000"/>
                </a:solidFill>
                <a:ea typeface="+mn-ea"/>
              </a:endParaRPr>
            </a:p>
          </p:txBody>
        </p:sp>
        <p:sp>
          <p:nvSpPr>
            <p:cNvPr id="35868" name="Rectangle 28"/>
            <p:cNvSpPr>
              <a:spLocks noChangeArrowheads="1"/>
            </p:cNvSpPr>
            <p:nvPr/>
          </p:nvSpPr>
          <p:spPr bwMode="auto">
            <a:xfrm>
              <a:off x="3976" y="3349"/>
              <a:ext cx="920" cy="279"/>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w</a:t>
              </a:r>
              <a:r>
                <a:rPr kumimoji="0" lang="en-US" altLang="zh-TW" sz="1600" baseline="-25000">
                  <a:solidFill>
                    <a:srgbClr val="000000"/>
                  </a:solidFill>
                  <a:latin typeface="Verdana" pitchFamily="34" charset="0"/>
                </a:rPr>
                <a:t>0</a:t>
              </a:r>
              <a:r>
                <a:rPr kumimoji="0" lang="en-US" altLang="zh-TW" sz="1600">
                  <a:solidFill>
                    <a:srgbClr val="000000"/>
                  </a:solidFill>
                  <a:latin typeface="Verdana" pitchFamily="34" charset="0"/>
                </a:rPr>
                <a:t> + 1</a:t>
              </a:r>
            </a:p>
          </p:txBody>
        </p:sp>
        <p:sp>
          <p:nvSpPr>
            <p:cNvPr id="217117" name="Line 29"/>
            <p:cNvSpPr>
              <a:spLocks noChangeShapeType="1"/>
            </p:cNvSpPr>
            <p:nvPr/>
          </p:nvSpPr>
          <p:spPr bwMode="auto">
            <a:xfrm flipH="1">
              <a:off x="4707" y="3561"/>
              <a:ext cx="1225" cy="0"/>
            </a:xfrm>
            <a:prstGeom prst="line">
              <a:avLst/>
            </a:prstGeom>
            <a:noFill/>
            <a:ln w="6350">
              <a:solidFill>
                <a:srgbClr val="000000"/>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17118" name="Line 30"/>
            <p:cNvSpPr>
              <a:spLocks noChangeShapeType="1"/>
            </p:cNvSpPr>
            <p:nvPr/>
          </p:nvSpPr>
          <p:spPr bwMode="auto">
            <a:xfrm flipH="1">
              <a:off x="4732" y="5276"/>
              <a:ext cx="1766" cy="0"/>
            </a:xfrm>
            <a:prstGeom prst="line">
              <a:avLst/>
            </a:prstGeom>
            <a:noFill/>
            <a:ln w="6350">
              <a:solidFill>
                <a:srgbClr val="000000"/>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35871" name="Rectangle 31"/>
            <p:cNvSpPr>
              <a:spLocks noChangeArrowheads="1"/>
            </p:cNvSpPr>
            <p:nvPr/>
          </p:nvSpPr>
          <p:spPr bwMode="auto">
            <a:xfrm>
              <a:off x="3976" y="5106"/>
              <a:ext cx="683" cy="327"/>
            </a:xfrm>
            <a:prstGeom prst="rect">
              <a:avLst/>
            </a:prstGeom>
            <a:noFill/>
            <a:ln w="12700">
              <a:noFill/>
              <a:miter lim="800000"/>
              <a:headEnd/>
              <a:tailEnd/>
            </a:ln>
          </p:spPr>
          <p:txBody>
            <a:bodyPr lIns="0" tIns="0" rIns="0" bIns="0"/>
            <a:lstStyle/>
            <a:p>
              <a:r>
                <a:rPr kumimoji="0" lang="en-US" altLang="zh-TW" sz="1600" i="1">
                  <a:solidFill>
                    <a:srgbClr val="000000"/>
                  </a:solidFill>
                  <a:latin typeface="Verdana" pitchFamily="34" charset="0"/>
                </a:rPr>
                <a:t>w</a:t>
              </a:r>
              <a:r>
                <a:rPr kumimoji="0" lang="en-US" altLang="zh-TW" sz="1600" baseline="-25000">
                  <a:solidFill>
                    <a:srgbClr val="000000"/>
                  </a:solidFill>
                  <a:latin typeface="Verdana" pitchFamily="34" charset="0"/>
                </a:rPr>
                <a:t>1</a:t>
              </a:r>
              <a:r>
                <a:rPr kumimoji="0" lang="en-US" altLang="zh-TW" sz="1600">
                  <a:solidFill>
                    <a:srgbClr val="000000"/>
                  </a:solidFill>
                  <a:latin typeface="Verdana" pitchFamily="34" charset="0"/>
                </a:rPr>
                <a:t> – 1 </a:t>
              </a:r>
            </a:p>
          </p:txBody>
        </p:sp>
      </p:grpSp>
      <p:sp>
        <p:nvSpPr>
          <p:cNvPr id="35845" name="投影片編號版面配置區 30"/>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1C60D1A3-F578-46BC-B42B-9B40C9C97C0D}" type="slidenum">
              <a:rPr lang="en-US" altLang="zh-TW" smtClean="0">
                <a:ea typeface="新細明體" pitchFamily="18" charset="-120"/>
              </a:rPr>
              <a:pPr/>
              <a:t>32</a:t>
            </a:fld>
            <a:endParaRPr lang="en-US" altLang="zh-TW" smtClean="0">
              <a:ea typeface="新細明體" pitchFamily="18" charset="-12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zh-TW" sz="3200" u="sng" dirty="0">
                <a:latin typeface="標楷體" panose="03000509000000000000" pitchFamily="65" charset="-120"/>
                <a:ea typeface="標楷體" panose="03000509000000000000" pitchFamily="65" charset="-120"/>
              </a:rPr>
              <a:t>台灣</a:t>
            </a:r>
            <a:r>
              <a:rPr lang="zh-TW" altLang="zh-TW" sz="3200" u="sng" dirty="0" smtClean="0">
                <a:latin typeface="標楷體" panose="03000509000000000000" pitchFamily="65" charset="-120"/>
                <a:ea typeface="標楷體" panose="03000509000000000000" pitchFamily="65" charset="-120"/>
              </a:rPr>
              <a:t>基本工資</a:t>
            </a:r>
            <a:endParaRPr lang="zh-TW" altLang="en-US" sz="3200" dirty="0">
              <a:latin typeface="標楷體" panose="03000509000000000000" pitchFamily="65" charset="-120"/>
              <a:ea typeface="標楷體" panose="03000509000000000000" pitchFamily="65" charset="-120"/>
            </a:endParaRPr>
          </a:p>
        </p:txBody>
      </p:sp>
      <p:sp>
        <p:nvSpPr>
          <p:cNvPr id="3" name="內容版面配置區 2"/>
          <p:cNvSpPr>
            <a:spLocks noGrp="1"/>
          </p:cNvSpPr>
          <p:nvPr>
            <p:ph sz="quarter" idx="1"/>
          </p:nvPr>
        </p:nvSpPr>
        <p:spPr/>
        <p:txBody>
          <a:bodyPr/>
          <a:lstStyle/>
          <a:p>
            <a:r>
              <a:rPr lang="zh-TW" altLang="zh-TW" dirty="0">
                <a:ea typeface="標楷體" panose="03000509000000000000" pitchFamily="65" charset="-120"/>
              </a:rPr>
              <a:t>台灣基本工資制度，目前由勞工委員會基本工資審議委員會，於每年第三季實施討論，並交由行政院核定公告後實施。</a:t>
            </a:r>
            <a:r>
              <a:rPr lang="zh-TW" altLang="zh-TW" b="1" dirty="0">
                <a:ea typeface="標楷體" panose="03000509000000000000" pitchFamily="65" charset="-120"/>
              </a:rPr>
              <a:t>現行基本工資於</a:t>
            </a:r>
            <a:r>
              <a:rPr lang="en-US" altLang="zh-TW" b="1" dirty="0">
                <a:ea typeface="標楷體" panose="03000509000000000000" pitchFamily="65" charset="-120"/>
              </a:rPr>
              <a:t>2014</a:t>
            </a:r>
            <a:r>
              <a:rPr lang="zh-TW" altLang="zh-TW" b="1" dirty="0">
                <a:ea typeface="標楷體" panose="03000509000000000000" pitchFamily="65" charset="-120"/>
              </a:rPr>
              <a:t>年</a:t>
            </a:r>
            <a:r>
              <a:rPr lang="en-US" altLang="zh-TW" b="1" dirty="0">
                <a:ea typeface="標楷體" panose="03000509000000000000" pitchFamily="65" charset="-120"/>
              </a:rPr>
              <a:t>1</a:t>
            </a:r>
            <a:r>
              <a:rPr lang="zh-TW" altLang="zh-TW" b="1" dirty="0">
                <a:ea typeface="標楷體" panose="03000509000000000000" pitchFamily="65" charset="-120"/>
              </a:rPr>
              <a:t>月</a:t>
            </a:r>
            <a:r>
              <a:rPr lang="en-US" altLang="zh-TW" b="1" dirty="0">
                <a:ea typeface="標楷體" panose="03000509000000000000" pitchFamily="65" charset="-120"/>
              </a:rPr>
              <a:t>1</a:t>
            </a:r>
            <a:r>
              <a:rPr lang="zh-TW" altLang="zh-TW" b="1" dirty="0">
                <a:ea typeface="標楷體" panose="03000509000000000000" pitchFamily="65" charset="-120"/>
              </a:rPr>
              <a:t>日實施，月薪為</a:t>
            </a:r>
            <a:r>
              <a:rPr lang="en-US" altLang="zh-TW" b="1" dirty="0">
                <a:ea typeface="標楷體" panose="03000509000000000000" pitchFamily="65" charset="-120"/>
              </a:rPr>
              <a:t>19,047</a:t>
            </a:r>
            <a:r>
              <a:rPr lang="zh-TW" altLang="zh-TW" b="1" dirty="0">
                <a:ea typeface="標楷體" panose="03000509000000000000" pitchFamily="65" charset="-120"/>
              </a:rPr>
              <a:t>元新台幣（約</a:t>
            </a:r>
            <a:r>
              <a:rPr lang="en-US" altLang="zh-TW" b="1" dirty="0">
                <a:ea typeface="標楷體" panose="03000509000000000000" pitchFamily="65" charset="-120"/>
              </a:rPr>
              <a:t>633</a:t>
            </a:r>
            <a:r>
              <a:rPr lang="zh-TW" altLang="zh-TW" b="1" dirty="0">
                <a:ea typeface="標楷體" panose="03000509000000000000" pitchFamily="65" charset="-120"/>
              </a:rPr>
              <a:t>美元），時薪為</a:t>
            </a:r>
            <a:r>
              <a:rPr lang="en-US" altLang="zh-TW" b="1" dirty="0">
                <a:ea typeface="標楷體" panose="03000509000000000000" pitchFamily="65" charset="-120"/>
              </a:rPr>
              <a:t>115</a:t>
            </a:r>
            <a:r>
              <a:rPr lang="zh-TW" altLang="zh-TW" b="1" dirty="0">
                <a:ea typeface="標楷體" panose="03000509000000000000" pitchFamily="65" charset="-120"/>
              </a:rPr>
              <a:t>元新台幣（約</a:t>
            </a:r>
            <a:r>
              <a:rPr lang="en-US" altLang="zh-TW" b="1" dirty="0">
                <a:ea typeface="標楷體" panose="03000509000000000000" pitchFamily="65" charset="-120"/>
              </a:rPr>
              <a:t>3.82</a:t>
            </a:r>
            <a:r>
              <a:rPr lang="zh-TW" altLang="zh-TW" b="1" dirty="0">
                <a:ea typeface="標楷體" panose="03000509000000000000" pitchFamily="65" charset="-120"/>
              </a:rPr>
              <a:t>美元）</a:t>
            </a:r>
            <a:r>
              <a:rPr lang="zh-TW" altLang="zh-TW" dirty="0">
                <a:ea typeface="標楷體" panose="03000509000000000000" pitchFamily="65" charset="-120"/>
              </a:rPr>
              <a:t>。</a:t>
            </a:r>
            <a:endParaRPr lang="zh-TW" altLang="en-US" dirty="0">
              <a:ea typeface="標楷體" panose="03000509000000000000" pitchFamily="65" charset="-120"/>
            </a:endParaRPr>
          </a:p>
        </p:txBody>
      </p:sp>
      <p:sp>
        <p:nvSpPr>
          <p:cNvPr id="4" name="投影片編號版面配置區 3"/>
          <p:cNvSpPr>
            <a:spLocks noGrp="1"/>
          </p:cNvSpPr>
          <p:nvPr>
            <p:ph type="sldNum" sz="quarter" idx="11"/>
          </p:nvPr>
        </p:nvSpPr>
        <p:spPr/>
        <p:txBody>
          <a:bodyPr/>
          <a:lstStyle/>
          <a:p>
            <a:pPr>
              <a:defRPr/>
            </a:pPr>
            <a:fld id="{0E01DB08-05EE-4257-A42A-3B305B034957}" type="slidenum">
              <a:rPr lang="en-US" altLang="zh-TW" smtClean="0"/>
              <a:pPr>
                <a:defRPr/>
              </a:pPr>
              <a:t>33</a:t>
            </a:fld>
            <a:endParaRPr lang="en-US" altLang="zh-TW"/>
          </a:p>
        </p:txBody>
      </p:sp>
    </p:spTree>
    <p:extLst>
      <p:ext uri="{BB962C8B-B14F-4D97-AF65-F5344CB8AC3E}">
        <p14:creationId xmlns:p14="http://schemas.microsoft.com/office/powerpoint/2010/main" val="38159280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zh-TW" sz="3200" u="sng" dirty="0">
                <a:latin typeface="標楷體" panose="03000509000000000000" pitchFamily="65" charset="-120"/>
                <a:ea typeface="標楷體" panose="03000509000000000000" pitchFamily="65" charset="-120"/>
              </a:rPr>
              <a:t>台灣</a:t>
            </a:r>
            <a:r>
              <a:rPr lang="zh-TW" altLang="zh-TW" sz="3200" u="sng" dirty="0" smtClean="0">
                <a:latin typeface="標楷體" panose="03000509000000000000" pitchFamily="65" charset="-120"/>
                <a:ea typeface="標楷體" panose="03000509000000000000" pitchFamily="65" charset="-120"/>
              </a:rPr>
              <a:t>基本工資</a:t>
            </a:r>
            <a:r>
              <a:rPr lang="zh-TW" altLang="en-US" sz="3200" u="sng" dirty="0" smtClean="0">
                <a:latin typeface="標楷體" panose="03000509000000000000" pitchFamily="65" charset="-120"/>
                <a:ea typeface="標楷體" panose="03000509000000000000" pitchFamily="65" charset="-120"/>
              </a:rPr>
              <a:t> </a:t>
            </a:r>
            <a:r>
              <a:rPr lang="en-US" altLang="zh-TW" sz="3200" u="sng" dirty="0" smtClean="0">
                <a:latin typeface="標楷體" panose="03000509000000000000" pitchFamily="65" charset="-120"/>
                <a:ea typeface="標楷體" panose="03000509000000000000" pitchFamily="65" charset="-120"/>
              </a:rPr>
              <a:t>-</a:t>
            </a:r>
            <a:r>
              <a:rPr lang="zh-TW" altLang="en-US" sz="3200" u="sng" dirty="0" smtClean="0">
                <a:latin typeface="標楷體" panose="03000509000000000000" pitchFamily="65" charset="-120"/>
                <a:ea typeface="標楷體" panose="03000509000000000000" pitchFamily="65" charset="-120"/>
              </a:rPr>
              <a:t> </a:t>
            </a:r>
            <a:r>
              <a:rPr lang="zh-TW" altLang="zh-TW" sz="3200" u="sng" dirty="0" smtClean="0">
                <a:latin typeface="標楷體" panose="03000509000000000000" pitchFamily="65" charset="-120"/>
                <a:ea typeface="標楷體" panose="03000509000000000000" pitchFamily="65" charset="-120"/>
              </a:rPr>
              <a:t>實施歷程</a:t>
            </a:r>
            <a:endParaRPr lang="zh-TW" altLang="en-US" sz="3200" dirty="0">
              <a:latin typeface="標楷體" panose="03000509000000000000" pitchFamily="65" charset="-120"/>
              <a:ea typeface="標楷體" panose="03000509000000000000" pitchFamily="65" charset="-120"/>
            </a:endParaRPr>
          </a:p>
        </p:txBody>
      </p:sp>
      <p:sp>
        <p:nvSpPr>
          <p:cNvPr id="3" name="內容版面配置區 2"/>
          <p:cNvSpPr>
            <a:spLocks noGrp="1"/>
          </p:cNvSpPr>
          <p:nvPr>
            <p:ph sz="quarter" idx="1"/>
          </p:nvPr>
        </p:nvSpPr>
        <p:spPr>
          <a:xfrm>
            <a:off x="467544" y="1484784"/>
            <a:ext cx="7467600" cy="4873752"/>
          </a:xfrm>
        </p:spPr>
        <p:txBody>
          <a:bodyPr/>
          <a:lstStyle/>
          <a:p>
            <a:pPr lvl="0"/>
            <a:r>
              <a:rPr lang="en-US" altLang="zh-TW" dirty="0">
                <a:ea typeface="標楷體" panose="03000509000000000000" pitchFamily="65" charset="-120"/>
              </a:rPr>
              <a:t>1968</a:t>
            </a:r>
            <a:r>
              <a:rPr lang="zh-TW" altLang="zh-TW" dirty="0">
                <a:ea typeface="標楷體" panose="03000509000000000000" pitchFamily="65" charset="-120"/>
              </a:rPr>
              <a:t>年，中華民國行政院發佈《基本工資暫行辦法》，將基本工資（月工資）定為</a:t>
            </a:r>
            <a:r>
              <a:rPr lang="en-US" altLang="zh-TW" dirty="0">
                <a:ea typeface="標楷體" panose="03000509000000000000" pitchFamily="65" charset="-120"/>
              </a:rPr>
              <a:t>600</a:t>
            </a:r>
            <a:r>
              <a:rPr lang="zh-TW" altLang="zh-TW" dirty="0">
                <a:ea typeface="標楷體" panose="03000509000000000000" pitchFamily="65" charset="-120"/>
              </a:rPr>
              <a:t>元，是台灣首次以法規命令規定全國性的最低工資。</a:t>
            </a:r>
          </a:p>
          <a:p>
            <a:pPr lvl="0"/>
            <a:r>
              <a:rPr lang="en-US" altLang="zh-TW" dirty="0">
                <a:ea typeface="標楷體" panose="03000509000000000000" pitchFamily="65" charset="-120"/>
              </a:rPr>
              <a:t>1984</a:t>
            </a:r>
            <a:r>
              <a:rPr lang="zh-TW" altLang="zh-TW" dirty="0">
                <a:ea typeface="標楷體" panose="03000509000000000000" pitchFamily="65" charset="-120"/>
              </a:rPr>
              <a:t>年開始實施的《勞動基準法》第</a:t>
            </a:r>
            <a:r>
              <a:rPr lang="en-US" altLang="zh-TW" dirty="0">
                <a:ea typeface="標楷體" panose="03000509000000000000" pitchFamily="65" charset="-120"/>
              </a:rPr>
              <a:t>21</a:t>
            </a:r>
            <a:r>
              <a:rPr lang="zh-TW" altLang="zh-TW" dirty="0">
                <a:ea typeface="標楷體" panose="03000509000000000000" pitchFamily="65" charset="-120"/>
              </a:rPr>
              <a:t>條規定：「工資由勞僱雙方議定之。但不得低於基本工資。」。</a:t>
            </a:r>
          </a:p>
          <a:p>
            <a:pPr lvl="0"/>
            <a:r>
              <a:rPr lang="en-US" altLang="zh-TW" dirty="0">
                <a:ea typeface="標楷體" panose="03000509000000000000" pitchFamily="65" charset="-120"/>
              </a:rPr>
              <a:t>1986</a:t>
            </a:r>
            <a:r>
              <a:rPr lang="zh-TW" altLang="zh-TW" dirty="0">
                <a:ea typeface="標楷體" panose="03000509000000000000" pitchFamily="65" charset="-120"/>
              </a:rPr>
              <a:t>年</a:t>
            </a:r>
            <a:r>
              <a:rPr lang="en-US" altLang="zh-TW" dirty="0">
                <a:ea typeface="標楷體" panose="03000509000000000000" pitchFamily="65" charset="-120"/>
              </a:rPr>
              <a:t>11</a:t>
            </a:r>
            <a:r>
              <a:rPr lang="zh-TW" altLang="zh-TW" dirty="0">
                <a:ea typeface="標楷體" panose="03000509000000000000" pitchFamily="65" charset="-120"/>
              </a:rPr>
              <a:t>月</a:t>
            </a:r>
            <a:r>
              <a:rPr lang="en-US" altLang="zh-TW" dirty="0">
                <a:ea typeface="標楷體" panose="03000509000000000000" pitchFamily="65" charset="-120"/>
              </a:rPr>
              <a:t>21</a:t>
            </a:r>
            <a:r>
              <a:rPr lang="zh-TW" altLang="zh-TW" dirty="0">
                <a:ea typeface="標楷體" panose="03000509000000000000" pitchFamily="65" charset="-120"/>
              </a:rPr>
              <a:t>日，立法院廢止</a:t>
            </a:r>
            <a:r>
              <a:rPr lang="en-US" altLang="zh-TW" dirty="0">
                <a:ea typeface="標楷體" panose="03000509000000000000" pitchFamily="65" charset="-120"/>
              </a:rPr>
              <a:t>1936</a:t>
            </a:r>
            <a:r>
              <a:rPr lang="zh-TW" altLang="zh-TW" dirty="0">
                <a:ea typeface="標楷體" panose="03000509000000000000" pitchFamily="65" charset="-120"/>
              </a:rPr>
              <a:t>年</a:t>
            </a:r>
            <a:r>
              <a:rPr lang="en-US" altLang="zh-TW" dirty="0">
                <a:ea typeface="標楷體" panose="03000509000000000000" pitchFamily="65" charset="-120"/>
              </a:rPr>
              <a:t>12</a:t>
            </a:r>
            <a:r>
              <a:rPr lang="zh-TW" altLang="zh-TW" dirty="0">
                <a:ea typeface="標楷體" panose="03000509000000000000" pitchFamily="65" charset="-120"/>
              </a:rPr>
              <a:t>月</a:t>
            </a:r>
            <a:r>
              <a:rPr lang="en-US" altLang="zh-TW" dirty="0">
                <a:ea typeface="標楷體" panose="03000509000000000000" pitchFamily="65" charset="-120"/>
              </a:rPr>
              <a:t>11</a:t>
            </a:r>
            <a:r>
              <a:rPr lang="zh-TW" altLang="zh-TW" dirty="0">
                <a:ea typeface="標楷體" panose="03000509000000000000" pitchFamily="65" charset="-120"/>
              </a:rPr>
              <a:t>日在大陸制定，</a:t>
            </a:r>
            <a:r>
              <a:rPr lang="en-US" altLang="zh-TW" dirty="0">
                <a:ea typeface="標楷體" panose="03000509000000000000" pitchFamily="65" charset="-120"/>
              </a:rPr>
              <a:t>12</a:t>
            </a:r>
            <a:r>
              <a:rPr lang="zh-TW" altLang="zh-TW" dirty="0">
                <a:ea typeface="標楷體" panose="03000509000000000000" pitchFamily="65" charset="-120"/>
              </a:rPr>
              <a:t>月</a:t>
            </a:r>
            <a:r>
              <a:rPr lang="en-US" altLang="zh-TW" dirty="0">
                <a:ea typeface="標楷體" panose="03000509000000000000" pitchFamily="65" charset="-120"/>
              </a:rPr>
              <a:t>23</a:t>
            </a:r>
            <a:r>
              <a:rPr lang="zh-TW" altLang="zh-TW" dirty="0">
                <a:ea typeface="標楷體" panose="03000509000000000000" pitchFamily="65" charset="-120"/>
              </a:rPr>
              <a:t>日公布，但施行日期一直沒有以命令定之的《最低工資法》</a:t>
            </a:r>
            <a:r>
              <a:rPr lang="en-US" altLang="zh-TW" dirty="0">
                <a:ea typeface="標楷體" panose="03000509000000000000" pitchFamily="65" charset="-120"/>
              </a:rPr>
              <a:t>23</a:t>
            </a:r>
            <a:r>
              <a:rPr lang="zh-TW" altLang="zh-TW" dirty="0">
                <a:ea typeface="標楷體" panose="03000509000000000000" pitchFamily="65" charset="-120"/>
              </a:rPr>
              <a:t>條，</a:t>
            </a:r>
            <a:r>
              <a:rPr lang="en-US" altLang="zh-TW" dirty="0">
                <a:ea typeface="標楷體" panose="03000509000000000000" pitchFamily="65" charset="-120"/>
              </a:rPr>
              <a:t>1986</a:t>
            </a:r>
            <a:r>
              <a:rPr lang="zh-TW" altLang="zh-TW" dirty="0">
                <a:ea typeface="標楷體" panose="03000509000000000000" pitchFamily="65" charset="-120"/>
              </a:rPr>
              <a:t>年</a:t>
            </a:r>
            <a:r>
              <a:rPr lang="en-US" altLang="zh-TW" dirty="0">
                <a:ea typeface="標楷體" panose="03000509000000000000" pitchFamily="65" charset="-120"/>
              </a:rPr>
              <a:t>12</a:t>
            </a:r>
            <a:r>
              <a:rPr lang="zh-TW" altLang="zh-TW" dirty="0">
                <a:ea typeface="標楷體" panose="03000509000000000000" pitchFamily="65" charset="-120"/>
              </a:rPr>
              <a:t>月</a:t>
            </a:r>
            <a:r>
              <a:rPr lang="en-US" altLang="zh-TW" dirty="0">
                <a:ea typeface="標楷體" panose="03000509000000000000" pitchFamily="65" charset="-120"/>
              </a:rPr>
              <a:t>3</a:t>
            </a:r>
            <a:r>
              <a:rPr lang="zh-TW" altLang="zh-TW" dirty="0">
                <a:ea typeface="標楷體" panose="03000509000000000000" pitchFamily="65" charset="-120"/>
              </a:rPr>
              <a:t>日總統公布廢止。</a:t>
            </a:r>
          </a:p>
          <a:p>
            <a:endParaRPr lang="zh-TW" altLang="en-US" dirty="0"/>
          </a:p>
        </p:txBody>
      </p:sp>
      <p:sp>
        <p:nvSpPr>
          <p:cNvPr id="4" name="投影片編號版面配置區 3"/>
          <p:cNvSpPr>
            <a:spLocks noGrp="1"/>
          </p:cNvSpPr>
          <p:nvPr>
            <p:ph type="sldNum" sz="quarter" idx="11"/>
          </p:nvPr>
        </p:nvSpPr>
        <p:spPr/>
        <p:txBody>
          <a:bodyPr/>
          <a:lstStyle/>
          <a:p>
            <a:pPr>
              <a:defRPr/>
            </a:pPr>
            <a:fld id="{0E01DB08-05EE-4257-A42A-3B305B034957}" type="slidenum">
              <a:rPr lang="en-US" altLang="zh-TW" smtClean="0"/>
              <a:pPr>
                <a:defRPr/>
              </a:pPr>
              <a:t>34</a:t>
            </a:fld>
            <a:endParaRPr lang="en-US" altLang="zh-TW"/>
          </a:p>
        </p:txBody>
      </p:sp>
    </p:spTree>
    <p:extLst>
      <p:ext uri="{BB962C8B-B14F-4D97-AF65-F5344CB8AC3E}">
        <p14:creationId xmlns:p14="http://schemas.microsoft.com/office/powerpoint/2010/main" val="30209331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zh-TW" sz="3200" u="sng" dirty="0">
                <a:latin typeface="標楷體" panose="03000509000000000000" pitchFamily="65" charset="-120"/>
                <a:ea typeface="標楷體" panose="03000509000000000000" pitchFamily="65" charset="-120"/>
              </a:rPr>
              <a:t>台灣</a:t>
            </a:r>
            <a:r>
              <a:rPr lang="zh-TW" altLang="zh-TW" sz="3200" u="sng" dirty="0" smtClean="0">
                <a:latin typeface="標楷體" panose="03000509000000000000" pitchFamily="65" charset="-120"/>
                <a:ea typeface="標楷體" panose="03000509000000000000" pitchFamily="65" charset="-120"/>
              </a:rPr>
              <a:t>基本工資</a:t>
            </a:r>
            <a:r>
              <a:rPr lang="zh-TW" altLang="en-US" sz="3200" u="sng" dirty="0" smtClean="0">
                <a:latin typeface="標楷體" panose="03000509000000000000" pitchFamily="65" charset="-120"/>
                <a:ea typeface="標楷體" panose="03000509000000000000" pitchFamily="65" charset="-120"/>
              </a:rPr>
              <a:t> </a:t>
            </a:r>
            <a:r>
              <a:rPr lang="en-US" altLang="zh-TW" sz="3200" u="sng" dirty="0" smtClean="0">
                <a:latin typeface="標楷體" panose="03000509000000000000" pitchFamily="65" charset="-120"/>
                <a:ea typeface="標楷體" panose="03000509000000000000" pitchFamily="65" charset="-120"/>
              </a:rPr>
              <a:t>-</a:t>
            </a:r>
            <a:r>
              <a:rPr lang="zh-TW" altLang="en-US" sz="3200" u="sng" dirty="0" smtClean="0">
                <a:latin typeface="標楷體" panose="03000509000000000000" pitchFamily="65" charset="-120"/>
                <a:ea typeface="標楷體" panose="03000509000000000000" pitchFamily="65" charset="-120"/>
              </a:rPr>
              <a:t> </a:t>
            </a:r>
            <a:r>
              <a:rPr lang="zh-TW" altLang="zh-TW" sz="3200" u="sng" dirty="0" smtClean="0">
                <a:latin typeface="標楷體" panose="03000509000000000000" pitchFamily="65" charset="-120"/>
                <a:ea typeface="標楷體" panose="03000509000000000000" pitchFamily="65" charset="-120"/>
              </a:rPr>
              <a:t>實施歷程</a:t>
            </a:r>
            <a:r>
              <a:rPr lang="en-US" altLang="zh-TW" sz="3200" u="sng" dirty="0" smtClean="0">
                <a:latin typeface="標楷體" panose="03000509000000000000" pitchFamily="65" charset="-120"/>
                <a:ea typeface="標楷體" panose="03000509000000000000" pitchFamily="65" charset="-120"/>
              </a:rPr>
              <a:t>(</a:t>
            </a:r>
            <a:r>
              <a:rPr lang="zh-TW" altLang="en-US" sz="3200" u="sng" dirty="0" smtClean="0">
                <a:latin typeface="標楷體" panose="03000509000000000000" pitchFamily="65" charset="-120"/>
                <a:ea typeface="標楷體" panose="03000509000000000000" pitchFamily="65" charset="-120"/>
              </a:rPr>
              <a:t>續</a:t>
            </a:r>
            <a:r>
              <a:rPr lang="en-US" altLang="zh-TW" sz="3200" u="sng" dirty="0" smtClean="0">
                <a:latin typeface="標楷體" panose="03000509000000000000" pitchFamily="65" charset="-120"/>
                <a:ea typeface="標楷體" panose="03000509000000000000" pitchFamily="65" charset="-120"/>
              </a:rPr>
              <a:t>)</a:t>
            </a:r>
            <a:endParaRPr lang="zh-TW" altLang="en-US" sz="3200" dirty="0">
              <a:latin typeface="標楷體" panose="03000509000000000000" pitchFamily="65" charset="-120"/>
              <a:ea typeface="標楷體" panose="03000509000000000000" pitchFamily="65" charset="-120"/>
            </a:endParaRPr>
          </a:p>
        </p:txBody>
      </p:sp>
      <p:sp>
        <p:nvSpPr>
          <p:cNvPr id="3" name="內容版面配置區 2"/>
          <p:cNvSpPr>
            <a:spLocks noGrp="1"/>
          </p:cNvSpPr>
          <p:nvPr>
            <p:ph sz="quarter" idx="1"/>
          </p:nvPr>
        </p:nvSpPr>
        <p:spPr>
          <a:xfrm>
            <a:off x="467544" y="1484784"/>
            <a:ext cx="7467600" cy="4873752"/>
          </a:xfrm>
        </p:spPr>
        <p:txBody>
          <a:bodyPr/>
          <a:lstStyle/>
          <a:p>
            <a:pPr lvl="0"/>
            <a:r>
              <a:rPr lang="en-US" altLang="zh-TW" dirty="0">
                <a:ea typeface="標楷體" panose="03000509000000000000" pitchFamily="65" charset="-120"/>
              </a:rPr>
              <a:t>1988</a:t>
            </a:r>
            <a:r>
              <a:rPr lang="zh-TW" altLang="zh-TW" dirty="0">
                <a:ea typeface="標楷體" panose="03000509000000000000" pitchFamily="65" charset="-120"/>
              </a:rPr>
              <a:t>年，行政院勞工委員會通過《基本工資審議辦法》之後，制定基本工資的相關政策，並開始逐年審議調整。惟</a:t>
            </a:r>
            <a:r>
              <a:rPr lang="en-US" altLang="zh-TW" dirty="0">
                <a:ea typeface="標楷體" panose="03000509000000000000" pitchFamily="65" charset="-120"/>
              </a:rPr>
              <a:t>1997</a:t>
            </a:r>
            <a:r>
              <a:rPr lang="zh-TW" altLang="zh-TW" dirty="0">
                <a:ea typeface="標楷體" panose="03000509000000000000" pitchFamily="65" charset="-120"/>
              </a:rPr>
              <a:t>年調整至每月新台幣</a:t>
            </a:r>
            <a:r>
              <a:rPr lang="en-US" altLang="zh-TW" dirty="0">
                <a:ea typeface="標楷體" panose="03000509000000000000" pitchFamily="65" charset="-120"/>
              </a:rPr>
              <a:t>15,840</a:t>
            </a:r>
            <a:r>
              <a:rPr lang="zh-TW" altLang="zh-TW" dirty="0">
                <a:ea typeface="標楷體" panose="03000509000000000000" pitchFamily="65" charset="-120"/>
              </a:rPr>
              <a:t>元過後，因亞洲金融風暴、產業大量外移等影響，至</a:t>
            </a:r>
            <a:r>
              <a:rPr lang="en-US" altLang="zh-TW" dirty="0">
                <a:ea typeface="標楷體" panose="03000509000000000000" pitchFamily="65" charset="-120"/>
              </a:rPr>
              <a:t>2007</a:t>
            </a:r>
            <a:r>
              <a:rPr lang="zh-TW" altLang="zh-TW" dirty="0">
                <a:ea typeface="標楷體" panose="03000509000000000000" pitchFamily="65" charset="-120"/>
              </a:rPr>
              <a:t>年為止，曾近十年不調整基本工資。</a:t>
            </a:r>
          </a:p>
          <a:p>
            <a:pPr lvl="0"/>
            <a:r>
              <a:rPr lang="en-US" altLang="zh-TW" dirty="0">
                <a:ea typeface="標楷體" panose="03000509000000000000" pitchFamily="65" charset="-120"/>
              </a:rPr>
              <a:t>2007</a:t>
            </a:r>
            <a:r>
              <a:rPr lang="zh-TW" altLang="zh-TW" dirty="0">
                <a:ea typeface="標楷體" panose="03000509000000000000" pitchFamily="65" charset="-120"/>
              </a:rPr>
              <a:t>年，基本工資計入假日工時制，大幅調整時薪部分，但月薪僅做約</a:t>
            </a:r>
            <a:r>
              <a:rPr lang="en-US" altLang="zh-TW" dirty="0">
                <a:ea typeface="標楷體" panose="03000509000000000000" pitchFamily="65" charset="-120"/>
              </a:rPr>
              <a:t>9%</a:t>
            </a:r>
            <a:r>
              <a:rPr lang="zh-TW" altLang="zh-TW" dirty="0">
                <a:ea typeface="標楷體" panose="03000509000000000000" pitchFamily="65" charset="-120"/>
              </a:rPr>
              <a:t>的調整。</a:t>
            </a:r>
          </a:p>
          <a:p>
            <a:pPr lvl="0"/>
            <a:r>
              <a:rPr lang="en-US" altLang="zh-TW" dirty="0">
                <a:ea typeface="標楷體" panose="03000509000000000000" pitchFamily="65" charset="-120"/>
              </a:rPr>
              <a:t>2010</a:t>
            </a:r>
            <a:r>
              <a:rPr lang="zh-TW" altLang="zh-TW" dirty="0">
                <a:ea typeface="標楷體" panose="03000509000000000000" pitchFamily="65" charset="-120"/>
              </a:rPr>
              <a:t>年起，交由基本工資審議委員會由勞、資、政三方各</a:t>
            </a:r>
            <a:r>
              <a:rPr lang="en-US" altLang="zh-TW" dirty="0">
                <a:ea typeface="標楷體" panose="03000509000000000000" pitchFamily="65" charset="-120"/>
              </a:rPr>
              <a:t>7</a:t>
            </a:r>
            <a:r>
              <a:rPr lang="zh-TW" altLang="zh-TW" dirty="0">
                <a:ea typeface="標楷體" panose="03000509000000000000" pitchFamily="65" charset="-120"/>
              </a:rPr>
              <a:t>位代表議決，並將會議結果上呈行政院，由行政院核定公告後實施。</a:t>
            </a:r>
          </a:p>
          <a:p>
            <a:endParaRPr lang="zh-TW" altLang="en-US" dirty="0"/>
          </a:p>
        </p:txBody>
      </p:sp>
      <p:sp>
        <p:nvSpPr>
          <p:cNvPr id="4" name="投影片編號版面配置區 3"/>
          <p:cNvSpPr>
            <a:spLocks noGrp="1"/>
          </p:cNvSpPr>
          <p:nvPr>
            <p:ph type="sldNum" sz="quarter" idx="11"/>
          </p:nvPr>
        </p:nvSpPr>
        <p:spPr/>
        <p:txBody>
          <a:bodyPr/>
          <a:lstStyle/>
          <a:p>
            <a:pPr>
              <a:defRPr/>
            </a:pPr>
            <a:fld id="{0E01DB08-05EE-4257-A42A-3B305B034957}" type="slidenum">
              <a:rPr lang="en-US" altLang="zh-TW" smtClean="0"/>
              <a:pPr>
                <a:defRPr/>
              </a:pPr>
              <a:t>35</a:t>
            </a:fld>
            <a:endParaRPr lang="en-US" altLang="zh-TW"/>
          </a:p>
        </p:txBody>
      </p:sp>
    </p:spTree>
    <p:extLst>
      <p:ext uri="{BB962C8B-B14F-4D97-AF65-F5344CB8AC3E}">
        <p14:creationId xmlns:p14="http://schemas.microsoft.com/office/powerpoint/2010/main" val="26663875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3200" u="sng" dirty="0">
                <a:latin typeface="標楷體" panose="03000509000000000000" pitchFamily="65" charset="-120"/>
                <a:ea typeface="標楷體" panose="03000509000000000000" pitchFamily="65" charset="-120"/>
              </a:rPr>
              <a:t>2012</a:t>
            </a:r>
            <a:r>
              <a:rPr lang="zh-TW" altLang="zh-TW" sz="3200" u="sng" dirty="0">
                <a:latin typeface="標楷體" panose="03000509000000000000" pitchFamily="65" charset="-120"/>
                <a:ea typeface="標楷體" panose="03000509000000000000" pitchFamily="65" charset="-120"/>
              </a:rPr>
              <a:t>年基本工資</a:t>
            </a:r>
            <a:r>
              <a:rPr lang="zh-TW" altLang="zh-TW" sz="3200" u="sng" dirty="0" smtClean="0">
                <a:latin typeface="標楷體" panose="03000509000000000000" pitchFamily="65" charset="-120"/>
                <a:ea typeface="標楷體" panose="03000509000000000000" pitchFamily="65" charset="-120"/>
              </a:rPr>
              <a:t>審議</a:t>
            </a:r>
            <a:endParaRPr lang="zh-TW" altLang="en-US" sz="3200" dirty="0">
              <a:latin typeface="標楷體" panose="03000509000000000000" pitchFamily="65" charset="-120"/>
              <a:ea typeface="標楷體" panose="03000509000000000000" pitchFamily="65" charset="-120"/>
            </a:endParaRPr>
          </a:p>
        </p:txBody>
      </p:sp>
      <p:sp>
        <p:nvSpPr>
          <p:cNvPr id="3" name="內容版面配置區 2"/>
          <p:cNvSpPr>
            <a:spLocks noGrp="1"/>
          </p:cNvSpPr>
          <p:nvPr>
            <p:ph sz="quarter" idx="1"/>
          </p:nvPr>
        </p:nvSpPr>
        <p:spPr>
          <a:xfrm>
            <a:off x="467544" y="1484784"/>
            <a:ext cx="7467600" cy="4873752"/>
          </a:xfrm>
        </p:spPr>
        <p:txBody>
          <a:bodyPr/>
          <a:lstStyle/>
          <a:p>
            <a:r>
              <a:rPr lang="en-US" altLang="zh-TW" dirty="0">
                <a:ea typeface="標楷體" panose="03000509000000000000" pitchFamily="65" charset="-120"/>
              </a:rPr>
              <a:t>2012</a:t>
            </a:r>
            <a:r>
              <a:rPr lang="zh-TW" altLang="zh-TW" dirty="0">
                <a:ea typeface="標楷體" panose="03000509000000000000" pitchFamily="65" charset="-120"/>
              </a:rPr>
              <a:t>年基本工資審議委員會於</a:t>
            </a:r>
            <a:r>
              <a:rPr lang="en-US" altLang="zh-TW" dirty="0">
                <a:ea typeface="標楷體" panose="03000509000000000000" pitchFamily="65" charset="-120"/>
              </a:rPr>
              <a:t>8</a:t>
            </a:r>
            <a:r>
              <a:rPr lang="zh-TW" altLang="zh-TW" dirty="0">
                <a:ea typeface="標楷體" panose="03000509000000000000" pitchFamily="65" charset="-120"/>
              </a:rPr>
              <a:t>月</a:t>
            </a:r>
            <a:r>
              <a:rPr lang="en-US" altLang="zh-TW" dirty="0">
                <a:ea typeface="標楷體" panose="03000509000000000000" pitchFamily="65" charset="-120"/>
              </a:rPr>
              <a:t>9</a:t>
            </a:r>
            <a:r>
              <a:rPr lang="zh-TW" altLang="zh-TW" dirty="0">
                <a:ea typeface="標楷體" panose="03000509000000000000" pitchFamily="65" charset="-120"/>
              </a:rPr>
              <a:t>日召開委員會議，時值遭逢</a:t>
            </a:r>
            <a:r>
              <a:rPr lang="en-US" altLang="zh-TW" dirty="0" err="1">
                <a:ea typeface="標楷體" panose="03000509000000000000" pitchFamily="65" charset="-120"/>
                <a:hlinkClick r:id="rId2" tooltip="歐債危機"/>
              </a:rPr>
              <a:t>歐債危機</a:t>
            </a:r>
            <a:r>
              <a:rPr lang="zh-TW" altLang="zh-TW" dirty="0">
                <a:ea typeface="標楷體" panose="03000509000000000000" pitchFamily="65" charset="-120"/>
              </a:rPr>
              <a:t>、中國經濟成長減緩，導致台灣出口產值下滑，但物價卻仍持續上升，為此次審議增添爭議性，工商團體亦是事隔</a:t>
            </a:r>
            <a:r>
              <a:rPr lang="en-US" altLang="zh-TW" dirty="0">
                <a:ea typeface="標楷體" panose="03000509000000000000" pitchFamily="65" charset="-120"/>
              </a:rPr>
              <a:t>3</a:t>
            </a:r>
            <a:r>
              <a:rPr lang="zh-TW" altLang="zh-TW" dirty="0">
                <a:ea typeface="標楷體" panose="03000509000000000000" pitchFamily="65" charset="-120"/>
              </a:rPr>
              <a:t>年後再次反對調整基本工資。原決議基本工資調幅為</a:t>
            </a:r>
            <a:r>
              <a:rPr lang="en-US" altLang="zh-TW" dirty="0">
                <a:ea typeface="標楷體" panose="03000509000000000000" pitchFamily="65" charset="-120"/>
              </a:rPr>
              <a:t>1.42</a:t>
            </a:r>
            <a:r>
              <a:rPr lang="zh-TW" altLang="zh-TW" dirty="0">
                <a:ea typeface="標楷體" panose="03000509000000000000" pitchFamily="65" charset="-120"/>
              </a:rPr>
              <a:t>％（月薪制），為每月</a:t>
            </a:r>
            <a:r>
              <a:rPr lang="en-US" altLang="zh-TW" dirty="0">
                <a:ea typeface="標楷體" panose="03000509000000000000" pitchFamily="65" charset="-120"/>
              </a:rPr>
              <a:t>19,047</a:t>
            </a:r>
            <a:r>
              <a:rPr lang="zh-TW" altLang="zh-TW" dirty="0">
                <a:ea typeface="標楷體" panose="03000509000000000000" pitchFamily="65" charset="-120"/>
              </a:rPr>
              <a:t>元新台幣，每小時</a:t>
            </a:r>
            <a:r>
              <a:rPr lang="en-US" altLang="zh-TW" dirty="0">
                <a:ea typeface="標楷體" panose="03000509000000000000" pitchFamily="65" charset="-120"/>
              </a:rPr>
              <a:t>109</a:t>
            </a:r>
            <a:r>
              <a:rPr lang="zh-TW" altLang="zh-TW" dirty="0">
                <a:ea typeface="標楷體" panose="03000509000000000000" pitchFamily="65" charset="-120"/>
              </a:rPr>
              <a:t>元新台幣，但此後上呈至行政院時，遭到院會以經濟前景不明為由拒絕提案，這是自</a:t>
            </a:r>
            <a:r>
              <a:rPr lang="en-US" altLang="zh-TW" dirty="0">
                <a:ea typeface="標楷體" panose="03000509000000000000" pitchFamily="65" charset="-120"/>
              </a:rPr>
              <a:t>1968</a:t>
            </a:r>
            <a:r>
              <a:rPr lang="zh-TW" altLang="zh-TW" dirty="0">
                <a:ea typeface="標楷體" panose="03000509000000000000" pitchFamily="65" charset="-120"/>
              </a:rPr>
              <a:t>年之後，行政院首次拒絕基本工資審議委員會提出的基本薪資</a:t>
            </a:r>
            <a:r>
              <a:rPr lang="zh-TW" altLang="zh-TW" dirty="0" smtClean="0">
                <a:ea typeface="標楷體" panose="03000509000000000000" pitchFamily="65" charset="-120"/>
              </a:rPr>
              <a:t>。</a:t>
            </a:r>
            <a:endParaRPr lang="zh-TW" altLang="en-US" dirty="0">
              <a:ea typeface="標楷體" panose="03000509000000000000" pitchFamily="65" charset="-120"/>
            </a:endParaRPr>
          </a:p>
        </p:txBody>
      </p:sp>
      <p:sp>
        <p:nvSpPr>
          <p:cNvPr id="4" name="投影片編號版面配置區 3"/>
          <p:cNvSpPr>
            <a:spLocks noGrp="1"/>
          </p:cNvSpPr>
          <p:nvPr>
            <p:ph type="sldNum" sz="quarter" idx="11"/>
          </p:nvPr>
        </p:nvSpPr>
        <p:spPr/>
        <p:txBody>
          <a:bodyPr/>
          <a:lstStyle/>
          <a:p>
            <a:pPr>
              <a:defRPr/>
            </a:pPr>
            <a:fld id="{0E01DB08-05EE-4257-A42A-3B305B034957}" type="slidenum">
              <a:rPr lang="en-US" altLang="zh-TW" smtClean="0"/>
              <a:pPr>
                <a:defRPr/>
              </a:pPr>
              <a:t>36</a:t>
            </a:fld>
            <a:endParaRPr lang="en-US" altLang="zh-TW"/>
          </a:p>
        </p:txBody>
      </p:sp>
    </p:spTree>
    <p:extLst>
      <p:ext uri="{BB962C8B-B14F-4D97-AF65-F5344CB8AC3E}">
        <p14:creationId xmlns:p14="http://schemas.microsoft.com/office/powerpoint/2010/main" val="39637882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3200" u="sng" dirty="0">
                <a:ea typeface="標楷體" panose="03000509000000000000" pitchFamily="65" charset="-120"/>
              </a:rPr>
              <a:t>2012</a:t>
            </a:r>
            <a:r>
              <a:rPr lang="zh-TW" altLang="zh-TW" sz="3200" u="sng" dirty="0">
                <a:ea typeface="標楷體" panose="03000509000000000000" pitchFamily="65" charset="-120"/>
              </a:rPr>
              <a:t>年基本工資</a:t>
            </a:r>
            <a:r>
              <a:rPr lang="zh-TW" altLang="zh-TW" sz="3200" u="sng" dirty="0" smtClean="0">
                <a:ea typeface="標楷體" panose="03000509000000000000" pitchFamily="65" charset="-120"/>
              </a:rPr>
              <a:t>審議</a:t>
            </a:r>
            <a:r>
              <a:rPr lang="en-US" altLang="zh-TW" sz="3200" u="sng" dirty="0" smtClean="0">
                <a:ea typeface="標楷體" panose="03000509000000000000" pitchFamily="65" charset="-120"/>
              </a:rPr>
              <a:t>(</a:t>
            </a:r>
            <a:r>
              <a:rPr lang="zh-TW" altLang="en-US" sz="3200" u="sng" dirty="0" smtClean="0">
                <a:ea typeface="標楷體" panose="03000509000000000000" pitchFamily="65" charset="-120"/>
              </a:rPr>
              <a:t>續</a:t>
            </a:r>
            <a:r>
              <a:rPr lang="en-US" altLang="zh-TW" sz="3200" u="sng" dirty="0" smtClean="0">
                <a:ea typeface="標楷體" panose="03000509000000000000" pitchFamily="65" charset="-120"/>
              </a:rPr>
              <a:t>)</a:t>
            </a:r>
            <a:endParaRPr lang="zh-TW" altLang="en-US" sz="3200" dirty="0">
              <a:ea typeface="標楷體" panose="03000509000000000000" pitchFamily="65" charset="-120"/>
            </a:endParaRPr>
          </a:p>
        </p:txBody>
      </p:sp>
      <p:sp>
        <p:nvSpPr>
          <p:cNvPr id="3" name="內容版面配置區 2"/>
          <p:cNvSpPr>
            <a:spLocks noGrp="1"/>
          </p:cNvSpPr>
          <p:nvPr>
            <p:ph sz="quarter" idx="1"/>
          </p:nvPr>
        </p:nvSpPr>
        <p:spPr/>
        <p:txBody>
          <a:bodyPr/>
          <a:lstStyle/>
          <a:p>
            <a:r>
              <a:rPr lang="zh-TW" altLang="zh-TW" dirty="0">
                <a:ea typeface="標楷體" panose="03000509000000000000" pitchFamily="65" charset="-120"/>
              </a:rPr>
              <a:t>最後行政院長陳冲於同年</a:t>
            </a:r>
            <a:r>
              <a:rPr lang="en-US" altLang="zh-TW" dirty="0">
                <a:ea typeface="標楷體" panose="03000509000000000000" pitchFamily="65" charset="-120"/>
              </a:rPr>
              <a:t>9</a:t>
            </a:r>
            <a:r>
              <a:rPr lang="zh-TW" altLang="zh-TW" dirty="0">
                <a:ea typeface="標楷體" panose="03000509000000000000" pitchFamily="65" charset="-120"/>
              </a:rPr>
              <a:t>月</a:t>
            </a:r>
            <a:r>
              <a:rPr lang="en-US" altLang="zh-TW" dirty="0">
                <a:ea typeface="標楷體" panose="03000509000000000000" pitchFamily="65" charset="-120"/>
              </a:rPr>
              <a:t>26</a:t>
            </a:r>
            <a:r>
              <a:rPr lang="zh-TW" altLang="zh-TW" dirty="0">
                <a:ea typeface="標楷體" panose="03000509000000000000" pitchFamily="65" charset="-120"/>
              </a:rPr>
              <a:t>日決議，</a:t>
            </a:r>
            <a:r>
              <a:rPr lang="en-US" altLang="zh-TW" dirty="0">
                <a:ea typeface="標楷體" panose="03000509000000000000" pitchFamily="65" charset="-120"/>
              </a:rPr>
              <a:t>2013</a:t>
            </a:r>
            <a:r>
              <a:rPr lang="zh-TW" altLang="zh-TW" dirty="0">
                <a:ea typeface="標楷體" panose="03000509000000000000" pitchFamily="65" charset="-120"/>
              </a:rPr>
              <a:t>年</a:t>
            </a:r>
            <a:r>
              <a:rPr lang="en-US" altLang="zh-TW" dirty="0">
                <a:ea typeface="標楷體" panose="03000509000000000000" pitchFamily="65" charset="-120"/>
              </a:rPr>
              <a:t>1</a:t>
            </a:r>
            <a:r>
              <a:rPr lang="zh-TW" altLang="zh-TW" dirty="0">
                <a:ea typeface="標楷體" panose="03000509000000000000" pitchFamily="65" charset="-120"/>
              </a:rPr>
              <a:t>月</a:t>
            </a:r>
            <a:r>
              <a:rPr lang="en-US" altLang="zh-TW" dirty="0">
                <a:ea typeface="標楷體" panose="03000509000000000000" pitchFamily="65" charset="-120"/>
              </a:rPr>
              <a:t>1</a:t>
            </a:r>
            <a:r>
              <a:rPr lang="zh-TW" altLang="zh-TW" dirty="0">
                <a:ea typeface="標楷體" panose="03000509000000000000" pitchFamily="65" charset="-120"/>
              </a:rPr>
              <a:t>日起，如期調漲時薪至新臺幣</a:t>
            </a:r>
            <a:r>
              <a:rPr lang="en-US" altLang="zh-TW" dirty="0">
                <a:ea typeface="標楷體" panose="03000509000000000000" pitchFamily="65" charset="-120"/>
              </a:rPr>
              <a:t>109</a:t>
            </a:r>
            <a:r>
              <a:rPr lang="zh-TW" altLang="zh-TW" dirty="0">
                <a:ea typeface="標楷體" panose="03000509000000000000" pitchFamily="65" charset="-120"/>
              </a:rPr>
              <a:t>元，而月薪制則暫緩調漲，維持每月</a:t>
            </a:r>
            <a:r>
              <a:rPr lang="en-US" altLang="zh-TW" dirty="0">
                <a:ea typeface="標楷體" panose="03000509000000000000" pitchFamily="65" charset="-120"/>
              </a:rPr>
              <a:t>18,780</a:t>
            </a:r>
            <a:r>
              <a:rPr lang="zh-TW" altLang="zh-TW" dirty="0">
                <a:ea typeface="標楷體" panose="03000509000000000000" pitchFamily="65" charset="-120"/>
              </a:rPr>
              <a:t>元，並提出經濟成長率須連兩季大於</a:t>
            </a:r>
            <a:r>
              <a:rPr lang="en-US" altLang="zh-TW" dirty="0">
                <a:ea typeface="標楷體" panose="03000509000000000000" pitchFamily="65" charset="-120"/>
              </a:rPr>
              <a:t>3%</a:t>
            </a:r>
            <a:r>
              <a:rPr lang="zh-TW" altLang="zh-TW" dirty="0">
                <a:ea typeface="標楷體" panose="03000509000000000000" pitchFamily="65" charset="-120"/>
              </a:rPr>
              <a:t>，以及失業率低於</a:t>
            </a:r>
            <a:r>
              <a:rPr lang="en-US" altLang="zh-TW" dirty="0">
                <a:ea typeface="標楷體" panose="03000509000000000000" pitchFamily="65" charset="-120"/>
              </a:rPr>
              <a:t>4%</a:t>
            </a:r>
            <a:r>
              <a:rPr lang="zh-TW" altLang="zh-TW" dirty="0">
                <a:ea typeface="標楷體" panose="03000509000000000000" pitchFamily="65" charset="-120"/>
              </a:rPr>
              <a:t>的兩項附帶條件。而時任勞委會主委</a:t>
            </a:r>
            <a:r>
              <a:rPr lang="en-US" altLang="zh-TW" dirty="0" err="1">
                <a:ea typeface="標楷體" panose="03000509000000000000" pitchFamily="65" charset="-120"/>
                <a:hlinkClick r:id="rId2" tooltip="王如玄"/>
              </a:rPr>
              <a:t>王如玄</a:t>
            </a:r>
            <a:r>
              <a:rPr lang="zh-TW" altLang="zh-TW" dirty="0">
                <a:ea typeface="標楷體" panose="03000509000000000000" pitchFamily="65" charset="-120"/>
              </a:rPr>
              <a:t>，也因此請辭獲准。</a:t>
            </a:r>
          </a:p>
          <a:p>
            <a:r>
              <a:rPr lang="en-US" altLang="zh-TW" dirty="0">
                <a:ea typeface="標楷體" panose="03000509000000000000" pitchFamily="65" charset="-120"/>
              </a:rPr>
              <a:t>2013</a:t>
            </a:r>
            <a:r>
              <a:rPr lang="zh-TW" altLang="zh-TW" dirty="0">
                <a:ea typeface="標楷體" panose="03000509000000000000" pitchFamily="65" charset="-120"/>
              </a:rPr>
              <a:t>年</a:t>
            </a:r>
            <a:r>
              <a:rPr lang="en-US" altLang="zh-TW" dirty="0">
                <a:ea typeface="標楷體" panose="03000509000000000000" pitchFamily="65" charset="-120"/>
              </a:rPr>
              <a:t>4</a:t>
            </a:r>
            <a:r>
              <a:rPr lang="zh-TW" altLang="zh-TW" dirty="0">
                <a:ea typeface="標楷體" panose="03000509000000000000" pitchFamily="65" charset="-120"/>
              </a:rPr>
              <a:t>月</a:t>
            </a:r>
            <a:r>
              <a:rPr lang="en-US" altLang="zh-TW" dirty="0">
                <a:ea typeface="標楷體" panose="03000509000000000000" pitchFamily="65" charset="-120"/>
              </a:rPr>
              <a:t>1</a:t>
            </a:r>
            <a:r>
              <a:rPr lang="zh-TW" altLang="zh-TW" dirty="0">
                <a:ea typeface="標楷體" panose="03000509000000000000" pitchFamily="65" charset="-120"/>
              </a:rPr>
              <a:t>日，行政院長江宜樺批示勞委會提出的基本工資調漲案，並於</a:t>
            </a:r>
            <a:r>
              <a:rPr lang="en-US" altLang="zh-TW" dirty="0">
                <a:ea typeface="標楷體" panose="03000509000000000000" pitchFamily="65" charset="-120"/>
              </a:rPr>
              <a:t>4</a:t>
            </a:r>
            <a:r>
              <a:rPr lang="zh-TW" altLang="zh-TW" dirty="0">
                <a:ea typeface="標楷體" panose="03000509000000000000" pitchFamily="65" charset="-120"/>
              </a:rPr>
              <a:t>月</a:t>
            </a:r>
            <a:r>
              <a:rPr lang="en-US" altLang="zh-TW" dirty="0">
                <a:ea typeface="標楷體" panose="03000509000000000000" pitchFamily="65" charset="-120"/>
              </a:rPr>
              <a:t>2</a:t>
            </a:r>
            <a:r>
              <a:rPr lang="zh-TW" altLang="zh-TW" dirty="0">
                <a:ea typeface="標楷體" panose="03000509000000000000" pitchFamily="65" charset="-120"/>
              </a:rPr>
              <a:t>日宣布，月薪制基本工資從</a:t>
            </a:r>
            <a:r>
              <a:rPr lang="en-US" altLang="zh-TW" dirty="0">
                <a:ea typeface="標楷體" panose="03000509000000000000" pitchFamily="65" charset="-120"/>
              </a:rPr>
              <a:t>1</a:t>
            </a:r>
            <a:r>
              <a:rPr lang="zh-TW" altLang="zh-TW" dirty="0">
                <a:ea typeface="標楷體" panose="03000509000000000000" pitchFamily="65" charset="-120"/>
              </a:rPr>
              <a:t>日開始，調整至每月</a:t>
            </a:r>
            <a:r>
              <a:rPr lang="en-US" altLang="zh-TW" dirty="0">
                <a:ea typeface="標楷體" panose="03000509000000000000" pitchFamily="65" charset="-120"/>
              </a:rPr>
              <a:t>19,047</a:t>
            </a:r>
            <a:r>
              <a:rPr lang="zh-TW" altLang="zh-TW" dirty="0">
                <a:ea typeface="標楷體" panose="03000509000000000000" pitchFamily="65" charset="-120"/>
              </a:rPr>
              <a:t>元新台幣。</a:t>
            </a:r>
            <a:endParaRPr lang="zh-TW" altLang="en-US" dirty="0">
              <a:ea typeface="標楷體" panose="03000509000000000000" pitchFamily="65" charset="-120"/>
            </a:endParaRPr>
          </a:p>
        </p:txBody>
      </p:sp>
      <p:sp>
        <p:nvSpPr>
          <p:cNvPr id="4" name="投影片編號版面配置區 3"/>
          <p:cNvSpPr>
            <a:spLocks noGrp="1"/>
          </p:cNvSpPr>
          <p:nvPr>
            <p:ph type="sldNum" sz="quarter" idx="11"/>
          </p:nvPr>
        </p:nvSpPr>
        <p:spPr/>
        <p:txBody>
          <a:bodyPr/>
          <a:lstStyle/>
          <a:p>
            <a:pPr>
              <a:defRPr/>
            </a:pPr>
            <a:fld id="{0E01DB08-05EE-4257-A42A-3B305B034957}" type="slidenum">
              <a:rPr lang="en-US" altLang="zh-TW" smtClean="0"/>
              <a:pPr>
                <a:defRPr/>
              </a:pPr>
              <a:t>37</a:t>
            </a:fld>
            <a:endParaRPr lang="en-US" altLang="zh-TW"/>
          </a:p>
        </p:txBody>
      </p:sp>
    </p:spTree>
    <p:extLst>
      <p:ext uri="{BB962C8B-B14F-4D97-AF65-F5344CB8AC3E}">
        <p14:creationId xmlns:p14="http://schemas.microsoft.com/office/powerpoint/2010/main" val="39703898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3200" u="sng" dirty="0">
                <a:ea typeface="標楷體" panose="03000509000000000000" pitchFamily="65" charset="-120"/>
              </a:rPr>
              <a:t>2013</a:t>
            </a:r>
            <a:r>
              <a:rPr lang="zh-TW" altLang="zh-TW" sz="3200" u="sng" dirty="0">
                <a:ea typeface="標楷體" panose="03000509000000000000" pitchFamily="65" charset="-120"/>
              </a:rPr>
              <a:t>年基本工資審議</a:t>
            </a:r>
            <a:endParaRPr lang="zh-TW" altLang="en-US" sz="3200" dirty="0">
              <a:ea typeface="標楷體" panose="03000509000000000000" pitchFamily="65" charset="-120"/>
            </a:endParaRPr>
          </a:p>
        </p:txBody>
      </p:sp>
      <p:sp>
        <p:nvSpPr>
          <p:cNvPr id="3" name="內容版面配置區 2"/>
          <p:cNvSpPr>
            <a:spLocks noGrp="1"/>
          </p:cNvSpPr>
          <p:nvPr>
            <p:ph sz="quarter" idx="1"/>
          </p:nvPr>
        </p:nvSpPr>
        <p:spPr/>
        <p:txBody>
          <a:bodyPr/>
          <a:lstStyle/>
          <a:p>
            <a:r>
              <a:rPr lang="en-US" altLang="zh-TW" dirty="0">
                <a:ea typeface="標楷體" panose="03000509000000000000" pitchFamily="65" charset="-120"/>
              </a:rPr>
              <a:t>2013</a:t>
            </a:r>
            <a:r>
              <a:rPr lang="zh-TW" altLang="zh-TW" dirty="0">
                <a:ea typeface="標楷體" panose="03000509000000000000" pitchFamily="65" charset="-120"/>
              </a:rPr>
              <a:t>年</a:t>
            </a:r>
            <a:r>
              <a:rPr lang="en-US" altLang="zh-TW" dirty="0">
                <a:ea typeface="標楷體" panose="03000509000000000000" pitchFamily="65" charset="-120"/>
              </a:rPr>
              <a:t>8</a:t>
            </a:r>
            <a:r>
              <a:rPr lang="zh-TW" altLang="zh-TW" dirty="0">
                <a:ea typeface="標楷體" panose="03000509000000000000" pitchFamily="65" charset="-120"/>
              </a:rPr>
              <a:t>月</a:t>
            </a:r>
            <a:r>
              <a:rPr lang="en-US" altLang="zh-TW" dirty="0">
                <a:ea typeface="標楷體" panose="03000509000000000000" pitchFamily="65" charset="-120"/>
              </a:rPr>
              <a:t>28</a:t>
            </a:r>
            <a:r>
              <a:rPr lang="zh-TW" altLang="zh-TW" dirty="0">
                <a:ea typeface="標楷體" panose="03000509000000000000" pitchFamily="65" charset="-120"/>
              </a:rPr>
              <a:t>日勞委會召開第</a:t>
            </a:r>
            <a:r>
              <a:rPr lang="en-US" altLang="zh-TW" dirty="0">
                <a:ea typeface="標楷體" panose="03000509000000000000" pitchFamily="65" charset="-120"/>
              </a:rPr>
              <a:t>26</a:t>
            </a:r>
            <a:r>
              <a:rPr lang="zh-TW" altLang="zh-TW" dirty="0">
                <a:ea typeface="標楷體" panose="03000509000000000000" pitchFamily="65" charset="-120"/>
              </a:rPr>
              <a:t>次基本工資審議委員會。共識決議每小時基本工資自</a:t>
            </a:r>
            <a:r>
              <a:rPr lang="en-US" altLang="zh-TW" dirty="0">
                <a:ea typeface="標楷體" panose="03000509000000000000" pitchFamily="65" charset="-120"/>
              </a:rPr>
              <a:t>2014</a:t>
            </a:r>
            <a:r>
              <a:rPr lang="zh-TW" altLang="zh-TW" dirty="0">
                <a:ea typeface="標楷體" panose="03000509000000000000" pitchFamily="65" charset="-120"/>
              </a:rPr>
              <a:t>年元旦起，從</a:t>
            </a:r>
            <a:r>
              <a:rPr lang="en-US" altLang="zh-TW" dirty="0">
                <a:ea typeface="標楷體" panose="03000509000000000000" pitchFamily="65" charset="-120"/>
              </a:rPr>
              <a:t>109</a:t>
            </a:r>
            <a:r>
              <a:rPr lang="zh-TW" altLang="zh-TW" dirty="0">
                <a:ea typeface="標楷體" panose="03000509000000000000" pitchFamily="65" charset="-120"/>
              </a:rPr>
              <a:t>元調整至</a:t>
            </a:r>
            <a:r>
              <a:rPr lang="en-US" altLang="zh-TW" dirty="0">
                <a:ea typeface="標楷體" panose="03000509000000000000" pitchFamily="65" charset="-120"/>
              </a:rPr>
              <a:t>115</a:t>
            </a:r>
            <a:r>
              <a:rPr lang="zh-TW" altLang="zh-TW" dirty="0">
                <a:ea typeface="標楷體" panose="03000509000000000000" pitchFamily="65" charset="-120"/>
              </a:rPr>
              <a:t>元。每月基本工資自</a:t>
            </a:r>
            <a:r>
              <a:rPr lang="en-US" altLang="zh-TW" dirty="0">
                <a:ea typeface="標楷體" panose="03000509000000000000" pitchFamily="65" charset="-120"/>
              </a:rPr>
              <a:t>2014</a:t>
            </a:r>
            <a:r>
              <a:rPr lang="zh-TW" altLang="zh-TW" dirty="0">
                <a:ea typeface="標楷體" panose="03000509000000000000" pitchFamily="65" charset="-120"/>
              </a:rPr>
              <a:t>年</a:t>
            </a:r>
            <a:r>
              <a:rPr lang="en-US" altLang="zh-TW" dirty="0">
                <a:ea typeface="標楷體" panose="03000509000000000000" pitchFamily="65" charset="-120"/>
              </a:rPr>
              <a:t>7</a:t>
            </a:r>
            <a:r>
              <a:rPr lang="zh-TW" altLang="zh-TW" dirty="0">
                <a:ea typeface="標楷體" panose="03000509000000000000" pitchFamily="65" charset="-120"/>
              </a:rPr>
              <a:t>月</a:t>
            </a:r>
            <a:r>
              <a:rPr lang="en-US" altLang="zh-TW" dirty="0">
                <a:ea typeface="標楷體" panose="03000509000000000000" pitchFamily="65" charset="-120"/>
              </a:rPr>
              <a:t>1</a:t>
            </a:r>
            <a:r>
              <a:rPr lang="zh-TW" altLang="zh-TW" dirty="0">
                <a:ea typeface="標楷體" panose="03000509000000000000" pitchFamily="65" charset="-120"/>
              </a:rPr>
              <a:t>日起從</a:t>
            </a:r>
            <a:r>
              <a:rPr lang="en-US" altLang="zh-TW" dirty="0">
                <a:ea typeface="標楷體" panose="03000509000000000000" pitchFamily="65" charset="-120"/>
              </a:rPr>
              <a:t>19047</a:t>
            </a:r>
            <a:r>
              <a:rPr lang="zh-TW" altLang="zh-TW" dirty="0">
                <a:ea typeface="標楷體" panose="03000509000000000000" pitchFamily="65" charset="-120"/>
              </a:rPr>
              <a:t>元調整至</a:t>
            </a:r>
            <a:r>
              <a:rPr lang="en-US" altLang="zh-TW" dirty="0">
                <a:ea typeface="標楷體" panose="03000509000000000000" pitchFamily="65" charset="-120"/>
              </a:rPr>
              <a:t>19273</a:t>
            </a:r>
            <a:r>
              <a:rPr lang="zh-TW" altLang="zh-TW" dirty="0">
                <a:ea typeface="標楷體" panose="03000509000000000000" pitchFamily="65" charset="-120"/>
              </a:rPr>
              <a:t>元，並於</a:t>
            </a:r>
            <a:r>
              <a:rPr lang="en-US" altLang="zh-TW" dirty="0">
                <a:ea typeface="標楷體" panose="03000509000000000000" pitchFamily="65" charset="-120"/>
              </a:rPr>
              <a:t>9</a:t>
            </a:r>
            <a:r>
              <a:rPr lang="zh-TW" altLang="zh-TW" dirty="0">
                <a:ea typeface="標楷體" panose="03000509000000000000" pitchFamily="65" charset="-120"/>
              </a:rPr>
              <a:t>月</a:t>
            </a:r>
            <a:r>
              <a:rPr lang="en-US" altLang="zh-TW" dirty="0">
                <a:ea typeface="標楷體" panose="03000509000000000000" pitchFamily="65" charset="-120"/>
              </a:rPr>
              <a:t>24</a:t>
            </a:r>
            <a:r>
              <a:rPr lang="zh-TW" altLang="zh-TW" dirty="0">
                <a:ea typeface="標楷體" panose="03000509000000000000" pitchFamily="65" charset="-120"/>
              </a:rPr>
              <a:t>日由行政院長江宜樺審核通過。由於政府方面希望避免年度基本工資審議造成的勞資爭端，因此在</a:t>
            </a:r>
            <a:r>
              <a:rPr lang="en-US" altLang="zh-TW" dirty="0">
                <a:ea typeface="標楷體" panose="03000509000000000000" pitchFamily="65" charset="-120"/>
              </a:rPr>
              <a:t>2014</a:t>
            </a:r>
            <a:r>
              <a:rPr lang="zh-TW" altLang="zh-TW" dirty="0">
                <a:ea typeface="標楷體" panose="03000509000000000000" pitchFamily="65" charset="-120"/>
              </a:rPr>
              <a:t>年元旦開始，也設下物價指數累計上漲達</a:t>
            </a:r>
            <a:r>
              <a:rPr lang="en-US" altLang="zh-TW" dirty="0">
                <a:ea typeface="標楷體" panose="03000509000000000000" pitchFamily="65" charset="-120"/>
              </a:rPr>
              <a:t>3%</a:t>
            </a:r>
            <a:r>
              <a:rPr lang="zh-TW" altLang="zh-TW" dirty="0">
                <a:ea typeface="標楷體" panose="03000509000000000000" pitchFamily="65" charset="-120"/>
              </a:rPr>
              <a:t>，才能再度召開基本工資審議會的門檻。</a:t>
            </a:r>
            <a:endParaRPr lang="zh-TW" altLang="en-US" dirty="0">
              <a:ea typeface="標楷體" panose="03000509000000000000" pitchFamily="65" charset="-120"/>
            </a:endParaRPr>
          </a:p>
        </p:txBody>
      </p:sp>
      <p:sp>
        <p:nvSpPr>
          <p:cNvPr id="4" name="投影片編號版面配置區 3"/>
          <p:cNvSpPr>
            <a:spLocks noGrp="1"/>
          </p:cNvSpPr>
          <p:nvPr>
            <p:ph type="sldNum" sz="quarter" idx="11"/>
          </p:nvPr>
        </p:nvSpPr>
        <p:spPr/>
        <p:txBody>
          <a:bodyPr/>
          <a:lstStyle/>
          <a:p>
            <a:pPr>
              <a:defRPr/>
            </a:pPr>
            <a:fld id="{0E01DB08-05EE-4257-A42A-3B305B034957}" type="slidenum">
              <a:rPr lang="en-US" altLang="zh-TW" smtClean="0"/>
              <a:pPr>
                <a:defRPr/>
              </a:pPr>
              <a:t>38</a:t>
            </a:fld>
            <a:endParaRPr lang="en-US" altLang="zh-TW"/>
          </a:p>
        </p:txBody>
      </p:sp>
    </p:spTree>
    <p:extLst>
      <p:ext uri="{BB962C8B-B14F-4D97-AF65-F5344CB8AC3E}">
        <p14:creationId xmlns:p14="http://schemas.microsoft.com/office/powerpoint/2010/main" val="42655758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85750" y="142875"/>
            <a:ext cx="8572500" cy="785813"/>
          </a:xfrm>
        </p:spPr>
        <p:txBody>
          <a:bodyPr/>
          <a:lstStyle/>
          <a:p>
            <a:pPr marL="800100" indent="-800100" eaLnBrk="1" hangingPunct="1">
              <a:defRPr/>
            </a:pPr>
            <a:r>
              <a:rPr lang="en-US" altLang="zh-TW" sz="2600" dirty="0" smtClean="0"/>
              <a:t>5. Policy Application: The Impact of Minimum Wages</a:t>
            </a:r>
          </a:p>
        </p:txBody>
      </p:sp>
      <p:sp>
        <p:nvSpPr>
          <p:cNvPr id="36867" name="Rectangle 3"/>
          <p:cNvSpPr>
            <a:spLocks noGrp="1" noChangeArrowheads="1"/>
          </p:cNvSpPr>
          <p:nvPr>
            <p:ph type="body" idx="1"/>
          </p:nvPr>
        </p:nvSpPr>
        <p:spPr>
          <a:xfrm>
            <a:off x="428625" y="1000125"/>
            <a:ext cx="8229600" cy="5664200"/>
          </a:xfrm>
        </p:spPr>
        <p:txBody>
          <a:bodyPr/>
          <a:lstStyle/>
          <a:p>
            <a:pPr eaLnBrk="1" hangingPunct="1"/>
            <a:r>
              <a:rPr lang="en-US" altLang="zh-TW" dirty="0" smtClean="0"/>
              <a:t>The standard economic model of the impact of minimum wages on employment is illustrated in the following figure:</a:t>
            </a:r>
          </a:p>
        </p:txBody>
      </p:sp>
      <p:sp>
        <p:nvSpPr>
          <p:cNvPr id="36868" name="Text Box 23"/>
          <p:cNvSpPr txBox="1">
            <a:spLocks noChangeArrowheads="1"/>
          </p:cNvSpPr>
          <p:nvPr/>
        </p:nvSpPr>
        <p:spPr bwMode="auto">
          <a:xfrm>
            <a:off x="428625" y="6143625"/>
            <a:ext cx="4902200" cy="366713"/>
          </a:xfrm>
          <a:prstGeom prst="rect">
            <a:avLst/>
          </a:prstGeom>
          <a:noFill/>
          <a:ln w="9525">
            <a:noFill/>
            <a:miter lim="800000"/>
            <a:headEnd/>
            <a:tailEnd/>
          </a:ln>
        </p:spPr>
        <p:txBody>
          <a:bodyPr wrap="none">
            <a:spAutoFit/>
          </a:bodyPr>
          <a:lstStyle/>
          <a:p>
            <a:r>
              <a:rPr lang="en-US" altLang="zh-TW"/>
              <a:t>The Impact of the Minimum Wage on Employment</a:t>
            </a:r>
          </a:p>
        </p:txBody>
      </p:sp>
      <p:sp>
        <p:nvSpPr>
          <p:cNvPr id="36869" name="Text Box 24"/>
          <p:cNvSpPr txBox="1">
            <a:spLocks noChangeArrowheads="1"/>
          </p:cNvSpPr>
          <p:nvPr/>
        </p:nvSpPr>
        <p:spPr bwMode="auto">
          <a:xfrm>
            <a:off x="5143500" y="2071688"/>
            <a:ext cx="3475038" cy="4108450"/>
          </a:xfrm>
          <a:prstGeom prst="rect">
            <a:avLst/>
          </a:prstGeom>
          <a:noFill/>
          <a:ln w="9525">
            <a:solidFill>
              <a:srgbClr val="00B050"/>
            </a:solidFill>
            <a:miter lim="800000"/>
            <a:headEnd/>
            <a:tailEnd/>
          </a:ln>
        </p:spPr>
        <p:txBody>
          <a:bodyPr>
            <a:spAutoFit/>
          </a:bodyPr>
          <a:lstStyle/>
          <a:p>
            <a:r>
              <a:rPr lang="en-US" altLang="zh-TW" sz="2400"/>
              <a:t>Note: A minimum wage creates unemployment both because some previously employed workers lose their jobs, and because some workers who did not find it worthwhile to work at the competitive wage find it worthwhile to work at the higher minimum wage.</a:t>
            </a:r>
          </a:p>
        </p:txBody>
      </p:sp>
      <p:grpSp>
        <p:nvGrpSpPr>
          <p:cNvPr id="36870" name="群組 26"/>
          <p:cNvGrpSpPr>
            <a:grpSpLocks/>
          </p:cNvGrpSpPr>
          <p:nvPr/>
        </p:nvGrpSpPr>
        <p:grpSpPr bwMode="auto">
          <a:xfrm>
            <a:off x="642938" y="2500313"/>
            <a:ext cx="4286250" cy="3571875"/>
            <a:chOff x="1116013" y="2565400"/>
            <a:chExt cx="4146550" cy="3390900"/>
          </a:xfrm>
        </p:grpSpPr>
        <p:sp>
          <p:nvSpPr>
            <p:cNvPr id="36872" name="Line 4"/>
            <p:cNvSpPr>
              <a:spLocks noChangeShapeType="1"/>
            </p:cNvSpPr>
            <p:nvPr/>
          </p:nvSpPr>
          <p:spPr bwMode="auto">
            <a:xfrm flipV="1">
              <a:off x="1692275" y="2901950"/>
              <a:ext cx="0" cy="2663825"/>
            </a:xfrm>
            <a:prstGeom prst="line">
              <a:avLst/>
            </a:prstGeom>
            <a:noFill/>
            <a:ln w="19050">
              <a:solidFill>
                <a:schemeClr val="tx1"/>
              </a:solidFill>
              <a:round/>
              <a:headEnd/>
              <a:tailEnd/>
            </a:ln>
          </p:spPr>
          <p:txBody>
            <a:bodyPr/>
            <a:lstStyle/>
            <a:p>
              <a:endParaRPr lang="zh-TW" altLang="en-US"/>
            </a:p>
          </p:txBody>
        </p:sp>
        <p:sp>
          <p:nvSpPr>
            <p:cNvPr id="36873" name="Line 5"/>
            <p:cNvSpPr>
              <a:spLocks noChangeShapeType="1"/>
            </p:cNvSpPr>
            <p:nvPr/>
          </p:nvSpPr>
          <p:spPr bwMode="auto">
            <a:xfrm>
              <a:off x="1692275" y="5565775"/>
              <a:ext cx="2951163" cy="0"/>
            </a:xfrm>
            <a:prstGeom prst="line">
              <a:avLst/>
            </a:prstGeom>
            <a:noFill/>
            <a:ln w="19050">
              <a:solidFill>
                <a:schemeClr val="tx1"/>
              </a:solidFill>
              <a:round/>
              <a:headEnd/>
              <a:tailEnd/>
            </a:ln>
          </p:spPr>
          <p:txBody>
            <a:bodyPr/>
            <a:lstStyle/>
            <a:p>
              <a:endParaRPr lang="zh-TW" altLang="en-US"/>
            </a:p>
          </p:txBody>
        </p:sp>
        <p:sp>
          <p:nvSpPr>
            <p:cNvPr id="36874" name="Line 6"/>
            <p:cNvSpPr>
              <a:spLocks noChangeShapeType="1"/>
            </p:cNvSpPr>
            <p:nvPr/>
          </p:nvSpPr>
          <p:spPr bwMode="auto">
            <a:xfrm>
              <a:off x="1908175" y="2924175"/>
              <a:ext cx="2305050" cy="2352675"/>
            </a:xfrm>
            <a:prstGeom prst="line">
              <a:avLst/>
            </a:prstGeom>
            <a:noFill/>
            <a:ln w="19050">
              <a:solidFill>
                <a:schemeClr val="tx1"/>
              </a:solidFill>
              <a:round/>
              <a:headEnd/>
              <a:tailEnd/>
            </a:ln>
          </p:spPr>
          <p:txBody>
            <a:bodyPr/>
            <a:lstStyle/>
            <a:p>
              <a:endParaRPr lang="zh-TW" altLang="en-US"/>
            </a:p>
          </p:txBody>
        </p:sp>
        <p:sp>
          <p:nvSpPr>
            <p:cNvPr id="36875" name="Line 7"/>
            <p:cNvSpPr>
              <a:spLocks noChangeShapeType="1"/>
            </p:cNvSpPr>
            <p:nvPr/>
          </p:nvSpPr>
          <p:spPr bwMode="auto">
            <a:xfrm flipV="1">
              <a:off x="1908175" y="2973388"/>
              <a:ext cx="2232025" cy="2305050"/>
            </a:xfrm>
            <a:prstGeom prst="line">
              <a:avLst/>
            </a:prstGeom>
            <a:noFill/>
            <a:ln w="19050">
              <a:solidFill>
                <a:schemeClr val="tx1"/>
              </a:solidFill>
              <a:round/>
              <a:headEnd/>
              <a:tailEnd/>
            </a:ln>
          </p:spPr>
          <p:txBody>
            <a:bodyPr/>
            <a:lstStyle/>
            <a:p>
              <a:endParaRPr lang="zh-TW" altLang="en-US"/>
            </a:p>
          </p:txBody>
        </p:sp>
        <p:sp>
          <p:nvSpPr>
            <p:cNvPr id="36876" name="Line 8"/>
            <p:cNvSpPr>
              <a:spLocks noChangeShapeType="1"/>
            </p:cNvSpPr>
            <p:nvPr/>
          </p:nvSpPr>
          <p:spPr bwMode="auto">
            <a:xfrm flipH="1">
              <a:off x="1692275" y="4125913"/>
              <a:ext cx="1368425" cy="0"/>
            </a:xfrm>
            <a:prstGeom prst="line">
              <a:avLst/>
            </a:prstGeom>
            <a:noFill/>
            <a:ln w="19050">
              <a:solidFill>
                <a:schemeClr val="tx1"/>
              </a:solidFill>
              <a:prstDash val="lgDash"/>
              <a:round/>
              <a:headEnd/>
              <a:tailEnd/>
            </a:ln>
          </p:spPr>
          <p:txBody>
            <a:bodyPr/>
            <a:lstStyle/>
            <a:p>
              <a:endParaRPr lang="zh-TW" altLang="en-US"/>
            </a:p>
          </p:txBody>
        </p:sp>
        <p:sp>
          <p:nvSpPr>
            <p:cNvPr id="36877" name="Line 9"/>
            <p:cNvSpPr>
              <a:spLocks noChangeShapeType="1"/>
            </p:cNvSpPr>
            <p:nvPr/>
          </p:nvSpPr>
          <p:spPr bwMode="auto">
            <a:xfrm>
              <a:off x="3060700" y="4125913"/>
              <a:ext cx="0" cy="1439862"/>
            </a:xfrm>
            <a:prstGeom prst="line">
              <a:avLst/>
            </a:prstGeom>
            <a:noFill/>
            <a:ln w="19050">
              <a:solidFill>
                <a:schemeClr val="tx1"/>
              </a:solidFill>
              <a:prstDash val="lgDash"/>
              <a:round/>
              <a:headEnd/>
              <a:tailEnd/>
            </a:ln>
          </p:spPr>
          <p:txBody>
            <a:bodyPr/>
            <a:lstStyle/>
            <a:p>
              <a:endParaRPr lang="zh-TW" altLang="en-US"/>
            </a:p>
          </p:txBody>
        </p:sp>
        <p:sp>
          <p:nvSpPr>
            <p:cNvPr id="36878" name="Text Box 10"/>
            <p:cNvSpPr txBox="1">
              <a:spLocks noChangeArrowheads="1"/>
            </p:cNvSpPr>
            <p:nvPr/>
          </p:nvSpPr>
          <p:spPr bwMode="auto">
            <a:xfrm>
              <a:off x="1116013" y="2565400"/>
              <a:ext cx="835025" cy="336550"/>
            </a:xfrm>
            <a:prstGeom prst="rect">
              <a:avLst/>
            </a:prstGeom>
            <a:noFill/>
            <a:ln w="9525">
              <a:noFill/>
              <a:miter lim="800000"/>
              <a:headEnd/>
              <a:tailEnd/>
            </a:ln>
          </p:spPr>
          <p:txBody>
            <a:bodyPr wrap="none">
              <a:spAutoFit/>
            </a:bodyPr>
            <a:lstStyle/>
            <a:p>
              <a:r>
                <a:rPr lang="en-US" altLang="zh-TW" sz="1600"/>
                <a:t> Dollars</a:t>
              </a:r>
            </a:p>
          </p:txBody>
        </p:sp>
        <p:sp>
          <p:nvSpPr>
            <p:cNvPr id="36879" name="Text Box 11"/>
            <p:cNvSpPr txBox="1">
              <a:spLocks noChangeArrowheads="1"/>
            </p:cNvSpPr>
            <p:nvPr/>
          </p:nvSpPr>
          <p:spPr bwMode="auto">
            <a:xfrm>
              <a:off x="2895600" y="5514975"/>
              <a:ext cx="552450" cy="366713"/>
            </a:xfrm>
            <a:prstGeom prst="rect">
              <a:avLst/>
            </a:prstGeom>
            <a:noFill/>
            <a:ln w="9525">
              <a:noFill/>
              <a:miter lim="800000"/>
              <a:headEnd/>
              <a:tailEnd/>
            </a:ln>
          </p:spPr>
          <p:txBody>
            <a:bodyPr wrap="none">
              <a:spAutoFit/>
            </a:bodyPr>
            <a:lstStyle/>
            <a:p>
              <a:r>
                <a:rPr lang="en-US" altLang="zh-TW"/>
                <a:t> E* </a:t>
              </a:r>
            </a:p>
          </p:txBody>
        </p:sp>
        <p:sp>
          <p:nvSpPr>
            <p:cNvPr id="36880" name="Text Box 12"/>
            <p:cNvSpPr txBox="1">
              <a:spLocks noChangeArrowheads="1"/>
            </p:cNvSpPr>
            <p:nvPr/>
          </p:nvSpPr>
          <p:spPr bwMode="auto">
            <a:xfrm>
              <a:off x="1201738" y="3836988"/>
              <a:ext cx="628650" cy="366712"/>
            </a:xfrm>
            <a:prstGeom prst="rect">
              <a:avLst/>
            </a:prstGeom>
            <a:noFill/>
            <a:ln w="9525">
              <a:noFill/>
              <a:miter lim="800000"/>
              <a:headEnd/>
              <a:tailEnd/>
            </a:ln>
          </p:spPr>
          <p:txBody>
            <a:bodyPr wrap="none">
              <a:spAutoFit/>
            </a:bodyPr>
            <a:lstStyle/>
            <a:p>
              <a:r>
                <a:rPr lang="en-US" altLang="zh-TW"/>
                <a:t> W* </a:t>
              </a:r>
            </a:p>
          </p:txBody>
        </p:sp>
        <p:sp>
          <p:nvSpPr>
            <p:cNvPr id="36881" name="Text Box 13"/>
            <p:cNvSpPr txBox="1">
              <a:spLocks noChangeArrowheads="1"/>
            </p:cNvSpPr>
            <p:nvPr/>
          </p:nvSpPr>
          <p:spPr bwMode="auto">
            <a:xfrm>
              <a:off x="4335463" y="5011738"/>
              <a:ext cx="349250" cy="366712"/>
            </a:xfrm>
            <a:prstGeom prst="rect">
              <a:avLst/>
            </a:prstGeom>
            <a:noFill/>
            <a:ln w="9525">
              <a:noFill/>
              <a:miter lim="800000"/>
              <a:headEnd/>
              <a:tailEnd/>
            </a:ln>
          </p:spPr>
          <p:txBody>
            <a:bodyPr wrap="none">
              <a:spAutoFit/>
            </a:bodyPr>
            <a:lstStyle/>
            <a:p>
              <a:r>
                <a:rPr lang="en-US" altLang="zh-TW"/>
                <a:t>D</a:t>
              </a:r>
            </a:p>
          </p:txBody>
        </p:sp>
        <p:sp>
          <p:nvSpPr>
            <p:cNvPr id="36882" name="Text Box 14"/>
            <p:cNvSpPr txBox="1">
              <a:spLocks noChangeArrowheads="1"/>
            </p:cNvSpPr>
            <p:nvPr/>
          </p:nvSpPr>
          <p:spPr bwMode="auto">
            <a:xfrm>
              <a:off x="4119563" y="2779713"/>
              <a:ext cx="311150" cy="366712"/>
            </a:xfrm>
            <a:prstGeom prst="rect">
              <a:avLst/>
            </a:prstGeom>
            <a:noFill/>
            <a:ln w="19050">
              <a:noFill/>
              <a:miter lim="800000"/>
              <a:headEnd/>
              <a:tailEnd/>
            </a:ln>
          </p:spPr>
          <p:txBody>
            <a:bodyPr wrap="none">
              <a:spAutoFit/>
            </a:bodyPr>
            <a:lstStyle/>
            <a:p>
              <a:r>
                <a:rPr lang="en-US" altLang="zh-TW"/>
                <a:t>S</a:t>
              </a:r>
            </a:p>
          </p:txBody>
        </p:sp>
        <p:sp>
          <p:nvSpPr>
            <p:cNvPr id="36883" name="Line 15"/>
            <p:cNvSpPr>
              <a:spLocks noChangeShapeType="1"/>
            </p:cNvSpPr>
            <p:nvPr/>
          </p:nvSpPr>
          <p:spPr bwMode="auto">
            <a:xfrm>
              <a:off x="1692275" y="3357563"/>
              <a:ext cx="2087563" cy="0"/>
            </a:xfrm>
            <a:prstGeom prst="line">
              <a:avLst/>
            </a:prstGeom>
            <a:noFill/>
            <a:ln w="9525">
              <a:solidFill>
                <a:schemeClr val="tx1"/>
              </a:solidFill>
              <a:round/>
              <a:headEnd/>
              <a:tailEnd/>
            </a:ln>
          </p:spPr>
          <p:txBody>
            <a:bodyPr/>
            <a:lstStyle/>
            <a:p>
              <a:endParaRPr lang="zh-TW" altLang="en-US"/>
            </a:p>
          </p:txBody>
        </p:sp>
        <p:sp>
          <p:nvSpPr>
            <p:cNvPr id="36884" name="Line 16"/>
            <p:cNvSpPr>
              <a:spLocks noChangeShapeType="1"/>
            </p:cNvSpPr>
            <p:nvPr/>
          </p:nvSpPr>
          <p:spPr bwMode="auto">
            <a:xfrm>
              <a:off x="3779838" y="3357563"/>
              <a:ext cx="0" cy="2232025"/>
            </a:xfrm>
            <a:prstGeom prst="line">
              <a:avLst/>
            </a:prstGeom>
            <a:noFill/>
            <a:ln w="19050">
              <a:solidFill>
                <a:schemeClr val="tx1"/>
              </a:solidFill>
              <a:prstDash val="lgDash"/>
              <a:round/>
              <a:headEnd/>
              <a:tailEnd/>
            </a:ln>
          </p:spPr>
          <p:txBody>
            <a:bodyPr/>
            <a:lstStyle/>
            <a:p>
              <a:endParaRPr lang="zh-TW" altLang="en-US"/>
            </a:p>
          </p:txBody>
        </p:sp>
        <p:sp>
          <p:nvSpPr>
            <p:cNvPr id="36885" name="Text Box 17"/>
            <p:cNvSpPr txBox="1">
              <a:spLocks noChangeArrowheads="1"/>
            </p:cNvSpPr>
            <p:nvPr/>
          </p:nvSpPr>
          <p:spPr bwMode="auto">
            <a:xfrm>
              <a:off x="3492500" y="5516563"/>
              <a:ext cx="522288" cy="366712"/>
            </a:xfrm>
            <a:prstGeom prst="rect">
              <a:avLst/>
            </a:prstGeom>
            <a:noFill/>
            <a:ln w="9525">
              <a:noFill/>
              <a:miter lim="800000"/>
              <a:headEnd/>
              <a:tailEnd/>
            </a:ln>
          </p:spPr>
          <p:txBody>
            <a:bodyPr wrap="none">
              <a:spAutoFit/>
            </a:bodyPr>
            <a:lstStyle/>
            <a:p>
              <a:r>
                <a:rPr lang="en-US" altLang="zh-TW"/>
                <a:t> E</a:t>
              </a:r>
              <a:r>
                <a:rPr lang="en-US" altLang="zh-TW" baseline="-25000"/>
                <a:t>S</a:t>
              </a:r>
              <a:r>
                <a:rPr lang="en-US" altLang="zh-TW"/>
                <a:t> </a:t>
              </a:r>
            </a:p>
          </p:txBody>
        </p:sp>
        <p:sp>
          <p:nvSpPr>
            <p:cNvPr id="36886" name="Line 18"/>
            <p:cNvSpPr>
              <a:spLocks noChangeShapeType="1"/>
            </p:cNvSpPr>
            <p:nvPr/>
          </p:nvSpPr>
          <p:spPr bwMode="auto">
            <a:xfrm>
              <a:off x="2339975" y="3357563"/>
              <a:ext cx="0" cy="2232025"/>
            </a:xfrm>
            <a:prstGeom prst="line">
              <a:avLst/>
            </a:prstGeom>
            <a:noFill/>
            <a:ln w="19050">
              <a:solidFill>
                <a:schemeClr val="tx1"/>
              </a:solidFill>
              <a:prstDash val="lgDash"/>
              <a:round/>
              <a:headEnd/>
              <a:tailEnd/>
            </a:ln>
          </p:spPr>
          <p:txBody>
            <a:bodyPr/>
            <a:lstStyle/>
            <a:p>
              <a:endParaRPr lang="zh-TW" altLang="en-US"/>
            </a:p>
          </p:txBody>
        </p:sp>
        <p:sp>
          <p:nvSpPr>
            <p:cNvPr id="36887" name="Text Box 19"/>
            <p:cNvSpPr txBox="1">
              <a:spLocks noChangeArrowheads="1"/>
            </p:cNvSpPr>
            <p:nvPr/>
          </p:nvSpPr>
          <p:spPr bwMode="auto">
            <a:xfrm>
              <a:off x="1258888" y="3141663"/>
              <a:ext cx="400050" cy="366712"/>
            </a:xfrm>
            <a:prstGeom prst="rect">
              <a:avLst/>
            </a:prstGeom>
            <a:noFill/>
            <a:ln w="9525">
              <a:noFill/>
              <a:miter lim="800000"/>
              <a:headEnd/>
              <a:tailEnd/>
            </a:ln>
          </p:spPr>
          <p:txBody>
            <a:bodyPr wrap="none">
              <a:spAutoFit/>
            </a:bodyPr>
            <a:lstStyle/>
            <a:p>
              <a:r>
                <a:rPr lang="en-US" altLang="zh-TW"/>
                <a:t>W</a:t>
              </a:r>
            </a:p>
          </p:txBody>
        </p:sp>
        <p:sp>
          <p:nvSpPr>
            <p:cNvPr id="36888" name="Text Box 20"/>
            <p:cNvSpPr txBox="1">
              <a:spLocks noChangeArrowheads="1"/>
            </p:cNvSpPr>
            <p:nvPr/>
          </p:nvSpPr>
          <p:spPr bwMode="auto">
            <a:xfrm>
              <a:off x="2195513" y="5589588"/>
              <a:ext cx="323850" cy="366712"/>
            </a:xfrm>
            <a:prstGeom prst="rect">
              <a:avLst/>
            </a:prstGeom>
            <a:noFill/>
            <a:ln w="9525">
              <a:noFill/>
              <a:miter lim="800000"/>
              <a:headEnd/>
              <a:tailEnd/>
            </a:ln>
          </p:spPr>
          <p:txBody>
            <a:bodyPr wrap="none">
              <a:spAutoFit/>
            </a:bodyPr>
            <a:lstStyle/>
            <a:p>
              <a:r>
                <a:rPr lang="en-US" altLang="zh-TW"/>
                <a:t>E</a:t>
              </a:r>
            </a:p>
          </p:txBody>
        </p:sp>
        <p:sp>
          <p:nvSpPr>
            <p:cNvPr id="36889" name="Line 21"/>
            <p:cNvSpPr>
              <a:spLocks noChangeShapeType="1"/>
            </p:cNvSpPr>
            <p:nvPr/>
          </p:nvSpPr>
          <p:spPr bwMode="auto">
            <a:xfrm>
              <a:off x="1331913" y="3213100"/>
              <a:ext cx="215900" cy="0"/>
            </a:xfrm>
            <a:prstGeom prst="line">
              <a:avLst/>
            </a:prstGeom>
            <a:noFill/>
            <a:ln w="9525">
              <a:solidFill>
                <a:schemeClr val="tx1"/>
              </a:solidFill>
              <a:round/>
              <a:headEnd/>
              <a:tailEnd/>
            </a:ln>
          </p:spPr>
          <p:txBody>
            <a:bodyPr/>
            <a:lstStyle/>
            <a:p>
              <a:endParaRPr lang="zh-TW" altLang="en-US"/>
            </a:p>
          </p:txBody>
        </p:sp>
        <p:sp>
          <p:nvSpPr>
            <p:cNvPr id="36890" name="Line 22"/>
            <p:cNvSpPr>
              <a:spLocks noChangeShapeType="1"/>
            </p:cNvSpPr>
            <p:nvPr/>
          </p:nvSpPr>
          <p:spPr bwMode="auto">
            <a:xfrm>
              <a:off x="2268538" y="5661025"/>
              <a:ext cx="142875" cy="0"/>
            </a:xfrm>
            <a:prstGeom prst="line">
              <a:avLst/>
            </a:prstGeom>
            <a:noFill/>
            <a:ln w="9525">
              <a:solidFill>
                <a:schemeClr val="tx1"/>
              </a:solidFill>
              <a:round/>
              <a:headEnd/>
              <a:tailEnd/>
            </a:ln>
          </p:spPr>
          <p:txBody>
            <a:bodyPr/>
            <a:lstStyle/>
            <a:p>
              <a:endParaRPr lang="zh-TW" altLang="en-US"/>
            </a:p>
          </p:txBody>
        </p:sp>
        <p:sp>
          <p:nvSpPr>
            <p:cNvPr id="36891" name="Text Box 25"/>
            <p:cNvSpPr txBox="1">
              <a:spLocks noChangeArrowheads="1"/>
            </p:cNvSpPr>
            <p:nvPr/>
          </p:nvSpPr>
          <p:spPr bwMode="auto">
            <a:xfrm>
              <a:off x="3924300" y="5589588"/>
              <a:ext cx="1338263" cy="336550"/>
            </a:xfrm>
            <a:prstGeom prst="rect">
              <a:avLst/>
            </a:prstGeom>
            <a:noFill/>
            <a:ln w="9525">
              <a:noFill/>
              <a:miter lim="800000"/>
              <a:headEnd/>
              <a:tailEnd/>
            </a:ln>
          </p:spPr>
          <p:txBody>
            <a:bodyPr wrap="none">
              <a:spAutoFit/>
            </a:bodyPr>
            <a:lstStyle/>
            <a:p>
              <a:r>
                <a:rPr lang="en-US" altLang="zh-TW" sz="1600"/>
                <a:t> Employment </a:t>
              </a:r>
            </a:p>
          </p:txBody>
        </p:sp>
      </p:grpSp>
      <p:sp>
        <p:nvSpPr>
          <p:cNvPr id="36871" name="投影片編號版面配置區 2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52ABB79E-0CC9-4E31-AC94-B86674A5F4D1}" type="slidenum">
              <a:rPr lang="en-US" altLang="zh-TW" smtClean="0">
                <a:ea typeface="新細明體" pitchFamily="18" charset="-120"/>
              </a:rPr>
              <a:pPr/>
              <a:t>39</a:t>
            </a:fld>
            <a:endParaRPr lang="en-US" altLang="zh-TW" smtClean="0">
              <a:ea typeface="新細明體" pitchFamily="18" charset="-12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0"/>
            <a:ext cx="7467600" cy="778098"/>
          </a:xfrm>
        </p:spPr>
        <p:txBody>
          <a:bodyPr/>
          <a:lstStyle/>
          <a:p>
            <a:r>
              <a:rPr lang="zh-TW" altLang="en-US" dirty="0">
                <a:latin typeface="標楷體" panose="03000509000000000000" pitchFamily="65" charset="-120"/>
                <a:ea typeface="標楷體" panose="03000509000000000000" pitchFamily="65" charset="-120"/>
              </a:rPr>
              <a:t>勞動基準法</a:t>
            </a:r>
          </a:p>
        </p:txBody>
      </p:sp>
      <p:sp>
        <p:nvSpPr>
          <p:cNvPr id="3" name="內容版面配置區 2"/>
          <p:cNvSpPr>
            <a:spLocks noGrp="1"/>
          </p:cNvSpPr>
          <p:nvPr>
            <p:ph sz="quarter" idx="1"/>
          </p:nvPr>
        </p:nvSpPr>
        <p:spPr>
          <a:xfrm>
            <a:off x="251520" y="692696"/>
            <a:ext cx="8064896" cy="6048672"/>
          </a:xfrm>
        </p:spPr>
        <p:txBody>
          <a:bodyPr/>
          <a:lstStyle/>
          <a:p>
            <a:r>
              <a:rPr lang="zh-TW" altLang="en-US" b="1" dirty="0" smtClean="0">
                <a:ea typeface="標楷體" panose="03000509000000000000" pitchFamily="65" charset="-120"/>
              </a:rPr>
              <a:t>工資</a:t>
            </a:r>
            <a:endParaRPr lang="en-US" altLang="zh-TW" b="1" dirty="0">
              <a:ea typeface="標楷體" panose="03000509000000000000" pitchFamily="65" charset="-120"/>
            </a:endParaRPr>
          </a:p>
          <a:p>
            <a:pPr>
              <a:buFont typeface="Arial" panose="020B0604020202020204" pitchFamily="34" charset="0"/>
              <a:buChar char="•"/>
            </a:pPr>
            <a:r>
              <a:rPr lang="zh-TW" altLang="zh-TW" sz="2400" dirty="0" smtClean="0">
                <a:ea typeface="標楷體" panose="03000509000000000000" pitchFamily="65" charset="-120"/>
              </a:rPr>
              <a:t>勞工</a:t>
            </a:r>
            <a:r>
              <a:rPr lang="zh-TW" altLang="zh-TW" sz="2400" dirty="0">
                <a:ea typeface="標楷體" panose="03000509000000000000" pitchFamily="65" charset="-120"/>
              </a:rPr>
              <a:t>因工作而獲得之報酬，包括工資、薪金及按計時、計日、計月、計件以現金或實物等方式給付之獎金、津貼及其他任何名義之經常性給與均</a:t>
            </a:r>
            <a:r>
              <a:rPr lang="zh-TW" altLang="zh-TW" sz="2400" dirty="0" smtClean="0">
                <a:ea typeface="標楷體" panose="03000509000000000000" pitchFamily="65" charset="-120"/>
              </a:rPr>
              <a:t>屬</a:t>
            </a:r>
            <a:r>
              <a:rPr lang="zh-TW" altLang="en-US" sz="2400" dirty="0" smtClean="0">
                <a:ea typeface="標楷體" panose="03000509000000000000" pitchFamily="65" charset="-120"/>
              </a:rPr>
              <a:t>之。</a:t>
            </a:r>
            <a:endParaRPr lang="en-US" altLang="zh-TW" sz="2400" dirty="0" smtClean="0">
              <a:ea typeface="標楷體" panose="03000509000000000000" pitchFamily="65" charset="-120"/>
            </a:endParaRPr>
          </a:p>
          <a:p>
            <a:pPr>
              <a:buFont typeface="Arial" panose="020B0604020202020204" pitchFamily="34" charset="0"/>
              <a:buChar char="•"/>
            </a:pPr>
            <a:r>
              <a:rPr lang="zh-TW" altLang="zh-TW" sz="2400" dirty="0" smtClean="0">
                <a:ea typeface="標楷體" panose="03000509000000000000" pitchFamily="65" charset="-120"/>
              </a:rPr>
              <a:t>延長</a:t>
            </a:r>
            <a:r>
              <a:rPr lang="zh-TW" altLang="zh-TW" sz="2400" dirty="0">
                <a:ea typeface="標楷體" panose="03000509000000000000" pitchFamily="65" charset="-120"/>
              </a:rPr>
              <a:t>工作時間者，按平日每小時工資額加倍發給</a:t>
            </a:r>
            <a:r>
              <a:rPr lang="zh-TW" altLang="zh-TW" sz="2400" dirty="0" smtClean="0">
                <a:ea typeface="標楷體" panose="03000509000000000000" pitchFamily="65" charset="-120"/>
              </a:rPr>
              <a:t>之</a:t>
            </a:r>
            <a:r>
              <a:rPr lang="en-US" altLang="zh-TW" sz="2400" dirty="0">
                <a:ea typeface="標楷體" panose="03000509000000000000" pitchFamily="65" charset="-120"/>
              </a:rPr>
              <a:t>-</a:t>
            </a:r>
            <a:r>
              <a:rPr lang="zh-TW" altLang="zh-TW" sz="2400" dirty="0" smtClean="0">
                <a:ea typeface="標楷體" panose="03000509000000000000" pitchFamily="65" charset="-120"/>
              </a:rPr>
              <a:t>延長</a:t>
            </a:r>
            <a:r>
              <a:rPr lang="zh-TW" altLang="zh-TW" sz="2400" dirty="0">
                <a:ea typeface="標楷體" panose="03000509000000000000" pitchFamily="65" charset="-120"/>
              </a:rPr>
              <a:t>工作時間在</a:t>
            </a:r>
            <a:r>
              <a:rPr lang="en-US" altLang="zh-TW" sz="2400" dirty="0">
                <a:ea typeface="標楷體" panose="03000509000000000000" pitchFamily="65" charset="-120"/>
              </a:rPr>
              <a:t>2</a:t>
            </a:r>
            <a:r>
              <a:rPr lang="zh-TW" altLang="zh-TW" sz="2400" dirty="0">
                <a:ea typeface="標楷體" panose="03000509000000000000" pitchFamily="65" charset="-120"/>
              </a:rPr>
              <a:t>小時以內者，按平日每小時工資額</a:t>
            </a:r>
            <a:r>
              <a:rPr lang="zh-TW" altLang="zh-TW" sz="2400" dirty="0" smtClean="0">
                <a:ea typeface="標楷體" panose="03000509000000000000" pitchFamily="65" charset="-120"/>
              </a:rPr>
              <a:t>加給</a:t>
            </a:r>
            <a:r>
              <a:rPr lang="zh-TW" altLang="zh-TW" sz="2400" dirty="0">
                <a:ea typeface="標楷體" panose="03000509000000000000" pitchFamily="65" charset="-120"/>
              </a:rPr>
              <a:t>三分之一以上</a:t>
            </a:r>
            <a:r>
              <a:rPr lang="zh-TW" altLang="zh-TW" sz="2400" dirty="0" smtClean="0">
                <a:ea typeface="標楷體" panose="03000509000000000000" pitchFamily="65" charset="-120"/>
              </a:rPr>
              <a:t>。</a:t>
            </a:r>
            <a:endParaRPr lang="en-US" altLang="zh-TW" sz="2400" dirty="0" smtClean="0">
              <a:ea typeface="標楷體" panose="03000509000000000000" pitchFamily="65" charset="-120"/>
            </a:endParaRPr>
          </a:p>
          <a:p>
            <a:r>
              <a:rPr lang="zh-TW" altLang="en-US" b="1" dirty="0" smtClean="0">
                <a:ea typeface="標楷體" panose="03000509000000000000" pitchFamily="65" charset="-120"/>
              </a:rPr>
              <a:t>工時</a:t>
            </a:r>
            <a:endParaRPr lang="en-US" altLang="zh-TW" b="1" dirty="0">
              <a:ea typeface="標楷體" panose="03000509000000000000" pitchFamily="65" charset="-120"/>
            </a:endParaRPr>
          </a:p>
          <a:p>
            <a:pPr lvl="0">
              <a:buFont typeface="Arial" panose="020B0604020202020204" pitchFamily="34" charset="0"/>
              <a:buChar char="•"/>
            </a:pPr>
            <a:r>
              <a:rPr lang="zh-TW" altLang="zh-TW" sz="2400" dirty="0">
                <a:ea typeface="標楷體" panose="03000509000000000000" pitchFamily="65" charset="-120"/>
              </a:rPr>
              <a:t>勞工每日正常工作時間不得超過</a:t>
            </a:r>
            <a:r>
              <a:rPr lang="en-US" altLang="zh-TW" sz="2400" dirty="0">
                <a:ea typeface="標楷體" panose="03000509000000000000" pitchFamily="65" charset="-120"/>
              </a:rPr>
              <a:t>8</a:t>
            </a:r>
            <a:r>
              <a:rPr lang="zh-TW" altLang="zh-TW" sz="2400" dirty="0">
                <a:ea typeface="標楷體" panose="03000509000000000000" pitchFamily="65" charset="-120"/>
              </a:rPr>
              <a:t>小時，每</a:t>
            </a:r>
            <a:r>
              <a:rPr lang="en-US" altLang="zh-TW" sz="2400" dirty="0">
                <a:ea typeface="標楷體" panose="03000509000000000000" pitchFamily="65" charset="-120"/>
              </a:rPr>
              <a:t>2</a:t>
            </a:r>
            <a:r>
              <a:rPr lang="zh-TW" altLang="zh-TW" sz="2400" dirty="0">
                <a:ea typeface="標楷體" panose="03000509000000000000" pitchFamily="65" charset="-120"/>
              </a:rPr>
              <a:t>週工作總時數不得超過</a:t>
            </a:r>
            <a:r>
              <a:rPr lang="en-US" altLang="zh-TW" sz="2400" dirty="0">
                <a:ea typeface="標楷體" panose="03000509000000000000" pitchFamily="65" charset="-120"/>
              </a:rPr>
              <a:t>84</a:t>
            </a:r>
            <a:r>
              <a:rPr lang="zh-TW" altLang="zh-TW" sz="2400" dirty="0">
                <a:ea typeface="標楷體" panose="03000509000000000000" pitchFamily="65" charset="-120"/>
              </a:rPr>
              <a:t>小時</a:t>
            </a:r>
            <a:r>
              <a:rPr lang="zh-TW" altLang="zh-TW" sz="2400" dirty="0" smtClean="0">
                <a:ea typeface="標楷體" panose="03000509000000000000" pitchFamily="65" charset="-120"/>
              </a:rPr>
              <a:t>。</a:t>
            </a:r>
            <a:endParaRPr lang="en-US" altLang="zh-TW" sz="2400" dirty="0" smtClean="0">
              <a:ea typeface="標楷體" panose="03000509000000000000" pitchFamily="65" charset="-120"/>
            </a:endParaRPr>
          </a:p>
          <a:p>
            <a:pPr lvl="0">
              <a:buFont typeface="Arial" panose="020B0604020202020204" pitchFamily="34" charset="0"/>
              <a:buChar char="•"/>
            </a:pPr>
            <a:r>
              <a:rPr lang="zh-TW" altLang="zh-TW" sz="2400" dirty="0" smtClean="0">
                <a:ea typeface="標楷體" panose="03000509000000000000" pitchFamily="65" charset="-120"/>
              </a:rPr>
              <a:t>延長</a:t>
            </a:r>
            <a:r>
              <a:rPr lang="zh-TW" altLang="en-US" sz="2400" dirty="0" smtClean="0">
                <a:ea typeface="標楷體" panose="03000509000000000000" pitchFamily="65" charset="-120"/>
              </a:rPr>
              <a:t>工</a:t>
            </a:r>
            <a:r>
              <a:rPr lang="zh-TW" altLang="zh-TW" sz="2400" dirty="0" smtClean="0">
                <a:ea typeface="標楷體" panose="03000509000000000000" pitchFamily="65" charset="-120"/>
              </a:rPr>
              <a:t>時連同</a:t>
            </a:r>
            <a:r>
              <a:rPr lang="zh-TW" altLang="zh-TW" sz="2400" dirty="0">
                <a:ea typeface="標楷體" panose="03000509000000000000" pitchFamily="65" charset="-120"/>
              </a:rPr>
              <a:t>正常</a:t>
            </a:r>
            <a:r>
              <a:rPr lang="zh-TW" altLang="zh-TW" sz="2400" dirty="0" smtClean="0">
                <a:ea typeface="標楷體" panose="03000509000000000000" pitchFamily="65" charset="-120"/>
              </a:rPr>
              <a:t>工時，</a:t>
            </a:r>
            <a:r>
              <a:rPr lang="en-US" altLang="zh-TW" sz="2400" dirty="0">
                <a:ea typeface="標楷體" panose="03000509000000000000" pitchFamily="65" charset="-120"/>
              </a:rPr>
              <a:t>1</a:t>
            </a:r>
            <a:r>
              <a:rPr lang="zh-TW" altLang="zh-TW" sz="2400" dirty="0">
                <a:ea typeface="標楷體" panose="03000509000000000000" pitchFamily="65" charset="-120"/>
              </a:rPr>
              <a:t>日不得超過</a:t>
            </a:r>
            <a:r>
              <a:rPr lang="en-US" altLang="zh-TW" sz="2400" dirty="0">
                <a:ea typeface="標楷體" panose="03000509000000000000" pitchFamily="65" charset="-120"/>
              </a:rPr>
              <a:t>12</a:t>
            </a:r>
            <a:r>
              <a:rPr lang="zh-TW" altLang="zh-TW" sz="2400" dirty="0">
                <a:ea typeface="標楷體" panose="03000509000000000000" pitchFamily="65" charset="-120"/>
              </a:rPr>
              <a:t>小時。延長之</a:t>
            </a:r>
            <a:r>
              <a:rPr lang="zh-TW" altLang="zh-TW" sz="2400" dirty="0" smtClean="0">
                <a:ea typeface="標楷體" panose="03000509000000000000" pitchFamily="65" charset="-120"/>
              </a:rPr>
              <a:t>工時，</a:t>
            </a:r>
            <a:r>
              <a:rPr lang="zh-TW" altLang="zh-TW" sz="2400" dirty="0">
                <a:ea typeface="標楷體" panose="03000509000000000000" pitchFamily="65" charset="-120"/>
              </a:rPr>
              <a:t>一個月不得超過</a:t>
            </a:r>
            <a:r>
              <a:rPr lang="en-US" altLang="zh-TW" sz="2400" dirty="0">
                <a:ea typeface="標楷體" panose="03000509000000000000" pitchFamily="65" charset="-120"/>
              </a:rPr>
              <a:t>46</a:t>
            </a:r>
            <a:r>
              <a:rPr lang="zh-TW" altLang="zh-TW" sz="2400" dirty="0">
                <a:ea typeface="標楷體" panose="03000509000000000000" pitchFamily="65" charset="-120"/>
              </a:rPr>
              <a:t>小時</a:t>
            </a:r>
            <a:r>
              <a:rPr lang="en-US" altLang="zh-TW" sz="2400" dirty="0">
                <a:ea typeface="標楷體" panose="03000509000000000000" pitchFamily="65" charset="-120"/>
              </a:rPr>
              <a:t>(</a:t>
            </a:r>
            <a:r>
              <a:rPr lang="zh-TW" altLang="zh-TW" sz="2400" dirty="0">
                <a:ea typeface="標楷體" panose="03000509000000000000" pitchFamily="65" charset="-120"/>
              </a:rPr>
              <a:t>不含休假日加班</a:t>
            </a:r>
            <a:r>
              <a:rPr lang="en-US" altLang="zh-TW" sz="2400" dirty="0">
                <a:ea typeface="標楷體" panose="03000509000000000000" pitchFamily="65" charset="-120"/>
              </a:rPr>
              <a:t>)</a:t>
            </a:r>
            <a:r>
              <a:rPr lang="zh-TW" altLang="zh-TW" sz="2400" dirty="0" smtClean="0">
                <a:ea typeface="標楷體" panose="03000509000000000000" pitchFamily="65" charset="-120"/>
              </a:rPr>
              <a:t>。</a:t>
            </a:r>
            <a:endParaRPr lang="en-US" altLang="zh-TW" sz="2400" dirty="0" smtClean="0">
              <a:ea typeface="標楷體" panose="03000509000000000000" pitchFamily="65" charset="-120"/>
            </a:endParaRPr>
          </a:p>
          <a:p>
            <a:pPr lvl="0">
              <a:buFont typeface="Arial" panose="020B0604020202020204" pitchFamily="34" charset="0"/>
              <a:buChar char="•"/>
            </a:pPr>
            <a:r>
              <a:rPr lang="zh-TW" altLang="zh-TW" sz="2400" dirty="0">
                <a:ea typeface="標楷體" panose="03000509000000000000" pitchFamily="65" charset="-120"/>
              </a:rPr>
              <a:t>勞工繼續工作</a:t>
            </a:r>
            <a:r>
              <a:rPr lang="en-US" altLang="zh-TW" sz="2400" dirty="0">
                <a:ea typeface="標楷體" panose="03000509000000000000" pitchFamily="65" charset="-120"/>
              </a:rPr>
              <a:t>4</a:t>
            </a:r>
            <a:r>
              <a:rPr lang="zh-TW" altLang="zh-TW" sz="2400" dirty="0">
                <a:ea typeface="標楷體" panose="03000509000000000000" pitchFamily="65" charset="-120"/>
              </a:rPr>
              <a:t>小時，至少應有</a:t>
            </a:r>
            <a:r>
              <a:rPr lang="en-US" altLang="zh-TW" sz="2400" dirty="0">
                <a:ea typeface="標楷體" panose="03000509000000000000" pitchFamily="65" charset="-120"/>
              </a:rPr>
              <a:t>30</a:t>
            </a:r>
            <a:r>
              <a:rPr lang="zh-TW" altLang="zh-TW" sz="2400" dirty="0">
                <a:ea typeface="標楷體" panose="03000509000000000000" pitchFamily="65" charset="-120"/>
              </a:rPr>
              <a:t>分鐘之休息。</a:t>
            </a:r>
            <a:endParaRPr lang="en-US" altLang="zh-TW" sz="2400" dirty="0">
              <a:ea typeface="標楷體" panose="03000509000000000000" pitchFamily="65" charset="-120"/>
            </a:endParaRPr>
          </a:p>
          <a:p>
            <a:pPr marL="0" indent="0">
              <a:buNone/>
            </a:pPr>
            <a:endParaRPr lang="en-US" altLang="zh-TW" dirty="0" smtClean="0">
              <a:latin typeface="標楷體" panose="03000509000000000000" pitchFamily="65" charset="-120"/>
              <a:ea typeface="標楷體" panose="03000509000000000000" pitchFamily="65" charset="-120"/>
            </a:endParaRPr>
          </a:p>
          <a:p>
            <a:endParaRPr lang="zh-TW" altLang="en-US"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1"/>
          </p:nvPr>
        </p:nvSpPr>
        <p:spPr/>
        <p:txBody>
          <a:bodyPr/>
          <a:lstStyle/>
          <a:p>
            <a:pPr>
              <a:defRPr/>
            </a:pPr>
            <a:fld id="{0E01DB08-05EE-4257-A42A-3B305B034957}" type="slidenum">
              <a:rPr lang="en-US" altLang="zh-TW" smtClean="0"/>
              <a:pPr>
                <a:defRPr/>
              </a:pPr>
              <a:t>4</a:t>
            </a:fld>
            <a:endParaRPr lang="en-US" altLang="zh-TW"/>
          </a:p>
        </p:txBody>
      </p:sp>
    </p:spTree>
    <p:extLst>
      <p:ext uri="{BB962C8B-B14F-4D97-AF65-F5344CB8AC3E}">
        <p14:creationId xmlns:p14="http://schemas.microsoft.com/office/powerpoint/2010/main" val="164996706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500063" y="214313"/>
            <a:ext cx="8229600" cy="1214437"/>
          </a:xfrm>
        </p:spPr>
        <p:txBody>
          <a:bodyPr>
            <a:normAutofit fontScale="90000"/>
          </a:bodyPr>
          <a:lstStyle/>
          <a:p>
            <a:pPr eaLnBrk="1" hangingPunct="1">
              <a:defRPr/>
            </a:pPr>
            <a:r>
              <a:rPr lang="en-US" altLang="zh-TW" sz="3600" dirty="0" smtClean="0">
                <a:solidFill>
                  <a:srgbClr val="000000"/>
                </a:solidFill>
              </a:rPr>
              <a:t>The Impact of Minimum Wages on the Covered and Uncovered Sectors</a:t>
            </a:r>
          </a:p>
        </p:txBody>
      </p:sp>
      <p:grpSp>
        <p:nvGrpSpPr>
          <p:cNvPr id="37891" name="Group 4"/>
          <p:cNvGrpSpPr>
            <a:grpSpLocks/>
          </p:cNvGrpSpPr>
          <p:nvPr/>
        </p:nvGrpSpPr>
        <p:grpSpPr bwMode="auto">
          <a:xfrm>
            <a:off x="571500" y="1500188"/>
            <a:ext cx="8199438" cy="3311525"/>
            <a:chOff x="1583" y="1985"/>
            <a:chExt cx="10372" cy="4736"/>
          </a:xfrm>
        </p:grpSpPr>
        <p:sp>
          <p:nvSpPr>
            <p:cNvPr id="194565" name="Line 5"/>
            <p:cNvSpPr>
              <a:spLocks noChangeShapeType="1"/>
            </p:cNvSpPr>
            <p:nvPr/>
          </p:nvSpPr>
          <p:spPr bwMode="auto">
            <a:xfrm>
              <a:off x="2013" y="2339"/>
              <a:ext cx="2" cy="3562"/>
            </a:xfrm>
            <a:prstGeom prst="line">
              <a:avLst/>
            </a:prstGeom>
            <a:noFill/>
            <a:ln w="12700">
              <a:solidFill>
                <a:srgbClr val="000000"/>
              </a:solidFill>
              <a:round/>
              <a:headEnd type="none" w="sm" len="sm"/>
              <a:tailEnd type="none" w="sm" len="sm"/>
            </a:ln>
            <a:effectLst/>
          </p:spPr>
          <p:txBody>
            <a:bodyPr/>
            <a:lstStyle/>
            <a:p>
              <a:pPr>
                <a:defRPr/>
              </a:pPr>
              <a:endParaRPr kumimoji="0" lang="zh-TW" altLang="en-US">
                <a:solidFill>
                  <a:srgbClr val="000000"/>
                </a:solidFill>
                <a:latin typeface="Arial" charset="0"/>
                <a:ea typeface="+mn-ea"/>
              </a:endParaRPr>
            </a:p>
          </p:txBody>
        </p:sp>
        <p:sp>
          <p:nvSpPr>
            <p:cNvPr id="194566" name="Line 6"/>
            <p:cNvSpPr>
              <a:spLocks noChangeShapeType="1"/>
            </p:cNvSpPr>
            <p:nvPr/>
          </p:nvSpPr>
          <p:spPr bwMode="auto">
            <a:xfrm>
              <a:off x="2013" y="5886"/>
              <a:ext cx="3346" cy="0"/>
            </a:xfrm>
            <a:prstGeom prst="line">
              <a:avLst/>
            </a:prstGeom>
            <a:noFill/>
            <a:ln w="12700">
              <a:solidFill>
                <a:srgbClr val="000000"/>
              </a:solidFill>
              <a:round/>
              <a:headEnd type="none" w="sm" len="sm"/>
              <a:tailEnd type="none" w="sm" len="sm"/>
            </a:ln>
            <a:effectLst/>
          </p:spPr>
          <p:txBody>
            <a:bodyPr/>
            <a:lstStyle/>
            <a:p>
              <a:pPr>
                <a:defRPr/>
              </a:pPr>
              <a:endParaRPr kumimoji="0" lang="zh-TW" altLang="en-US">
                <a:solidFill>
                  <a:srgbClr val="000000"/>
                </a:solidFill>
                <a:latin typeface="Arial" charset="0"/>
                <a:ea typeface="+mn-ea"/>
              </a:endParaRPr>
            </a:p>
          </p:txBody>
        </p:sp>
        <p:sp>
          <p:nvSpPr>
            <p:cNvPr id="194567" name="Line 7"/>
            <p:cNvSpPr>
              <a:spLocks noChangeShapeType="1"/>
            </p:cNvSpPr>
            <p:nvPr/>
          </p:nvSpPr>
          <p:spPr bwMode="auto">
            <a:xfrm>
              <a:off x="2292" y="2802"/>
              <a:ext cx="2386" cy="2727"/>
            </a:xfrm>
            <a:prstGeom prst="line">
              <a:avLst/>
            </a:prstGeom>
            <a:noFill/>
            <a:ln w="22225">
              <a:solidFill>
                <a:srgbClr val="FF0000"/>
              </a:solidFill>
              <a:round/>
              <a:headEnd type="none" w="sm" len="sm"/>
              <a:tailEnd type="none" w="sm" len="sm"/>
            </a:ln>
            <a:effectLst/>
          </p:spPr>
          <p:txBody>
            <a:bodyPr/>
            <a:lstStyle/>
            <a:p>
              <a:pPr>
                <a:defRPr/>
              </a:pPr>
              <a:endParaRPr kumimoji="0" lang="zh-TW" altLang="en-US">
                <a:solidFill>
                  <a:srgbClr val="000000"/>
                </a:solidFill>
                <a:latin typeface="Arial" charset="0"/>
                <a:ea typeface="+mn-ea"/>
              </a:endParaRPr>
            </a:p>
          </p:txBody>
        </p:sp>
        <p:sp>
          <p:nvSpPr>
            <p:cNvPr id="194568" name="Line 8"/>
            <p:cNvSpPr>
              <a:spLocks noChangeShapeType="1"/>
            </p:cNvSpPr>
            <p:nvPr/>
          </p:nvSpPr>
          <p:spPr bwMode="auto">
            <a:xfrm flipV="1">
              <a:off x="2446" y="2882"/>
              <a:ext cx="2372" cy="2152"/>
            </a:xfrm>
            <a:prstGeom prst="line">
              <a:avLst/>
            </a:prstGeom>
            <a:noFill/>
            <a:ln w="19050">
              <a:solidFill>
                <a:srgbClr val="000000"/>
              </a:solidFill>
              <a:round/>
              <a:headEnd type="none" w="sm" len="sm"/>
              <a:tailEnd type="none" w="sm" len="sm"/>
            </a:ln>
            <a:effectLst/>
          </p:spPr>
          <p:txBody>
            <a:bodyPr/>
            <a:lstStyle/>
            <a:p>
              <a:pPr>
                <a:defRPr/>
              </a:pPr>
              <a:endParaRPr kumimoji="0" lang="zh-TW" altLang="en-US">
                <a:solidFill>
                  <a:srgbClr val="000000"/>
                </a:solidFill>
                <a:latin typeface="Arial" charset="0"/>
                <a:ea typeface="+mn-ea"/>
              </a:endParaRPr>
            </a:p>
          </p:txBody>
        </p:sp>
        <p:sp>
          <p:nvSpPr>
            <p:cNvPr id="194569" name="Line 9"/>
            <p:cNvSpPr>
              <a:spLocks noChangeShapeType="1"/>
            </p:cNvSpPr>
            <p:nvPr/>
          </p:nvSpPr>
          <p:spPr bwMode="auto">
            <a:xfrm>
              <a:off x="6876" y="2321"/>
              <a:ext cx="0" cy="3564"/>
            </a:xfrm>
            <a:prstGeom prst="line">
              <a:avLst/>
            </a:prstGeom>
            <a:noFill/>
            <a:ln w="12700">
              <a:solidFill>
                <a:srgbClr val="000000"/>
              </a:solidFill>
              <a:round/>
              <a:headEnd type="none" w="sm" len="sm"/>
              <a:tailEnd type="none" w="sm" len="sm"/>
            </a:ln>
            <a:effectLst/>
          </p:spPr>
          <p:txBody>
            <a:bodyPr/>
            <a:lstStyle/>
            <a:p>
              <a:pPr>
                <a:defRPr/>
              </a:pPr>
              <a:endParaRPr kumimoji="0" lang="zh-TW" altLang="en-US">
                <a:solidFill>
                  <a:srgbClr val="000000"/>
                </a:solidFill>
                <a:latin typeface="Arial" charset="0"/>
                <a:ea typeface="+mn-ea"/>
              </a:endParaRPr>
            </a:p>
          </p:txBody>
        </p:sp>
        <p:sp>
          <p:nvSpPr>
            <p:cNvPr id="194570" name="Line 10"/>
            <p:cNvSpPr>
              <a:spLocks noChangeShapeType="1"/>
            </p:cNvSpPr>
            <p:nvPr/>
          </p:nvSpPr>
          <p:spPr bwMode="auto">
            <a:xfrm>
              <a:off x="6876" y="5867"/>
              <a:ext cx="3346" cy="2"/>
            </a:xfrm>
            <a:prstGeom prst="line">
              <a:avLst/>
            </a:prstGeom>
            <a:noFill/>
            <a:ln w="12700">
              <a:solidFill>
                <a:srgbClr val="000000"/>
              </a:solidFill>
              <a:round/>
              <a:headEnd type="none" w="sm" len="sm"/>
              <a:tailEnd type="none" w="sm" len="sm"/>
            </a:ln>
            <a:effectLst/>
          </p:spPr>
          <p:txBody>
            <a:bodyPr/>
            <a:lstStyle/>
            <a:p>
              <a:pPr>
                <a:defRPr/>
              </a:pPr>
              <a:endParaRPr kumimoji="0" lang="zh-TW" altLang="en-US">
                <a:solidFill>
                  <a:srgbClr val="000000"/>
                </a:solidFill>
                <a:latin typeface="Arial" charset="0"/>
                <a:ea typeface="+mn-ea"/>
              </a:endParaRPr>
            </a:p>
          </p:txBody>
        </p:sp>
        <p:sp>
          <p:nvSpPr>
            <p:cNvPr id="194571" name="Line 11"/>
            <p:cNvSpPr>
              <a:spLocks noChangeShapeType="1"/>
            </p:cNvSpPr>
            <p:nvPr/>
          </p:nvSpPr>
          <p:spPr bwMode="auto">
            <a:xfrm>
              <a:off x="7324" y="3034"/>
              <a:ext cx="2185" cy="2402"/>
            </a:xfrm>
            <a:prstGeom prst="line">
              <a:avLst/>
            </a:prstGeom>
            <a:noFill/>
            <a:ln w="22225">
              <a:solidFill>
                <a:srgbClr val="FF0000"/>
              </a:solidFill>
              <a:round/>
              <a:headEnd type="none" w="sm" len="sm"/>
              <a:tailEnd type="none" w="sm" len="sm"/>
            </a:ln>
            <a:effectLst/>
          </p:spPr>
          <p:txBody>
            <a:bodyPr/>
            <a:lstStyle/>
            <a:p>
              <a:pPr>
                <a:defRPr/>
              </a:pPr>
              <a:endParaRPr kumimoji="0" lang="zh-TW" altLang="en-US">
                <a:solidFill>
                  <a:srgbClr val="000000"/>
                </a:solidFill>
                <a:latin typeface="Arial" charset="0"/>
                <a:ea typeface="+mn-ea"/>
              </a:endParaRPr>
            </a:p>
          </p:txBody>
        </p:sp>
        <p:sp>
          <p:nvSpPr>
            <p:cNvPr id="194572" name="Line 12"/>
            <p:cNvSpPr>
              <a:spLocks noChangeShapeType="1"/>
            </p:cNvSpPr>
            <p:nvPr/>
          </p:nvSpPr>
          <p:spPr bwMode="auto">
            <a:xfrm flipV="1">
              <a:off x="7232" y="3095"/>
              <a:ext cx="2183" cy="1984"/>
            </a:xfrm>
            <a:prstGeom prst="line">
              <a:avLst/>
            </a:prstGeom>
            <a:noFill/>
            <a:ln w="9525">
              <a:solidFill>
                <a:srgbClr val="000000"/>
              </a:solidFill>
              <a:round/>
              <a:headEnd type="none" w="sm" len="sm"/>
              <a:tailEnd type="none" w="sm" len="sm"/>
            </a:ln>
            <a:effectLst/>
          </p:spPr>
          <p:txBody>
            <a:bodyPr/>
            <a:lstStyle/>
            <a:p>
              <a:pPr>
                <a:defRPr/>
              </a:pPr>
              <a:endParaRPr kumimoji="0" lang="zh-TW" altLang="en-US">
                <a:solidFill>
                  <a:srgbClr val="000000"/>
                </a:solidFill>
                <a:latin typeface="Arial" charset="0"/>
                <a:ea typeface="+mn-ea"/>
              </a:endParaRPr>
            </a:p>
          </p:txBody>
        </p:sp>
        <p:sp>
          <p:nvSpPr>
            <p:cNvPr id="194573" name="Line 13"/>
            <p:cNvSpPr>
              <a:spLocks noChangeShapeType="1"/>
            </p:cNvSpPr>
            <p:nvPr/>
          </p:nvSpPr>
          <p:spPr bwMode="auto">
            <a:xfrm flipV="1">
              <a:off x="7756" y="3901"/>
              <a:ext cx="1691" cy="1519"/>
            </a:xfrm>
            <a:prstGeom prst="line">
              <a:avLst/>
            </a:prstGeom>
            <a:noFill/>
            <a:ln w="22225">
              <a:solidFill>
                <a:srgbClr val="000000"/>
              </a:solidFill>
              <a:round/>
              <a:headEnd type="none" w="sm" len="sm"/>
              <a:tailEnd type="none" w="sm" len="sm"/>
            </a:ln>
            <a:effectLst/>
          </p:spPr>
          <p:txBody>
            <a:bodyPr/>
            <a:lstStyle/>
            <a:p>
              <a:pPr>
                <a:defRPr/>
              </a:pPr>
              <a:endParaRPr kumimoji="0" lang="zh-TW" altLang="en-US">
                <a:solidFill>
                  <a:srgbClr val="000000"/>
                </a:solidFill>
                <a:latin typeface="Arial" charset="0"/>
                <a:ea typeface="+mn-ea"/>
              </a:endParaRPr>
            </a:p>
          </p:txBody>
        </p:sp>
        <p:sp>
          <p:nvSpPr>
            <p:cNvPr id="37904" name="Rectangle 14"/>
            <p:cNvSpPr>
              <a:spLocks noChangeArrowheads="1"/>
            </p:cNvSpPr>
            <p:nvPr/>
          </p:nvSpPr>
          <p:spPr bwMode="auto">
            <a:xfrm>
              <a:off x="9460" y="2867"/>
              <a:ext cx="373" cy="372"/>
            </a:xfrm>
            <a:prstGeom prst="rect">
              <a:avLst/>
            </a:prstGeom>
            <a:noFill/>
            <a:ln w="6350">
              <a:noFill/>
              <a:miter lim="800000"/>
              <a:headEnd/>
              <a:tailEnd/>
            </a:ln>
          </p:spPr>
          <p:txBody>
            <a:bodyPr lIns="0" tIns="0" rIns="0" bIns="0"/>
            <a:lstStyle/>
            <a:p>
              <a:pPr eaLnBrk="0" hangingPunct="0"/>
              <a:r>
                <a:rPr kumimoji="0" lang="en-US" altLang="zh-TW" sz="1600" i="1">
                  <a:solidFill>
                    <a:srgbClr val="000000"/>
                  </a:solidFill>
                </a:rPr>
                <a:t>S</a:t>
              </a:r>
              <a:r>
                <a:rPr kumimoji="0" lang="en-US" altLang="zh-TW" sz="1600" i="1" baseline="-25000">
                  <a:solidFill>
                    <a:srgbClr val="000000"/>
                  </a:solidFill>
                </a:rPr>
                <a:t>U</a:t>
              </a:r>
              <a:endParaRPr kumimoji="0" lang="en-US" altLang="zh-TW" sz="1600" i="1">
                <a:solidFill>
                  <a:srgbClr val="000000"/>
                </a:solidFill>
              </a:endParaRPr>
            </a:p>
          </p:txBody>
        </p:sp>
        <p:sp>
          <p:nvSpPr>
            <p:cNvPr id="37905" name="Rectangle 15"/>
            <p:cNvSpPr>
              <a:spLocks noChangeArrowheads="1"/>
            </p:cNvSpPr>
            <p:nvPr/>
          </p:nvSpPr>
          <p:spPr bwMode="auto">
            <a:xfrm>
              <a:off x="1673" y="2000"/>
              <a:ext cx="728" cy="324"/>
            </a:xfrm>
            <a:prstGeom prst="rect">
              <a:avLst/>
            </a:prstGeom>
            <a:noFill/>
            <a:ln w="6350">
              <a:noFill/>
              <a:miter lim="800000"/>
              <a:headEnd/>
              <a:tailEnd/>
            </a:ln>
          </p:spPr>
          <p:txBody>
            <a:bodyPr lIns="0" tIns="0" rIns="0" bIns="0"/>
            <a:lstStyle/>
            <a:p>
              <a:pPr eaLnBrk="0" hangingPunct="0"/>
              <a:r>
                <a:rPr kumimoji="0" lang="en-US" altLang="zh-TW" sz="1200">
                  <a:solidFill>
                    <a:srgbClr val="000000"/>
                  </a:solidFill>
                </a:rPr>
                <a:t>Dollars</a:t>
              </a:r>
            </a:p>
          </p:txBody>
        </p:sp>
        <p:sp>
          <p:nvSpPr>
            <p:cNvPr id="37906" name="Rectangle 16"/>
            <p:cNvSpPr>
              <a:spLocks noChangeArrowheads="1"/>
            </p:cNvSpPr>
            <p:nvPr/>
          </p:nvSpPr>
          <p:spPr bwMode="auto">
            <a:xfrm>
              <a:off x="6550" y="1985"/>
              <a:ext cx="728" cy="324"/>
            </a:xfrm>
            <a:prstGeom prst="rect">
              <a:avLst/>
            </a:prstGeom>
            <a:noFill/>
            <a:ln w="6350">
              <a:noFill/>
              <a:miter lim="800000"/>
              <a:headEnd/>
              <a:tailEnd/>
            </a:ln>
          </p:spPr>
          <p:txBody>
            <a:bodyPr lIns="0" tIns="0" rIns="0" bIns="0"/>
            <a:lstStyle/>
            <a:p>
              <a:pPr eaLnBrk="0" hangingPunct="0"/>
              <a:r>
                <a:rPr kumimoji="0" lang="en-US" altLang="zh-TW" sz="1200">
                  <a:solidFill>
                    <a:srgbClr val="000000"/>
                  </a:solidFill>
                </a:rPr>
                <a:t>Dollars</a:t>
              </a:r>
            </a:p>
          </p:txBody>
        </p:sp>
        <p:sp>
          <p:nvSpPr>
            <p:cNvPr id="37907" name="Rectangle 17"/>
            <p:cNvSpPr>
              <a:spLocks noChangeArrowheads="1"/>
            </p:cNvSpPr>
            <p:nvPr/>
          </p:nvSpPr>
          <p:spPr bwMode="auto">
            <a:xfrm>
              <a:off x="4926" y="2496"/>
              <a:ext cx="307" cy="362"/>
            </a:xfrm>
            <a:prstGeom prst="rect">
              <a:avLst/>
            </a:prstGeom>
            <a:noFill/>
            <a:ln w="6350">
              <a:noFill/>
              <a:miter lim="800000"/>
              <a:headEnd/>
              <a:tailEnd/>
            </a:ln>
          </p:spPr>
          <p:txBody>
            <a:bodyPr lIns="0" tIns="0" rIns="0" bIns="0"/>
            <a:lstStyle/>
            <a:p>
              <a:pPr eaLnBrk="0" hangingPunct="0"/>
              <a:r>
                <a:rPr kumimoji="0" lang="en-US" altLang="zh-TW" sz="1400" i="1">
                  <a:solidFill>
                    <a:srgbClr val="000000"/>
                  </a:solidFill>
                </a:rPr>
                <a:t>S</a:t>
              </a:r>
              <a:r>
                <a:rPr kumimoji="0" lang="en-US" altLang="zh-TW" sz="1400" i="1" baseline="-25000">
                  <a:solidFill>
                    <a:srgbClr val="000000"/>
                  </a:solidFill>
                </a:rPr>
                <a:t>C</a:t>
              </a:r>
              <a:endParaRPr kumimoji="0" lang="en-US" altLang="zh-TW" sz="1400" i="1">
                <a:solidFill>
                  <a:srgbClr val="000000"/>
                </a:solidFill>
              </a:endParaRPr>
            </a:p>
          </p:txBody>
        </p:sp>
        <p:sp>
          <p:nvSpPr>
            <p:cNvPr id="37908" name="Rectangle 18"/>
            <p:cNvSpPr>
              <a:spLocks noChangeArrowheads="1"/>
            </p:cNvSpPr>
            <p:nvPr/>
          </p:nvSpPr>
          <p:spPr bwMode="auto">
            <a:xfrm>
              <a:off x="9625" y="5970"/>
              <a:ext cx="1317" cy="324"/>
            </a:xfrm>
            <a:prstGeom prst="rect">
              <a:avLst/>
            </a:prstGeom>
            <a:noFill/>
            <a:ln w="6350">
              <a:noFill/>
              <a:miter lim="800000"/>
              <a:headEnd/>
              <a:tailEnd/>
            </a:ln>
          </p:spPr>
          <p:txBody>
            <a:bodyPr lIns="0" tIns="0" rIns="0" bIns="0"/>
            <a:lstStyle/>
            <a:p>
              <a:pPr eaLnBrk="0" hangingPunct="0"/>
              <a:r>
                <a:rPr kumimoji="0" lang="en-US" altLang="zh-TW" sz="1200">
                  <a:solidFill>
                    <a:srgbClr val="000000"/>
                  </a:solidFill>
                </a:rPr>
                <a:t>Employment</a:t>
              </a:r>
            </a:p>
          </p:txBody>
        </p:sp>
        <p:sp>
          <p:nvSpPr>
            <p:cNvPr id="37909" name="Rectangle 19"/>
            <p:cNvSpPr>
              <a:spLocks noChangeArrowheads="1"/>
            </p:cNvSpPr>
            <p:nvPr/>
          </p:nvSpPr>
          <p:spPr bwMode="auto">
            <a:xfrm>
              <a:off x="7727" y="5921"/>
              <a:ext cx="310" cy="324"/>
            </a:xfrm>
            <a:prstGeom prst="rect">
              <a:avLst/>
            </a:prstGeom>
            <a:noFill/>
            <a:ln w="6350">
              <a:noFill/>
              <a:miter lim="800000"/>
              <a:headEnd/>
              <a:tailEnd/>
            </a:ln>
          </p:spPr>
          <p:txBody>
            <a:bodyPr lIns="0" tIns="0" rIns="0" bIns="0"/>
            <a:lstStyle/>
            <a:p>
              <a:pPr eaLnBrk="0" hangingPunct="0"/>
              <a:r>
                <a:rPr kumimoji="0" lang="en-US" altLang="zh-TW" sz="1600" i="1">
                  <a:solidFill>
                    <a:srgbClr val="000000"/>
                  </a:solidFill>
                </a:rPr>
                <a:t>E</a:t>
              </a:r>
              <a:r>
                <a:rPr kumimoji="0" lang="en-US" altLang="zh-TW" sz="1600" i="1" baseline="-25000">
                  <a:solidFill>
                    <a:srgbClr val="000000"/>
                  </a:solidFill>
                </a:rPr>
                <a:t>U</a:t>
              </a:r>
              <a:endParaRPr kumimoji="0" lang="en-US" altLang="zh-TW" sz="1600" i="1">
                <a:solidFill>
                  <a:srgbClr val="000000"/>
                </a:solidFill>
              </a:endParaRPr>
            </a:p>
          </p:txBody>
        </p:sp>
        <p:sp>
          <p:nvSpPr>
            <p:cNvPr id="37910" name="Rectangle 20"/>
            <p:cNvSpPr>
              <a:spLocks noChangeArrowheads="1"/>
            </p:cNvSpPr>
            <p:nvPr/>
          </p:nvSpPr>
          <p:spPr bwMode="auto">
            <a:xfrm>
              <a:off x="8161" y="5920"/>
              <a:ext cx="310" cy="324"/>
            </a:xfrm>
            <a:prstGeom prst="rect">
              <a:avLst/>
            </a:prstGeom>
            <a:noFill/>
            <a:ln w="6350">
              <a:noFill/>
              <a:miter lim="800000"/>
              <a:headEnd/>
              <a:tailEnd/>
            </a:ln>
          </p:spPr>
          <p:txBody>
            <a:bodyPr lIns="0" tIns="0" rIns="0" bIns="0"/>
            <a:lstStyle/>
            <a:p>
              <a:pPr eaLnBrk="0" hangingPunct="0"/>
              <a:r>
                <a:rPr kumimoji="0" lang="en-US" altLang="zh-TW" sz="1600" i="1">
                  <a:solidFill>
                    <a:srgbClr val="000000"/>
                  </a:solidFill>
                </a:rPr>
                <a:t>E</a:t>
              </a:r>
              <a:r>
                <a:rPr kumimoji="0" lang="en-US" altLang="zh-TW" sz="1600" i="1" baseline="-25000">
                  <a:solidFill>
                    <a:srgbClr val="000000"/>
                  </a:solidFill>
                </a:rPr>
                <a:t>U</a:t>
              </a:r>
              <a:endParaRPr kumimoji="0" lang="en-US" altLang="zh-TW" sz="1600" i="1">
                <a:solidFill>
                  <a:srgbClr val="000000"/>
                </a:solidFill>
              </a:endParaRPr>
            </a:p>
          </p:txBody>
        </p:sp>
        <p:sp>
          <p:nvSpPr>
            <p:cNvPr id="37911" name="Rectangle 21"/>
            <p:cNvSpPr>
              <a:spLocks noChangeArrowheads="1"/>
            </p:cNvSpPr>
            <p:nvPr/>
          </p:nvSpPr>
          <p:spPr bwMode="auto">
            <a:xfrm>
              <a:off x="8578" y="5920"/>
              <a:ext cx="310" cy="324"/>
            </a:xfrm>
            <a:prstGeom prst="rect">
              <a:avLst/>
            </a:prstGeom>
            <a:noFill/>
            <a:ln w="6350">
              <a:noFill/>
              <a:miter lim="800000"/>
              <a:headEnd/>
              <a:tailEnd/>
            </a:ln>
          </p:spPr>
          <p:txBody>
            <a:bodyPr lIns="0" tIns="0" rIns="0" bIns="0"/>
            <a:lstStyle/>
            <a:p>
              <a:pPr eaLnBrk="0" hangingPunct="0"/>
              <a:r>
                <a:rPr kumimoji="0" lang="en-US" altLang="zh-TW" sz="1600" i="1">
                  <a:solidFill>
                    <a:srgbClr val="000000"/>
                  </a:solidFill>
                </a:rPr>
                <a:t>E</a:t>
              </a:r>
              <a:r>
                <a:rPr kumimoji="0" lang="en-US" altLang="zh-TW" sz="1600" i="1" baseline="-25000">
                  <a:solidFill>
                    <a:srgbClr val="000000"/>
                  </a:solidFill>
                </a:rPr>
                <a:t>U</a:t>
              </a:r>
              <a:endParaRPr kumimoji="0" lang="en-US" altLang="zh-TW" sz="1600" i="1">
                <a:solidFill>
                  <a:srgbClr val="000000"/>
                </a:solidFill>
              </a:endParaRPr>
            </a:p>
          </p:txBody>
        </p:sp>
        <p:sp>
          <p:nvSpPr>
            <p:cNvPr id="37912" name="Rectangle 22"/>
            <p:cNvSpPr>
              <a:spLocks noChangeArrowheads="1"/>
            </p:cNvSpPr>
            <p:nvPr/>
          </p:nvSpPr>
          <p:spPr bwMode="auto">
            <a:xfrm>
              <a:off x="3300" y="5970"/>
              <a:ext cx="310" cy="324"/>
            </a:xfrm>
            <a:prstGeom prst="rect">
              <a:avLst/>
            </a:prstGeom>
            <a:noFill/>
            <a:ln w="6350">
              <a:noFill/>
              <a:miter lim="800000"/>
              <a:headEnd/>
              <a:tailEnd/>
            </a:ln>
          </p:spPr>
          <p:txBody>
            <a:bodyPr lIns="0" tIns="0" rIns="0" bIns="0"/>
            <a:lstStyle/>
            <a:p>
              <a:pPr eaLnBrk="0" hangingPunct="0"/>
              <a:r>
                <a:rPr kumimoji="0" lang="en-US" altLang="zh-TW" sz="1400" i="1">
                  <a:solidFill>
                    <a:srgbClr val="000000"/>
                  </a:solidFill>
                </a:rPr>
                <a:t>E</a:t>
              </a:r>
              <a:r>
                <a:rPr kumimoji="0" lang="en-US" altLang="zh-TW" sz="1400" i="1" baseline="-25000">
                  <a:solidFill>
                    <a:srgbClr val="000000"/>
                  </a:solidFill>
                </a:rPr>
                <a:t>C</a:t>
              </a:r>
              <a:endParaRPr kumimoji="0" lang="en-US" altLang="zh-TW" sz="1400" i="1">
                <a:solidFill>
                  <a:srgbClr val="000000"/>
                </a:solidFill>
              </a:endParaRPr>
            </a:p>
          </p:txBody>
        </p:sp>
        <p:sp>
          <p:nvSpPr>
            <p:cNvPr id="37913" name="Rectangle 23"/>
            <p:cNvSpPr>
              <a:spLocks noChangeArrowheads="1"/>
            </p:cNvSpPr>
            <p:nvPr/>
          </p:nvSpPr>
          <p:spPr bwMode="auto">
            <a:xfrm>
              <a:off x="5288" y="5970"/>
              <a:ext cx="1317" cy="324"/>
            </a:xfrm>
            <a:prstGeom prst="rect">
              <a:avLst/>
            </a:prstGeom>
            <a:noFill/>
            <a:ln w="6350">
              <a:noFill/>
              <a:miter lim="800000"/>
              <a:headEnd/>
              <a:tailEnd/>
            </a:ln>
          </p:spPr>
          <p:txBody>
            <a:bodyPr lIns="0" tIns="0" rIns="0" bIns="0"/>
            <a:lstStyle/>
            <a:p>
              <a:pPr eaLnBrk="0" hangingPunct="0"/>
              <a:r>
                <a:rPr kumimoji="0" lang="en-US" altLang="zh-TW" sz="1200">
                  <a:solidFill>
                    <a:srgbClr val="000000"/>
                  </a:solidFill>
                </a:rPr>
                <a:t>Employment</a:t>
              </a:r>
            </a:p>
          </p:txBody>
        </p:sp>
        <p:sp>
          <p:nvSpPr>
            <p:cNvPr id="37914" name="Rectangle 24"/>
            <p:cNvSpPr>
              <a:spLocks noChangeArrowheads="1"/>
            </p:cNvSpPr>
            <p:nvPr/>
          </p:nvSpPr>
          <p:spPr bwMode="auto">
            <a:xfrm>
              <a:off x="7836" y="6444"/>
              <a:ext cx="2339" cy="277"/>
            </a:xfrm>
            <a:prstGeom prst="rect">
              <a:avLst/>
            </a:prstGeom>
            <a:noFill/>
            <a:ln w="6350">
              <a:noFill/>
              <a:miter lim="800000"/>
              <a:headEnd/>
              <a:tailEnd/>
            </a:ln>
          </p:spPr>
          <p:txBody>
            <a:bodyPr lIns="0" tIns="0" rIns="0" bIns="0"/>
            <a:lstStyle/>
            <a:p>
              <a:pPr eaLnBrk="0" hangingPunct="0"/>
              <a:r>
                <a:rPr kumimoji="0" lang="en-US" altLang="zh-TW" sz="1600" i="1">
                  <a:solidFill>
                    <a:srgbClr val="000000"/>
                  </a:solidFill>
                </a:rPr>
                <a:t>(b) </a:t>
              </a:r>
              <a:r>
                <a:rPr kumimoji="0" lang="en-US" altLang="zh-TW" sz="1600">
                  <a:solidFill>
                    <a:srgbClr val="000000"/>
                  </a:solidFill>
                </a:rPr>
                <a:t>Uncovered Sector</a:t>
              </a:r>
              <a:endParaRPr kumimoji="0" lang="en-US" altLang="zh-TW" sz="1600" i="1">
                <a:solidFill>
                  <a:srgbClr val="000000"/>
                </a:solidFill>
              </a:endParaRPr>
            </a:p>
          </p:txBody>
        </p:sp>
        <p:sp>
          <p:nvSpPr>
            <p:cNvPr id="37915" name="Rectangle 25"/>
            <p:cNvSpPr>
              <a:spLocks noChangeArrowheads="1"/>
            </p:cNvSpPr>
            <p:nvPr/>
          </p:nvSpPr>
          <p:spPr bwMode="auto">
            <a:xfrm>
              <a:off x="2479" y="5918"/>
              <a:ext cx="309" cy="324"/>
            </a:xfrm>
            <a:prstGeom prst="rect">
              <a:avLst/>
            </a:prstGeom>
            <a:noFill/>
            <a:ln w="6350">
              <a:noFill/>
              <a:miter lim="800000"/>
              <a:headEnd/>
              <a:tailEnd/>
            </a:ln>
          </p:spPr>
          <p:txBody>
            <a:bodyPr lIns="0" tIns="0" rIns="0" bIns="0"/>
            <a:lstStyle/>
            <a:p>
              <a:pPr eaLnBrk="0" hangingPunct="0"/>
              <a:r>
                <a:rPr kumimoji="0" lang="en-US" altLang="zh-TW" sz="1400" i="1">
                  <a:solidFill>
                    <a:srgbClr val="000000"/>
                  </a:solidFill>
                </a:rPr>
                <a:t>E</a:t>
              </a:r>
              <a:r>
                <a:rPr kumimoji="0" lang="en-US" altLang="zh-TW" sz="1400" i="1" baseline="30000">
                  <a:solidFill>
                    <a:srgbClr val="000000"/>
                  </a:solidFill>
                  <a:sym typeface="Symbol" pitchFamily="18" charset="2"/>
                </a:rPr>
                <a:t></a:t>
              </a:r>
              <a:r>
                <a:rPr kumimoji="0" lang="en-US" altLang="zh-TW" sz="1400">
                  <a:solidFill>
                    <a:srgbClr val="000000"/>
                  </a:solidFill>
                </a:rPr>
                <a:t> </a:t>
              </a:r>
            </a:p>
          </p:txBody>
        </p:sp>
        <p:sp>
          <p:nvSpPr>
            <p:cNvPr id="37916" name="Rectangle 26"/>
            <p:cNvSpPr>
              <a:spLocks noChangeArrowheads="1"/>
            </p:cNvSpPr>
            <p:nvPr/>
          </p:nvSpPr>
          <p:spPr bwMode="auto">
            <a:xfrm>
              <a:off x="9059" y="2326"/>
              <a:ext cx="373" cy="372"/>
            </a:xfrm>
            <a:prstGeom prst="rect">
              <a:avLst/>
            </a:prstGeom>
            <a:noFill/>
            <a:ln w="6350">
              <a:noFill/>
              <a:miter lim="800000"/>
              <a:headEnd/>
              <a:tailEnd/>
            </a:ln>
          </p:spPr>
          <p:txBody>
            <a:bodyPr lIns="0" tIns="0" rIns="0" bIns="0"/>
            <a:lstStyle/>
            <a:p>
              <a:pPr eaLnBrk="0" hangingPunct="0"/>
              <a:r>
                <a:rPr kumimoji="0" lang="en-US" altLang="zh-TW" sz="1600" i="1">
                  <a:solidFill>
                    <a:srgbClr val="000000"/>
                  </a:solidFill>
                </a:rPr>
                <a:t>S</a:t>
              </a:r>
              <a:r>
                <a:rPr kumimoji="0" lang="en-US" altLang="zh-TW" sz="1600" i="1" baseline="-25000">
                  <a:solidFill>
                    <a:srgbClr val="000000"/>
                  </a:solidFill>
                </a:rPr>
                <a:t>U</a:t>
              </a:r>
              <a:endParaRPr kumimoji="0" lang="en-US" altLang="zh-TW" sz="1600" i="1">
                <a:solidFill>
                  <a:srgbClr val="000000"/>
                </a:solidFill>
              </a:endParaRPr>
            </a:p>
          </p:txBody>
        </p:sp>
        <p:sp>
          <p:nvSpPr>
            <p:cNvPr id="37917" name="Rectangle 27"/>
            <p:cNvSpPr>
              <a:spLocks noChangeArrowheads="1"/>
            </p:cNvSpPr>
            <p:nvPr/>
          </p:nvSpPr>
          <p:spPr bwMode="auto">
            <a:xfrm>
              <a:off x="9508" y="3595"/>
              <a:ext cx="373" cy="372"/>
            </a:xfrm>
            <a:prstGeom prst="rect">
              <a:avLst/>
            </a:prstGeom>
            <a:noFill/>
            <a:ln w="6350">
              <a:noFill/>
              <a:miter lim="800000"/>
              <a:headEnd/>
              <a:tailEnd/>
            </a:ln>
          </p:spPr>
          <p:txBody>
            <a:bodyPr lIns="0" tIns="0" rIns="0" bIns="0"/>
            <a:lstStyle/>
            <a:p>
              <a:pPr eaLnBrk="0" hangingPunct="0"/>
              <a:r>
                <a:rPr kumimoji="0" lang="en-US" altLang="zh-TW" sz="1600" i="1">
                  <a:solidFill>
                    <a:srgbClr val="000000"/>
                  </a:solidFill>
                </a:rPr>
                <a:t>S</a:t>
              </a:r>
              <a:r>
                <a:rPr kumimoji="0" lang="en-US" altLang="zh-TW" sz="1600" i="1" baseline="-25000">
                  <a:solidFill>
                    <a:srgbClr val="000000"/>
                  </a:solidFill>
                </a:rPr>
                <a:t>U</a:t>
              </a:r>
              <a:endParaRPr kumimoji="0" lang="en-US" altLang="zh-TW" sz="1600" i="1">
                <a:solidFill>
                  <a:srgbClr val="000000"/>
                </a:solidFill>
              </a:endParaRPr>
            </a:p>
          </p:txBody>
        </p:sp>
        <p:sp>
          <p:nvSpPr>
            <p:cNvPr id="37918" name="Rectangle 28"/>
            <p:cNvSpPr>
              <a:spLocks noChangeArrowheads="1"/>
            </p:cNvSpPr>
            <p:nvPr/>
          </p:nvSpPr>
          <p:spPr bwMode="auto">
            <a:xfrm>
              <a:off x="1583" y="3109"/>
              <a:ext cx="280" cy="372"/>
            </a:xfrm>
            <a:prstGeom prst="rect">
              <a:avLst/>
            </a:prstGeom>
            <a:noFill/>
            <a:ln w="6350">
              <a:noFill/>
              <a:miter lim="800000"/>
              <a:headEnd/>
              <a:tailEnd/>
            </a:ln>
          </p:spPr>
          <p:txBody>
            <a:bodyPr lIns="0" tIns="0" rIns="0" bIns="0"/>
            <a:lstStyle/>
            <a:p>
              <a:pPr eaLnBrk="0" hangingPunct="0"/>
              <a:r>
                <a:rPr kumimoji="0" lang="en-US" altLang="zh-TW" sz="1600" i="1">
                  <a:solidFill>
                    <a:srgbClr val="000000"/>
                  </a:solidFill>
                </a:rPr>
                <a:t>w</a:t>
              </a:r>
              <a:r>
                <a:rPr kumimoji="0" lang="en-US" altLang="zh-TW" sz="1600" i="1" baseline="30000">
                  <a:solidFill>
                    <a:srgbClr val="000000"/>
                  </a:solidFill>
                  <a:sym typeface="Symbol" pitchFamily="18" charset="2"/>
                </a:rPr>
                <a:t></a:t>
              </a:r>
              <a:r>
                <a:rPr kumimoji="0" lang="en-US" altLang="zh-TW" sz="1600" i="1">
                  <a:solidFill>
                    <a:srgbClr val="000000"/>
                  </a:solidFill>
                </a:rPr>
                <a:t> </a:t>
              </a:r>
            </a:p>
          </p:txBody>
        </p:sp>
        <p:sp>
          <p:nvSpPr>
            <p:cNvPr id="37919" name="Rectangle 29"/>
            <p:cNvSpPr>
              <a:spLocks noChangeArrowheads="1"/>
            </p:cNvSpPr>
            <p:nvPr/>
          </p:nvSpPr>
          <p:spPr bwMode="auto">
            <a:xfrm>
              <a:off x="6565" y="3979"/>
              <a:ext cx="357" cy="372"/>
            </a:xfrm>
            <a:prstGeom prst="rect">
              <a:avLst/>
            </a:prstGeom>
            <a:noFill/>
            <a:ln w="6350">
              <a:noFill/>
              <a:miter lim="800000"/>
              <a:headEnd/>
              <a:tailEnd/>
            </a:ln>
          </p:spPr>
          <p:txBody>
            <a:bodyPr lIns="0" tIns="0" rIns="0" bIns="0"/>
            <a:lstStyle/>
            <a:p>
              <a:pPr eaLnBrk="0" hangingPunct="0"/>
              <a:r>
                <a:rPr kumimoji="0" lang="en-US" altLang="zh-TW" sz="1600" i="1">
                  <a:solidFill>
                    <a:srgbClr val="000000"/>
                  </a:solidFill>
                </a:rPr>
                <a:t>w</a:t>
              </a:r>
              <a:r>
                <a:rPr kumimoji="0" lang="en-US" altLang="zh-TW" sz="1600" baseline="30000">
                  <a:solidFill>
                    <a:srgbClr val="000000"/>
                  </a:solidFill>
                </a:rPr>
                <a:t>*</a:t>
              </a:r>
              <a:endParaRPr kumimoji="0" lang="en-US" altLang="zh-TW" sz="1600" i="1">
                <a:solidFill>
                  <a:srgbClr val="000000"/>
                </a:solidFill>
              </a:endParaRPr>
            </a:p>
          </p:txBody>
        </p:sp>
        <p:sp>
          <p:nvSpPr>
            <p:cNvPr id="37920" name="Rectangle 30"/>
            <p:cNvSpPr>
              <a:spLocks noChangeArrowheads="1"/>
            </p:cNvSpPr>
            <p:nvPr/>
          </p:nvSpPr>
          <p:spPr bwMode="auto">
            <a:xfrm>
              <a:off x="1583" y="4028"/>
              <a:ext cx="357" cy="372"/>
            </a:xfrm>
            <a:prstGeom prst="rect">
              <a:avLst/>
            </a:prstGeom>
            <a:noFill/>
            <a:ln w="6350">
              <a:noFill/>
              <a:miter lim="800000"/>
              <a:headEnd/>
              <a:tailEnd/>
            </a:ln>
          </p:spPr>
          <p:txBody>
            <a:bodyPr lIns="0" tIns="0" rIns="0" bIns="0"/>
            <a:lstStyle/>
            <a:p>
              <a:pPr eaLnBrk="0" hangingPunct="0"/>
              <a:r>
                <a:rPr kumimoji="0" lang="en-US" altLang="zh-TW" sz="1600" i="1">
                  <a:solidFill>
                    <a:srgbClr val="000000"/>
                  </a:solidFill>
                </a:rPr>
                <a:t>w</a:t>
              </a:r>
              <a:r>
                <a:rPr kumimoji="0" lang="en-US" altLang="zh-TW" sz="1600" baseline="30000">
                  <a:solidFill>
                    <a:srgbClr val="000000"/>
                  </a:solidFill>
                </a:rPr>
                <a:t>*</a:t>
              </a:r>
              <a:endParaRPr kumimoji="0" lang="en-US" altLang="zh-TW" sz="1600" i="1">
                <a:solidFill>
                  <a:srgbClr val="000000"/>
                </a:solidFill>
              </a:endParaRPr>
            </a:p>
          </p:txBody>
        </p:sp>
        <p:sp>
          <p:nvSpPr>
            <p:cNvPr id="37921" name="Rectangle 31"/>
            <p:cNvSpPr>
              <a:spLocks noChangeArrowheads="1"/>
            </p:cNvSpPr>
            <p:nvPr/>
          </p:nvSpPr>
          <p:spPr bwMode="auto">
            <a:xfrm>
              <a:off x="9538" y="5281"/>
              <a:ext cx="373" cy="372"/>
            </a:xfrm>
            <a:prstGeom prst="rect">
              <a:avLst/>
            </a:prstGeom>
            <a:noFill/>
            <a:ln w="6350">
              <a:noFill/>
              <a:miter lim="800000"/>
              <a:headEnd/>
              <a:tailEnd/>
            </a:ln>
          </p:spPr>
          <p:txBody>
            <a:bodyPr lIns="0" tIns="0" rIns="0" bIns="0"/>
            <a:lstStyle/>
            <a:p>
              <a:pPr eaLnBrk="0" hangingPunct="0"/>
              <a:r>
                <a:rPr kumimoji="0" lang="en-US" altLang="zh-TW" sz="1600" i="1">
                  <a:solidFill>
                    <a:srgbClr val="000000"/>
                  </a:solidFill>
                </a:rPr>
                <a:t>D</a:t>
              </a:r>
              <a:r>
                <a:rPr kumimoji="0" lang="en-US" altLang="zh-TW" sz="1600" i="1" baseline="-25000">
                  <a:solidFill>
                    <a:srgbClr val="000000"/>
                  </a:solidFill>
                </a:rPr>
                <a:t>U</a:t>
              </a:r>
              <a:endParaRPr kumimoji="0" lang="en-US" altLang="zh-TW" sz="1600" i="1">
                <a:solidFill>
                  <a:srgbClr val="000000"/>
                </a:solidFill>
              </a:endParaRPr>
            </a:p>
          </p:txBody>
        </p:sp>
        <p:sp>
          <p:nvSpPr>
            <p:cNvPr id="37922" name="Rectangle 32"/>
            <p:cNvSpPr>
              <a:spLocks noChangeArrowheads="1"/>
            </p:cNvSpPr>
            <p:nvPr/>
          </p:nvSpPr>
          <p:spPr bwMode="auto">
            <a:xfrm>
              <a:off x="4745" y="5357"/>
              <a:ext cx="373" cy="372"/>
            </a:xfrm>
            <a:prstGeom prst="rect">
              <a:avLst/>
            </a:prstGeom>
            <a:noFill/>
            <a:ln w="6350">
              <a:noFill/>
              <a:miter lim="800000"/>
              <a:headEnd/>
              <a:tailEnd/>
            </a:ln>
          </p:spPr>
          <p:txBody>
            <a:bodyPr lIns="0" tIns="0" rIns="0" bIns="0"/>
            <a:lstStyle/>
            <a:p>
              <a:pPr eaLnBrk="0" hangingPunct="0"/>
              <a:r>
                <a:rPr kumimoji="0" lang="en-US" altLang="zh-TW" sz="1400" i="1">
                  <a:solidFill>
                    <a:srgbClr val="000000"/>
                  </a:solidFill>
                </a:rPr>
                <a:t>D</a:t>
              </a:r>
              <a:r>
                <a:rPr kumimoji="0" lang="en-US" altLang="zh-TW" sz="1400" i="1" baseline="-25000">
                  <a:solidFill>
                    <a:srgbClr val="000000"/>
                  </a:solidFill>
                </a:rPr>
                <a:t>C</a:t>
              </a:r>
              <a:endParaRPr kumimoji="0" lang="en-US" altLang="zh-TW" sz="1400" i="1">
                <a:solidFill>
                  <a:srgbClr val="000000"/>
                </a:solidFill>
              </a:endParaRPr>
            </a:p>
          </p:txBody>
        </p:sp>
        <p:sp>
          <p:nvSpPr>
            <p:cNvPr id="194593" name="Line 33"/>
            <p:cNvSpPr>
              <a:spLocks noChangeShapeType="1"/>
            </p:cNvSpPr>
            <p:nvPr/>
          </p:nvSpPr>
          <p:spPr bwMode="auto">
            <a:xfrm flipH="1">
              <a:off x="2029" y="4119"/>
              <a:ext cx="1396" cy="2"/>
            </a:xfrm>
            <a:prstGeom prst="line">
              <a:avLst/>
            </a:prstGeom>
            <a:noFill/>
            <a:ln w="6350">
              <a:solidFill>
                <a:srgbClr val="000000"/>
              </a:solidFill>
              <a:prstDash val="sysDot"/>
              <a:round/>
              <a:headEnd type="none" w="sm" len="sm"/>
              <a:tailEnd type="none" w="sm" len="sm"/>
            </a:ln>
            <a:effectLst/>
          </p:spPr>
          <p:txBody>
            <a:bodyPr/>
            <a:lstStyle/>
            <a:p>
              <a:pPr>
                <a:defRPr/>
              </a:pPr>
              <a:endParaRPr kumimoji="0" lang="zh-TW" altLang="en-US">
                <a:solidFill>
                  <a:srgbClr val="000000"/>
                </a:solidFill>
                <a:latin typeface="Arial" charset="0"/>
                <a:ea typeface="+mn-ea"/>
              </a:endParaRPr>
            </a:p>
          </p:txBody>
        </p:sp>
        <p:sp>
          <p:nvSpPr>
            <p:cNvPr id="194594" name="Line 34"/>
            <p:cNvSpPr>
              <a:spLocks noChangeShapeType="1"/>
            </p:cNvSpPr>
            <p:nvPr/>
          </p:nvSpPr>
          <p:spPr bwMode="auto">
            <a:xfrm>
              <a:off x="6876" y="4119"/>
              <a:ext cx="1424" cy="2"/>
            </a:xfrm>
            <a:prstGeom prst="line">
              <a:avLst/>
            </a:prstGeom>
            <a:noFill/>
            <a:ln w="6350">
              <a:solidFill>
                <a:srgbClr val="000000"/>
              </a:solidFill>
              <a:prstDash val="sysDot"/>
              <a:round/>
              <a:headEnd type="none" w="sm" len="sm"/>
              <a:tailEnd type="none" w="sm" len="sm"/>
            </a:ln>
            <a:effectLst/>
          </p:spPr>
          <p:txBody>
            <a:bodyPr/>
            <a:lstStyle/>
            <a:p>
              <a:pPr>
                <a:defRPr/>
              </a:pPr>
              <a:endParaRPr kumimoji="0" lang="zh-TW" altLang="en-US">
                <a:solidFill>
                  <a:srgbClr val="000000"/>
                </a:solidFill>
                <a:latin typeface="Arial" charset="0"/>
                <a:ea typeface="+mn-ea"/>
              </a:endParaRPr>
            </a:p>
          </p:txBody>
        </p:sp>
        <p:sp>
          <p:nvSpPr>
            <p:cNvPr id="194595" name="Line 35"/>
            <p:cNvSpPr>
              <a:spLocks noChangeShapeType="1"/>
            </p:cNvSpPr>
            <p:nvPr/>
          </p:nvSpPr>
          <p:spPr bwMode="auto">
            <a:xfrm>
              <a:off x="2029" y="3252"/>
              <a:ext cx="637" cy="0"/>
            </a:xfrm>
            <a:prstGeom prst="line">
              <a:avLst/>
            </a:prstGeom>
            <a:noFill/>
            <a:ln w="9525">
              <a:solidFill>
                <a:srgbClr val="000000"/>
              </a:solidFill>
              <a:round/>
              <a:headEnd type="none" w="sm" len="lg"/>
              <a:tailEnd type="none" w="sm" len="lg"/>
            </a:ln>
            <a:effectLst/>
          </p:spPr>
          <p:txBody>
            <a:bodyPr/>
            <a:lstStyle/>
            <a:p>
              <a:pPr>
                <a:defRPr/>
              </a:pPr>
              <a:endParaRPr kumimoji="0" lang="zh-TW" altLang="en-US">
                <a:solidFill>
                  <a:srgbClr val="000000"/>
                </a:solidFill>
                <a:latin typeface="Arial" charset="0"/>
                <a:ea typeface="+mn-ea"/>
              </a:endParaRPr>
            </a:p>
          </p:txBody>
        </p:sp>
        <p:sp>
          <p:nvSpPr>
            <p:cNvPr id="194596" name="Line 36"/>
            <p:cNvSpPr>
              <a:spLocks noChangeShapeType="1"/>
            </p:cNvSpPr>
            <p:nvPr/>
          </p:nvSpPr>
          <p:spPr bwMode="auto">
            <a:xfrm>
              <a:off x="2677" y="3268"/>
              <a:ext cx="2" cy="2631"/>
            </a:xfrm>
            <a:prstGeom prst="line">
              <a:avLst/>
            </a:prstGeom>
            <a:noFill/>
            <a:ln w="6350">
              <a:solidFill>
                <a:srgbClr val="000000"/>
              </a:solidFill>
              <a:prstDash val="sysDot"/>
              <a:round/>
              <a:headEnd type="none" w="sm" len="lg"/>
              <a:tailEnd type="none" w="sm" len="lg"/>
            </a:ln>
            <a:effectLst/>
          </p:spPr>
          <p:txBody>
            <a:bodyPr/>
            <a:lstStyle/>
            <a:p>
              <a:pPr>
                <a:defRPr/>
              </a:pPr>
              <a:endParaRPr kumimoji="0" lang="zh-TW" altLang="en-US">
                <a:solidFill>
                  <a:srgbClr val="000000"/>
                </a:solidFill>
                <a:latin typeface="Arial" charset="0"/>
                <a:ea typeface="+mn-ea"/>
              </a:endParaRPr>
            </a:p>
          </p:txBody>
        </p:sp>
        <p:sp>
          <p:nvSpPr>
            <p:cNvPr id="194597" name="Line 37"/>
            <p:cNvSpPr>
              <a:spLocks noChangeShapeType="1"/>
            </p:cNvSpPr>
            <p:nvPr/>
          </p:nvSpPr>
          <p:spPr bwMode="auto">
            <a:xfrm>
              <a:off x="3453" y="4131"/>
              <a:ext cx="0" cy="1766"/>
            </a:xfrm>
            <a:prstGeom prst="line">
              <a:avLst/>
            </a:prstGeom>
            <a:noFill/>
            <a:ln w="6350">
              <a:solidFill>
                <a:srgbClr val="000000"/>
              </a:solidFill>
              <a:prstDash val="sysDot"/>
              <a:round/>
              <a:headEnd type="none" w="sm" len="lg"/>
              <a:tailEnd type="none" w="sm" len="lg"/>
            </a:ln>
            <a:effectLst/>
          </p:spPr>
          <p:txBody>
            <a:bodyPr/>
            <a:lstStyle/>
            <a:p>
              <a:pPr>
                <a:defRPr/>
              </a:pPr>
              <a:endParaRPr kumimoji="0" lang="zh-TW" altLang="en-US">
                <a:solidFill>
                  <a:srgbClr val="000000"/>
                </a:solidFill>
                <a:latin typeface="Arial" charset="0"/>
                <a:ea typeface="+mn-ea"/>
              </a:endParaRPr>
            </a:p>
          </p:txBody>
        </p:sp>
        <p:sp>
          <p:nvSpPr>
            <p:cNvPr id="194598" name="Line 38"/>
            <p:cNvSpPr>
              <a:spLocks noChangeShapeType="1"/>
            </p:cNvSpPr>
            <p:nvPr/>
          </p:nvSpPr>
          <p:spPr bwMode="auto">
            <a:xfrm flipV="1">
              <a:off x="7061" y="2568"/>
              <a:ext cx="1998" cy="1816"/>
            </a:xfrm>
            <a:prstGeom prst="line">
              <a:avLst/>
            </a:prstGeom>
            <a:noFill/>
            <a:ln w="15875">
              <a:solidFill>
                <a:srgbClr val="000000"/>
              </a:solidFill>
              <a:round/>
              <a:headEnd type="none" w="sm" len="sm"/>
              <a:tailEnd type="none" w="sm" len="sm"/>
            </a:ln>
            <a:effectLst/>
          </p:spPr>
          <p:txBody>
            <a:bodyPr/>
            <a:lstStyle/>
            <a:p>
              <a:pPr>
                <a:defRPr/>
              </a:pPr>
              <a:endParaRPr kumimoji="0" lang="zh-TW" altLang="en-US">
                <a:solidFill>
                  <a:srgbClr val="000000"/>
                </a:solidFill>
                <a:latin typeface="Arial" charset="0"/>
                <a:ea typeface="+mn-ea"/>
              </a:endParaRPr>
            </a:p>
          </p:txBody>
        </p:sp>
        <p:sp>
          <p:nvSpPr>
            <p:cNvPr id="194599" name="Line 39"/>
            <p:cNvSpPr>
              <a:spLocks noChangeShapeType="1"/>
            </p:cNvSpPr>
            <p:nvPr/>
          </p:nvSpPr>
          <p:spPr bwMode="auto">
            <a:xfrm>
              <a:off x="7866" y="3622"/>
              <a:ext cx="2" cy="2248"/>
            </a:xfrm>
            <a:prstGeom prst="line">
              <a:avLst/>
            </a:prstGeom>
            <a:noFill/>
            <a:ln w="6350">
              <a:solidFill>
                <a:srgbClr val="000000"/>
              </a:solidFill>
              <a:prstDash val="sysDot"/>
              <a:round/>
              <a:headEnd type="none" w="sm" len="lg"/>
              <a:tailEnd type="none" w="sm" len="lg"/>
            </a:ln>
            <a:effectLst/>
          </p:spPr>
          <p:txBody>
            <a:bodyPr/>
            <a:lstStyle/>
            <a:p>
              <a:pPr>
                <a:defRPr/>
              </a:pPr>
              <a:endParaRPr kumimoji="0" lang="zh-TW" altLang="en-US">
                <a:solidFill>
                  <a:srgbClr val="000000"/>
                </a:solidFill>
                <a:latin typeface="Arial" charset="0"/>
                <a:ea typeface="+mn-ea"/>
              </a:endParaRPr>
            </a:p>
          </p:txBody>
        </p:sp>
        <p:sp>
          <p:nvSpPr>
            <p:cNvPr id="194600" name="Line 40"/>
            <p:cNvSpPr>
              <a:spLocks noChangeShapeType="1"/>
            </p:cNvSpPr>
            <p:nvPr/>
          </p:nvSpPr>
          <p:spPr bwMode="auto">
            <a:xfrm>
              <a:off x="8284" y="4103"/>
              <a:ext cx="2" cy="1766"/>
            </a:xfrm>
            <a:prstGeom prst="line">
              <a:avLst/>
            </a:prstGeom>
            <a:noFill/>
            <a:ln w="6350">
              <a:solidFill>
                <a:srgbClr val="000000"/>
              </a:solidFill>
              <a:prstDash val="sysDot"/>
              <a:round/>
              <a:headEnd type="none" w="sm" len="lg"/>
              <a:tailEnd type="none" w="sm" len="lg"/>
            </a:ln>
            <a:effectLst/>
          </p:spPr>
          <p:txBody>
            <a:bodyPr/>
            <a:lstStyle/>
            <a:p>
              <a:pPr>
                <a:defRPr/>
              </a:pPr>
              <a:endParaRPr kumimoji="0" lang="zh-TW" altLang="en-US">
                <a:solidFill>
                  <a:srgbClr val="000000"/>
                </a:solidFill>
                <a:latin typeface="Arial" charset="0"/>
                <a:ea typeface="+mn-ea"/>
              </a:endParaRPr>
            </a:p>
          </p:txBody>
        </p:sp>
        <p:sp>
          <p:nvSpPr>
            <p:cNvPr id="194601" name="Line 41"/>
            <p:cNvSpPr>
              <a:spLocks noChangeShapeType="1"/>
            </p:cNvSpPr>
            <p:nvPr/>
          </p:nvSpPr>
          <p:spPr bwMode="auto">
            <a:xfrm>
              <a:off x="8702" y="4553"/>
              <a:ext cx="2" cy="1301"/>
            </a:xfrm>
            <a:prstGeom prst="line">
              <a:avLst/>
            </a:prstGeom>
            <a:noFill/>
            <a:ln w="6350">
              <a:solidFill>
                <a:srgbClr val="000000"/>
              </a:solidFill>
              <a:prstDash val="sysDot"/>
              <a:round/>
              <a:headEnd type="none" w="sm" len="lg"/>
              <a:tailEnd type="none" w="sm" len="lg"/>
            </a:ln>
            <a:effectLst/>
          </p:spPr>
          <p:txBody>
            <a:bodyPr/>
            <a:lstStyle/>
            <a:p>
              <a:pPr>
                <a:defRPr/>
              </a:pPr>
              <a:endParaRPr kumimoji="0" lang="zh-TW" altLang="en-US">
                <a:solidFill>
                  <a:srgbClr val="000000"/>
                </a:solidFill>
                <a:latin typeface="Arial" charset="0"/>
                <a:ea typeface="+mn-ea"/>
              </a:endParaRPr>
            </a:p>
          </p:txBody>
        </p:sp>
        <p:sp>
          <p:nvSpPr>
            <p:cNvPr id="37932" name="Rectangle 42"/>
            <p:cNvSpPr>
              <a:spLocks noChangeArrowheads="1"/>
            </p:cNvSpPr>
            <p:nvPr/>
          </p:nvSpPr>
          <p:spPr bwMode="auto">
            <a:xfrm>
              <a:off x="9715" y="2292"/>
              <a:ext cx="1988" cy="715"/>
            </a:xfrm>
            <a:prstGeom prst="rect">
              <a:avLst/>
            </a:prstGeom>
            <a:noFill/>
            <a:ln w="6350">
              <a:noFill/>
              <a:miter lim="800000"/>
              <a:headEnd/>
              <a:tailEnd/>
            </a:ln>
          </p:spPr>
          <p:txBody>
            <a:bodyPr lIns="0" tIns="0" rIns="0" bIns="0"/>
            <a:lstStyle/>
            <a:p>
              <a:pPr eaLnBrk="0" hangingPunct="0"/>
              <a:r>
                <a:rPr kumimoji="0" lang="en-US" altLang="zh-TW" sz="1400">
                  <a:solidFill>
                    <a:srgbClr val="000000"/>
                  </a:solidFill>
                </a:rPr>
                <a:t>(If workers migrate to covered sector)</a:t>
              </a:r>
            </a:p>
          </p:txBody>
        </p:sp>
        <p:sp>
          <p:nvSpPr>
            <p:cNvPr id="37933" name="Rectangle 43"/>
            <p:cNvSpPr>
              <a:spLocks noChangeArrowheads="1"/>
            </p:cNvSpPr>
            <p:nvPr/>
          </p:nvSpPr>
          <p:spPr bwMode="auto">
            <a:xfrm>
              <a:off x="9715" y="3926"/>
              <a:ext cx="2240" cy="911"/>
            </a:xfrm>
            <a:prstGeom prst="rect">
              <a:avLst/>
            </a:prstGeom>
            <a:noFill/>
            <a:ln w="6350">
              <a:noFill/>
              <a:miter lim="800000"/>
              <a:headEnd/>
              <a:tailEnd/>
            </a:ln>
          </p:spPr>
          <p:txBody>
            <a:bodyPr lIns="0" tIns="0" rIns="0" bIns="0"/>
            <a:lstStyle/>
            <a:p>
              <a:pPr eaLnBrk="0" hangingPunct="0"/>
              <a:r>
                <a:rPr kumimoji="0" lang="en-US" altLang="zh-TW" sz="1400">
                  <a:solidFill>
                    <a:srgbClr val="000000"/>
                  </a:solidFill>
                </a:rPr>
                <a:t>(If workers migrate to uncovered sector)</a:t>
              </a:r>
            </a:p>
          </p:txBody>
        </p:sp>
        <p:sp>
          <p:nvSpPr>
            <p:cNvPr id="194604" name="Line 44"/>
            <p:cNvSpPr>
              <a:spLocks noChangeShapeType="1"/>
            </p:cNvSpPr>
            <p:nvPr/>
          </p:nvSpPr>
          <p:spPr bwMode="auto">
            <a:xfrm>
              <a:off x="8919" y="3717"/>
              <a:ext cx="249" cy="295"/>
            </a:xfrm>
            <a:prstGeom prst="line">
              <a:avLst/>
            </a:prstGeom>
            <a:noFill/>
            <a:ln w="6350">
              <a:solidFill>
                <a:srgbClr val="000000"/>
              </a:solidFill>
              <a:round/>
              <a:headEnd type="none" w="sm" len="sm"/>
              <a:tailEnd type="arrow" w="sm" len="sm"/>
            </a:ln>
            <a:effectLst/>
          </p:spPr>
          <p:txBody>
            <a:bodyPr/>
            <a:lstStyle/>
            <a:p>
              <a:pPr>
                <a:defRPr/>
              </a:pPr>
              <a:endParaRPr kumimoji="0" lang="zh-TW" altLang="en-US">
                <a:solidFill>
                  <a:srgbClr val="000000"/>
                </a:solidFill>
                <a:latin typeface="Arial" charset="0"/>
                <a:ea typeface="+mn-ea"/>
              </a:endParaRPr>
            </a:p>
          </p:txBody>
        </p:sp>
        <p:sp>
          <p:nvSpPr>
            <p:cNvPr id="194605" name="Line 45"/>
            <p:cNvSpPr>
              <a:spLocks noChangeShapeType="1"/>
            </p:cNvSpPr>
            <p:nvPr/>
          </p:nvSpPr>
          <p:spPr bwMode="auto">
            <a:xfrm flipH="1" flipV="1">
              <a:off x="8469" y="3236"/>
              <a:ext cx="235" cy="263"/>
            </a:xfrm>
            <a:prstGeom prst="line">
              <a:avLst/>
            </a:prstGeom>
            <a:noFill/>
            <a:ln w="6350">
              <a:solidFill>
                <a:srgbClr val="000000"/>
              </a:solidFill>
              <a:round/>
              <a:headEnd type="none" w="sm" len="sm"/>
              <a:tailEnd type="arrow" w="sm" len="sm"/>
            </a:ln>
            <a:effectLst/>
          </p:spPr>
          <p:txBody>
            <a:bodyPr/>
            <a:lstStyle/>
            <a:p>
              <a:pPr>
                <a:defRPr/>
              </a:pPr>
              <a:endParaRPr kumimoji="0" lang="zh-TW" altLang="en-US">
                <a:solidFill>
                  <a:srgbClr val="000000"/>
                </a:solidFill>
                <a:latin typeface="Arial" charset="0"/>
                <a:ea typeface="+mn-ea"/>
              </a:endParaRPr>
            </a:p>
          </p:txBody>
        </p:sp>
      </p:grpSp>
      <p:sp>
        <p:nvSpPr>
          <p:cNvPr id="37892" name="Rectangle 46"/>
          <p:cNvSpPr>
            <a:spLocks noChangeArrowheads="1"/>
          </p:cNvSpPr>
          <p:nvPr/>
        </p:nvSpPr>
        <p:spPr bwMode="auto">
          <a:xfrm>
            <a:off x="1500188" y="4643438"/>
            <a:ext cx="1785937" cy="357187"/>
          </a:xfrm>
          <a:prstGeom prst="rect">
            <a:avLst/>
          </a:prstGeom>
          <a:noFill/>
          <a:ln w="6350">
            <a:noFill/>
            <a:miter lim="800000"/>
            <a:headEnd/>
            <a:tailEnd/>
          </a:ln>
        </p:spPr>
        <p:txBody>
          <a:bodyPr lIns="0" tIns="0" rIns="0" bIns="0"/>
          <a:lstStyle/>
          <a:p>
            <a:pPr eaLnBrk="0" hangingPunct="0"/>
            <a:r>
              <a:rPr kumimoji="0" lang="en-US" altLang="zh-TW" sz="1600" i="1">
                <a:solidFill>
                  <a:srgbClr val="000000"/>
                </a:solidFill>
              </a:rPr>
              <a:t>(a)</a:t>
            </a:r>
            <a:r>
              <a:rPr kumimoji="0" lang="en-US" altLang="zh-TW" sz="1600" b="1" i="1">
                <a:solidFill>
                  <a:srgbClr val="000000"/>
                </a:solidFill>
              </a:rPr>
              <a:t> </a:t>
            </a:r>
            <a:r>
              <a:rPr kumimoji="0" lang="en-US" altLang="zh-TW" sz="1600">
                <a:solidFill>
                  <a:srgbClr val="000000"/>
                </a:solidFill>
              </a:rPr>
              <a:t>Covered Sector</a:t>
            </a:r>
            <a:endParaRPr kumimoji="0" lang="en-US" altLang="zh-TW" sz="1600" b="1" i="1">
              <a:solidFill>
                <a:srgbClr val="000000"/>
              </a:solidFill>
            </a:endParaRPr>
          </a:p>
        </p:txBody>
      </p:sp>
      <p:sp>
        <p:nvSpPr>
          <p:cNvPr id="37893" name="Text Box 47"/>
          <p:cNvSpPr txBox="1">
            <a:spLocks noChangeArrowheads="1"/>
          </p:cNvSpPr>
          <p:nvPr/>
        </p:nvSpPr>
        <p:spPr bwMode="auto">
          <a:xfrm>
            <a:off x="571500" y="5072063"/>
            <a:ext cx="7620000" cy="1570037"/>
          </a:xfrm>
          <a:prstGeom prst="rect">
            <a:avLst/>
          </a:prstGeom>
          <a:noFill/>
          <a:ln w="9525">
            <a:noFill/>
            <a:miter lim="800000"/>
            <a:headEnd/>
            <a:tailEnd/>
          </a:ln>
        </p:spPr>
        <p:txBody>
          <a:bodyPr>
            <a:spAutoFit/>
          </a:bodyPr>
          <a:lstStyle/>
          <a:p>
            <a:pPr>
              <a:spcBef>
                <a:spcPct val="50000"/>
              </a:spcBef>
            </a:pPr>
            <a:r>
              <a:rPr kumimoji="0" lang="en-US" altLang="zh-TW" sz="1600">
                <a:solidFill>
                  <a:srgbClr val="000000"/>
                </a:solidFill>
                <a:latin typeface="Arial" charset="0"/>
                <a:cs typeface="Times New Roman" pitchFamily="18" charset="0"/>
              </a:rPr>
              <a:t>If the minimum wage applies only to jobs in the covered sector, the displaced workers might move to the uncovered sector, shifting the supply curve to the right and reducing the uncovered sector’s wage. If it is easy to get a minimum wage job, workers in the uncovered sector might quit their jobs and wait in the covered sector until a job opens up, shifting the supply curve in the uncovered sector to the left and raising the uncovered sector’s wage.</a:t>
            </a:r>
            <a:r>
              <a:rPr kumimoji="0" lang="en-US" altLang="zh-TW" sz="1600">
                <a:solidFill>
                  <a:srgbClr val="000000"/>
                </a:solidFill>
                <a:latin typeface="Arial" charset="0"/>
              </a:rPr>
              <a:t> </a:t>
            </a:r>
          </a:p>
        </p:txBody>
      </p:sp>
      <p:sp>
        <p:nvSpPr>
          <p:cNvPr id="37894" name="投影片編號版面配置區 46"/>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4B55C839-B60B-4F89-8CD3-B8A149E4B786}" type="slidenum">
              <a:rPr lang="en-US" altLang="zh-TW" smtClean="0">
                <a:ea typeface="新細明體" pitchFamily="18" charset="-120"/>
              </a:rPr>
              <a:pPr/>
              <a:t>40</a:t>
            </a:fld>
            <a:endParaRPr lang="en-US" altLang="zh-TW" smtClean="0">
              <a:ea typeface="新細明體" pitchFamily="18" charset="-12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body" idx="1"/>
          </p:nvPr>
        </p:nvSpPr>
        <p:spPr>
          <a:xfrm>
            <a:off x="571500" y="1500188"/>
            <a:ext cx="7786688" cy="4071937"/>
          </a:xfrm>
          <a:ln>
            <a:solidFill>
              <a:srgbClr val="00B050"/>
            </a:solidFill>
          </a:ln>
        </p:spPr>
        <p:txBody>
          <a:bodyPr/>
          <a:lstStyle/>
          <a:p>
            <a:pPr eaLnBrk="1" hangingPunct="1"/>
            <a:r>
              <a:rPr lang="en-US" altLang="zh-TW" dirty="0" smtClean="0"/>
              <a:t>Note: In the absence of a minimum wage, the migration of workers across sectors equates the wage in the two sectors.  The migration of workers when the wage in one of the markets is set at the minimum wage equates the expected wage across sectors.  I.e., the free migration of workers across sectors ensure that the expected wage in the covered sector equals the for-sure wage in the uncovered sector.</a:t>
            </a:r>
          </a:p>
        </p:txBody>
      </p:sp>
      <p:sp>
        <p:nvSpPr>
          <p:cNvPr id="38915" name="投影片編號版面配置區 2"/>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E16C99B5-7657-4D96-98F1-372C51E7D509}" type="slidenum">
              <a:rPr lang="en-US" altLang="zh-TW" smtClean="0">
                <a:ea typeface="新細明體" pitchFamily="18" charset="-120"/>
              </a:rPr>
              <a:pPr/>
              <a:t>41</a:t>
            </a:fld>
            <a:endParaRPr lang="en-US" altLang="zh-TW" smtClean="0">
              <a:ea typeface="新細明體" pitchFamily="18" charset="-120"/>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57200" y="214313"/>
            <a:ext cx="8229600" cy="928687"/>
          </a:xfrm>
        </p:spPr>
        <p:txBody>
          <a:bodyPr/>
          <a:lstStyle/>
          <a:p>
            <a:pPr marL="800100" indent="-800100" eaLnBrk="1" hangingPunct="1">
              <a:defRPr/>
            </a:pPr>
            <a:r>
              <a:rPr lang="en-US" altLang="zh-TW" sz="3200" dirty="0" smtClean="0"/>
              <a:t>6. Noncompetitive Labor Markets</a:t>
            </a:r>
          </a:p>
        </p:txBody>
      </p:sp>
      <p:sp>
        <p:nvSpPr>
          <p:cNvPr id="27651" name="Rectangle 3"/>
          <p:cNvSpPr>
            <a:spLocks noGrp="1" noChangeArrowheads="1"/>
          </p:cNvSpPr>
          <p:nvPr>
            <p:ph type="body" idx="1"/>
          </p:nvPr>
        </p:nvSpPr>
        <p:spPr>
          <a:xfrm>
            <a:off x="357188" y="1214438"/>
            <a:ext cx="8001000" cy="4933950"/>
          </a:xfrm>
        </p:spPr>
        <p:txBody>
          <a:bodyPr/>
          <a:lstStyle/>
          <a:p>
            <a:pPr marL="609600" indent="-609600" eaLnBrk="1" hangingPunct="1">
              <a:buFont typeface="Wingdings" pitchFamily="2" charset="2"/>
              <a:buAutoNum type="arabicParenBoth"/>
              <a:defRPr/>
            </a:pPr>
            <a:r>
              <a:rPr lang="en-US" altLang="zh-TW" dirty="0" err="1" smtClean="0"/>
              <a:t>Monopsony</a:t>
            </a:r>
            <a:endParaRPr lang="en-US" altLang="zh-TW" dirty="0" smtClean="0"/>
          </a:p>
          <a:p>
            <a:pPr marL="609600" indent="-609600" eaLnBrk="1" hangingPunct="1">
              <a:buFont typeface="Wingdings" pitchFamily="2" charset="2"/>
              <a:buNone/>
              <a:defRPr/>
            </a:pPr>
            <a:r>
              <a:rPr lang="en-US" altLang="zh-TW" dirty="0" smtClean="0"/>
              <a:t>       Because the firm is the only demander of labor in this market, it can influence the wage rate. </a:t>
            </a:r>
            <a:r>
              <a:rPr lang="en-US" altLang="zh-TW" dirty="0" err="1" smtClean="0"/>
              <a:t>Monopsnoists</a:t>
            </a:r>
            <a:r>
              <a:rPr lang="en-US" altLang="zh-TW" dirty="0" smtClean="0"/>
              <a:t> face an upward-sloping supply curve. This is because the supply curve confronting them is the market supply curve.</a:t>
            </a:r>
          </a:p>
          <a:p>
            <a:pPr marL="609600" indent="-609600" eaLnBrk="1" hangingPunct="1">
              <a:buFont typeface="Wingdings" pitchFamily="2" charset="2"/>
              <a:buNone/>
              <a:defRPr/>
            </a:pPr>
            <a:endParaRPr lang="en-US" altLang="zh-TW" dirty="0" smtClean="0"/>
          </a:p>
          <a:p>
            <a:pPr marL="893763" indent="-893763" eaLnBrk="1" hangingPunct="1">
              <a:buFont typeface="Wingdings" pitchFamily="2" charset="2"/>
              <a:buNone/>
              <a:defRPr/>
            </a:pPr>
            <a:r>
              <a:rPr lang="en-US" altLang="zh-TW" dirty="0" smtClean="0"/>
              <a:t>Note: To expand its work force, a </a:t>
            </a:r>
            <a:r>
              <a:rPr lang="en-US" altLang="zh-TW" dirty="0" err="1" smtClean="0"/>
              <a:t>monopsonist</a:t>
            </a:r>
            <a:r>
              <a:rPr lang="en-US" altLang="zh-TW" dirty="0" smtClean="0"/>
              <a:t> must increase its wage rate, i.e., the marginal cost of hiring labor excess the wage.</a:t>
            </a:r>
          </a:p>
          <a:p>
            <a:pPr marL="609600" indent="-609600" eaLnBrk="1" hangingPunct="1">
              <a:buFont typeface="Wingdings" pitchFamily="2" charset="2"/>
              <a:buNone/>
              <a:defRPr/>
            </a:pPr>
            <a:endParaRPr lang="en-US" altLang="zh-TW" dirty="0" smtClean="0"/>
          </a:p>
        </p:txBody>
      </p:sp>
      <p:sp>
        <p:nvSpPr>
          <p:cNvPr id="39940" name="投影片編號版面配置區 3"/>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C9CFF2AA-2D88-4DA3-8D25-DF8EB7700477}" type="slidenum">
              <a:rPr lang="en-US" altLang="zh-TW" smtClean="0">
                <a:ea typeface="新細明體" pitchFamily="18" charset="-120"/>
              </a:rPr>
              <a:pPr/>
              <a:t>42</a:t>
            </a:fld>
            <a:endParaRPr lang="en-US" altLang="zh-TW" smtClean="0">
              <a:ea typeface="新細明體" pitchFamily="18" charset="-120"/>
            </a:endParaRPr>
          </a:p>
        </p:txBody>
      </p:sp>
      <p:sp>
        <p:nvSpPr>
          <p:cNvPr id="5" name="矩形 4"/>
          <p:cNvSpPr/>
          <p:nvPr/>
        </p:nvSpPr>
        <p:spPr>
          <a:xfrm>
            <a:off x="357188" y="4643438"/>
            <a:ext cx="7858125" cy="1500187"/>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457200" y="274638"/>
            <a:ext cx="7467600" cy="1368425"/>
          </a:xfrm>
        </p:spPr>
        <p:txBody>
          <a:bodyPr/>
          <a:lstStyle/>
          <a:p>
            <a:pPr eaLnBrk="1" hangingPunct="1">
              <a:defRPr/>
            </a:pPr>
            <a:r>
              <a:rPr lang="en-US" altLang="zh-TW" dirty="0" smtClean="0"/>
              <a:t>Noncompetitive Labor Markets: </a:t>
            </a:r>
            <a:r>
              <a:rPr lang="en-US" altLang="zh-TW" dirty="0" err="1" smtClean="0"/>
              <a:t>Monopsony</a:t>
            </a:r>
            <a:endParaRPr lang="en-US" altLang="zh-TW" dirty="0" smtClean="0"/>
          </a:p>
        </p:txBody>
      </p:sp>
      <p:sp>
        <p:nvSpPr>
          <p:cNvPr id="40963" name="Rectangle 3"/>
          <p:cNvSpPr>
            <a:spLocks noGrp="1" noChangeArrowheads="1"/>
          </p:cNvSpPr>
          <p:nvPr>
            <p:ph type="body" idx="1"/>
          </p:nvPr>
        </p:nvSpPr>
        <p:spPr>
          <a:xfrm>
            <a:off x="500063" y="1928813"/>
            <a:ext cx="8229600" cy="4357687"/>
          </a:xfrm>
          <a:noFill/>
        </p:spPr>
        <p:txBody>
          <a:bodyPr/>
          <a:lstStyle/>
          <a:p>
            <a:pPr eaLnBrk="1" hangingPunct="1"/>
            <a:r>
              <a:rPr lang="en-US" altLang="zh-TW" smtClean="0"/>
              <a:t>Monopsony market exists when a firm is the only buyer of labor.</a:t>
            </a:r>
          </a:p>
          <a:p>
            <a:pPr eaLnBrk="1" hangingPunct="1"/>
            <a:endParaRPr lang="en-US" altLang="zh-TW" sz="1000" smtClean="0"/>
          </a:p>
          <a:p>
            <a:pPr eaLnBrk="1" hangingPunct="1"/>
            <a:r>
              <a:rPr lang="en-US" altLang="zh-TW" smtClean="0"/>
              <a:t>Monopsonists must increase wages to attract more workers.</a:t>
            </a:r>
          </a:p>
          <a:p>
            <a:pPr eaLnBrk="1" hangingPunct="1"/>
            <a:endParaRPr lang="en-US" altLang="zh-TW" sz="1000" smtClean="0"/>
          </a:p>
          <a:p>
            <a:pPr eaLnBrk="1" hangingPunct="1"/>
            <a:r>
              <a:rPr lang="en-US" altLang="zh-TW" smtClean="0"/>
              <a:t>Two types of monopsonist firms:</a:t>
            </a:r>
          </a:p>
          <a:p>
            <a:pPr lvl="1" eaLnBrk="1" hangingPunct="1"/>
            <a:r>
              <a:rPr lang="en-US" altLang="zh-TW" sz="2400" smtClean="0"/>
              <a:t>Perfectly discriminating</a:t>
            </a:r>
          </a:p>
          <a:p>
            <a:pPr lvl="1" eaLnBrk="1" hangingPunct="1"/>
            <a:r>
              <a:rPr lang="en-US" altLang="zh-TW" sz="2400" smtClean="0"/>
              <a:t>Nondiscriminating</a:t>
            </a:r>
          </a:p>
        </p:txBody>
      </p:sp>
      <p:sp>
        <p:nvSpPr>
          <p:cNvPr id="40964" name="投影片編號版面配置區 3"/>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D6E4EA93-A451-40A0-8761-790A6FE6003E}" type="slidenum">
              <a:rPr lang="en-US" altLang="zh-TW" smtClean="0">
                <a:ea typeface="新細明體" pitchFamily="18" charset="-120"/>
              </a:rPr>
              <a:pPr/>
              <a:t>43</a:t>
            </a:fld>
            <a:endParaRPr lang="en-US" altLang="zh-TW" smtClean="0">
              <a:ea typeface="新細明體" pitchFamily="18" charset="-12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71500" y="357188"/>
            <a:ext cx="7929563" cy="1357312"/>
          </a:xfrm>
        </p:spPr>
        <p:txBody>
          <a:bodyPr/>
          <a:lstStyle/>
          <a:p>
            <a:pPr eaLnBrk="1" hangingPunct="1">
              <a:defRPr/>
            </a:pPr>
            <a:r>
              <a:rPr lang="en-US" altLang="zh-TW" dirty="0" smtClean="0"/>
              <a:t>Perfectly Discriminating </a:t>
            </a:r>
            <a:r>
              <a:rPr lang="en-US" altLang="zh-TW" dirty="0" err="1" smtClean="0"/>
              <a:t>Monopsonist</a:t>
            </a:r>
            <a:endParaRPr lang="en-US" altLang="zh-TW" dirty="0" smtClean="0"/>
          </a:p>
        </p:txBody>
      </p:sp>
      <p:sp>
        <p:nvSpPr>
          <p:cNvPr id="41987" name="Rectangle 3"/>
          <p:cNvSpPr>
            <a:spLocks noGrp="1" noChangeArrowheads="1"/>
          </p:cNvSpPr>
          <p:nvPr>
            <p:ph type="body" idx="1"/>
          </p:nvPr>
        </p:nvSpPr>
        <p:spPr>
          <a:xfrm>
            <a:off x="642938" y="2071688"/>
            <a:ext cx="7715250" cy="3857625"/>
          </a:xfrm>
          <a:noFill/>
        </p:spPr>
        <p:txBody>
          <a:bodyPr/>
          <a:lstStyle/>
          <a:p>
            <a:pPr eaLnBrk="1" hangingPunct="1"/>
            <a:r>
              <a:rPr lang="en-US" altLang="zh-TW" smtClean="0"/>
              <a:t>Discriminating monopsonists are able to hire different workers at different wages.</a:t>
            </a:r>
          </a:p>
          <a:p>
            <a:pPr eaLnBrk="1" hangingPunct="1"/>
            <a:endParaRPr lang="en-US" altLang="zh-TW" sz="1200" smtClean="0"/>
          </a:p>
          <a:p>
            <a:pPr eaLnBrk="1" hangingPunct="1"/>
            <a:r>
              <a:rPr lang="en-US" altLang="zh-TW" smtClean="0"/>
              <a:t>To maximize firm surplus (profits), a perfectly discriminating monopsonist “perfectly discriminates” by paying each worker his or her reservation wage.</a:t>
            </a:r>
          </a:p>
        </p:txBody>
      </p:sp>
      <p:sp>
        <p:nvSpPr>
          <p:cNvPr id="41988" name="投影片編號版面配置區 3"/>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5D7D4B7F-35B4-41D2-B297-242D4D77BC9C}" type="slidenum">
              <a:rPr lang="en-US" altLang="zh-TW" smtClean="0">
                <a:ea typeface="新細明體" pitchFamily="18" charset="-120"/>
              </a:rPr>
              <a:pPr/>
              <a:t>44</a:t>
            </a:fld>
            <a:endParaRPr lang="en-US" altLang="zh-TW" smtClean="0">
              <a:ea typeface="新細明體" pitchFamily="18" charset="-12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428625" y="285750"/>
            <a:ext cx="8229600" cy="1285875"/>
          </a:xfrm>
        </p:spPr>
        <p:txBody>
          <a:bodyPr>
            <a:normAutofit fontScale="90000"/>
          </a:bodyPr>
          <a:lstStyle/>
          <a:p>
            <a:pPr eaLnBrk="1" hangingPunct="1">
              <a:defRPr/>
            </a:pPr>
            <a:r>
              <a:rPr lang="en-US" altLang="zh-TW" dirty="0" smtClean="0"/>
              <a:t>The Hiring Decision of a Perfectly Discriminating </a:t>
            </a:r>
            <a:r>
              <a:rPr lang="en-US" altLang="zh-TW" dirty="0" err="1" smtClean="0"/>
              <a:t>Monopsonist</a:t>
            </a:r>
            <a:endParaRPr lang="en-US" altLang="zh-TW" dirty="0" smtClean="0"/>
          </a:p>
        </p:txBody>
      </p:sp>
      <p:sp>
        <p:nvSpPr>
          <p:cNvPr id="43011" name="Text Box 4"/>
          <p:cNvSpPr txBox="1">
            <a:spLocks noChangeArrowheads="1"/>
          </p:cNvSpPr>
          <p:nvPr/>
        </p:nvSpPr>
        <p:spPr bwMode="auto">
          <a:xfrm>
            <a:off x="4643438" y="1928813"/>
            <a:ext cx="3657600" cy="4094162"/>
          </a:xfrm>
          <a:prstGeom prst="rect">
            <a:avLst/>
          </a:prstGeom>
          <a:noFill/>
          <a:ln w="9525">
            <a:noFill/>
            <a:miter lim="800000"/>
            <a:headEnd/>
            <a:tailEnd/>
          </a:ln>
        </p:spPr>
        <p:txBody>
          <a:bodyPr>
            <a:spAutoFit/>
          </a:bodyPr>
          <a:lstStyle/>
          <a:p>
            <a:pPr>
              <a:spcBef>
                <a:spcPct val="50000"/>
              </a:spcBef>
            </a:pPr>
            <a:r>
              <a:rPr kumimoji="0" lang="en-US" altLang="zh-TW" sz="2000">
                <a:solidFill>
                  <a:srgbClr val="000000"/>
                </a:solidFill>
                <a:latin typeface="Arial" charset="0"/>
              </a:rPr>
              <a:t>A perfectly discriminating monopsonist faces an upward-sloping labor supply curve and can hire different workers at different wages. Therefore the labor supply curve gives the marginal cost of hiring. Profit maximization occurs at point </a:t>
            </a:r>
            <a:r>
              <a:rPr kumimoji="0" lang="en-US" altLang="zh-TW" sz="2000" i="1">
                <a:solidFill>
                  <a:srgbClr val="000000"/>
                </a:solidFill>
                <a:latin typeface="Arial" charset="0"/>
              </a:rPr>
              <a:t>A</a:t>
            </a:r>
            <a:r>
              <a:rPr kumimoji="0" lang="en-US" altLang="zh-TW" sz="2000">
                <a:solidFill>
                  <a:srgbClr val="000000"/>
                </a:solidFill>
                <a:latin typeface="Arial" charset="0"/>
              </a:rPr>
              <a:t>. The monopsonist hires the same number of workers as a competitive market, but each worker is paid his or her reservation wage.</a:t>
            </a:r>
          </a:p>
        </p:txBody>
      </p:sp>
      <p:grpSp>
        <p:nvGrpSpPr>
          <p:cNvPr id="43012" name="Group 27"/>
          <p:cNvGrpSpPr>
            <a:grpSpLocks noChangeAspect="1"/>
          </p:cNvGrpSpPr>
          <p:nvPr/>
        </p:nvGrpSpPr>
        <p:grpSpPr bwMode="auto">
          <a:xfrm>
            <a:off x="500063" y="2214563"/>
            <a:ext cx="4110037" cy="3595687"/>
            <a:chOff x="2433" y="3877"/>
            <a:chExt cx="5394" cy="4852"/>
          </a:xfrm>
        </p:grpSpPr>
        <p:sp>
          <p:nvSpPr>
            <p:cNvPr id="229404" name="AutoShape 28"/>
            <p:cNvSpPr>
              <a:spLocks noChangeAspect="1" noChangeArrowheads="1"/>
            </p:cNvSpPr>
            <p:nvPr/>
          </p:nvSpPr>
          <p:spPr bwMode="auto">
            <a:xfrm>
              <a:off x="2527" y="3877"/>
              <a:ext cx="5300" cy="4837"/>
            </a:xfrm>
            <a:prstGeom prst="rect">
              <a:avLst/>
            </a:prstGeom>
            <a:noFill/>
            <a:ln w="9525">
              <a:noFill/>
              <a:miter lim="800000"/>
              <a:headEnd/>
              <a:tailEnd/>
            </a:ln>
          </p:spPr>
          <p:txBody>
            <a:bodyPr/>
            <a:lstStyle/>
            <a:p>
              <a:pPr algn="ctr" eaLnBrk="0" hangingPunct="0">
                <a:defRPr/>
              </a:pPr>
              <a:endParaRPr kumimoji="0" lang="zh-TW" altLang="en-US" sz="3800">
                <a:solidFill>
                  <a:srgbClr val="000000"/>
                </a:solidFill>
                <a:ea typeface="+mn-ea"/>
              </a:endParaRPr>
            </a:p>
          </p:txBody>
        </p:sp>
        <p:sp>
          <p:nvSpPr>
            <p:cNvPr id="229405" name="Line 29"/>
            <p:cNvSpPr>
              <a:spLocks noChangeShapeType="1"/>
            </p:cNvSpPr>
            <p:nvPr/>
          </p:nvSpPr>
          <p:spPr bwMode="auto">
            <a:xfrm>
              <a:off x="2952" y="4256"/>
              <a:ext cx="0" cy="3997"/>
            </a:xfrm>
            <a:prstGeom prst="line">
              <a:avLst/>
            </a:prstGeom>
            <a:noFill/>
            <a:ln w="12700">
              <a:solidFill>
                <a:srgbClr val="00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29406" name="Line 30"/>
            <p:cNvSpPr>
              <a:spLocks noChangeShapeType="1"/>
            </p:cNvSpPr>
            <p:nvPr/>
          </p:nvSpPr>
          <p:spPr bwMode="auto">
            <a:xfrm>
              <a:off x="2952" y="8234"/>
              <a:ext cx="3988" cy="0"/>
            </a:xfrm>
            <a:prstGeom prst="line">
              <a:avLst/>
            </a:prstGeom>
            <a:noFill/>
            <a:ln w="12700">
              <a:solidFill>
                <a:srgbClr val="00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29407" name="Line 31"/>
            <p:cNvSpPr>
              <a:spLocks noChangeShapeType="1"/>
            </p:cNvSpPr>
            <p:nvPr/>
          </p:nvSpPr>
          <p:spPr bwMode="auto">
            <a:xfrm>
              <a:off x="3560" y="4747"/>
              <a:ext cx="2973" cy="2189"/>
            </a:xfrm>
            <a:prstGeom prst="line">
              <a:avLst/>
            </a:prstGeom>
            <a:noFill/>
            <a:ln w="15875">
              <a:solidFill>
                <a:srgbClr val="00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29408" name="Line 32"/>
            <p:cNvSpPr>
              <a:spLocks noChangeShapeType="1"/>
            </p:cNvSpPr>
            <p:nvPr/>
          </p:nvSpPr>
          <p:spPr bwMode="auto">
            <a:xfrm flipV="1">
              <a:off x="3485" y="4912"/>
              <a:ext cx="2661" cy="2894"/>
            </a:xfrm>
            <a:prstGeom prst="line">
              <a:avLst/>
            </a:prstGeom>
            <a:noFill/>
            <a:ln w="15875">
              <a:solidFill>
                <a:srgbClr val="FF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43019" name="Rectangle 33"/>
            <p:cNvSpPr>
              <a:spLocks noChangeArrowheads="1"/>
            </p:cNvSpPr>
            <p:nvPr/>
          </p:nvSpPr>
          <p:spPr bwMode="auto">
            <a:xfrm>
              <a:off x="2546" y="3877"/>
              <a:ext cx="1294" cy="579"/>
            </a:xfrm>
            <a:prstGeom prst="rect">
              <a:avLst/>
            </a:prstGeom>
            <a:noFill/>
            <a:ln w="6350">
              <a:noFill/>
              <a:miter lim="800000"/>
              <a:headEnd/>
              <a:tailEnd/>
            </a:ln>
          </p:spPr>
          <p:txBody>
            <a:bodyPr lIns="0" tIns="0" rIns="0" bIns="0"/>
            <a:lstStyle/>
            <a:p>
              <a:pPr eaLnBrk="0" hangingPunct="0"/>
              <a:r>
                <a:rPr kumimoji="0" lang="en-US" altLang="zh-TW" sz="1600">
                  <a:solidFill>
                    <a:srgbClr val="000000"/>
                  </a:solidFill>
                  <a:latin typeface="Verdana" pitchFamily="34" charset="0"/>
                </a:rPr>
                <a:t>Dollars</a:t>
              </a:r>
              <a:endParaRPr kumimoji="0" lang="en-US" altLang="zh-TW" sz="1600">
                <a:solidFill>
                  <a:srgbClr val="000000"/>
                </a:solidFill>
              </a:endParaRPr>
            </a:p>
          </p:txBody>
        </p:sp>
        <p:sp>
          <p:nvSpPr>
            <p:cNvPr id="43020" name="Rectangle 34"/>
            <p:cNvSpPr>
              <a:spLocks noChangeArrowheads="1"/>
            </p:cNvSpPr>
            <p:nvPr/>
          </p:nvSpPr>
          <p:spPr bwMode="auto">
            <a:xfrm>
              <a:off x="6200" y="4680"/>
              <a:ext cx="444" cy="305"/>
            </a:xfrm>
            <a:prstGeom prst="rect">
              <a:avLst/>
            </a:prstGeom>
            <a:noFill/>
            <a:ln w="6350">
              <a:noFill/>
              <a:miter lim="800000"/>
              <a:headEnd/>
              <a:tailEnd/>
            </a:ln>
          </p:spPr>
          <p:txBody>
            <a:bodyPr lIns="0" tIns="0" rIns="0" bIns="0"/>
            <a:lstStyle/>
            <a:p>
              <a:pPr eaLnBrk="0" hangingPunct="0"/>
              <a:r>
                <a:rPr kumimoji="0" lang="en-US" altLang="zh-TW" sz="1600" i="1">
                  <a:solidFill>
                    <a:srgbClr val="000000"/>
                  </a:solidFill>
                  <a:latin typeface="Verdana" pitchFamily="34" charset="0"/>
                </a:rPr>
                <a:t>S</a:t>
              </a:r>
              <a:endParaRPr kumimoji="0" lang="en-US" altLang="zh-TW" sz="1600">
                <a:solidFill>
                  <a:srgbClr val="000000"/>
                </a:solidFill>
              </a:endParaRPr>
            </a:p>
          </p:txBody>
        </p:sp>
        <p:sp>
          <p:nvSpPr>
            <p:cNvPr id="43021" name="Rectangle 35"/>
            <p:cNvSpPr>
              <a:spLocks noChangeArrowheads="1"/>
            </p:cNvSpPr>
            <p:nvPr/>
          </p:nvSpPr>
          <p:spPr bwMode="auto">
            <a:xfrm>
              <a:off x="6532" y="6770"/>
              <a:ext cx="868" cy="397"/>
            </a:xfrm>
            <a:prstGeom prst="rect">
              <a:avLst/>
            </a:prstGeom>
            <a:noFill/>
            <a:ln w="6350">
              <a:noFill/>
              <a:miter lim="800000"/>
              <a:headEnd/>
              <a:tailEnd/>
            </a:ln>
          </p:spPr>
          <p:txBody>
            <a:bodyPr lIns="0" tIns="0" rIns="0" bIns="0"/>
            <a:lstStyle/>
            <a:p>
              <a:pPr eaLnBrk="0" hangingPunct="0"/>
              <a:r>
                <a:rPr kumimoji="0" lang="en-US" altLang="zh-TW" sz="1600" i="1">
                  <a:solidFill>
                    <a:srgbClr val="000000"/>
                  </a:solidFill>
                  <a:latin typeface="Verdana" pitchFamily="34" charset="0"/>
                </a:rPr>
                <a:t>VMP</a:t>
              </a:r>
              <a:r>
                <a:rPr kumimoji="0" lang="en-US" altLang="zh-TW" sz="1600" i="1" baseline="-25000">
                  <a:solidFill>
                    <a:srgbClr val="000000"/>
                  </a:solidFill>
                  <a:latin typeface="Verdana" pitchFamily="34" charset="0"/>
                </a:rPr>
                <a:t>E</a:t>
              </a:r>
              <a:endParaRPr kumimoji="0" lang="en-US" altLang="zh-TW" sz="1600">
                <a:solidFill>
                  <a:srgbClr val="000000"/>
                </a:solidFill>
              </a:endParaRPr>
            </a:p>
          </p:txBody>
        </p:sp>
        <p:sp>
          <p:nvSpPr>
            <p:cNvPr id="43022" name="Rectangle 36"/>
            <p:cNvSpPr>
              <a:spLocks noChangeArrowheads="1"/>
            </p:cNvSpPr>
            <p:nvPr/>
          </p:nvSpPr>
          <p:spPr bwMode="auto">
            <a:xfrm>
              <a:off x="5677" y="8351"/>
              <a:ext cx="1570" cy="364"/>
            </a:xfrm>
            <a:prstGeom prst="rect">
              <a:avLst/>
            </a:prstGeom>
            <a:noFill/>
            <a:ln w="6350">
              <a:noFill/>
              <a:miter lim="800000"/>
              <a:headEnd/>
              <a:tailEnd/>
            </a:ln>
          </p:spPr>
          <p:txBody>
            <a:bodyPr lIns="0" tIns="0" rIns="0" bIns="0"/>
            <a:lstStyle/>
            <a:p>
              <a:pPr eaLnBrk="0" hangingPunct="0"/>
              <a:r>
                <a:rPr kumimoji="0" lang="en-US" altLang="zh-TW" sz="1200">
                  <a:solidFill>
                    <a:srgbClr val="000000"/>
                  </a:solidFill>
                  <a:latin typeface="Verdana" pitchFamily="34" charset="0"/>
                </a:rPr>
                <a:t>Employment</a:t>
              </a:r>
              <a:endParaRPr kumimoji="0" lang="en-US" altLang="zh-TW" sz="3800">
                <a:solidFill>
                  <a:srgbClr val="000000"/>
                </a:solidFill>
              </a:endParaRPr>
            </a:p>
          </p:txBody>
        </p:sp>
        <p:sp>
          <p:nvSpPr>
            <p:cNvPr id="43023" name="Rectangle 37"/>
            <p:cNvSpPr>
              <a:spLocks noChangeArrowheads="1"/>
            </p:cNvSpPr>
            <p:nvPr/>
          </p:nvSpPr>
          <p:spPr bwMode="auto">
            <a:xfrm>
              <a:off x="2433" y="5805"/>
              <a:ext cx="425" cy="334"/>
            </a:xfrm>
            <a:prstGeom prst="rect">
              <a:avLst/>
            </a:prstGeom>
            <a:noFill/>
            <a:ln w="6350">
              <a:noFill/>
              <a:miter lim="800000"/>
              <a:headEnd/>
              <a:tailEnd/>
            </a:ln>
          </p:spPr>
          <p:txBody>
            <a:bodyPr lIns="0" tIns="0" rIns="0" bIns="0"/>
            <a:lstStyle/>
            <a:p>
              <a:pPr eaLnBrk="0" hangingPunct="0"/>
              <a:r>
                <a:rPr kumimoji="0" lang="en-US" altLang="zh-TW" sz="1600" i="1">
                  <a:solidFill>
                    <a:srgbClr val="000000"/>
                  </a:solidFill>
                  <a:latin typeface="Verdana" pitchFamily="34" charset="0"/>
                </a:rPr>
                <a:t>w</a:t>
              </a:r>
              <a:r>
                <a:rPr kumimoji="0" lang="en-US" altLang="zh-TW" sz="1600" baseline="30000">
                  <a:solidFill>
                    <a:srgbClr val="000000"/>
                  </a:solidFill>
                  <a:latin typeface="Verdana" pitchFamily="34" charset="0"/>
                </a:rPr>
                <a:t>*</a:t>
              </a:r>
              <a:endParaRPr kumimoji="0" lang="en-US" altLang="zh-TW" sz="1600">
                <a:solidFill>
                  <a:srgbClr val="000000"/>
                </a:solidFill>
              </a:endParaRPr>
            </a:p>
          </p:txBody>
        </p:sp>
        <p:sp>
          <p:nvSpPr>
            <p:cNvPr id="43024" name="Rectangle 38"/>
            <p:cNvSpPr>
              <a:spLocks noChangeArrowheads="1"/>
            </p:cNvSpPr>
            <p:nvPr/>
          </p:nvSpPr>
          <p:spPr bwMode="auto">
            <a:xfrm>
              <a:off x="2433" y="6384"/>
              <a:ext cx="469" cy="415"/>
            </a:xfrm>
            <a:prstGeom prst="rect">
              <a:avLst/>
            </a:prstGeom>
            <a:noFill/>
            <a:ln w="6350">
              <a:noFill/>
              <a:miter lim="800000"/>
              <a:headEnd/>
              <a:tailEnd/>
            </a:ln>
          </p:spPr>
          <p:txBody>
            <a:bodyPr lIns="0" tIns="0" rIns="0" bIns="0"/>
            <a:lstStyle/>
            <a:p>
              <a:pPr eaLnBrk="0" hangingPunct="0"/>
              <a:r>
                <a:rPr kumimoji="0" lang="en-US" altLang="zh-TW" sz="1600" i="1">
                  <a:solidFill>
                    <a:srgbClr val="000000"/>
                  </a:solidFill>
                  <a:latin typeface="Verdana" pitchFamily="34" charset="0"/>
                </a:rPr>
                <a:t>w</a:t>
              </a:r>
              <a:r>
                <a:rPr kumimoji="0" lang="en-US" altLang="zh-TW" sz="1600" baseline="-25000">
                  <a:solidFill>
                    <a:srgbClr val="000000"/>
                  </a:solidFill>
                  <a:latin typeface="Verdana" pitchFamily="34" charset="0"/>
                </a:rPr>
                <a:t>30</a:t>
              </a:r>
              <a:endParaRPr kumimoji="0" lang="en-US" altLang="zh-TW" sz="1600">
                <a:solidFill>
                  <a:srgbClr val="000000"/>
                </a:solidFill>
              </a:endParaRPr>
            </a:p>
          </p:txBody>
        </p:sp>
        <p:sp>
          <p:nvSpPr>
            <p:cNvPr id="43025" name="Rectangle 39"/>
            <p:cNvSpPr>
              <a:spLocks noChangeArrowheads="1"/>
            </p:cNvSpPr>
            <p:nvPr/>
          </p:nvSpPr>
          <p:spPr bwMode="auto">
            <a:xfrm>
              <a:off x="2433" y="7348"/>
              <a:ext cx="469" cy="542"/>
            </a:xfrm>
            <a:prstGeom prst="rect">
              <a:avLst/>
            </a:prstGeom>
            <a:noFill/>
            <a:ln w="6350">
              <a:noFill/>
              <a:miter lim="800000"/>
              <a:headEnd/>
              <a:tailEnd/>
            </a:ln>
          </p:spPr>
          <p:txBody>
            <a:bodyPr lIns="0" tIns="0" rIns="0" bIns="0"/>
            <a:lstStyle/>
            <a:p>
              <a:pPr eaLnBrk="0" hangingPunct="0"/>
              <a:r>
                <a:rPr kumimoji="0" lang="en-US" altLang="zh-TW" sz="1600" i="1">
                  <a:solidFill>
                    <a:srgbClr val="000000"/>
                  </a:solidFill>
                  <a:latin typeface="Verdana" pitchFamily="34" charset="0"/>
                </a:rPr>
                <a:t>w</a:t>
              </a:r>
              <a:r>
                <a:rPr kumimoji="0" lang="en-US" altLang="zh-TW" sz="1600" baseline="-25000">
                  <a:solidFill>
                    <a:srgbClr val="000000"/>
                  </a:solidFill>
                  <a:latin typeface="Verdana" pitchFamily="34" charset="0"/>
                </a:rPr>
                <a:t>10</a:t>
              </a:r>
              <a:endParaRPr kumimoji="0" lang="en-US" altLang="zh-TW" sz="1600">
                <a:solidFill>
                  <a:srgbClr val="000000"/>
                </a:solidFill>
              </a:endParaRPr>
            </a:p>
          </p:txBody>
        </p:sp>
        <p:sp>
          <p:nvSpPr>
            <p:cNvPr id="43026" name="Rectangle 40"/>
            <p:cNvSpPr>
              <a:spLocks noChangeArrowheads="1"/>
            </p:cNvSpPr>
            <p:nvPr/>
          </p:nvSpPr>
          <p:spPr bwMode="auto">
            <a:xfrm>
              <a:off x="4496" y="8312"/>
              <a:ext cx="425" cy="333"/>
            </a:xfrm>
            <a:prstGeom prst="rect">
              <a:avLst/>
            </a:prstGeom>
            <a:noFill/>
            <a:ln w="6350">
              <a:noFill/>
              <a:miter lim="800000"/>
              <a:headEnd/>
              <a:tailEnd/>
            </a:ln>
          </p:spPr>
          <p:txBody>
            <a:bodyPr lIns="0" tIns="0" rIns="0" bIns="0"/>
            <a:lstStyle/>
            <a:p>
              <a:pPr eaLnBrk="0" hangingPunct="0"/>
              <a:r>
                <a:rPr kumimoji="0" lang="en-US" altLang="zh-TW" sz="1600">
                  <a:solidFill>
                    <a:srgbClr val="000000"/>
                  </a:solidFill>
                  <a:latin typeface="Verdana" pitchFamily="34" charset="0"/>
                </a:rPr>
                <a:t>30</a:t>
              </a:r>
              <a:endParaRPr kumimoji="0" lang="en-US" altLang="zh-TW" sz="1600">
                <a:solidFill>
                  <a:srgbClr val="000000"/>
                </a:solidFill>
              </a:endParaRPr>
            </a:p>
          </p:txBody>
        </p:sp>
        <p:sp>
          <p:nvSpPr>
            <p:cNvPr id="43027" name="Rectangle 41"/>
            <p:cNvSpPr>
              <a:spLocks noChangeArrowheads="1"/>
            </p:cNvSpPr>
            <p:nvPr/>
          </p:nvSpPr>
          <p:spPr bwMode="auto">
            <a:xfrm>
              <a:off x="3654" y="8312"/>
              <a:ext cx="425" cy="386"/>
            </a:xfrm>
            <a:prstGeom prst="rect">
              <a:avLst/>
            </a:prstGeom>
            <a:noFill/>
            <a:ln w="6350">
              <a:noFill/>
              <a:miter lim="800000"/>
              <a:headEnd/>
              <a:tailEnd/>
            </a:ln>
          </p:spPr>
          <p:txBody>
            <a:bodyPr lIns="0" tIns="0" rIns="0" bIns="0"/>
            <a:lstStyle/>
            <a:p>
              <a:pPr eaLnBrk="0" hangingPunct="0"/>
              <a:r>
                <a:rPr kumimoji="0" lang="en-US" altLang="zh-TW" sz="1600">
                  <a:solidFill>
                    <a:srgbClr val="000000"/>
                  </a:solidFill>
                  <a:latin typeface="Verdana" pitchFamily="34" charset="0"/>
                </a:rPr>
                <a:t>10</a:t>
              </a:r>
              <a:endParaRPr kumimoji="0" lang="en-US" altLang="zh-TW" sz="1600">
                <a:solidFill>
                  <a:srgbClr val="000000"/>
                </a:solidFill>
              </a:endParaRPr>
            </a:p>
          </p:txBody>
        </p:sp>
        <p:sp>
          <p:nvSpPr>
            <p:cNvPr id="43028" name="Rectangle 42"/>
            <p:cNvSpPr>
              <a:spLocks noChangeArrowheads="1"/>
            </p:cNvSpPr>
            <p:nvPr/>
          </p:nvSpPr>
          <p:spPr bwMode="auto">
            <a:xfrm>
              <a:off x="5058" y="8312"/>
              <a:ext cx="425" cy="417"/>
            </a:xfrm>
            <a:prstGeom prst="rect">
              <a:avLst/>
            </a:prstGeom>
            <a:noFill/>
            <a:ln w="6350">
              <a:noFill/>
              <a:miter lim="800000"/>
              <a:headEnd/>
              <a:tailEnd/>
            </a:ln>
          </p:spPr>
          <p:txBody>
            <a:bodyPr lIns="0" tIns="0" rIns="0" bIns="0"/>
            <a:lstStyle/>
            <a:p>
              <a:pPr eaLnBrk="0" hangingPunct="0"/>
              <a:r>
                <a:rPr kumimoji="0" lang="en-US" altLang="zh-TW" sz="1600" i="1">
                  <a:solidFill>
                    <a:srgbClr val="000000"/>
                  </a:solidFill>
                  <a:latin typeface="Verdana" pitchFamily="34" charset="0"/>
                </a:rPr>
                <a:t>E</a:t>
              </a:r>
              <a:r>
                <a:rPr kumimoji="0" lang="en-US" altLang="zh-TW" sz="1600" baseline="30000">
                  <a:solidFill>
                    <a:srgbClr val="000000"/>
                  </a:solidFill>
                  <a:latin typeface="Verdana" pitchFamily="34" charset="0"/>
                </a:rPr>
                <a:t>*</a:t>
              </a:r>
              <a:endParaRPr kumimoji="0" lang="en-US" altLang="zh-TW" sz="1600">
                <a:solidFill>
                  <a:srgbClr val="000000"/>
                </a:solidFill>
              </a:endParaRPr>
            </a:p>
          </p:txBody>
        </p:sp>
        <p:sp>
          <p:nvSpPr>
            <p:cNvPr id="229419" name="Oval 43"/>
            <p:cNvSpPr>
              <a:spLocks noChangeArrowheads="1"/>
            </p:cNvSpPr>
            <p:nvPr/>
          </p:nvSpPr>
          <p:spPr bwMode="auto">
            <a:xfrm>
              <a:off x="5137" y="5878"/>
              <a:ext cx="131" cy="122"/>
            </a:xfrm>
            <a:prstGeom prst="ellipse">
              <a:avLst/>
            </a:prstGeom>
            <a:solidFill>
              <a:srgbClr val="000000"/>
            </a:solidFill>
            <a:ln w="6350">
              <a:noFill/>
              <a:round/>
              <a:headEnd/>
              <a:tailEnd/>
            </a:ln>
            <a:effectLst/>
          </p:spPr>
          <p:txBody>
            <a:bodyPr/>
            <a:lstStyle/>
            <a:p>
              <a:pPr algn="ctr" eaLnBrk="0" hangingPunct="0">
                <a:defRPr/>
              </a:pPr>
              <a:endParaRPr kumimoji="0" lang="zh-TW" altLang="en-US" sz="3800">
                <a:solidFill>
                  <a:srgbClr val="000000"/>
                </a:solidFill>
                <a:ea typeface="+mn-ea"/>
              </a:endParaRPr>
            </a:p>
          </p:txBody>
        </p:sp>
        <p:sp>
          <p:nvSpPr>
            <p:cNvPr id="229420" name="Line 44"/>
            <p:cNvSpPr>
              <a:spLocks noChangeShapeType="1"/>
            </p:cNvSpPr>
            <p:nvPr/>
          </p:nvSpPr>
          <p:spPr bwMode="auto">
            <a:xfrm flipH="1">
              <a:off x="2950" y="5946"/>
              <a:ext cx="2200" cy="0"/>
            </a:xfrm>
            <a:prstGeom prst="line">
              <a:avLst/>
            </a:prstGeom>
            <a:noFill/>
            <a:ln w="6350">
              <a:solidFill>
                <a:srgbClr val="000000"/>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29421" name="Line 45"/>
            <p:cNvSpPr>
              <a:spLocks noChangeShapeType="1"/>
            </p:cNvSpPr>
            <p:nvPr/>
          </p:nvSpPr>
          <p:spPr bwMode="auto">
            <a:xfrm>
              <a:off x="5202" y="5993"/>
              <a:ext cx="2" cy="2234"/>
            </a:xfrm>
            <a:prstGeom prst="line">
              <a:avLst/>
            </a:prstGeom>
            <a:noFill/>
            <a:ln w="6350">
              <a:solidFill>
                <a:srgbClr val="000000"/>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29422" name="Line 46"/>
            <p:cNvSpPr>
              <a:spLocks noChangeShapeType="1"/>
            </p:cNvSpPr>
            <p:nvPr/>
          </p:nvSpPr>
          <p:spPr bwMode="auto">
            <a:xfrm flipH="1">
              <a:off x="2912" y="7478"/>
              <a:ext cx="869" cy="2"/>
            </a:xfrm>
            <a:prstGeom prst="line">
              <a:avLst/>
            </a:prstGeom>
            <a:noFill/>
            <a:ln w="6350">
              <a:solidFill>
                <a:srgbClr val="000000"/>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29423" name="Line 47"/>
            <p:cNvSpPr>
              <a:spLocks noChangeShapeType="1"/>
            </p:cNvSpPr>
            <p:nvPr/>
          </p:nvSpPr>
          <p:spPr bwMode="auto">
            <a:xfrm flipH="1">
              <a:off x="2912" y="6555"/>
              <a:ext cx="1738" cy="0"/>
            </a:xfrm>
            <a:prstGeom prst="line">
              <a:avLst/>
            </a:prstGeom>
            <a:noFill/>
            <a:ln w="6350">
              <a:solidFill>
                <a:srgbClr val="000000"/>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29424" name="Line 48"/>
            <p:cNvSpPr>
              <a:spLocks noChangeShapeType="1"/>
            </p:cNvSpPr>
            <p:nvPr/>
          </p:nvSpPr>
          <p:spPr bwMode="auto">
            <a:xfrm>
              <a:off x="3821" y="7478"/>
              <a:ext cx="0" cy="767"/>
            </a:xfrm>
            <a:prstGeom prst="line">
              <a:avLst/>
            </a:prstGeom>
            <a:noFill/>
            <a:ln w="6350">
              <a:solidFill>
                <a:srgbClr val="000000"/>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29425" name="Line 49"/>
            <p:cNvSpPr>
              <a:spLocks noChangeShapeType="1"/>
            </p:cNvSpPr>
            <p:nvPr/>
          </p:nvSpPr>
          <p:spPr bwMode="auto">
            <a:xfrm>
              <a:off x="4650" y="6591"/>
              <a:ext cx="0" cy="1654"/>
            </a:xfrm>
            <a:prstGeom prst="line">
              <a:avLst/>
            </a:prstGeom>
            <a:noFill/>
            <a:ln w="6350">
              <a:solidFill>
                <a:srgbClr val="000000"/>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43036" name="Rectangle 50"/>
            <p:cNvSpPr>
              <a:spLocks noChangeArrowheads="1"/>
            </p:cNvSpPr>
            <p:nvPr/>
          </p:nvSpPr>
          <p:spPr bwMode="auto">
            <a:xfrm>
              <a:off x="5527" y="5728"/>
              <a:ext cx="443" cy="305"/>
            </a:xfrm>
            <a:prstGeom prst="rect">
              <a:avLst/>
            </a:prstGeom>
            <a:noFill/>
            <a:ln w="6350">
              <a:noFill/>
              <a:miter lim="800000"/>
              <a:headEnd/>
              <a:tailEnd/>
            </a:ln>
          </p:spPr>
          <p:txBody>
            <a:bodyPr lIns="0" tIns="0" rIns="0" bIns="0"/>
            <a:lstStyle/>
            <a:p>
              <a:pPr eaLnBrk="0" hangingPunct="0"/>
              <a:r>
                <a:rPr kumimoji="0" lang="en-US" altLang="zh-TW" sz="1600" b="1" i="1">
                  <a:solidFill>
                    <a:srgbClr val="000000"/>
                  </a:solidFill>
                  <a:latin typeface="Verdana" pitchFamily="34" charset="0"/>
                </a:rPr>
                <a:t>A</a:t>
              </a:r>
              <a:endParaRPr kumimoji="0" lang="en-US" altLang="zh-TW" sz="1600">
                <a:solidFill>
                  <a:srgbClr val="000000"/>
                </a:solidFill>
              </a:endParaRPr>
            </a:p>
          </p:txBody>
        </p:sp>
      </p:grpSp>
      <p:sp>
        <p:nvSpPr>
          <p:cNvPr id="43013" name="投影片編號版面配置區 27"/>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9974D0FF-BD90-4B79-A9FB-652535B8F7C1}" type="slidenum">
              <a:rPr lang="en-US" altLang="zh-TW" smtClean="0">
                <a:ea typeface="新細明體" pitchFamily="18" charset="-120"/>
              </a:rPr>
              <a:pPr/>
              <a:t>45</a:t>
            </a:fld>
            <a:endParaRPr lang="en-US" altLang="zh-TW" smtClean="0">
              <a:ea typeface="新細明體" pitchFamily="18" charset="-12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571500" y="285750"/>
            <a:ext cx="8229600" cy="1143000"/>
          </a:xfrm>
        </p:spPr>
        <p:txBody>
          <a:bodyPr/>
          <a:lstStyle/>
          <a:p>
            <a:pPr eaLnBrk="1" hangingPunct="1">
              <a:defRPr/>
            </a:pPr>
            <a:r>
              <a:rPr lang="en-US" altLang="zh-TW" dirty="0" err="1" smtClean="0"/>
              <a:t>Nondisriminating</a:t>
            </a:r>
            <a:r>
              <a:rPr lang="en-US" altLang="zh-TW" dirty="0" smtClean="0"/>
              <a:t> </a:t>
            </a:r>
            <a:r>
              <a:rPr lang="en-US" altLang="zh-TW" dirty="0" err="1" smtClean="0"/>
              <a:t>Monopsonist</a:t>
            </a:r>
            <a:endParaRPr lang="en-US" altLang="zh-TW" dirty="0" smtClean="0"/>
          </a:p>
        </p:txBody>
      </p:sp>
      <p:sp>
        <p:nvSpPr>
          <p:cNvPr id="44035" name="Rectangle 3"/>
          <p:cNvSpPr>
            <a:spLocks noGrp="1" noChangeArrowheads="1"/>
          </p:cNvSpPr>
          <p:nvPr>
            <p:ph type="body" idx="1"/>
          </p:nvPr>
        </p:nvSpPr>
        <p:spPr>
          <a:xfrm>
            <a:off x="428625" y="1643063"/>
            <a:ext cx="8229600" cy="4724400"/>
          </a:xfrm>
          <a:noFill/>
        </p:spPr>
        <p:txBody>
          <a:bodyPr/>
          <a:lstStyle/>
          <a:p>
            <a:pPr eaLnBrk="1" hangingPunct="1"/>
            <a:r>
              <a:rPr lang="en-US" altLang="zh-TW" smtClean="0"/>
              <a:t>Must pay all workers the same wage, regardless of each worker’s reservation wage.</a:t>
            </a:r>
          </a:p>
          <a:p>
            <a:pPr eaLnBrk="1" hangingPunct="1"/>
            <a:endParaRPr lang="en-US" altLang="zh-TW" sz="1000" smtClean="0"/>
          </a:p>
          <a:p>
            <a:pPr eaLnBrk="1" hangingPunct="1"/>
            <a:r>
              <a:rPr lang="en-US" altLang="zh-TW" smtClean="0"/>
              <a:t>Must raise the wage of all workers when attempting to attract more workers.</a:t>
            </a:r>
          </a:p>
          <a:p>
            <a:pPr eaLnBrk="1" hangingPunct="1"/>
            <a:endParaRPr lang="en-US" altLang="zh-TW" sz="1200" smtClean="0"/>
          </a:p>
          <a:p>
            <a:pPr eaLnBrk="1" hangingPunct="1"/>
            <a:r>
              <a:rPr lang="en-US" altLang="zh-TW" smtClean="0"/>
              <a:t>Employs fewer workers than would be employed if the market were competitive.</a:t>
            </a:r>
          </a:p>
        </p:txBody>
      </p:sp>
      <p:sp>
        <p:nvSpPr>
          <p:cNvPr id="44036" name="投影片編號版面配置區 3"/>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06499F3C-33A4-4C01-831D-925CDEF81B09}" type="slidenum">
              <a:rPr lang="en-US" altLang="zh-TW" smtClean="0">
                <a:ea typeface="新細明體" pitchFamily="18" charset="-120"/>
              </a:rPr>
              <a:pPr/>
              <a:t>46</a:t>
            </a:fld>
            <a:endParaRPr lang="en-US" altLang="zh-TW" smtClean="0">
              <a:ea typeface="新細明體" pitchFamily="18" charset="-12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a:xfrm>
            <a:off x="428625" y="214313"/>
            <a:ext cx="8215313" cy="1357312"/>
          </a:xfrm>
        </p:spPr>
        <p:txBody>
          <a:bodyPr/>
          <a:lstStyle/>
          <a:p>
            <a:pPr eaLnBrk="1" hangingPunct="1">
              <a:defRPr/>
            </a:pPr>
            <a:r>
              <a:rPr lang="en-US" altLang="zh-TW" dirty="0" smtClean="0"/>
              <a:t>The Hiring Decision of a </a:t>
            </a:r>
            <a:r>
              <a:rPr lang="en-US" altLang="zh-TW" dirty="0" err="1" smtClean="0"/>
              <a:t>Nondiscriminating</a:t>
            </a:r>
            <a:r>
              <a:rPr lang="en-US" altLang="zh-TW" dirty="0" smtClean="0"/>
              <a:t> </a:t>
            </a:r>
            <a:r>
              <a:rPr lang="en-US" altLang="zh-TW" dirty="0" err="1" smtClean="0"/>
              <a:t>Monopsonist</a:t>
            </a:r>
            <a:endParaRPr lang="en-US" altLang="zh-TW" dirty="0" smtClean="0"/>
          </a:p>
        </p:txBody>
      </p:sp>
      <p:sp>
        <p:nvSpPr>
          <p:cNvPr id="230405" name="Rectangle 5"/>
          <p:cNvSpPr>
            <a:spLocks noChangeArrowheads="1"/>
          </p:cNvSpPr>
          <p:nvPr/>
        </p:nvSpPr>
        <p:spPr bwMode="auto">
          <a:xfrm>
            <a:off x="0" y="2095500"/>
            <a:ext cx="9144000" cy="0"/>
          </a:xfrm>
          <a:prstGeom prst="rect">
            <a:avLst/>
          </a:prstGeom>
          <a:noFill/>
          <a:ln w="9525">
            <a:noFill/>
            <a:miter lim="800000"/>
            <a:headEnd/>
            <a:tailEnd/>
          </a:ln>
          <a:effectLst/>
        </p:spPr>
        <p:txBody>
          <a:bodyPr wrap="none" anchor="ctr">
            <a:spAutoFit/>
          </a:bodyPr>
          <a:lstStyle/>
          <a:p>
            <a:pPr algn="ctr" eaLnBrk="0" hangingPunct="0">
              <a:defRPr/>
            </a:pPr>
            <a:endParaRPr kumimoji="0" lang="zh-TW" altLang="en-US" sz="3800">
              <a:solidFill>
                <a:srgbClr val="000000"/>
              </a:solidFill>
              <a:ea typeface="+mn-ea"/>
            </a:endParaRPr>
          </a:p>
        </p:txBody>
      </p:sp>
      <p:graphicFrame>
        <p:nvGraphicFramePr>
          <p:cNvPr id="1026" name="Object 2"/>
          <p:cNvGraphicFramePr>
            <a:graphicFrameLocks noChangeAspect="1"/>
          </p:cNvGraphicFramePr>
          <p:nvPr/>
        </p:nvGraphicFramePr>
        <p:xfrm>
          <a:off x="214313" y="2071688"/>
          <a:ext cx="5334000" cy="3854450"/>
        </p:xfrm>
        <a:graphic>
          <a:graphicData uri="http://schemas.openxmlformats.org/presentationml/2006/ole">
            <mc:AlternateContent xmlns:mc="http://schemas.openxmlformats.org/markup-compatibility/2006">
              <mc:Choice xmlns:v="urn:schemas-microsoft-com:vml" Requires="v">
                <p:oleObj spid="_x0000_s1053" name="Picture" r:id="rId3" imgW="3535680" imgH="2670048" progId="Word.Picture.8">
                  <p:embed/>
                </p:oleObj>
              </mc:Choice>
              <mc:Fallback>
                <p:oleObj name="Picture" r:id="rId3" imgW="3535680" imgH="2670048" progId="Word.Picture.8">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313" y="2071688"/>
                        <a:ext cx="5334000" cy="3854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9" name="Text Box 6"/>
          <p:cNvSpPr txBox="1">
            <a:spLocks noChangeArrowheads="1"/>
          </p:cNvSpPr>
          <p:nvPr/>
        </p:nvSpPr>
        <p:spPr bwMode="auto">
          <a:xfrm>
            <a:off x="5429250" y="2000250"/>
            <a:ext cx="3143250" cy="3478213"/>
          </a:xfrm>
          <a:prstGeom prst="rect">
            <a:avLst/>
          </a:prstGeom>
          <a:noFill/>
          <a:ln w="9525">
            <a:noFill/>
            <a:miter lim="800000"/>
            <a:headEnd/>
            <a:tailEnd/>
          </a:ln>
        </p:spPr>
        <p:txBody>
          <a:bodyPr>
            <a:spAutoFit/>
          </a:bodyPr>
          <a:lstStyle/>
          <a:p>
            <a:pPr>
              <a:spcBef>
                <a:spcPct val="50000"/>
              </a:spcBef>
            </a:pPr>
            <a:r>
              <a:rPr kumimoji="0" lang="en-US" altLang="zh-TW" sz="2000">
                <a:solidFill>
                  <a:srgbClr val="000000"/>
                </a:solidFill>
              </a:rPr>
              <a:t>A nondiscriminating monopsonist pays the same wage to all workers. The marginal cost of hiring exceeds the wage, and the marginal cost curve lies above the supply curve. Profit maximization occurs at point </a:t>
            </a:r>
            <a:r>
              <a:rPr kumimoji="0" lang="en-US" altLang="zh-TW" sz="2000" i="1">
                <a:solidFill>
                  <a:srgbClr val="000000"/>
                </a:solidFill>
              </a:rPr>
              <a:t>A</a:t>
            </a:r>
            <a:r>
              <a:rPr kumimoji="0" lang="en-US" altLang="zh-TW" sz="2000">
                <a:solidFill>
                  <a:srgbClr val="000000"/>
                </a:solidFill>
              </a:rPr>
              <a:t>; the monopsonist hires </a:t>
            </a:r>
            <a:r>
              <a:rPr kumimoji="0" lang="en-US" altLang="zh-TW" sz="2000" i="1">
                <a:solidFill>
                  <a:srgbClr val="000000"/>
                </a:solidFill>
              </a:rPr>
              <a:t>E</a:t>
            </a:r>
            <a:r>
              <a:rPr kumimoji="0" lang="en-US" altLang="zh-TW" sz="2000" i="1" baseline="-25000">
                <a:solidFill>
                  <a:srgbClr val="000000"/>
                </a:solidFill>
              </a:rPr>
              <a:t>M</a:t>
            </a:r>
            <a:r>
              <a:rPr kumimoji="0" lang="en-US" altLang="zh-TW" sz="2000">
                <a:solidFill>
                  <a:srgbClr val="000000"/>
                </a:solidFill>
              </a:rPr>
              <a:t> workers and pays them all a wage of </a:t>
            </a:r>
            <a:r>
              <a:rPr kumimoji="0" lang="en-US" altLang="zh-TW" sz="2000" i="1">
                <a:solidFill>
                  <a:srgbClr val="000000"/>
                </a:solidFill>
              </a:rPr>
              <a:t>w</a:t>
            </a:r>
            <a:r>
              <a:rPr kumimoji="0" lang="en-US" altLang="zh-TW" sz="2000" i="1" baseline="-25000">
                <a:solidFill>
                  <a:srgbClr val="000000"/>
                </a:solidFill>
              </a:rPr>
              <a:t>M</a:t>
            </a:r>
            <a:r>
              <a:rPr kumimoji="0" lang="en-US" altLang="zh-TW" sz="2000">
                <a:solidFill>
                  <a:srgbClr val="000000"/>
                </a:solidFill>
              </a:rPr>
              <a:t>.</a:t>
            </a:r>
          </a:p>
        </p:txBody>
      </p:sp>
      <p:sp>
        <p:nvSpPr>
          <p:cNvPr id="1030" name="投影片編號版面配置區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1EE08E78-F54F-463F-B39E-46C3F15D5CA4}" type="slidenum">
              <a:rPr lang="en-US" altLang="zh-TW" smtClean="0">
                <a:ea typeface="新細明體" pitchFamily="18" charset="-120"/>
              </a:rPr>
              <a:pPr/>
              <a:t>47</a:t>
            </a:fld>
            <a:endParaRPr lang="en-US" altLang="zh-TW" smtClean="0">
              <a:ea typeface="新細明體" pitchFamily="18" charset="-12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4"/>
          <p:cNvSpPr txBox="1">
            <a:spLocks noChangeArrowheads="1"/>
          </p:cNvSpPr>
          <p:nvPr/>
        </p:nvSpPr>
        <p:spPr bwMode="auto">
          <a:xfrm>
            <a:off x="428625" y="333375"/>
            <a:ext cx="8286750" cy="1373188"/>
          </a:xfrm>
          <a:prstGeom prst="rect">
            <a:avLst/>
          </a:prstGeom>
          <a:noFill/>
          <a:ln w="9525">
            <a:noFill/>
            <a:miter lim="800000"/>
            <a:headEnd/>
            <a:tailEnd/>
          </a:ln>
        </p:spPr>
        <p:txBody>
          <a:bodyPr>
            <a:spAutoFit/>
          </a:bodyPr>
          <a:lstStyle/>
          <a:p>
            <a:r>
              <a:rPr lang="en-US" altLang="zh-TW" sz="2800"/>
              <a:t>To maximize profits, we know that any firm should hire labor until the points at which marginal revenue product equals marginal cost.</a:t>
            </a:r>
          </a:p>
        </p:txBody>
      </p:sp>
      <p:sp>
        <p:nvSpPr>
          <p:cNvPr id="45059" name="Rectangle 6"/>
          <p:cNvSpPr>
            <a:spLocks noChangeArrowheads="1"/>
          </p:cNvSpPr>
          <p:nvPr/>
        </p:nvSpPr>
        <p:spPr bwMode="auto">
          <a:xfrm>
            <a:off x="5715000" y="2428875"/>
            <a:ext cx="2012950" cy="519113"/>
          </a:xfrm>
          <a:prstGeom prst="rect">
            <a:avLst/>
          </a:prstGeom>
          <a:noFill/>
          <a:ln w="9525">
            <a:noFill/>
            <a:miter lim="800000"/>
            <a:headEnd/>
            <a:tailEnd/>
          </a:ln>
        </p:spPr>
        <p:txBody>
          <a:bodyPr wrap="none" anchor="ctr">
            <a:spAutoFit/>
          </a:bodyPr>
          <a:lstStyle/>
          <a:p>
            <a:r>
              <a:rPr lang="en-US" altLang="zh-TW" sz="2800"/>
              <a:t>MRP = MC</a:t>
            </a:r>
            <a:r>
              <a:rPr lang="en-US" altLang="zh-TW" sz="2800" baseline="-25000"/>
              <a:t>L</a:t>
            </a:r>
          </a:p>
        </p:txBody>
      </p:sp>
      <p:grpSp>
        <p:nvGrpSpPr>
          <p:cNvPr id="45060" name="群組 25"/>
          <p:cNvGrpSpPr>
            <a:grpSpLocks/>
          </p:cNvGrpSpPr>
          <p:nvPr/>
        </p:nvGrpSpPr>
        <p:grpSpPr bwMode="auto">
          <a:xfrm>
            <a:off x="487363" y="2133600"/>
            <a:ext cx="4227512" cy="4224338"/>
            <a:chOff x="487363" y="2133600"/>
            <a:chExt cx="3903662" cy="3873500"/>
          </a:xfrm>
        </p:grpSpPr>
        <p:sp>
          <p:nvSpPr>
            <p:cNvPr id="45064" name="Line 7"/>
            <p:cNvSpPr>
              <a:spLocks noChangeShapeType="1"/>
            </p:cNvSpPr>
            <p:nvPr/>
          </p:nvSpPr>
          <p:spPr bwMode="auto">
            <a:xfrm flipV="1">
              <a:off x="990600" y="2759075"/>
              <a:ext cx="0" cy="2881313"/>
            </a:xfrm>
            <a:prstGeom prst="line">
              <a:avLst/>
            </a:prstGeom>
            <a:noFill/>
            <a:ln w="19050">
              <a:solidFill>
                <a:schemeClr val="tx1"/>
              </a:solidFill>
              <a:round/>
              <a:headEnd/>
              <a:tailEnd/>
            </a:ln>
          </p:spPr>
          <p:txBody>
            <a:bodyPr/>
            <a:lstStyle/>
            <a:p>
              <a:endParaRPr lang="zh-TW" altLang="en-US"/>
            </a:p>
          </p:txBody>
        </p:sp>
        <p:sp>
          <p:nvSpPr>
            <p:cNvPr id="45065" name="Line 8"/>
            <p:cNvSpPr>
              <a:spLocks noChangeShapeType="1"/>
            </p:cNvSpPr>
            <p:nvPr/>
          </p:nvSpPr>
          <p:spPr bwMode="auto">
            <a:xfrm>
              <a:off x="990600" y="5640388"/>
              <a:ext cx="3095625" cy="0"/>
            </a:xfrm>
            <a:prstGeom prst="line">
              <a:avLst/>
            </a:prstGeom>
            <a:noFill/>
            <a:ln w="19050">
              <a:solidFill>
                <a:schemeClr val="tx1"/>
              </a:solidFill>
              <a:round/>
              <a:headEnd/>
              <a:tailEnd/>
            </a:ln>
          </p:spPr>
          <p:txBody>
            <a:bodyPr/>
            <a:lstStyle/>
            <a:p>
              <a:endParaRPr lang="zh-TW" altLang="en-US"/>
            </a:p>
          </p:txBody>
        </p:sp>
        <p:sp>
          <p:nvSpPr>
            <p:cNvPr id="45066" name="Text Box 9"/>
            <p:cNvSpPr txBox="1">
              <a:spLocks noChangeArrowheads="1"/>
            </p:cNvSpPr>
            <p:nvPr/>
          </p:nvSpPr>
          <p:spPr bwMode="auto">
            <a:xfrm>
              <a:off x="827088" y="2420938"/>
              <a:ext cx="400050" cy="366712"/>
            </a:xfrm>
            <a:prstGeom prst="rect">
              <a:avLst/>
            </a:prstGeom>
            <a:noFill/>
            <a:ln w="9525">
              <a:noFill/>
              <a:miter lim="800000"/>
              <a:headEnd/>
              <a:tailEnd/>
            </a:ln>
          </p:spPr>
          <p:txBody>
            <a:bodyPr wrap="none">
              <a:spAutoFit/>
            </a:bodyPr>
            <a:lstStyle/>
            <a:p>
              <a:r>
                <a:rPr lang="en-US" altLang="zh-TW"/>
                <a:t>W</a:t>
              </a:r>
            </a:p>
          </p:txBody>
        </p:sp>
        <p:sp>
          <p:nvSpPr>
            <p:cNvPr id="45067" name="Text Box 10"/>
            <p:cNvSpPr txBox="1">
              <a:spLocks noChangeArrowheads="1"/>
            </p:cNvSpPr>
            <p:nvPr/>
          </p:nvSpPr>
          <p:spPr bwMode="auto">
            <a:xfrm>
              <a:off x="4067175" y="5445125"/>
              <a:ext cx="323850" cy="366713"/>
            </a:xfrm>
            <a:prstGeom prst="rect">
              <a:avLst/>
            </a:prstGeom>
            <a:noFill/>
            <a:ln w="9525">
              <a:noFill/>
              <a:miter lim="800000"/>
              <a:headEnd/>
              <a:tailEnd/>
            </a:ln>
          </p:spPr>
          <p:txBody>
            <a:bodyPr wrap="none">
              <a:spAutoFit/>
            </a:bodyPr>
            <a:lstStyle/>
            <a:p>
              <a:r>
                <a:rPr lang="en-US" altLang="zh-TW"/>
                <a:t>L</a:t>
              </a:r>
            </a:p>
          </p:txBody>
        </p:sp>
        <p:sp>
          <p:nvSpPr>
            <p:cNvPr id="45068" name="Line 11"/>
            <p:cNvSpPr>
              <a:spLocks noChangeShapeType="1"/>
            </p:cNvSpPr>
            <p:nvPr/>
          </p:nvSpPr>
          <p:spPr bwMode="auto">
            <a:xfrm>
              <a:off x="1206500" y="2903538"/>
              <a:ext cx="2305050" cy="2160587"/>
            </a:xfrm>
            <a:prstGeom prst="line">
              <a:avLst/>
            </a:prstGeom>
            <a:noFill/>
            <a:ln w="19050">
              <a:solidFill>
                <a:schemeClr val="tx1"/>
              </a:solidFill>
              <a:round/>
              <a:headEnd/>
              <a:tailEnd/>
            </a:ln>
          </p:spPr>
          <p:txBody>
            <a:bodyPr/>
            <a:lstStyle/>
            <a:p>
              <a:endParaRPr lang="zh-TW" altLang="en-US"/>
            </a:p>
          </p:txBody>
        </p:sp>
        <p:sp>
          <p:nvSpPr>
            <p:cNvPr id="45069" name="Text Box 12"/>
            <p:cNvSpPr txBox="1">
              <a:spLocks noChangeArrowheads="1"/>
            </p:cNvSpPr>
            <p:nvPr/>
          </p:nvSpPr>
          <p:spPr bwMode="auto">
            <a:xfrm>
              <a:off x="3438525" y="4991100"/>
              <a:ext cx="666750" cy="366713"/>
            </a:xfrm>
            <a:prstGeom prst="rect">
              <a:avLst/>
            </a:prstGeom>
            <a:noFill/>
            <a:ln w="9525">
              <a:noFill/>
              <a:miter lim="800000"/>
              <a:headEnd/>
              <a:tailEnd/>
            </a:ln>
          </p:spPr>
          <p:txBody>
            <a:bodyPr wrap="none">
              <a:spAutoFit/>
            </a:bodyPr>
            <a:lstStyle/>
            <a:p>
              <a:r>
                <a:rPr lang="en-US" altLang="zh-TW"/>
                <a:t>MRP</a:t>
              </a:r>
            </a:p>
          </p:txBody>
        </p:sp>
        <p:sp>
          <p:nvSpPr>
            <p:cNvPr id="45070" name="Line 13"/>
            <p:cNvSpPr>
              <a:spLocks noChangeShapeType="1"/>
            </p:cNvSpPr>
            <p:nvPr/>
          </p:nvSpPr>
          <p:spPr bwMode="auto">
            <a:xfrm flipV="1">
              <a:off x="1566863" y="3048000"/>
              <a:ext cx="2376487" cy="2232025"/>
            </a:xfrm>
            <a:prstGeom prst="line">
              <a:avLst/>
            </a:prstGeom>
            <a:noFill/>
            <a:ln w="19050">
              <a:solidFill>
                <a:schemeClr val="tx1"/>
              </a:solidFill>
              <a:round/>
              <a:headEnd/>
              <a:tailEnd/>
            </a:ln>
          </p:spPr>
          <p:txBody>
            <a:bodyPr/>
            <a:lstStyle/>
            <a:p>
              <a:endParaRPr lang="zh-TW" altLang="en-US"/>
            </a:p>
          </p:txBody>
        </p:sp>
        <p:sp>
          <p:nvSpPr>
            <p:cNvPr id="45071" name="Text Box 14"/>
            <p:cNvSpPr txBox="1">
              <a:spLocks noChangeArrowheads="1"/>
            </p:cNvSpPr>
            <p:nvPr/>
          </p:nvSpPr>
          <p:spPr bwMode="auto">
            <a:xfrm>
              <a:off x="3943350" y="2832100"/>
              <a:ext cx="311150" cy="366713"/>
            </a:xfrm>
            <a:prstGeom prst="rect">
              <a:avLst/>
            </a:prstGeom>
            <a:noFill/>
            <a:ln w="9525">
              <a:noFill/>
              <a:miter lim="800000"/>
              <a:headEnd/>
              <a:tailEnd/>
            </a:ln>
          </p:spPr>
          <p:txBody>
            <a:bodyPr wrap="none">
              <a:spAutoFit/>
            </a:bodyPr>
            <a:lstStyle/>
            <a:p>
              <a:r>
                <a:rPr lang="en-US" altLang="zh-TW"/>
                <a:t>S</a:t>
              </a:r>
            </a:p>
          </p:txBody>
        </p:sp>
        <p:sp>
          <p:nvSpPr>
            <p:cNvPr id="45072" name="Line 15"/>
            <p:cNvSpPr>
              <a:spLocks noChangeShapeType="1"/>
            </p:cNvSpPr>
            <p:nvPr/>
          </p:nvSpPr>
          <p:spPr bwMode="auto">
            <a:xfrm flipV="1">
              <a:off x="1422400" y="2543175"/>
              <a:ext cx="1296988" cy="2305050"/>
            </a:xfrm>
            <a:prstGeom prst="line">
              <a:avLst/>
            </a:prstGeom>
            <a:noFill/>
            <a:ln w="19050">
              <a:solidFill>
                <a:schemeClr val="tx1"/>
              </a:solidFill>
              <a:round/>
              <a:headEnd/>
              <a:tailEnd/>
            </a:ln>
          </p:spPr>
          <p:txBody>
            <a:bodyPr/>
            <a:lstStyle/>
            <a:p>
              <a:endParaRPr lang="zh-TW" altLang="en-US"/>
            </a:p>
          </p:txBody>
        </p:sp>
        <p:sp>
          <p:nvSpPr>
            <p:cNvPr id="45073" name="Text Box 16"/>
            <p:cNvSpPr txBox="1">
              <a:spLocks noChangeArrowheads="1"/>
            </p:cNvSpPr>
            <p:nvPr/>
          </p:nvSpPr>
          <p:spPr bwMode="auto">
            <a:xfrm>
              <a:off x="2700338" y="2133600"/>
              <a:ext cx="633412" cy="366713"/>
            </a:xfrm>
            <a:prstGeom prst="rect">
              <a:avLst/>
            </a:prstGeom>
            <a:noFill/>
            <a:ln w="9525">
              <a:noFill/>
              <a:miter lim="800000"/>
              <a:headEnd/>
              <a:tailEnd/>
            </a:ln>
          </p:spPr>
          <p:txBody>
            <a:bodyPr wrap="none">
              <a:spAutoFit/>
            </a:bodyPr>
            <a:lstStyle/>
            <a:p>
              <a:r>
                <a:rPr lang="en-US" altLang="zh-TW"/>
                <a:t>MC</a:t>
              </a:r>
              <a:r>
                <a:rPr lang="en-US" altLang="zh-TW" baseline="-25000"/>
                <a:t>L</a:t>
              </a:r>
            </a:p>
          </p:txBody>
        </p:sp>
        <p:sp>
          <p:nvSpPr>
            <p:cNvPr id="45074" name="Line 20"/>
            <p:cNvSpPr>
              <a:spLocks noChangeShapeType="1"/>
            </p:cNvSpPr>
            <p:nvPr/>
          </p:nvSpPr>
          <p:spPr bwMode="auto">
            <a:xfrm>
              <a:off x="2070100" y="3695700"/>
              <a:ext cx="0" cy="1944688"/>
            </a:xfrm>
            <a:prstGeom prst="line">
              <a:avLst/>
            </a:prstGeom>
            <a:noFill/>
            <a:ln w="9525">
              <a:solidFill>
                <a:schemeClr val="tx1"/>
              </a:solidFill>
              <a:prstDash val="lgDash"/>
              <a:round/>
              <a:headEnd/>
              <a:tailEnd/>
            </a:ln>
          </p:spPr>
          <p:txBody>
            <a:bodyPr/>
            <a:lstStyle/>
            <a:p>
              <a:endParaRPr lang="zh-TW" altLang="en-US"/>
            </a:p>
          </p:txBody>
        </p:sp>
        <p:sp>
          <p:nvSpPr>
            <p:cNvPr id="45075" name="Line 22"/>
            <p:cNvSpPr>
              <a:spLocks noChangeShapeType="1"/>
            </p:cNvSpPr>
            <p:nvPr/>
          </p:nvSpPr>
          <p:spPr bwMode="auto">
            <a:xfrm flipH="1">
              <a:off x="990600" y="3695700"/>
              <a:ext cx="1079500" cy="0"/>
            </a:xfrm>
            <a:prstGeom prst="line">
              <a:avLst/>
            </a:prstGeom>
            <a:noFill/>
            <a:ln w="9525">
              <a:solidFill>
                <a:schemeClr val="tx1"/>
              </a:solidFill>
              <a:prstDash val="lgDash"/>
              <a:round/>
              <a:headEnd/>
              <a:tailEnd/>
            </a:ln>
          </p:spPr>
          <p:txBody>
            <a:bodyPr/>
            <a:lstStyle/>
            <a:p>
              <a:endParaRPr lang="zh-TW" altLang="en-US"/>
            </a:p>
          </p:txBody>
        </p:sp>
        <p:sp>
          <p:nvSpPr>
            <p:cNvPr id="45076" name="Line 26"/>
            <p:cNvSpPr>
              <a:spLocks noChangeShapeType="1"/>
            </p:cNvSpPr>
            <p:nvPr/>
          </p:nvSpPr>
          <p:spPr bwMode="auto">
            <a:xfrm>
              <a:off x="2646363" y="4271963"/>
              <a:ext cx="0" cy="1368425"/>
            </a:xfrm>
            <a:prstGeom prst="line">
              <a:avLst/>
            </a:prstGeom>
            <a:noFill/>
            <a:ln w="9525">
              <a:solidFill>
                <a:schemeClr val="tx1"/>
              </a:solidFill>
              <a:prstDash val="lgDash"/>
              <a:round/>
              <a:headEnd/>
              <a:tailEnd/>
            </a:ln>
          </p:spPr>
          <p:txBody>
            <a:bodyPr/>
            <a:lstStyle/>
            <a:p>
              <a:endParaRPr lang="zh-TW" altLang="en-US"/>
            </a:p>
          </p:txBody>
        </p:sp>
        <p:sp>
          <p:nvSpPr>
            <p:cNvPr id="45077" name="Line 27"/>
            <p:cNvSpPr>
              <a:spLocks noChangeShapeType="1"/>
            </p:cNvSpPr>
            <p:nvPr/>
          </p:nvSpPr>
          <p:spPr bwMode="auto">
            <a:xfrm flipH="1">
              <a:off x="990600" y="4271963"/>
              <a:ext cx="1655763" cy="0"/>
            </a:xfrm>
            <a:prstGeom prst="line">
              <a:avLst/>
            </a:prstGeom>
            <a:noFill/>
            <a:ln w="9525">
              <a:solidFill>
                <a:schemeClr val="tx1"/>
              </a:solidFill>
              <a:prstDash val="lgDash"/>
              <a:round/>
              <a:headEnd/>
              <a:tailEnd/>
            </a:ln>
          </p:spPr>
          <p:txBody>
            <a:bodyPr/>
            <a:lstStyle/>
            <a:p>
              <a:endParaRPr lang="zh-TW" altLang="en-US"/>
            </a:p>
          </p:txBody>
        </p:sp>
        <p:sp>
          <p:nvSpPr>
            <p:cNvPr id="45078" name="Line 28"/>
            <p:cNvSpPr>
              <a:spLocks noChangeShapeType="1"/>
            </p:cNvSpPr>
            <p:nvPr/>
          </p:nvSpPr>
          <p:spPr bwMode="auto">
            <a:xfrm flipH="1">
              <a:off x="990600" y="4775200"/>
              <a:ext cx="1079500" cy="0"/>
            </a:xfrm>
            <a:prstGeom prst="line">
              <a:avLst/>
            </a:prstGeom>
            <a:noFill/>
            <a:ln w="9525">
              <a:solidFill>
                <a:schemeClr val="tx1"/>
              </a:solidFill>
              <a:prstDash val="lgDash"/>
              <a:round/>
              <a:headEnd/>
              <a:tailEnd/>
            </a:ln>
          </p:spPr>
          <p:txBody>
            <a:bodyPr/>
            <a:lstStyle/>
            <a:p>
              <a:endParaRPr lang="zh-TW" altLang="en-US"/>
            </a:p>
          </p:txBody>
        </p:sp>
        <p:sp>
          <p:nvSpPr>
            <p:cNvPr id="45079" name="Text Box 29"/>
            <p:cNvSpPr txBox="1">
              <a:spLocks noChangeArrowheads="1"/>
            </p:cNvSpPr>
            <p:nvPr/>
          </p:nvSpPr>
          <p:spPr bwMode="auto">
            <a:xfrm>
              <a:off x="1854200" y="5640388"/>
              <a:ext cx="442913" cy="366712"/>
            </a:xfrm>
            <a:prstGeom prst="rect">
              <a:avLst/>
            </a:prstGeom>
            <a:noFill/>
            <a:ln w="9525">
              <a:noFill/>
              <a:miter lim="800000"/>
              <a:headEnd/>
              <a:tailEnd/>
            </a:ln>
          </p:spPr>
          <p:txBody>
            <a:bodyPr wrap="none">
              <a:spAutoFit/>
            </a:bodyPr>
            <a:lstStyle/>
            <a:p>
              <a:r>
                <a:rPr lang="en-US" altLang="zh-TW"/>
                <a:t>E</a:t>
              </a:r>
              <a:r>
                <a:rPr lang="en-US" altLang="zh-TW" baseline="-25000"/>
                <a:t>m</a:t>
              </a:r>
            </a:p>
          </p:txBody>
        </p:sp>
        <p:sp>
          <p:nvSpPr>
            <p:cNvPr id="45080" name="Text Box 30"/>
            <p:cNvSpPr txBox="1">
              <a:spLocks noChangeArrowheads="1"/>
            </p:cNvSpPr>
            <p:nvPr/>
          </p:nvSpPr>
          <p:spPr bwMode="auto">
            <a:xfrm>
              <a:off x="2430463" y="5640388"/>
              <a:ext cx="392112" cy="366712"/>
            </a:xfrm>
            <a:prstGeom prst="rect">
              <a:avLst/>
            </a:prstGeom>
            <a:noFill/>
            <a:ln w="9525">
              <a:noFill/>
              <a:miter lim="800000"/>
              <a:headEnd/>
              <a:tailEnd/>
            </a:ln>
          </p:spPr>
          <p:txBody>
            <a:bodyPr wrap="none">
              <a:spAutoFit/>
            </a:bodyPr>
            <a:lstStyle/>
            <a:p>
              <a:r>
                <a:rPr lang="en-US" altLang="zh-TW"/>
                <a:t>E</a:t>
              </a:r>
              <a:r>
                <a:rPr lang="en-US" altLang="zh-TW" baseline="-25000"/>
                <a:t>c</a:t>
              </a:r>
            </a:p>
          </p:txBody>
        </p:sp>
        <p:sp>
          <p:nvSpPr>
            <p:cNvPr id="45081" name="Text Box 31"/>
            <p:cNvSpPr txBox="1">
              <a:spLocks noChangeArrowheads="1"/>
            </p:cNvSpPr>
            <p:nvPr/>
          </p:nvSpPr>
          <p:spPr bwMode="auto">
            <a:xfrm>
              <a:off x="487363" y="4559300"/>
              <a:ext cx="519112" cy="366713"/>
            </a:xfrm>
            <a:prstGeom prst="rect">
              <a:avLst/>
            </a:prstGeom>
            <a:noFill/>
            <a:ln w="9525">
              <a:noFill/>
              <a:miter lim="800000"/>
              <a:headEnd/>
              <a:tailEnd/>
            </a:ln>
          </p:spPr>
          <p:txBody>
            <a:bodyPr wrap="none">
              <a:spAutoFit/>
            </a:bodyPr>
            <a:lstStyle/>
            <a:p>
              <a:r>
                <a:rPr lang="en-US" altLang="zh-TW"/>
                <a:t>W</a:t>
              </a:r>
              <a:r>
                <a:rPr lang="en-US" altLang="zh-TW" baseline="-25000"/>
                <a:t>m</a:t>
              </a:r>
            </a:p>
          </p:txBody>
        </p:sp>
        <p:sp>
          <p:nvSpPr>
            <p:cNvPr id="45082" name="Text Box 32"/>
            <p:cNvSpPr txBox="1">
              <a:spLocks noChangeArrowheads="1"/>
            </p:cNvSpPr>
            <p:nvPr/>
          </p:nvSpPr>
          <p:spPr bwMode="auto">
            <a:xfrm>
              <a:off x="487363" y="4056063"/>
              <a:ext cx="501650" cy="366712"/>
            </a:xfrm>
            <a:prstGeom prst="rect">
              <a:avLst/>
            </a:prstGeom>
            <a:noFill/>
            <a:ln w="9525">
              <a:noFill/>
              <a:miter lim="800000"/>
              <a:headEnd/>
              <a:tailEnd/>
            </a:ln>
          </p:spPr>
          <p:txBody>
            <a:bodyPr wrap="none">
              <a:spAutoFit/>
            </a:bodyPr>
            <a:lstStyle/>
            <a:p>
              <a:r>
                <a:rPr lang="en-US" altLang="zh-TW"/>
                <a:t>W</a:t>
              </a:r>
              <a:r>
                <a:rPr lang="en-US" altLang="zh-TW" baseline="-25000"/>
                <a:t>C</a:t>
              </a:r>
            </a:p>
          </p:txBody>
        </p:sp>
      </p:grpSp>
      <p:sp>
        <p:nvSpPr>
          <p:cNvPr id="45061" name="Text Box 33"/>
          <p:cNvSpPr txBox="1">
            <a:spLocks noChangeArrowheads="1"/>
          </p:cNvSpPr>
          <p:nvPr/>
        </p:nvSpPr>
        <p:spPr bwMode="auto">
          <a:xfrm>
            <a:off x="4857750" y="3214688"/>
            <a:ext cx="4105275" cy="1373187"/>
          </a:xfrm>
          <a:prstGeom prst="rect">
            <a:avLst/>
          </a:prstGeom>
          <a:noFill/>
          <a:ln w="9525">
            <a:noFill/>
            <a:miter lim="800000"/>
            <a:headEnd/>
            <a:tailEnd/>
          </a:ln>
        </p:spPr>
        <p:txBody>
          <a:bodyPr>
            <a:spAutoFit/>
          </a:bodyPr>
          <a:lstStyle/>
          <a:p>
            <a:r>
              <a:rPr lang="en-US" altLang="zh-TW" sz="2800"/>
              <a:t>Wages are below marginal revenue product for a monopsonist. </a:t>
            </a:r>
          </a:p>
        </p:txBody>
      </p:sp>
      <p:sp>
        <p:nvSpPr>
          <p:cNvPr id="45062" name="Text Box 34"/>
          <p:cNvSpPr txBox="1">
            <a:spLocks noChangeArrowheads="1"/>
          </p:cNvSpPr>
          <p:nvPr/>
        </p:nvSpPr>
        <p:spPr bwMode="auto">
          <a:xfrm>
            <a:off x="5072063" y="4929188"/>
            <a:ext cx="3402012" cy="519112"/>
          </a:xfrm>
          <a:prstGeom prst="rect">
            <a:avLst/>
          </a:prstGeom>
          <a:noFill/>
          <a:ln w="9525">
            <a:noFill/>
            <a:miter lim="800000"/>
            <a:headEnd/>
            <a:tailEnd/>
          </a:ln>
        </p:spPr>
        <p:txBody>
          <a:bodyPr wrap="none">
            <a:spAutoFit/>
          </a:bodyPr>
          <a:lstStyle/>
          <a:p>
            <a:r>
              <a:rPr lang="en-US" altLang="zh-TW" sz="2800"/>
              <a:t>W</a:t>
            </a:r>
            <a:r>
              <a:rPr lang="en-US" altLang="zh-TW" sz="2800" baseline="-25000"/>
              <a:t>m </a:t>
            </a:r>
            <a:r>
              <a:rPr lang="en-US" altLang="zh-TW" sz="2800"/>
              <a:t>&lt; W</a:t>
            </a:r>
            <a:r>
              <a:rPr lang="en-US" altLang="zh-TW" sz="2800" baseline="-25000"/>
              <a:t>C</a:t>
            </a:r>
            <a:r>
              <a:rPr lang="en-US" altLang="zh-TW" sz="2800"/>
              <a:t> and E</a:t>
            </a:r>
            <a:r>
              <a:rPr lang="en-US" altLang="zh-TW" sz="2800" baseline="-25000"/>
              <a:t>m</a:t>
            </a:r>
            <a:r>
              <a:rPr lang="en-US" altLang="zh-TW" sz="2800"/>
              <a:t> &lt; E</a:t>
            </a:r>
            <a:r>
              <a:rPr lang="en-US" altLang="zh-TW" sz="2800" baseline="-25000"/>
              <a:t>C</a:t>
            </a:r>
          </a:p>
        </p:txBody>
      </p:sp>
      <p:sp>
        <p:nvSpPr>
          <p:cNvPr id="45063" name="投影片編號版面配置區 2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388E69AF-C086-4AC8-8D57-8255E5E4631E}" type="slidenum">
              <a:rPr lang="en-US" altLang="zh-TW" smtClean="0">
                <a:ea typeface="新細明體" pitchFamily="18" charset="-120"/>
              </a:rPr>
              <a:pPr/>
              <a:t>48</a:t>
            </a:fld>
            <a:endParaRPr lang="en-US" altLang="zh-TW" smtClean="0">
              <a:ea typeface="新細明體" pitchFamily="18" charset="-120"/>
            </a:endParaRPr>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428625" y="285750"/>
            <a:ext cx="8286750" cy="1714500"/>
          </a:xfrm>
        </p:spPr>
        <p:txBody>
          <a:bodyPr/>
          <a:lstStyle/>
          <a:p>
            <a:pPr eaLnBrk="1" hangingPunct="1">
              <a:defRPr/>
            </a:pPr>
            <a:r>
              <a:rPr lang="en-US" altLang="zh-TW" sz="3400" dirty="0" smtClean="0"/>
              <a:t>The Impact of the Minimum Wage on a </a:t>
            </a:r>
            <a:r>
              <a:rPr lang="en-US" altLang="zh-TW" sz="3400" dirty="0" err="1" smtClean="0"/>
              <a:t>Nondiscriminating</a:t>
            </a:r>
            <a:r>
              <a:rPr lang="en-US" altLang="zh-TW" sz="3400" dirty="0" smtClean="0"/>
              <a:t> </a:t>
            </a:r>
            <a:r>
              <a:rPr lang="en-US" altLang="zh-TW" sz="3400" dirty="0" err="1" smtClean="0"/>
              <a:t>Monopsonist</a:t>
            </a:r>
            <a:endParaRPr lang="en-US" altLang="zh-TW" sz="3400" dirty="0" smtClean="0"/>
          </a:p>
        </p:txBody>
      </p:sp>
      <p:grpSp>
        <p:nvGrpSpPr>
          <p:cNvPr id="46083" name="Group 4"/>
          <p:cNvGrpSpPr>
            <a:grpSpLocks/>
          </p:cNvGrpSpPr>
          <p:nvPr/>
        </p:nvGrpSpPr>
        <p:grpSpPr bwMode="auto">
          <a:xfrm>
            <a:off x="714375" y="2071688"/>
            <a:ext cx="4572000" cy="4143375"/>
            <a:chOff x="3562" y="1209"/>
            <a:chExt cx="5231" cy="5259"/>
          </a:xfrm>
        </p:grpSpPr>
        <p:sp>
          <p:nvSpPr>
            <p:cNvPr id="231429" name="Line 5"/>
            <p:cNvSpPr>
              <a:spLocks noChangeShapeType="1"/>
            </p:cNvSpPr>
            <p:nvPr/>
          </p:nvSpPr>
          <p:spPr bwMode="auto">
            <a:xfrm>
              <a:off x="3963" y="1533"/>
              <a:ext cx="2" cy="4274"/>
            </a:xfrm>
            <a:prstGeom prst="line">
              <a:avLst/>
            </a:prstGeom>
            <a:noFill/>
            <a:ln w="12700">
              <a:solidFill>
                <a:srgbClr val="00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31430" name="Line 6"/>
            <p:cNvSpPr>
              <a:spLocks noChangeShapeType="1"/>
            </p:cNvSpPr>
            <p:nvPr/>
          </p:nvSpPr>
          <p:spPr bwMode="auto">
            <a:xfrm>
              <a:off x="3963" y="5819"/>
              <a:ext cx="4196" cy="0"/>
            </a:xfrm>
            <a:prstGeom prst="line">
              <a:avLst/>
            </a:prstGeom>
            <a:noFill/>
            <a:ln w="12700">
              <a:solidFill>
                <a:srgbClr val="00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31431" name="Line 7"/>
            <p:cNvSpPr>
              <a:spLocks noChangeShapeType="1"/>
            </p:cNvSpPr>
            <p:nvPr/>
          </p:nvSpPr>
          <p:spPr bwMode="auto">
            <a:xfrm>
              <a:off x="4445" y="2480"/>
              <a:ext cx="2710" cy="2912"/>
            </a:xfrm>
            <a:prstGeom prst="line">
              <a:avLst/>
            </a:prstGeom>
            <a:noFill/>
            <a:ln w="12700">
              <a:solidFill>
                <a:srgbClr val="00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31432" name="Line 8"/>
            <p:cNvSpPr>
              <a:spLocks noChangeShapeType="1"/>
            </p:cNvSpPr>
            <p:nvPr/>
          </p:nvSpPr>
          <p:spPr bwMode="auto">
            <a:xfrm flipV="1">
              <a:off x="4739" y="2480"/>
              <a:ext cx="2772" cy="2819"/>
            </a:xfrm>
            <a:prstGeom prst="line">
              <a:avLst/>
            </a:prstGeom>
            <a:noFill/>
            <a:ln w="12700">
              <a:solidFill>
                <a:srgbClr val="00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31433" name="Line 9"/>
            <p:cNvSpPr>
              <a:spLocks noChangeShapeType="1"/>
            </p:cNvSpPr>
            <p:nvPr/>
          </p:nvSpPr>
          <p:spPr bwMode="auto">
            <a:xfrm flipV="1">
              <a:off x="4445" y="1811"/>
              <a:ext cx="1796" cy="2944"/>
            </a:xfrm>
            <a:prstGeom prst="line">
              <a:avLst/>
            </a:prstGeom>
            <a:noFill/>
            <a:ln w="12700">
              <a:solidFill>
                <a:srgbClr val="00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31434" name="Line 10"/>
            <p:cNvSpPr>
              <a:spLocks noChangeShapeType="1"/>
            </p:cNvSpPr>
            <p:nvPr/>
          </p:nvSpPr>
          <p:spPr bwMode="auto">
            <a:xfrm>
              <a:off x="5295" y="3411"/>
              <a:ext cx="2" cy="2416"/>
            </a:xfrm>
            <a:prstGeom prst="line">
              <a:avLst/>
            </a:prstGeom>
            <a:noFill/>
            <a:ln w="6350">
              <a:solidFill>
                <a:srgbClr val="000000"/>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31435" name="Oval 11"/>
            <p:cNvSpPr>
              <a:spLocks noChangeArrowheads="1"/>
            </p:cNvSpPr>
            <p:nvPr/>
          </p:nvSpPr>
          <p:spPr bwMode="auto">
            <a:xfrm>
              <a:off x="5235" y="3317"/>
              <a:ext cx="109" cy="111"/>
            </a:xfrm>
            <a:prstGeom prst="ellipse">
              <a:avLst/>
            </a:prstGeom>
            <a:solidFill>
              <a:srgbClr val="000000"/>
            </a:solidFill>
            <a:ln w="12700">
              <a:noFill/>
              <a:round/>
              <a:headEnd/>
              <a:tailEnd/>
            </a:ln>
            <a:effectLst/>
          </p:spPr>
          <p:txBody>
            <a:bodyPr/>
            <a:lstStyle/>
            <a:p>
              <a:pPr algn="ctr" eaLnBrk="0" hangingPunct="0">
                <a:defRPr/>
              </a:pPr>
              <a:endParaRPr kumimoji="0" lang="zh-TW" altLang="en-US" sz="3800">
                <a:solidFill>
                  <a:srgbClr val="000000"/>
                </a:solidFill>
                <a:ea typeface="+mn-ea"/>
              </a:endParaRPr>
            </a:p>
          </p:txBody>
        </p:sp>
        <p:sp>
          <p:nvSpPr>
            <p:cNvPr id="231436" name="Line 12"/>
            <p:cNvSpPr>
              <a:spLocks noChangeShapeType="1"/>
            </p:cNvSpPr>
            <p:nvPr/>
          </p:nvSpPr>
          <p:spPr bwMode="auto">
            <a:xfrm flipH="1">
              <a:off x="3963" y="4391"/>
              <a:ext cx="1658" cy="2"/>
            </a:xfrm>
            <a:prstGeom prst="line">
              <a:avLst/>
            </a:prstGeom>
            <a:noFill/>
            <a:ln w="38100">
              <a:solidFill>
                <a:srgbClr val="FF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31437" name="Line 13"/>
            <p:cNvSpPr>
              <a:spLocks noChangeShapeType="1"/>
            </p:cNvSpPr>
            <p:nvPr/>
          </p:nvSpPr>
          <p:spPr bwMode="auto">
            <a:xfrm flipV="1">
              <a:off x="5625" y="1721"/>
              <a:ext cx="690" cy="1128"/>
            </a:xfrm>
            <a:prstGeom prst="line">
              <a:avLst/>
            </a:prstGeom>
            <a:noFill/>
            <a:ln w="38100">
              <a:solidFill>
                <a:srgbClr val="FF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31438" name="Line 14"/>
            <p:cNvSpPr>
              <a:spLocks noChangeShapeType="1"/>
            </p:cNvSpPr>
            <p:nvPr/>
          </p:nvSpPr>
          <p:spPr bwMode="auto">
            <a:xfrm flipV="1">
              <a:off x="5622" y="2837"/>
              <a:ext cx="0" cy="1566"/>
            </a:xfrm>
            <a:prstGeom prst="line">
              <a:avLst/>
            </a:prstGeom>
            <a:noFill/>
            <a:ln w="38100">
              <a:solidFill>
                <a:srgbClr val="FF0000"/>
              </a:solidFill>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46096" name="Rectangle 15"/>
            <p:cNvSpPr>
              <a:spLocks noChangeArrowheads="1"/>
            </p:cNvSpPr>
            <p:nvPr/>
          </p:nvSpPr>
          <p:spPr bwMode="auto">
            <a:xfrm>
              <a:off x="6366" y="1411"/>
              <a:ext cx="556" cy="341"/>
            </a:xfrm>
            <a:prstGeom prst="rect">
              <a:avLst/>
            </a:prstGeom>
            <a:noFill/>
            <a:ln w="38100">
              <a:noFill/>
              <a:miter lim="800000"/>
              <a:headEnd/>
              <a:tailEnd/>
            </a:ln>
          </p:spPr>
          <p:txBody>
            <a:bodyPr lIns="0" tIns="0" rIns="0" bIns="0"/>
            <a:lstStyle/>
            <a:p>
              <a:r>
                <a:rPr kumimoji="0" lang="en-US" altLang="zh-TW" sz="1600" i="1">
                  <a:solidFill>
                    <a:srgbClr val="000000"/>
                  </a:solidFill>
                  <a:latin typeface="Verdana" pitchFamily="34" charset="0"/>
                </a:rPr>
                <a:t>MC</a:t>
              </a:r>
              <a:r>
                <a:rPr kumimoji="0" lang="en-US" altLang="zh-TW" sz="1600" i="1" baseline="-25000">
                  <a:solidFill>
                    <a:srgbClr val="000000"/>
                  </a:solidFill>
                  <a:latin typeface="Verdana" pitchFamily="34" charset="0"/>
                </a:rPr>
                <a:t>E</a:t>
              </a:r>
              <a:endParaRPr kumimoji="0" lang="en-US" altLang="zh-TW" sz="1600">
                <a:solidFill>
                  <a:srgbClr val="000000"/>
                </a:solidFill>
                <a:latin typeface="Verdana" pitchFamily="34" charset="0"/>
              </a:endParaRPr>
            </a:p>
          </p:txBody>
        </p:sp>
        <p:sp>
          <p:nvSpPr>
            <p:cNvPr id="46097" name="Rectangle 16"/>
            <p:cNvSpPr>
              <a:spLocks noChangeArrowheads="1"/>
            </p:cNvSpPr>
            <p:nvPr/>
          </p:nvSpPr>
          <p:spPr bwMode="auto">
            <a:xfrm>
              <a:off x="3686" y="1209"/>
              <a:ext cx="1429" cy="363"/>
            </a:xfrm>
            <a:prstGeom prst="rect">
              <a:avLst/>
            </a:prstGeom>
            <a:noFill/>
            <a:ln w="38100">
              <a:noFill/>
              <a:miter lim="800000"/>
              <a:headEnd/>
              <a:tailEnd/>
            </a:ln>
          </p:spPr>
          <p:txBody>
            <a:bodyPr lIns="0" tIns="0" rIns="0" bIns="0"/>
            <a:lstStyle/>
            <a:p>
              <a:r>
                <a:rPr kumimoji="0" lang="en-US" altLang="zh-TW" sz="1600">
                  <a:solidFill>
                    <a:srgbClr val="000000"/>
                  </a:solidFill>
                  <a:latin typeface="Verdana" pitchFamily="34" charset="0"/>
                </a:rPr>
                <a:t>Dollars</a:t>
              </a:r>
            </a:p>
          </p:txBody>
        </p:sp>
        <p:sp>
          <p:nvSpPr>
            <p:cNvPr id="46098" name="Rectangle 17"/>
            <p:cNvSpPr>
              <a:spLocks noChangeArrowheads="1"/>
            </p:cNvSpPr>
            <p:nvPr/>
          </p:nvSpPr>
          <p:spPr bwMode="auto">
            <a:xfrm>
              <a:off x="7605" y="2232"/>
              <a:ext cx="308" cy="341"/>
            </a:xfrm>
            <a:prstGeom prst="rect">
              <a:avLst/>
            </a:prstGeom>
            <a:noFill/>
            <a:ln w="38100">
              <a:noFill/>
              <a:miter lim="800000"/>
              <a:headEnd/>
              <a:tailEnd/>
            </a:ln>
          </p:spPr>
          <p:txBody>
            <a:bodyPr lIns="0" tIns="0" rIns="0" bIns="0"/>
            <a:lstStyle/>
            <a:p>
              <a:r>
                <a:rPr kumimoji="0" lang="en-US" altLang="zh-TW" sz="1600" i="1">
                  <a:solidFill>
                    <a:srgbClr val="000000"/>
                  </a:solidFill>
                  <a:latin typeface="Verdana" pitchFamily="34" charset="0"/>
                </a:rPr>
                <a:t>S</a:t>
              </a:r>
              <a:endParaRPr kumimoji="0" lang="en-US" altLang="zh-TW" sz="1600">
                <a:solidFill>
                  <a:srgbClr val="000000"/>
                </a:solidFill>
                <a:latin typeface="Verdana" pitchFamily="34" charset="0"/>
              </a:endParaRPr>
            </a:p>
          </p:txBody>
        </p:sp>
        <p:sp>
          <p:nvSpPr>
            <p:cNvPr id="46099" name="Rectangle 18"/>
            <p:cNvSpPr>
              <a:spLocks noChangeArrowheads="1"/>
            </p:cNvSpPr>
            <p:nvPr/>
          </p:nvSpPr>
          <p:spPr bwMode="auto">
            <a:xfrm>
              <a:off x="5205" y="2978"/>
              <a:ext cx="308" cy="294"/>
            </a:xfrm>
            <a:prstGeom prst="rect">
              <a:avLst/>
            </a:prstGeom>
            <a:noFill/>
            <a:ln w="38100">
              <a:noFill/>
              <a:miter lim="800000"/>
              <a:headEnd/>
              <a:tailEnd/>
            </a:ln>
          </p:spPr>
          <p:txBody>
            <a:bodyPr lIns="0" tIns="0" rIns="0" bIns="0"/>
            <a:lstStyle/>
            <a:p>
              <a:r>
                <a:rPr kumimoji="0" lang="en-US" altLang="zh-TW" sz="1600" i="1">
                  <a:solidFill>
                    <a:srgbClr val="000000"/>
                  </a:solidFill>
                  <a:latin typeface="Verdana" pitchFamily="34" charset="0"/>
                </a:rPr>
                <a:t>A</a:t>
              </a:r>
              <a:endParaRPr kumimoji="0" lang="en-US" altLang="zh-TW" sz="1600">
                <a:solidFill>
                  <a:srgbClr val="000000"/>
                </a:solidFill>
                <a:latin typeface="Verdana" pitchFamily="34" charset="0"/>
              </a:endParaRPr>
            </a:p>
          </p:txBody>
        </p:sp>
        <p:sp>
          <p:nvSpPr>
            <p:cNvPr id="46100" name="Rectangle 19"/>
            <p:cNvSpPr>
              <a:spLocks noChangeArrowheads="1"/>
            </p:cNvSpPr>
            <p:nvPr/>
          </p:nvSpPr>
          <p:spPr bwMode="auto">
            <a:xfrm>
              <a:off x="3644" y="4205"/>
              <a:ext cx="382" cy="341"/>
            </a:xfrm>
            <a:prstGeom prst="rect">
              <a:avLst/>
            </a:prstGeom>
            <a:noFill/>
            <a:ln w="38100">
              <a:noFill/>
              <a:miter lim="800000"/>
              <a:headEnd/>
              <a:tailEnd/>
            </a:ln>
          </p:spPr>
          <p:txBody>
            <a:bodyPr lIns="0" tIns="0" rIns="0" bIns="0"/>
            <a:lstStyle/>
            <a:p>
              <a:r>
                <a:rPr kumimoji="0" lang="en-US" altLang="zh-TW" sz="1600" i="1">
                  <a:solidFill>
                    <a:srgbClr val="000000"/>
                  </a:solidFill>
                  <a:latin typeface="Verdana" pitchFamily="34" charset="0"/>
                </a:rPr>
                <a:t>w</a:t>
              </a:r>
              <a:r>
                <a:rPr kumimoji="0" lang="en-US" altLang="zh-TW" sz="1600" baseline="30000">
                  <a:solidFill>
                    <a:srgbClr val="000000"/>
                  </a:solidFill>
                  <a:latin typeface="Verdana" pitchFamily="34" charset="0"/>
                  <a:sym typeface="Symbol" pitchFamily="18" charset="2"/>
                </a:rPr>
                <a:t></a:t>
              </a:r>
              <a:r>
                <a:rPr kumimoji="0" lang="en-US" altLang="zh-TW" sz="1600">
                  <a:solidFill>
                    <a:srgbClr val="000000"/>
                  </a:solidFill>
                  <a:latin typeface="Verdana" pitchFamily="34" charset="0"/>
                </a:rPr>
                <a:t> </a:t>
              </a:r>
            </a:p>
          </p:txBody>
        </p:sp>
        <p:sp>
          <p:nvSpPr>
            <p:cNvPr id="46101" name="Rectangle 20"/>
            <p:cNvSpPr>
              <a:spLocks noChangeArrowheads="1"/>
            </p:cNvSpPr>
            <p:nvPr/>
          </p:nvSpPr>
          <p:spPr bwMode="auto">
            <a:xfrm>
              <a:off x="3654" y="3863"/>
              <a:ext cx="357" cy="341"/>
            </a:xfrm>
            <a:prstGeom prst="rect">
              <a:avLst/>
            </a:prstGeom>
            <a:noFill/>
            <a:ln w="38100">
              <a:noFill/>
              <a:miter lim="800000"/>
              <a:headEnd/>
              <a:tailEnd/>
            </a:ln>
          </p:spPr>
          <p:txBody>
            <a:bodyPr lIns="0" tIns="0" rIns="0" bIns="0"/>
            <a:lstStyle/>
            <a:p>
              <a:r>
                <a:rPr kumimoji="0" lang="en-US" altLang="zh-TW" sz="1600" i="1">
                  <a:solidFill>
                    <a:srgbClr val="000000"/>
                  </a:solidFill>
                  <a:latin typeface="Verdana" pitchFamily="34" charset="0"/>
                </a:rPr>
                <a:t>w</a:t>
              </a:r>
              <a:r>
                <a:rPr kumimoji="0" lang="en-US" altLang="zh-TW" sz="1600" i="1" baseline="30000">
                  <a:solidFill>
                    <a:srgbClr val="000000"/>
                  </a:solidFill>
                  <a:latin typeface="Verdana" pitchFamily="34" charset="0"/>
                </a:rPr>
                <a:t>*</a:t>
              </a:r>
              <a:endParaRPr kumimoji="0" lang="en-US" altLang="zh-TW" sz="1600">
                <a:solidFill>
                  <a:srgbClr val="000000"/>
                </a:solidFill>
                <a:latin typeface="Verdana" pitchFamily="34" charset="0"/>
              </a:endParaRPr>
            </a:p>
          </p:txBody>
        </p:sp>
        <p:sp>
          <p:nvSpPr>
            <p:cNvPr id="46102" name="Rectangle 21"/>
            <p:cNvSpPr>
              <a:spLocks noChangeArrowheads="1"/>
            </p:cNvSpPr>
            <p:nvPr/>
          </p:nvSpPr>
          <p:spPr bwMode="auto">
            <a:xfrm>
              <a:off x="3562" y="4608"/>
              <a:ext cx="419" cy="341"/>
            </a:xfrm>
            <a:prstGeom prst="rect">
              <a:avLst/>
            </a:prstGeom>
            <a:noFill/>
            <a:ln w="38100">
              <a:noFill/>
              <a:miter lim="800000"/>
              <a:headEnd/>
              <a:tailEnd/>
            </a:ln>
          </p:spPr>
          <p:txBody>
            <a:bodyPr lIns="0" tIns="0" rIns="0" bIns="0"/>
            <a:lstStyle/>
            <a:p>
              <a:r>
                <a:rPr kumimoji="0" lang="en-US" altLang="zh-TW" sz="1600" i="1">
                  <a:solidFill>
                    <a:srgbClr val="000000"/>
                  </a:solidFill>
                  <a:latin typeface="Verdana" pitchFamily="34" charset="0"/>
                </a:rPr>
                <a:t>w</a:t>
              </a:r>
              <a:r>
                <a:rPr kumimoji="0" lang="en-US" altLang="zh-TW" sz="1600" i="1" baseline="-25000">
                  <a:solidFill>
                    <a:srgbClr val="000000"/>
                  </a:solidFill>
                  <a:latin typeface="Verdana" pitchFamily="34" charset="0"/>
                </a:rPr>
                <a:t>M</a:t>
              </a:r>
              <a:endParaRPr kumimoji="0" lang="en-US" altLang="zh-TW" sz="1600">
                <a:solidFill>
                  <a:srgbClr val="000000"/>
                </a:solidFill>
                <a:latin typeface="Verdana" pitchFamily="34" charset="0"/>
              </a:endParaRPr>
            </a:p>
          </p:txBody>
        </p:sp>
        <p:sp>
          <p:nvSpPr>
            <p:cNvPr id="46103" name="Rectangle 22"/>
            <p:cNvSpPr>
              <a:spLocks noChangeArrowheads="1"/>
            </p:cNvSpPr>
            <p:nvPr/>
          </p:nvSpPr>
          <p:spPr bwMode="auto">
            <a:xfrm>
              <a:off x="7186" y="5214"/>
              <a:ext cx="681" cy="341"/>
            </a:xfrm>
            <a:prstGeom prst="rect">
              <a:avLst/>
            </a:prstGeom>
            <a:noFill/>
            <a:ln w="38100">
              <a:noFill/>
              <a:miter lim="800000"/>
              <a:headEnd/>
              <a:tailEnd/>
            </a:ln>
          </p:spPr>
          <p:txBody>
            <a:bodyPr lIns="0" tIns="0" rIns="0" bIns="0"/>
            <a:lstStyle/>
            <a:p>
              <a:r>
                <a:rPr kumimoji="0" lang="en-US" altLang="zh-TW" sz="1600" i="1">
                  <a:solidFill>
                    <a:srgbClr val="000000"/>
                  </a:solidFill>
                  <a:latin typeface="Verdana" pitchFamily="34" charset="0"/>
                </a:rPr>
                <a:t>VMP</a:t>
              </a:r>
              <a:r>
                <a:rPr kumimoji="0" lang="en-US" altLang="zh-TW" sz="1600" i="1" baseline="-25000">
                  <a:solidFill>
                    <a:srgbClr val="000000"/>
                  </a:solidFill>
                  <a:latin typeface="Verdana" pitchFamily="34" charset="0"/>
                </a:rPr>
                <a:t>E</a:t>
              </a:r>
              <a:endParaRPr kumimoji="0" lang="en-US" altLang="zh-TW" sz="1600">
                <a:solidFill>
                  <a:srgbClr val="000000"/>
                </a:solidFill>
                <a:latin typeface="Verdana" pitchFamily="34" charset="0"/>
              </a:endParaRPr>
            </a:p>
          </p:txBody>
        </p:sp>
        <p:sp>
          <p:nvSpPr>
            <p:cNvPr id="46104" name="Rectangle 23"/>
            <p:cNvSpPr>
              <a:spLocks noChangeArrowheads="1"/>
            </p:cNvSpPr>
            <p:nvPr/>
          </p:nvSpPr>
          <p:spPr bwMode="auto">
            <a:xfrm>
              <a:off x="5528" y="5851"/>
              <a:ext cx="326" cy="341"/>
            </a:xfrm>
            <a:prstGeom prst="rect">
              <a:avLst/>
            </a:prstGeom>
            <a:noFill/>
            <a:ln w="38100">
              <a:noFill/>
              <a:miter lim="800000"/>
              <a:headEnd/>
              <a:tailEnd/>
            </a:ln>
          </p:spPr>
          <p:txBody>
            <a:bodyPr lIns="0" tIns="0" rIns="0" bIns="0"/>
            <a:lstStyle/>
            <a:p>
              <a:r>
                <a:rPr kumimoji="0" lang="en-US" altLang="zh-TW" sz="1600" i="1">
                  <a:solidFill>
                    <a:srgbClr val="000000"/>
                  </a:solidFill>
                  <a:latin typeface="Verdana" pitchFamily="34" charset="0"/>
                </a:rPr>
                <a:t>E</a:t>
              </a:r>
              <a:r>
                <a:rPr kumimoji="0" lang="en-US" altLang="zh-TW" sz="1600" i="1" baseline="30000">
                  <a:solidFill>
                    <a:srgbClr val="000000"/>
                  </a:solidFill>
                  <a:latin typeface="Verdana" pitchFamily="34" charset="0"/>
                  <a:sym typeface="Symbol" pitchFamily="18" charset="2"/>
                </a:rPr>
                <a:t></a:t>
              </a:r>
              <a:endParaRPr kumimoji="0" lang="en-US" altLang="zh-TW" sz="1600">
                <a:solidFill>
                  <a:srgbClr val="000000"/>
                </a:solidFill>
                <a:latin typeface="Verdana" pitchFamily="34" charset="0"/>
              </a:endParaRPr>
            </a:p>
          </p:txBody>
        </p:sp>
        <p:sp>
          <p:nvSpPr>
            <p:cNvPr id="46105" name="Rectangle 24"/>
            <p:cNvSpPr>
              <a:spLocks noChangeArrowheads="1"/>
            </p:cNvSpPr>
            <p:nvPr/>
          </p:nvSpPr>
          <p:spPr bwMode="auto">
            <a:xfrm>
              <a:off x="5079" y="5836"/>
              <a:ext cx="419" cy="341"/>
            </a:xfrm>
            <a:prstGeom prst="rect">
              <a:avLst/>
            </a:prstGeom>
            <a:noFill/>
            <a:ln w="38100">
              <a:noFill/>
              <a:miter lim="800000"/>
              <a:headEnd/>
              <a:tailEnd/>
            </a:ln>
          </p:spPr>
          <p:txBody>
            <a:bodyPr lIns="0" tIns="0" rIns="0" bIns="0"/>
            <a:lstStyle/>
            <a:p>
              <a:r>
                <a:rPr kumimoji="0" lang="en-US" altLang="zh-TW" sz="1600" i="1">
                  <a:solidFill>
                    <a:srgbClr val="000000"/>
                  </a:solidFill>
                  <a:latin typeface="Verdana" pitchFamily="34" charset="0"/>
                </a:rPr>
                <a:t>E</a:t>
              </a:r>
              <a:r>
                <a:rPr kumimoji="0" lang="en-US" altLang="zh-TW" sz="1600" i="1" baseline="-25000">
                  <a:solidFill>
                    <a:srgbClr val="000000"/>
                  </a:solidFill>
                  <a:latin typeface="Verdana" pitchFamily="34" charset="0"/>
                </a:rPr>
                <a:t>M</a:t>
              </a:r>
              <a:endParaRPr kumimoji="0" lang="en-US" altLang="zh-TW" sz="1600">
                <a:solidFill>
                  <a:srgbClr val="000000"/>
                </a:solidFill>
                <a:latin typeface="Verdana" pitchFamily="34" charset="0"/>
              </a:endParaRPr>
            </a:p>
          </p:txBody>
        </p:sp>
        <p:sp>
          <p:nvSpPr>
            <p:cNvPr id="46106" name="Rectangle 25"/>
            <p:cNvSpPr>
              <a:spLocks noChangeArrowheads="1"/>
            </p:cNvSpPr>
            <p:nvPr/>
          </p:nvSpPr>
          <p:spPr bwMode="auto">
            <a:xfrm>
              <a:off x="6995" y="5924"/>
              <a:ext cx="1798" cy="544"/>
            </a:xfrm>
            <a:prstGeom prst="rect">
              <a:avLst/>
            </a:prstGeom>
            <a:noFill/>
            <a:ln w="38100">
              <a:noFill/>
              <a:miter lim="800000"/>
              <a:headEnd/>
              <a:tailEnd/>
            </a:ln>
          </p:spPr>
          <p:txBody>
            <a:bodyPr lIns="0" tIns="0" rIns="0" bIns="0"/>
            <a:lstStyle/>
            <a:p>
              <a:r>
                <a:rPr kumimoji="0" lang="en-US" altLang="zh-TW" sz="1600">
                  <a:solidFill>
                    <a:srgbClr val="000000"/>
                  </a:solidFill>
                  <a:latin typeface="Verdana" pitchFamily="34" charset="0"/>
                </a:rPr>
                <a:t>Employment</a:t>
              </a:r>
            </a:p>
          </p:txBody>
        </p:sp>
        <p:sp>
          <p:nvSpPr>
            <p:cNvPr id="231450" name="Line 26"/>
            <p:cNvSpPr>
              <a:spLocks noChangeShapeType="1"/>
            </p:cNvSpPr>
            <p:nvPr/>
          </p:nvSpPr>
          <p:spPr bwMode="auto">
            <a:xfrm flipH="1">
              <a:off x="3963" y="4731"/>
              <a:ext cx="1333" cy="2"/>
            </a:xfrm>
            <a:prstGeom prst="line">
              <a:avLst/>
            </a:prstGeom>
            <a:noFill/>
            <a:ln w="6350">
              <a:solidFill>
                <a:srgbClr val="000000"/>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31451" name="Line 27"/>
            <p:cNvSpPr>
              <a:spLocks noChangeShapeType="1"/>
            </p:cNvSpPr>
            <p:nvPr/>
          </p:nvSpPr>
          <p:spPr bwMode="auto">
            <a:xfrm>
              <a:off x="5622" y="4374"/>
              <a:ext cx="0" cy="1441"/>
            </a:xfrm>
            <a:prstGeom prst="line">
              <a:avLst/>
            </a:prstGeom>
            <a:noFill/>
            <a:ln w="6350">
              <a:solidFill>
                <a:srgbClr val="000000"/>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sp>
          <p:nvSpPr>
            <p:cNvPr id="231452" name="Line 28"/>
            <p:cNvSpPr>
              <a:spLocks noChangeShapeType="1"/>
            </p:cNvSpPr>
            <p:nvPr/>
          </p:nvSpPr>
          <p:spPr bwMode="auto">
            <a:xfrm flipH="1">
              <a:off x="3971" y="4111"/>
              <a:ext cx="1905" cy="0"/>
            </a:xfrm>
            <a:prstGeom prst="line">
              <a:avLst/>
            </a:prstGeom>
            <a:noFill/>
            <a:ln w="6350">
              <a:solidFill>
                <a:srgbClr val="000000"/>
              </a:solidFill>
              <a:prstDash val="sysDot"/>
              <a:round/>
              <a:headEnd type="none" w="sm" len="sm"/>
              <a:tailEnd type="none" w="sm" len="sm"/>
            </a:ln>
            <a:effectLst/>
          </p:spPr>
          <p:txBody>
            <a:bodyPr/>
            <a:lstStyle/>
            <a:p>
              <a:pPr algn="ctr" eaLnBrk="0" hangingPunct="0">
                <a:defRPr/>
              </a:pPr>
              <a:endParaRPr kumimoji="0" lang="zh-TW" altLang="en-US" sz="3800">
                <a:solidFill>
                  <a:srgbClr val="000000"/>
                </a:solidFill>
                <a:ea typeface="+mn-ea"/>
              </a:endParaRPr>
            </a:p>
          </p:txBody>
        </p:sp>
      </p:grpSp>
      <p:sp>
        <p:nvSpPr>
          <p:cNvPr id="46084" name="Text Box 29"/>
          <p:cNvSpPr txBox="1">
            <a:spLocks noChangeArrowheads="1"/>
          </p:cNvSpPr>
          <p:nvPr/>
        </p:nvSpPr>
        <p:spPr bwMode="auto">
          <a:xfrm>
            <a:off x="5000625" y="2286000"/>
            <a:ext cx="3581400" cy="3046413"/>
          </a:xfrm>
          <a:prstGeom prst="rect">
            <a:avLst/>
          </a:prstGeom>
          <a:noFill/>
          <a:ln w="9525">
            <a:noFill/>
            <a:miter lim="800000"/>
            <a:headEnd/>
            <a:tailEnd/>
          </a:ln>
        </p:spPr>
        <p:txBody>
          <a:bodyPr>
            <a:spAutoFit/>
          </a:bodyPr>
          <a:lstStyle/>
          <a:p>
            <a:pPr>
              <a:spcBef>
                <a:spcPct val="50000"/>
              </a:spcBef>
            </a:pPr>
            <a:r>
              <a:rPr kumimoji="0" lang="en-US" altLang="zh-TW" sz="2400">
                <a:solidFill>
                  <a:srgbClr val="000000"/>
                </a:solidFill>
                <a:latin typeface="Arial" charset="0"/>
              </a:rPr>
              <a:t>The minimum wage may increase both wages and employment when imposed on a nondiscriminating monopsonist. A minimum wage set at </a:t>
            </a:r>
            <a:r>
              <a:rPr kumimoji="0" lang="en-US" altLang="zh-TW" sz="2400" i="1">
                <a:solidFill>
                  <a:srgbClr val="000000"/>
                </a:solidFill>
                <a:latin typeface="Arial" charset="0"/>
              </a:rPr>
              <a:t>w</a:t>
            </a:r>
            <a:r>
              <a:rPr kumimoji="0" lang="en-US" altLang="zh-TW" sz="2400" baseline="30000">
                <a:solidFill>
                  <a:srgbClr val="000000"/>
                </a:solidFill>
                <a:latin typeface="Arial" charset="0"/>
                <a:sym typeface="Symbol" pitchFamily="18" charset="2"/>
              </a:rPr>
              <a:t></a:t>
            </a:r>
            <a:r>
              <a:rPr kumimoji="0" lang="en-US" altLang="zh-TW" sz="2400">
                <a:solidFill>
                  <a:srgbClr val="000000"/>
                </a:solidFill>
                <a:latin typeface="Arial" charset="0"/>
              </a:rPr>
              <a:t> increases employment to </a:t>
            </a:r>
            <a:r>
              <a:rPr kumimoji="0" lang="en-US" altLang="zh-TW" sz="2400" i="1">
                <a:solidFill>
                  <a:srgbClr val="000000"/>
                </a:solidFill>
                <a:latin typeface="Arial" charset="0"/>
              </a:rPr>
              <a:t>E</a:t>
            </a:r>
            <a:r>
              <a:rPr kumimoji="0" lang="en-US" altLang="zh-TW" sz="2400" i="1" baseline="30000">
                <a:solidFill>
                  <a:srgbClr val="000000"/>
                </a:solidFill>
                <a:latin typeface="Arial" charset="0"/>
                <a:sym typeface="Symbol" pitchFamily="18" charset="2"/>
              </a:rPr>
              <a:t></a:t>
            </a:r>
            <a:r>
              <a:rPr kumimoji="0" lang="en-US" altLang="zh-TW" sz="2400">
                <a:solidFill>
                  <a:srgbClr val="000000"/>
                </a:solidFill>
                <a:latin typeface="Arial" charset="0"/>
              </a:rPr>
              <a:t>.</a:t>
            </a:r>
          </a:p>
        </p:txBody>
      </p:sp>
      <p:sp>
        <p:nvSpPr>
          <p:cNvPr id="46085" name="投影片編號版面配置區 28"/>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94B6A672-5C33-492F-B1B3-7821FC40DB0F}" type="slidenum">
              <a:rPr lang="en-US" altLang="zh-TW" smtClean="0">
                <a:ea typeface="新細明體" pitchFamily="18" charset="-120"/>
              </a:rPr>
              <a:pPr/>
              <a:t>49</a:t>
            </a:fld>
            <a:endParaRPr lang="en-US" altLang="zh-TW" smtClean="0">
              <a:ea typeface="新細明體" pitchFamily="18" charset="-12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0"/>
            <a:ext cx="7467600" cy="778098"/>
          </a:xfrm>
        </p:spPr>
        <p:txBody>
          <a:bodyPr/>
          <a:lstStyle/>
          <a:p>
            <a:r>
              <a:rPr lang="zh-TW" altLang="en-US" dirty="0">
                <a:latin typeface="標楷體" panose="03000509000000000000" pitchFamily="65" charset="-120"/>
                <a:ea typeface="標楷體" panose="03000509000000000000" pitchFamily="65" charset="-120"/>
              </a:rPr>
              <a:t>勞動基準法</a:t>
            </a:r>
          </a:p>
        </p:txBody>
      </p:sp>
      <p:sp>
        <p:nvSpPr>
          <p:cNvPr id="3" name="內容版面配置區 2"/>
          <p:cNvSpPr>
            <a:spLocks noGrp="1"/>
          </p:cNvSpPr>
          <p:nvPr>
            <p:ph sz="quarter" idx="1"/>
          </p:nvPr>
        </p:nvSpPr>
        <p:spPr>
          <a:xfrm>
            <a:off x="251520" y="764704"/>
            <a:ext cx="8280920" cy="5688632"/>
          </a:xfrm>
        </p:spPr>
        <p:txBody>
          <a:bodyPr/>
          <a:lstStyle/>
          <a:p>
            <a:r>
              <a:rPr lang="zh-TW" altLang="en-US" b="1" dirty="0" smtClean="0">
                <a:ea typeface="標楷體" panose="03000509000000000000" pitchFamily="65" charset="-120"/>
              </a:rPr>
              <a:t>休假</a:t>
            </a:r>
            <a:r>
              <a:rPr lang="en-US" altLang="zh-TW" b="1" dirty="0" smtClean="0">
                <a:ea typeface="標楷體" panose="03000509000000000000" pitchFamily="65" charset="-120"/>
              </a:rPr>
              <a:t>:</a:t>
            </a:r>
          </a:p>
          <a:p>
            <a:pPr>
              <a:buFont typeface="Arial" panose="020B0604020202020204" pitchFamily="34" charset="0"/>
              <a:buChar char="•"/>
            </a:pPr>
            <a:r>
              <a:rPr lang="zh-TW" altLang="zh-TW" sz="2400" dirty="0">
                <a:ea typeface="標楷體" panose="03000509000000000000" pitchFamily="65" charset="-120"/>
              </a:rPr>
              <a:t>勞工在同一雇主或事業單位，繼續工作滿一定期間，每年應依規定給予特別休假，工資照給</a:t>
            </a:r>
            <a:r>
              <a:rPr lang="zh-TW" altLang="zh-TW" sz="2400" dirty="0" smtClean="0">
                <a:ea typeface="標楷體" panose="03000509000000000000" pitchFamily="65" charset="-120"/>
              </a:rPr>
              <a:t>：</a:t>
            </a:r>
            <a:r>
              <a:rPr lang="en-US" altLang="zh-TW" sz="2400" dirty="0" smtClean="0">
                <a:ea typeface="標楷體" panose="03000509000000000000" pitchFamily="65" charset="-120"/>
              </a:rPr>
              <a:t>(</a:t>
            </a:r>
            <a:r>
              <a:rPr lang="en-US" altLang="zh-TW" sz="2400" dirty="0">
                <a:ea typeface="標楷體" panose="03000509000000000000" pitchFamily="65" charset="-120"/>
              </a:rPr>
              <a:t>1)1</a:t>
            </a:r>
            <a:r>
              <a:rPr lang="zh-TW" altLang="zh-TW" sz="2400" dirty="0">
                <a:ea typeface="標楷體" panose="03000509000000000000" pitchFamily="65" charset="-120"/>
              </a:rPr>
              <a:t>年以上</a:t>
            </a:r>
            <a:r>
              <a:rPr lang="en-US" altLang="zh-TW" sz="2400" dirty="0">
                <a:ea typeface="標楷體" panose="03000509000000000000" pitchFamily="65" charset="-120"/>
              </a:rPr>
              <a:t>3</a:t>
            </a:r>
            <a:r>
              <a:rPr lang="zh-TW" altLang="zh-TW" sz="2400" dirty="0">
                <a:ea typeface="標楷體" panose="03000509000000000000" pitchFamily="65" charset="-120"/>
              </a:rPr>
              <a:t>年未滿者</a:t>
            </a:r>
            <a:r>
              <a:rPr lang="en-US" altLang="zh-TW" sz="2400" dirty="0">
                <a:ea typeface="標楷體" panose="03000509000000000000" pitchFamily="65" charset="-120"/>
              </a:rPr>
              <a:t>7</a:t>
            </a:r>
            <a:r>
              <a:rPr lang="zh-TW" altLang="zh-TW" sz="2400" dirty="0">
                <a:ea typeface="標楷體" panose="03000509000000000000" pitchFamily="65" charset="-120"/>
              </a:rPr>
              <a:t>日</a:t>
            </a:r>
            <a:r>
              <a:rPr lang="zh-TW" altLang="zh-TW" sz="2400" dirty="0" smtClean="0">
                <a:ea typeface="標楷體" panose="03000509000000000000" pitchFamily="65" charset="-120"/>
              </a:rPr>
              <a:t>。</a:t>
            </a:r>
            <a:r>
              <a:rPr lang="en-US" altLang="zh-TW" sz="2400" dirty="0" smtClean="0">
                <a:ea typeface="標楷體" panose="03000509000000000000" pitchFamily="65" charset="-120"/>
              </a:rPr>
              <a:t>(</a:t>
            </a:r>
            <a:r>
              <a:rPr lang="en-US" altLang="zh-TW" sz="2400" dirty="0">
                <a:ea typeface="標楷體" panose="03000509000000000000" pitchFamily="65" charset="-120"/>
              </a:rPr>
              <a:t>2)3</a:t>
            </a:r>
            <a:r>
              <a:rPr lang="zh-TW" altLang="zh-TW" sz="2400" dirty="0">
                <a:ea typeface="標楷體" panose="03000509000000000000" pitchFamily="65" charset="-120"/>
              </a:rPr>
              <a:t>年以上</a:t>
            </a:r>
            <a:r>
              <a:rPr lang="en-US" altLang="zh-TW" sz="2400" dirty="0">
                <a:ea typeface="標楷體" panose="03000509000000000000" pitchFamily="65" charset="-120"/>
              </a:rPr>
              <a:t>5</a:t>
            </a:r>
            <a:r>
              <a:rPr lang="zh-TW" altLang="zh-TW" sz="2400" dirty="0">
                <a:ea typeface="標楷體" panose="03000509000000000000" pitchFamily="65" charset="-120"/>
              </a:rPr>
              <a:t>年未滿者</a:t>
            </a:r>
            <a:r>
              <a:rPr lang="en-US" altLang="zh-TW" sz="2400" dirty="0">
                <a:ea typeface="標楷體" panose="03000509000000000000" pitchFamily="65" charset="-120"/>
              </a:rPr>
              <a:t>10</a:t>
            </a:r>
            <a:r>
              <a:rPr lang="zh-TW" altLang="zh-TW" sz="2400" dirty="0">
                <a:ea typeface="標楷體" panose="03000509000000000000" pitchFamily="65" charset="-120"/>
              </a:rPr>
              <a:t>日</a:t>
            </a:r>
            <a:r>
              <a:rPr lang="zh-TW" altLang="zh-TW" sz="2400" dirty="0" smtClean="0">
                <a:ea typeface="標楷體" panose="03000509000000000000" pitchFamily="65" charset="-120"/>
              </a:rPr>
              <a:t>。</a:t>
            </a:r>
            <a:r>
              <a:rPr lang="en-US" altLang="zh-TW" sz="2400" dirty="0" smtClean="0">
                <a:ea typeface="標楷體" panose="03000509000000000000" pitchFamily="65" charset="-120"/>
              </a:rPr>
              <a:t>(</a:t>
            </a:r>
            <a:r>
              <a:rPr lang="en-US" altLang="zh-TW" sz="2400" dirty="0">
                <a:ea typeface="標楷體" panose="03000509000000000000" pitchFamily="65" charset="-120"/>
              </a:rPr>
              <a:t>3)5</a:t>
            </a:r>
            <a:r>
              <a:rPr lang="zh-TW" altLang="zh-TW" sz="2400" dirty="0">
                <a:ea typeface="標楷體" panose="03000509000000000000" pitchFamily="65" charset="-120"/>
              </a:rPr>
              <a:t>年以上</a:t>
            </a:r>
            <a:r>
              <a:rPr lang="en-US" altLang="zh-TW" sz="2400" dirty="0">
                <a:ea typeface="標楷體" panose="03000509000000000000" pitchFamily="65" charset="-120"/>
              </a:rPr>
              <a:t>10</a:t>
            </a:r>
            <a:r>
              <a:rPr lang="zh-TW" altLang="zh-TW" sz="2400" dirty="0">
                <a:ea typeface="標楷體" panose="03000509000000000000" pitchFamily="65" charset="-120"/>
              </a:rPr>
              <a:t>年未滿者</a:t>
            </a:r>
            <a:r>
              <a:rPr lang="en-US" altLang="zh-TW" sz="2400" dirty="0">
                <a:ea typeface="標楷體" panose="03000509000000000000" pitchFamily="65" charset="-120"/>
              </a:rPr>
              <a:t>14</a:t>
            </a:r>
            <a:r>
              <a:rPr lang="zh-TW" altLang="zh-TW" sz="2400" dirty="0">
                <a:ea typeface="標楷體" panose="03000509000000000000" pitchFamily="65" charset="-120"/>
              </a:rPr>
              <a:t>日</a:t>
            </a:r>
            <a:r>
              <a:rPr lang="zh-TW" altLang="zh-TW" sz="2400" dirty="0" smtClean="0">
                <a:ea typeface="標楷體" panose="03000509000000000000" pitchFamily="65" charset="-120"/>
              </a:rPr>
              <a:t>。</a:t>
            </a:r>
            <a:r>
              <a:rPr lang="en-US" altLang="zh-TW" sz="2400" dirty="0" smtClean="0">
                <a:ea typeface="標楷體" panose="03000509000000000000" pitchFamily="65" charset="-120"/>
              </a:rPr>
              <a:t>(</a:t>
            </a:r>
            <a:r>
              <a:rPr lang="en-US" altLang="zh-TW" sz="2400" dirty="0">
                <a:ea typeface="標楷體" panose="03000509000000000000" pitchFamily="65" charset="-120"/>
              </a:rPr>
              <a:t>4)10</a:t>
            </a:r>
            <a:r>
              <a:rPr lang="zh-TW" altLang="zh-TW" sz="2400" dirty="0">
                <a:ea typeface="標楷體" panose="03000509000000000000" pitchFamily="65" charset="-120"/>
              </a:rPr>
              <a:t>年以上者，每滿</a:t>
            </a:r>
            <a:r>
              <a:rPr lang="en-US" altLang="zh-TW" sz="2400" dirty="0">
                <a:ea typeface="標楷體" panose="03000509000000000000" pitchFamily="65" charset="-120"/>
              </a:rPr>
              <a:t>1</a:t>
            </a:r>
            <a:r>
              <a:rPr lang="zh-TW" altLang="zh-TW" sz="2400" dirty="0">
                <a:ea typeface="標楷體" panose="03000509000000000000" pitchFamily="65" charset="-120"/>
              </a:rPr>
              <a:t>年加給</a:t>
            </a:r>
            <a:r>
              <a:rPr lang="en-US" altLang="zh-TW" sz="2400" dirty="0">
                <a:ea typeface="標楷體" panose="03000509000000000000" pitchFamily="65" charset="-120"/>
              </a:rPr>
              <a:t>1</a:t>
            </a:r>
            <a:r>
              <a:rPr lang="zh-TW" altLang="zh-TW" sz="2400" dirty="0">
                <a:ea typeface="標楷體" panose="03000509000000000000" pitchFamily="65" charset="-120"/>
              </a:rPr>
              <a:t>日，加至</a:t>
            </a:r>
            <a:r>
              <a:rPr lang="en-US" altLang="zh-TW" sz="2400" dirty="0">
                <a:ea typeface="標楷體" panose="03000509000000000000" pitchFamily="65" charset="-120"/>
              </a:rPr>
              <a:t>30</a:t>
            </a:r>
            <a:r>
              <a:rPr lang="zh-TW" altLang="zh-TW" sz="2400" dirty="0">
                <a:ea typeface="標楷體" panose="03000509000000000000" pitchFamily="65" charset="-120"/>
              </a:rPr>
              <a:t>日為止。</a:t>
            </a:r>
            <a:endParaRPr lang="en-US" altLang="zh-TW" sz="2400" dirty="0">
              <a:ea typeface="標楷體" panose="03000509000000000000" pitchFamily="65" charset="-120"/>
            </a:endParaRPr>
          </a:p>
          <a:p>
            <a:r>
              <a:rPr lang="zh-TW" altLang="en-US" b="1" dirty="0" smtClean="0">
                <a:ea typeface="標楷體" panose="03000509000000000000" pitchFamily="65" charset="-120"/>
              </a:rPr>
              <a:t>請假</a:t>
            </a:r>
            <a:r>
              <a:rPr lang="en-US" altLang="zh-TW" b="1" dirty="0" smtClean="0">
                <a:ea typeface="標楷體" panose="03000509000000000000" pitchFamily="65" charset="-120"/>
              </a:rPr>
              <a:t>:</a:t>
            </a:r>
          </a:p>
          <a:p>
            <a:pPr lvl="0">
              <a:buFont typeface="Arial" panose="020B0604020202020204" pitchFamily="34" charset="0"/>
              <a:buChar char="•"/>
            </a:pPr>
            <a:r>
              <a:rPr lang="zh-TW" altLang="zh-TW" sz="2400" dirty="0">
                <a:ea typeface="標楷體" panose="03000509000000000000" pitchFamily="65" charset="-120"/>
              </a:rPr>
              <a:t>給薪假：婚假、喪假、公傷病假、</a:t>
            </a:r>
            <a:r>
              <a:rPr lang="zh-TW" altLang="zh-TW" sz="2400" dirty="0" smtClean="0">
                <a:ea typeface="標楷體" panose="03000509000000000000" pitchFamily="65" charset="-120"/>
              </a:rPr>
              <a:t>公假、</a:t>
            </a:r>
            <a:r>
              <a:rPr lang="zh-TW" altLang="zh-TW" sz="2400" dirty="0">
                <a:ea typeface="標楷體" panose="03000509000000000000" pitchFamily="65" charset="-120"/>
              </a:rPr>
              <a:t>陪產假等</a:t>
            </a:r>
          </a:p>
          <a:p>
            <a:pPr lvl="0">
              <a:buFont typeface="Arial" panose="020B0604020202020204" pitchFamily="34" charset="0"/>
              <a:buChar char="•"/>
            </a:pPr>
            <a:r>
              <a:rPr lang="zh-TW" altLang="zh-TW" sz="2400" dirty="0">
                <a:ea typeface="標楷體" panose="03000509000000000000" pitchFamily="65" charset="-120"/>
              </a:rPr>
              <a:t>視情形給薪之假：普通傷病假、生理假等。</a:t>
            </a:r>
          </a:p>
          <a:p>
            <a:pPr lvl="0">
              <a:buFont typeface="Arial" panose="020B0604020202020204" pitchFamily="34" charset="0"/>
              <a:buChar char="•"/>
            </a:pPr>
            <a:r>
              <a:rPr lang="zh-TW" altLang="zh-TW" sz="2400" dirty="0">
                <a:ea typeface="標楷體" panose="03000509000000000000" pitchFamily="65" charset="-120"/>
              </a:rPr>
              <a:t>可不給薪假：事假、家庭照顧假等</a:t>
            </a:r>
            <a:r>
              <a:rPr lang="zh-TW" altLang="zh-TW" sz="2400" dirty="0" smtClean="0">
                <a:ea typeface="標楷體" panose="03000509000000000000" pitchFamily="65" charset="-120"/>
              </a:rPr>
              <a:t>。</a:t>
            </a:r>
            <a:endParaRPr lang="en-US" altLang="zh-TW" sz="2400" dirty="0">
              <a:ea typeface="標楷體" panose="03000509000000000000" pitchFamily="65" charset="-120"/>
            </a:endParaRPr>
          </a:p>
          <a:p>
            <a:r>
              <a:rPr lang="zh-TW" altLang="en-US" b="1" dirty="0">
                <a:ea typeface="標楷體" panose="03000509000000000000" pitchFamily="65" charset="-120"/>
              </a:rPr>
              <a:t>例假</a:t>
            </a:r>
            <a:r>
              <a:rPr lang="en-US" altLang="zh-TW" dirty="0" smtClean="0">
                <a:ea typeface="標楷體" panose="03000509000000000000" pitchFamily="65" charset="-120"/>
              </a:rPr>
              <a:t>:</a:t>
            </a:r>
          </a:p>
          <a:p>
            <a:pPr>
              <a:buFont typeface="Arial" panose="020B0604020202020204" pitchFamily="34" charset="0"/>
              <a:buChar char="•"/>
            </a:pPr>
            <a:r>
              <a:rPr lang="zh-TW" altLang="zh-TW" sz="2400" dirty="0">
                <a:ea typeface="標楷體" panose="03000509000000000000" pitchFamily="65" charset="-120"/>
              </a:rPr>
              <a:t>勞工每</a:t>
            </a:r>
            <a:r>
              <a:rPr lang="en-US" altLang="zh-TW" sz="2400" dirty="0">
                <a:ea typeface="標楷體" panose="03000509000000000000" pitchFamily="65" charset="-120"/>
              </a:rPr>
              <a:t>7</a:t>
            </a:r>
            <a:r>
              <a:rPr lang="zh-TW" altLang="zh-TW" sz="2400" dirty="0">
                <a:ea typeface="標楷體" panose="03000509000000000000" pitchFamily="65" charset="-120"/>
              </a:rPr>
              <a:t>日中至少應有</a:t>
            </a:r>
            <a:r>
              <a:rPr lang="en-US" altLang="zh-TW" sz="2400" dirty="0">
                <a:ea typeface="標楷體" panose="03000509000000000000" pitchFamily="65" charset="-120"/>
              </a:rPr>
              <a:t>1</a:t>
            </a:r>
            <a:r>
              <a:rPr lang="zh-TW" altLang="zh-TW" sz="2400" dirty="0">
                <a:ea typeface="標楷體" panose="03000509000000000000" pitchFamily="65" charset="-120"/>
              </a:rPr>
              <a:t>日之休息，作為例假，工資照給。</a:t>
            </a:r>
            <a:endParaRPr lang="en-US" altLang="zh-TW" sz="2400" dirty="0" smtClean="0">
              <a:ea typeface="標楷體" panose="03000509000000000000" pitchFamily="65" charset="-120"/>
            </a:endParaRPr>
          </a:p>
          <a:p>
            <a:endParaRPr lang="zh-TW" altLang="en-US" dirty="0"/>
          </a:p>
        </p:txBody>
      </p:sp>
      <p:sp>
        <p:nvSpPr>
          <p:cNvPr id="4" name="投影片編號版面配置區 3"/>
          <p:cNvSpPr>
            <a:spLocks noGrp="1"/>
          </p:cNvSpPr>
          <p:nvPr>
            <p:ph type="sldNum" sz="quarter" idx="11"/>
          </p:nvPr>
        </p:nvSpPr>
        <p:spPr/>
        <p:txBody>
          <a:bodyPr/>
          <a:lstStyle/>
          <a:p>
            <a:pPr>
              <a:defRPr/>
            </a:pPr>
            <a:fld id="{0E01DB08-05EE-4257-A42A-3B305B034957}" type="slidenum">
              <a:rPr lang="en-US" altLang="zh-TW" smtClean="0"/>
              <a:pPr>
                <a:defRPr/>
              </a:pPr>
              <a:t>5</a:t>
            </a:fld>
            <a:endParaRPr lang="en-US" altLang="zh-TW"/>
          </a:p>
        </p:txBody>
      </p:sp>
    </p:spTree>
    <p:extLst>
      <p:ext uri="{BB962C8B-B14F-4D97-AF65-F5344CB8AC3E}">
        <p14:creationId xmlns:p14="http://schemas.microsoft.com/office/powerpoint/2010/main" val="38529315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p:cNvSpPr>
            <a:spLocks noGrp="1" noChangeArrowheads="1"/>
          </p:cNvSpPr>
          <p:nvPr>
            <p:ph type="body" idx="1"/>
          </p:nvPr>
        </p:nvSpPr>
        <p:spPr>
          <a:xfrm>
            <a:off x="428625" y="285750"/>
            <a:ext cx="8072438" cy="6072188"/>
          </a:xfrm>
        </p:spPr>
        <p:txBody>
          <a:bodyPr/>
          <a:lstStyle/>
          <a:p>
            <a:pPr marL="609600" indent="-609600" eaLnBrk="1" hangingPunct="1">
              <a:lnSpc>
                <a:spcPct val="90000"/>
              </a:lnSpc>
              <a:buFont typeface="Wingdings" pitchFamily="2" charset="2"/>
              <a:buNone/>
            </a:pPr>
            <a:r>
              <a:rPr lang="en-US" altLang="zh-TW" smtClean="0">
                <a:solidFill>
                  <a:schemeClr val="hlink"/>
                </a:solidFill>
              </a:rPr>
              <a:t>(2)</a:t>
            </a:r>
            <a:r>
              <a:rPr lang="en-US" altLang="zh-TW" smtClean="0"/>
              <a:t> Monopoly</a:t>
            </a:r>
          </a:p>
          <a:p>
            <a:pPr marL="609600" indent="-609600" eaLnBrk="1" hangingPunct="1">
              <a:lnSpc>
                <a:spcPct val="90000"/>
              </a:lnSpc>
              <a:buFont typeface="Wingdings" pitchFamily="2" charset="2"/>
              <a:buNone/>
            </a:pPr>
            <a:r>
              <a:rPr lang="en-US" altLang="zh-TW" smtClean="0"/>
              <a:t>      A monopoly trying to maximize profits and facing a competitive labor market will hire workers until its marginal revenue product equals the wage rate:</a:t>
            </a:r>
          </a:p>
          <a:p>
            <a:pPr marL="609600" indent="-609600" eaLnBrk="1" hangingPunct="1">
              <a:lnSpc>
                <a:spcPct val="90000"/>
              </a:lnSpc>
              <a:buFont typeface="Wingdings" pitchFamily="2" charset="2"/>
              <a:buNone/>
            </a:pPr>
            <a:endParaRPr lang="en-US" altLang="zh-TW" smtClean="0"/>
          </a:p>
          <a:p>
            <a:pPr marL="609600" indent="-609600" eaLnBrk="1" hangingPunct="1">
              <a:lnSpc>
                <a:spcPct val="90000"/>
              </a:lnSpc>
              <a:buFont typeface="Wingdings" pitchFamily="2" charset="2"/>
              <a:buNone/>
            </a:pPr>
            <a:r>
              <a:rPr lang="en-US" altLang="zh-TW" smtClean="0"/>
              <a:t>          MRP = (MP</a:t>
            </a:r>
            <a:r>
              <a:rPr lang="en-US" altLang="zh-TW" baseline="-25000" smtClean="0"/>
              <a:t>L</a:t>
            </a:r>
            <a:r>
              <a:rPr lang="en-US" altLang="zh-TW" smtClean="0"/>
              <a:t>)(MR) = W</a:t>
            </a:r>
          </a:p>
          <a:p>
            <a:pPr marL="609600" indent="-609600" eaLnBrk="1" hangingPunct="1">
              <a:lnSpc>
                <a:spcPct val="90000"/>
              </a:lnSpc>
              <a:buFont typeface="Wingdings" pitchFamily="2" charset="2"/>
              <a:buNone/>
            </a:pPr>
            <a:r>
              <a:rPr lang="en-US" altLang="zh-TW" smtClean="0"/>
              <a:t>         → </a:t>
            </a:r>
            <a:r>
              <a:rPr lang="en-US" altLang="zh-TW" u="sng" smtClean="0"/>
              <a:t>(MR/P)</a:t>
            </a:r>
            <a:r>
              <a:rPr lang="en-US" altLang="zh-TW" smtClean="0"/>
              <a:t>(MP</a:t>
            </a:r>
            <a:r>
              <a:rPr lang="en-US" altLang="zh-TW" baseline="-25000" smtClean="0"/>
              <a:t>L</a:t>
            </a:r>
            <a:r>
              <a:rPr lang="en-US" altLang="zh-TW" smtClean="0"/>
              <a:t>) = (W/P)  &lt;1</a:t>
            </a:r>
          </a:p>
          <a:p>
            <a:pPr marL="609600" indent="-609600" eaLnBrk="1" hangingPunct="1">
              <a:lnSpc>
                <a:spcPct val="90000"/>
              </a:lnSpc>
              <a:buFont typeface="Wingdings" pitchFamily="2" charset="2"/>
              <a:buNone/>
            </a:pPr>
            <a:endParaRPr lang="en-US" altLang="zh-TW" smtClean="0"/>
          </a:p>
          <a:p>
            <a:pPr marL="609600" indent="-609600" eaLnBrk="1" hangingPunct="1">
              <a:lnSpc>
                <a:spcPct val="90000"/>
              </a:lnSpc>
              <a:buFont typeface="Wingdings" pitchFamily="2" charset="2"/>
              <a:buNone/>
            </a:pPr>
            <a:r>
              <a:rPr lang="en-US" altLang="zh-TW" smtClean="0"/>
              <a:t>       The demand-for-labor curve for a firm that has monopoly power in the output market will lie below and to the left of the demand-for-labor curve for an otherwise identical firm that takes product prices as given.</a:t>
            </a:r>
          </a:p>
        </p:txBody>
      </p:sp>
      <p:sp>
        <p:nvSpPr>
          <p:cNvPr id="47107" name="投影片編號版面配置區 2"/>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4427810C-A64F-49AF-802F-77D075CEF540}" type="slidenum">
              <a:rPr lang="en-US" altLang="zh-TW" smtClean="0">
                <a:ea typeface="新細明體" pitchFamily="18" charset="-120"/>
              </a:rPr>
              <a:pPr/>
              <a:t>50</a:t>
            </a:fld>
            <a:endParaRPr lang="en-US" altLang="zh-TW" smtClean="0">
              <a:ea typeface="新細明體" pitchFamily="18" charset="-120"/>
            </a:endParaRP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428625" y="285750"/>
            <a:ext cx="8158163" cy="1428750"/>
          </a:xfrm>
        </p:spPr>
        <p:txBody>
          <a:bodyPr>
            <a:normAutofit fontScale="90000"/>
          </a:bodyPr>
          <a:lstStyle/>
          <a:p>
            <a:pPr eaLnBrk="1" hangingPunct="1">
              <a:defRPr/>
            </a:pPr>
            <a:r>
              <a:rPr lang="en-US" altLang="zh-TW" dirty="0" smtClean="0"/>
              <a:t>Monopoly in the Product Market:</a:t>
            </a:r>
            <a:br>
              <a:rPr lang="en-US" altLang="zh-TW" dirty="0" smtClean="0"/>
            </a:br>
            <a:r>
              <a:rPr lang="en-US" altLang="zh-TW" dirty="0" smtClean="0"/>
              <a:t>A Review</a:t>
            </a:r>
          </a:p>
        </p:txBody>
      </p:sp>
      <p:sp>
        <p:nvSpPr>
          <p:cNvPr id="48131" name="Rectangle 3"/>
          <p:cNvSpPr>
            <a:spLocks noGrp="1" noChangeArrowheads="1"/>
          </p:cNvSpPr>
          <p:nvPr>
            <p:ph type="body" idx="1"/>
          </p:nvPr>
        </p:nvSpPr>
        <p:spPr>
          <a:xfrm>
            <a:off x="357188" y="2143125"/>
            <a:ext cx="8229600" cy="4068763"/>
          </a:xfrm>
          <a:noFill/>
        </p:spPr>
        <p:txBody>
          <a:bodyPr/>
          <a:lstStyle/>
          <a:p>
            <a:pPr eaLnBrk="1" hangingPunct="1"/>
            <a:r>
              <a:rPr lang="en-US" altLang="zh-TW" smtClean="0"/>
              <a:t>Firms that have monopoly power can influence the price of the product that they sell.</a:t>
            </a:r>
          </a:p>
          <a:p>
            <a:pPr eaLnBrk="1" hangingPunct="1"/>
            <a:endParaRPr lang="en-US" altLang="zh-TW" sz="1200" smtClean="0"/>
          </a:p>
          <a:p>
            <a:pPr eaLnBrk="1" hangingPunct="1"/>
            <a:r>
              <a:rPr lang="en-US" altLang="zh-TW" smtClean="0"/>
              <a:t>Monopolist faces a downward sloped market demand curve for its output and an even lower downward sloped marginal revenue curve.</a:t>
            </a:r>
          </a:p>
        </p:txBody>
      </p:sp>
      <p:sp>
        <p:nvSpPr>
          <p:cNvPr id="48132" name="投影片編號版面配置區 3"/>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D2B4F71B-1EA7-46BD-9DD6-786CB36290B9}" type="slidenum">
              <a:rPr lang="en-US" altLang="zh-TW" smtClean="0">
                <a:ea typeface="新細明體" pitchFamily="18" charset="-120"/>
              </a:rPr>
              <a:pPr/>
              <a:t>51</a:t>
            </a:fld>
            <a:endParaRPr lang="en-US" altLang="zh-TW" smtClean="0">
              <a:ea typeface="新細明體" pitchFamily="18" charset="-12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500063" y="285750"/>
            <a:ext cx="7858125" cy="1285875"/>
          </a:xfrm>
        </p:spPr>
        <p:txBody>
          <a:bodyPr>
            <a:normAutofit fontScale="90000"/>
          </a:bodyPr>
          <a:lstStyle/>
          <a:p>
            <a:pPr eaLnBrk="1" hangingPunct="1">
              <a:defRPr/>
            </a:pPr>
            <a:r>
              <a:rPr lang="en-US" altLang="zh-TW" dirty="0" smtClean="0"/>
              <a:t>The Output Decision of a Monopolist</a:t>
            </a:r>
          </a:p>
        </p:txBody>
      </p:sp>
      <p:sp>
        <p:nvSpPr>
          <p:cNvPr id="232453" name="Rectangle 5"/>
          <p:cNvSpPr>
            <a:spLocks noChangeArrowheads="1"/>
          </p:cNvSpPr>
          <p:nvPr/>
        </p:nvSpPr>
        <p:spPr bwMode="auto">
          <a:xfrm>
            <a:off x="0" y="2090738"/>
            <a:ext cx="9144000" cy="0"/>
          </a:xfrm>
          <a:prstGeom prst="rect">
            <a:avLst/>
          </a:prstGeom>
          <a:noFill/>
          <a:ln w="9525">
            <a:noFill/>
            <a:miter lim="800000"/>
            <a:headEnd/>
            <a:tailEnd/>
          </a:ln>
          <a:effectLst/>
        </p:spPr>
        <p:txBody>
          <a:bodyPr wrap="none" anchor="ctr">
            <a:spAutoFit/>
          </a:bodyPr>
          <a:lstStyle/>
          <a:p>
            <a:pPr algn="ctr" eaLnBrk="0" hangingPunct="0">
              <a:defRPr/>
            </a:pPr>
            <a:endParaRPr kumimoji="0" lang="zh-TW" altLang="en-US" sz="3800">
              <a:solidFill>
                <a:srgbClr val="000000"/>
              </a:solidFill>
              <a:ea typeface="+mn-ea"/>
            </a:endParaRPr>
          </a:p>
        </p:txBody>
      </p:sp>
      <p:graphicFrame>
        <p:nvGraphicFramePr>
          <p:cNvPr id="2050" name="Object 2"/>
          <p:cNvGraphicFramePr>
            <a:graphicFrameLocks noChangeAspect="1"/>
          </p:cNvGraphicFramePr>
          <p:nvPr/>
        </p:nvGraphicFramePr>
        <p:xfrm>
          <a:off x="500063" y="2143125"/>
          <a:ext cx="4343400" cy="3875088"/>
        </p:xfrm>
        <a:graphic>
          <a:graphicData uri="http://schemas.openxmlformats.org/presentationml/2006/ole">
            <mc:AlternateContent xmlns:mc="http://schemas.openxmlformats.org/markup-compatibility/2006">
              <mc:Choice xmlns:v="urn:schemas-microsoft-com:vml" Requires="v">
                <p:oleObj spid="_x0000_s2077" name="Picture" r:id="rId3" imgW="3003804" imgH="2677668" progId="Word.Picture.8">
                  <p:embed/>
                </p:oleObj>
              </mc:Choice>
              <mc:Fallback>
                <p:oleObj name="Picture" r:id="rId3" imgW="3003804" imgH="2677668" progId="Word.Picture.8">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063" y="2143125"/>
                        <a:ext cx="4343400" cy="38750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53" name="Text Box 6"/>
          <p:cNvSpPr txBox="1">
            <a:spLocks noChangeArrowheads="1"/>
          </p:cNvSpPr>
          <p:nvPr/>
        </p:nvSpPr>
        <p:spPr bwMode="auto">
          <a:xfrm>
            <a:off x="5000625" y="1928813"/>
            <a:ext cx="3357563" cy="4094162"/>
          </a:xfrm>
          <a:prstGeom prst="rect">
            <a:avLst/>
          </a:prstGeom>
          <a:noFill/>
          <a:ln w="9525">
            <a:noFill/>
            <a:miter lim="800000"/>
            <a:headEnd/>
            <a:tailEnd/>
          </a:ln>
        </p:spPr>
        <p:txBody>
          <a:bodyPr>
            <a:spAutoFit/>
          </a:bodyPr>
          <a:lstStyle/>
          <a:p>
            <a:pPr>
              <a:spcBef>
                <a:spcPct val="50000"/>
              </a:spcBef>
            </a:pPr>
            <a:r>
              <a:rPr kumimoji="0" lang="en-US" altLang="zh-TW" sz="2000">
                <a:solidFill>
                  <a:srgbClr val="000000"/>
                </a:solidFill>
                <a:latin typeface="Arial" charset="0"/>
              </a:rPr>
              <a:t>A monopolist faces a downward-sloping demand curve for her output. The marginal revenue from selling an additional unit of output is less than the price of the product. Profit maximization occurs at point </a:t>
            </a:r>
            <a:r>
              <a:rPr kumimoji="0" lang="en-US" altLang="zh-TW" sz="2000" i="1">
                <a:solidFill>
                  <a:srgbClr val="000000"/>
                </a:solidFill>
                <a:latin typeface="Arial" charset="0"/>
              </a:rPr>
              <a:t>A</a:t>
            </a:r>
            <a:r>
              <a:rPr kumimoji="0" lang="en-US" altLang="zh-TW" sz="2000">
                <a:solidFill>
                  <a:srgbClr val="000000"/>
                </a:solidFill>
                <a:latin typeface="Arial" charset="0"/>
              </a:rPr>
              <a:t> where the monopolist produces </a:t>
            </a:r>
            <a:r>
              <a:rPr kumimoji="0" lang="en-US" altLang="zh-TW" sz="2000" i="1">
                <a:solidFill>
                  <a:srgbClr val="000000"/>
                </a:solidFill>
                <a:latin typeface="Arial" charset="0"/>
              </a:rPr>
              <a:t>q</a:t>
            </a:r>
            <a:r>
              <a:rPr kumimoji="0" lang="en-US" altLang="zh-TW" sz="2000" i="1" baseline="-25000">
                <a:solidFill>
                  <a:srgbClr val="000000"/>
                </a:solidFill>
                <a:latin typeface="Arial" charset="0"/>
              </a:rPr>
              <a:t>M</a:t>
            </a:r>
            <a:r>
              <a:rPr kumimoji="0" lang="en-US" altLang="zh-TW" sz="2000">
                <a:solidFill>
                  <a:srgbClr val="000000"/>
                </a:solidFill>
                <a:latin typeface="Arial" charset="0"/>
              </a:rPr>
              <a:t> units of output and sells each unit of output at a price of </a:t>
            </a:r>
            <a:r>
              <a:rPr kumimoji="0" lang="en-US" altLang="zh-TW" sz="2000" i="1">
                <a:solidFill>
                  <a:srgbClr val="000000"/>
                </a:solidFill>
                <a:latin typeface="Arial" charset="0"/>
              </a:rPr>
              <a:t>p</a:t>
            </a:r>
            <a:r>
              <a:rPr kumimoji="0" lang="en-US" altLang="zh-TW" sz="2000" i="1" baseline="-25000">
                <a:solidFill>
                  <a:srgbClr val="000000"/>
                </a:solidFill>
                <a:latin typeface="Arial" charset="0"/>
              </a:rPr>
              <a:t>M</a:t>
            </a:r>
            <a:r>
              <a:rPr kumimoji="0" lang="en-US" altLang="zh-TW" sz="2000">
                <a:solidFill>
                  <a:srgbClr val="000000"/>
                </a:solidFill>
                <a:latin typeface="Arial" charset="0"/>
              </a:rPr>
              <a:t> dollars.</a:t>
            </a:r>
          </a:p>
        </p:txBody>
      </p:sp>
      <p:sp>
        <p:nvSpPr>
          <p:cNvPr id="2054" name="投影片編號版面配置區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132A4EA4-6331-40B3-B8AA-A7D2B1B95E89}" type="slidenum">
              <a:rPr lang="en-US" altLang="zh-TW" smtClean="0">
                <a:ea typeface="新細明體" pitchFamily="18" charset="-120"/>
              </a:rPr>
              <a:pPr/>
              <a:t>52</a:t>
            </a:fld>
            <a:endParaRPr lang="en-US" altLang="zh-TW" smtClean="0">
              <a:ea typeface="新細明體" pitchFamily="18" charset="-12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4"/>
          <p:cNvSpPr txBox="1">
            <a:spLocks noChangeArrowheads="1"/>
          </p:cNvSpPr>
          <p:nvPr/>
        </p:nvSpPr>
        <p:spPr bwMode="auto">
          <a:xfrm>
            <a:off x="357188" y="214313"/>
            <a:ext cx="8424862" cy="2382837"/>
          </a:xfrm>
          <a:prstGeom prst="rect">
            <a:avLst/>
          </a:prstGeom>
          <a:noFill/>
          <a:ln w="9525">
            <a:noFill/>
            <a:miter lim="800000"/>
            <a:headEnd/>
            <a:tailEnd/>
          </a:ln>
        </p:spPr>
        <p:txBody>
          <a:bodyPr>
            <a:spAutoFit/>
          </a:bodyPr>
          <a:lstStyle/>
          <a:p>
            <a:r>
              <a:rPr lang="en-US" altLang="zh-TW" sz="2400"/>
              <a:t>Note: The wage rates that monopolies pay are not necessarily different from competitive levels even though employment levels are. An employer with a product market monopoly may still be a very small part of the market for a particular kind of employee, and thus be a price taker in the labor market even though a price maker in the product market.</a:t>
            </a:r>
          </a:p>
        </p:txBody>
      </p:sp>
      <p:grpSp>
        <p:nvGrpSpPr>
          <p:cNvPr id="49155" name="群組 19"/>
          <p:cNvGrpSpPr>
            <a:grpSpLocks/>
          </p:cNvGrpSpPr>
          <p:nvPr/>
        </p:nvGrpSpPr>
        <p:grpSpPr bwMode="auto">
          <a:xfrm>
            <a:off x="2051050" y="2636838"/>
            <a:ext cx="4289425" cy="3700462"/>
            <a:chOff x="2051050" y="2636838"/>
            <a:chExt cx="4289425" cy="3700462"/>
          </a:xfrm>
        </p:grpSpPr>
        <p:sp>
          <p:nvSpPr>
            <p:cNvPr id="49157" name="Line 5"/>
            <p:cNvSpPr>
              <a:spLocks noChangeShapeType="1"/>
            </p:cNvSpPr>
            <p:nvPr/>
          </p:nvSpPr>
          <p:spPr bwMode="auto">
            <a:xfrm flipV="1">
              <a:off x="2627313" y="2973388"/>
              <a:ext cx="0" cy="2663825"/>
            </a:xfrm>
            <a:prstGeom prst="line">
              <a:avLst/>
            </a:prstGeom>
            <a:noFill/>
            <a:ln w="19050">
              <a:solidFill>
                <a:schemeClr val="tx1"/>
              </a:solidFill>
              <a:round/>
              <a:headEnd/>
              <a:tailEnd/>
            </a:ln>
          </p:spPr>
          <p:txBody>
            <a:bodyPr/>
            <a:lstStyle/>
            <a:p>
              <a:endParaRPr lang="zh-TW" altLang="en-US"/>
            </a:p>
          </p:txBody>
        </p:sp>
        <p:sp>
          <p:nvSpPr>
            <p:cNvPr id="49158" name="Line 6"/>
            <p:cNvSpPr>
              <a:spLocks noChangeShapeType="1"/>
            </p:cNvSpPr>
            <p:nvPr/>
          </p:nvSpPr>
          <p:spPr bwMode="auto">
            <a:xfrm>
              <a:off x="2627313" y="5637213"/>
              <a:ext cx="2951162" cy="0"/>
            </a:xfrm>
            <a:prstGeom prst="line">
              <a:avLst/>
            </a:prstGeom>
            <a:noFill/>
            <a:ln w="19050">
              <a:solidFill>
                <a:schemeClr val="tx1"/>
              </a:solidFill>
              <a:round/>
              <a:headEnd/>
              <a:tailEnd/>
            </a:ln>
          </p:spPr>
          <p:txBody>
            <a:bodyPr/>
            <a:lstStyle/>
            <a:p>
              <a:endParaRPr lang="zh-TW" altLang="en-US"/>
            </a:p>
          </p:txBody>
        </p:sp>
        <p:sp>
          <p:nvSpPr>
            <p:cNvPr id="49159" name="Text Box 7"/>
            <p:cNvSpPr txBox="1">
              <a:spLocks noChangeArrowheads="1"/>
            </p:cNvSpPr>
            <p:nvPr/>
          </p:nvSpPr>
          <p:spPr bwMode="auto">
            <a:xfrm>
              <a:off x="5002213" y="5637213"/>
              <a:ext cx="1338262" cy="336550"/>
            </a:xfrm>
            <a:prstGeom prst="rect">
              <a:avLst/>
            </a:prstGeom>
            <a:noFill/>
            <a:ln w="9525">
              <a:noFill/>
              <a:miter lim="800000"/>
              <a:headEnd/>
              <a:tailEnd/>
            </a:ln>
          </p:spPr>
          <p:txBody>
            <a:bodyPr wrap="none">
              <a:spAutoFit/>
            </a:bodyPr>
            <a:lstStyle/>
            <a:p>
              <a:r>
                <a:rPr lang="en-US" altLang="zh-TW" sz="1600"/>
                <a:t> Employment </a:t>
              </a:r>
            </a:p>
          </p:txBody>
        </p:sp>
        <p:sp>
          <p:nvSpPr>
            <p:cNvPr id="49160" name="Text Box 8"/>
            <p:cNvSpPr txBox="1">
              <a:spLocks noChangeArrowheads="1"/>
            </p:cNvSpPr>
            <p:nvPr/>
          </p:nvSpPr>
          <p:spPr bwMode="auto">
            <a:xfrm>
              <a:off x="2051050" y="2636838"/>
              <a:ext cx="835025" cy="336550"/>
            </a:xfrm>
            <a:prstGeom prst="rect">
              <a:avLst/>
            </a:prstGeom>
            <a:noFill/>
            <a:ln w="9525">
              <a:noFill/>
              <a:miter lim="800000"/>
              <a:headEnd/>
              <a:tailEnd/>
            </a:ln>
          </p:spPr>
          <p:txBody>
            <a:bodyPr wrap="none">
              <a:spAutoFit/>
            </a:bodyPr>
            <a:lstStyle/>
            <a:p>
              <a:r>
                <a:rPr lang="en-US" altLang="zh-TW" sz="1600"/>
                <a:t> Dollars</a:t>
              </a:r>
            </a:p>
          </p:txBody>
        </p:sp>
        <p:sp>
          <p:nvSpPr>
            <p:cNvPr id="49161" name="Text Box 11"/>
            <p:cNvSpPr txBox="1">
              <a:spLocks noChangeArrowheads="1"/>
            </p:cNvSpPr>
            <p:nvPr/>
          </p:nvSpPr>
          <p:spPr bwMode="auto">
            <a:xfrm>
              <a:off x="2608263" y="5970588"/>
              <a:ext cx="3492500" cy="366712"/>
            </a:xfrm>
            <a:prstGeom prst="rect">
              <a:avLst/>
            </a:prstGeom>
            <a:noFill/>
            <a:ln w="9525">
              <a:noFill/>
              <a:miter lim="800000"/>
              <a:headEnd/>
              <a:tailEnd/>
            </a:ln>
          </p:spPr>
          <p:txBody>
            <a:bodyPr wrap="none">
              <a:spAutoFit/>
            </a:bodyPr>
            <a:lstStyle/>
            <a:p>
              <a:r>
                <a:rPr lang="en-US" altLang="zh-TW"/>
                <a:t>The Labor Demand of a Monopolist</a:t>
              </a:r>
            </a:p>
          </p:txBody>
        </p:sp>
        <p:sp>
          <p:nvSpPr>
            <p:cNvPr id="49162" name="Line 12"/>
            <p:cNvSpPr>
              <a:spLocks noChangeShapeType="1"/>
            </p:cNvSpPr>
            <p:nvPr/>
          </p:nvSpPr>
          <p:spPr bwMode="auto">
            <a:xfrm>
              <a:off x="2627313" y="4076700"/>
              <a:ext cx="2808287" cy="0"/>
            </a:xfrm>
            <a:prstGeom prst="line">
              <a:avLst/>
            </a:prstGeom>
            <a:noFill/>
            <a:ln w="19050">
              <a:solidFill>
                <a:schemeClr val="tx1"/>
              </a:solidFill>
              <a:round/>
              <a:headEnd/>
              <a:tailEnd/>
            </a:ln>
          </p:spPr>
          <p:txBody>
            <a:bodyPr/>
            <a:lstStyle/>
            <a:p>
              <a:endParaRPr lang="zh-TW" altLang="en-US"/>
            </a:p>
          </p:txBody>
        </p:sp>
        <p:sp>
          <p:nvSpPr>
            <p:cNvPr id="49163" name="Line 13"/>
            <p:cNvSpPr>
              <a:spLocks noChangeShapeType="1"/>
            </p:cNvSpPr>
            <p:nvPr/>
          </p:nvSpPr>
          <p:spPr bwMode="auto">
            <a:xfrm>
              <a:off x="3348038" y="2924175"/>
              <a:ext cx="1800225" cy="1800225"/>
            </a:xfrm>
            <a:prstGeom prst="line">
              <a:avLst/>
            </a:prstGeom>
            <a:noFill/>
            <a:ln w="19050">
              <a:solidFill>
                <a:schemeClr val="tx1"/>
              </a:solidFill>
              <a:round/>
              <a:headEnd/>
              <a:tailEnd/>
            </a:ln>
          </p:spPr>
          <p:txBody>
            <a:bodyPr/>
            <a:lstStyle/>
            <a:p>
              <a:endParaRPr lang="zh-TW" altLang="en-US"/>
            </a:p>
          </p:txBody>
        </p:sp>
        <p:sp>
          <p:nvSpPr>
            <p:cNvPr id="49164" name="Line 14"/>
            <p:cNvSpPr>
              <a:spLocks noChangeShapeType="1"/>
            </p:cNvSpPr>
            <p:nvPr/>
          </p:nvSpPr>
          <p:spPr bwMode="auto">
            <a:xfrm>
              <a:off x="2987675" y="3140075"/>
              <a:ext cx="1296988" cy="1873250"/>
            </a:xfrm>
            <a:prstGeom prst="line">
              <a:avLst/>
            </a:prstGeom>
            <a:noFill/>
            <a:ln w="19050">
              <a:solidFill>
                <a:schemeClr val="tx1"/>
              </a:solidFill>
              <a:round/>
              <a:headEnd/>
              <a:tailEnd/>
            </a:ln>
          </p:spPr>
          <p:txBody>
            <a:bodyPr/>
            <a:lstStyle/>
            <a:p>
              <a:endParaRPr lang="zh-TW" altLang="en-US"/>
            </a:p>
          </p:txBody>
        </p:sp>
        <p:sp>
          <p:nvSpPr>
            <p:cNvPr id="49165" name="Text Box 15"/>
            <p:cNvSpPr txBox="1">
              <a:spLocks noChangeArrowheads="1"/>
            </p:cNvSpPr>
            <p:nvPr/>
          </p:nvSpPr>
          <p:spPr bwMode="auto">
            <a:xfrm>
              <a:off x="5127625" y="4602163"/>
              <a:ext cx="773113" cy="366712"/>
            </a:xfrm>
            <a:prstGeom prst="rect">
              <a:avLst/>
            </a:prstGeom>
            <a:noFill/>
            <a:ln w="9525">
              <a:noFill/>
              <a:miter lim="800000"/>
              <a:headEnd/>
              <a:tailEnd/>
            </a:ln>
          </p:spPr>
          <p:txBody>
            <a:bodyPr wrap="none">
              <a:spAutoFit/>
            </a:bodyPr>
            <a:lstStyle/>
            <a:p>
              <a:r>
                <a:rPr lang="en-US" altLang="zh-TW"/>
                <a:t>VMP</a:t>
              </a:r>
              <a:r>
                <a:rPr lang="en-US" altLang="zh-TW" baseline="-25000"/>
                <a:t>E</a:t>
              </a:r>
            </a:p>
          </p:txBody>
        </p:sp>
        <p:sp>
          <p:nvSpPr>
            <p:cNvPr id="49166" name="Text Box 16"/>
            <p:cNvSpPr txBox="1">
              <a:spLocks noChangeArrowheads="1"/>
            </p:cNvSpPr>
            <p:nvPr/>
          </p:nvSpPr>
          <p:spPr bwMode="auto">
            <a:xfrm>
              <a:off x="3786182" y="5000636"/>
              <a:ext cx="760413" cy="366712"/>
            </a:xfrm>
            <a:prstGeom prst="rect">
              <a:avLst/>
            </a:prstGeom>
            <a:noFill/>
            <a:ln w="9525">
              <a:noFill/>
              <a:miter lim="800000"/>
              <a:headEnd/>
              <a:tailEnd/>
            </a:ln>
          </p:spPr>
          <p:txBody>
            <a:bodyPr wrap="none">
              <a:spAutoFit/>
            </a:bodyPr>
            <a:lstStyle/>
            <a:p>
              <a:r>
                <a:rPr lang="en-US" altLang="zh-TW"/>
                <a:t>MRP</a:t>
              </a:r>
              <a:r>
                <a:rPr lang="en-US" altLang="zh-TW" baseline="-25000"/>
                <a:t>E</a:t>
              </a:r>
            </a:p>
          </p:txBody>
        </p:sp>
        <p:sp>
          <p:nvSpPr>
            <p:cNvPr id="49167" name="Text Box 17"/>
            <p:cNvSpPr txBox="1">
              <a:spLocks noChangeArrowheads="1"/>
            </p:cNvSpPr>
            <p:nvPr/>
          </p:nvSpPr>
          <p:spPr bwMode="auto">
            <a:xfrm>
              <a:off x="2195513" y="3860800"/>
              <a:ext cx="400050" cy="366713"/>
            </a:xfrm>
            <a:prstGeom prst="rect">
              <a:avLst/>
            </a:prstGeom>
            <a:noFill/>
            <a:ln w="9525">
              <a:noFill/>
              <a:miter lim="800000"/>
              <a:headEnd/>
              <a:tailEnd/>
            </a:ln>
          </p:spPr>
          <p:txBody>
            <a:bodyPr wrap="none">
              <a:spAutoFit/>
            </a:bodyPr>
            <a:lstStyle/>
            <a:p>
              <a:r>
                <a:rPr lang="en-US" altLang="zh-TW"/>
                <a:t>W</a:t>
              </a:r>
            </a:p>
          </p:txBody>
        </p:sp>
        <p:sp>
          <p:nvSpPr>
            <p:cNvPr id="49168" name="Line 18"/>
            <p:cNvSpPr>
              <a:spLocks noChangeShapeType="1"/>
            </p:cNvSpPr>
            <p:nvPr/>
          </p:nvSpPr>
          <p:spPr bwMode="auto">
            <a:xfrm>
              <a:off x="3635375" y="4076700"/>
              <a:ext cx="0" cy="1584325"/>
            </a:xfrm>
            <a:prstGeom prst="line">
              <a:avLst/>
            </a:prstGeom>
            <a:noFill/>
            <a:ln w="19050">
              <a:solidFill>
                <a:schemeClr val="tx1"/>
              </a:solidFill>
              <a:prstDash val="lgDash"/>
              <a:round/>
              <a:headEnd/>
              <a:tailEnd/>
            </a:ln>
          </p:spPr>
          <p:txBody>
            <a:bodyPr/>
            <a:lstStyle/>
            <a:p>
              <a:endParaRPr lang="zh-TW" altLang="en-US"/>
            </a:p>
          </p:txBody>
        </p:sp>
        <p:sp>
          <p:nvSpPr>
            <p:cNvPr id="49169" name="Line 19"/>
            <p:cNvSpPr>
              <a:spLocks noChangeShapeType="1"/>
            </p:cNvSpPr>
            <p:nvPr/>
          </p:nvSpPr>
          <p:spPr bwMode="auto">
            <a:xfrm>
              <a:off x="4500563" y="4076700"/>
              <a:ext cx="0" cy="1584325"/>
            </a:xfrm>
            <a:prstGeom prst="line">
              <a:avLst/>
            </a:prstGeom>
            <a:noFill/>
            <a:ln w="19050">
              <a:solidFill>
                <a:schemeClr val="tx1"/>
              </a:solidFill>
              <a:prstDash val="lgDash"/>
              <a:round/>
              <a:headEnd/>
              <a:tailEnd/>
            </a:ln>
          </p:spPr>
          <p:txBody>
            <a:bodyPr/>
            <a:lstStyle/>
            <a:p>
              <a:endParaRPr lang="zh-TW" altLang="en-US"/>
            </a:p>
          </p:txBody>
        </p:sp>
        <p:sp>
          <p:nvSpPr>
            <p:cNvPr id="49170" name="Text Box 20"/>
            <p:cNvSpPr txBox="1">
              <a:spLocks noChangeArrowheads="1"/>
            </p:cNvSpPr>
            <p:nvPr/>
          </p:nvSpPr>
          <p:spPr bwMode="auto">
            <a:xfrm>
              <a:off x="3563938" y="3644900"/>
              <a:ext cx="349250" cy="366713"/>
            </a:xfrm>
            <a:prstGeom prst="rect">
              <a:avLst/>
            </a:prstGeom>
            <a:noFill/>
            <a:ln w="9525">
              <a:noFill/>
              <a:miter lim="800000"/>
              <a:headEnd/>
              <a:tailEnd/>
            </a:ln>
          </p:spPr>
          <p:txBody>
            <a:bodyPr wrap="none">
              <a:spAutoFit/>
            </a:bodyPr>
            <a:lstStyle/>
            <a:p>
              <a:r>
                <a:rPr lang="en-US" altLang="zh-TW" b="1"/>
                <a:t>A</a:t>
              </a:r>
            </a:p>
          </p:txBody>
        </p:sp>
        <p:sp>
          <p:nvSpPr>
            <p:cNvPr id="49171" name="Text Box 21"/>
            <p:cNvSpPr txBox="1">
              <a:spLocks noChangeArrowheads="1"/>
            </p:cNvSpPr>
            <p:nvPr/>
          </p:nvSpPr>
          <p:spPr bwMode="auto">
            <a:xfrm>
              <a:off x="3471863" y="5610225"/>
              <a:ext cx="442912" cy="366713"/>
            </a:xfrm>
            <a:prstGeom prst="rect">
              <a:avLst/>
            </a:prstGeom>
            <a:noFill/>
            <a:ln w="9525">
              <a:noFill/>
              <a:miter lim="800000"/>
              <a:headEnd/>
              <a:tailEnd/>
            </a:ln>
          </p:spPr>
          <p:txBody>
            <a:bodyPr wrap="none">
              <a:spAutoFit/>
            </a:bodyPr>
            <a:lstStyle/>
            <a:p>
              <a:r>
                <a:rPr lang="en-US" altLang="zh-TW"/>
                <a:t>E</a:t>
              </a:r>
              <a:r>
                <a:rPr lang="en-US" altLang="zh-TW" baseline="-25000"/>
                <a:t>m</a:t>
              </a:r>
            </a:p>
          </p:txBody>
        </p:sp>
        <p:sp>
          <p:nvSpPr>
            <p:cNvPr id="49172" name="Text Box 22"/>
            <p:cNvSpPr txBox="1">
              <a:spLocks noChangeArrowheads="1"/>
            </p:cNvSpPr>
            <p:nvPr/>
          </p:nvSpPr>
          <p:spPr bwMode="auto">
            <a:xfrm>
              <a:off x="4335463" y="5610225"/>
              <a:ext cx="438150" cy="366713"/>
            </a:xfrm>
            <a:prstGeom prst="rect">
              <a:avLst/>
            </a:prstGeom>
            <a:noFill/>
            <a:ln w="9525">
              <a:noFill/>
              <a:miter lim="800000"/>
              <a:headEnd/>
              <a:tailEnd/>
            </a:ln>
          </p:spPr>
          <p:txBody>
            <a:bodyPr wrap="none">
              <a:spAutoFit/>
            </a:bodyPr>
            <a:lstStyle/>
            <a:p>
              <a:r>
                <a:rPr lang="en-US" altLang="zh-TW"/>
                <a:t>E*</a:t>
              </a:r>
            </a:p>
          </p:txBody>
        </p:sp>
      </p:grpSp>
      <p:sp>
        <p:nvSpPr>
          <p:cNvPr id="49156" name="投影片編號版面配置區 18"/>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3C436CA3-D890-481B-BC00-2E48E26F4358}" type="slidenum">
              <a:rPr lang="en-US" altLang="zh-TW" smtClean="0">
                <a:ea typeface="新細明體" pitchFamily="18" charset="-120"/>
              </a:rPr>
              <a:pPr/>
              <a:t>53</a:t>
            </a:fld>
            <a:endParaRPr lang="en-US" altLang="zh-TW" smtClean="0">
              <a:ea typeface="新細明體" pitchFamily="18" charset="-12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27856"/>
            <a:ext cx="7467600" cy="778098"/>
          </a:xfrm>
        </p:spPr>
        <p:txBody>
          <a:bodyPr/>
          <a:lstStyle/>
          <a:p>
            <a:r>
              <a:rPr lang="zh-TW" altLang="en-US" dirty="0">
                <a:latin typeface="標楷體" panose="03000509000000000000" pitchFamily="65" charset="-120"/>
                <a:ea typeface="標楷體" panose="03000509000000000000" pitchFamily="65" charset="-120"/>
              </a:rPr>
              <a:t>勞動基準法</a:t>
            </a:r>
          </a:p>
        </p:txBody>
      </p:sp>
      <p:sp>
        <p:nvSpPr>
          <p:cNvPr id="3" name="內容版面配置區 2"/>
          <p:cNvSpPr>
            <a:spLocks noGrp="1"/>
          </p:cNvSpPr>
          <p:nvPr>
            <p:ph sz="quarter" idx="1"/>
          </p:nvPr>
        </p:nvSpPr>
        <p:spPr>
          <a:xfrm>
            <a:off x="323528" y="836712"/>
            <a:ext cx="7992888" cy="5904656"/>
          </a:xfrm>
        </p:spPr>
        <p:txBody>
          <a:bodyPr/>
          <a:lstStyle/>
          <a:p>
            <a:r>
              <a:rPr lang="zh-TW" altLang="en-US" b="1" dirty="0" smtClean="0">
                <a:latin typeface="標楷體" panose="03000509000000000000" pitchFamily="65" charset="-120"/>
                <a:ea typeface="標楷體" panose="03000509000000000000" pitchFamily="65" charset="-120"/>
              </a:rPr>
              <a:t>退休</a:t>
            </a:r>
            <a:r>
              <a:rPr lang="en-US" altLang="zh-TW" b="1" dirty="0" smtClean="0">
                <a:latin typeface="標楷體" panose="03000509000000000000" pitchFamily="65" charset="-120"/>
                <a:ea typeface="標楷體" panose="03000509000000000000" pitchFamily="65" charset="-120"/>
              </a:rPr>
              <a:t>:</a:t>
            </a:r>
          </a:p>
          <a:p>
            <a:pPr>
              <a:buFont typeface="Arial" panose="020B0604020202020204" pitchFamily="34" charset="0"/>
              <a:buChar char="•"/>
            </a:pPr>
            <a:r>
              <a:rPr lang="zh-TW" altLang="en-US" sz="2400" dirty="0" smtClean="0">
                <a:ea typeface="標楷體" panose="03000509000000000000" pitchFamily="65" charset="-120"/>
              </a:rPr>
              <a:t>條件分為</a:t>
            </a:r>
            <a:r>
              <a:rPr lang="en-US" altLang="zh-TW" sz="2400" dirty="0" smtClean="0">
                <a:ea typeface="標楷體" panose="03000509000000000000" pitchFamily="65" charset="-120"/>
              </a:rPr>
              <a:t>1.</a:t>
            </a:r>
            <a:r>
              <a:rPr lang="zh-TW" altLang="zh-TW" sz="2400" dirty="0" smtClean="0">
                <a:ea typeface="標楷體" panose="03000509000000000000" pitchFamily="65" charset="-120"/>
              </a:rPr>
              <a:t>自</a:t>
            </a:r>
            <a:r>
              <a:rPr lang="zh-TW" altLang="zh-TW" sz="2400" dirty="0">
                <a:ea typeface="標楷體" panose="03000509000000000000" pitchFamily="65" charset="-120"/>
              </a:rPr>
              <a:t>請</a:t>
            </a:r>
            <a:r>
              <a:rPr lang="zh-TW" altLang="zh-TW" sz="2400" dirty="0" smtClean="0">
                <a:ea typeface="標楷體" panose="03000509000000000000" pitchFamily="65" charset="-120"/>
              </a:rPr>
              <a:t>退休</a:t>
            </a:r>
            <a:r>
              <a:rPr lang="en-US" altLang="zh-TW" sz="2400" dirty="0" smtClean="0">
                <a:ea typeface="標楷體" panose="03000509000000000000" pitchFamily="65" charset="-120"/>
              </a:rPr>
              <a:t>(</a:t>
            </a:r>
            <a:r>
              <a:rPr lang="en-US" altLang="zh-TW" sz="2400" dirty="0">
                <a:ea typeface="標楷體" panose="03000509000000000000" pitchFamily="65" charset="-120"/>
              </a:rPr>
              <a:t>1)</a:t>
            </a:r>
            <a:r>
              <a:rPr lang="zh-TW" altLang="zh-TW" sz="2400" dirty="0">
                <a:ea typeface="標楷體" panose="03000509000000000000" pitchFamily="65" charset="-120"/>
              </a:rPr>
              <a:t>工作</a:t>
            </a:r>
            <a:r>
              <a:rPr lang="en-US" altLang="zh-TW" sz="2400" dirty="0">
                <a:ea typeface="標楷體" panose="03000509000000000000" pitchFamily="65" charset="-120"/>
              </a:rPr>
              <a:t>15</a:t>
            </a:r>
            <a:r>
              <a:rPr lang="zh-TW" altLang="zh-TW" sz="2400" dirty="0">
                <a:ea typeface="標楷體" panose="03000509000000000000" pitchFamily="65" charset="-120"/>
              </a:rPr>
              <a:t>年</a:t>
            </a:r>
            <a:r>
              <a:rPr lang="en-US" altLang="zh-TW" sz="2400" dirty="0">
                <a:ea typeface="標楷體" panose="03000509000000000000" pitchFamily="65" charset="-120"/>
              </a:rPr>
              <a:t>(</a:t>
            </a:r>
            <a:r>
              <a:rPr lang="zh-TW" altLang="zh-TW" sz="2400" dirty="0">
                <a:ea typeface="標楷體" panose="03000509000000000000" pitchFamily="65" charset="-120"/>
              </a:rPr>
              <a:t>須同一雇主</a:t>
            </a:r>
            <a:r>
              <a:rPr lang="en-US" altLang="zh-TW" sz="2400" dirty="0">
                <a:ea typeface="標楷體" panose="03000509000000000000" pitchFamily="65" charset="-120"/>
              </a:rPr>
              <a:t>)</a:t>
            </a:r>
            <a:r>
              <a:rPr lang="zh-TW" altLang="zh-TW" sz="2400" dirty="0">
                <a:ea typeface="標楷體" panose="03000509000000000000" pitchFamily="65" charset="-120"/>
              </a:rPr>
              <a:t>以上且年滿</a:t>
            </a:r>
            <a:r>
              <a:rPr lang="en-US" altLang="zh-TW" sz="2400" dirty="0">
                <a:ea typeface="標楷體" panose="03000509000000000000" pitchFamily="65" charset="-120"/>
              </a:rPr>
              <a:t>55</a:t>
            </a:r>
            <a:r>
              <a:rPr lang="zh-TW" altLang="zh-TW" sz="2400" dirty="0" smtClean="0">
                <a:ea typeface="標楷體" panose="03000509000000000000" pitchFamily="65" charset="-120"/>
              </a:rPr>
              <a:t>歲</a:t>
            </a:r>
            <a:r>
              <a:rPr lang="en-US" altLang="zh-TW" sz="2400" dirty="0" smtClean="0">
                <a:ea typeface="標楷體" panose="03000509000000000000" pitchFamily="65" charset="-120"/>
              </a:rPr>
              <a:t>(2</a:t>
            </a:r>
            <a:r>
              <a:rPr lang="en-US" altLang="zh-TW" sz="2400" dirty="0">
                <a:ea typeface="標楷體" panose="03000509000000000000" pitchFamily="65" charset="-120"/>
              </a:rPr>
              <a:t>)</a:t>
            </a:r>
            <a:r>
              <a:rPr lang="zh-TW" altLang="zh-TW" sz="2400" dirty="0">
                <a:ea typeface="標楷體" panose="03000509000000000000" pitchFamily="65" charset="-120"/>
              </a:rPr>
              <a:t>工作</a:t>
            </a:r>
            <a:r>
              <a:rPr lang="en-US" altLang="zh-TW" sz="2400" dirty="0">
                <a:ea typeface="標楷體" panose="03000509000000000000" pitchFamily="65" charset="-120"/>
              </a:rPr>
              <a:t>25</a:t>
            </a:r>
            <a:r>
              <a:rPr lang="zh-TW" altLang="zh-TW" sz="2400" dirty="0">
                <a:ea typeface="標楷體" panose="03000509000000000000" pitchFamily="65" charset="-120"/>
              </a:rPr>
              <a:t>年</a:t>
            </a:r>
            <a:r>
              <a:rPr lang="en-US" altLang="zh-TW" sz="2400" dirty="0">
                <a:ea typeface="標楷體" panose="03000509000000000000" pitchFamily="65" charset="-120"/>
              </a:rPr>
              <a:t>(</a:t>
            </a:r>
            <a:r>
              <a:rPr lang="zh-TW" altLang="zh-TW" sz="2400" dirty="0">
                <a:ea typeface="標楷體" panose="03000509000000000000" pitchFamily="65" charset="-120"/>
              </a:rPr>
              <a:t>須同一雇主</a:t>
            </a:r>
            <a:r>
              <a:rPr lang="en-US" altLang="zh-TW" sz="2400" dirty="0">
                <a:ea typeface="標楷體" panose="03000509000000000000" pitchFamily="65" charset="-120"/>
              </a:rPr>
              <a:t>)</a:t>
            </a:r>
            <a:r>
              <a:rPr lang="zh-TW" altLang="zh-TW" sz="2400" dirty="0" smtClean="0">
                <a:ea typeface="標楷體" panose="03000509000000000000" pitchFamily="65" charset="-120"/>
              </a:rPr>
              <a:t>以上</a:t>
            </a:r>
            <a:r>
              <a:rPr lang="en-US" altLang="zh-TW" sz="2400" dirty="0" smtClean="0">
                <a:ea typeface="標楷體" panose="03000509000000000000" pitchFamily="65" charset="-120"/>
              </a:rPr>
              <a:t>(</a:t>
            </a:r>
            <a:r>
              <a:rPr lang="en-US" altLang="zh-TW" sz="2400" dirty="0">
                <a:ea typeface="標楷體" panose="03000509000000000000" pitchFamily="65" charset="-120"/>
              </a:rPr>
              <a:t>3)</a:t>
            </a:r>
            <a:r>
              <a:rPr lang="zh-TW" altLang="zh-TW" sz="2400" dirty="0">
                <a:ea typeface="標楷體" panose="03000509000000000000" pitchFamily="65" charset="-120"/>
              </a:rPr>
              <a:t>工作</a:t>
            </a:r>
            <a:r>
              <a:rPr lang="en-US" altLang="zh-TW" sz="2400" dirty="0">
                <a:ea typeface="標楷體" panose="03000509000000000000" pitchFamily="65" charset="-120"/>
              </a:rPr>
              <a:t>10</a:t>
            </a:r>
            <a:r>
              <a:rPr lang="zh-TW" altLang="zh-TW" sz="2400" dirty="0">
                <a:ea typeface="標楷體" panose="03000509000000000000" pitchFamily="65" charset="-120"/>
              </a:rPr>
              <a:t>年</a:t>
            </a:r>
            <a:r>
              <a:rPr lang="en-US" altLang="zh-TW" sz="2400" dirty="0">
                <a:ea typeface="標楷體" panose="03000509000000000000" pitchFamily="65" charset="-120"/>
              </a:rPr>
              <a:t>(</a:t>
            </a:r>
            <a:r>
              <a:rPr lang="zh-TW" altLang="zh-TW" sz="2400" dirty="0">
                <a:ea typeface="標楷體" panose="03000509000000000000" pitchFamily="65" charset="-120"/>
              </a:rPr>
              <a:t>須同一雇主</a:t>
            </a:r>
            <a:r>
              <a:rPr lang="en-US" altLang="zh-TW" sz="2400" dirty="0">
                <a:ea typeface="標楷體" panose="03000509000000000000" pitchFamily="65" charset="-120"/>
              </a:rPr>
              <a:t>)</a:t>
            </a:r>
            <a:r>
              <a:rPr lang="zh-TW" altLang="zh-TW" sz="2400" dirty="0">
                <a:ea typeface="標楷體" panose="03000509000000000000" pitchFamily="65" charset="-120"/>
              </a:rPr>
              <a:t>以上且年滿</a:t>
            </a:r>
            <a:r>
              <a:rPr lang="en-US" altLang="zh-TW" sz="2400" dirty="0">
                <a:ea typeface="標楷體" panose="03000509000000000000" pitchFamily="65" charset="-120"/>
              </a:rPr>
              <a:t>60</a:t>
            </a:r>
            <a:r>
              <a:rPr lang="zh-TW" altLang="zh-TW" sz="2400" dirty="0" smtClean="0">
                <a:ea typeface="標楷體" panose="03000509000000000000" pitchFamily="65" charset="-120"/>
              </a:rPr>
              <a:t>歲</a:t>
            </a:r>
            <a:r>
              <a:rPr lang="zh-TW" altLang="en-US" sz="2400" dirty="0" smtClean="0">
                <a:ea typeface="標楷體" panose="03000509000000000000" pitchFamily="65" charset="-120"/>
              </a:rPr>
              <a:t>。</a:t>
            </a:r>
            <a:r>
              <a:rPr lang="en-US" altLang="zh-TW" sz="2400" dirty="0" smtClean="0">
                <a:ea typeface="標楷體" panose="03000509000000000000" pitchFamily="65" charset="-120"/>
              </a:rPr>
              <a:t>2.</a:t>
            </a:r>
            <a:r>
              <a:rPr lang="zh-TW" altLang="zh-TW" sz="2400" dirty="0" smtClean="0">
                <a:ea typeface="標楷體" panose="03000509000000000000" pitchFamily="65" charset="-120"/>
              </a:rPr>
              <a:t>強制退休</a:t>
            </a:r>
            <a:r>
              <a:rPr lang="en-US" altLang="zh-TW" sz="2400" dirty="0" smtClean="0">
                <a:ea typeface="標楷體" panose="03000509000000000000" pitchFamily="65" charset="-120"/>
              </a:rPr>
              <a:t>(</a:t>
            </a:r>
            <a:r>
              <a:rPr lang="en-US" altLang="zh-TW" sz="2400" dirty="0">
                <a:ea typeface="標楷體" panose="03000509000000000000" pitchFamily="65" charset="-120"/>
              </a:rPr>
              <a:t>1)</a:t>
            </a:r>
            <a:r>
              <a:rPr lang="zh-TW" altLang="zh-TW" sz="2400" dirty="0">
                <a:ea typeface="標楷體" panose="03000509000000000000" pitchFamily="65" charset="-120"/>
              </a:rPr>
              <a:t>年滿</a:t>
            </a:r>
            <a:r>
              <a:rPr lang="en-US" altLang="zh-TW" sz="2400" dirty="0">
                <a:ea typeface="標楷體" panose="03000509000000000000" pitchFamily="65" charset="-120"/>
              </a:rPr>
              <a:t>65</a:t>
            </a:r>
            <a:r>
              <a:rPr lang="zh-TW" altLang="zh-TW" sz="2400" dirty="0" smtClean="0">
                <a:ea typeface="標楷體" panose="03000509000000000000" pitchFamily="65" charset="-120"/>
              </a:rPr>
              <a:t>歲</a:t>
            </a:r>
            <a:r>
              <a:rPr lang="en-US" altLang="zh-TW" sz="2400" dirty="0" smtClean="0">
                <a:ea typeface="標楷體" panose="03000509000000000000" pitchFamily="65" charset="-120"/>
              </a:rPr>
              <a:t>(</a:t>
            </a:r>
            <a:r>
              <a:rPr lang="en-US" altLang="zh-TW" sz="2400" dirty="0">
                <a:ea typeface="標楷體" panose="03000509000000000000" pitchFamily="65" charset="-120"/>
              </a:rPr>
              <a:t>2)</a:t>
            </a:r>
            <a:r>
              <a:rPr lang="zh-TW" altLang="zh-TW" sz="2400" dirty="0">
                <a:ea typeface="標楷體" panose="03000509000000000000" pitchFamily="65" charset="-120"/>
              </a:rPr>
              <a:t>心神喪失或身體殘廢不堪勝任</a:t>
            </a:r>
            <a:r>
              <a:rPr lang="zh-TW" altLang="zh-TW" sz="2400" dirty="0" smtClean="0">
                <a:ea typeface="標楷體" panose="03000509000000000000" pitchFamily="65" charset="-120"/>
              </a:rPr>
              <a:t>工作</a:t>
            </a:r>
            <a:r>
              <a:rPr lang="zh-TW" altLang="en-US" sz="2400" dirty="0" smtClean="0">
                <a:ea typeface="標楷體" panose="03000509000000000000" pitchFamily="65" charset="-120"/>
              </a:rPr>
              <a:t>。</a:t>
            </a:r>
            <a:endParaRPr lang="en-US" altLang="zh-TW" sz="2400" dirty="0" smtClean="0">
              <a:ea typeface="標楷體" panose="03000509000000000000" pitchFamily="65" charset="-120"/>
            </a:endParaRPr>
          </a:p>
          <a:p>
            <a:pPr>
              <a:buFont typeface="Arial" panose="020B0604020202020204" pitchFamily="34" charset="0"/>
              <a:buChar char="•"/>
            </a:pPr>
            <a:r>
              <a:rPr lang="zh-TW" altLang="en-US" sz="2400" dirty="0" smtClean="0">
                <a:ea typeface="標楷體" panose="03000509000000000000" pitchFamily="65" charset="-120"/>
              </a:rPr>
              <a:t>退休金為</a:t>
            </a:r>
            <a:r>
              <a:rPr lang="zh-TW" altLang="zh-TW" sz="2400" dirty="0" smtClean="0">
                <a:ea typeface="標楷體" panose="03000509000000000000" pitchFamily="65" charset="-120"/>
              </a:rPr>
              <a:t>年</a:t>
            </a:r>
            <a:r>
              <a:rPr lang="zh-TW" altLang="zh-TW" sz="2400" dirty="0">
                <a:ea typeface="標楷體" panose="03000509000000000000" pitchFamily="65" charset="-120"/>
              </a:rPr>
              <a:t>滿</a:t>
            </a:r>
            <a:r>
              <a:rPr lang="en-US" altLang="zh-TW" sz="2400" dirty="0">
                <a:ea typeface="標楷體" panose="03000509000000000000" pitchFamily="65" charset="-120"/>
              </a:rPr>
              <a:t> 60 </a:t>
            </a:r>
            <a:r>
              <a:rPr lang="zh-TW" altLang="zh-TW" sz="2400" dirty="0">
                <a:ea typeface="標楷體" panose="03000509000000000000" pitchFamily="65" charset="-120"/>
              </a:rPr>
              <a:t>歲以上者，勞工即得向勞保局請</a:t>
            </a:r>
            <a:r>
              <a:rPr lang="zh-TW" altLang="zh-TW" sz="2400" dirty="0" smtClean="0">
                <a:ea typeface="標楷體" panose="03000509000000000000" pitchFamily="65" charset="-120"/>
              </a:rPr>
              <a:t>領</a:t>
            </a:r>
            <a:r>
              <a:rPr lang="zh-TW" altLang="en-US" sz="2400" dirty="0" smtClean="0">
                <a:ea typeface="標楷體" panose="03000509000000000000" pitchFamily="65" charset="-120"/>
              </a:rPr>
              <a:t>之</a:t>
            </a:r>
            <a:r>
              <a:rPr lang="zh-TW" altLang="zh-TW" sz="2400" dirty="0" smtClean="0">
                <a:ea typeface="標楷體" panose="03000509000000000000" pitchFamily="65" charset="-120"/>
              </a:rPr>
              <a:t>。年</a:t>
            </a:r>
            <a:r>
              <a:rPr lang="zh-TW" altLang="zh-TW" sz="2400" dirty="0">
                <a:ea typeface="標楷體" panose="03000509000000000000" pitchFamily="65" charset="-120"/>
              </a:rPr>
              <a:t>資滿</a:t>
            </a:r>
            <a:r>
              <a:rPr lang="en-US" altLang="zh-TW" sz="2400" dirty="0">
                <a:ea typeface="標楷體" panose="03000509000000000000" pitchFamily="65" charset="-120"/>
              </a:rPr>
              <a:t> 15 </a:t>
            </a:r>
            <a:r>
              <a:rPr lang="zh-TW" altLang="zh-TW" sz="2400" dirty="0">
                <a:ea typeface="標楷體" panose="03000509000000000000" pitchFamily="65" charset="-120"/>
              </a:rPr>
              <a:t>年以上</a:t>
            </a:r>
            <a:r>
              <a:rPr lang="zh-TW" altLang="zh-TW" sz="2400" dirty="0" smtClean="0">
                <a:ea typeface="標楷體" panose="03000509000000000000" pitchFamily="65" charset="-120"/>
              </a:rPr>
              <a:t>，請</a:t>
            </a:r>
            <a:r>
              <a:rPr lang="zh-TW" altLang="zh-TW" sz="2400" dirty="0">
                <a:ea typeface="標楷體" panose="03000509000000000000" pitchFamily="65" charset="-120"/>
              </a:rPr>
              <a:t>領月退休金</a:t>
            </a:r>
            <a:r>
              <a:rPr lang="zh-TW" altLang="zh-TW" sz="2400" dirty="0" smtClean="0">
                <a:ea typeface="標楷體" panose="03000509000000000000" pitchFamily="65" charset="-120"/>
              </a:rPr>
              <a:t>；年</a:t>
            </a:r>
            <a:r>
              <a:rPr lang="zh-TW" altLang="zh-TW" sz="2400" dirty="0">
                <a:ea typeface="標楷體" panose="03000509000000000000" pitchFamily="65" charset="-120"/>
              </a:rPr>
              <a:t>資未滿</a:t>
            </a:r>
            <a:r>
              <a:rPr lang="en-US" altLang="zh-TW" sz="2400" dirty="0">
                <a:ea typeface="標楷體" panose="03000509000000000000" pitchFamily="65" charset="-120"/>
              </a:rPr>
              <a:t> 15 </a:t>
            </a:r>
            <a:r>
              <a:rPr lang="zh-TW" altLang="zh-TW" sz="2400" dirty="0">
                <a:ea typeface="標楷體" panose="03000509000000000000" pitchFamily="65" charset="-120"/>
              </a:rPr>
              <a:t>年，</a:t>
            </a:r>
            <a:r>
              <a:rPr lang="zh-TW" altLang="zh-TW" sz="2400" dirty="0" smtClean="0">
                <a:ea typeface="標楷體" panose="03000509000000000000" pitchFamily="65" charset="-120"/>
              </a:rPr>
              <a:t>則請</a:t>
            </a:r>
            <a:r>
              <a:rPr lang="zh-TW" altLang="zh-TW" sz="2400" dirty="0">
                <a:ea typeface="標楷體" panose="03000509000000000000" pitchFamily="65" charset="-120"/>
              </a:rPr>
              <a:t>領一次退休金。勞工於請領退休金前死亡時，由遺屬或指定請領人請領一次退休金。</a:t>
            </a:r>
            <a:endParaRPr lang="en-US" altLang="zh-TW" sz="2400" dirty="0">
              <a:ea typeface="標楷體" panose="03000509000000000000" pitchFamily="65" charset="-120"/>
            </a:endParaRPr>
          </a:p>
          <a:p>
            <a:r>
              <a:rPr lang="zh-TW" altLang="en-US" b="1" dirty="0" smtClean="0">
                <a:latin typeface="標楷體" panose="03000509000000000000" pitchFamily="65" charset="-120"/>
                <a:ea typeface="標楷體" panose="03000509000000000000" pitchFamily="65" charset="-120"/>
              </a:rPr>
              <a:t>職業傷害</a:t>
            </a:r>
            <a:endParaRPr lang="en-US" altLang="zh-TW" b="1" dirty="0" smtClean="0">
              <a:latin typeface="標楷體" panose="03000509000000000000" pitchFamily="65" charset="-120"/>
              <a:ea typeface="標楷體" panose="03000509000000000000" pitchFamily="65" charset="-120"/>
            </a:endParaRPr>
          </a:p>
          <a:p>
            <a:pPr>
              <a:buFont typeface="Arial" panose="020B0604020202020204" pitchFamily="34" charset="0"/>
              <a:buChar char="•"/>
            </a:pPr>
            <a:r>
              <a:rPr lang="zh-TW" altLang="zh-TW" sz="2400" dirty="0">
                <a:ea typeface="標楷體" panose="03000509000000000000" pitchFamily="65" charset="-120"/>
              </a:rPr>
              <a:t>勞工因遭遇職業災害而致死亡、 殘廢、傷害或疾病時，雇主應</a:t>
            </a:r>
            <a:r>
              <a:rPr lang="zh-TW" altLang="zh-TW" sz="2400" dirty="0" smtClean="0">
                <a:ea typeface="標楷體" panose="03000509000000000000" pitchFamily="65" charset="-120"/>
              </a:rPr>
              <a:t>依規定</a:t>
            </a:r>
            <a:r>
              <a:rPr lang="zh-TW" altLang="zh-TW" sz="2400" dirty="0">
                <a:ea typeface="標楷體" panose="03000509000000000000" pitchFamily="65" charset="-120"/>
              </a:rPr>
              <a:t>予以補償，但如同一事故，依勞工保險條例或其他法令規定，已由雇主支付費用</a:t>
            </a:r>
            <a:r>
              <a:rPr lang="zh-TW" altLang="zh-TW" sz="2400" dirty="0" smtClean="0">
                <a:ea typeface="標楷體" panose="03000509000000000000" pitchFamily="65" charset="-120"/>
              </a:rPr>
              <a:t>補償</a:t>
            </a:r>
            <a:r>
              <a:rPr lang="zh-TW" altLang="zh-TW" sz="2400" dirty="0">
                <a:ea typeface="標楷體" panose="03000509000000000000" pitchFamily="65" charset="-120"/>
              </a:rPr>
              <a:t>者，雇主得予以抵充</a:t>
            </a:r>
            <a:r>
              <a:rPr lang="zh-TW" altLang="zh-TW" sz="2400" dirty="0" smtClean="0">
                <a:ea typeface="標楷體" panose="03000509000000000000" pitchFamily="65" charset="-120"/>
              </a:rPr>
              <a:t>之</a:t>
            </a:r>
            <a:r>
              <a:rPr lang="zh-TW" altLang="en-US" sz="2400" dirty="0" smtClean="0">
                <a:ea typeface="標楷體" panose="03000509000000000000" pitchFamily="65" charset="-120"/>
              </a:rPr>
              <a:t>。</a:t>
            </a:r>
            <a:endParaRPr lang="en-US" altLang="zh-TW" sz="2400" dirty="0" smtClean="0">
              <a:ea typeface="標楷體" panose="03000509000000000000" pitchFamily="65" charset="-120"/>
            </a:endParaRPr>
          </a:p>
          <a:p>
            <a:endParaRPr lang="en-US" altLang="zh-TW" dirty="0"/>
          </a:p>
          <a:p>
            <a:endParaRPr lang="en-US" altLang="zh-TW" dirty="0" smtClean="0"/>
          </a:p>
          <a:p>
            <a:endParaRPr lang="zh-TW" altLang="en-US" dirty="0"/>
          </a:p>
        </p:txBody>
      </p:sp>
      <p:sp>
        <p:nvSpPr>
          <p:cNvPr id="4" name="投影片編號版面配置區 3"/>
          <p:cNvSpPr>
            <a:spLocks noGrp="1"/>
          </p:cNvSpPr>
          <p:nvPr>
            <p:ph type="sldNum" sz="quarter" idx="11"/>
          </p:nvPr>
        </p:nvSpPr>
        <p:spPr/>
        <p:txBody>
          <a:bodyPr/>
          <a:lstStyle/>
          <a:p>
            <a:pPr>
              <a:defRPr/>
            </a:pPr>
            <a:fld id="{0E01DB08-05EE-4257-A42A-3B305B034957}" type="slidenum">
              <a:rPr lang="en-US" altLang="zh-TW" smtClean="0"/>
              <a:pPr>
                <a:defRPr/>
              </a:pPr>
              <a:t>6</a:t>
            </a:fld>
            <a:endParaRPr lang="en-US" altLang="zh-TW"/>
          </a:p>
        </p:txBody>
      </p:sp>
    </p:spTree>
    <p:extLst>
      <p:ext uri="{BB962C8B-B14F-4D97-AF65-F5344CB8AC3E}">
        <p14:creationId xmlns:p14="http://schemas.microsoft.com/office/powerpoint/2010/main" val="3184427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5536" y="33192"/>
            <a:ext cx="7467600" cy="796925"/>
          </a:xfrm>
        </p:spPr>
        <p:txBody>
          <a:bodyPr/>
          <a:lstStyle/>
          <a:p>
            <a:pPr>
              <a:defRPr/>
            </a:pPr>
            <a:r>
              <a:rPr lang="zh-TW" altLang="zh-TW" dirty="0" smtClean="0">
                <a:latin typeface="標楷體" pitchFamily="65" charset="-120"/>
                <a:ea typeface="標楷體" pitchFamily="65" charset="-120"/>
              </a:rPr>
              <a:t>就業市場指標</a:t>
            </a:r>
            <a:endParaRPr lang="zh-TW" altLang="en-US" dirty="0">
              <a:latin typeface="標楷體" pitchFamily="65" charset="-120"/>
              <a:ea typeface="標楷體" pitchFamily="65" charset="-120"/>
            </a:endParaRPr>
          </a:p>
        </p:txBody>
      </p:sp>
      <p:sp>
        <p:nvSpPr>
          <p:cNvPr id="12291" name="投影片編號版面配置區 2"/>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9C5440DC-CD0E-472D-B6DF-D730E981A36A}" type="slidenum">
              <a:rPr lang="en-US" altLang="zh-TW" smtClean="0">
                <a:ea typeface="新細明體" pitchFamily="18" charset="-120"/>
              </a:rPr>
              <a:pPr/>
              <a:t>7</a:t>
            </a:fld>
            <a:endParaRPr lang="en-US" altLang="zh-TW" smtClean="0">
              <a:ea typeface="新細明體" pitchFamily="18" charset="-120"/>
            </a:endParaRPr>
          </a:p>
        </p:txBody>
      </p:sp>
      <p:graphicFrame>
        <p:nvGraphicFramePr>
          <p:cNvPr id="4" name="表格 3"/>
          <p:cNvGraphicFramePr>
            <a:graphicFrameLocks noGrp="1"/>
          </p:cNvGraphicFramePr>
          <p:nvPr>
            <p:extLst>
              <p:ext uri="{D42A27DB-BD31-4B8C-83A1-F6EECF244321}">
                <p14:modId xmlns:p14="http://schemas.microsoft.com/office/powerpoint/2010/main" val="2227486829"/>
              </p:ext>
            </p:extLst>
          </p:nvPr>
        </p:nvGraphicFramePr>
        <p:xfrm>
          <a:off x="532047" y="866601"/>
          <a:ext cx="7643813" cy="5586735"/>
        </p:xfrm>
        <a:graphic>
          <a:graphicData uri="http://schemas.openxmlformats.org/drawingml/2006/table">
            <a:tbl>
              <a:tblPr/>
              <a:tblGrid>
                <a:gridCol w="1420813"/>
                <a:gridCol w="717550"/>
                <a:gridCol w="717550"/>
                <a:gridCol w="671512"/>
                <a:gridCol w="573088"/>
                <a:gridCol w="590550"/>
                <a:gridCol w="590550"/>
                <a:gridCol w="590550"/>
                <a:gridCol w="590550"/>
                <a:gridCol w="590550"/>
                <a:gridCol w="590550"/>
              </a:tblGrid>
              <a:tr h="250825">
                <a:tc row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dirty="0" smtClean="0">
                          <a:ln>
                            <a:noFill/>
                          </a:ln>
                          <a:solidFill>
                            <a:schemeClr val="tx1"/>
                          </a:solidFill>
                          <a:effectLst/>
                          <a:latin typeface="Times New Roman" pitchFamily="18" charset="0"/>
                          <a:ea typeface="標楷體" pitchFamily="65" charset="-120"/>
                          <a:cs typeface="新細明體" pitchFamily="18" charset="-120"/>
                        </a:rPr>
                        <a:t>年月別</a:t>
                      </a:r>
                    </a:p>
                  </a:txBody>
                  <a:tcPr marL="16307" marR="16307"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15</a:t>
                      </a: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歲以上人口</a:t>
                      </a:r>
                      <a:endParaRPr kumimoji="0" lang="zh-TW" altLang="en-US"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勞動力人數</a:t>
                      </a:r>
                    </a:p>
                  </a:txBody>
                  <a:tcPr marL="16307" marR="1630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就業</a:t>
                      </a:r>
                    </a:p>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人數</a:t>
                      </a:r>
                    </a:p>
                  </a:txBody>
                  <a:tcPr marL="16307" marR="1630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失業</a:t>
                      </a:r>
                    </a:p>
                    <a:p>
                      <a:pPr marL="0" marR="0" lvl="0" indent="0" algn="just"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人數</a:t>
                      </a:r>
                    </a:p>
                  </a:txBody>
                  <a:tcPr marL="16307" marR="1630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勞動力參與率</a:t>
                      </a:r>
                    </a:p>
                  </a:txBody>
                  <a:tcPr marL="16307" marR="1630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失 業 率</a:t>
                      </a:r>
                    </a:p>
                  </a:txBody>
                  <a:tcPr marL="16307" marR="16307"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r>
              <a:tr h="250825">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平均</a:t>
                      </a:r>
                    </a:p>
                  </a:txBody>
                  <a:tcPr marL="16307" marR="1630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男</a:t>
                      </a:r>
                    </a:p>
                  </a:txBody>
                  <a:tcPr marL="16307" marR="1630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女</a:t>
                      </a:r>
                    </a:p>
                  </a:txBody>
                  <a:tcPr marL="16307" marR="1630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平均</a:t>
                      </a:r>
                    </a:p>
                  </a:txBody>
                  <a:tcPr marL="16307" marR="1630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男</a:t>
                      </a:r>
                    </a:p>
                  </a:txBody>
                  <a:tcPr marL="16307" marR="1630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女</a:t>
                      </a:r>
                    </a:p>
                  </a:txBody>
                  <a:tcPr marL="16307" marR="16307"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50825">
                <a:tc vMerge="1">
                  <a:txBody>
                    <a:bodyPr/>
                    <a:lstStyle/>
                    <a:p>
                      <a:endParaRPr lang="zh-TW" altLang="en-US"/>
                    </a:p>
                  </a:txBody>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千</a:t>
                      </a:r>
                      <a:r>
                        <a:rPr kumimoji="0" 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            </a:t>
                      </a: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人</a:t>
                      </a:r>
                    </a:p>
                  </a:txBody>
                  <a:tcPr marL="16307" marR="1630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2397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95</a:t>
                      </a:r>
                      <a:r>
                        <a:rPr kumimoji="0" lang="zh-TW" altLang="en-US" sz="1600" b="0" i="0" u="none" strike="noStrike" cap="none" normalizeH="0" baseline="0" dirty="0" smtClean="0">
                          <a:ln>
                            <a:noFill/>
                          </a:ln>
                          <a:solidFill>
                            <a:schemeClr val="tx1"/>
                          </a:solidFill>
                          <a:effectLst/>
                          <a:latin typeface="Times New Roman" pitchFamily="18" charset="0"/>
                          <a:ea typeface="標楷體" pitchFamily="65" charset="-120"/>
                          <a:cs typeface="新細明體" pitchFamily="18" charset="-120"/>
                        </a:rPr>
                        <a:t>年</a:t>
                      </a:r>
                      <a:endParaRPr kumimoji="0" lang="zh-TW" altLang="en-US"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18,166</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10,522</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10,111</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411</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57.92</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67.35</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48.69</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3.91</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4.05</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3.71</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r>
              <a:tr h="2397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96</a:t>
                      </a:r>
                      <a:r>
                        <a:rPr kumimoji="0" lang="zh-TW" altLang="en-US" sz="1600" b="0" i="0" u="none" strike="noStrike" cap="none" normalizeH="0" baseline="0" dirty="0" smtClean="0">
                          <a:ln>
                            <a:noFill/>
                          </a:ln>
                          <a:solidFill>
                            <a:schemeClr val="tx1"/>
                          </a:solidFill>
                          <a:effectLst/>
                          <a:latin typeface="Times New Roman" pitchFamily="18" charset="0"/>
                          <a:ea typeface="標楷體" pitchFamily="65" charset="-120"/>
                          <a:cs typeface="新細明體" pitchFamily="18" charset="-120"/>
                        </a:rPr>
                        <a:t>年</a:t>
                      </a:r>
                      <a:endParaRPr kumimoji="0" lang="zh-TW" altLang="en-US"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18,392</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10,713</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10,294</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419</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58.25</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67.25</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49.45</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3.91</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4.05</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3.72</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r>
              <a:tr h="2397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97</a:t>
                      </a: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年</a:t>
                      </a:r>
                      <a:endParaRPr kumimoji="0" lang="zh-TW" altLang="en-US"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18,623</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10,853</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10,403</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450</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58.28</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67.09</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49.67</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4.14</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4.39</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3.82</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r>
              <a:tr h="2397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98</a:t>
                      </a: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年</a:t>
                      </a:r>
                      <a:endParaRPr kumimoji="0" lang="zh-TW" altLang="en-US"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18,855</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10,917</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10,279</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639</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57.90</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66.40</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49.62</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5.85</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6.53</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4.96</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r>
              <a:tr h="2397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99</a:t>
                      </a: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年</a:t>
                      </a:r>
                      <a:endParaRPr kumimoji="0" lang="zh-TW" altLang="en-US"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19,062</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11,070</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10,493</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577</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58.07</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66.51</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49.89</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5.21</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5.80</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4.45</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r>
              <a:tr h="2841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100</a:t>
                      </a:r>
                      <a:r>
                        <a:rPr kumimoji="0" lang="zh-TW" altLang="en-US" sz="16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年</a:t>
                      </a:r>
                    </a:p>
                  </a:txBody>
                  <a:tcPr marL="16307" marR="16307" marT="0" marB="0" anchor="ctr" horzOverflow="overflow">
                    <a:lnL>
                      <a:noFill/>
                    </a:lnL>
                    <a:lnR w="12700" cap="flat" cmpd="sng" algn="ctr">
                      <a:solidFill>
                        <a:srgbClr val="000000"/>
                      </a:solidFill>
                      <a:prstDash val="solid"/>
                      <a:round/>
                      <a:headEnd type="none" w="med" len="med"/>
                      <a:tailEnd type="none" w="med" len="med"/>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19,253</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w="12700" cap="flat" cmpd="sng" algn="ctr">
                      <a:solidFill>
                        <a:srgbClr val="000000"/>
                      </a:solidFill>
                      <a:prstDash val="solid"/>
                      <a:round/>
                      <a:headEnd type="none" w="med" len="med"/>
                      <a:tailEnd type="none" w="med" len="med"/>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11,200</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10,709</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491</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58.17</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66.67</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49.97</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4.39</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4.71</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3.96</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r>
              <a:tr h="21406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101</a:t>
                      </a:r>
                      <a:r>
                        <a:rPr kumimoji="0" lang="zh-TW" altLang="en-US" sz="1600" b="0"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年</a:t>
                      </a:r>
                    </a:p>
                  </a:txBody>
                  <a:tcPr marL="16307" marR="16307" marT="0" marB="0" anchor="ctr" horzOverflow="overflow">
                    <a:lnL>
                      <a:noFill/>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19,436</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w="12700" cap="flat" cmpd="sng" algn="ctr">
                      <a:solidFill>
                        <a:srgbClr val="000000"/>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11,341</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10,860</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481</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58.35</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66.83</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50.19</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4.24</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4.49</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3.92</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5750">
                <a:tc rowSpan="4">
                  <a:txBody>
                    <a:bodyPr/>
                    <a:lstStyle/>
                    <a:p>
                      <a:pPr marL="0" marR="0" lvl="0" indent="0" algn="ctr" defTabSz="914400" rtl="0" eaLnBrk="1" fontAlgn="base" latinLnBrk="0" hangingPunct="1">
                        <a:lnSpc>
                          <a:spcPts val="1700"/>
                        </a:lnSpc>
                        <a:spcBef>
                          <a:spcPct val="0"/>
                        </a:spcBef>
                        <a:spcAft>
                          <a:spcPct val="0"/>
                        </a:spcAft>
                        <a:buClrTx/>
                        <a:buSzTx/>
                        <a:buFontTx/>
                        <a:buNone/>
                        <a:tabLst/>
                      </a:pPr>
                      <a:r>
                        <a:rPr kumimoji="0" lang="zh-TW" altLang="en-US" sz="1600" b="0" i="0" u="none" strike="noStrike" cap="none" normalizeH="0" baseline="0" dirty="0" smtClean="0">
                          <a:ln>
                            <a:noFill/>
                          </a:ln>
                          <a:solidFill>
                            <a:schemeClr val="tx1"/>
                          </a:solidFill>
                          <a:effectLst/>
                          <a:latin typeface="Times New Roman" pitchFamily="18" charset="0"/>
                          <a:ea typeface="標楷體" pitchFamily="65" charset="-120"/>
                          <a:cs typeface="新細明體" pitchFamily="18" charset="-120"/>
                        </a:rPr>
                        <a:t>年月別</a:t>
                      </a:r>
                    </a:p>
                  </a:txBody>
                  <a:tcPr marL="16307" marR="16307"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10">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dirty="0" smtClean="0">
                          <a:ln>
                            <a:noFill/>
                          </a:ln>
                          <a:solidFill>
                            <a:schemeClr val="tx1"/>
                          </a:solidFill>
                          <a:effectLst/>
                          <a:latin typeface="Times New Roman" pitchFamily="18" charset="0"/>
                          <a:ea typeface="標楷體" pitchFamily="65" charset="-120"/>
                          <a:cs typeface="Times New Roman" pitchFamily="18" charset="0"/>
                        </a:rPr>
                        <a:t>就業者之行業結構</a:t>
                      </a:r>
                    </a:p>
                  </a:txBody>
                  <a:tcPr marL="16307" marR="16307"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284163">
                <a:tc vMerge="1">
                  <a:txBody>
                    <a:bodyPr/>
                    <a:lstStyle/>
                    <a:p>
                      <a:endParaRPr lang="zh-TW" altLang="en-US"/>
                    </a:p>
                  </a:txBody>
                  <a:tcPr/>
                </a:tc>
                <a:tc rowSpan="2"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Times New Roman" pitchFamily="18" charset="0"/>
                        </a:rPr>
                        <a:t>農、林、</a:t>
                      </a:r>
                    </a:p>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Times New Roman" pitchFamily="18" charset="0"/>
                        </a:rPr>
                        <a:t>漁、牧業</a:t>
                      </a:r>
                    </a:p>
                  </a:txBody>
                  <a:tcPr marL="16307" marR="1630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zh-TW" altLang="en-US"/>
                    </a:p>
                  </a:txBody>
                  <a:tcPr/>
                </a:tc>
                <a:tc rowSpan="2"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Times New Roman" pitchFamily="18" charset="0"/>
                        </a:rPr>
                        <a:t>工</a:t>
                      </a:r>
                      <a:r>
                        <a:rPr kumimoji="0" lang="en-US" sz="1600" b="0" i="0" u="none" strike="noStrike" cap="none" normalizeH="0" baseline="0" smtClean="0">
                          <a:ln>
                            <a:noFill/>
                          </a:ln>
                          <a:solidFill>
                            <a:schemeClr val="tx1"/>
                          </a:solidFill>
                          <a:effectLst/>
                          <a:latin typeface="Times New Roman" pitchFamily="18" charset="0"/>
                          <a:ea typeface="標楷體" pitchFamily="65" charset="-120"/>
                          <a:cs typeface="Times New Roman" pitchFamily="18" charset="0"/>
                        </a:rPr>
                        <a:t>  </a:t>
                      </a: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Times New Roman" pitchFamily="18" charset="0"/>
                        </a:rPr>
                        <a:t>業</a:t>
                      </a:r>
                    </a:p>
                  </a:txBody>
                  <a:tcPr marL="16307" marR="1630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zh-TW" altLang="en-US"/>
                    </a:p>
                  </a:txBody>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rowSpan="2"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Times New Roman" pitchFamily="18" charset="0"/>
                        </a:rPr>
                        <a:t>服務業</a:t>
                      </a:r>
                    </a:p>
                  </a:txBody>
                  <a:tcPr marL="16307" marR="16307"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zh-TW" altLang="en-US"/>
                    </a:p>
                  </a:txBody>
                  <a:tcPr/>
                </a:tc>
              </a:tr>
              <a:tr h="284163">
                <a:tc vMerge="1">
                  <a:txBody>
                    <a:bodyPr/>
                    <a:lstStyle/>
                    <a:p>
                      <a:endParaRPr lang="zh-TW" altLang="en-US"/>
                    </a:p>
                  </a:txBody>
                  <a:tcPr/>
                </a:tc>
                <a:tc gridSpan="2" vMerge="1">
                  <a:txBody>
                    <a:bodyPr/>
                    <a:lstStyle/>
                    <a:p>
                      <a:endParaRPr lang="zh-TW" altLang="en-US"/>
                    </a:p>
                  </a:txBody>
                  <a:tcPr/>
                </a:tc>
                <a:tc hMerge="1" vMerge="1">
                  <a:txBody>
                    <a:bodyPr/>
                    <a:lstStyle/>
                    <a:p>
                      <a:endParaRPr lang="zh-TW" altLang="en-US"/>
                    </a:p>
                  </a:txBody>
                  <a:tcPr/>
                </a:tc>
                <a:tc gridSpan="2" vMerge="1">
                  <a:txBody>
                    <a:bodyPr/>
                    <a:lstStyle/>
                    <a:p>
                      <a:endParaRPr lang="zh-TW" altLang="en-US"/>
                    </a:p>
                  </a:txBody>
                  <a:tcPr/>
                </a:tc>
                <a:tc hMerge="1" v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Times New Roman" pitchFamily="18" charset="0"/>
                        </a:rPr>
                        <a:t>製造業</a:t>
                      </a:r>
                    </a:p>
                  </a:txBody>
                  <a:tcPr marL="16307" marR="163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Times New Roman" pitchFamily="18" charset="0"/>
                        </a:rPr>
                        <a:t>營造業</a:t>
                      </a:r>
                    </a:p>
                  </a:txBody>
                  <a:tcPr marL="16307" marR="163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gridSpan="2" vMerge="1">
                  <a:txBody>
                    <a:bodyPr/>
                    <a:lstStyle/>
                    <a:p>
                      <a:endParaRPr lang="zh-TW" altLang="en-US"/>
                    </a:p>
                  </a:txBody>
                  <a:tcPr/>
                </a:tc>
                <a:tc hMerge="1" vMerge="1">
                  <a:txBody>
                    <a:bodyPr/>
                    <a:lstStyle/>
                    <a:p>
                      <a:endParaRPr lang="zh-TW" altLang="en-US"/>
                    </a:p>
                  </a:txBody>
                  <a:tcPr/>
                </a:tc>
              </a:tr>
              <a:tr h="284163">
                <a:tc v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Times New Roman" pitchFamily="18" charset="0"/>
                        </a:rPr>
                        <a:t>千人</a:t>
                      </a:r>
                    </a:p>
                  </a:txBody>
                  <a:tcPr marL="16307" marR="163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標楷體" pitchFamily="65" charset="-120"/>
                          <a:cs typeface="Times New Roman" pitchFamily="18" charset="0"/>
                        </a:rPr>
                        <a:t>%</a:t>
                      </a:r>
                      <a:endParaRPr kumimoji="0" lang="zh-TW" altLang="zh-TW" sz="1600" b="0" i="0" u="none" strike="noStrike" cap="none" normalizeH="0" baseline="0" smtClean="0">
                        <a:ln>
                          <a:noFill/>
                        </a:ln>
                        <a:solidFill>
                          <a:schemeClr val="tx1"/>
                        </a:solidFill>
                        <a:effectLst/>
                        <a:latin typeface="Times New Roman" pitchFamily="18" charset="0"/>
                        <a:ea typeface="標楷體" pitchFamily="65" charset="-120"/>
                        <a:cs typeface="Times New Roman" pitchFamily="18" charset="0"/>
                      </a:endParaRPr>
                    </a:p>
                  </a:txBody>
                  <a:tcPr marL="16307" marR="163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Times New Roman" pitchFamily="18" charset="0"/>
                        </a:rPr>
                        <a:t>千人</a:t>
                      </a:r>
                    </a:p>
                  </a:txBody>
                  <a:tcPr marL="16307" marR="163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標楷體" pitchFamily="65" charset="-120"/>
                          <a:cs typeface="Times New Roman" pitchFamily="18" charset="0"/>
                        </a:rPr>
                        <a:t>%</a:t>
                      </a:r>
                      <a:endParaRPr kumimoji="0" lang="zh-TW" altLang="zh-TW" sz="1600" b="0" i="0" u="none" strike="noStrike" cap="none" normalizeH="0" baseline="0" smtClean="0">
                        <a:ln>
                          <a:noFill/>
                        </a:ln>
                        <a:solidFill>
                          <a:schemeClr val="tx1"/>
                        </a:solidFill>
                        <a:effectLst/>
                        <a:latin typeface="Times New Roman" pitchFamily="18" charset="0"/>
                        <a:ea typeface="標楷體" pitchFamily="65" charset="-120"/>
                        <a:cs typeface="Times New Roman" pitchFamily="18" charset="0"/>
                      </a:endParaRPr>
                    </a:p>
                  </a:txBody>
                  <a:tcPr marL="16307" marR="163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Times New Roman" pitchFamily="18" charset="0"/>
                        </a:rPr>
                        <a:t>千人</a:t>
                      </a:r>
                    </a:p>
                  </a:txBody>
                  <a:tcPr marL="16307" marR="163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標楷體" pitchFamily="65" charset="-120"/>
                          <a:cs typeface="Times New Roman" pitchFamily="18" charset="0"/>
                        </a:rPr>
                        <a:t>%</a:t>
                      </a:r>
                      <a:endParaRPr kumimoji="0" lang="zh-TW" altLang="zh-TW" sz="1600" b="0" i="0" u="none" strike="noStrike" cap="none" normalizeH="0" baseline="0" smtClean="0">
                        <a:ln>
                          <a:noFill/>
                        </a:ln>
                        <a:solidFill>
                          <a:schemeClr val="tx1"/>
                        </a:solidFill>
                        <a:effectLst/>
                        <a:latin typeface="Times New Roman" pitchFamily="18" charset="0"/>
                        <a:ea typeface="標楷體" pitchFamily="65" charset="-120"/>
                        <a:cs typeface="Times New Roman" pitchFamily="18" charset="0"/>
                      </a:endParaRPr>
                    </a:p>
                  </a:txBody>
                  <a:tcPr marL="16307" marR="163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Times New Roman" pitchFamily="18" charset="0"/>
                        </a:rPr>
                        <a:t>千人</a:t>
                      </a:r>
                    </a:p>
                  </a:txBody>
                  <a:tcPr marL="16307" marR="163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標楷體" pitchFamily="65" charset="-120"/>
                          <a:cs typeface="Times New Roman" pitchFamily="18" charset="0"/>
                        </a:rPr>
                        <a:t>%</a:t>
                      </a:r>
                      <a:endParaRPr kumimoji="0" lang="zh-TW" altLang="zh-TW" sz="1600" b="0" i="0" u="none" strike="noStrike" cap="none" normalizeH="0" baseline="0" smtClean="0">
                        <a:ln>
                          <a:noFill/>
                        </a:ln>
                        <a:solidFill>
                          <a:schemeClr val="tx1"/>
                        </a:solidFill>
                        <a:effectLst/>
                        <a:latin typeface="Times New Roman" pitchFamily="18" charset="0"/>
                        <a:ea typeface="標楷體" pitchFamily="65" charset="-120"/>
                        <a:cs typeface="Times New Roman" pitchFamily="18" charset="0"/>
                      </a:endParaRPr>
                    </a:p>
                  </a:txBody>
                  <a:tcPr marL="16307" marR="163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Times New Roman" pitchFamily="18" charset="0"/>
                        </a:rPr>
                        <a:t>千人</a:t>
                      </a:r>
                    </a:p>
                  </a:txBody>
                  <a:tcPr marL="16307" marR="163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標楷體" pitchFamily="65" charset="-120"/>
                          <a:cs typeface="Times New Roman" pitchFamily="18" charset="0"/>
                        </a:rPr>
                        <a:t>%</a:t>
                      </a:r>
                      <a:endParaRPr kumimoji="0" lang="zh-TW" altLang="zh-TW" sz="1600" b="0" i="0" u="none" strike="noStrike" cap="none" normalizeH="0" baseline="0" smtClean="0">
                        <a:ln>
                          <a:noFill/>
                        </a:ln>
                        <a:solidFill>
                          <a:schemeClr val="tx1"/>
                        </a:solidFill>
                        <a:effectLst/>
                        <a:latin typeface="Times New Roman" pitchFamily="18" charset="0"/>
                        <a:ea typeface="標楷體" pitchFamily="65" charset="-120"/>
                        <a:cs typeface="Times New Roman" pitchFamily="18" charset="0"/>
                      </a:endParaRPr>
                    </a:p>
                  </a:txBody>
                  <a:tcPr marL="16307" marR="16307" marT="0" marB="0"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標楷體" pitchFamily="65" charset="-120"/>
                          <a:cs typeface="Times New Roman" pitchFamily="18" charset="0"/>
                        </a:rPr>
                        <a:t>95</a:t>
                      </a:r>
                      <a:r>
                        <a:rPr kumimoji="0" lang="zh-TW" altLang="en-US" sz="1600" b="0" i="0" u="none" strike="noStrike" cap="none" normalizeH="0" baseline="0" dirty="0" smtClean="0">
                          <a:ln>
                            <a:noFill/>
                          </a:ln>
                          <a:solidFill>
                            <a:schemeClr val="tx1"/>
                          </a:solidFill>
                          <a:effectLst/>
                          <a:latin typeface="Times New Roman" pitchFamily="18" charset="0"/>
                          <a:ea typeface="標楷體" pitchFamily="65" charset="-120"/>
                          <a:cs typeface="Times New Roman" pitchFamily="18" charset="0"/>
                        </a:rPr>
                        <a:t>年</a:t>
                      </a:r>
                    </a:p>
                  </a:txBody>
                  <a:tcPr marL="16307" marR="16307"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554</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5.48</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3,700</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36.59</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2,777</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27.47</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829</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8.20</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5,857</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57.93</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r>
              <a:tr h="2841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標楷體" pitchFamily="65" charset="-120"/>
                          <a:cs typeface="Times New Roman" pitchFamily="18" charset="0"/>
                        </a:rPr>
                        <a:t>96</a:t>
                      </a:r>
                      <a:r>
                        <a:rPr kumimoji="0" lang="zh-TW" altLang="en-US" sz="1600" b="0" i="0" u="none" strike="noStrike" cap="none" normalizeH="0" baseline="0" dirty="0" smtClean="0">
                          <a:ln>
                            <a:noFill/>
                          </a:ln>
                          <a:solidFill>
                            <a:schemeClr val="tx1"/>
                          </a:solidFill>
                          <a:effectLst/>
                          <a:latin typeface="Times New Roman" pitchFamily="18" charset="0"/>
                          <a:ea typeface="標楷體" pitchFamily="65" charset="-120"/>
                          <a:cs typeface="Times New Roman" pitchFamily="18" charset="0"/>
                        </a:rPr>
                        <a:t>年</a:t>
                      </a:r>
                    </a:p>
                  </a:txBody>
                  <a:tcPr marL="16307" marR="16307" marT="0" marB="0" anchor="ctr"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543</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5.28</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3,788</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36.80</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2,842</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27.61</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846</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8.22</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5,962</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57.92</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r>
              <a:tr h="2841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標楷體" pitchFamily="65" charset="-120"/>
                          <a:cs typeface="Times New Roman" pitchFamily="18" charset="0"/>
                        </a:rPr>
                        <a:t>97</a:t>
                      </a:r>
                      <a:r>
                        <a:rPr kumimoji="0" lang="zh-TW" altLang="en-US" sz="1600" b="0" i="0" u="none" strike="noStrike" cap="none" normalizeH="0" baseline="0" dirty="0" smtClean="0">
                          <a:ln>
                            <a:noFill/>
                          </a:ln>
                          <a:solidFill>
                            <a:schemeClr val="tx1"/>
                          </a:solidFill>
                          <a:effectLst/>
                          <a:latin typeface="Times New Roman" pitchFamily="18" charset="0"/>
                          <a:ea typeface="標楷體" pitchFamily="65" charset="-120"/>
                          <a:cs typeface="Times New Roman" pitchFamily="18" charset="0"/>
                        </a:rPr>
                        <a:t>年</a:t>
                      </a:r>
                    </a:p>
                  </a:txBody>
                  <a:tcPr marL="16307" marR="16307" marT="0" marB="0" anchor="ctr"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535</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5.14</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3,833</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36.85</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2,886</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27.74</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842</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8.09</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6,035</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58.01</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r>
              <a:tr h="2841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標楷體" pitchFamily="65" charset="-120"/>
                          <a:cs typeface="Times New Roman" pitchFamily="18" charset="0"/>
                        </a:rPr>
                        <a:t>98</a:t>
                      </a:r>
                      <a:r>
                        <a:rPr kumimoji="0" lang="zh-TW" altLang="en-US" sz="1600" b="0" i="0" u="none" strike="noStrike" cap="none" normalizeH="0" baseline="0" dirty="0" smtClean="0">
                          <a:ln>
                            <a:noFill/>
                          </a:ln>
                          <a:solidFill>
                            <a:schemeClr val="tx1"/>
                          </a:solidFill>
                          <a:effectLst/>
                          <a:latin typeface="Times New Roman" pitchFamily="18" charset="0"/>
                          <a:ea typeface="標楷體" pitchFamily="65" charset="-120"/>
                          <a:cs typeface="Times New Roman" pitchFamily="18" charset="0"/>
                        </a:rPr>
                        <a:t>年</a:t>
                      </a:r>
                    </a:p>
                  </a:txBody>
                  <a:tcPr marL="16307" marR="16307" marT="0" marB="0" anchor="ctr"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543</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5.28</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3,685</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35.85</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2,790</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27.14</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788</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7.67</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6,051</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58.87</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r>
              <a:tr h="2841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標楷體" pitchFamily="65" charset="-120"/>
                          <a:cs typeface="Times New Roman" pitchFamily="18" charset="0"/>
                        </a:rPr>
                        <a:t>99</a:t>
                      </a: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Times New Roman" pitchFamily="18" charset="0"/>
                        </a:rPr>
                        <a:t>年</a:t>
                      </a:r>
                      <a:endParaRPr kumimoji="0" lang="zh-TW" altLang="en-US" sz="1600" b="0" i="0" u="none" strike="noStrike" cap="none" normalizeH="0" baseline="0" smtClean="0">
                        <a:ln>
                          <a:noFill/>
                        </a:ln>
                        <a:solidFill>
                          <a:srgbClr val="FF0000"/>
                        </a:solidFill>
                        <a:effectLst/>
                        <a:latin typeface="Times New Roman" pitchFamily="18" charset="0"/>
                        <a:ea typeface="標楷體" pitchFamily="65" charset="-120"/>
                        <a:cs typeface="Times New Roman" pitchFamily="18" charset="0"/>
                      </a:endParaRPr>
                    </a:p>
                  </a:txBody>
                  <a:tcPr marL="16307" marR="16307" marT="0" marB="0" anchor="ctr"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550</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5.24</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3,769</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35.92</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2,861</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27.27</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797</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7.60</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6,174</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58.84</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r>
              <a:tr h="2841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標楷體" pitchFamily="65" charset="-120"/>
                          <a:cs typeface="Times New Roman" pitchFamily="18" charset="0"/>
                        </a:rPr>
                        <a:t>100</a:t>
                      </a:r>
                      <a:r>
                        <a:rPr kumimoji="0" lang="zh-TW" altLang="en-US" sz="1600" b="0" i="0" u="none" strike="noStrike" cap="none" normalizeH="0" baseline="0" dirty="0" smtClean="0">
                          <a:ln>
                            <a:noFill/>
                          </a:ln>
                          <a:solidFill>
                            <a:schemeClr val="tx1"/>
                          </a:solidFill>
                          <a:effectLst/>
                          <a:latin typeface="Times New Roman" pitchFamily="18" charset="0"/>
                          <a:ea typeface="標楷體" pitchFamily="65" charset="-120"/>
                          <a:cs typeface="Times New Roman" pitchFamily="18" charset="0"/>
                        </a:rPr>
                        <a:t>年</a:t>
                      </a:r>
                      <a:endParaRPr kumimoji="0" lang="zh-TW" altLang="en-US"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542</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5.06</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3,892</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36.34</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2,949</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27.54</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831</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7.76</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6,275</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58.60</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r>
              <a:tr h="223352">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zh-TW" sz="1600" b="0"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101</a:t>
                      </a:r>
                      <a:r>
                        <a:rPr kumimoji="0" lang="zh-TW" altLang="en-US" sz="1600" b="0"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年</a:t>
                      </a:r>
                    </a:p>
                  </a:txBody>
                  <a:tcPr marL="16307" marR="16307" marT="0" marB="0" anchor="ctr"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544</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5.01</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3,935</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36.23</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2,975</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27.39</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845</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7.78</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6,381</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58.75</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16307" marR="16307" marT="0" marB="0" anchor="ctr" horzOverflow="overflow">
                    <a:lnL>
                      <a:noFill/>
                    </a:lnL>
                    <a:lnR>
                      <a:noFill/>
                    </a:lnR>
                    <a:lnT>
                      <a:noFill/>
                    </a:lnT>
                    <a:lnB>
                      <a:noFill/>
                    </a:lnB>
                    <a:lnTlToBr>
                      <a:noFill/>
                    </a:lnTlToBr>
                    <a:lnBlToTr>
                      <a:noFill/>
                    </a:lnBlToTr>
                    <a:noFill/>
                  </a:tcPr>
                </a:tc>
              </a:tr>
            </a:tbl>
          </a:graphicData>
        </a:graphic>
      </p:graphicFrame>
      <p:sp>
        <p:nvSpPr>
          <p:cNvPr id="12512" name="Rectangle 1"/>
          <p:cNvSpPr>
            <a:spLocks noChangeArrowheads="1"/>
          </p:cNvSpPr>
          <p:nvPr/>
        </p:nvSpPr>
        <p:spPr bwMode="auto">
          <a:xfrm>
            <a:off x="490895" y="6519863"/>
            <a:ext cx="7143750" cy="338137"/>
          </a:xfrm>
          <a:prstGeom prst="rect">
            <a:avLst/>
          </a:prstGeom>
          <a:noFill/>
          <a:ln w="9525">
            <a:noFill/>
            <a:miter lim="800000"/>
            <a:headEnd/>
            <a:tailEnd/>
          </a:ln>
        </p:spPr>
        <p:txBody>
          <a:bodyPr anchor="ctr">
            <a:spAutoFit/>
          </a:bodyPr>
          <a:lstStyle/>
          <a:p>
            <a:pPr eaLnBrk="0" hangingPunct="0"/>
            <a:r>
              <a:rPr lang="zh-TW" altLang="en-US" sz="1600" dirty="0">
                <a:latin typeface="標楷體" pitchFamily="65" charset="-120"/>
                <a:ea typeface="標楷體" pitchFamily="65" charset="-120"/>
              </a:rPr>
              <a:t>資料來源：行政院主計處，中華民國台灣地區人力資源調查統計年報、速報。</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28625" y="-11384"/>
            <a:ext cx="7467600" cy="714375"/>
          </a:xfrm>
        </p:spPr>
        <p:txBody>
          <a:bodyPr/>
          <a:lstStyle/>
          <a:p>
            <a:pPr>
              <a:defRPr/>
            </a:pPr>
            <a:r>
              <a:rPr lang="zh-TW" altLang="zh-TW" dirty="0" smtClean="0">
                <a:latin typeface="標楷體" pitchFamily="65" charset="-120"/>
                <a:ea typeface="標楷體" pitchFamily="65" charset="-120"/>
              </a:rPr>
              <a:t>失業規模指標</a:t>
            </a:r>
            <a:endParaRPr lang="zh-TW" altLang="en-US" dirty="0">
              <a:latin typeface="標楷體" pitchFamily="65" charset="-120"/>
              <a:ea typeface="標楷體" pitchFamily="65" charset="-120"/>
            </a:endParaRPr>
          </a:p>
        </p:txBody>
      </p:sp>
      <p:sp>
        <p:nvSpPr>
          <p:cNvPr id="13315" name="投影片編號版面配置區 2"/>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8E1DDBBB-6734-4F5F-96DE-79F3545B99A0}" type="slidenum">
              <a:rPr lang="en-US" altLang="zh-TW" smtClean="0">
                <a:ea typeface="新細明體" pitchFamily="18" charset="-120"/>
              </a:rPr>
              <a:pPr/>
              <a:t>8</a:t>
            </a:fld>
            <a:endParaRPr lang="en-US" altLang="zh-TW" smtClean="0">
              <a:ea typeface="新細明體" pitchFamily="18" charset="-120"/>
            </a:endParaRPr>
          </a:p>
        </p:txBody>
      </p:sp>
      <p:graphicFrame>
        <p:nvGraphicFramePr>
          <p:cNvPr id="4" name="表格 3"/>
          <p:cNvGraphicFramePr>
            <a:graphicFrameLocks noGrp="1"/>
          </p:cNvGraphicFramePr>
          <p:nvPr>
            <p:extLst>
              <p:ext uri="{D42A27DB-BD31-4B8C-83A1-F6EECF244321}">
                <p14:modId xmlns:p14="http://schemas.microsoft.com/office/powerpoint/2010/main" val="1566028223"/>
              </p:ext>
            </p:extLst>
          </p:nvPr>
        </p:nvGraphicFramePr>
        <p:xfrm>
          <a:off x="179512" y="620688"/>
          <a:ext cx="8501062" cy="6157941"/>
        </p:xfrm>
        <a:graphic>
          <a:graphicData uri="http://schemas.openxmlformats.org/drawingml/2006/table">
            <a:tbl>
              <a:tblPr/>
              <a:tblGrid>
                <a:gridCol w="1071562"/>
                <a:gridCol w="785813"/>
                <a:gridCol w="571500"/>
                <a:gridCol w="428625"/>
                <a:gridCol w="214312"/>
                <a:gridCol w="346075"/>
                <a:gridCol w="623888"/>
                <a:gridCol w="625475"/>
                <a:gridCol w="333375"/>
                <a:gridCol w="285750"/>
                <a:gridCol w="571500"/>
                <a:gridCol w="114300"/>
                <a:gridCol w="385762"/>
                <a:gridCol w="415925"/>
                <a:gridCol w="109538"/>
                <a:gridCol w="584200"/>
                <a:gridCol w="247650"/>
                <a:gridCol w="285750"/>
                <a:gridCol w="500062"/>
              </a:tblGrid>
              <a:tr h="241300">
                <a:tc row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dirty="0" smtClean="0">
                          <a:ln>
                            <a:noFill/>
                          </a:ln>
                          <a:solidFill>
                            <a:schemeClr val="tx1"/>
                          </a:solidFill>
                          <a:effectLst/>
                          <a:latin typeface="Times New Roman" pitchFamily="18" charset="0"/>
                          <a:ea typeface="標楷體" pitchFamily="65" charset="-120"/>
                          <a:cs typeface="新細明體" pitchFamily="18" charset="-120"/>
                        </a:rPr>
                        <a:t>年月別</a:t>
                      </a:r>
                    </a:p>
                  </a:txBody>
                  <a:tcPr marL="7612" marR="7612"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總計</a:t>
                      </a:r>
                    </a:p>
                  </a:txBody>
                  <a:tcPr marL="7612" marR="76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dirty="0" smtClean="0">
                          <a:ln>
                            <a:noFill/>
                          </a:ln>
                          <a:solidFill>
                            <a:schemeClr val="tx1"/>
                          </a:solidFill>
                          <a:effectLst/>
                          <a:latin typeface="Times New Roman" pitchFamily="18" charset="0"/>
                          <a:ea typeface="標楷體" pitchFamily="65" charset="-120"/>
                          <a:cs typeface="新細明體" pitchFamily="18" charset="-120"/>
                        </a:rPr>
                        <a:t>初次尋職者</a:t>
                      </a:r>
                    </a:p>
                  </a:txBody>
                  <a:tcPr marL="7612" marR="76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zh-TW" altLang="en-US"/>
                    </a:p>
                  </a:txBody>
                  <a:tcPr/>
                </a:tc>
                <a:tc gridSpan="1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非初次尋職者</a:t>
                      </a:r>
                    </a:p>
                  </a:txBody>
                  <a:tcPr marL="7612" marR="7612"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725488">
                <a:tc vMerge="1">
                  <a:txBody>
                    <a:bodyPr/>
                    <a:lstStyle/>
                    <a:p>
                      <a:endParaRPr lang="zh-TW" altLang="en-US"/>
                    </a:p>
                  </a:txBody>
                  <a:tcPr/>
                </a:tc>
                <a:tc vMerge="1">
                  <a:txBody>
                    <a:bodyPr/>
                    <a:lstStyle/>
                    <a:p>
                      <a:endParaRPr lang="zh-TW" altLang="en-US"/>
                    </a:p>
                  </a:txBody>
                  <a:tcPr/>
                </a:tc>
                <a:tc gridSpan="2" vMerge="1">
                  <a:txBody>
                    <a:bodyPr/>
                    <a:lstStyle/>
                    <a:p>
                      <a:endParaRPr lang="zh-TW" altLang="en-US"/>
                    </a:p>
                  </a:txBody>
                  <a:tcPr/>
                </a:tc>
                <a:tc hMerge="1" vMerge="1">
                  <a:txBody>
                    <a:bodyPr/>
                    <a:lstStyle/>
                    <a:p>
                      <a:endParaRPr lang="zh-TW" altLang="en-US"/>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小 計</a:t>
                      </a:r>
                    </a:p>
                  </a:txBody>
                  <a:tcPr marL="7612" marR="76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gridSpan="3">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dirty="0" smtClean="0">
                          <a:ln>
                            <a:noFill/>
                          </a:ln>
                          <a:solidFill>
                            <a:schemeClr val="tx1"/>
                          </a:solidFill>
                          <a:effectLst/>
                          <a:latin typeface="Times New Roman" pitchFamily="18" charset="0"/>
                          <a:ea typeface="標楷體" pitchFamily="65" charset="-120"/>
                          <a:cs typeface="新細明體" pitchFamily="18" charset="-120"/>
                        </a:rPr>
                        <a:t>工作場所歇業或業務緊縮</a:t>
                      </a:r>
                    </a:p>
                  </a:txBody>
                  <a:tcPr marL="7612" marR="76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gridSpan="3">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dirty="0" smtClean="0">
                          <a:ln>
                            <a:noFill/>
                          </a:ln>
                          <a:solidFill>
                            <a:schemeClr val="tx1"/>
                          </a:solidFill>
                          <a:effectLst/>
                          <a:latin typeface="Times New Roman" pitchFamily="18" charset="0"/>
                          <a:ea typeface="標楷體" pitchFamily="65" charset="-120"/>
                          <a:cs typeface="新細明體" pitchFamily="18" charset="-120"/>
                        </a:rPr>
                        <a:t>對原有工作不滿意</a:t>
                      </a:r>
                    </a:p>
                  </a:txBody>
                  <a:tcPr marL="7612" marR="76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gridSpan="3">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dirty="0" smtClean="0">
                          <a:ln>
                            <a:noFill/>
                          </a:ln>
                          <a:solidFill>
                            <a:schemeClr val="tx1"/>
                          </a:solidFill>
                          <a:effectLst/>
                          <a:latin typeface="Times New Roman" pitchFamily="18" charset="0"/>
                          <a:ea typeface="標楷體" pitchFamily="65" charset="-120"/>
                          <a:cs typeface="新細明體" pitchFamily="18" charset="-120"/>
                        </a:rPr>
                        <a:t>季節性或臨時性工作結束</a:t>
                      </a:r>
                    </a:p>
                  </a:txBody>
                  <a:tcPr marL="7612" marR="76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其他</a:t>
                      </a:r>
                    </a:p>
                  </a:txBody>
                  <a:tcPr marL="7612" marR="7612" marT="0" marB="0" anchor="ctr" horzOverflow="overflow">
                    <a:lnL w="1270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r>
              <a:tr h="279400">
                <a:tc v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千人</a:t>
                      </a:r>
                    </a:p>
                  </a:txBody>
                  <a:tcPr marL="7612" marR="76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千人</a:t>
                      </a:r>
                    </a:p>
                  </a:txBody>
                  <a:tcPr marL="7612" marR="76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千人</a:t>
                      </a:r>
                    </a:p>
                  </a:txBody>
                  <a:tcPr marL="7612" marR="76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千人</a:t>
                      </a:r>
                    </a:p>
                  </a:txBody>
                  <a:tcPr marL="7612" marR="76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千人</a:t>
                      </a:r>
                    </a:p>
                  </a:txBody>
                  <a:tcPr marL="7612" marR="76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千人</a:t>
                      </a:r>
                    </a:p>
                  </a:txBody>
                  <a:tcPr marL="7612" marR="76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千人</a:t>
                      </a:r>
                    </a:p>
                  </a:txBody>
                  <a:tcPr marL="7612" marR="76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244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95</a:t>
                      </a:r>
                      <a:r>
                        <a:rPr kumimoji="0" lang="zh-TW" altLang="en-US" sz="1600" b="0" i="0" u="none" strike="noStrike" cap="none" normalizeH="0" baseline="0" dirty="0" smtClean="0">
                          <a:ln>
                            <a:noFill/>
                          </a:ln>
                          <a:solidFill>
                            <a:schemeClr val="tx1"/>
                          </a:solidFill>
                          <a:effectLst/>
                          <a:latin typeface="Times New Roman" pitchFamily="18" charset="0"/>
                          <a:ea typeface="標楷體" pitchFamily="65" charset="-120"/>
                          <a:cs typeface="新細明體" pitchFamily="18" charset="-120"/>
                        </a:rPr>
                        <a:t>年</a:t>
                      </a:r>
                      <a:endParaRPr kumimoji="0" lang="zh-TW" altLang="en-US"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411</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82</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20.0 </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329</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80.0 </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117</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28.5 </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141</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34.3 </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44</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10.7 </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27</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6.3 </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r>
              <a:tr h="28244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96</a:t>
                      </a:r>
                      <a:r>
                        <a:rPr kumimoji="0" lang="zh-TW" altLang="en-US" sz="1600" b="0" i="0" u="none" strike="noStrike" cap="none" normalizeH="0" baseline="0" dirty="0" smtClean="0">
                          <a:ln>
                            <a:noFill/>
                          </a:ln>
                          <a:solidFill>
                            <a:schemeClr val="tx1"/>
                          </a:solidFill>
                          <a:effectLst/>
                          <a:latin typeface="Times New Roman" pitchFamily="18" charset="0"/>
                          <a:ea typeface="標楷體" pitchFamily="65" charset="-120"/>
                          <a:cs typeface="新細明體" pitchFamily="18" charset="-120"/>
                        </a:rPr>
                        <a:t>年</a:t>
                      </a:r>
                      <a:endParaRPr kumimoji="0" lang="zh-TW" altLang="en-US"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419</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87</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20.8 </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332</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79.2 </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126</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30.1 </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138</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32.9 </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41</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9.8 </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27</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6.4 </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r>
              <a:tr h="28244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97</a:t>
                      </a:r>
                      <a:r>
                        <a:rPr kumimoji="0" lang="zh-TW" altLang="en-US" sz="1600" b="0" i="0" u="none" strike="noStrike" cap="none" normalizeH="0" baseline="0" dirty="0" smtClean="0">
                          <a:ln>
                            <a:noFill/>
                          </a:ln>
                          <a:solidFill>
                            <a:schemeClr val="tx1"/>
                          </a:solidFill>
                          <a:effectLst/>
                          <a:latin typeface="Times New Roman" pitchFamily="18" charset="0"/>
                          <a:ea typeface="標楷體" pitchFamily="65" charset="-120"/>
                          <a:cs typeface="新細明體" pitchFamily="18" charset="-120"/>
                        </a:rPr>
                        <a:t>年</a:t>
                      </a:r>
                      <a:endParaRPr kumimoji="0" lang="zh-TW" altLang="en-US"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450</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93</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20.7</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357</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79.3</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152</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33.8</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139</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30.9</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43</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9.6</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23</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5.1</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r>
              <a:tr h="28244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98</a:t>
                      </a:r>
                      <a:r>
                        <a:rPr kumimoji="0" lang="zh-TW" altLang="en-US" sz="1600" b="0" i="0" u="none" strike="noStrike" cap="none" normalizeH="0" baseline="0" dirty="0" smtClean="0">
                          <a:ln>
                            <a:noFill/>
                          </a:ln>
                          <a:solidFill>
                            <a:schemeClr val="tx1"/>
                          </a:solidFill>
                          <a:effectLst/>
                          <a:latin typeface="Times New Roman" pitchFamily="18" charset="0"/>
                          <a:ea typeface="標楷體" pitchFamily="65" charset="-120"/>
                          <a:cs typeface="新細明體" pitchFamily="18" charset="-120"/>
                        </a:rPr>
                        <a:t>年</a:t>
                      </a:r>
                      <a:endParaRPr kumimoji="0" lang="zh-TW" altLang="en-US"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639</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102</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16.0</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536</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83.9</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337</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52.7</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119</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18.6</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57</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8.9</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23</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3.6</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r>
              <a:tr h="28244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99</a:t>
                      </a:r>
                      <a:r>
                        <a:rPr kumimoji="0" lang="zh-TW" altLang="en-US" sz="1600" b="0" i="0" u="none" strike="noStrike" cap="none" normalizeH="0" baseline="0" dirty="0" smtClean="0">
                          <a:ln>
                            <a:noFill/>
                          </a:ln>
                          <a:solidFill>
                            <a:schemeClr val="tx1"/>
                          </a:solidFill>
                          <a:effectLst/>
                          <a:latin typeface="Times New Roman" pitchFamily="18" charset="0"/>
                          <a:ea typeface="標楷體" pitchFamily="65" charset="-120"/>
                          <a:cs typeface="新細明體" pitchFamily="18" charset="-120"/>
                        </a:rPr>
                        <a:t>年</a:t>
                      </a:r>
                      <a:endParaRPr kumimoji="0" lang="zh-TW" altLang="en-US"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577</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105</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18.2</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472</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81.8</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240</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41.6</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142</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24.6</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64</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11.1</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26</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4.5</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r>
              <a:tr h="28244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100</a:t>
                      </a:r>
                      <a:r>
                        <a:rPr kumimoji="0" lang="zh-TW" altLang="en-US" sz="16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年</a:t>
                      </a:r>
                    </a:p>
                  </a:txBody>
                  <a:tcPr marL="7612" marR="7612" marT="0" marB="0" anchor="ctr" horzOverflow="overflow">
                    <a:lnL>
                      <a:noFill/>
                    </a:lnL>
                    <a:lnR w="12700" cap="flat" cmpd="sng" algn="ctr">
                      <a:solidFill>
                        <a:srgbClr val="000000"/>
                      </a:solidFill>
                      <a:prstDash val="solid"/>
                      <a:round/>
                      <a:headEnd type="none" w="med" len="med"/>
                      <a:tailEnd type="none" w="med" len="med"/>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491</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w="12700" cap="flat" cmpd="sng" algn="ctr">
                      <a:solidFill>
                        <a:srgbClr val="000000"/>
                      </a:solidFill>
                      <a:prstDash val="solid"/>
                      <a:round/>
                      <a:headEnd type="none" w="med" len="med"/>
                      <a:tailEnd type="none" w="med" len="med"/>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100</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20.4</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391</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79.6</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148</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30.1</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160</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32.6</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56</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11.4</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27</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5.5</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r>
              <a:tr h="282443">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101</a:t>
                      </a:r>
                      <a:r>
                        <a:rPr kumimoji="0" lang="zh-TW" altLang="en-US" sz="16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年</a:t>
                      </a:r>
                    </a:p>
                  </a:txBody>
                  <a:tcPr marL="7612" marR="7612" marT="0" marB="0" anchor="ctr" horzOverflow="overflow">
                    <a:lnL>
                      <a:noFill/>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481</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w="12700" cap="flat" cmpd="sng" algn="ctr">
                      <a:solidFill>
                        <a:srgbClr val="000000"/>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105</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21.8</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375</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78.0</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137</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28.5</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162</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33.7</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50</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10.4</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26</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5.4</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1300">
                <a:tc row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dirty="0" smtClean="0">
                          <a:ln>
                            <a:noFill/>
                          </a:ln>
                          <a:solidFill>
                            <a:schemeClr val="tx1"/>
                          </a:solidFill>
                          <a:effectLst/>
                          <a:latin typeface="Times New Roman" pitchFamily="18" charset="0"/>
                          <a:ea typeface="標楷體" pitchFamily="65" charset="-120"/>
                          <a:cs typeface="新細明體" pitchFamily="18" charset="-120"/>
                        </a:rPr>
                        <a:t>年月別</a:t>
                      </a:r>
                    </a:p>
                  </a:txBody>
                  <a:tcPr marL="7612" marR="7612"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18">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dirty="0" smtClean="0">
                          <a:ln>
                            <a:noFill/>
                          </a:ln>
                          <a:solidFill>
                            <a:schemeClr val="tx1"/>
                          </a:solidFill>
                          <a:effectLst/>
                          <a:latin typeface="Times New Roman" pitchFamily="18" charset="0"/>
                          <a:ea typeface="標楷體" pitchFamily="65" charset="-120"/>
                          <a:cs typeface="Times New Roman" pitchFamily="18" charset="0"/>
                        </a:rPr>
                        <a:t>失業者之失業週數</a:t>
                      </a:r>
                    </a:p>
                  </a:txBody>
                  <a:tcPr marL="7612" marR="7612"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241300">
                <a:tc vMerge="1">
                  <a:txBody>
                    <a:bodyPr/>
                    <a:lstStyle/>
                    <a:p>
                      <a:endParaRPr lang="zh-TW" altLang="en-U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總 計</a:t>
                      </a:r>
                    </a:p>
                  </a:txBody>
                  <a:tcPr marL="7612" marR="76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初次尋職</a:t>
                      </a:r>
                    </a:p>
                  </a:txBody>
                  <a:tcPr marL="7612" marR="76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非初次尋職</a:t>
                      </a:r>
                    </a:p>
                  </a:txBody>
                  <a:tcPr marL="7612" marR="76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zh-TW" altLang="en-US"/>
                    </a:p>
                  </a:txBody>
                  <a:tcPr/>
                </a:tc>
                <a:tc gridSpan="7">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dirty="0" smtClean="0">
                          <a:ln>
                            <a:noFill/>
                          </a:ln>
                          <a:solidFill>
                            <a:schemeClr val="tx1"/>
                          </a:solidFill>
                          <a:effectLst/>
                          <a:latin typeface="Times New Roman" pitchFamily="18" charset="0"/>
                          <a:ea typeface="標楷體" pitchFamily="65" charset="-120"/>
                          <a:cs typeface="新細明體" pitchFamily="18" charset="-120"/>
                        </a:rPr>
                        <a:t>年齡別</a:t>
                      </a:r>
                    </a:p>
                  </a:txBody>
                  <a:tcPr marL="7612" marR="76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7">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教育程度別</a:t>
                      </a:r>
                    </a:p>
                  </a:txBody>
                  <a:tcPr marL="7612" marR="7612" marT="0" marB="0" anchor="ctr" horzOverflow="overflow">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484188">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gridSpan="2" vMerge="1">
                  <a:txBody>
                    <a:bodyPr/>
                    <a:lstStyle/>
                    <a:p>
                      <a:endParaRPr lang="zh-TW" altLang="en-US"/>
                    </a:p>
                  </a:txBody>
                  <a:tcPr/>
                </a:tc>
                <a:tc hMerge="1" v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15-24</a:t>
                      </a: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歲</a:t>
                      </a:r>
                      <a:endParaRPr kumimoji="0" lang="zh-TW" altLang="en-US"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25-44</a:t>
                      </a: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歲</a:t>
                      </a:r>
                      <a:endParaRPr kumimoji="0" lang="zh-TW" altLang="en-US"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45-64</a:t>
                      </a: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歲</a:t>
                      </a:r>
                      <a:endParaRPr kumimoji="0" lang="zh-TW" altLang="en-US"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國中及以下</a:t>
                      </a:r>
                    </a:p>
                  </a:txBody>
                  <a:tcPr marL="7612" marR="76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高中</a:t>
                      </a:r>
                      <a:r>
                        <a:rPr kumimoji="0" lang="en-US" altLang="zh-TW"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a:t>
                      </a: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職</a:t>
                      </a:r>
                      <a:r>
                        <a:rPr kumimoji="0" lang="en-US" altLang="zh-TW"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a:t>
                      </a:r>
                      <a:endParaRPr kumimoji="0" lang="zh-TW" altLang="zh-TW"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endParaRPr>
                    </a:p>
                  </a:txBody>
                  <a:tcPr marL="7612" marR="76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大專及以上</a:t>
                      </a:r>
                    </a:p>
                  </a:txBody>
                  <a:tcPr marL="7612" marR="7612"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r>
              <a:tr h="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95</a:t>
                      </a:r>
                      <a:r>
                        <a:rPr kumimoji="0" lang="zh-TW" altLang="en-US" sz="1600" b="0" i="0" u="none" strike="noStrike" cap="none" normalizeH="0" baseline="0" dirty="0" smtClean="0">
                          <a:ln>
                            <a:noFill/>
                          </a:ln>
                          <a:solidFill>
                            <a:schemeClr val="tx1"/>
                          </a:solidFill>
                          <a:effectLst/>
                          <a:latin typeface="Times New Roman" pitchFamily="18" charset="0"/>
                          <a:ea typeface="標楷體" pitchFamily="65" charset="-120"/>
                          <a:cs typeface="新細明體" pitchFamily="18" charset="-120"/>
                        </a:rPr>
                        <a:t>年</a:t>
                      </a:r>
                      <a:endParaRPr kumimoji="0" lang="zh-TW" altLang="en-US"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24.3 </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23.2 </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24.5 </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17.8 </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25.5 </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hMerge="1">
                  <a:txBody>
                    <a:bodyPr/>
                    <a:lstStyle/>
                    <a:p>
                      <a:endParaRPr lang="zh-TW" altLang="en-US"/>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29.8 </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hMerge="1">
                  <a:txBody>
                    <a:bodyPr/>
                    <a:lstStyle/>
                    <a:p>
                      <a:endParaRPr lang="zh-TW" altLang="en-US"/>
                    </a:p>
                  </a:txBody>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26.0 </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hMerge="1">
                  <a:txBody>
                    <a:bodyPr/>
                    <a:lstStyle/>
                    <a:p>
                      <a:endParaRPr lang="zh-TW" altLang="en-US"/>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23.6 </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hMerge="1">
                  <a:txBody>
                    <a:bodyPr/>
                    <a:lstStyle/>
                    <a:p>
                      <a:endParaRPr lang="zh-TW" altLang="en-US"/>
                    </a:p>
                  </a:txBody>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24.0 </a:t>
                      </a:r>
                      <a:endParaRPr kumimoji="0" lang="zh-TW"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hMerge="1">
                  <a:txBody>
                    <a:bodyPr/>
                    <a:lstStyle/>
                    <a:p>
                      <a:endParaRPr lang="zh-TW" altLang="en-US"/>
                    </a:p>
                  </a:txBody>
                  <a:tcPr/>
                </a:tc>
              </a:tr>
              <a:tr h="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96</a:t>
                      </a:r>
                      <a:r>
                        <a:rPr kumimoji="0" lang="zh-TW" altLang="en-US" sz="1600" b="0" i="0" u="none" strike="noStrike" cap="none" normalizeH="0" baseline="0" smtClean="0">
                          <a:ln>
                            <a:noFill/>
                          </a:ln>
                          <a:solidFill>
                            <a:schemeClr val="tx1"/>
                          </a:solidFill>
                          <a:effectLst/>
                          <a:latin typeface="Times New Roman" pitchFamily="18" charset="0"/>
                          <a:ea typeface="標楷體" pitchFamily="65" charset="-120"/>
                          <a:cs typeface="新細明體" pitchFamily="18" charset="-120"/>
                        </a:rPr>
                        <a:t>年</a:t>
                      </a:r>
                      <a:endParaRPr kumimoji="0" lang="zh-TW" altLang="en-US" sz="16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24.2 </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23.0 </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24.6 </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17.7 </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25.8 </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28.2 </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25.4 </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24.5 </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23.3 </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r>
              <a:tr h="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97</a:t>
                      </a:r>
                      <a:r>
                        <a:rPr kumimoji="0" lang="zh-TW" altLang="en-US" sz="1600" b="0" i="0" u="none" strike="noStrike" cap="none" normalizeH="0" baseline="0" dirty="0" smtClean="0">
                          <a:ln>
                            <a:noFill/>
                          </a:ln>
                          <a:solidFill>
                            <a:schemeClr val="tx1"/>
                          </a:solidFill>
                          <a:effectLst/>
                          <a:latin typeface="Times New Roman" pitchFamily="18" charset="0"/>
                          <a:ea typeface="標楷體" pitchFamily="65" charset="-120"/>
                          <a:cs typeface="新細明體" pitchFamily="18" charset="-120"/>
                        </a:rPr>
                        <a:t>年</a:t>
                      </a:r>
                      <a:endParaRPr kumimoji="0" lang="zh-TW" altLang="en-US"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25.3</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25.6</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25.2</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19.3</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27.1</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27.6</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25.2</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25.9</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24.7</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r>
              <a:tr h="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98</a:t>
                      </a:r>
                      <a:r>
                        <a:rPr kumimoji="0" lang="zh-TW" altLang="en-US" sz="1600" b="0" i="0" u="none" strike="noStrike" cap="none" normalizeH="0" baseline="0" dirty="0" smtClean="0">
                          <a:ln>
                            <a:noFill/>
                          </a:ln>
                          <a:solidFill>
                            <a:schemeClr val="tx1"/>
                          </a:solidFill>
                          <a:effectLst/>
                          <a:latin typeface="Times New Roman" pitchFamily="18" charset="0"/>
                          <a:ea typeface="標楷體" pitchFamily="65" charset="-120"/>
                          <a:cs typeface="新細明體" pitchFamily="18" charset="-120"/>
                        </a:rPr>
                        <a:t>年</a:t>
                      </a:r>
                      <a:endParaRPr kumimoji="0" lang="zh-TW" altLang="en-US"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27.5</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30.6</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26.9</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23.0</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28.5</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28.9</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26.7</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28.1</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27.4</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r>
              <a:tr h="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99</a:t>
                      </a:r>
                      <a:r>
                        <a:rPr kumimoji="0" lang="zh-TW" altLang="en-US" sz="1600" b="0" i="0" u="none" strike="noStrike" cap="none" normalizeH="0" baseline="0" dirty="0" smtClean="0">
                          <a:ln>
                            <a:noFill/>
                          </a:ln>
                          <a:solidFill>
                            <a:schemeClr val="tx1"/>
                          </a:solidFill>
                          <a:effectLst/>
                          <a:latin typeface="Times New Roman" pitchFamily="18" charset="0"/>
                          <a:ea typeface="標楷體" pitchFamily="65" charset="-120"/>
                          <a:cs typeface="新細明體" pitchFamily="18" charset="-120"/>
                        </a:rPr>
                        <a:t>年</a:t>
                      </a:r>
                      <a:endParaRPr kumimoji="0" lang="zh-TW" altLang="en-US"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29.7</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29.8</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29.7</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21.3</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31.5</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32.5</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28.4</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30.8</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29.4</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a:noFill/>
                    </a:lnB>
                    <a:lnTlToBr>
                      <a:noFill/>
                    </a:lnTlToBr>
                    <a:lnBlToTr>
                      <a:noFill/>
                    </a:lnBlToTr>
                    <a:noFill/>
                  </a:tcPr>
                </a:tc>
                <a:tc hMerge="1">
                  <a:txBody>
                    <a:bodyPr/>
                    <a:lstStyle/>
                    <a:p>
                      <a:endParaRPr lang="zh-TW" altLang="en-US"/>
                    </a:p>
                  </a:txBody>
                  <a:tcPr/>
                </a:tc>
              </a:tr>
              <a:tr h="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100</a:t>
                      </a:r>
                      <a:r>
                        <a:rPr kumimoji="0" lang="zh-TW" altLang="en-US" sz="16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年</a:t>
                      </a:r>
                    </a:p>
                  </a:txBody>
                  <a:tcPr marL="7612" marR="7612" marT="0" marB="0" anchor="ctr" horzOverflow="overflow">
                    <a:lnL>
                      <a:noFill/>
                    </a:lnL>
                    <a:lnR w="12700" cap="flat" cmpd="sng" algn="ctr">
                      <a:solidFill>
                        <a:srgbClr val="000000"/>
                      </a:solidFill>
                      <a:prstDash val="solid"/>
                      <a:round/>
                      <a:headEnd type="none" w="med" len="med"/>
                      <a:tailEnd type="none" w="med" len="med"/>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27.7</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w="12700" cap="flat" cmpd="sng" algn="ctr">
                      <a:solidFill>
                        <a:srgbClr val="000000"/>
                      </a:solidFill>
                      <a:prstDash val="solid"/>
                      <a:round/>
                      <a:headEnd type="none" w="med" len="med"/>
                      <a:tailEnd type="none" w="med" len="med"/>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27.3</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27.8</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19.8</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29.9</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zh-TW" altLang="en-US"/>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30.1</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27.9</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zh-TW" altLang="en-US"/>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108.4</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98.4</a:t>
                      </a:r>
                      <a:endParaRPr kumimoji="0" lang="zh-TW" altLang="zh-TW" sz="16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endParaRPr>
                    </a:p>
                  </a:txBody>
                  <a:tcPr marL="7612" marR="7612" marT="0" marB="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zh-TW" altLang="en-US"/>
                    </a:p>
                  </a:txBody>
                  <a:tcPr/>
                </a:tc>
              </a:tr>
              <a:tr h="468000">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zh-TW" sz="1600" b="0"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101</a:t>
                      </a:r>
                      <a:r>
                        <a:rPr kumimoji="0" lang="zh-TW" altLang="en-US" sz="16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年</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zh-TW" altLang="en-US" sz="16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endParaRPr>
                    </a:p>
                  </a:txBody>
                  <a:tcPr marL="7612" marR="7612" marT="0" marB="0" anchor="ctr" horzOverflow="overflow">
                    <a:lnL>
                      <a:noFill/>
                    </a:lnL>
                    <a:lnR w="12700" cap="flat" cmpd="sng" algn="ctr">
                      <a:solidFill>
                        <a:srgbClr val="000000"/>
                      </a:solidFill>
                      <a:prstDash val="solid"/>
                      <a:round/>
                      <a:headEnd type="none" w="med" len="med"/>
                      <a:tailEnd type="none" w="med" len="med"/>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16.0</a:t>
                      </a:r>
                      <a:endParaRPr kumimoji="0" lang="zh-TW" altLang="zh-TW" sz="1600" b="0"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7612" marR="7612" marT="0" marB="0" horzOverflow="overflow">
                    <a:lnL w="12700" cap="flat" cmpd="sng" algn="ctr">
                      <a:solidFill>
                        <a:srgbClr val="000000"/>
                      </a:solidFill>
                      <a:prstDash val="solid"/>
                      <a:round/>
                      <a:headEnd type="none" w="med" len="med"/>
                      <a:tailEnd type="none" w="med" len="med"/>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28.5</a:t>
                      </a:r>
                      <a:endParaRPr kumimoji="0" lang="zh-TW" altLang="zh-TW" sz="1600" b="0"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7612" marR="7612" marT="0" marB="0"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25.4</a:t>
                      </a:r>
                      <a:endParaRPr kumimoji="0" lang="zh-TW" altLang="zh-TW" sz="1600" b="0"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7612" marR="7612" marT="0" marB="0"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18.0</a:t>
                      </a:r>
                      <a:endParaRPr kumimoji="0" lang="zh-TW" altLang="zh-TW" sz="1600" b="0"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7612" marR="7612" marT="0" marB="0"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28.8</a:t>
                      </a:r>
                      <a:endParaRPr kumimoji="0" lang="zh-TW" altLang="zh-TW" sz="1600" b="0"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7612" marR="7612" marT="0" marB="0"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zh-TW" altLang="en-US"/>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27.9</a:t>
                      </a:r>
                      <a:endParaRPr kumimoji="0" lang="zh-TW" altLang="zh-TW" sz="1600" b="0"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7612" marR="7612" marT="0" marB="0"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24.4</a:t>
                      </a:r>
                      <a:endParaRPr kumimoji="0" lang="zh-TW" altLang="zh-TW" sz="1600" b="0"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7612" marR="7612" marT="0" marB="0"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zh-TW" altLang="en-US"/>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25.2</a:t>
                      </a:r>
                      <a:endParaRPr kumimoji="0" lang="zh-TW" altLang="zh-TW" sz="1600" b="0"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7612" marR="7612" marT="0" marB="0"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600" b="0"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27.2</a:t>
                      </a:r>
                      <a:endParaRPr kumimoji="0" lang="zh-TW" altLang="zh-TW" sz="1600" b="0"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7612" marR="7612" marT="0" marB="0"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zh-TW" altLang="en-US"/>
                    </a:p>
                  </a:txBody>
                  <a:tcPr/>
                </a:tc>
              </a:tr>
            </a:tbl>
          </a:graphicData>
        </a:graphic>
      </p:graphicFrame>
      <p:sp>
        <p:nvSpPr>
          <p:cNvPr id="13553" name="Rectangle 1"/>
          <p:cNvSpPr>
            <a:spLocks noChangeArrowheads="1"/>
          </p:cNvSpPr>
          <p:nvPr/>
        </p:nvSpPr>
        <p:spPr bwMode="auto">
          <a:xfrm>
            <a:off x="428625" y="6519862"/>
            <a:ext cx="7143750" cy="338138"/>
          </a:xfrm>
          <a:prstGeom prst="rect">
            <a:avLst/>
          </a:prstGeom>
          <a:noFill/>
          <a:ln w="9525">
            <a:noFill/>
            <a:miter lim="800000"/>
            <a:headEnd/>
            <a:tailEnd/>
          </a:ln>
        </p:spPr>
        <p:txBody>
          <a:bodyPr anchor="ctr">
            <a:spAutoFit/>
          </a:bodyPr>
          <a:lstStyle/>
          <a:p>
            <a:pPr eaLnBrk="0" hangingPunct="0"/>
            <a:r>
              <a:rPr lang="zh-TW" altLang="en-US" sz="1600" dirty="0">
                <a:latin typeface="標楷體" pitchFamily="65" charset="-120"/>
                <a:ea typeface="標楷體" pitchFamily="65" charset="-120"/>
              </a:rPr>
              <a:t>資料來源：行政院主計處，中華民國台灣地區人力資源調查統計年報、速報</a:t>
            </a:r>
            <a:r>
              <a:rPr lang="zh-TW" altLang="en-US" sz="1600" dirty="0">
                <a:latin typeface="標楷體" pitchFamily="65" charset="-120"/>
              </a:rPr>
              <a:t>。</a:t>
            </a:r>
            <a:endParaRPr lang="zh-TW" altLang="en-US" sz="1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533400" y="285750"/>
            <a:ext cx="8229600" cy="855663"/>
          </a:xfrm>
        </p:spPr>
        <p:txBody>
          <a:bodyPr/>
          <a:lstStyle/>
          <a:p>
            <a:pPr eaLnBrk="1" hangingPunct="1">
              <a:defRPr/>
            </a:pPr>
            <a:r>
              <a:rPr lang="en-US" altLang="zh-TW" dirty="0" smtClean="0"/>
              <a:t>Introduction</a:t>
            </a:r>
          </a:p>
        </p:txBody>
      </p:sp>
      <p:sp>
        <p:nvSpPr>
          <p:cNvPr id="14339" name="Rectangle 3"/>
          <p:cNvSpPr>
            <a:spLocks noGrp="1" noChangeArrowheads="1"/>
          </p:cNvSpPr>
          <p:nvPr>
            <p:ph type="body" idx="1"/>
          </p:nvPr>
        </p:nvSpPr>
        <p:spPr>
          <a:xfrm>
            <a:off x="571500" y="1428750"/>
            <a:ext cx="7715250" cy="4800600"/>
          </a:xfrm>
          <a:noFill/>
        </p:spPr>
        <p:txBody>
          <a:bodyPr/>
          <a:lstStyle/>
          <a:p>
            <a:pPr eaLnBrk="1" hangingPunct="1">
              <a:lnSpc>
                <a:spcPct val="90000"/>
              </a:lnSpc>
            </a:pPr>
            <a:r>
              <a:rPr lang="en-US" altLang="zh-TW" dirty="0" smtClean="0"/>
              <a:t>Labor market equilibrium coordinates the desires of firms and workers, determining the wage and employment observed in the labor market.</a:t>
            </a:r>
          </a:p>
          <a:p>
            <a:pPr eaLnBrk="1" hangingPunct="1">
              <a:lnSpc>
                <a:spcPct val="90000"/>
              </a:lnSpc>
            </a:pPr>
            <a:endParaRPr lang="en-US" altLang="zh-TW" sz="1000" dirty="0" smtClean="0"/>
          </a:p>
          <a:p>
            <a:pPr eaLnBrk="1" hangingPunct="1">
              <a:lnSpc>
                <a:spcPct val="90000"/>
              </a:lnSpc>
            </a:pPr>
            <a:r>
              <a:rPr lang="en-US" altLang="zh-TW" dirty="0" smtClean="0"/>
              <a:t>Market types:</a:t>
            </a:r>
          </a:p>
          <a:p>
            <a:pPr lvl="1" eaLnBrk="1" hangingPunct="1">
              <a:lnSpc>
                <a:spcPct val="90000"/>
              </a:lnSpc>
            </a:pPr>
            <a:r>
              <a:rPr lang="en-US" altLang="zh-TW" sz="2900" dirty="0" smtClean="0"/>
              <a:t>Perfect Competition</a:t>
            </a:r>
          </a:p>
          <a:p>
            <a:pPr lvl="1" eaLnBrk="1" hangingPunct="1">
              <a:lnSpc>
                <a:spcPct val="90000"/>
              </a:lnSpc>
            </a:pPr>
            <a:r>
              <a:rPr lang="en-US" altLang="zh-TW" sz="2900" dirty="0" err="1" smtClean="0"/>
              <a:t>Monopsony</a:t>
            </a:r>
            <a:r>
              <a:rPr lang="en-US" altLang="zh-TW" sz="2900" dirty="0" smtClean="0"/>
              <a:t>: one buyer of labor</a:t>
            </a:r>
          </a:p>
          <a:p>
            <a:pPr lvl="1" eaLnBrk="1" hangingPunct="1">
              <a:lnSpc>
                <a:spcPct val="90000"/>
              </a:lnSpc>
            </a:pPr>
            <a:r>
              <a:rPr lang="en-US" altLang="zh-TW" sz="2900" dirty="0" smtClean="0"/>
              <a:t>Monopoly: one seller of product</a:t>
            </a:r>
          </a:p>
          <a:p>
            <a:pPr eaLnBrk="1" hangingPunct="1">
              <a:lnSpc>
                <a:spcPct val="90000"/>
              </a:lnSpc>
              <a:buNone/>
            </a:pPr>
            <a:endParaRPr lang="en-US" altLang="zh-TW" sz="1000" dirty="0" smtClean="0"/>
          </a:p>
          <a:p>
            <a:pPr eaLnBrk="1" hangingPunct="1">
              <a:lnSpc>
                <a:spcPct val="90000"/>
              </a:lnSpc>
            </a:pPr>
            <a:r>
              <a:rPr lang="en-US" altLang="zh-TW" dirty="0" smtClean="0"/>
              <a:t>These market structures generate unique labor market </a:t>
            </a:r>
            <a:r>
              <a:rPr lang="en-US" altLang="zh-TW" dirty="0" err="1" smtClean="0"/>
              <a:t>equilibria</a:t>
            </a:r>
            <a:r>
              <a:rPr lang="en-US" altLang="zh-TW" dirty="0" smtClean="0"/>
              <a:t>.</a:t>
            </a:r>
          </a:p>
        </p:txBody>
      </p:sp>
      <p:sp>
        <p:nvSpPr>
          <p:cNvPr id="14340" name="投影片編號版面配置區 3"/>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fld id="{0A8DA466-EF89-4592-BF73-1D25B149C732}" type="slidenum">
              <a:rPr lang="en-US" altLang="zh-TW" smtClean="0">
                <a:ea typeface="新細明體" pitchFamily="18" charset="-120"/>
              </a:rPr>
              <a:pPr/>
              <a:t>9</a:t>
            </a:fld>
            <a:endParaRPr lang="en-US" altLang="zh-TW" smtClean="0">
              <a:ea typeface="新細明體" pitchFamily="18" charset="-12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壁窗">
  <a:themeElements>
    <a:clrScheme name="壁窗">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壁窗">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壁窗">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壁窗">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Curtain Call</Template>
  <TotalTime>2077</TotalTime>
  <Words>5353</Words>
  <Application>Microsoft Office PowerPoint</Application>
  <PresentationFormat>如螢幕大小 (4:3)</PresentationFormat>
  <Paragraphs>839</Paragraphs>
  <Slides>53</Slides>
  <Notes>13</Notes>
  <HiddenSlides>0</HiddenSlides>
  <MMClips>0</MMClips>
  <ScaleCrop>false</ScaleCrop>
  <HeadingPairs>
    <vt:vector size="6" baseType="variant">
      <vt:variant>
        <vt:lpstr>佈景主題</vt:lpstr>
      </vt:variant>
      <vt:variant>
        <vt:i4>1</vt:i4>
      </vt:variant>
      <vt:variant>
        <vt:lpstr>內嵌 OLE 伺服程式</vt:lpstr>
      </vt:variant>
      <vt:variant>
        <vt:i4>1</vt:i4>
      </vt:variant>
      <vt:variant>
        <vt:lpstr>投影片標題</vt:lpstr>
      </vt:variant>
      <vt:variant>
        <vt:i4>53</vt:i4>
      </vt:variant>
    </vt:vector>
  </HeadingPairs>
  <TitlesOfParts>
    <vt:vector size="55" baseType="lpstr">
      <vt:lpstr>壁窗</vt:lpstr>
      <vt:lpstr>Picture</vt:lpstr>
      <vt:lpstr>Labor Market Equilibrium</vt:lpstr>
      <vt:lpstr>勞動基準法</vt:lpstr>
      <vt:lpstr>勞動基準法</vt:lpstr>
      <vt:lpstr>勞動基準法</vt:lpstr>
      <vt:lpstr>勞動基準法</vt:lpstr>
      <vt:lpstr>勞動基準法</vt:lpstr>
      <vt:lpstr>就業市場指標</vt:lpstr>
      <vt:lpstr>失業規模指標</vt:lpstr>
      <vt:lpstr>Introduction</vt:lpstr>
      <vt:lpstr>Labor Market Equilibrium</vt:lpstr>
      <vt:lpstr>1. Equilibrium in a Single Competitive Labor Market</vt:lpstr>
      <vt:lpstr>PowerPoint 簡報</vt:lpstr>
      <vt:lpstr>(Pareto) Efficiency</vt:lpstr>
      <vt:lpstr>Equilibrium in a Competitive Labor Market</vt:lpstr>
      <vt:lpstr>Efficiency Revisited</vt:lpstr>
      <vt:lpstr>2. Competitive Equilibrium Across Labor Markets </vt:lpstr>
      <vt:lpstr>Competitive Equilibrium Across Labor Markets</vt:lpstr>
      <vt:lpstr>自由貿易協議(FTA)對就業政策之影響</vt:lpstr>
      <vt:lpstr>自由貿易協議(FTA)對就業政策之影響</vt:lpstr>
      <vt:lpstr>自由貿易協議(FTA)對就業政策之影響</vt:lpstr>
      <vt:lpstr>自由貿易協議(FTA)對就業政策之影響</vt:lpstr>
      <vt:lpstr>自由貿易協議(FTA)對就業政策之影響</vt:lpstr>
      <vt:lpstr>自由貿易協議(FTA)對就業政策之影響</vt:lpstr>
      <vt:lpstr>3. THE COBWEB MODEL</vt:lpstr>
      <vt:lpstr>PowerPoint 簡報</vt:lpstr>
      <vt:lpstr>PowerPoint 簡報</vt:lpstr>
      <vt:lpstr>4. POLICY APPLICATION: PAYROLL TAXES</vt:lpstr>
      <vt:lpstr>Payroll Taxes and Subsidies</vt:lpstr>
      <vt:lpstr>The Impact of a Payroll Tax Assessed on Workers</vt:lpstr>
      <vt:lpstr>The Impact of a Payroll Tax put on Firms with Inelastic Supply</vt:lpstr>
      <vt:lpstr>Payroll Subsidies</vt:lpstr>
      <vt:lpstr>The Impact of an Employment Subsidy</vt:lpstr>
      <vt:lpstr>台灣基本工資</vt:lpstr>
      <vt:lpstr>台灣基本工資 - 實施歷程</vt:lpstr>
      <vt:lpstr>台灣基本工資 - 實施歷程(續)</vt:lpstr>
      <vt:lpstr>2012年基本工資審議</vt:lpstr>
      <vt:lpstr>2012年基本工資審議(續)</vt:lpstr>
      <vt:lpstr>2013年基本工資審議</vt:lpstr>
      <vt:lpstr>5. Policy Application: The Impact of Minimum Wages</vt:lpstr>
      <vt:lpstr>The Impact of Minimum Wages on the Covered and Uncovered Sectors</vt:lpstr>
      <vt:lpstr>PowerPoint 簡報</vt:lpstr>
      <vt:lpstr>6. Noncompetitive Labor Markets</vt:lpstr>
      <vt:lpstr>Noncompetitive Labor Markets: Monopsony</vt:lpstr>
      <vt:lpstr>Perfectly Discriminating Monopsonist</vt:lpstr>
      <vt:lpstr>The Hiring Decision of a Perfectly Discriminating Monopsonist</vt:lpstr>
      <vt:lpstr>Nondisriminating Monopsonist</vt:lpstr>
      <vt:lpstr>The Hiring Decision of a Nondiscriminating Monopsonist</vt:lpstr>
      <vt:lpstr>PowerPoint 簡報</vt:lpstr>
      <vt:lpstr>The Impact of the Minimum Wage on a Nondiscriminating Monopsonist</vt:lpstr>
      <vt:lpstr>PowerPoint 簡報</vt:lpstr>
      <vt:lpstr>Monopoly in the Product Market: A Review</vt:lpstr>
      <vt:lpstr>The Output Decision of a Monopolist</vt:lpstr>
      <vt:lpstr>PowerPoint 簡報</vt:lpstr>
    </vt:vector>
  </TitlesOfParts>
  <Company>NTHUecon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4:  The Demand for Labor</dc:title>
  <dc:creator>hlchuang</dc:creator>
  <cp:lastModifiedBy>user</cp:lastModifiedBy>
  <cp:revision>161</cp:revision>
  <dcterms:created xsi:type="dcterms:W3CDTF">2005-03-28T02:02:12Z</dcterms:created>
  <dcterms:modified xsi:type="dcterms:W3CDTF">2014-04-17T04:01:50Z</dcterms:modified>
</cp:coreProperties>
</file>